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22"/>
  </p:notesMasterIdLst>
  <p:sldIdLst>
    <p:sldId id="331" r:id="rId5"/>
    <p:sldId id="431" r:id="rId6"/>
    <p:sldId id="475" r:id="rId7"/>
    <p:sldId id="514" r:id="rId8"/>
    <p:sldId id="515" r:id="rId9"/>
    <p:sldId id="519" r:id="rId10"/>
    <p:sldId id="517" r:id="rId11"/>
    <p:sldId id="516" r:id="rId12"/>
    <p:sldId id="520" r:id="rId13"/>
    <p:sldId id="485" r:id="rId14"/>
    <p:sldId id="522" r:id="rId15"/>
    <p:sldId id="532" r:id="rId16"/>
    <p:sldId id="524" r:id="rId17"/>
    <p:sldId id="529" r:id="rId18"/>
    <p:sldId id="528" r:id="rId19"/>
    <p:sldId id="526" r:id="rId20"/>
    <p:sldId id="531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64B84"/>
    <a:srgbClr val="FFCC00"/>
    <a:srgbClr val="FFFF66"/>
    <a:srgbClr val="FF3300"/>
    <a:srgbClr val="07518F"/>
    <a:srgbClr val="FFFF00"/>
    <a:srgbClr val="FF6600"/>
    <a:srgbClr val="0A7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3054" autoAdjust="0"/>
  </p:normalViewPr>
  <p:slideViewPr>
    <p:cSldViewPr snapToGrid="0">
      <p:cViewPr>
        <p:scale>
          <a:sx n="90" d="100"/>
          <a:sy n="90" d="100"/>
        </p:scale>
        <p:origin x="-72" y="84"/>
      </p:cViewPr>
      <p:guideLst>
        <p:guide orient="horz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975CA1F-F9EC-4F00-8EB7-B69C391E2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22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91CC67F1-EE27-49DD-AA50-8225B2D6DBBE}" type="slidenum">
              <a:rPr lang="en-US" smtClean="0">
                <a:latin typeface="Arial" charset="0"/>
              </a:rPr>
              <a:pPr eaLnBrk="1" hangingPunct="1"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89000" y="3981450"/>
            <a:ext cx="7810500" cy="1587500"/>
          </a:xfrm>
        </p:spPr>
        <p:txBody>
          <a:bodyPr lIns="92035" tIns="46019" rIns="92035" bIns="46019"/>
          <a:lstStyle>
            <a:lvl1pPr marL="0" indent="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 sz="2400"/>
            </a:lvl1pPr>
          </a:lstStyle>
          <a:p>
            <a:r>
              <a:rPr lang="en-US"/>
              <a:t>Name</a:t>
            </a:r>
          </a:p>
          <a:p>
            <a:r>
              <a:rPr lang="en-US"/>
              <a:t>Title</a:t>
            </a:r>
          </a:p>
          <a:p>
            <a:r>
              <a:rPr lang="en-US"/>
              <a:t>Department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928688" y="2319338"/>
            <a:ext cx="7754937" cy="1471612"/>
          </a:xfrm>
        </p:spPr>
        <p:txBody>
          <a:bodyPr lIns="64264" tIns="32131" rIns="64264" bIns="32131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" y="6216155"/>
            <a:ext cx="1828737" cy="639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755023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470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762347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371600"/>
            <a:ext cx="41275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71600"/>
            <a:ext cx="41275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70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4156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724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29007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086540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703858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6000">
              <a:schemeClr val="bg1"/>
            </a:gs>
            <a:gs pos="53000">
              <a:schemeClr val="bg1">
                <a:gamma/>
                <a:shade val="46275"/>
                <a:invGamma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intel_rgb_100-whit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8377750" y="6316988"/>
            <a:ext cx="66833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412875"/>
            <a:ext cx="8407400" cy="461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2" rIns="91400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157163"/>
            <a:ext cx="84232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5" tIns="46019" rIns="92035" bIns="460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29" name="Rectangle 17"/>
          <p:cNvSpPr>
            <a:spLocks noChangeArrowheads="1"/>
          </p:cNvSpPr>
          <p:nvPr/>
        </p:nvSpPr>
        <p:spPr bwMode="auto">
          <a:xfrm>
            <a:off x="7750175" y="6310313"/>
            <a:ext cx="415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eaLnBrk="0" hangingPunct="0"/>
            <a:fld id="{0696CC28-641D-40DC-9F76-28EABBDA271B}" type="slidenum">
              <a:rPr lang="en-US" sz="900" b="1">
                <a:solidFill>
                  <a:srgbClr val="7FC2F9"/>
                </a:solidFill>
                <a:effectLst/>
              </a:rPr>
              <a:pPr eaLnBrk="0" hangingPunct="0"/>
              <a:t>‹#›</a:t>
            </a:fld>
            <a:endParaRPr lang="en-US" sz="900" b="1">
              <a:solidFill>
                <a:srgbClr val="7FC2F9"/>
              </a:solidFill>
              <a:effectLst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" y="6196993"/>
            <a:ext cx="1828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9pPr>
    </p:titleStyle>
    <p:bodyStyle>
      <a:lvl1pPr marL="225425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"/>
        <a:defRPr sz="28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ea typeface="+mn-ea"/>
          <a:cs typeface="+mn-cs"/>
        </a:defRPr>
      </a:lvl1pPr>
      <a:lvl2pPr marL="569913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+mn-cs"/>
        </a:defRPr>
      </a:lvl2pPr>
      <a:lvl3pPr marL="914400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+mn-cs"/>
        </a:defRPr>
      </a:lvl3pPr>
      <a:lvl4pPr marL="1382713" indent="-2397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727200" indent="-23018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1844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26416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0988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35560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penmp.org/mp-documents/omp-hands-on-SC08.pdf" TargetMode="External"/><Relationship Id="rId2" Type="http://schemas.openxmlformats.org/officeDocument/2006/relationships/hyperlink" Target="https://computing.llnl.gov/tutorials/openMP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ware.intel.com/en-us/non-commercial-software-developme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intel-mkl" TargetMode="External"/><Relationship Id="rId2" Type="http://schemas.openxmlformats.org/officeDocument/2006/relationships/hyperlink" Target="http://www.openblas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nvidia.com/cublas" TargetMode="External"/><Relationship Id="rId4" Type="http://schemas.openxmlformats.org/officeDocument/2006/relationships/hyperlink" Target="http://math-atlas.sourceforge.net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94532" y="1704975"/>
            <a:ext cx="7754937" cy="20859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dirty="0" smtClean="0"/>
              <a:t>Lecture 8: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Caffe</a:t>
            </a:r>
            <a:r>
              <a:rPr lang="en-US" sz="3600" dirty="0" smtClean="0"/>
              <a:t> - CPU  Optimization </a:t>
            </a:r>
            <a:endParaRPr lang="en-US" sz="3600" dirty="0" smtClean="0">
              <a:solidFill>
                <a:srgbClr val="FFFF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649639" y="5590829"/>
            <a:ext cx="3823439" cy="49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5" tIns="46019" rIns="92035" bIns="46019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ea typeface="+mn-ea"/>
                <a:cs typeface="+mn-cs"/>
              </a:defRPr>
            </a:lvl1pPr>
            <a:lvl2pPr marL="569913" indent="-225425" algn="l" rtl="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defRPr>
            </a:lvl2pPr>
            <a:lvl3pPr marL="914400" indent="-225425" algn="l" rtl="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defRPr>
            </a:lvl3pPr>
            <a:lvl4pPr marL="1382713" indent="-2397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4pPr>
            <a:lvl5pPr marL="1727200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5pPr>
            <a:lvl6pPr marL="21844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6pPr>
            <a:lvl7pPr marL="26416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7pPr>
            <a:lvl8pPr marL="30988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8pPr>
            <a:lvl9pPr marL="35560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defRPr/>
            </a:pPr>
            <a:r>
              <a:rPr lang="en-US" sz="2000" b="1" kern="0" dirty="0" err="1" smtClean="0"/>
              <a:t>boris</a:t>
            </a:r>
            <a:r>
              <a:rPr lang="en-US" sz="2000" b="1" kern="0" dirty="0" smtClean="0"/>
              <a:t>. ginzburg@intel.com</a:t>
            </a:r>
            <a:endParaRPr lang="en-US" sz="1600" kern="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effectLst/>
              </a:rPr>
              <a:t>OpenMP</a:t>
            </a:r>
            <a:r>
              <a:rPr lang="en-US" sz="2400" dirty="0">
                <a:effectLst/>
              </a:rPr>
              <a:t> </a:t>
            </a:r>
            <a:r>
              <a:rPr lang="en-US" sz="2400" dirty="0" smtClean="0">
                <a:effectLst/>
              </a:rPr>
              <a:t>:</a:t>
            </a:r>
          </a:p>
          <a:p>
            <a:pPr lvl="1"/>
            <a:r>
              <a:rPr lang="en-US" sz="2000" dirty="0" smtClean="0">
                <a:effectLst/>
              </a:rPr>
              <a:t>an easy, portable and </a:t>
            </a:r>
            <a:r>
              <a:rPr lang="en-US" sz="2000" dirty="0">
                <a:effectLst/>
              </a:rPr>
              <a:t>scalable </a:t>
            </a:r>
            <a:r>
              <a:rPr lang="en-US" sz="2000" dirty="0" smtClean="0">
                <a:effectLst/>
              </a:rPr>
              <a:t>way to parallelize applications for  many cores.</a:t>
            </a:r>
          </a:p>
          <a:p>
            <a:pPr lvl="1"/>
            <a:r>
              <a:rPr lang="en-US" sz="2000" dirty="0" smtClean="0">
                <a:effectLst/>
              </a:rPr>
              <a:t>Multi-threaded, shared memory model (like pthreads)</a:t>
            </a:r>
          </a:p>
          <a:p>
            <a:pPr lvl="1"/>
            <a:r>
              <a:rPr lang="en-US" sz="2000" dirty="0" smtClean="0">
                <a:effectLst/>
              </a:rPr>
              <a:t>a standard API + </a:t>
            </a:r>
          </a:p>
          <a:p>
            <a:pPr lvl="1"/>
            <a:r>
              <a:rPr lang="en-US" sz="2000" dirty="0" err="1" smtClean="0">
                <a:effectLst/>
              </a:rPr>
              <a:t>omp</a:t>
            </a:r>
            <a:r>
              <a:rPr lang="en-US" sz="2000" dirty="0" smtClean="0">
                <a:effectLst/>
              </a:rPr>
              <a:t>  pragmas are supported by major C/C++ , Fortran compilers (</a:t>
            </a:r>
            <a:r>
              <a:rPr lang="en-US" sz="2000" dirty="0" err="1" smtClean="0">
                <a:effectLst/>
              </a:rPr>
              <a:t>gcc</a:t>
            </a:r>
            <a:r>
              <a:rPr lang="en-US" sz="2000" dirty="0" smtClean="0">
                <a:effectLst/>
              </a:rPr>
              <a:t>, </a:t>
            </a:r>
            <a:r>
              <a:rPr lang="en-US" sz="2000" dirty="0" err="1" smtClean="0">
                <a:effectLst/>
              </a:rPr>
              <a:t>icc</a:t>
            </a:r>
            <a:r>
              <a:rPr lang="en-US" sz="2000" dirty="0" smtClean="0">
                <a:effectLst/>
              </a:rPr>
              <a:t>, </a:t>
            </a:r>
            <a:r>
              <a:rPr lang="en-US" sz="2000" dirty="0" err="1" smtClean="0">
                <a:effectLst/>
              </a:rPr>
              <a:t>etc</a:t>
            </a:r>
            <a:r>
              <a:rPr lang="en-US" sz="2000" dirty="0" smtClean="0">
                <a:effectLst/>
              </a:rPr>
              <a:t>). </a:t>
            </a:r>
            <a:endParaRPr lang="en-US" sz="2000" dirty="0">
              <a:effectLst/>
            </a:endParaRP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sz="2400" dirty="0" smtClean="0">
                <a:effectLst/>
              </a:rPr>
              <a:t>A lot of good tutorials on-line:</a:t>
            </a:r>
          </a:p>
          <a:p>
            <a:pPr marL="344488" lvl="1" indent="0">
              <a:buNone/>
            </a:pPr>
            <a:r>
              <a:rPr lang="en-US" sz="2000" dirty="0">
                <a:hlinkClick r:id="rId2"/>
              </a:rPr>
              <a:t>https://computing.llnl.gov/tutorials/openMP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marL="344488" lvl="1" indent="0">
              <a:buNone/>
            </a:pP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openmp.org/mp-documents/omp-hands-on-SC08.pdf</a:t>
            </a:r>
            <a:endParaRPr lang="en-US" sz="2000" dirty="0" smtClean="0"/>
          </a:p>
          <a:p>
            <a:pPr marL="344488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2880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412875"/>
            <a:ext cx="8407400" cy="5966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Fork – Join parallelism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09" y="2165719"/>
            <a:ext cx="702945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810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main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argc</a:t>
            </a:r>
            <a:r>
              <a:rPr lang="en-US" sz="2000" dirty="0"/>
              <a:t>, char *</a:t>
            </a:r>
            <a:r>
              <a:rPr lang="en-US" sz="2000" dirty="0" err="1"/>
              <a:t>argv</a:t>
            </a:r>
            <a:r>
              <a:rPr lang="en-US" sz="2000" dirty="0"/>
              <a:t>[ ])  {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i;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float a[N], b[N], c[N];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/>
              <a:t>for (i=0; i &lt; N; i</a:t>
            </a:r>
            <a:r>
              <a:rPr lang="en-US" sz="2000" dirty="0" smtClean="0"/>
              <a:t>++)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a[i] = b[i] = 1.0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 smtClean="0"/>
              <a:t>    }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 smtClean="0"/>
              <a:t>    for </a:t>
            </a:r>
            <a:r>
              <a:rPr lang="en-US" sz="2000" dirty="0"/>
              <a:t>(i=0; i&lt;N; i++) </a:t>
            </a: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 smtClean="0"/>
              <a:t>        c[ i ] = a[ i ] + b[ i ]</a:t>
            </a:r>
          </a:p>
          <a:p>
            <a:pPr marL="0" indent="0">
              <a:buNone/>
            </a:pPr>
            <a:r>
              <a:rPr lang="en-US" sz="2000" dirty="0" smtClean="0"/>
              <a:t>     }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1961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#include &lt;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omp.h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argc</a:t>
            </a:r>
            <a:r>
              <a:rPr lang="en-US" sz="2000" dirty="0"/>
              <a:t>, char *</a:t>
            </a:r>
            <a:r>
              <a:rPr lang="en-US" sz="2000" dirty="0" err="1"/>
              <a:t>argv</a:t>
            </a:r>
            <a:r>
              <a:rPr lang="en-US" sz="2000" dirty="0"/>
              <a:t>[ ])  {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i;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float a[N], b[N], c[N];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#pragma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omp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parallel for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/>
              <a:t>for (i=0; i &lt; N; i</a:t>
            </a:r>
            <a:r>
              <a:rPr lang="en-US" sz="2000" dirty="0" smtClean="0"/>
              <a:t>++)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a[i] = b[i] = 1.0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 smtClean="0"/>
              <a:t>    }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#pragma 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omp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parallel for</a:t>
            </a:r>
          </a:p>
          <a:p>
            <a:pPr marL="0" indent="0">
              <a:buNone/>
            </a:pPr>
            <a:r>
              <a:rPr lang="en-US" sz="2000" dirty="0" smtClean="0"/>
              <a:t>    for </a:t>
            </a:r>
            <a:r>
              <a:rPr lang="en-US" sz="2000" dirty="0"/>
              <a:t>(i=0; i&lt;N; i++) </a:t>
            </a: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 smtClean="0"/>
              <a:t>        c[ i ] = a[ i ] + b[ i ]</a:t>
            </a:r>
          </a:p>
          <a:p>
            <a:pPr marL="0" indent="0">
              <a:buNone/>
            </a:pPr>
            <a:r>
              <a:rPr lang="en-US" sz="2000" dirty="0" smtClean="0"/>
              <a:t>     }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5323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232114"/>
            <a:ext cx="8407400" cy="46180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#include &lt;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omp.h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stdlib.h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#</a:t>
            </a:r>
            <a:r>
              <a:rPr lang="en-US" sz="2000" dirty="0"/>
              <a:t>define N   </a:t>
            </a:r>
            <a:r>
              <a:rPr lang="en-US" sz="2000" dirty="0" smtClean="0"/>
              <a:t>100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main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argc</a:t>
            </a:r>
            <a:r>
              <a:rPr lang="en-US" sz="2000" dirty="0"/>
              <a:t>, char *</a:t>
            </a:r>
            <a:r>
              <a:rPr lang="en-US" sz="2000" dirty="0" err="1"/>
              <a:t>argv</a:t>
            </a:r>
            <a:r>
              <a:rPr lang="en-US" sz="2000" dirty="0" smtClean="0"/>
              <a:t>[ ]) 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nthreads</a:t>
            </a:r>
            <a:r>
              <a:rPr lang="en-US" sz="2000" dirty="0"/>
              <a:t>, </a:t>
            </a:r>
            <a:r>
              <a:rPr lang="en-US" sz="2000" dirty="0" err="1"/>
              <a:t>tid</a:t>
            </a:r>
            <a:r>
              <a:rPr lang="en-US" sz="2000" dirty="0"/>
              <a:t>, i</a:t>
            </a:r>
            <a:r>
              <a:rPr lang="en-US" sz="2000" dirty="0" smtClean="0"/>
              <a:t>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float </a:t>
            </a:r>
            <a:r>
              <a:rPr lang="en-US" sz="2000" dirty="0"/>
              <a:t>a[N], b[N], c[N</a:t>
            </a:r>
            <a:r>
              <a:rPr lang="en-US" sz="2000" dirty="0" smtClean="0"/>
              <a:t>];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nthreads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omp_get_num_threads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();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("Number of threads = %d\n", </a:t>
            </a:r>
            <a:r>
              <a:rPr lang="en-US" sz="2000" dirty="0" err="1"/>
              <a:t>nthreads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pragma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omp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parallel for </a:t>
            </a:r>
          </a:p>
          <a:p>
            <a:pPr marL="0" indent="0">
              <a:buNone/>
            </a:pPr>
            <a:r>
              <a:rPr lang="en-US" sz="2000" dirty="0" smtClean="0"/>
              <a:t>    for </a:t>
            </a:r>
            <a:r>
              <a:rPr lang="en-US" sz="2000" dirty="0"/>
              <a:t>(i=0; i &lt; N; i</a:t>
            </a:r>
            <a:r>
              <a:rPr lang="en-US" sz="2000" dirty="0" smtClean="0"/>
              <a:t>++)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a[i</a:t>
            </a:r>
            <a:r>
              <a:rPr lang="en-US" sz="2000" dirty="0"/>
              <a:t>] = b[i] = </a:t>
            </a:r>
            <a:r>
              <a:rPr lang="en-US" sz="2000" dirty="0" smtClean="0"/>
              <a:t>1.0;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9939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pragma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omp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parallel for 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 for </a:t>
            </a:r>
            <a:r>
              <a:rPr lang="en-US" sz="2000" dirty="0"/>
              <a:t>(i=0; i&lt;N; i</a:t>
            </a:r>
            <a:r>
              <a:rPr lang="en-US" sz="2000" dirty="0" smtClean="0"/>
              <a:t>++)   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   c[ i ] </a:t>
            </a:r>
            <a:r>
              <a:rPr lang="en-US" sz="2000" dirty="0"/>
              <a:t>= a</a:t>
            </a:r>
            <a:r>
              <a:rPr lang="en-US" sz="2000" dirty="0" smtClean="0"/>
              <a:t>[ i ] </a:t>
            </a:r>
            <a:r>
              <a:rPr lang="en-US" sz="2000" dirty="0"/>
              <a:t>+ b</a:t>
            </a:r>
            <a:r>
              <a:rPr lang="en-US" sz="2000" dirty="0" smtClean="0"/>
              <a:t>[ i ];</a:t>
            </a:r>
          </a:p>
          <a:p>
            <a:pPr marL="0" indent="0">
              <a:buNone/>
            </a:pPr>
            <a:r>
              <a:rPr lang="en-US" sz="2000" dirty="0" smtClean="0"/>
              <a:t>       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tid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omp_get_thread_num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dirty="0" smtClean="0"/>
              <a:t>   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("Thread %d: c[%d]= %f\n", </a:t>
            </a:r>
            <a:r>
              <a:rPr lang="en-US" sz="2000" dirty="0" err="1" smtClean="0"/>
              <a:t>tid</a:t>
            </a:r>
            <a:r>
              <a:rPr lang="en-US" sz="2000" dirty="0" smtClean="0"/>
              <a:t> , i , c[ i ]);</a:t>
            </a:r>
          </a:p>
          <a:p>
            <a:pPr marL="0" indent="0">
              <a:buNone/>
            </a:pPr>
            <a:r>
              <a:rPr lang="en-US" sz="2000" dirty="0" smtClean="0"/>
              <a:t>    }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8840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Compiling, linking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You need to add flag –</a:t>
            </a:r>
            <a:r>
              <a:rPr lang="en-US" sz="2400" dirty="0" err="1" smtClean="0"/>
              <a:t>fopenmp</a:t>
            </a:r>
            <a:r>
              <a:rPr lang="en-US" sz="2400" dirty="0" smtClean="0"/>
              <a:t> to </a:t>
            </a:r>
            <a:r>
              <a:rPr lang="en-US" sz="2400" dirty="0" err="1" smtClean="0"/>
              <a:t>gcc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dirty="0" err="1" smtClean="0">
                <a:solidFill>
                  <a:srgbClr val="FFC000"/>
                </a:solidFill>
                <a:effectLst/>
              </a:rPr>
              <a:t>gcc</a:t>
            </a:r>
            <a:r>
              <a:rPr lang="en-US" dirty="0" smtClean="0">
                <a:solidFill>
                  <a:srgbClr val="FFC000"/>
                </a:solidFill>
                <a:effectLst/>
              </a:rPr>
              <a:t> </a:t>
            </a:r>
            <a:r>
              <a:rPr lang="en-US" dirty="0">
                <a:solidFill>
                  <a:srgbClr val="FFC000"/>
                </a:solidFill>
                <a:effectLst/>
              </a:rPr>
              <a:t>-</a:t>
            </a:r>
            <a:r>
              <a:rPr lang="en-US" dirty="0" err="1">
                <a:solidFill>
                  <a:srgbClr val="FFC000"/>
                </a:solidFill>
                <a:effectLst/>
              </a:rPr>
              <a:t>fopenmp</a:t>
            </a:r>
            <a:r>
              <a:rPr lang="en-US" dirty="0">
                <a:solidFill>
                  <a:srgbClr val="FFC000"/>
                </a:solidFill>
                <a:effectLst/>
              </a:rPr>
              <a:t> </a:t>
            </a:r>
            <a:r>
              <a:rPr lang="en-US" dirty="0" smtClean="0">
                <a:solidFill>
                  <a:srgbClr val="FFC000"/>
                </a:solidFill>
                <a:effectLst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effectLst/>
              </a:rPr>
              <a:t>omp_vecadd.c</a:t>
            </a:r>
            <a:r>
              <a:rPr lang="en-US" dirty="0" smtClean="0">
                <a:solidFill>
                  <a:srgbClr val="FFC000"/>
                </a:solidFill>
                <a:effectLst/>
              </a:rPr>
              <a:t>  -</a:t>
            </a:r>
            <a:r>
              <a:rPr lang="en-US" dirty="0">
                <a:solidFill>
                  <a:srgbClr val="FFC000"/>
                </a:solidFill>
                <a:effectLst/>
              </a:rPr>
              <a:t>o </a:t>
            </a:r>
            <a:r>
              <a:rPr lang="en-US" dirty="0" smtClean="0">
                <a:solidFill>
                  <a:srgbClr val="FFC000"/>
                </a:solidFill>
                <a:effectLst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effectLst/>
              </a:rPr>
              <a:t>vecadd</a:t>
            </a:r>
            <a:r>
              <a:rPr lang="en-US" dirty="0" smtClean="0">
                <a:solidFill>
                  <a:srgbClr val="FFC000"/>
                </a:solidFill>
                <a:effectLst/>
              </a:rPr>
              <a:t/>
            </a:r>
            <a:br>
              <a:rPr lang="en-US" dirty="0" smtClean="0">
                <a:solidFill>
                  <a:srgbClr val="FFC000"/>
                </a:solidFill>
                <a:effectLst/>
              </a:rPr>
            </a:br>
            <a:r>
              <a:rPr lang="en-US" dirty="0" err="1">
                <a:solidFill>
                  <a:srgbClr val="FFC000"/>
                </a:solidFill>
                <a:effectLst/>
              </a:rPr>
              <a:t>icc</a:t>
            </a:r>
            <a:r>
              <a:rPr lang="en-US" dirty="0">
                <a:solidFill>
                  <a:srgbClr val="FFC000"/>
                </a:solidFill>
                <a:effectLst/>
              </a:rPr>
              <a:t> -</a:t>
            </a:r>
            <a:r>
              <a:rPr lang="en-US" dirty="0" err="1">
                <a:solidFill>
                  <a:srgbClr val="FFC000"/>
                </a:solidFill>
                <a:effectLst/>
              </a:rPr>
              <a:t>openmp</a:t>
            </a:r>
            <a:r>
              <a:rPr lang="en-US" dirty="0">
                <a:solidFill>
                  <a:srgbClr val="FFC000"/>
                </a:solidFill>
                <a:effectLst/>
              </a:rPr>
              <a:t> </a:t>
            </a:r>
            <a:r>
              <a:rPr lang="en-US" dirty="0" err="1">
                <a:solidFill>
                  <a:srgbClr val="FFC000"/>
                </a:solidFill>
                <a:effectLst/>
              </a:rPr>
              <a:t>omp_vecadd.c</a:t>
            </a:r>
            <a:r>
              <a:rPr lang="en-US" dirty="0">
                <a:solidFill>
                  <a:srgbClr val="FFC000"/>
                </a:solidFill>
                <a:effectLst/>
              </a:rPr>
              <a:t> -o </a:t>
            </a:r>
            <a:r>
              <a:rPr lang="en-US" dirty="0" err="1">
                <a:solidFill>
                  <a:srgbClr val="FFC000"/>
                </a:solidFill>
                <a:effectLst/>
              </a:rPr>
              <a:t>vecadd</a:t>
            </a:r>
            <a:endParaRPr lang="en-US" dirty="0" smtClean="0">
              <a:solidFill>
                <a:srgbClr val="FFC000"/>
              </a:solidFill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Control </a:t>
            </a:r>
            <a:r>
              <a:rPr lang="en-US" sz="2400" dirty="0" smtClean="0"/>
              <a:t>number of threads through </a:t>
            </a:r>
            <a:br>
              <a:rPr lang="en-US" sz="2400" dirty="0" smtClean="0"/>
            </a:br>
            <a:r>
              <a:rPr lang="en-US" dirty="0" err="1" smtClean="0">
                <a:solidFill>
                  <a:srgbClr val="FFC000"/>
                </a:solidFill>
                <a:effectLst/>
              </a:rPr>
              <a:t>setenv</a:t>
            </a:r>
            <a:r>
              <a:rPr lang="en-US" dirty="0" smtClean="0">
                <a:solidFill>
                  <a:srgbClr val="FFC000"/>
                </a:solidFill>
                <a:effectLst/>
              </a:rPr>
              <a:t> </a:t>
            </a:r>
            <a:r>
              <a:rPr lang="en-US" dirty="0">
                <a:solidFill>
                  <a:srgbClr val="FFC000"/>
                </a:solidFill>
                <a:effectLst/>
              </a:rPr>
              <a:t>OMP_NUM_THREADS </a:t>
            </a:r>
            <a:r>
              <a:rPr lang="en-US" dirty="0" smtClean="0">
                <a:solidFill>
                  <a:srgbClr val="FFC000"/>
                </a:solidFill>
                <a:effectLst/>
              </a:rPr>
              <a:t> 8</a:t>
            </a:r>
            <a:endParaRPr lang="en-US" dirty="0">
              <a:solidFill>
                <a:srgbClr val="FFC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400" b="1" dirty="0" smtClean="0">
              <a:solidFill>
                <a:srgbClr val="FFC000"/>
              </a:solidFill>
              <a:effectLst/>
            </a:endParaRPr>
          </a:p>
          <a:p>
            <a:pPr marL="344488" lvl="1" indent="0">
              <a:buNone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3709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Implement:</a:t>
            </a:r>
          </a:p>
          <a:p>
            <a:pPr lvl="1"/>
            <a:r>
              <a:rPr lang="en-US" dirty="0" smtClean="0"/>
              <a:t>vector dot-product: c=&lt;</a:t>
            </a:r>
            <a:r>
              <a:rPr lang="en-US" dirty="0" err="1" smtClean="0"/>
              <a:t>x,y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matrix-matrix multiply,</a:t>
            </a:r>
          </a:p>
          <a:p>
            <a:pPr lvl="1"/>
            <a:r>
              <a:rPr lang="en-US" dirty="0" smtClean="0"/>
              <a:t>2D matrix convolution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 err="1" smtClean="0"/>
              <a:t>openmp</a:t>
            </a:r>
            <a:r>
              <a:rPr lang="en-US" dirty="0" smtClean="0"/>
              <a:t> support to </a:t>
            </a:r>
            <a:r>
              <a:rPr lang="en-US" dirty="0" err="1" smtClean="0"/>
              <a:t>relu</a:t>
            </a:r>
            <a:r>
              <a:rPr lang="en-US" dirty="0" smtClean="0"/>
              <a:t>, and max-pooling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304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buFont typeface="+mj-lt"/>
              <a:buAutoNum type="arabicPeriod"/>
            </a:pPr>
            <a:r>
              <a:rPr lang="en-US" dirty="0" smtClean="0"/>
              <a:t>Profiling of application with </a:t>
            </a:r>
            <a:r>
              <a:rPr lang="en-US" dirty="0" err="1" smtClean="0"/>
              <a:t>Vtune</a:t>
            </a:r>
            <a:r>
              <a:rPr lang="en-US" dirty="0" smtClean="0"/>
              <a:t> 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 err="1" smtClean="0"/>
              <a:t>Caffe</a:t>
            </a:r>
            <a:r>
              <a:rPr lang="en-US" dirty="0" smtClean="0"/>
              <a:t> with BLAS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 smtClean="0"/>
              <a:t>Parallelization with </a:t>
            </a:r>
            <a:r>
              <a:rPr lang="en-US" dirty="0" err="1" smtClean="0"/>
              <a:t>OpenMP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07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Vtune</a:t>
            </a:r>
            <a:r>
              <a:rPr lang="en-US" dirty="0" smtClean="0"/>
              <a:t>: getting started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90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Vtune</a:t>
            </a:r>
            <a:r>
              <a:rPr lang="en-US" dirty="0" smtClean="0"/>
              <a:t>: 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get non-commercial license and install </a:t>
            </a:r>
            <a:r>
              <a:rPr lang="nn-NO" sz="2400" dirty="0" smtClean="0"/>
              <a:t>Intel </a:t>
            </a:r>
            <a:r>
              <a:rPr lang="nn-NO" sz="2400" dirty="0" err="1"/>
              <a:t>Parallel</a:t>
            </a:r>
            <a:r>
              <a:rPr lang="nn-NO" sz="2400" dirty="0"/>
              <a:t> Studio XE </a:t>
            </a:r>
            <a:r>
              <a:rPr lang="nn-NO" sz="2400" dirty="0" smtClean="0"/>
              <a:t>2013:</a:t>
            </a:r>
            <a:r>
              <a:rPr lang="en-US" sz="2400" dirty="0" smtClean="0"/>
              <a:t>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software.intel.com/en-us/non-commercial-software-development</a:t>
            </a:r>
            <a:r>
              <a:rPr lang="en-US" sz="1800" dirty="0" smtClean="0"/>
              <a:t>  ( </a:t>
            </a:r>
            <a:r>
              <a:rPr lang="en-US" sz="2000" dirty="0" smtClean="0"/>
              <a:t>Includes I</a:t>
            </a:r>
            <a:r>
              <a:rPr lang="en-US" sz="2000" dirty="0" smtClean="0">
                <a:effectLst/>
              </a:rPr>
              <a:t>ntel </a:t>
            </a:r>
            <a:r>
              <a:rPr lang="en-US" sz="2000" dirty="0">
                <a:effectLst/>
              </a:rPr>
              <a:t>C++ </a:t>
            </a:r>
            <a:r>
              <a:rPr lang="en-US" sz="2000" dirty="0" smtClean="0">
                <a:effectLst/>
              </a:rPr>
              <a:t>Compiler (</a:t>
            </a:r>
            <a:r>
              <a:rPr lang="en-US" sz="2000" dirty="0" err="1" smtClean="0">
                <a:effectLst/>
              </a:rPr>
              <a:t>icc</a:t>
            </a:r>
            <a:r>
              <a:rPr lang="en-US" sz="2000" dirty="0" smtClean="0">
                <a:effectLst/>
              </a:rPr>
              <a:t>), </a:t>
            </a:r>
            <a:r>
              <a:rPr lang="en-US" sz="2000" dirty="0" err="1" smtClean="0">
                <a:effectLst/>
              </a:rPr>
              <a:t>Vtune</a:t>
            </a:r>
            <a:r>
              <a:rPr lang="en-US" sz="2000" dirty="0" smtClean="0">
                <a:effectLst/>
              </a:rPr>
              <a:t>, and MKL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Buid</a:t>
            </a:r>
            <a:r>
              <a:rPr lang="en-US" sz="2400" dirty="0" smtClean="0"/>
              <a:t> application as usual (all optimization, but with debug information (-02 -g flag)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Run </a:t>
            </a:r>
            <a:r>
              <a:rPr lang="en-US" sz="2400" dirty="0" err="1" smtClean="0"/>
              <a:t>amplxe-gui</a:t>
            </a:r>
            <a:endParaRPr lang="en-US" sz="2400" dirty="0" smtClean="0"/>
          </a:p>
          <a:p>
            <a:pPr lvl="1"/>
            <a:r>
              <a:rPr lang="en-US" sz="2000" dirty="0" smtClean="0"/>
              <a:t>Create </a:t>
            </a:r>
            <a:r>
              <a:rPr lang="en-US" sz="2000" dirty="0" err="1" smtClean="0"/>
              <a:t>vtune</a:t>
            </a:r>
            <a:r>
              <a:rPr lang="en-US" sz="2000" dirty="0" smtClean="0"/>
              <a:t> project</a:t>
            </a:r>
          </a:p>
          <a:p>
            <a:pPr lvl="1"/>
            <a:r>
              <a:rPr lang="en-US" sz="2000" dirty="0" smtClean="0"/>
              <a:t>Run basic Hot-spot analysis</a:t>
            </a:r>
          </a:p>
          <a:p>
            <a:pPr lvl="1"/>
            <a:r>
              <a:rPr lang="en-US" sz="2000" dirty="0" smtClean="0"/>
              <a:t>Analyze performance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Exercise</a:t>
            </a:r>
            <a:r>
              <a:rPr lang="en-US" sz="2400" dirty="0" smtClean="0"/>
              <a:t>: </a:t>
            </a:r>
            <a:r>
              <a:rPr lang="en-US" sz="2400" dirty="0"/>
              <a:t> </a:t>
            </a:r>
            <a:r>
              <a:rPr lang="en-US" sz="2400" dirty="0" smtClean="0"/>
              <a:t>Analyze </a:t>
            </a:r>
            <a:r>
              <a:rPr lang="en-US" sz="2400" dirty="0" err="1" smtClean="0"/>
              <a:t>caffe</a:t>
            </a:r>
            <a:r>
              <a:rPr lang="en-US" sz="2400" dirty="0" smtClean="0"/>
              <a:t> training using </a:t>
            </a:r>
            <a:r>
              <a:rPr lang="en-US" sz="2400" dirty="0" err="1" smtClean="0"/>
              <a:t>mnist</a:t>
            </a:r>
            <a:r>
              <a:rPr lang="en-US" sz="2400" dirty="0"/>
              <a:t> </a:t>
            </a:r>
            <a:r>
              <a:rPr lang="en-US" sz="2400" dirty="0" smtClean="0"/>
              <a:t>example.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2870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dirty="0" err="1" smtClean="0"/>
              <a:t>Caffe</a:t>
            </a:r>
            <a:r>
              <a:rPr lang="en-US" dirty="0" smtClean="0"/>
              <a:t> with BLAS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251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Caffe</a:t>
            </a:r>
            <a:r>
              <a:rPr lang="en-US" dirty="0" smtClean="0"/>
              <a:t> with 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Caffe</a:t>
            </a:r>
            <a:r>
              <a:rPr lang="en-US" sz="2400" dirty="0" smtClean="0"/>
              <a:t> is based on BLAS. CPU</a:t>
            </a:r>
            <a:r>
              <a:rPr lang="en-US" sz="2400" dirty="0"/>
              <a:t>: </a:t>
            </a:r>
            <a:endParaRPr lang="en-US" sz="2400" dirty="0" smtClean="0"/>
          </a:p>
          <a:p>
            <a:pPr lvl="1"/>
            <a:r>
              <a:rPr lang="en-US" sz="2000" dirty="0" err="1" smtClean="0"/>
              <a:t>OpenBLAS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http://www.openblas.net/</a:t>
            </a:r>
            <a:r>
              <a:rPr lang="en-US" sz="2000" dirty="0"/>
              <a:t> - very good open source library</a:t>
            </a:r>
          </a:p>
          <a:p>
            <a:pPr lvl="1"/>
            <a:r>
              <a:rPr lang="en-US" sz="2000" dirty="0"/>
              <a:t>Intel MKL </a:t>
            </a:r>
            <a:r>
              <a:rPr lang="en-US" sz="2000" dirty="0">
                <a:hlinkClick r:id="rId3"/>
              </a:rPr>
              <a:t>https://software.intel.com/en-us/intel-mkl</a:t>
            </a:r>
            <a:r>
              <a:rPr lang="en-US" sz="2000" dirty="0"/>
              <a:t> - even better </a:t>
            </a:r>
            <a:r>
              <a:rPr lang="en-US" sz="2000" dirty="0">
                <a:sym typeface="Wingdings" panose="05000000000000000000" pitchFamily="2" charset="2"/>
              </a:rPr>
              <a:t>, closed source , need license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ATLAS </a:t>
            </a:r>
            <a:r>
              <a:rPr lang="en-US" sz="2000" dirty="0">
                <a:sym typeface="Wingdings" panose="05000000000000000000" pitchFamily="2" charset="2"/>
                <a:hlinkClick r:id="rId4"/>
              </a:rPr>
              <a:t>http://math-atlas.sourceforge.net/</a:t>
            </a:r>
            <a:r>
              <a:rPr lang="en-US" sz="2000" dirty="0">
                <a:sym typeface="Wingdings" panose="05000000000000000000" pitchFamily="2" charset="2"/>
              </a:rPr>
              <a:t> - slow</a:t>
            </a:r>
          </a:p>
          <a:p>
            <a:pPr marL="0" lvl="1" indent="0">
              <a:buNone/>
            </a:pPr>
            <a:r>
              <a:rPr lang="en-US" dirty="0"/>
              <a:t>GPU: </a:t>
            </a:r>
            <a:endParaRPr lang="en-US" dirty="0" smtClean="0"/>
          </a:p>
          <a:p>
            <a:pPr marL="344488" lvl="1" indent="-344488"/>
            <a:r>
              <a:rPr lang="en-US" dirty="0" err="1" smtClean="0"/>
              <a:t>cuBLAS</a:t>
            </a:r>
            <a:r>
              <a:rPr lang="en-US" dirty="0" smtClean="0"/>
              <a:t> (part of toolkit):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developer.nvidia.com/cublas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B</a:t>
            </a:r>
            <a:r>
              <a:rPr lang="en-US" sz="2400" dirty="0" smtClean="0"/>
              <a:t>asic </a:t>
            </a:r>
            <a:r>
              <a:rPr lang="en-US" sz="2400" dirty="0">
                <a:solidFill>
                  <a:srgbClr val="FFC000"/>
                </a:solidFill>
              </a:rPr>
              <a:t>L</a:t>
            </a:r>
            <a:r>
              <a:rPr lang="en-US" sz="2400" dirty="0"/>
              <a:t>inear </a:t>
            </a:r>
            <a:r>
              <a:rPr lang="en-US" sz="2400" dirty="0">
                <a:solidFill>
                  <a:srgbClr val="FFC000"/>
                </a:solidFill>
              </a:rPr>
              <a:t>A</a:t>
            </a:r>
            <a:r>
              <a:rPr lang="en-US" sz="2400" dirty="0"/>
              <a:t>lgebra </a:t>
            </a:r>
            <a:r>
              <a:rPr lang="en-US" sz="2400" dirty="0">
                <a:solidFill>
                  <a:srgbClr val="FFC000"/>
                </a:solidFill>
              </a:rPr>
              <a:t>S</a:t>
            </a:r>
            <a:r>
              <a:rPr lang="en-US" sz="2400" dirty="0"/>
              <a:t>ubroutines –</a:t>
            </a:r>
            <a:r>
              <a:rPr lang="en-US" sz="2400" dirty="0">
                <a:effectLst/>
              </a:rPr>
              <a:t>set of low-level kernel subroutines </a:t>
            </a:r>
            <a:r>
              <a:rPr lang="en-US" sz="2400" dirty="0" smtClean="0">
                <a:effectLst/>
              </a:rPr>
              <a:t>for linear algebra:</a:t>
            </a:r>
            <a:endParaRPr lang="en-US" sz="2400" dirty="0">
              <a:effectLst/>
            </a:endParaRPr>
          </a:p>
          <a:p>
            <a:pPr marL="801688" lvl="1" indent="-457200">
              <a:buFont typeface="+mj-lt"/>
              <a:buAutoNum type="arabicPeriod"/>
            </a:pPr>
            <a:r>
              <a:rPr lang="en-US" sz="2000" dirty="0">
                <a:effectLst/>
              </a:rPr>
              <a:t>BLAS1: vector – vector operations;</a:t>
            </a:r>
          </a:p>
          <a:p>
            <a:pPr marL="801688" lvl="1" indent="-457200">
              <a:buFont typeface="+mj-lt"/>
              <a:buAutoNum type="arabicPeriod"/>
            </a:pPr>
            <a:r>
              <a:rPr lang="en-US" sz="2000" dirty="0">
                <a:effectLst/>
              </a:rPr>
              <a:t>BLAS2: matrix – vector operations (e.g. “matrix  vector multiply” );</a:t>
            </a:r>
          </a:p>
          <a:p>
            <a:pPr marL="801688" lvl="1" indent="-457200">
              <a:buFont typeface="+mj-lt"/>
              <a:buAutoNum type="arabicPeriod"/>
            </a:pPr>
            <a:r>
              <a:rPr lang="en-US" sz="2000" dirty="0">
                <a:effectLst/>
              </a:rPr>
              <a:t>BLAS3: matrix – matrix operations (like matrix – matrix multiply).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99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237851" y="5153595"/>
            <a:ext cx="4595854" cy="15372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chemeClr val="bg2"/>
                </a:solidFill>
                <a:latin typeface="Neo Sans Intel" pitchFamily="34" charset="0"/>
                <a:cs typeface="Arial" pitchFamily="34" charset="0"/>
              </a:rPr>
              <a:t>BASIC LINEAR ALGEBRA SUBROUTINES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-3455" y="6540608"/>
            <a:ext cx="460655" cy="219456"/>
          </a:xfrm>
          <a:prstGeom prst="rect">
            <a:avLst/>
          </a:prstGeom>
        </p:spPr>
        <p:txBody>
          <a:bodyPr/>
          <a:lstStyle/>
          <a:p>
            <a:fld id="{F10CCBB2-23CF-43DD-999B-A7E7F6652AA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BLAS: </a:t>
            </a:r>
            <a:r>
              <a:rPr lang="en-US" dirty="0"/>
              <a:t>F</a:t>
            </a:r>
            <a:r>
              <a:rPr lang="en-US" dirty="0" smtClean="0"/>
              <a:t>oundation for Math </a:t>
            </a:r>
            <a:r>
              <a:rPr lang="en-US" dirty="0"/>
              <a:t>C</a:t>
            </a:r>
            <a:r>
              <a:rPr lang="en-US" dirty="0" smtClean="0"/>
              <a:t>omputing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60488" y="5641274"/>
            <a:ext cx="1240404" cy="869344"/>
          </a:xfrm>
          <a:prstGeom prst="rect">
            <a:avLst/>
          </a:prstGeom>
          <a:solidFill>
            <a:srgbClr val="064B8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chemeClr val="tx1"/>
                </a:solidFill>
                <a:latin typeface="Neo Sans Intel" pitchFamily="34" charset="0"/>
                <a:cs typeface="Arial" pitchFamily="34" charset="0"/>
              </a:rPr>
              <a:t>BLAS-1</a:t>
            </a:r>
          </a:p>
        </p:txBody>
      </p:sp>
      <p:sp>
        <p:nvSpPr>
          <p:cNvPr id="8" name="Rectangle 7"/>
          <p:cNvSpPr/>
          <p:nvPr/>
        </p:nvSpPr>
        <p:spPr>
          <a:xfrm>
            <a:off x="3885098" y="5641274"/>
            <a:ext cx="1240404" cy="869344"/>
          </a:xfrm>
          <a:prstGeom prst="rect">
            <a:avLst/>
          </a:prstGeom>
          <a:solidFill>
            <a:srgbClr val="064B8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chemeClr val="tx1"/>
                </a:solidFill>
                <a:latin typeface="Neo Sans Intel" pitchFamily="34" charset="0"/>
                <a:cs typeface="Arial" pitchFamily="34" charset="0"/>
              </a:rPr>
              <a:t>BLAS-2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77902" y="5641274"/>
            <a:ext cx="1240404" cy="869344"/>
          </a:xfrm>
          <a:prstGeom prst="rect">
            <a:avLst/>
          </a:prstGeom>
          <a:solidFill>
            <a:srgbClr val="064B8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chemeClr val="tx1"/>
                </a:solidFill>
                <a:latin typeface="Neo Sans Intel" pitchFamily="34" charset="0"/>
                <a:cs typeface="Arial" pitchFamily="34" charset="0"/>
              </a:rPr>
              <a:t>BLAS-3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71270" y="3785191"/>
            <a:ext cx="5868061" cy="1315425"/>
          </a:xfrm>
          <a:prstGeom prst="rect">
            <a:avLst/>
          </a:prstGeom>
          <a:solidFill>
            <a:srgbClr val="00B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chemeClr val="bg2"/>
                </a:solidFill>
                <a:latin typeface="Neo Sans Intel" pitchFamily="34" charset="0"/>
                <a:cs typeface="Arial" pitchFamily="34" charset="0"/>
              </a:rPr>
              <a:t>PARALLEL LINEAR ALGEBRA PACKAGE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8324" y="2328541"/>
            <a:ext cx="2416907" cy="1384006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chemeClr val="bg2"/>
                </a:solidFill>
                <a:latin typeface="Neo Sans Intel" pitchFamily="34" charset="0"/>
                <a:cs typeface="Arial" pitchFamily="34" charset="0"/>
              </a:rPr>
              <a:t>Computer Vision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5382" y="2328541"/>
            <a:ext cx="2520639" cy="138400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chemeClr val="bg2"/>
                </a:solidFill>
                <a:latin typeface="Neo Sans Intel" pitchFamily="34" charset="0"/>
                <a:cs typeface="Arial" pitchFamily="34" charset="0"/>
              </a:rPr>
              <a:t>Machine learning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45317" y="2328541"/>
            <a:ext cx="2388333" cy="138400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chemeClr val="bg2"/>
                </a:solidFill>
                <a:latin typeface="Neo Sans Intel" pitchFamily="34" charset="0"/>
                <a:cs typeface="Arial" pitchFamily="34" charset="0"/>
              </a:rPr>
              <a:t>Deep Learning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idx="1"/>
          </p:nvPr>
        </p:nvSpPr>
        <p:spPr>
          <a:xfrm>
            <a:off x="358775" y="1412876"/>
            <a:ext cx="8407400" cy="91566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effectLst/>
              </a:rPr>
              <a:t>BLAS </a:t>
            </a:r>
            <a:r>
              <a:rPr lang="en-US" sz="2400" dirty="0">
                <a:effectLst/>
              </a:rPr>
              <a:t>is used as a building block in higher-level math libraries as LINPACK, MKL or PLASMA etc.  </a:t>
            </a:r>
            <a:r>
              <a:rPr lang="en-US" sz="2000" dirty="0" smtClean="0">
                <a:sym typeface="Wingdings" panose="05000000000000000000" pitchFamily="2" charset="2"/>
              </a:rPr>
              <a:t>   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39287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Switch between ATLAS, </a:t>
            </a:r>
            <a:r>
              <a:rPr lang="en-US" sz="2400" dirty="0" err="1" smtClean="0"/>
              <a:t>OpenBLAS</a:t>
            </a:r>
            <a:r>
              <a:rPr lang="en-US" sz="2400" dirty="0" smtClean="0"/>
              <a:t>, and MKL in </a:t>
            </a:r>
            <a:r>
              <a:rPr lang="en-US" sz="2400" dirty="0" err="1" smtClean="0"/>
              <a:t>Makefile.config</a:t>
            </a:r>
            <a:r>
              <a:rPr lang="en-US" sz="2400" dirty="0" smtClean="0"/>
              <a:t>, compare performance on CIFAR-10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Download new version of </a:t>
            </a:r>
            <a:r>
              <a:rPr lang="en-US" sz="2400" dirty="0" err="1" smtClean="0"/>
              <a:t>OpenBLAS</a:t>
            </a:r>
            <a:r>
              <a:rPr lang="en-US" sz="2400" dirty="0" smtClean="0"/>
              <a:t> and build it. Compare performance.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37785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260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l3.0-blue">
  <a:themeElements>
    <a:clrScheme name="Custom 1">
      <a:dk1>
        <a:srgbClr val="000000"/>
      </a:dk1>
      <a:lt1>
        <a:srgbClr val="FFFFFF"/>
      </a:lt1>
      <a:dk2>
        <a:srgbClr val="0860A8"/>
      </a:dk2>
      <a:lt2>
        <a:srgbClr val="FDB605"/>
      </a:lt2>
      <a:accent1>
        <a:srgbClr val="009900"/>
      </a:accent1>
      <a:accent2>
        <a:srgbClr val="FF5C00"/>
      </a:accent2>
      <a:accent3>
        <a:srgbClr val="AAB6D1"/>
      </a:accent3>
      <a:accent4>
        <a:srgbClr val="DADADA"/>
      </a:accent4>
      <a:accent5>
        <a:srgbClr val="AACAAA"/>
      </a:accent5>
      <a:accent6>
        <a:srgbClr val="E75300"/>
      </a:accent6>
      <a:hlink>
        <a:srgbClr val="FFFF00"/>
      </a:hlink>
      <a:folHlink>
        <a:srgbClr val="567EB9"/>
      </a:folHlink>
    </a:clrScheme>
    <a:fontScheme name="intel3.0-blu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intel3.0-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64C1C9621A6B4D800F222E20EEC266" ma:contentTypeVersion="0" ma:contentTypeDescription="Create a new document." ma:contentTypeScope="" ma:versionID="c22a61cbe5e5ce25e9cf39bf26010a8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AC2673-377F-4F66-BDF8-5815193BDF7B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313E48BF-897A-4E0F-B295-48B8B67083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FB8406-95AF-48C4-815D-FB0AC1ADF4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12756</TotalTime>
  <Words>711</Words>
  <Application>Microsoft Office PowerPoint</Application>
  <PresentationFormat>On-screen Show (4:3)</PresentationFormat>
  <Paragraphs>116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intel3.0-blue</vt:lpstr>
      <vt:lpstr>Lecture 8:  Caffe - CPU  Optimization </vt:lpstr>
      <vt:lpstr>Agenda</vt:lpstr>
      <vt:lpstr>Vtune: getting started</vt:lpstr>
      <vt:lpstr>Vtune: getting started</vt:lpstr>
      <vt:lpstr> Caffe with BLAS</vt:lpstr>
      <vt:lpstr>Caffe with BLAS</vt:lpstr>
      <vt:lpstr>BLAS: Foundation for Math Computing </vt:lpstr>
      <vt:lpstr>Exercise</vt:lpstr>
      <vt:lpstr> openMP</vt:lpstr>
      <vt:lpstr>Projects  </vt:lpstr>
      <vt:lpstr>OpenMP programming model</vt:lpstr>
      <vt:lpstr>Example 1 </vt:lpstr>
      <vt:lpstr>Example 1 </vt:lpstr>
      <vt:lpstr>Example 1 </vt:lpstr>
      <vt:lpstr>Example 1 </vt:lpstr>
      <vt:lpstr>Compiling, linking etc</vt:lpstr>
      <vt:lpstr>Exercise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IMEC 2006</dc:title>
  <dc:creator>Lilach Shokargi</dc:creator>
  <cp:lastModifiedBy>Ginzburg, Boris</cp:lastModifiedBy>
  <cp:revision>927</cp:revision>
  <dcterms:created xsi:type="dcterms:W3CDTF">2005-12-21T22:20:09Z</dcterms:created>
  <dcterms:modified xsi:type="dcterms:W3CDTF">2014-07-30T11:47:29Z</dcterms:modified>
</cp:coreProperties>
</file>