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79" r:id="rId3"/>
    <p:sldId id="260" r:id="rId4"/>
    <p:sldId id="261" r:id="rId5"/>
    <p:sldId id="256" r:id="rId6"/>
    <p:sldId id="257" r:id="rId7"/>
    <p:sldId id="262" r:id="rId8"/>
    <p:sldId id="263" r:id="rId9"/>
    <p:sldId id="25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44" y="-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D62BC-6A3D-4DF7-ADE2-FBD3C18E0463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9DFEE-EAE9-426E-9615-9A53F7A3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28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9DFEE-EAE9-426E-9615-9A53F7A369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00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9DFEE-EAE9-426E-9615-9A53F7A369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0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图片 37"/>
          <p:cNvPicPr/>
          <p:nvPr/>
        </p:nvPicPr>
        <p:blipFill>
          <a:blip r:embed="rId2"/>
          <a:stretch/>
        </p:blipFill>
        <p:spPr>
          <a:xfrm>
            <a:off x="2292120" y="216000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39" name="图片 38"/>
          <p:cNvPicPr/>
          <p:nvPr/>
        </p:nvPicPr>
        <p:blipFill>
          <a:blip r:embed="rId2"/>
          <a:stretch/>
        </p:blipFill>
        <p:spPr>
          <a:xfrm>
            <a:off x="2292120" y="2160000"/>
            <a:ext cx="5495400" cy="438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图片 77"/>
          <p:cNvPicPr/>
          <p:nvPr/>
        </p:nvPicPr>
        <p:blipFill>
          <a:blip r:embed="rId2"/>
          <a:stretch/>
        </p:blipFill>
        <p:spPr>
          <a:xfrm>
            <a:off x="2292120" y="216000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79" name="图片 78"/>
          <p:cNvPicPr/>
          <p:nvPr/>
        </p:nvPicPr>
        <p:blipFill>
          <a:blip r:embed="rId2"/>
          <a:stretch/>
        </p:blipFill>
        <p:spPr>
          <a:xfrm>
            <a:off x="2292120" y="2160000"/>
            <a:ext cx="5495400" cy="438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4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43848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&lt;date/time&gt;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&lt;footer&gt;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4D2185D-CBC0-439D-9152-E758B99A1E69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‹#›</a:t>
            </a:fld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2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4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333333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&lt;date/time&gt;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&lt;footer&gt;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D3B3AEAB-210C-4D51-8CCB-DE372977D7B6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‹#›</a:t>
            </a:fld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2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2"/>
          <p:cNvSpPr txBox="1">
            <a:spLocks/>
          </p:cNvSpPr>
          <p:nvPr/>
        </p:nvSpPr>
        <p:spPr>
          <a:xfrm>
            <a:off x="759641" y="4313237"/>
            <a:ext cx="8458201" cy="193354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400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lang="en-US" kern="0" dirty="0" smtClean="0"/>
              <a:t>Traffic Engineering with Software Defined Networking</a:t>
            </a:r>
            <a:endParaRPr lang="en-US" kern="0" dirty="0"/>
          </a:p>
        </p:txBody>
      </p:sp>
      <p:sp>
        <p:nvSpPr>
          <p:cNvPr id="8" name="TextBox 7"/>
          <p:cNvSpPr txBox="1"/>
          <p:nvPr/>
        </p:nvSpPr>
        <p:spPr>
          <a:xfrm>
            <a:off x="1001712" y="6523037"/>
            <a:ext cx="8467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Guangtong Shen                                Haofan Feng</a:t>
            </a:r>
          </a:p>
          <a:p>
            <a:r>
              <a:rPr lang="en-US" sz="2000" dirty="0" smtClean="0"/>
              <a:t>shen260@purdue.edu	                    feng189@purdue.edu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487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</a:rPr>
              <a:t>Result Case</a:t>
            </a:r>
            <a:endParaRPr lang="de-DE" sz="4400" b="1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</a:endParaRPr>
          </a:p>
        </p:txBody>
      </p:sp>
      <p:pic>
        <p:nvPicPr>
          <p:cNvPr id="2051" name="Picture 3" descr="D:\Desktop\Results\图像 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2027237"/>
            <a:ext cx="9183528" cy="449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0000" y="286543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Sender: 4Mbps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4598" y="370363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BW=5M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87712" y="305010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BW=4M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64411" y="477043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BW=2M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56434" y="308438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BW=10M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54712" y="493843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BW=10M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07312" y="360209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BW=4M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esktop\Results\图像 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6" y="2103437"/>
            <a:ext cx="9144000" cy="447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</a:rPr>
              <a:t>Result Case</a:t>
            </a:r>
            <a:endParaRPr lang="de-DE" sz="4400" b="1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0000" y="286543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Sender: 4Mbps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4598" y="370363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BW=5M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87712" y="305010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BW=4M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64411" y="477043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BW=2M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56434" y="308438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BW=10M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54712" y="493843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BW=10M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07312" y="360209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BW=4M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80113" y="176785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Sender: 5Mbps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Desktop\Results\图像 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0" y="1961995"/>
            <a:ext cx="9144000" cy="444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</a:rPr>
              <a:t>Result Case</a:t>
            </a:r>
            <a:endParaRPr lang="de-DE" sz="4400" b="1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0000" y="286543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Sender: 4Mbps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4598" y="370363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BW=5M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87712" y="305010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BW=4M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64411" y="477043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BW=2M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56434" y="308438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BW=10M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54712" y="493843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BW=10M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07312" y="360209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BW=4M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80113" y="176785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Sender: 5Mbps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53629" y="2496105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Sender: 2Mbps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Desktop\Results\图像 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13" y="1952518"/>
            <a:ext cx="9144000" cy="446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</a:rPr>
              <a:t>Result Case</a:t>
            </a:r>
            <a:endParaRPr lang="de-DE" sz="4400" b="1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0000" y="286543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>
                <a:solidFill>
                  <a:srgbClr val="FF0000"/>
                </a:solidFill>
              </a:rPr>
              <a:t>Sender: 4Mbps</a:t>
            </a:r>
            <a:endParaRPr lang="en-US" strike="sngStrik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4598" y="370363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BW=5M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87712" y="305010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BW=4M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64411" y="477043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BW=2M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56434" y="308438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BW=10M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54712" y="493843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BW=10M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07312" y="360209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BW=4M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80113" y="176785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Sender: 5Mbps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53629" y="2496105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Sender: 2Mbps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42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Desktop\Results\图像 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13" y="1988036"/>
            <a:ext cx="9144000" cy="445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</a:rPr>
              <a:t>Result Case</a:t>
            </a:r>
            <a:endParaRPr lang="de-DE" sz="4400" b="1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0000" y="286543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>
                <a:solidFill>
                  <a:srgbClr val="FF0000"/>
                </a:solidFill>
              </a:rPr>
              <a:t>Sender: 4Mbps</a:t>
            </a:r>
            <a:endParaRPr lang="en-US" strike="sngStrik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4598" y="370363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BW=5M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87712" y="305010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BW=4M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64411" y="477043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BW=2M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56434" y="308438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BW=10M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54712" y="493843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BW=10M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07312" y="360209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BW=4M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80113" y="176785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>
                <a:solidFill>
                  <a:srgbClr val="FF0000"/>
                </a:solidFill>
              </a:rPr>
              <a:t>Sender: 5Mbps</a:t>
            </a:r>
            <a:endParaRPr lang="en-US" strike="sngStrike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53629" y="2496105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Sender: 2Mbps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42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Desktop\Results\图像 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0" y="2027237"/>
            <a:ext cx="9144000" cy="440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</a:rPr>
              <a:t>Result Case</a:t>
            </a:r>
            <a:endParaRPr lang="de-DE" sz="4400" b="1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0000" y="286543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>
                <a:solidFill>
                  <a:srgbClr val="FF0000"/>
                </a:solidFill>
              </a:rPr>
              <a:t>Sender: 4Mbps</a:t>
            </a:r>
            <a:endParaRPr lang="en-US" strike="sngStrik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4598" y="370363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BW=5M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87712" y="305010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BW=4M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64411" y="477043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BW=2M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56434" y="308438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BW=10M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54712" y="493843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BW=10M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07312" y="360209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BW=4M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80113" y="176785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>
                <a:solidFill>
                  <a:srgbClr val="FF0000"/>
                </a:solidFill>
              </a:rPr>
              <a:t>Sender: 5Mbps</a:t>
            </a:r>
            <a:endParaRPr lang="en-US" strike="sngStrike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53629" y="2496105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>
                <a:solidFill>
                  <a:srgbClr val="FF0000"/>
                </a:solidFill>
              </a:rPr>
              <a:t>Sender: 2Mbps</a:t>
            </a:r>
            <a:endParaRPr lang="en-US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42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Desktop\Results\图像 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1994485"/>
            <a:ext cx="9144000" cy="454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</a:rPr>
              <a:t>Result Case</a:t>
            </a:r>
            <a:endParaRPr lang="de-DE" sz="4400" b="1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4598" y="370363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BW=5M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87712" y="305010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BW=4M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64411" y="477043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BW=2M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56434" y="308438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BW=10M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54712" y="493843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BW=10M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07312" y="360209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BW=4M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53629" y="2496105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Sender: 2Mbps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Desktop\Results\图像 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0" y="2137184"/>
            <a:ext cx="9144000" cy="448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</a:rPr>
              <a:t>Result Case</a:t>
            </a:r>
            <a:endParaRPr lang="de-DE" sz="4400" b="1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4598" y="370363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BW=5M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87712" y="305010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BW=4M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64411" y="477043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BW=2M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56434" y="308438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BW=10M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54712" y="493843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BW=10M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07312" y="360209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BW=4M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80113" y="176785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Sender: 5Mbps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53629" y="2496105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Sender: 2Mbps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Desktop\Results\图像 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13" y="2137184"/>
            <a:ext cx="9144000" cy="444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</a:rPr>
              <a:t>Result Case</a:t>
            </a:r>
            <a:endParaRPr lang="de-DE" sz="4400" b="1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0000" y="286543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Sender: 4Mbps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4598" y="370363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BW=5M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87712" y="305010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BW=4M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64411" y="477043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BW=2M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56434" y="308438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BW=10M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54712" y="493843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BW=10M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07312" y="360209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BW=4M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80113" y="176785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Sender: 5Mbps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53629" y="2496105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Sender: 2Mbps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</a:rPr>
              <a:t>Result Case</a:t>
            </a:r>
            <a:endParaRPr lang="de-DE" sz="4400" b="1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454057"/>
              </p:ext>
            </p:extLst>
          </p:nvPr>
        </p:nvGraphicFramePr>
        <p:xfrm>
          <a:off x="468312" y="2103437"/>
          <a:ext cx="8915400" cy="19629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8221"/>
                <a:gridCol w="2228221"/>
                <a:gridCol w="2229479"/>
                <a:gridCol w="2229479"/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Sequence</a:t>
                      </a:r>
                      <a:endParaRPr lang="en-US" sz="2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Demand</a:t>
                      </a:r>
                      <a:endParaRPr lang="en-US" sz="2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Received</a:t>
                      </a:r>
                      <a:endParaRPr lang="en-US" sz="2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Packet Lost</a:t>
                      </a:r>
                      <a:endParaRPr lang="en-US" sz="2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s1 -&gt; s5</a:t>
                      </a:r>
                      <a:endParaRPr lang="en-US" sz="2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4Mbps</a:t>
                      </a:r>
                      <a:endParaRPr lang="en-US" sz="2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3.88Mbps</a:t>
                      </a:r>
                      <a:endParaRPr lang="en-US" sz="2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0.14%</a:t>
                      </a:r>
                      <a:endParaRPr lang="en-US" sz="2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s3 -&gt; s5</a:t>
                      </a:r>
                      <a:endParaRPr lang="en-US" sz="2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5Mbps</a:t>
                      </a:r>
                      <a:endParaRPr lang="en-US" sz="2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5.00Mbps</a:t>
                      </a:r>
                      <a:endParaRPr lang="en-US" sz="2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0.055%</a:t>
                      </a:r>
                      <a:endParaRPr lang="en-US" sz="2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s6 -&gt; s5</a:t>
                      </a:r>
                      <a:endParaRPr lang="en-US" sz="2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2Mbps</a:t>
                      </a:r>
                      <a:endParaRPr lang="en-US" sz="2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1.94Mbps</a:t>
                      </a:r>
                      <a:endParaRPr lang="en-US" sz="2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0.039%</a:t>
                      </a:r>
                      <a:endParaRPr lang="en-US" sz="2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8312" y="1520331"/>
            <a:ext cx="3602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Round 1 Statistics:</a:t>
            </a:r>
            <a:endParaRPr lang="en-US" sz="32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169100"/>
              </p:ext>
            </p:extLst>
          </p:nvPr>
        </p:nvGraphicFramePr>
        <p:xfrm>
          <a:off x="-4" y="4389437"/>
          <a:ext cx="10080628" cy="1261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6516"/>
                <a:gridCol w="731176"/>
                <a:gridCol w="731176"/>
                <a:gridCol w="731176"/>
                <a:gridCol w="731176"/>
                <a:gridCol w="731176"/>
                <a:gridCol w="731176"/>
                <a:gridCol w="731176"/>
                <a:gridCol w="731176"/>
                <a:gridCol w="731176"/>
                <a:gridCol w="731176"/>
                <a:gridCol w="731176"/>
                <a:gridCol w="73117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1-2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2-1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2-3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3-2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2-5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5-2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3-4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4-3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4-5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5-4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4-6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6-4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Capacity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Used BW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4+5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4+5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Utilization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80%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100%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50%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100%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90%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20%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90%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40%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8312" y="6065837"/>
            <a:ext cx="50387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Total </a:t>
            </a:r>
            <a:r>
              <a:rPr lang="en-US" sz="2400" dirty="0"/>
              <a:t>Demand: 11 Mbps</a:t>
            </a:r>
          </a:p>
          <a:p>
            <a:r>
              <a:rPr lang="en-US" sz="2400" dirty="0"/>
              <a:t>Demand Satisfaction: 11 Mbps</a:t>
            </a:r>
          </a:p>
        </p:txBody>
      </p:sp>
    </p:spTree>
    <p:extLst>
      <p:ext uri="{BB962C8B-B14F-4D97-AF65-F5344CB8AC3E}">
        <p14:creationId xmlns:p14="http://schemas.microsoft.com/office/powerpoint/2010/main" val="117467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dirty="0"/>
              <a:t>Motivation</a:t>
            </a:r>
          </a:p>
        </p:txBody>
      </p:sp>
      <p:sp>
        <p:nvSpPr>
          <p:cNvPr id="263" name="Shape 263"/>
          <p:cNvSpPr>
            <a:spLocks noGrp="1"/>
          </p:cNvSpPr>
          <p:nvPr>
            <p:ph type="body" idx="4294967295"/>
          </p:nvPr>
        </p:nvSpPr>
        <p:spPr>
          <a:xfrm>
            <a:off x="720680" y="1759448"/>
            <a:ext cx="8648173" cy="4788103"/>
          </a:xfrm>
          <a:prstGeom prst="rect">
            <a:avLst/>
          </a:prstGeom>
        </p:spPr>
        <p:txBody>
          <a:bodyPr lIns="91504" tIns="45752" rIns="91504" bIns="45752"/>
          <a:lstStyle/>
          <a:p>
            <a:pPr defTabSz="265361">
              <a:lnSpc>
                <a:spcPts val="3402"/>
              </a:lnSpc>
              <a:spcBef>
                <a:spcPts val="600"/>
              </a:spcBef>
              <a:defRPr sz="2204"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dirty="0"/>
              <a:t>Background and Problems</a:t>
            </a:r>
          </a:p>
          <a:p>
            <a:pPr defTabSz="265361">
              <a:lnSpc>
                <a:spcPts val="3402"/>
              </a:lnSpc>
              <a:spcBef>
                <a:spcPts val="600"/>
              </a:spcBef>
              <a:defRPr sz="2204">
                <a:latin typeface="+mj-lt"/>
                <a:ea typeface="+mj-ea"/>
                <a:cs typeface="+mj-cs"/>
                <a:sym typeface="Arial"/>
              </a:defRPr>
            </a:pPr>
            <a:r>
              <a:rPr dirty="0"/>
              <a:t>The wide area network (WAN) that connects the data-centers (DC) is critical infrastructure for providers of online services. However the WANs have low efficiency (40%-60% </a:t>
            </a:r>
            <a:r>
              <a:rPr dirty="0" err="1"/>
              <a:t>avg</a:t>
            </a:r>
            <a:r>
              <a:rPr dirty="0"/>
              <a:t> utilization of busier links)</a:t>
            </a:r>
          </a:p>
          <a:p>
            <a:pPr defTabSz="265361">
              <a:lnSpc>
                <a:spcPts val="3402"/>
              </a:lnSpc>
              <a:spcBef>
                <a:spcPts val="600"/>
              </a:spcBef>
              <a:defRPr sz="2204"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dirty="0"/>
              <a:t>Several causes:</a:t>
            </a:r>
          </a:p>
          <a:p>
            <a:pPr defTabSz="265361">
              <a:lnSpc>
                <a:spcPts val="3402"/>
              </a:lnSpc>
              <a:spcBef>
                <a:spcPts val="600"/>
              </a:spcBef>
              <a:defRPr sz="2204">
                <a:latin typeface="+mj-lt"/>
                <a:ea typeface="+mj-ea"/>
                <a:cs typeface="+mj-cs"/>
                <a:sym typeface="Arial"/>
              </a:defRPr>
            </a:pPr>
            <a:r>
              <a:rPr dirty="0"/>
              <a:t>1. Poor coordination between interactive and background traffic</a:t>
            </a:r>
          </a:p>
          <a:p>
            <a:pPr defTabSz="265361">
              <a:lnSpc>
                <a:spcPts val="3402"/>
              </a:lnSpc>
              <a:spcBef>
                <a:spcPts val="600"/>
              </a:spcBef>
              <a:defRPr sz="2204">
                <a:latin typeface="+mj-lt"/>
                <a:ea typeface="+mj-ea"/>
                <a:cs typeface="+mj-cs"/>
                <a:sym typeface="Arial"/>
              </a:defRPr>
            </a:pPr>
            <a:r>
              <a:rPr dirty="0"/>
              <a:t>2. Each flow applies locally optimal routing strategy, which may result to congestion of the network</a:t>
            </a:r>
          </a:p>
          <a:p>
            <a:pPr defTabSz="265361">
              <a:lnSpc>
                <a:spcPts val="3402"/>
              </a:lnSpc>
              <a:spcBef>
                <a:spcPts val="600"/>
              </a:spcBef>
              <a:defRPr sz="2204"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dirty="0"/>
              <a:t>Our focus:</a:t>
            </a:r>
          </a:p>
          <a:p>
            <a:pPr defTabSz="265361">
              <a:lnSpc>
                <a:spcPts val="3402"/>
              </a:lnSpc>
              <a:spcBef>
                <a:spcPts val="600"/>
              </a:spcBef>
              <a:defRPr sz="2204">
                <a:latin typeface="+mj-lt"/>
                <a:ea typeface="+mj-ea"/>
                <a:cs typeface="+mj-cs"/>
                <a:sym typeface="Arial"/>
              </a:defRPr>
            </a:pPr>
            <a:r>
              <a:rPr dirty="0"/>
              <a:t>Find alternative routing algorithms to replace the local, static routing strategy</a:t>
            </a:r>
          </a:p>
        </p:txBody>
      </p:sp>
    </p:spTree>
    <p:extLst>
      <p:ext uri="{BB962C8B-B14F-4D97-AF65-F5344CB8AC3E}">
        <p14:creationId xmlns:p14="http://schemas.microsoft.com/office/powerpoint/2010/main" val="303959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</a:rPr>
              <a:t>Result Case</a:t>
            </a:r>
            <a:endParaRPr lang="de-DE" sz="4400" b="1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93374"/>
              </p:ext>
            </p:extLst>
          </p:nvPr>
        </p:nvGraphicFramePr>
        <p:xfrm>
          <a:off x="468312" y="2103437"/>
          <a:ext cx="8915400" cy="19629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8221"/>
                <a:gridCol w="2228221"/>
                <a:gridCol w="2229479"/>
                <a:gridCol w="2229479"/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Sequence</a:t>
                      </a:r>
                      <a:endParaRPr lang="en-US" sz="2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Demand</a:t>
                      </a:r>
                      <a:endParaRPr lang="en-US" sz="2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Received</a:t>
                      </a:r>
                      <a:endParaRPr lang="en-US" sz="2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Packet Lost</a:t>
                      </a:r>
                      <a:endParaRPr lang="en-US" sz="2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s6 -&gt; s5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2Mbps</a:t>
                      </a:r>
                      <a:endParaRPr lang="en-US" sz="2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1.87Mbps</a:t>
                      </a:r>
                      <a:endParaRPr lang="en-US" sz="2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/>
                          <a:ea typeface="宋体"/>
                          <a:cs typeface="Times New Roman"/>
                        </a:rPr>
                        <a:t>5.4%</a:t>
                      </a:r>
                    </a:p>
                  </a:txBody>
                  <a:tcPr marL="68580" marR="6858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s3 -&gt; s5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5Mbps</a:t>
                      </a:r>
                      <a:endParaRPr lang="en-US" sz="2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4.77Mbps</a:t>
                      </a:r>
                      <a:endParaRPr lang="en-US" sz="2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4.7%</a:t>
                      </a:r>
                    </a:p>
                  </a:txBody>
                  <a:tcPr marL="68580" marR="6858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s1 -&gt; s5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4Mbps</a:t>
                      </a:r>
                      <a:endParaRPr lang="en-US" sz="2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3.88Mbps</a:t>
                      </a:r>
                      <a:endParaRPr lang="en-US" sz="2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2.8%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8312" y="1520331"/>
            <a:ext cx="3602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Round 2 Statistics:</a:t>
            </a:r>
            <a:endParaRPr lang="en-US" sz="32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698939"/>
              </p:ext>
            </p:extLst>
          </p:nvPr>
        </p:nvGraphicFramePr>
        <p:xfrm>
          <a:off x="-4" y="4389437"/>
          <a:ext cx="10080628" cy="1367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6516"/>
                <a:gridCol w="731176"/>
                <a:gridCol w="731176"/>
                <a:gridCol w="731176"/>
                <a:gridCol w="731176"/>
                <a:gridCol w="731176"/>
                <a:gridCol w="731176"/>
                <a:gridCol w="731176"/>
                <a:gridCol w="731176"/>
                <a:gridCol w="731176"/>
                <a:gridCol w="731176"/>
                <a:gridCol w="731176"/>
                <a:gridCol w="73117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1-2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2-1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2-3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3-2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2-5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5-2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3-4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4-3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4-5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5-4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4-6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6-4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Capacity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Used BW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5+4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2+5+4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Utilization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宋体"/>
                          <a:cs typeface="Times New Roman"/>
                        </a:rPr>
                        <a:t>80%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宋体"/>
                          <a:cs typeface="Times New Roman"/>
                        </a:rPr>
                        <a:t>100%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宋体"/>
                          <a:cs typeface="Times New Roman"/>
                        </a:rPr>
                        <a:t>90%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110%</a:t>
                      </a:r>
                      <a:endParaRPr lang="en-US" sz="2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40%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8312" y="6065837"/>
            <a:ext cx="50387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Total </a:t>
            </a:r>
            <a:r>
              <a:rPr lang="en-US" sz="2400" dirty="0"/>
              <a:t>Demand: 11 Mbps</a:t>
            </a:r>
          </a:p>
          <a:p>
            <a:r>
              <a:rPr lang="en-US" sz="2400" dirty="0"/>
              <a:t>Demand Satisfaction: </a:t>
            </a:r>
            <a:r>
              <a:rPr lang="en-US" sz="2400" dirty="0" smtClean="0"/>
              <a:t>10 </a:t>
            </a:r>
            <a:r>
              <a:rPr lang="en-US" sz="2400" dirty="0"/>
              <a:t>Mbps</a:t>
            </a:r>
          </a:p>
        </p:txBody>
      </p:sp>
    </p:spTree>
    <p:extLst>
      <p:ext uri="{BB962C8B-B14F-4D97-AF65-F5344CB8AC3E}">
        <p14:creationId xmlns:p14="http://schemas.microsoft.com/office/powerpoint/2010/main" val="5729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defRPr sz="3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lang="en-US" sz="3200" b="1" kern="12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+mn-ea"/>
                <a:cs typeface="+mn-cs"/>
              </a:rPr>
              <a:t>Assessment </a:t>
            </a:r>
            <a:r>
              <a:rPr lang="en-US" sz="3200" b="1" kern="12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+mn-ea"/>
                <a:cs typeface="+mn-cs"/>
              </a:rPr>
              <a:t>of Widest Remaining Bandwidth </a:t>
            </a:r>
            <a:endParaRPr sz="3200" b="1" kern="1200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145376" y="1563480"/>
            <a:ext cx="9771736" cy="579775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/>
              <a:t>We come up with this simple but practical routing strategy which takes advantage of SDN’s global information.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/>
              <a:t>Pros: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Try its best to avoid congestion and satisfy more flow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demands.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/>
              <a:t>Cons:</a:t>
            </a:r>
          </a:p>
          <a:p>
            <a:r>
              <a:rPr lang="en-US" sz="2800" dirty="0" smtClean="0"/>
              <a:t>     - Only one path is selected so the width may not be fully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used.    (May Improve using multiple paths) </a:t>
            </a:r>
          </a:p>
          <a:p>
            <a:r>
              <a:rPr lang="en-US" sz="2800" dirty="0" smtClean="0"/>
              <a:t>     - No adjustment to established flows so the result may not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be the optimal.  (Improve using LP to find global optimal)</a:t>
            </a:r>
          </a:p>
          <a:p>
            <a:pPr lvl="2"/>
            <a:endParaRPr lang="en-US" sz="28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de-DE" sz="2800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de-DE" sz="2800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62652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defRPr sz="3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lang="en-US" sz="4400" b="1" kern="12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+mn-ea"/>
                <a:cs typeface="+mn-cs"/>
              </a:rPr>
              <a:t>To Do Next</a:t>
            </a:r>
            <a:endParaRPr sz="4400" b="1" kern="1200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145376" y="1563480"/>
            <a:ext cx="9771736" cy="579775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/>
              <a:t> Multipath Optimal Allocation</a:t>
            </a:r>
          </a:p>
          <a:p>
            <a:pPr lvl="1"/>
            <a:r>
              <a:rPr lang="en-US" sz="2400" dirty="0"/>
              <a:t>	- Consider link bandwidth and </a:t>
            </a:r>
            <a:r>
              <a:rPr lang="en-US" sz="2400" b="1" dirty="0"/>
              <a:t>flow demands</a:t>
            </a:r>
          </a:p>
          <a:p>
            <a:pPr lvl="1"/>
            <a:r>
              <a:rPr lang="en-US" sz="2400" dirty="0"/>
              <a:t>	- Linear programming to maximize total flow traffic</a:t>
            </a:r>
          </a:p>
          <a:p>
            <a:pPr lvl="1"/>
            <a:r>
              <a:rPr lang="en-US" sz="2400" dirty="0"/>
              <a:t>	</a:t>
            </a:r>
          </a:p>
          <a:p>
            <a:pPr lvl="1"/>
            <a:r>
              <a:rPr lang="en-US" sz="2400" dirty="0" smtClean="0"/>
              <a:t>Referring </a:t>
            </a:r>
            <a:r>
              <a:rPr lang="en-US" sz="2400" dirty="0"/>
              <a:t>to SWAN </a:t>
            </a:r>
            <a:r>
              <a:rPr lang="en-US" sz="2400" dirty="0" smtClean="0"/>
              <a:t>paper, but simplifies it.</a:t>
            </a:r>
          </a:p>
          <a:p>
            <a:pPr lvl="1"/>
            <a:r>
              <a:rPr lang="en-US" sz="2400" dirty="0" smtClean="0"/>
              <a:t>Not considering traffic priority.</a:t>
            </a:r>
          </a:p>
          <a:p>
            <a:pPr lvl="1"/>
            <a:r>
              <a:rPr lang="en-US" sz="2400" dirty="0" smtClean="0"/>
              <a:t>Tolerate the packet loss when flow rules change after LP calculation.</a:t>
            </a: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de-DE" sz="2800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 An improvement of widest remaining bandwid</a:t>
            </a:r>
            <a:r>
              <a:rPr lang="en-US" altLang="zh-CN" sz="2400" dirty="0" smtClean="0"/>
              <a:t>th (If have time)</a:t>
            </a:r>
            <a:endParaRPr lang="en-US" sz="2400" dirty="0" smtClean="0"/>
          </a:p>
          <a:p>
            <a:pPr lvl="1"/>
            <a:r>
              <a:rPr lang="de-DE" sz="24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- Multiple paths </a:t>
            </a:r>
          </a:p>
          <a:p>
            <a:pPr lvl="1"/>
            <a:r>
              <a:rPr lang="de-DE" sz="24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- Load balanced allocation of flow demand. </a:t>
            </a:r>
          </a:p>
          <a:p>
            <a:pPr lvl="1"/>
            <a:r>
              <a:rPr lang="de-DE" sz="24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- Lower the maximum utilization of the paths after the flow joins.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5718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Problem Statement</a:t>
            </a:r>
          </a:p>
        </p:txBody>
      </p:sp>
      <p:sp>
        <p:nvSpPr>
          <p:cNvPr id="266" name="Shape 266"/>
          <p:cNvSpPr>
            <a:spLocks noGrp="1"/>
          </p:cNvSpPr>
          <p:nvPr>
            <p:ph type="body" idx="4294967295"/>
          </p:nvPr>
        </p:nvSpPr>
        <p:spPr>
          <a:xfrm>
            <a:off x="720680" y="1503009"/>
            <a:ext cx="8648173" cy="5463122"/>
          </a:xfrm>
          <a:prstGeom prst="rect">
            <a:avLst/>
          </a:prstGeom>
        </p:spPr>
        <p:txBody>
          <a:bodyPr lIns="91504" tIns="45752" rIns="91504" bIns="45752"/>
          <a:lstStyle/>
          <a:p>
            <a:pPr defTabSz="584609">
              <a:defRPr sz="2500" b="1" i="1">
                <a:latin typeface="+mj-lt"/>
                <a:ea typeface="+mj-ea"/>
                <a:cs typeface="+mj-cs"/>
                <a:sym typeface="Arial"/>
              </a:defRPr>
            </a:pPr>
            <a:r>
              <a:rPr dirty="0"/>
              <a:t>Problems with static greedy routing algorithms</a:t>
            </a:r>
          </a:p>
          <a:p>
            <a:pPr defTabSz="584609">
              <a:defRPr sz="2500" b="1" i="1">
                <a:latin typeface="+mj-lt"/>
                <a:ea typeface="+mj-ea"/>
                <a:cs typeface="+mj-cs"/>
                <a:sym typeface="Arial"/>
              </a:defRPr>
            </a:pPr>
            <a:endParaRPr dirty="0"/>
          </a:p>
          <a:p>
            <a:pPr defTabSz="584609"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rPr dirty="0"/>
              <a:t>1.  The “best” path may be congested while other available paths remain unconsidered</a:t>
            </a:r>
          </a:p>
          <a:p>
            <a:pPr defTabSz="584609">
              <a:defRPr sz="2400">
                <a:latin typeface="+mj-lt"/>
                <a:ea typeface="+mj-ea"/>
                <a:cs typeface="+mj-cs"/>
                <a:sym typeface="Arial"/>
              </a:defRPr>
            </a:pPr>
            <a:endParaRPr dirty="0"/>
          </a:p>
          <a:p>
            <a:pPr defTabSz="584609"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rPr dirty="0"/>
              <a:t>2.  Local optimum may not lead to global optimum</a:t>
            </a:r>
          </a:p>
          <a:p>
            <a:pPr defTabSz="584609">
              <a:defRPr sz="2500" b="1" i="1">
                <a:latin typeface="+mj-lt"/>
                <a:ea typeface="+mj-ea"/>
                <a:cs typeface="+mj-cs"/>
                <a:sym typeface="Arial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9191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</a:rPr>
              <a:t>Progress</a:t>
            </a:r>
            <a:endParaRPr lang="de-DE" sz="4400" b="1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145376" y="1563480"/>
            <a:ext cx="9771736" cy="579775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de-DE" sz="28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Mininet to virtualize networks as developing environment, connecting to ONOS controller</a:t>
            </a: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D:\Desktop\图像 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" y="2560637"/>
            <a:ext cx="4887912" cy="210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esktop\图像 4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25" y="2545256"/>
            <a:ext cx="5029200" cy="213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5946" y="4846637"/>
            <a:ext cx="90653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virtual switch (OVS)  using </a:t>
            </a:r>
            <a:r>
              <a:rPr lang="en-US" dirty="0" err="1" smtClean="0"/>
              <a:t>openflow</a:t>
            </a:r>
            <a:r>
              <a:rPr lang="en-US" dirty="0" smtClean="0"/>
              <a:t> 1.3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Limit link bandwidth in </a:t>
            </a:r>
            <a:r>
              <a:rPr lang="en-US" dirty="0" err="1"/>
              <a:t>M</a:t>
            </a:r>
            <a:r>
              <a:rPr lang="en-US" dirty="0" err="1" smtClean="0"/>
              <a:t>ininet</a:t>
            </a:r>
            <a:r>
              <a:rPr lang="en-US" dirty="0" smtClean="0"/>
              <a:t>  (But the physical OVS port speed reported to ONOS </a:t>
            </a:r>
          </a:p>
          <a:p>
            <a:r>
              <a:rPr lang="en-US" dirty="0"/>
              <a:t> </a:t>
            </a:r>
            <a:r>
              <a:rPr lang="en-US" dirty="0" smtClean="0"/>
              <a:t>    cannot be configured, we read port speed from a file as a work around)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a host to each switch to simulate the ingress flow of each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L</a:t>
            </a:r>
            <a:r>
              <a:rPr lang="en-US" dirty="0" smtClean="0"/>
              <a:t>inux command </a:t>
            </a:r>
            <a:r>
              <a:rPr lang="en-US" b="1" dirty="0" err="1" smtClean="0"/>
              <a:t>iperf</a:t>
            </a:r>
            <a:r>
              <a:rPr lang="en-US" dirty="0" smtClean="0"/>
              <a:t> to generate flows at any speed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</a:rPr>
              <a:t>Progress</a:t>
            </a:r>
            <a:endParaRPr lang="de-DE" sz="4400" b="1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145376" y="1563480"/>
            <a:ext cx="9771736" cy="579775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/>
              <a:t>Write </a:t>
            </a:r>
            <a:r>
              <a:rPr lang="en-US" sz="2800" dirty="0"/>
              <a:t>ONOS App to execute routing </a:t>
            </a:r>
            <a:r>
              <a:rPr lang="en-US" sz="2800" dirty="0" smtClean="0"/>
              <a:t>strategy</a:t>
            </a:r>
          </a:p>
          <a:p>
            <a:endParaRPr lang="en-US" sz="2800" dirty="0" smtClean="0"/>
          </a:p>
          <a:p>
            <a:pPr marL="971550" lvl="1" indent="-514350">
              <a:buFont typeface="Wingdings" panose="05000000000000000000" pitchFamily="2" charset="2"/>
              <a:buChar char="ü"/>
            </a:pPr>
            <a:r>
              <a:rPr lang="en-US" sz="2400" dirty="0" smtClean="0"/>
              <a:t>Static widest path </a:t>
            </a:r>
          </a:p>
          <a:p>
            <a:pPr lvl="1"/>
            <a:r>
              <a:rPr lang="en-US" sz="2400" dirty="0"/>
              <a:t>	</a:t>
            </a:r>
            <a:r>
              <a:rPr lang="en-US" sz="2400" dirty="0" smtClean="0"/>
              <a:t>- Consider the </a:t>
            </a:r>
            <a:r>
              <a:rPr lang="en-US" sz="2400" b="1" dirty="0" smtClean="0"/>
              <a:t>link bandwidth</a:t>
            </a:r>
          </a:p>
          <a:p>
            <a:pPr lvl="1"/>
            <a:r>
              <a:rPr lang="en-US" sz="2400" dirty="0"/>
              <a:t>	</a:t>
            </a:r>
            <a:r>
              <a:rPr lang="en-US" sz="2400" dirty="0" smtClean="0"/>
              <a:t>- Select path with the widest bottleneck capacity</a:t>
            </a:r>
          </a:p>
          <a:p>
            <a:pPr lvl="1"/>
            <a:endParaRPr lang="en-US" sz="2400" dirty="0" smtClean="0"/>
          </a:p>
          <a:p>
            <a:pPr marL="971550" lvl="1" indent="-514350">
              <a:buFont typeface="Wingdings" panose="05000000000000000000" pitchFamily="2" charset="2"/>
              <a:buChar char="ü"/>
            </a:pPr>
            <a:r>
              <a:rPr lang="en-US" sz="2400" dirty="0" smtClean="0"/>
              <a:t>Dynamic widest path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    - Consider the link bandwidth and </a:t>
            </a:r>
            <a:r>
              <a:rPr lang="en-US" sz="2400" b="1" dirty="0" smtClean="0"/>
              <a:t>current traffic </a:t>
            </a:r>
            <a:r>
              <a:rPr lang="en-US" sz="2400" dirty="0" smtClean="0"/>
              <a:t>in the network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    - Select path according to </a:t>
            </a:r>
            <a:r>
              <a:rPr lang="en-US" sz="2400" b="1" dirty="0" smtClean="0"/>
              <a:t>Remaining bandwidth </a:t>
            </a:r>
            <a:r>
              <a:rPr lang="en-US" sz="2400" dirty="0" smtClean="0"/>
              <a:t>or </a:t>
            </a:r>
            <a:r>
              <a:rPr lang="en-US" sz="2400" b="1" dirty="0"/>
              <a:t>U</a:t>
            </a:r>
            <a:r>
              <a:rPr lang="en-US" sz="2400" b="1" dirty="0" smtClean="0"/>
              <a:t>tilization</a:t>
            </a:r>
          </a:p>
          <a:p>
            <a:pPr lvl="1"/>
            <a:r>
              <a:rPr lang="en-US" sz="2400" dirty="0"/>
              <a:t>	</a:t>
            </a:r>
            <a:endParaRPr lang="en-US" sz="24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  Multipath Optimal Allocation</a:t>
            </a:r>
          </a:p>
          <a:p>
            <a:pPr lvl="1"/>
            <a:r>
              <a:rPr lang="en-US" sz="2400" dirty="0"/>
              <a:t>	- Consider link bandwidth and </a:t>
            </a:r>
            <a:r>
              <a:rPr lang="en-US" sz="2400" b="1" dirty="0"/>
              <a:t>flow demands</a:t>
            </a:r>
          </a:p>
          <a:p>
            <a:pPr lvl="1"/>
            <a:r>
              <a:rPr lang="en-US" sz="2400" dirty="0"/>
              <a:t>	</a:t>
            </a:r>
            <a:r>
              <a:rPr lang="en-US" sz="2400" dirty="0" smtClean="0"/>
              <a:t>- Linear programming to maximize total flow traffic</a:t>
            </a:r>
          </a:p>
          <a:p>
            <a:pPr lvl="1"/>
            <a:r>
              <a:rPr lang="en-US" sz="2400" dirty="0"/>
              <a:t>	</a:t>
            </a:r>
            <a:r>
              <a:rPr lang="en-US" sz="2400" dirty="0" smtClean="0"/>
              <a:t>(Referring to SWAN paper)</a:t>
            </a:r>
          </a:p>
          <a:p>
            <a:pPr lvl="2"/>
            <a:endParaRPr lang="en-US" sz="28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de-DE" sz="2800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de-DE" sz="2800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695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defRPr sz="37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sz="4000" b="1" kern="12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+mn-ea"/>
                <a:cs typeface="+mn-cs"/>
              </a:rPr>
              <a:t>Smallest</a:t>
            </a:r>
            <a:r>
              <a:rPr sz="4000" dirty="0"/>
              <a:t> </a:t>
            </a:r>
            <a:r>
              <a:rPr sz="4000" b="1" kern="12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+mn-ea"/>
                <a:cs typeface="+mn-cs"/>
              </a:rPr>
              <a:t>Utilization Algorithm</a:t>
            </a:r>
          </a:p>
        </p:txBody>
      </p:sp>
      <p:sp>
        <p:nvSpPr>
          <p:cNvPr id="269" name="Shape 269"/>
          <p:cNvSpPr>
            <a:spLocks noGrp="1"/>
          </p:cNvSpPr>
          <p:nvPr>
            <p:ph type="body" idx="4294967295"/>
          </p:nvPr>
        </p:nvSpPr>
        <p:spPr>
          <a:xfrm>
            <a:off x="720681" y="1412086"/>
            <a:ext cx="9239629" cy="5928010"/>
          </a:xfrm>
          <a:prstGeom prst="rect">
            <a:avLst/>
          </a:prstGeom>
        </p:spPr>
        <p:txBody>
          <a:bodyPr lIns="91504" tIns="45752" rIns="91504" bIns="45752"/>
          <a:lstStyle/>
          <a:p>
            <a:pPr defTabSz="584609">
              <a:defRPr sz="2300">
                <a:latin typeface="+mj-lt"/>
                <a:ea typeface="+mj-ea"/>
                <a:cs typeface="+mj-cs"/>
                <a:sym typeface="Arial"/>
              </a:defRPr>
            </a:pPr>
            <a:r>
              <a:rPr dirty="0"/>
              <a:t>1. Use </a:t>
            </a:r>
            <a:r>
              <a:rPr lang="en-US" dirty="0" smtClean="0"/>
              <a:t>Depth First Search </a:t>
            </a:r>
            <a:r>
              <a:rPr dirty="0" smtClean="0"/>
              <a:t>to </a:t>
            </a:r>
            <a:r>
              <a:rPr dirty="0"/>
              <a:t>find all paths from source to destination</a:t>
            </a:r>
          </a:p>
          <a:p>
            <a:pPr defTabSz="584609">
              <a:defRPr sz="2300">
                <a:latin typeface="+mj-lt"/>
                <a:ea typeface="+mj-ea"/>
                <a:cs typeface="+mj-cs"/>
                <a:sym typeface="Arial"/>
              </a:defRPr>
            </a:pPr>
            <a:endParaRPr dirty="0"/>
          </a:p>
          <a:p>
            <a:pPr defTabSz="584609">
              <a:defRPr sz="2300">
                <a:latin typeface="+mj-lt"/>
                <a:ea typeface="+mj-ea"/>
                <a:cs typeface="+mj-cs"/>
                <a:sym typeface="Arial"/>
              </a:defRPr>
            </a:pPr>
            <a:r>
              <a:rPr dirty="0"/>
              <a:t>2. Calculate </a:t>
            </a:r>
            <a:r>
              <a:rPr b="1" dirty="0"/>
              <a:t>utilization rate </a:t>
            </a:r>
            <a:r>
              <a:rPr dirty="0"/>
              <a:t>of each link </a:t>
            </a:r>
            <a:endParaRPr lang="en-US" dirty="0" smtClean="0"/>
          </a:p>
          <a:p>
            <a:pPr defTabSz="584609">
              <a:defRPr sz="2300">
                <a:latin typeface="+mj-lt"/>
                <a:ea typeface="+mj-ea"/>
                <a:cs typeface="+mj-cs"/>
                <a:sym typeface="Arial"/>
              </a:defRPr>
            </a:pPr>
            <a:r>
              <a:rPr lang="en-US" dirty="0" smtClean="0"/>
              <a:t>(Link utilization = Current o</a:t>
            </a:r>
            <a:r>
              <a:rPr dirty="0" smtClean="0"/>
              <a:t>ccupied bandwidth</a:t>
            </a:r>
            <a:r>
              <a:rPr lang="en-US" dirty="0"/>
              <a:t> </a:t>
            </a:r>
            <a:r>
              <a:rPr lang="en-US" dirty="0" smtClean="0"/>
              <a:t>/ Link capacity)</a:t>
            </a:r>
            <a:endParaRPr dirty="0"/>
          </a:p>
          <a:p>
            <a:pPr defTabSz="584609">
              <a:defRPr sz="2300">
                <a:latin typeface="+mj-lt"/>
                <a:ea typeface="+mj-ea"/>
                <a:cs typeface="+mj-cs"/>
                <a:sym typeface="Arial"/>
              </a:defRPr>
            </a:pPr>
            <a:endParaRPr dirty="0"/>
          </a:p>
          <a:p>
            <a:pPr defTabSz="584609">
              <a:defRPr sz="2300">
                <a:latin typeface="+mj-lt"/>
                <a:ea typeface="+mj-ea"/>
                <a:cs typeface="+mj-cs"/>
                <a:sym typeface="Arial"/>
              </a:defRPr>
            </a:pPr>
            <a:r>
              <a:rPr dirty="0"/>
              <a:t>3. Use the highest utilization rate of a link as the utilization rate of the path that link belongs to </a:t>
            </a:r>
          </a:p>
          <a:p>
            <a:pPr defTabSz="584609">
              <a:defRPr sz="2300">
                <a:latin typeface="+mj-lt"/>
                <a:ea typeface="+mj-ea"/>
                <a:cs typeface="+mj-cs"/>
                <a:sym typeface="Arial"/>
              </a:defRPr>
            </a:pPr>
            <a:endParaRPr dirty="0"/>
          </a:p>
          <a:p>
            <a:pPr defTabSz="584609">
              <a:defRPr sz="2300">
                <a:latin typeface="+mj-lt"/>
                <a:ea typeface="+mj-ea"/>
                <a:cs typeface="+mj-cs"/>
                <a:sym typeface="Arial"/>
              </a:defRPr>
            </a:pPr>
            <a:r>
              <a:rPr dirty="0"/>
              <a:t>4. Sort paths by utilization rate in ascending </a:t>
            </a:r>
            <a:r>
              <a:rPr dirty="0" smtClean="0"/>
              <a:t>order</a:t>
            </a:r>
            <a:endParaRPr dirty="0"/>
          </a:p>
          <a:p>
            <a:pPr defTabSz="584609">
              <a:defRPr sz="2300">
                <a:latin typeface="+mj-lt"/>
                <a:ea typeface="+mj-ea"/>
                <a:cs typeface="+mj-cs"/>
                <a:sym typeface="Arial"/>
              </a:defRPr>
            </a:pPr>
            <a:endParaRPr dirty="0"/>
          </a:p>
          <a:p>
            <a:pPr defTabSz="584609">
              <a:defRPr sz="2300">
                <a:latin typeface="+mj-lt"/>
                <a:ea typeface="+mj-ea"/>
                <a:cs typeface="+mj-cs"/>
                <a:sym typeface="Arial"/>
              </a:defRPr>
            </a:pPr>
            <a:r>
              <a:rPr dirty="0"/>
              <a:t>5. Select the </a:t>
            </a:r>
            <a:r>
              <a:rPr lang="en-US" dirty="0" smtClean="0"/>
              <a:t>first few </a:t>
            </a:r>
            <a:r>
              <a:rPr dirty="0" smtClean="0"/>
              <a:t>path</a:t>
            </a:r>
            <a:r>
              <a:rPr lang="en-US" dirty="0" smtClean="0"/>
              <a:t>s</a:t>
            </a:r>
            <a:r>
              <a:rPr dirty="0" smtClean="0"/>
              <a:t> </a:t>
            </a:r>
            <a:r>
              <a:rPr lang="en-US" dirty="0" smtClean="0"/>
              <a:t>within a tolerance of measurement error.</a:t>
            </a:r>
          </a:p>
          <a:p>
            <a:pPr defTabSz="584609">
              <a:defRPr sz="2300">
                <a:latin typeface="+mj-lt"/>
                <a:ea typeface="+mj-ea"/>
                <a:cs typeface="+mj-cs"/>
                <a:sym typeface="Arial"/>
              </a:defRPr>
            </a:pPr>
            <a:endParaRPr dirty="0"/>
          </a:p>
          <a:p>
            <a:pPr defTabSz="584609">
              <a:defRPr sz="2300">
                <a:latin typeface="+mj-lt"/>
                <a:ea typeface="+mj-ea"/>
                <a:cs typeface="+mj-cs"/>
                <a:sym typeface="Arial"/>
              </a:defRPr>
            </a:pPr>
            <a:r>
              <a:rPr dirty="0"/>
              <a:t>6. From this narrowed-down set, select the path with smallest number of hops to forward the flow</a:t>
            </a:r>
          </a:p>
        </p:txBody>
      </p:sp>
    </p:spTree>
    <p:extLst>
      <p:ext uri="{BB962C8B-B14F-4D97-AF65-F5344CB8AC3E}">
        <p14:creationId xmlns:p14="http://schemas.microsoft.com/office/powerpoint/2010/main" val="40069498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defRPr sz="3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sz="4000" b="1" kern="12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+mn-ea"/>
                <a:cs typeface="+mn-cs"/>
              </a:rPr>
              <a:t>Widest</a:t>
            </a:r>
            <a:r>
              <a:rPr sz="4000" dirty="0"/>
              <a:t> </a:t>
            </a:r>
            <a:r>
              <a:rPr sz="4000" b="1" kern="12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+mn-ea"/>
                <a:cs typeface="+mn-cs"/>
              </a:rPr>
              <a:t>Remaining </a:t>
            </a:r>
            <a:r>
              <a:rPr lang="en-US" sz="4000" b="1" kern="12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+mn-ea"/>
                <a:cs typeface="+mn-cs"/>
              </a:rPr>
              <a:t>Bandwidth</a:t>
            </a:r>
            <a:endParaRPr sz="4000" b="1" kern="1200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72" name="Shape 272"/>
          <p:cNvSpPr>
            <a:spLocks noGrp="1"/>
          </p:cNvSpPr>
          <p:nvPr>
            <p:ph type="body" idx="4294967295"/>
          </p:nvPr>
        </p:nvSpPr>
        <p:spPr>
          <a:xfrm>
            <a:off x="720680" y="2160907"/>
            <a:ext cx="9273942" cy="3469477"/>
          </a:xfrm>
          <a:prstGeom prst="rect">
            <a:avLst/>
          </a:prstGeom>
        </p:spPr>
        <p:txBody>
          <a:bodyPr lIns="91504" tIns="45752" rIns="91504" bIns="45752"/>
          <a:lstStyle/>
          <a:p>
            <a:pPr defTabSz="496918">
              <a:defRPr sz="2635" u="sng"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dirty="0"/>
              <a:t>Improvement</a:t>
            </a:r>
          </a:p>
          <a:p>
            <a:pPr defTabSz="496918">
              <a:defRPr sz="2635" u="sng">
                <a:latin typeface="Arial Black"/>
                <a:ea typeface="Arial Black"/>
                <a:cs typeface="Arial Black"/>
                <a:sym typeface="Arial Black"/>
              </a:defRPr>
            </a:pPr>
            <a:endParaRPr dirty="0"/>
          </a:p>
          <a:p>
            <a:pPr defTabSz="496918">
              <a:defRPr sz="2465">
                <a:latin typeface="+mj-lt"/>
                <a:ea typeface="+mj-ea"/>
                <a:cs typeface="+mj-cs"/>
                <a:sym typeface="Arial"/>
              </a:defRPr>
            </a:pPr>
            <a:r>
              <a:rPr dirty="0"/>
              <a:t>Path selection is </a:t>
            </a:r>
            <a:r>
              <a:rPr lang="en-US" dirty="0" smtClean="0"/>
              <a:t>just </a:t>
            </a:r>
            <a:r>
              <a:rPr dirty="0" smtClean="0"/>
              <a:t>based </a:t>
            </a:r>
            <a:r>
              <a:rPr dirty="0"/>
              <a:t>on absolute remaining bandwidth of a path, rather than the utilization rate. </a:t>
            </a:r>
          </a:p>
          <a:p>
            <a:pPr defTabSz="496918">
              <a:defRPr sz="2465">
                <a:latin typeface="+mj-lt"/>
                <a:ea typeface="+mj-ea"/>
                <a:cs typeface="+mj-cs"/>
                <a:sym typeface="Arial"/>
              </a:defRPr>
            </a:pPr>
            <a:endParaRPr dirty="0"/>
          </a:p>
          <a:p>
            <a:pPr defTabSz="496918">
              <a:defRPr sz="2465">
                <a:latin typeface="+mj-lt"/>
                <a:ea typeface="+mj-ea"/>
                <a:cs typeface="+mj-cs"/>
                <a:sym typeface="Arial"/>
              </a:defRPr>
            </a:pPr>
            <a:r>
              <a:rPr dirty="0"/>
              <a:t>This makes sense since a big flow will still suffer packet loss if it chooses a path with small utilization rate but small absolute bandwidth.</a:t>
            </a:r>
          </a:p>
        </p:txBody>
      </p:sp>
    </p:spTree>
    <p:extLst>
      <p:ext uri="{BB962C8B-B14F-4D97-AF65-F5344CB8AC3E}">
        <p14:creationId xmlns:p14="http://schemas.microsoft.com/office/powerpoint/2010/main" val="20205788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</a:rPr>
              <a:t>Result Case</a:t>
            </a:r>
            <a:endParaRPr lang="de-DE" sz="4400" b="1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145376" y="1563480"/>
            <a:ext cx="9771736" cy="579775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2"/>
            <a:endParaRPr lang="en-US" sz="28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de-DE" sz="2800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de-DE" sz="2800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6138" y="4922837"/>
            <a:ext cx="748160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Round 1: </a:t>
            </a:r>
            <a:r>
              <a:rPr lang="en-US" dirty="0" smtClean="0"/>
              <a:t>Start flow one by one, each will last 1min:</a:t>
            </a:r>
          </a:p>
          <a:p>
            <a:r>
              <a:rPr lang="en-US" sz="1600" dirty="0" smtClean="0"/>
              <a:t>H1-&gt;H5 4Mbps</a:t>
            </a:r>
          </a:p>
          <a:p>
            <a:r>
              <a:rPr lang="en-US" sz="1600" dirty="0" smtClean="0"/>
              <a:t>H3-&gt;H5 5Mbps</a:t>
            </a:r>
          </a:p>
          <a:p>
            <a:r>
              <a:rPr lang="en-US" sz="1600" dirty="0" smtClean="0"/>
              <a:t>H6-&gt;H5 2Mbps</a:t>
            </a:r>
          </a:p>
          <a:p>
            <a:endParaRPr lang="en-US" dirty="0"/>
          </a:p>
          <a:p>
            <a:r>
              <a:rPr lang="en-US" b="1" dirty="0" smtClean="0"/>
              <a:t>Round 2: </a:t>
            </a:r>
            <a:r>
              <a:rPr lang="en-US" dirty="0" smtClean="0"/>
              <a:t>After all flow complete start in reverse order, each lasts 1min:</a:t>
            </a:r>
          </a:p>
          <a:p>
            <a:r>
              <a:rPr lang="pt-BR" sz="1600" dirty="0"/>
              <a:t>H6-&gt;H5 2Mbps</a:t>
            </a:r>
          </a:p>
          <a:p>
            <a:r>
              <a:rPr lang="pt-BR" sz="1600" dirty="0" smtClean="0"/>
              <a:t>H3-</a:t>
            </a:r>
            <a:r>
              <a:rPr lang="pt-BR" sz="1600" dirty="0"/>
              <a:t>&gt;H5 5Mbps</a:t>
            </a:r>
          </a:p>
          <a:p>
            <a:r>
              <a:rPr lang="pt-BR" sz="1600" dirty="0" smtClean="0"/>
              <a:t>H1-</a:t>
            </a:r>
            <a:r>
              <a:rPr lang="pt-BR" sz="1600" dirty="0"/>
              <a:t>&gt;H5 4Mbps</a:t>
            </a:r>
          </a:p>
          <a:p>
            <a:endParaRPr lang="pt-BR" sz="1600" dirty="0"/>
          </a:p>
        </p:txBody>
      </p:sp>
      <p:pic>
        <p:nvPicPr>
          <p:cNvPr id="1026" name="Picture 2" descr="D:\Desktop\图像 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38" y="1417637"/>
            <a:ext cx="8770212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49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</a:rPr>
              <a:t>Result </a:t>
            </a:r>
            <a:r>
              <a:rPr lang="de-DE" sz="4400" b="1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</a:rPr>
              <a:t>Case</a:t>
            </a:r>
            <a:endParaRPr lang="de-DE" sz="4400" b="1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145376" y="1563480"/>
            <a:ext cx="9771736" cy="579775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2"/>
            <a:endParaRPr lang="en-US" sz="28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de-DE" sz="2800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de-DE" sz="2800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de-DE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819" y="5075237"/>
            <a:ext cx="86144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Static Widest Path? </a:t>
            </a:r>
          </a:p>
          <a:p>
            <a:r>
              <a:rPr lang="en-US" dirty="0" smtClean="0"/>
              <a:t>All flows go through link s4-s5. The total 11 Mbps flow demand cannot be satisfied.</a:t>
            </a:r>
          </a:p>
          <a:p>
            <a:endParaRPr lang="en-US" dirty="0" smtClean="0"/>
          </a:p>
          <a:p>
            <a:r>
              <a:rPr lang="en-US" b="1" dirty="0" smtClean="0"/>
              <a:t>Choose the Smallest Utilization Path?</a:t>
            </a:r>
          </a:p>
          <a:p>
            <a:r>
              <a:rPr lang="en-US" dirty="0" smtClean="0"/>
              <a:t>Round 1, the 4Mbps flow will choose s2-s5 which is not enough for it.</a:t>
            </a:r>
          </a:p>
          <a:p>
            <a:r>
              <a:rPr lang="en-US" dirty="0" smtClean="0"/>
              <a:t>Round 2, the 5Mbps flow will choose s2-s5 which is not enough for it.</a:t>
            </a:r>
          </a:p>
          <a:p>
            <a:endParaRPr lang="en-US" dirty="0"/>
          </a:p>
          <a:p>
            <a:r>
              <a:rPr lang="en-US" b="1" dirty="0" smtClean="0"/>
              <a:t>Choose the Widest Remaining Bandwidth?</a:t>
            </a:r>
            <a:endParaRPr lang="en-US" b="1" dirty="0"/>
          </a:p>
        </p:txBody>
      </p:sp>
      <p:pic>
        <p:nvPicPr>
          <p:cNvPr id="1026" name="Picture 2" descr="D:\Desktop\图像 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38" y="1417637"/>
            <a:ext cx="8770212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0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912</Words>
  <Application>Microsoft Office PowerPoint</Application>
  <PresentationFormat>自定义</PresentationFormat>
  <Paragraphs>347</Paragraphs>
  <Slides>22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Office Theme</vt:lpstr>
      <vt:lpstr>Office Theme</vt:lpstr>
      <vt:lpstr>PowerPoint 演示文稿</vt:lpstr>
      <vt:lpstr>Motivation</vt:lpstr>
      <vt:lpstr>Problem Statement</vt:lpstr>
      <vt:lpstr>PowerPoint 演示文稿</vt:lpstr>
      <vt:lpstr>PowerPoint 演示文稿</vt:lpstr>
      <vt:lpstr>Smallest Utilization Algorithm</vt:lpstr>
      <vt:lpstr>Widest Remaining Bandwidth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Assessment of Widest Remaining Bandwidth </vt:lpstr>
      <vt:lpstr>To Do Next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SGT</dc:creator>
  <cp:lastModifiedBy>SGT</cp:lastModifiedBy>
  <cp:revision>21</cp:revision>
  <dcterms:created xsi:type="dcterms:W3CDTF">2017-04-13T03:24:23Z</dcterms:created>
  <dcterms:modified xsi:type="dcterms:W3CDTF">2017-04-13T06:33:16Z</dcterms:modified>
  <dc:language>en-GB</dc:language>
</cp:coreProperties>
</file>