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79" r:id="rId3"/>
    <p:sldId id="260" r:id="rId4"/>
    <p:sldId id="257" r:id="rId5"/>
    <p:sldId id="293" r:id="rId6"/>
    <p:sldId id="262" r:id="rId7"/>
    <p:sldId id="280" r:id="rId8"/>
    <p:sldId id="296" r:id="rId9"/>
    <p:sldId id="297" r:id="rId10"/>
    <p:sldId id="298" r:id="rId11"/>
    <p:sldId id="299" r:id="rId12"/>
    <p:sldId id="312" r:id="rId13"/>
    <p:sldId id="282" r:id="rId14"/>
    <p:sldId id="284" r:id="rId15"/>
    <p:sldId id="286" r:id="rId16"/>
    <p:sldId id="295" r:id="rId17"/>
    <p:sldId id="292" r:id="rId18"/>
    <p:sldId id="300" r:id="rId19"/>
    <p:sldId id="301" r:id="rId20"/>
    <p:sldId id="302" r:id="rId21"/>
    <p:sldId id="303" r:id="rId22"/>
    <p:sldId id="323" r:id="rId23"/>
    <p:sldId id="324" r:id="rId24"/>
    <p:sldId id="322" r:id="rId25"/>
    <p:sldId id="307" r:id="rId26"/>
    <p:sldId id="291" r:id="rId27"/>
    <p:sldId id="308" r:id="rId28"/>
    <p:sldId id="311" r:id="rId29"/>
    <p:sldId id="309" r:id="rId30"/>
    <p:sldId id="315" r:id="rId31"/>
    <p:sldId id="321" r:id="rId32"/>
    <p:sldId id="319" r:id="rId33"/>
    <p:sldId id="320" r:id="rId34"/>
    <p:sldId id="316" r:id="rId35"/>
    <p:sldId id="318" r:id="rId3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4660"/>
  </p:normalViewPr>
  <p:slideViewPr>
    <p:cSldViewPr>
      <p:cViewPr varScale="1">
        <p:scale>
          <a:sx n="63" d="100"/>
          <a:sy n="63" d="100"/>
        </p:scale>
        <p:origin x="1518" y="7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C8ED62BC-6A3D-4DF7-ADE2-FBD3C18E0463}" type="datetimeFigureOut">
              <a:rPr lang="en-US" smtClean="0"/>
              <a:t>5/29/2017</a:t>
            </a:fld>
            <a:endParaRPr 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F6E9DFEE-EAE9-426E-9615-9A53F7A36900}" type="slidenum">
              <a:rPr lang="en-US" smtClean="0"/>
              <a:t>‹#›</a:t>
            </a:fld>
            <a:endParaRPr lang="en-US"/>
          </a:p>
        </p:txBody>
      </p:sp>
    </p:spTree>
    <p:extLst>
      <p:ext uri="{BB962C8B-B14F-4D97-AF65-F5344CB8AC3E}">
        <p14:creationId xmlns:p14="http://schemas.microsoft.com/office/powerpoint/2010/main" val="405502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28" name="PlaceHolder 2"/>
          <p:cNvSpPr>
            <a:spLocks noGrp="1"/>
          </p:cNvSpPr>
          <p:nvPr>
            <p:ph type="body"/>
          </p:nvPr>
        </p:nvSpPr>
        <p:spPr>
          <a:xfrm>
            <a:off x="720000" y="2160000"/>
            <a:ext cx="864000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29" name="PlaceHolder 3"/>
          <p:cNvSpPr>
            <a:spLocks noGrp="1"/>
          </p:cNvSpPr>
          <p:nvPr>
            <p:ph type="body"/>
          </p:nvPr>
        </p:nvSpPr>
        <p:spPr>
          <a:xfrm>
            <a:off x="720000" y="4450320"/>
            <a:ext cx="864000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31" name="PlaceHolder 2"/>
          <p:cNvSpPr>
            <a:spLocks noGrp="1"/>
          </p:cNvSpPr>
          <p:nvPr>
            <p:ph type="body"/>
          </p:nvPr>
        </p:nvSpPr>
        <p:spPr>
          <a:xfrm>
            <a:off x="72000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32" name="PlaceHolder 3"/>
          <p:cNvSpPr>
            <a:spLocks noGrp="1"/>
          </p:cNvSpPr>
          <p:nvPr>
            <p:ph type="body"/>
          </p:nvPr>
        </p:nvSpPr>
        <p:spPr>
          <a:xfrm>
            <a:off x="514728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33" name="PlaceHolder 4"/>
          <p:cNvSpPr>
            <a:spLocks noGrp="1"/>
          </p:cNvSpPr>
          <p:nvPr>
            <p:ph type="body"/>
          </p:nvPr>
        </p:nvSpPr>
        <p:spPr>
          <a:xfrm>
            <a:off x="514728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34" name="PlaceHolder 5"/>
          <p:cNvSpPr>
            <a:spLocks noGrp="1"/>
          </p:cNvSpPr>
          <p:nvPr>
            <p:ph type="body"/>
          </p:nvPr>
        </p:nvSpPr>
        <p:spPr>
          <a:xfrm>
            <a:off x="72000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36" name="PlaceHolder 2"/>
          <p:cNvSpPr>
            <a:spLocks noGrp="1"/>
          </p:cNvSpPr>
          <p:nvPr>
            <p:ph type="body"/>
          </p:nvPr>
        </p:nvSpPr>
        <p:spPr>
          <a:xfrm>
            <a:off x="720000" y="2160000"/>
            <a:ext cx="864000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37" name="PlaceHolder 3"/>
          <p:cNvSpPr>
            <a:spLocks noGrp="1"/>
          </p:cNvSpPr>
          <p:nvPr>
            <p:ph type="body"/>
          </p:nvPr>
        </p:nvSpPr>
        <p:spPr>
          <a:xfrm>
            <a:off x="720000" y="2160000"/>
            <a:ext cx="864000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pic>
        <p:nvPicPr>
          <p:cNvPr id="38" name="图片 37"/>
          <p:cNvPicPr/>
          <p:nvPr/>
        </p:nvPicPr>
        <p:blipFill>
          <a:blip r:embed="rId2"/>
          <a:stretch/>
        </p:blipFill>
        <p:spPr>
          <a:xfrm>
            <a:off x="2292120" y="2160000"/>
            <a:ext cx="5495400" cy="4384800"/>
          </a:xfrm>
          <a:prstGeom prst="rect">
            <a:avLst/>
          </a:prstGeom>
          <a:ln>
            <a:noFill/>
          </a:ln>
        </p:spPr>
      </p:pic>
      <p:pic>
        <p:nvPicPr>
          <p:cNvPr id="39" name="图片 38"/>
          <p:cNvPicPr/>
          <p:nvPr/>
        </p:nvPicPr>
        <p:blipFill>
          <a:blip r:embed="rId2"/>
          <a:stretch/>
        </p:blipFill>
        <p:spPr>
          <a:xfrm>
            <a:off x="2292120" y="2160000"/>
            <a:ext cx="5495400" cy="43848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47"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49" name="PlaceHolder 2"/>
          <p:cNvSpPr>
            <a:spLocks noGrp="1"/>
          </p:cNvSpPr>
          <p:nvPr>
            <p:ph type="body"/>
          </p:nvPr>
        </p:nvSpPr>
        <p:spPr>
          <a:xfrm>
            <a:off x="720000" y="2160000"/>
            <a:ext cx="864000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51" name="PlaceHolder 2"/>
          <p:cNvSpPr>
            <a:spLocks noGrp="1"/>
          </p:cNvSpPr>
          <p:nvPr>
            <p:ph type="body"/>
          </p:nvPr>
        </p:nvSpPr>
        <p:spPr>
          <a:xfrm>
            <a:off x="72000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52" name="PlaceHolder 3"/>
          <p:cNvSpPr>
            <a:spLocks noGrp="1"/>
          </p:cNvSpPr>
          <p:nvPr>
            <p:ph type="body"/>
          </p:nvPr>
        </p:nvSpPr>
        <p:spPr>
          <a:xfrm>
            <a:off x="514728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56" name="PlaceHolder 2"/>
          <p:cNvSpPr>
            <a:spLocks noGrp="1"/>
          </p:cNvSpPr>
          <p:nvPr>
            <p:ph type="body"/>
          </p:nvPr>
        </p:nvSpPr>
        <p:spPr>
          <a:xfrm>
            <a:off x="72000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57" name="PlaceHolder 3"/>
          <p:cNvSpPr>
            <a:spLocks noGrp="1"/>
          </p:cNvSpPr>
          <p:nvPr>
            <p:ph type="body"/>
          </p:nvPr>
        </p:nvSpPr>
        <p:spPr>
          <a:xfrm>
            <a:off x="72000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58" name="PlaceHolder 4"/>
          <p:cNvSpPr>
            <a:spLocks noGrp="1"/>
          </p:cNvSpPr>
          <p:nvPr>
            <p:ph type="body"/>
          </p:nvPr>
        </p:nvSpPr>
        <p:spPr>
          <a:xfrm>
            <a:off x="514728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7"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60" name="PlaceHolder 2"/>
          <p:cNvSpPr>
            <a:spLocks noGrp="1"/>
          </p:cNvSpPr>
          <p:nvPr>
            <p:ph type="body"/>
          </p:nvPr>
        </p:nvSpPr>
        <p:spPr>
          <a:xfrm>
            <a:off x="72000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61" name="PlaceHolder 3"/>
          <p:cNvSpPr>
            <a:spLocks noGrp="1"/>
          </p:cNvSpPr>
          <p:nvPr>
            <p:ph type="body"/>
          </p:nvPr>
        </p:nvSpPr>
        <p:spPr>
          <a:xfrm>
            <a:off x="514728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62" name="PlaceHolder 4"/>
          <p:cNvSpPr>
            <a:spLocks noGrp="1"/>
          </p:cNvSpPr>
          <p:nvPr>
            <p:ph type="body"/>
          </p:nvPr>
        </p:nvSpPr>
        <p:spPr>
          <a:xfrm>
            <a:off x="514728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64" name="PlaceHolder 2"/>
          <p:cNvSpPr>
            <a:spLocks noGrp="1"/>
          </p:cNvSpPr>
          <p:nvPr>
            <p:ph type="body"/>
          </p:nvPr>
        </p:nvSpPr>
        <p:spPr>
          <a:xfrm>
            <a:off x="72000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65" name="PlaceHolder 3"/>
          <p:cNvSpPr>
            <a:spLocks noGrp="1"/>
          </p:cNvSpPr>
          <p:nvPr>
            <p:ph type="body"/>
          </p:nvPr>
        </p:nvSpPr>
        <p:spPr>
          <a:xfrm>
            <a:off x="514728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66" name="PlaceHolder 4"/>
          <p:cNvSpPr>
            <a:spLocks noGrp="1"/>
          </p:cNvSpPr>
          <p:nvPr>
            <p:ph type="body"/>
          </p:nvPr>
        </p:nvSpPr>
        <p:spPr>
          <a:xfrm>
            <a:off x="720000" y="4450320"/>
            <a:ext cx="864000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68" name="PlaceHolder 2"/>
          <p:cNvSpPr>
            <a:spLocks noGrp="1"/>
          </p:cNvSpPr>
          <p:nvPr>
            <p:ph type="body"/>
          </p:nvPr>
        </p:nvSpPr>
        <p:spPr>
          <a:xfrm>
            <a:off x="720000" y="2160000"/>
            <a:ext cx="864000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69" name="PlaceHolder 3"/>
          <p:cNvSpPr>
            <a:spLocks noGrp="1"/>
          </p:cNvSpPr>
          <p:nvPr>
            <p:ph type="body"/>
          </p:nvPr>
        </p:nvSpPr>
        <p:spPr>
          <a:xfrm>
            <a:off x="720000" y="4450320"/>
            <a:ext cx="864000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71" name="PlaceHolder 2"/>
          <p:cNvSpPr>
            <a:spLocks noGrp="1"/>
          </p:cNvSpPr>
          <p:nvPr>
            <p:ph type="body"/>
          </p:nvPr>
        </p:nvSpPr>
        <p:spPr>
          <a:xfrm>
            <a:off x="72000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72" name="PlaceHolder 3"/>
          <p:cNvSpPr>
            <a:spLocks noGrp="1"/>
          </p:cNvSpPr>
          <p:nvPr>
            <p:ph type="body"/>
          </p:nvPr>
        </p:nvSpPr>
        <p:spPr>
          <a:xfrm>
            <a:off x="514728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73" name="PlaceHolder 4"/>
          <p:cNvSpPr>
            <a:spLocks noGrp="1"/>
          </p:cNvSpPr>
          <p:nvPr>
            <p:ph type="body"/>
          </p:nvPr>
        </p:nvSpPr>
        <p:spPr>
          <a:xfrm>
            <a:off x="514728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74" name="PlaceHolder 5"/>
          <p:cNvSpPr>
            <a:spLocks noGrp="1"/>
          </p:cNvSpPr>
          <p:nvPr>
            <p:ph type="body"/>
          </p:nvPr>
        </p:nvSpPr>
        <p:spPr>
          <a:xfrm>
            <a:off x="72000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76" name="PlaceHolder 2"/>
          <p:cNvSpPr>
            <a:spLocks noGrp="1"/>
          </p:cNvSpPr>
          <p:nvPr>
            <p:ph type="body"/>
          </p:nvPr>
        </p:nvSpPr>
        <p:spPr>
          <a:xfrm>
            <a:off x="720000" y="2160000"/>
            <a:ext cx="864000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77" name="PlaceHolder 3"/>
          <p:cNvSpPr>
            <a:spLocks noGrp="1"/>
          </p:cNvSpPr>
          <p:nvPr>
            <p:ph type="body"/>
          </p:nvPr>
        </p:nvSpPr>
        <p:spPr>
          <a:xfrm>
            <a:off x="720000" y="2160000"/>
            <a:ext cx="864000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pic>
        <p:nvPicPr>
          <p:cNvPr id="78" name="图片 77"/>
          <p:cNvPicPr/>
          <p:nvPr/>
        </p:nvPicPr>
        <p:blipFill>
          <a:blip r:embed="rId2"/>
          <a:stretch/>
        </p:blipFill>
        <p:spPr>
          <a:xfrm>
            <a:off x="2292120" y="2160000"/>
            <a:ext cx="5495400" cy="4384800"/>
          </a:xfrm>
          <a:prstGeom prst="rect">
            <a:avLst/>
          </a:prstGeom>
          <a:ln>
            <a:noFill/>
          </a:ln>
        </p:spPr>
      </p:pic>
      <p:pic>
        <p:nvPicPr>
          <p:cNvPr id="79" name="图片 78"/>
          <p:cNvPicPr/>
          <p:nvPr/>
        </p:nvPicPr>
        <p:blipFill>
          <a:blip r:embed="rId2"/>
          <a:stretch/>
        </p:blipFill>
        <p:spPr>
          <a:xfrm>
            <a:off x="2292120" y="2160000"/>
            <a:ext cx="5495400" cy="43848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9" name="PlaceHolder 2"/>
          <p:cNvSpPr>
            <a:spLocks noGrp="1"/>
          </p:cNvSpPr>
          <p:nvPr>
            <p:ph type="body"/>
          </p:nvPr>
        </p:nvSpPr>
        <p:spPr>
          <a:xfrm>
            <a:off x="720000" y="2160000"/>
            <a:ext cx="864000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11" name="PlaceHolder 2"/>
          <p:cNvSpPr>
            <a:spLocks noGrp="1"/>
          </p:cNvSpPr>
          <p:nvPr>
            <p:ph type="body"/>
          </p:nvPr>
        </p:nvSpPr>
        <p:spPr>
          <a:xfrm>
            <a:off x="72000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12" name="PlaceHolder 3"/>
          <p:cNvSpPr>
            <a:spLocks noGrp="1"/>
          </p:cNvSpPr>
          <p:nvPr>
            <p:ph type="body"/>
          </p:nvPr>
        </p:nvSpPr>
        <p:spPr>
          <a:xfrm>
            <a:off x="514728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16" name="PlaceHolder 2"/>
          <p:cNvSpPr>
            <a:spLocks noGrp="1"/>
          </p:cNvSpPr>
          <p:nvPr>
            <p:ph type="body"/>
          </p:nvPr>
        </p:nvSpPr>
        <p:spPr>
          <a:xfrm>
            <a:off x="72000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17" name="PlaceHolder 3"/>
          <p:cNvSpPr>
            <a:spLocks noGrp="1"/>
          </p:cNvSpPr>
          <p:nvPr>
            <p:ph type="body"/>
          </p:nvPr>
        </p:nvSpPr>
        <p:spPr>
          <a:xfrm>
            <a:off x="72000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18" name="PlaceHolder 4"/>
          <p:cNvSpPr>
            <a:spLocks noGrp="1"/>
          </p:cNvSpPr>
          <p:nvPr>
            <p:ph type="body"/>
          </p:nvPr>
        </p:nvSpPr>
        <p:spPr>
          <a:xfrm>
            <a:off x="514728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20" name="PlaceHolder 2"/>
          <p:cNvSpPr>
            <a:spLocks noGrp="1"/>
          </p:cNvSpPr>
          <p:nvPr>
            <p:ph type="body"/>
          </p:nvPr>
        </p:nvSpPr>
        <p:spPr>
          <a:xfrm>
            <a:off x="720000" y="2160000"/>
            <a:ext cx="4215960" cy="438480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21" name="PlaceHolder 3"/>
          <p:cNvSpPr>
            <a:spLocks noGrp="1"/>
          </p:cNvSpPr>
          <p:nvPr>
            <p:ph type="body"/>
          </p:nvPr>
        </p:nvSpPr>
        <p:spPr>
          <a:xfrm>
            <a:off x="514728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22" name="PlaceHolder 4"/>
          <p:cNvSpPr>
            <a:spLocks noGrp="1"/>
          </p:cNvSpPr>
          <p:nvPr>
            <p:ph type="body"/>
          </p:nvPr>
        </p:nvSpPr>
        <p:spPr>
          <a:xfrm>
            <a:off x="5147280" y="445032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tIns="0" rIns="0" bIns="0" anchor="ctr"/>
          <a:lstStyle/>
          <a:p>
            <a:endParaRPr lang="de-DE" sz="4400" b="1" strike="noStrike" spc="-1">
              <a:solidFill>
                <a:srgbClr val="333333"/>
              </a:solidFill>
              <a:uFill>
                <a:solidFill>
                  <a:srgbClr val="FFFFFF"/>
                </a:solidFill>
              </a:uFill>
              <a:latin typeface="Open Sans"/>
            </a:endParaRPr>
          </a:p>
        </p:txBody>
      </p:sp>
      <p:sp>
        <p:nvSpPr>
          <p:cNvPr id="24" name="PlaceHolder 2"/>
          <p:cNvSpPr>
            <a:spLocks noGrp="1"/>
          </p:cNvSpPr>
          <p:nvPr>
            <p:ph type="body"/>
          </p:nvPr>
        </p:nvSpPr>
        <p:spPr>
          <a:xfrm>
            <a:off x="72000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25" name="PlaceHolder 3"/>
          <p:cNvSpPr>
            <a:spLocks noGrp="1"/>
          </p:cNvSpPr>
          <p:nvPr>
            <p:ph type="body"/>
          </p:nvPr>
        </p:nvSpPr>
        <p:spPr>
          <a:xfrm>
            <a:off x="5147280" y="2160000"/>
            <a:ext cx="421596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
        <p:nvSpPr>
          <p:cNvPr id="26" name="PlaceHolder 4"/>
          <p:cNvSpPr>
            <a:spLocks noGrp="1"/>
          </p:cNvSpPr>
          <p:nvPr>
            <p:ph type="body"/>
          </p:nvPr>
        </p:nvSpPr>
        <p:spPr>
          <a:xfrm>
            <a:off x="720000" y="4450320"/>
            <a:ext cx="8640000" cy="2091240"/>
          </a:xfrm>
          <a:prstGeom prst="rect">
            <a:avLst/>
          </a:prstGeom>
        </p:spPr>
        <p:txBody>
          <a:bodyPr lIns="0" tIns="0" rIns="0" bIns="0"/>
          <a:lstStyle/>
          <a:p>
            <a:endParaRPr lang="de-DE" sz="2800" b="0" strike="noStrike" spc="-1">
              <a:solidFill>
                <a:srgbClr val="333333"/>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792000" y="4104000"/>
            <a:ext cx="8568000" cy="1440000"/>
          </a:xfrm>
          <a:prstGeom prst="rect">
            <a:avLst/>
          </a:prstGeom>
        </p:spPr>
        <p:txBody>
          <a:bodyPr lIns="0" tIns="0" rIns="0" bIns="0" anchor="ctr"/>
          <a:lstStyle/>
          <a:p>
            <a:r>
              <a:rPr lang="de-DE" sz="4800" b="1" strike="noStrike" spc="-1">
                <a:solidFill>
                  <a:srgbClr val="333333"/>
                </a:solidFill>
                <a:uFill>
                  <a:solidFill>
                    <a:srgbClr val="FFFFFF"/>
                  </a:solidFill>
                </a:uFill>
                <a:latin typeface="Open Sans"/>
              </a:rPr>
              <a:t>Click to edit the title text format</a:t>
            </a:r>
          </a:p>
        </p:txBody>
      </p:sp>
      <p:sp>
        <p:nvSpPr>
          <p:cNvPr id="7" name="PlaceHolder 2"/>
          <p:cNvSpPr>
            <a:spLocks noGrp="1"/>
          </p:cNvSpPr>
          <p:nvPr>
            <p:ph type="body"/>
          </p:nvPr>
        </p:nvSpPr>
        <p:spPr>
          <a:xfrm>
            <a:off x="792000" y="5904000"/>
            <a:ext cx="8568000" cy="4384800"/>
          </a:xfrm>
          <a:prstGeom prst="rect">
            <a:avLst/>
          </a:prstGeom>
        </p:spPr>
        <p:txBody>
          <a:bodyPr lIns="0" tIns="0" rIns="0" bIns="0"/>
          <a:lstStyle/>
          <a:p>
            <a:pPr marL="432000" indent="-324000">
              <a:buClr>
                <a:srgbClr val="333333"/>
              </a:buClr>
              <a:buSzPct val="45000"/>
              <a:buFont typeface="Wingdings" charset="2"/>
              <a:buChar char=""/>
            </a:pPr>
            <a:r>
              <a:rPr lang="de-DE" sz="2400" b="0" strike="noStrike" spc="-1">
                <a:solidFill>
                  <a:srgbClr val="333333"/>
                </a:solidFill>
                <a:uFill>
                  <a:solidFill>
                    <a:srgbClr val="FFFFFF"/>
                  </a:solidFill>
                </a:uFill>
                <a:latin typeface="Open Sans"/>
              </a:rPr>
              <a:t>Click to edit the outline text format</a:t>
            </a:r>
          </a:p>
          <a:p>
            <a:pPr marL="864000" lvl="1" indent="-324000">
              <a:buClr>
                <a:srgbClr val="FFFFFF"/>
              </a:buClr>
              <a:buSzPct val="75000"/>
              <a:buFont typeface="Symbol" charset="2"/>
              <a:buChar char=""/>
            </a:pPr>
            <a:r>
              <a:rPr lang="de-DE" sz="2400" b="0" strike="noStrike" spc="-1">
                <a:solidFill>
                  <a:srgbClr val="333333"/>
                </a:solidFill>
                <a:uFill>
                  <a:solidFill>
                    <a:srgbClr val="FFFFFF"/>
                  </a:solidFill>
                </a:uFill>
                <a:latin typeface="Open Sans"/>
              </a:rPr>
              <a:t>Second Outline Level</a:t>
            </a:r>
          </a:p>
          <a:p>
            <a:pPr marL="1296000" lvl="2" indent="-288000">
              <a:buClr>
                <a:srgbClr val="FFFFFF"/>
              </a:buClr>
              <a:buSzPct val="45000"/>
              <a:buFont typeface="Wingdings" charset="2"/>
              <a:buChar char=""/>
            </a:pPr>
            <a:r>
              <a:rPr lang="de-DE" sz="2400" b="0" strike="noStrike" spc="-1">
                <a:solidFill>
                  <a:srgbClr val="333333"/>
                </a:solidFill>
                <a:uFill>
                  <a:solidFill>
                    <a:srgbClr val="FFFFFF"/>
                  </a:solidFill>
                </a:uFill>
                <a:latin typeface="Open Sans"/>
              </a:rPr>
              <a:t>Third Outline Level</a:t>
            </a:r>
          </a:p>
          <a:p>
            <a:pPr marL="1728000" lvl="3" indent="-216000">
              <a:buClr>
                <a:srgbClr val="FFFFFF"/>
              </a:buClr>
              <a:buSzPct val="75000"/>
              <a:buFont typeface="Symbol" charset="2"/>
              <a:buChar char=""/>
            </a:pPr>
            <a:r>
              <a:rPr lang="de-DE" sz="2400" b="0" strike="noStrike" spc="-1">
                <a:solidFill>
                  <a:srgbClr val="333333"/>
                </a:solidFill>
                <a:uFill>
                  <a:solidFill>
                    <a:srgbClr val="FFFFFF"/>
                  </a:solidFill>
                </a:uFill>
                <a:latin typeface="Open Sans"/>
              </a:rPr>
              <a:t>Fourth Outline Level</a:t>
            </a:r>
          </a:p>
          <a:p>
            <a:pPr marL="2160000" lvl="4" indent="-216000">
              <a:buClr>
                <a:srgbClr val="FFFFFF"/>
              </a:buClr>
              <a:buSzPct val="45000"/>
              <a:buFont typeface="Wingdings" charset="2"/>
              <a:buChar char=""/>
            </a:pPr>
            <a:r>
              <a:rPr lang="de-DE" sz="2400" b="0" strike="noStrike" spc="-1">
                <a:solidFill>
                  <a:srgbClr val="333333"/>
                </a:solidFill>
                <a:uFill>
                  <a:solidFill>
                    <a:srgbClr val="FFFFFF"/>
                  </a:solidFill>
                </a:uFill>
                <a:latin typeface="Open Sans"/>
              </a:rPr>
              <a:t>Fifth Outline Level</a:t>
            </a:r>
          </a:p>
          <a:p>
            <a:pPr marL="2592000" lvl="5" indent="-216000">
              <a:buClr>
                <a:srgbClr val="FFFFFF"/>
              </a:buClr>
              <a:buSzPct val="45000"/>
              <a:buFont typeface="Wingdings" charset="2"/>
              <a:buChar char=""/>
            </a:pPr>
            <a:r>
              <a:rPr lang="de-DE" sz="2400" b="0" strike="noStrike" spc="-1">
                <a:solidFill>
                  <a:srgbClr val="333333"/>
                </a:solidFill>
                <a:uFill>
                  <a:solidFill>
                    <a:srgbClr val="FFFFFF"/>
                  </a:solidFill>
                </a:uFill>
                <a:latin typeface="Open Sans"/>
              </a:rPr>
              <a:t>Sixth Outline Level</a:t>
            </a:r>
          </a:p>
          <a:p>
            <a:pPr marL="3024000" lvl="6" indent="-216000">
              <a:buClr>
                <a:srgbClr val="FFFFFF"/>
              </a:buClr>
              <a:buSzPct val="45000"/>
              <a:buFont typeface="Wingdings" charset="2"/>
              <a:buChar char=""/>
            </a:pPr>
            <a:r>
              <a:rPr lang="de-DE" sz="2400" b="0" strike="noStrike" spc="-1">
                <a:solidFill>
                  <a:srgbClr val="333333"/>
                </a:solidFill>
                <a:uFill>
                  <a:solidFill>
                    <a:srgbClr val="FFFFFF"/>
                  </a:solidFill>
                </a:uFill>
                <a:latin typeface="Open Sans"/>
              </a:rPr>
              <a:t>Seventh Outline Level</a:t>
            </a:r>
          </a:p>
        </p:txBody>
      </p:sp>
      <p:sp>
        <p:nvSpPr>
          <p:cNvPr id="2" name="PlaceHolder 3"/>
          <p:cNvSpPr>
            <a:spLocks noGrp="1"/>
          </p:cNvSpPr>
          <p:nvPr>
            <p:ph type="dt"/>
          </p:nvPr>
        </p:nvSpPr>
        <p:spPr>
          <a:xfrm>
            <a:off x="504000" y="6886440"/>
            <a:ext cx="2348280" cy="521280"/>
          </a:xfrm>
          <a:prstGeom prst="rect">
            <a:avLst/>
          </a:prstGeom>
        </p:spPr>
        <p:txBody>
          <a:bodyPr lIns="0" tIns="0" rIns="0" bIns="0"/>
          <a:lstStyle/>
          <a:p>
            <a:r>
              <a:rPr lang="de-DE" sz="1400" b="0" strike="noStrike" spc="-1">
                <a:solidFill>
                  <a:srgbClr val="000000"/>
                </a:solidFill>
                <a:uFill>
                  <a:solidFill>
                    <a:srgbClr val="FFFFFF"/>
                  </a:solidFill>
                </a:uFill>
                <a:latin typeface="Open Sans"/>
              </a:rPr>
              <a:t>&lt;date/time&gt;</a:t>
            </a:r>
            <a:endParaRPr lang="de-DE"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6440"/>
            <a:ext cx="3195000" cy="521280"/>
          </a:xfrm>
          <a:prstGeom prst="rect">
            <a:avLst/>
          </a:prstGeom>
        </p:spPr>
        <p:txBody>
          <a:bodyPr lIns="0" tIns="0" rIns="0" bIns="0"/>
          <a:lstStyle/>
          <a:p>
            <a:pPr algn="ctr"/>
            <a:r>
              <a:rPr lang="de-DE" sz="1400" b="0" strike="noStrike" spc="-1">
                <a:solidFill>
                  <a:srgbClr val="000000"/>
                </a:solidFill>
                <a:uFill>
                  <a:solidFill>
                    <a:srgbClr val="FFFFFF"/>
                  </a:solidFill>
                </a:uFill>
                <a:latin typeface="Open Sans"/>
              </a:rPr>
              <a:t>&lt;footer&gt;</a:t>
            </a:r>
            <a:endParaRPr lang="de-DE" sz="1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6440"/>
            <a:ext cx="2348280" cy="521280"/>
          </a:xfrm>
          <a:prstGeom prst="rect">
            <a:avLst/>
          </a:prstGeom>
        </p:spPr>
        <p:txBody>
          <a:bodyPr lIns="0" tIns="0" rIns="0" bIns="0"/>
          <a:lstStyle/>
          <a:p>
            <a:pPr algn="r"/>
            <a:fld id="{24D2185D-CBC0-439D-9152-E758B99A1E69}" type="slidenum">
              <a:rPr lang="de-DE" sz="1400" b="0" strike="noStrike" spc="-1">
                <a:solidFill>
                  <a:srgbClr val="000000"/>
                </a:solidFill>
                <a:uFill>
                  <a:solidFill>
                    <a:srgbClr val="FFFFFF"/>
                  </a:solidFill>
                </a:uFill>
                <a:latin typeface="Open Sans"/>
              </a:rPr>
              <a:t>‹#›</a:t>
            </a:fld>
            <a:r>
              <a:rPr lang="de-DE" sz="1400" b="0" strike="noStrike" spc="-1">
                <a:solidFill>
                  <a:srgbClr val="000000"/>
                </a:solidFill>
                <a:uFill>
                  <a:solidFill>
                    <a:srgbClr val="FFFFFF"/>
                  </a:solidFill>
                </a:uFill>
                <a:latin typeface="Open Sans"/>
              </a:rPr>
              <a:t> / 2</a:t>
            </a:r>
            <a:endParaRPr lang="de-DE" sz="1400" b="0" strike="noStrike" spc="-1">
              <a:solidFill>
                <a:srgbClr val="000000"/>
              </a:solidFill>
              <a:uFill>
                <a:solidFill>
                  <a:srgbClr val="FFFFFF"/>
                </a:solidFill>
              </a:uFill>
              <a:latin typeface="Times New Roman"/>
            </a:endParaRPr>
          </a:p>
        </p:txBody>
      </p:sp>
      <p:sp>
        <p:nvSpPr>
          <p:cNvPr id="5" name="CustomShape 6"/>
          <p:cNvSpPr/>
          <p:nvPr/>
        </p:nvSpPr>
        <p:spPr>
          <a:xfrm>
            <a:off x="0" y="4320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00960"/>
            <a:ext cx="8855640" cy="1262520"/>
          </a:xfrm>
          <a:prstGeom prst="rect">
            <a:avLst/>
          </a:prstGeom>
        </p:spPr>
        <p:txBody>
          <a:bodyPr lIns="0" tIns="0" rIns="0" bIns="0" anchor="ctr"/>
          <a:lstStyle/>
          <a:p>
            <a:r>
              <a:rPr lang="de-DE" sz="4400" b="1" strike="noStrike" spc="-1">
                <a:solidFill>
                  <a:srgbClr val="333333"/>
                </a:solidFill>
                <a:uFill>
                  <a:solidFill>
                    <a:srgbClr val="FFFFFF"/>
                  </a:solidFill>
                </a:uFill>
                <a:latin typeface="Open Sans"/>
              </a:rPr>
              <a:t>Click to edit the title text format</a:t>
            </a:r>
          </a:p>
        </p:txBody>
      </p:sp>
      <p:sp>
        <p:nvSpPr>
          <p:cNvPr id="41" name="PlaceHolder 2"/>
          <p:cNvSpPr>
            <a:spLocks noGrp="1"/>
          </p:cNvSpPr>
          <p:nvPr>
            <p:ph type="body"/>
          </p:nvPr>
        </p:nvSpPr>
        <p:spPr>
          <a:xfrm>
            <a:off x="720000" y="2160000"/>
            <a:ext cx="8640000" cy="4384800"/>
          </a:xfrm>
          <a:prstGeom prst="rect">
            <a:avLst/>
          </a:prstGeom>
        </p:spPr>
        <p:txBody>
          <a:bodyPr lIns="0" tIns="0" rIns="0" bIns="0"/>
          <a:lstStyle/>
          <a:p>
            <a:pPr marL="432000" indent="-324000">
              <a:buClr>
                <a:srgbClr val="333333"/>
              </a:buClr>
              <a:buSzPct val="45000"/>
              <a:buFont typeface="Wingdings" charset="2"/>
              <a:buChar char=""/>
            </a:pPr>
            <a:r>
              <a:rPr lang="de-DE" sz="2800" b="0" strike="noStrike" spc="-1">
                <a:solidFill>
                  <a:srgbClr val="333333"/>
                </a:solidFill>
                <a:uFill>
                  <a:solidFill>
                    <a:srgbClr val="FFFFFF"/>
                  </a:solidFill>
                </a:uFill>
                <a:latin typeface="Arial"/>
              </a:rPr>
              <a:t>Click to edit the outline text format</a:t>
            </a:r>
          </a:p>
          <a:p>
            <a:pPr marL="864000" lvl="1" indent="-324000">
              <a:buClr>
                <a:srgbClr val="333333"/>
              </a:buClr>
              <a:buSzPct val="75000"/>
              <a:buFont typeface="Symbol" charset="2"/>
              <a:buChar char=""/>
            </a:pPr>
            <a:r>
              <a:rPr lang="de-DE" sz="2800" b="0" strike="noStrike" spc="-1">
                <a:solidFill>
                  <a:srgbClr val="333333"/>
                </a:solidFill>
                <a:uFill>
                  <a:solidFill>
                    <a:srgbClr val="FFFFFF"/>
                  </a:solidFill>
                </a:uFill>
                <a:latin typeface="Arial"/>
              </a:rPr>
              <a:t>Second Outline Level</a:t>
            </a:r>
          </a:p>
          <a:p>
            <a:pPr marL="1296000" lvl="2" indent="-288000">
              <a:buClr>
                <a:srgbClr val="333333"/>
              </a:buClr>
              <a:buSzPct val="45000"/>
              <a:buFont typeface="Wingdings" charset="2"/>
              <a:buChar char=""/>
            </a:pPr>
            <a:r>
              <a:rPr lang="de-DE" sz="2800" b="0" strike="noStrike" spc="-1">
                <a:solidFill>
                  <a:srgbClr val="333333"/>
                </a:solidFill>
                <a:uFill>
                  <a:solidFill>
                    <a:srgbClr val="FFFFFF"/>
                  </a:solidFill>
                </a:uFill>
                <a:latin typeface="Arial"/>
              </a:rPr>
              <a:t>Third Outline Level</a:t>
            </a:r>
          </a:p>
          <a:p>
            <a:pPr marL="1728000" lvl="3" indent="-216000">
              <a:buClr>
                <a:srgbClr val="333333"/>
              </a:buClr>
              <a:buSzPct val="75000"/>
              <a:buFont typeface="Symbol" charset="2"/>
              <a:buChar char=""/>
            </a:pPr>
            <a:r>
              <a:rPr lang="de-DE" sz="2800" b="0" strike="noStrike" spc="-1">
                <a:solidFill>
                  <a:srgbClr val="333333"/>
                </a:solidFill>
                <a:uFill>
                  <a:solidFill>
                    <a:srgbClr val="FFFFFF"/>
                  </a:solidFill>
                </a:uFill>
                <a:latin typeface="Arial"/>
              </a:rPr>
              <a:t>Fourth Outline Level</a:t>
            </a:r>
          </a:p>
          <a:p>
            <a:pPr marL="2160000" lvl="4" indent="-216000">
              <a:buClr>
                <a:srgbClr val="333333"/>
              </a:buClr>
              <a:buSzPct val="45000"/>
              <a:buFont typeface="Wingdings" charset="2"/>
              <a:buChar char=""/>
            </a:pPr>
            <a:r>
              <a:rPr lang="de-DE" sz="2800" b="0" strike="noStrike" spc="-1">
                <a:solidFill>
                  <a:srgbClr val="333333"/>
                </a:solidFill>
                <a:uFill>
                  <a:solidFill>
                    <a:srgbClr val="FFFFFF"/>
                  </a:solidFill>
                </a:uFill>
                <a:latin typeface="Arial"/>
              </a:rPr>
              <a:t>Fifth Outline Level</a:t>
            </a:r>
          </a:p>
          <a:p>
            <a:pPr marL="2592000" lvl="5" indent="-216000">
              <a:buClr>
                <a:srgbClr val="333333"/>
              </a:buClr>
              <a:buSzPct val="45000"/>
              <a:buFont typeface="Wingdings" charset="2"/>
              <a:buChar char=""/>
            </a:pPr>
            <a:r>
              <a:rPr lang="de-DE" sz="2800" b="0" strike="noStrike" spc="-1">
                <a:solidFill>
                  <a:srgbClr val="333333"/>
                </a:solidFill>
                <a:uFill>
                  <a:solidFill>
                    <a:srgbClr val="FFFFFF"/>
                  </a:solidFill>
                </a:uFill>
                <a:latin typeface="Arial"/>
              </a:rPr>
              <a:t>Sixth Outline Level</a:t>
            </a:r>
          </a:p>
          <a:p>
            <a:pPr marL="3024000" lvl="6" indent="-216000">
              <a:buClr>
                <a:srgbClr val="333333"/>
              </a:buClr>
              <a:buSzPct val="45000"/>
              <a:buFont typeface="Wingdings" charset="2"/>
              <a:buChar char=""/>
            </a:pPr>
            <a:r>
              <a:rPr lang="de-DE" sz="2800" b="0" strike="noStrike" spc="-1">
                <a:solidFill>
                  <a:srgbClr val="333333"/>
                </a:solidFill>
                <a:uFill>
                  <a:solidFill>
                    <a:srgbClr val="FFFFFF"/>
                  </a:solidFill>
                </a:uFill>
                <a:latin typeface="Arial"/>
              </a:rPr>
              <a:t>Seventh Outline Level</a:t>
            </a:r>
          </a:p>
        </p:txBody>
      </p:sp>
      <p:sp>
        <p:nvSpPr>
          <p:cNvPr id="42" name="PlaceHolder 3"/>
          <p:cNvSpPr>
            <a:spLocks noGrp="1"/>
          </p:cNvSpPr>
          <p:nvPr>
            <p:ph type="dt"/>
          </p:nvPr>
        </p:nvSpPr>
        <p:spPr>
          <a:xfrm>
            <a:off x="504000" y="6886800"/>
            <a:ext cx="2348280" cy="521280"/>
          </a:xfrm>
          <a:prstGeom prst="rect">
            <a:avLst/>
          </a:prstGeom>
        </p:spPr>
        <p:txBody>
          <a:bodyPr lIns="0" tIns="0" rIns="0" bIns="0"/>
          <a:lstStyle/>
          <a:p>
            <a:r>
              <a:rPr lang="de-DE" sz="1400" b="0" strike="noStrike" spc="-1">
                <a:solidFill>
                  <a:srgbClr val="000000"/>
                </a:solidFill>
                <a:uFill>
                  <a:solidFill>
                    <a:srgbClr val="FFFFFF"/>
                  </a:solidFill>
                </a:uFill>
                <a:latin typeface="Open Sans"/>
              </a:rPr>
              <a:t>&lt;date/time&gt;</a:t>
            </a:r>
            <a:endParaRPr lang="de-DE" sz="1400" b="0" strike="noStrike" spc="-1">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447360" y="6886800"/>
            <a:ext cx="3195000" cy="521280"/>
          </a:xfrm>
          <a:prstGeom prst="rect">
            <a:avLst/>
          </a:prstGeom>
        </p:spPr>
        <p:txBody>
          <a:bodyPr lIns="0" tIns="0" rIns="0" bIns="0"/>
          <a:lstStyle/>
          <a:p>
            <a:pPr algn="ctr"/>
            <a:r>
              <a:rPr lang="de-DE" sz="1400" b="0" strike="noStrike" spc="-1">
                <a:solidFill>
                  <a:srgbClr val="000000"/>
                </a:solidFill>
                <a:uFill>
                  <a:solidFill>
                    <a:srgbClr val="FFFFFF"/>
                  </a:solidFill>
                </a:uFill>
                <a:latin typeface="Open Sans"/>
              </a:rPr>
              <a:t>&lt;footer&gt;</a:t>
            </a:r>
            <a:endParaRPr lang="de-DE" sz="1400" b="0" strike="noStrike" spc="-1">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360" y="6886800"/>
            <a:ext cx="2348280" cy="521280"/>
          </a:xfrm>
          <a:prstGeom prst="rect">
            <a:avLst/>
          </a:prstGeom>
        </p:spPr>
        <p:txBody>
          <a:bodyPr lIns="0" tIns="0" rIns="0" bIns="0"/>
          <a:lstStyle/>
          <a:p>
            <a:pPr algn="r"/>
            <a:fld id="{D3B3AEAB-210C-4D51-8CCB-DE372977D7B6}" type="slidenum">
              <a:rPr lang="de-DE" sz="1400" b="0" strike="noStrike" spc="-1">
                <a:solidFill>
                  <a:srgbClr val="000000"/>
                </a:solidFill>
                <a:uFill>
                  <a:solidFill>
                    <a:srgbClr val="FFFFFF"/>
                  </a:solidFill>
                </a:uFill>
                <a:latin typeface="Open Sans"/>
              </a:rPr>
              <a:t>‹#›</a:t>
            </a:fld>
            <a:r>
              <a:rPr lang="de-DE" sz="1400" b="0" strike="noStrike" spc="-1">
                <a:solidFill>
                  <a:srgbClr val="000000"/>
                </a:solidFill>
                <a:uFill>
                  <a:solidFill>
                    <a:srgbClr val="FFFFFF"/>
                  </a:solidFill>
                </a:uFill>
                <a:latin typeface="Open Sans"/>
              </a:rPr>
              <a:t> / 2</a:t>
            </a:r>
            <a:endParaRPr lang="de-DE" sz="1400" b="0" strike="noStrike" spc="-1">
              <a:solidFill>
                <a:srgbClr val="000000"/>
              </a:solidFill>
              <a:uFill>
                <a:solidFill>
                  <a:srgbClr val="FFFFFF"/>
                </a:solidFill>
              </a:uFill>
              <a:latin typeface="Times New Roman"/>
            </a:endParaRPr>
          </a:p>
        </p:txBody>
      </p:sp>
      <p:sp>
        <p:nvSpPr>
          <p:cNvPr id="45" name="CustomShape 6"/>
          <p:cNvSpPr/>
          <p:nvPr/>
        </p:nvSpPr>
        <p:spPr>
          <a:xfrm>
            <a:off x="0" y="288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62"/>
          <p:cNvSpPr txBox="1">
            <a:spLocks/>
          </p:cNvSpPr>
          <p:nvPr/>
        </p:nvSpPr>
        <p:spPr>
          <a:xfrm>
            <a:off x="759641" y="4313237"/>
            <a:ext cx="8458201" cy="1933545"/>
          </a:xfrm>
          <a:prstGeom prst="rect">
            <a:avLst/>
          </a:prstGeom>
        </p:spPr>
        <p:txBody>
          <a:bodyPr lIns="0" tIns="0" rIns="0" bIns="0" anchor="ctr"/>
          <a:lstStyle>
            <a:lvl1pPr>
              <a:defRPr sz="4400" spc="-1">
                <a:solidFill>
                  <a:srgbClr val="333333"/>
                </a:solidFill>
                <a:uFill>
                  <a:solidFill>
                    <a:srgbClr val="FFFFFF"/>
                  </a:solidFill>
                </a:uFill>
                <a:latin typeface="Arial Black"/>
                <a:ea typeface="Arial Black"/>
                <a:cs typeface="Arial Black"/>
                <a:sym typeface="Arial Black"/>
              </a:defRPr>
            </a:lvl1pPr>
          </a:lstStyle>
          <a:p>
            <a:r>
              <a:rPr lang="en-US" kern="0" dirty="0"/>
              <a:t>Traffic Engineering with Software Defined Networking</a:t>
            </a:r>
          </a:p>
        </p:txBody>
      </p:sp>
      <p:sp>
        <p:nvSpPr>
          <p:cNvPr id="8" name="TextBox 7"/>
          <p:cNvSpPr txBox="1"/>
          <p:nvPr/>
        </p:nvSpPr>
        <p:spPr>
          <a:xfrm>
            <a:off x="1001712" y="6523037"/>
            <a:ext cx="8467562" cy="707886"/>
          </a:xfrm>
          <a:prstGeom prst="rect">
            <a:avLst/>
          </a:prstGeom>
          <a:noFill/>
        </p:spPr>
        <p:txBody>
          <a:bodyPr wrap="square" rtlCol="0">
            <a:spAutoFit/>
          </a:bodyPr>
          <a:lstStyle/>
          <a:p>
            <a:r>
              <a:rPr lang="en-US" sz="2000" dirty="0"/>
              <a:t>Guangtong Shen                                Haofan Feng</a:t>
            </a:r>
          </a:p>
          <a:p>
            <a:r>
              <a:rPr lang="en-US" sz="2000" dirty="0"/>
              <a:t>shen260@purdue.edu	                    feng189@purdue.edu</a:t>
            </a:r>
          </a:p>
        </p:txBody>
      </p:sp>
      <p:sp>
        <p:nvSpPr>
          <p:cNvPr id="2" name="TextBox 1"/>
          <p:cNvSpPr txBox="1"/>
          <p:nvPr/>
        </p:nvSpPr>
        <p:spPr>
          <a:xfrm>
            <a:off x="759641" y="2255837"/>
            <a:ext cx="6943562" cy="646331"/>
          </a:xfrm>
          <a:prstGeom prst="rect">
            <a:avLst/>
          </a:prstGeom>
          <a:noFill/>
        </p:spPr>
        <p:txBody>
          <a:bodyPr wrap="square" rtlCol="0">
            <a:spAutoFit/>
          </a:bodyPr>
          <a:lstStyle/>
          <a:p>
            <a:r>
              <a:rPr lang="en-US" dirty="0">
                <a:solidFill>
                  <a:srgbClr val="FF0000"/>
                </a:solidFill>
              </a:rPr>
              <a:t>* After presentation, six pages were added in the end, stating the imperfections and possible improvements of our project</a:t>
            </a:r>
          </a:p>
        </p:txBody>
      </p:sp>
    </p:spTree>
    <p:extLst>
      <p:ext uri="{BB962C8B-B14F-4D97-AF65-F5344CB8AC3E}">
        <p14:creationId xmlns:p14="http://schemas.microsoft.com/office/powerpoint/2010/main" val="2104879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p:nvPr>
        </p:nvSpPr>
        <p:spPr>
          <a:xfrm>
            <a:off x="720680" y="301085"/>
            <a:ext cx="8864017" cy="1263055"/>
          </a:xfrm>
          <a:prstGeom prst="rect">
            <a:avLst/>
          </a:prstGeom>
        </p:spPr>
        <p:txBody>
          <a:bodyPr/>
          <a:lstStyle/>
          <a:p>
            <a:pPr defTabSz="584609">
              <a:defRPr sz="3200" spc="-100">
                <a:solidFill>
                  <a:srgbClr val="333333"/>
                </a:solidFill>
                <a:uFill>
                  <a:solidFill>
                    <a:srgbClr val="FFFFFF"/>
                  </a:solidFill>
                </a:uFill>
                <a:latin typeface="Arial Black"/>
                <a:ea typeface="Arial Black"/>
                <a:cs typeface="Arial Black"/>
                <a:sym typeface="Arial Black"/>
              </a:defRPr>
            </a:pPr>
            <a:r>
              <a:t>Optimal Multipath Bandwidth Allocation  </a:t>
            </a:r>
          </a:p>
          <a:p>
            <a:pPr defTabSz="584609">
              <a:defRPr sz="3200" spc="-100">
                <a:solidFill>
                  <a:srgbClr val="333333"/>
                </a:solidFill>
                <a:uFill>
                  <a:solidFill>
                    <a:srgbClr val="FFFFFF"/>
                  </a:solidFill>
                </a:uFill>
                <a:latin typeface="Arial Black"/>
                <a:ea typeface="Arial Black"/>
                <a:cs typeface="Arial Black"/>
                <a:sym typeface="Arial Black"/>
              </a:defRPr>
            </a:pPr>
            <a:r>
              <a:t>- Implementation</a:t>
            </a:r>
          </a:p>
        </p:txBody>
      </p:sp>
      <p:sp>
        <p:nvSpPr>
          <p:cNvPr id="319" name="Shape 319"/>
          <p:cNvSpPr>
            <a:spLocks noGrp="1"/>
          </p:cNvSpPr>
          <p:nvPr>
            <p:ph type="body" idx="4294967295"/>
          </p:nvPr>
        </p:nvSpPr>
        <p:spPr>
          <a:xfrm>
            <a:off x="511332" y="1539250"/>
            <a:ext cx="9282713" cy="5982529"/>
          </a:xfrm>
          <a:prstGeom prst="rect">
            <a:avLst/>
          </a:prstGeom>
        </p:spPr>
        <p:txBody>
          <a:bodyPr lIns="45784" tIns="45784" rIns="45784" bIns="45784" anchor="t"/>
          <a:lstStyle/>
          <a:p>
            <a:pPr defTabSz="257407">
              <a:defRPr sz="12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Read link capacity from a text file</a:t>
            </a:r>
          </a:p>
          <a:p>
            <a:pPr marL="123610" indent="-123610" defTabSz="257407">
              <a:buSzPct val="100000"/>
              <a:buChar char="•"/>
              <a:defRPr sz="19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Continuously update current flow demands information using packets received by packet processor. The demand information includes source switch, destination switch, and requested bandwidth</a:t>
            </a:r>
          </a:p>
          <a:p>
            <a:pPr marL="123610" indent="-123610" defTabSz="257407">
              <a:buSzPct val="100000"/>
              <a:buChar char="•"/>
              <a:defRPr sz="19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Use depth first search to find all paths for each source destination pair</a:t>
            </a:r>
          </a:p>
          <a:p>
            <a:pPr marL="123610" indent="-123610" defTabSz="257407">
              <a:buSzPct val="100000"/>
              <a:buChar char="•"/>
              <a:defRPr sz="19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Select a number of paths(or all of the paths) for each demand, each path’s assigned bandwidth is the variable in linear programming</a:t>
            </a:r>
          </a:p>
          <a:p>
            <a:pPr marL="123610" indent="-123610" defTabSz="257407">
              <a:buSzPct val="100000"/>
              <a:buChar char="•"/>
              <a:defRPr sz="19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Find coefficients for the variables</a:t>
            </a:r>
          </a:p>
          <a:p>
            <a:pPr marL="123610" indent="-123610" defTabSz="257407">
              <a:buSzPct val="100000"/>
              <a:buChar char="•"/>
              <a:defRPr sz="19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Use </a:t>
            </a:r>
            <a:r>
              <a:rPr dirty="0" err="1"/>
              <a:t>SCPSolver</a:t>
            </a:r>
            <a:r>
              <a:rPr dirty="0"/>
              <a:t> (a java based linear programming tool) to periodically compute bandwidth allocation that will maximize throughput</a:t>
            </a:r>
          </a:p>
          <a:p>
            <a:pPr marL="123610" indent="-123610" defTabSz="257407">
              <a:buSzPct val="100000"/>
              <a:buChar char="•"/>
              <a:defRPr sz="1900">
                <a:latin typeface="Arial"/>
                <a:ea typeface="Arial"/>
                <a:cs typeface="Arial"/>
                <a:sym typeface="Arial"/>
              </a:defRPr>
            </a:pPr>
            <a:endParaRPr dirty="0"/>
          </a:p>
          <a:p>
            <a:pPr marL="123610" indent="-123610" defTabSz="257407">
              <a:buSzPct val="100000"/>
              <a:buChar char="•"/>
              <a:defRPr sz="1900">
                <a:latin typeface="Arial"/>
                <a:ea typeface="Arial"/>
                <a:cs typeface="Arial"/>
                <a:sym typeface="Arial"/>
              </a:defRPr>
            </a:pPr>
            <a:r>
              <a:rPr dirty="0"/>
              <a:t>Use group table to periodically update the multi path forwarding rule in each switch</a:t>
            </a:r>
          </a:p>
        </p:txBody>
      </p:sp>
    </p:spTree>
    <p:extLst>
      <p:ext uri="{BB962C8B-B14F-4D97-AF65-F5344CB8AC3E}">
        <p14:creationId xmlns:p14="http://schemas.microsoft.com/office/powerpoint/2010/main" val="50243065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rPr>
              <a:t>Optimal Multipath Bandwidth Allocation  - Implement Multipath</a:t>
            </a:r>
            <a:endParaRPr sz="3200" b="1" kern="1200" spc="-1" dirty="0">
              <a:solidFill>
                <a:srgbClr val="333333"/>
              </a:solidFill>
              <a:uFill>
                <a:solidFill>
                  <a:srgbClr val="FFFFFF"/>
                </a:solidFill>
              </a:uFill>
              <a:latin typeface="Arial Black" panose="020B0A04020102020204" pitchFamily="34" charset="0"/>
            </a:endParaRPr>
          </a:p>
        </p:txBody>
      </p:sp>
      <p:sp>
        <p:nvSpPr>
          <p:cNvPr id="5" name="Shape 263"/>
          <p:cNvSpPr txBox="1">
            <a:spLocks/>
          </p:cNvSpPr>
          <p:nvPr/>
        </p:nvSpPr>
        <p:spPr>
          <a:xfrm>
            <a:off x="720680" y="1759448"/>
            <a:ext cx="8648173" cy="4788103"/>
          </a:xfrm>
          <a:prstGeom prst="rect">
            <a:avLst/>
          </a:prstGeom>
        </p:spPr>
        <p:txBody>
          <a:bodyPr lIns="91504" tIns="45752" rIns="91504" bIns="45752"/>
          <a:lstStyle/>
          <a:p>
            <a:pPr marL="457200" indent="-457200" defTabSz="584609">
              <a:buFont typeface="Arial" panose="020B0604020202020204" pitchFamily="34" charset="0"/>
              <a:buChar char="•"/>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Using GROUP of </a:t>
            </a:r>
            <a:r>
              <a:rPr lang="en-US" sz="2000" b="1" kern="0" dirty="0" err="1">
                <a:solidFill>
                  <a:sysClr val="windowText" lastClr="000000"/>
                </a:solidFill>
                <a:latin typeface="+mj-lt"/>
                <a:ea typeface="+mj-ea"/>
                <a:cs typeface="+mj-cs"/>
                <a:sym typeface="Arial"/>
              </a:rPr>
              <a:t>openflow</a:t>
            </a:r>
            <a:r>
              <a:rPr lang="en-US" sz="2000" b="1" kern="0" dirty="0">
                <a:solidFill>
                  <a:sysClr val="windowText" lastClr="000000"/>
                </a:solidFill>
                <a:latin typeface="+mj-lt"/>
                <a:ea typeface="+mj-ea"/>
                <a:cs typeface="+mj-cs"/>
                <a:sym typeface="Arial"/>
              </a:rPr>
              <a:t> 1.3 to realize multipath</a:t>
            </a:r>
          </a:p>
          <a:p>
            <a:pPr marL="457200" indent="-457200" defTabSz="584609">
              <a:buFont typeface="Arial" panose="020B0604020202020204" pitchFamily="34" charset="0"/>
              <a:buChar char="•"/>
              <a:defRPr sz="2400">
                <a:latin typeface="+mj-lt"/>
                <a:ea typeface="+mj-ea"/>
                <a:cs typeface="+mj-cs"/>
                <a:sym typeface="Arial"/>
              </a:defRPr>
            </a:pPr>
            <a:endParaRPr lang="en-US" sz="2000" b="1" kern="0" dirty="0">
              <a:solidFill>
                <a:sysClr val="windowText" lastClr="000000"/>
              </a:solidFill>
              <a:latin typeface="+mj-lt"/>
              <a:ea typeface="+mj-ea"/>
              <a:cs typeface="+mj-cs"/>
              <a:sym typeface="Arial"/>
            </a:endParaRP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A group has many buckets which each is a forwarding port</a:t>
            </a: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For each packet, its flow </a:t>
            </a:r>
            <a:r>
              <a:rPr lang="en-US" sz="2000" b="1" kern="0" dirty="0">
                <a:solidFill>
                  <a:sysClr val="windowText" lastClr="000000"/>
                </a:solidFill>
                <a:latin typeface="+mj-lt"/>
                <a:ea typeface="+mj-ea"/>
                <a:cs typeface="+mj-cs"/>
                <a:sym typeface="Arial"/>
              </a:rPr>
              <a:t>rule selects one bucket from its group </a:t>
            </a:r>
            <a:r>
              <a:rPr lang="en-US" sz="2000" kern="0" dirty="0">
                <a:solidFill>
                  <a:sysClr val="windowText" lastClr="000000"/>
                </a:solidFill>
                <a:latin typeface="+mj-lt"/>
                <a:ea typeface="+mj-ea"/>
                <a:cs typeface="+mj-cs"/>
                <a:sym typeface="Arial"/>
              </a:rPr>
              <a:t>using </a:t>
            </a:r>
            <a:r>
              <a:rPr lang="en-US" sz="2000" b="1" kern="0" dirty="0">
                <a:solidFill>
                  <a:sysClr val="windowText" lastClr="000000"/>
                </a:solidFill>
                <a:latin typeface="+mj-lt"/>
                <a:ea typeface="+mj-ea"/>
                <a:cs typeface="+mj-cs"/>
                <a:sym typeface="Arial"/>
              </a:rPr>
              <a:t>round robin with weight </a:t>
            </a:r>
            <a:r>
              <a:rPr lang="en-US" sz="2000" kern="0" dirty="0">
                <a:solidFill>
                  <a:sysClr val="windowText" lastClr="000000"/>
                </a:solidFill>
                <a:latin typeface="+mj-lt"/>
                <a:ea typeface="+mj-ea"/>
                <a:cs typeface="+mj-cs"/>
                <a:sym typeface="Arial"/>
              </a:rPr>
              <a:t>of the bucket to forward the packet</a:t>
            </a: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Should use </a:t>
            </a:r>
            <a:r>
              <a:rPr lang="en-US" sz="2000" kern="0" dirty="0" err="1">
                <a:solidFill>
                  <a:sysClr val="windowText" lastClr="000000"/>
                </a:solidFill>
                <a:latin typeface="+mj-lt"/>
                <a:ea typeface="+mj-ea"/>
                <a:cs typeface="+mj-cs"/>
                <a:sym typeface="Arial"/>
              </a:rPr>
              <a:t>cpqd</a:t>
            </a:r>
            <a:r>
              <a:rPr lang="en-US" sz="2000" kern="0" dirty="0">
                <a:solidFill>
                  <a:sysClr val="windowText" lastClr="000000"/>
                </a:solidFill>
                <a:latin typeface="+mj-lt"/>
                <a:ea typeface="+mj-ea"/>
                <a:cs typeface="+mj-cs"/>
                <a:sym typeface="Arial"/>
              </a:rPr>
              <a:t> because the default </a:t>
            </a:r>
            <a:r>
              <a:rPr lang="en-US" sz="2000" kern="0" dirty="0" err="1">
                <a:solidFill>
                  <a:sysClr val="windowText" lastClr="000000"/>
                </a:solidFill>
                <a:latin typeface="+mj-lt"/>
                <a:ea typeface="+mj-ea"/>
                <a:cs typeface="+mj-cs"/>
                <a:sym typeface="Arial"/>
              </a:rPr>
              <a:t>mininet’s</a:t>
            </a:r>
            <a:r>
              <a:rPr lang="en-US" sz="2000" kern="0" dirty="0">
                <a:solidFill>
                  <a:sysClr val="windowText" lastClr="000000"/>
                </a:solidFill>
                <a:latin typeface="+mj-lt"/>
                <a:ea typeface="+mj-ea"/>
                <a:cs typeface="+mj-cs"/>
                <a:sym typeface="Arial"/>
              </a:rPr>
              <a:t> open virtual switch uses hashing of MATCH field, not supporting weight and randomness.</a:t>
            </a:r>
          </a:p>
          <a:p>
            <a:pPr marL="0" lvl="4"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marL="457200" indent="-457200" defTabSz="584609">
              <a:buFont typeface="Arial" panose="020B0604020202020204" pitchFamily="34" charset="0"/>
              <a:buChar char="•"/>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Translate multipath allocation to GROUP and flow rules</a:t>
            </a:r>
          </a:p>
          <a:p>
            <a:pPr marL="457200" indent="-457200" defTabSz="584609">
              <a:buFont typeface="Arial" panose="020B0604020202020204" pitchFamily="34" charset="0"/>
              <a:buChar char="•"/>
              <a:defRPr sz="2400">
                <a:latin typeface="+mj-lt"/>
                <a:ea typeface="+mj-ea"/>
                <a:cs typeface="+mj-cs"/>
                <a:sym typeface="Arial"/>
              </a:defRPr>
            </a:pPr>
            <a:endParaRPr lang="en-US" sz="2000" b="1" kern="0" dirty="0">
              <a:solidFill>
                <a:sysClr val="windowText" lastClr="000000"/>
              </a:solidFill>
              <a:latin typeface="+mj-lt"/>
              <a:ea typeface="+mj-ea"/>
              <a:cs typeface="+mj-cs"/>
              <a:sym typeface="Arial"/>
            </a:endParaRPr>
          </a:p>
          <a:p>
            <a:pPr marL="0" lvl="4"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For every flow on each switch:</a:t>
            </a: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It may have multiple output ports due to multipath allocation</a:t>
            </a: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Each output port creates one bucket with its path </a:t>
            </a:r>
            <a:r>
              <a:rPr lang="en-US" sz="2000" kern="0" dirty="0" err="1">
                <a:solidFill>
                  <a:sysClr val="windowText" lastClr="000000"/>
                </a:solidFill>
                <a:latin typeface="+mj-lt"/>
                <a:ea typeface="+mj-ea"/>
                <a:cs typeface="+mj-cs"/>
                <a:sym typeface="Arial"/>
              </a:rPr>
              <a:t>bw</a:t>
            </a:r>
            <a:r>
              <a:rPr lang="en-US" sz="2000" kern="0" dirty="0">
                <a:solidFill>
                  <a:sysClr val="windowText" lastClr="000000"/>
                </a:solidFill>
                <a:latin typeface="+mj-lt"/>
                <a:ea typeface="+mj-ea"/>
                <a:cs typeface="+mj-cs"/>
                <a:sym typeface="Arial"/>
              </a:rPr>
              <a:t> as weight</a:t>
            </a: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Create a group containing the buckets</a:t>
            </a:r>
          </a:p>
          <a:p>
            <a:pPr marL="342900" lvl="4" indent="-342900" defTabSz="584609">
              <a:buFontTx/>
              <a:buChar char="-"/>
              <a:defRPr sz="2400">
                <a:latin typeface="+mj-lt"/>
                <a:ea typeface="+mj-ea"/>
                <a:cs typeface="+mj-cs"/>
                <a:sym typeface="Arial"/>
              </a:defRPr>
            </a:pPr>
            <a:r>
              <a:rPr lang="en-US" sz="2000" kern="0" dirty="0">
                <a:solidFill>
                  <a:sysClr val="windowText" lastClr="000000"/>
                </a:solidFill>
                <a:latin typeface="+mj-lt"/>
                <a:ea typeface="+mj-ea"/>
                <a:cs typeface="+mj-cs"/>
                <a:sym typeface="Arial"/>
              </a:rPr>
              <a:t>Create a rule on the switch pointing to the group</a:t>
            </a:r>
            <a:endParaRPr lang="en-US" sz="2400" kern="0" dirty="0">
              <a:solidFill>
                <a:sysClr val="windowText" lastClr="000000"/>
              </a:solidFill>
              <a:latin typeface="+mj-lt"/>
              <a:ea typeface="+mj-ea"/>
              <a:cs typeface="+mj-cs"/>
              <a:sym typeface="Arial"/>
            </a:endParaRPr>
          </a:p>
        </p:txBody>
      </p:sp>
    </p:spTree>
    <p:extLst>
      <p:ext uri="{BB962C8B-B14F-4D97-AF65-F5344CB8AC3E}">
        <p14:creationId xmlns:p14="http://schemas.microsoft.com/office/powerpoint/2010/main" val="327849123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rPr>
              <a:t>Evaluation Methodology</a:t>
            </a:r>
            <a:endParaRPr sz="3200" b="1" kern="1200" spc="-1" dirty="0">
              <a:solidFill>
                <a:srgbClr val="333333"/>
              </a:solidFill>
              <a:uFill>
                <a:solidFill>
                  <a:srgbClr val="FFFFFF"/>
                </a:solidFill>
              </a:uFill>
              <a:latin typeface="Arial Black" panose="020B0A04020102020204" pitchFamily="34" charset="0"/>
            </a:endParaRPr>
          </a:p>
        </p:txBody>
      </p:sp>
      <p:sp>
        <p:nvSpPr>
          <p:cNvPr id="272" name="Shape 272"/>
          <p:cNvSpPr>
            <a:spLocks noGrp="1"/>
          </p:cNvSpPr>
          <p:nvPr>
            <p:ph type="body" idx="4294967295"/>
          </p:nvPr>
        </p:nvSpPr>
        <p:spPr>
          <a:xfrm>
            <a:off x="720680" y="2160907"/>
            <a:ext cx="9273942" cy="3469477"/>
          </a:xfrm>
          <a:prstGeom prst="rect">
            <a:avLst/>
          </a:prstGeom>
        </p:spPr>
        <p:txBody>
          <a:bodyPr lIns="91504" tIns="45752" rIns="91504" bIns="45752"/>
          <a:lstStyle/>
          <a:p>
            <a:pPr defTabSz="584609">
              <a:defRPr sz="2300">
                <a:latin typeface="+mj-lt"/>
                <a:ea typeface="+mj-ea"/>
                <a:cs typeface="+mj-cs"/>
                <a:sym typeface="Arial"/>
              </a:defRPr>
            </a:pPr>
            <a:r>
              <a:rPr lang="en-US" sz="2800" b="1" dirty="0">
                <a:sym typeface="Arial"/>
              </a:rPr>
              <a:t>Objective:</a:t>
            </a:r>
          </a:p>
          <a:p>
            <a:pPr defTabSz="584609">
              <a:defRPr sz="2300">
                <a:latin typeface="+mj-lt"/>
                <a:ea typeface="+mj-ea"/>
                <a:cs typeface="+mj-cs"/>
                <a:sym typeface="Arial"/>
              </a:defRPr>
            </a:pPr>
            <a:endParaRPr lang="en-US" sz="2800" b="1" dirty="0">
              <a:sym typeface="Arial"/>
            </a:endParaRPr>
          </a:p>
          <a:p>
            <a:pPr marL="342900" indent="-342900" defTabSz="584609">
              <a:buFontTx/>
              <a:buChar char="-"/>
              <a:defRPr sz="2300">
                <a:latin typeface="+mj-lt"/>
                <a:ea typeface="+mj-ea"/>
                <a:cs typeface="+mj-cs"/>
                <a:sym typeface="Arial"/>
              </a:defRPr>
            </a:pPr>
            <a:r>
              <a:rPr lang="en-US" sz="2400" dirty="0">
                <a:latin typeface="+mj-lt"/>
                <a:ea typeface="+mj-ea"/>
                <a:cs typeface="+mj-cs"/>
                <a:sym typeface="Arial"/>
              </a:rPr>
              <a:t>Prove strategies working in SDN environment</a:t>
            </a:r>
          </a:p>
          <a:p>
            <a:pPr marL="342900" indent="-342900" defTabSz="584609">
              <a:buFontTx/>
              <a:buChar char="-"/>
              <a:defRPr sz="2300">
                <a:latin typeface="+mj-lt"/>
                <a:ea typeface="+mj-ea"/>
                <a:cs typeface="+mj-cs"/>
                <a:sym typeface="Arial"/>
              </a:defRPr>
            </a:pPr>
            <a:endParaRPr lang="en-US" sz="2400" dirty="0">
              <a:latin typeface="+mj-lt"/>
              <a:ea typeface="+mj-ea"/>
              <a:cs typeface="+mj-cs"/>
              <a:sym typeface="Arial"/>
            </a:endParaRPr>
          </a:p>
          <a:p>
            <a:pPr marL="342900" indent="-342900" defTabSz="584609">
              <a:buFontTx/>
              <a:buChar char="-"/>
              <a:defRPr sz="2300">
                <a:latin typeface="+mj-lt"/>
                <a:ea typeface="+mj-ea"/>
                <a:cs typeface="+mj-cs"/>
                <a:sym typeface="Arial"/>
              </a:defRPr>
            </a:pPr>
            <a:r>
              <a:rPr lang="en-US" sz="2400" dirty="0">
                <a:latin typeface="+mj-lt"/>
                <a:ea typeface="+mj-ea"/>
                <a:cs typeface="+mj-cs"/>
                <a:sym typeface="Arial"/>
              </a:rPr>
              <a:t>Prove the improvement of Dynamic Widest Path compared to  OSPF: </a:t>
            </a:r>
            <a:r>
              <a:rPr lang="en-US" sz="2400" b="1" dirty="0">
                <a:latin typeface="+mj-lt"/>
                <a:ea typeface="+mj-ea"/>
                <a:cs typeface="+mj-cs"/>
                <a:sym typeface="Arial"/>
              </a:rPr>
              <a:t>avoid congestion at best effort</a:t>
            </a:r>
          </a:p>
          <a:p>
            <a:pPr marL="342900" indent="-342900" defTabSz="584609">
              <a:buFontTx/>
              <a:buChar char="-"/>
              <a:defRPr sz="2300">
                <a:latin typeface="+mj-lt"/>
                <a:ea typeface="+mj-ea"/>
                <a:cs typeface="+mj-cs"/>
                <a:sym typeface="Arial"/>
              </a:defRPr>
            </a:pPr>
            <a:endParaRPr lang="en-US" sz="2400" b="1" dirty="0">
              <a:latin typeface="+mj-lt"/>
              <a:ea typeface="+mj-ea"/>
              <a:cs typeface="+mj-cs"/>
              <a:sym typeface="Arial"/>
            </a:endParaRPr>
          </a:p>
          <a:p>
            <a:pPr marL="342900" indent="-342900" defTabSz="584609">
              <a:buFontTx/>
              <a:buChar char="-"/>
              <a:defRPr sz="2300">
                <a:latin typeface="+mj-lt"/>
                <a:ea typeface="+mj-ea"/>
                <a:cs typeface="+mj-cs"/>
                <a:sym typeface="Arial"/>
              </a:defRPr>
            </a:pPr>
            <a:r>
              <a:rPr lang="en-US" sz="2400" dirty="0">
                <a:sym typeface="Arial"/>
              </a:rPr>
              <a:t>Prove the improvement of Optimal Multipath Bandwidth Allocation compared to Dynamic Widest Path</a:t>
            </a:r>
            <a:r>
              <a:rPr lang="en-US" sz="2400" b="1" dirty="0">
                <a:sym typeface="Arial"/>
              </a:rPr>
              <a:t>: maximized total throughput of all demands</a:t>
            </a:r>
          </a:p>
        </p:txBody>
      </p:sp>
    </p:spTree>
    <p:extLst>
      <p:ext uri="{BB962C8B-B14F-4D97-AF65-F5344CB8AC3E}">
        <p14:creationId xmlns:p14="http://schemas.microsoft.com/office/powerpoint/2010/main" val="367340242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rPr>
              <a:t>Evaluation Methodology</a:t>
            </a:r>
            <a:endParaRPr sz="3200" b="1" kern="1200" spc="-1" dirty="0">
              <a:solidFill>
                <a:srgbClr val="333333"/>
              </a:solidFill>
              <a:uFill>
                <a:solidFill>
                  <a:srgbClr val="FFFFFF"/>
                </a:solidFill>
              </a:uFill>
              <a:latin typeface="Arial Black" panose="020B0A04020102020204" pitchFamily="34" charset="0"/>
            </a:endParaRPr>
          </a:p>
        </p:txBody>
      </p:sp>
      <p:sp>
        <p:nvSpPr>
          <p:cNvPr id="272" name="Shape 272"/>
          <p:cNvSpPr>
            <a:spLocks noGrp="1"/>
          </p:cNvSpPr>
          <p:nvPr>
            <p:ph type="body" idx="4294967295"/>
          </p:nvPr>
        </p:nvSpPr>
        <p:spPr>
          <a:xfrm>
            <a:off x="468312" y="1493837"/>
            <a:ext cx="9273942" cy="3352800"/>
          </a:xfrm>
          <a:prstGeom prst="rect">
            <a:avLst/>
          </a:prstGeom>
        </p:spPr>
        <p:txBody>
          <a:bodyPr lIns="91504" tIns="45752" rIns="91504" bIns="45752"/>
          <a:lstStyle/>
          <a:p>
            <a:pPr defTabSz="584609">
              <a:defRPr sz="2300">
                <a:latin typeface="+mj-lt"/>
                <a:ea typeface="+mj-ea"/>
                <a:cs typeface="+mj-cs"/>
                <a:sym typeface="Arial"/>
              </a:defRPr>
            </a:pPr>
            <a:r>
              <a:rPr lang="en-US" altLang="zh-CN" sz="2800" b="1" dirty="0">
                <a:sym typeface="Arial"/>
              </a:rPr>
              <a:t>Dynamic Widest Path </a:t>
            </a:r>
            <a:r>
              <a:rPr lang="en-US" sz="2800" b="1" dirty="0">
                <a:sym typeface="Arial"/>
              </a:rPr>
              <a:t>Evaluation Plan:</a:t>
            </a:r>
          </a:p>
          <a:p>
            <a:pPr defTabSz="584609">
              <a:defRPr sz="2300">
                <a:latin typeface="+mj-lt"/>
                <a:ea typeface="+mj-ea"/>
                <a:cs typeface="+mj-cs"/>
                <a:sym typeface="Arial"/>
              </a:defRPr>
            </a:pPr>
            <a:r>
              <a:rPr lang="en-US" sz="2400" dirty="0">
                <a:sym typeface="Arial"/>
              </a:rPr>
              <a:t>- </a:t>
            </a:r>
            <a:r>
              <a:rPr lang="en-US" altLang="zh-CN" sz="2400" dirty="0">
                <a:sym typeface="Arial"/>
              </a:rPr>
              <a:t>In a simple graph, add three flows that may congest, in different order. </a:t>
            </a:r>
          </a:p>
          <a:p>
            <a:pPr defTabSz="584609">
              <a:defRPr sz="2300">
                <a:latin typeface="+mj-lt"/>
                <a:ea typeface="+mj-ea"/>
                <a:cs typeface="+mj-cs"/>
                <a:sym typeface="Arial"/>
              </a:defRPr>
            </a:pPr>
            <a:r>
              <a:rPr lang="en-US" altLang="zh-CN" sz="2400" dirty="0">
                <a:sym typeface="Arial"/>
              </a:rPr>
              <a:t>- See whether a new flow can always find the path with widest remaining bandwidth</a:t>
            </a:r>
          </a:p>
          <a:p>
            <a:pPr defTabSz="584609">
              <a:defRPr sz="2300">
                <a:latin typeface="+mj-lt"/>
                <a:ea typeface="+mj-ea"/>
                <a:cs typeface="+mj-cs"/>
                <a:sym typeface="Arial"/>
              </a:defRPr>
            </a:pPr>
            <a:r>
              <a:rPr lang="en-US" sz="2400" dirty="0">
                <a:sym typeface="Arial"/>
              </a:rPr>
              <a:t>- See whether It can avoid congestion which would have happened in OSPF</a:t>
            </a:r>
          </a:p>
          <a:p>
            <a:pPr defTabSz="584609">
              <a:defRPr sz="2300">
                <a:latin typeface="+mj-lt"/>
                <a:ea typeface="+mj-ea"/>
                <a:cs typeface="+mj-cs"/>
                <a:sym typeface="Arial"/>
              </a:defRPr>
            </a:pPr>
            <a:endParaRPr lang="en-US" sz="2800" dirty="0">
              <a:sym typeface="Arial"/>
            </a:endParaRPr>
          </a:p>
        </p:txBody>
      </p:sp>
      <p:pic>
        <p:nvPicPr>
          <p:cNvPr id="4" name="Picture 2" descr="D:\Desktop\图像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2" y="4389437"/>
            <a:ext cx="6863645"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54912" y="4389437"/>
            <a:ext cx="2133600" cy="2308324"/>
          </a:xfrm>
          <a:prstGeom prst="rect">
            <a:avLst/>
          </a:prstGeom>
        </p:spPr>
        <p:txBody>
          <a:bodyPr wrap="square">
            <a:spAutoFit/>
          </a:bodyPr>
          <a:lstStyle/>
          <a:p>
            <a:r>
              <a:rPr lang="en-US" dirty="0"/>
              <a:t>H1-&gt;H5 4Mbps</a:t>
            </a:r>
          </a:p>
          <a:p>
            <a:r>
              <a:rPr lang="en-US" dirty="0"/>
              <a:t>H3-&gt;H5 5Mbps</a:t>
            </a:r>
          </a:p>
          <a:p>
            <a:r>
              <a:rPr lang="en-US" dirty="0"/>
              <a:t>H6-&gt;H5 2Mbps</a:t>
            </a:r>
          </a:p>
          <a:p>
            <a:endParaRPr lang="en-US" dirty="0"/>
          </a:p>
          <a:p>
            <a:r>
              <a:rPr lang="en-US" dirty="0"/>
              <a:t>then</a:t>
            </a:r>
          </a:p>
          <a:p>
            <a:r>
              <a:rPr lang="pt-BR" dirty="0"/>
              <a:t>H6-&gt;H5 2Mbps</a:t>
            </a:r>
          </a:p>
          <a:p>
            <a:r>
              <a:rPr lang="pt-BR" dirty="0"/>
              <a:t>H3-&gt;H5 5Mbps</a:t>
            </a:r>
          </a:p>
          <a:p>
            <a:r>
              <a:rPr lang="pt-BR" dirty="0"/>
              <a:t>H1-&gt;H5 4Mbps</a:t>
            </a:r>
          </a:p>
        </p:txBody>
      </p:sp>
    </p:spTree>
    <p:extLst>
      <p:ext uri="{BB962C8B-B14F-4D97-AF65-F5344CB8AC3E}">
        <p14:creationId xmlns:p14="http://schemas.microsoft.com/office/powerpoint/2010/main" val="253826330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rPr>
              <a:t>Experimental Results</a:t>
            </a:r>
            <a:endParaRPr sz="3200" b="1" kern="1200" spc="-1" dirty="0">
              <a:solidFill>
                <a:srgbClr val="333333"/>
              </a:solidFill>
              <a:uFill>
                <a:solidFill>
                  <a:srgbClr val="FFFFFF"/>
                </a:solidFill>
              </a:uFill>
              <a:latin typeface="Arial Black" panose="020B0A040201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743035299"/>
              </p:ext>
            </p:extLst>
          </p:nvPr>
        </p:nvGraphicFramePr>
        <p:xfrm>
          <a:off x="-3" y="3276005"/>
          <a:ext cx="10080628" cy="1121664"/>
        </p:xfrm>
        <a:graphic>
          <a:graphicData uri="http://schemas.openxmlformats.org/drawingml/2006/table">
            <a:tbl>
              <a:tblPr firstRow="1" firstCol="1" bandRow="1">
                <a:tableStyleId>{5C22544A-7EE6-4342-B048-85BDC9FD1C3A}</a:tableStyleId>
              </a:tblPr>
              <a:tblGrid>
                <a:gridCol w="1306516">
                  <a:extLst>
                    <a:ext uri="{9D8B030D-6E8A-4147-A177-3AD203B41FA5}">
                      <a16:colId xmlns:a16="http://schemas.microsoft.com/office/drawing/2014/main" val="20000"/>
                    </a:ext>
                  </a:extLst>
                </a:gridCol>
                <a:gridCol w="731176">
                  <a:extLst>
                    <a:ext uri="{9D8B030D-6E8A-4147-A177-3AD203B41FA5}">
                      <a16:colId xmlns:a16="http://schemas.microsoft.com/office/drawing/2014/main" val="20001"/>
                    </a:ext>
                  </a:extLst>
                </a:gridCol>
                <a:gridCol w="731176">
                  <a:extLst>
                    <a:ext uri="{9D8B030D-6E8A-4147-A177-3AD203B41FA5}">
                      <a16:colId xmlns:a16="http://schemas.microsoft.com/office/drawing/2014/main" val="20002"/>
                    </a:ext>
                  </a:extLst>
                </a:gridCol>
                <a:gridCol w="731176">
                  <a:extLst>
                    <a:ext uri="{9D8B030D-6E8A-4147-A177-3AD203B41FA5}">
                      <a16:colId xmlns:a16="http://schemas.microsoft.com/office/drawing/2014/main" val="20003"/>
                    </a:ext>
                  </a:extLst>
                </a:gridCol>
                <a:gridCol w="731176">
                  <a:extLst>
                    <a:ext uri="{9D8B030D-6E8A-4147-A177-3AD203B41FA5}">
                      <a16:colId xmlns:a16="http://schemas.microsoft.com/office/drawing/2014/main" val="20004"/>
                    </a:ext>
                  </a:extLst>
                </a:gridCol>
                <a:gridCol w="731176">
                  <a:extLst>
                    <a:ext uri="{9D8B030D-6E8A-4147-A177-3AD203B41FA5}">
                      <a16:colId xmlns:a16="http://schemas.microsoft.com/office/drawing/2014/main" val="20005"/>
                    </a:ext>
                  </a:extLst>
                </a:gridCol>
                <a:gridCol w="731176">
                  <a:extLst>
                    <a:ext uri="{9D8B030D-6E8A-4147-A177-3AD203B41FA5}">
                      <a16:colId xmlns:a16="http://schemas.microsoft.com/office/drawing/2014/main" val="20006"/>
                    </a:ext>
                  </a:extLst>
                </a:gridCol>
                <a:gridCol w="731176">
                  <a:extLst>
                    <a:ext uri="{9D8B030D-6E8A-4147-A177-3AD203B41FA5}">
                      <a16:colId xmlns:a16="http://schemas.microsoft.com/office/drawing/2014/main" val="20007"/>
                    </a:ext>
                  </a:extLst>
                </a:gridCol>
                <a:gridCol w="731176">
                  <a:extLst>
                    <a:ext uri="{9D8B030D-6E8A-4147-A177-3AD203B41FA5}">
                      <a16:colId xmlns:a16="http://schemas.microsoft.com/office/drawing/2014/main" val="20008"/>
                    </a:ext>
                  </a:extLst>
                </a:gridCol>
                <a:gridCol w="731176">
                  <a:extLst>
                    <a:ext uri="{9D8B030D-6E8A-4147-A177-3AD203B41FA5}">
                      <a16:colId xmlns:a16="http://schemas.microsoft.com/office/drawing/2014/main" val="20009"/>
                    </a:ext>
                  </a:extLst>
                </a:gridCol>
                <a:gridCol w="731176">
                  <a:extLst>
                    <a:ext uri="{9D8B030D-6E8A-4147-A177-3AD203B41FA5}">
                      <a16:colId xmlns:a16="http://schemas.microsoft.com/office/drawing/2014/main" val="20010"/>
                    </a:ext>
                  </a:extLst>
                </a:gridCol>
                <a:gridCol w="731176">
                  <a:extLst>
                    <a:ext uri="{9D8B030D-6E8A-4147-A177-3AD203B41FA5}">
                      <a16:colId xmlns:a16="http://schemas.microsoft.com/office/drawing/2014/main" val="20011"/>
                    </a:ext>
                  </a:extLst>
                </a:gridCol>
                <a:gridCol w="731176">
                  <a:extLst>
                    <a:ext uri="{9D8B030D-6E8A-4147-A177-3AD203B41FA5}">
                      <a16:colId xmlns:a16="http://schemas.microsoft.com/office/drawing/2014/main" val="20012"/>
                    </a:ext>
                  </a:extLst>
                </a:gridCol>
              </a:tblGrid>
              <a:tr h="0">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2-1</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2-3</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2-5</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5-2</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3-4</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4-3</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4-5</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5-4</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4-6</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6-4</a:t>
                      </a:r>
                      <a:endParaRPr lang="en-US" sz="16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600" dirty="0">
                          <a:effectLst/>
                        </a:rPr>
                        <a:t>Capacity</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5</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10</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a:effectLst/>
                        </a:rPr>
                        <a:t>Used BW</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4+5</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4+5</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a:t>
                      </a:r>
                      <a:endParaRPr lang="en-US" sz="1600"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a:effectLst/>
                        </a:rPr>
                        <a:t>Utilization</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80%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100%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100%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90%</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20%</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90%</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40%</a:t>
                      </a:r>
                      <a:endParaRPr lang="en-US" sz="16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2" name="矩形 1"/>
          <p:cNvSpPr/>
          <p:nvPr/>
        </p:nvSpPr>
        <p:spPr>
          <a:xfrm>
            <a:off x="163512" y="1493837"/>
            <a:ext cx="5038725" cy="923330"/>
          </a:xfrm>
          <a:prstGeom prst="rect">
            <a:avLst/>
          </a:prstGeom>
        </p:spPr>
        <p:txBody>
          <a:bodyPr>
            <a:spAutoFit/>
          </a:bodyPr>
          <a:lstStyle/>
          <a:p>
            <a:r>
              <a:rPr lang="en-US" dirty="0"/>
              <a:t>H1-&gt;H5 4Mbps</a:t>
            </a:r>
          </a:p>
          <a:p>
            <a:r>
              <a:rPr lang="en-US" dirty="0"/>
              <a:t>H3-&gt;H5 5Mbps</a:t>
            </a:r>
          </a:p>
          <a:p>
            <a:r>
              <a:rPr lang="en-US" dirty="0"/>
              <a:t>H6-&gt;H5 2Mbps</a:t>
            </a:r>
          </a:p>
        </p:txBody>
      </p:sp>
      <p:grpSp>
        <p:nvGrpSpPr>
          <p:cNvPr id="8" name="组合 7"/>
          <p:cNvGrpSpPr/>
          <p:nvPr/>
        </p:nvGrpSpPr>
        <p:grpSpPr>
          <a:xfrm>
            <a:off x="4056586" y="1142797"/>
            <a:ext cx="5605513" cy="1979584"/>
            <a:chOff x="488203" y="2320916"/>
            <a:chExt cx="9881457" cy="4448089"/>
          </a:xfrm>
        </p:grpSpPr>
        <p:pic>
          <p:nvPicPr>
            <p:cNvPr id="9" name="Picture 2" descr="D:\Desktop\Results\图像 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203" y="2320916"/>
              <a:ext cx="9144000" cy="44480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76564" y="3224358"/>
              <a:ext cx="2159469" cy="622412"/>
            </a:xfrm>
            <a:prstGeom prst="rect">
              <a:avLst/>
            </a:prstGeom>
            <a:noFill/>
          </p:spPr>
          <p:txBody>
            <a:bodyPr wrap="none" rtlCol="0">
              <a:spAutoFit/>
            </a:bodyPr>
            <a:lstStyle/>
            <a:p>
              <a:r>
                <a:rPr lang="en-US" sz="1200" dirty="0">
                  <a:solidFill>
                    <a:srgbClr val="FF0000"/>
                  </a:solidFill>
                </a:rPr>
                <a:t>Sender: 4Mbps</a:t>
              </a:r>
            </a:p>
          </p:txBody>
        </p:sp>
        <p:sp>
          <p:nvSpPr>
            <p:cNvPr id="11" name="TextBox 10"/>
            <p:cNvSpPr txBox="1"/>
            <p:nvPr/>
          </p:nvSpPr>
          <p:spPr>
            <a:xfrm>
              <a:off x="1651161" y="4062558"/>
              <a:ext cx="1297603" cy="622412"/>
            </a:xfrm>
            <a:prstGeom prst="rect">
              <a:avLst/>
            </a:prstGeom>
            <a:noFill/>
          </p:spPr>
          <p:txBody>
            <a:bodyPr wrap="none" rtlCol="0">
              <a:spAutoFit/>
            </a:bodyPr>
            <a:lstStyle/>
            <a:p>
              <a:r>
                <a:rPr lang="en-US" sz="1200" dirty="0"/>
                <a:t>BW=5M</a:t>
              </a:r>
            </a:p>
          </p:txBody>
        </p:sp>
        <p:sp>
          <p:nvSpPr>
            <p:cNvPr id="12" name="TextBox 11"/>
            <p:cNvSpPr txBox="1"/>
            <p:nvPr/>
          </p:nvSpPr>
          <p:spPr>
            <a:xfrm>
              <a:off x="3344275" y="3409024"/>
              <a:ext cx="1297603" cy="622412"/>
            </a:xfrm>
            <a:prstGeom prst="rect">
              <a:avLst/>
            </a:prstGeom>
            <a:noFill/>
          </p:spPr>
          <p:txBody>
            <a:bodyPr wrap="none" rtlCol="0">
              <a:spAutoFit/>
            </a:bodyPr>
            <a:lstStyle/>
            <a:p>
              <a:r>
                <a:rPr lang="en-US" sz="1200" dirty="0"/>
                <a:t>BW=4M</a:t>
              </a:r>
            </a:p>
          </p:txBody>
        </p:sp>
        <p:sp>
          <p:nvSpPr>
            <p:cNvPr id="13" name="TextBox 12"/>
            <p:cNvSpPr txBox="1"/>
            <p:nvPr/>
          </p:nvSpPr>
          <p:spPr>
            <a:xfrm>
              <a:off x="3320974" y="5129358"/>
              <a:ext cx="1297603" cy="622412"/>
            </a:xfrm>
            <a:prstGeom prst="rect">
              <a:avLst/>
            </a:prstGeom>
            <a:noFill/>
          </p:spPr>
          <p:txBody>
            <a:bodyPr wrap="none" rtlCol="0">
              <a:spAutoFit/>
            </a:bodyPr>
            <a:lstStyle/>
            <a:p>
              <a:r>
                <a:rPr lang="en-US" sz="1200" dirty="0"/>
                <a:t>BW=2M</a:t>
              </a:r>
            </a:p>
          </p:txBody>
        </p:sp>
        <p:sp>
          <p:nvSpPr>
            <p:cNvPr id="14" name="TextBox 13"/>
            <p:cNvSpPr txBox="1"/>
            <p:nvPr/>
          </p:nvSpPr>
          <p:spPr>
            <a:xfrm>
              <a:off x="5812998" y="3443306"/>
              <a:ext cx="1447372" cy="622412"/>
            </a:xfrm>
            <a:prstGeom prst="rect">
              <a:avLst/>
            </a:prstGeom>
            <a:noFill/>
          </p:spPr>
          <p:txBody>
            <a:bodyPr wrap="none" rtlCol="0">
              <a:spAutoFit/>
            </a:bodyPr>
            <a:lstStyle/>
            <a:p>
              <a:r>
                <a:rPr lang="en-US" sz="1200" dirty="0"/>
                <a:t>BW=10M</a:t>
              </a:r>
            </a:p>
          </p:txBody>
        </p:sp>
        <p:sp>
          <p:nvSpPr>
            <p:cNvPr id="15" name="TextBox 14"/>
            <p:cNvSpPr txBox="1"/>
            <p:nvPr/>
          </p:nvSpPr>
          <p:spPr>
            <a:xfrm>
              <a:off x="6011275" y="5297353"/>
              <a:ext cx="1447372" cy="622412"/>
            </a:xfrm>
            <a:prstGeom prst="rect">
              <a:avLst/>
            </a:prstGeom>
            <a:noFill/>
          </p:spPr>
          <p:txBody>
            <a:bodyPr wrap="none" rtlCol="0">
              <a:spAutoFit/>
            </a:bodyPr>
            <a:lstStyle/>
            <a:p>
              <a:r>
                <a:rPr lang="en-US" sz="1200" dirty="0"/>
                <a:t>BW=10M</a:t>
              </a:r>
            </a:p>
          </p:txBody>
        </p:sp>
        <p:sp>
          <p:nvSpPr>
            <p:cNvPr id="16" name="TextBox 15"/>
            <p:cNvSpPr txBox="1"/>
            <p:nvPr/>
          </p:nvSpPr>
          <p:spPr>
            <a:xfrm>
              <a:off x="7763876" y="3961013"/>
              <a:ext cx="1297603" cy="622412"/>
            </a:xfrm>
            <a:prstGeom prst="rect">
              <a:avLst/>
            </a:prstGeom>
            <a:noFill/>
          </p:spPr>
          <p:txBody>
            <a:bodyPr wrap="none" rtlCol="0">
              <a:spAutoFit/>
            </a:bodyPr>
            <a:lstStyle/>
            <a:p>
              <a:r>
                <a:rPr lang="en-US" sz="1200" dirty="0"/>
                <a:t>BW=4M</a:t>
              </a:r>
            </a:p>
          </p:txBody>
        </p:sp>
        <p:sp>
          <p:nvSpPr>
            <p:cNvPr id="17" name="TextBox 16"/>
            <p:cNvSpPr txBox="1"/>
            <p:nvPr/>
          </p:nvSpPr>
          <p:spPr>
            <a:xfrm>
              <a:off x="5706704" y="2320916"/>
              <a:ext cx="2159469" cy="622412"/>
            </a:xfrm>
            <a:prstGeom prst="rect">
              <a:avLst/>
            </a:prstGeom>
            <a:noFill/>
          </p:spPr>
          <p:txBody>
            <a:bodyPr wrap="none" rtlCol="0">
              <a:spAutoFit/>
            </a:bodyPr>
            <a:lstStyle/>
            <a:p>
              <a:r>
                <a:rPr lang="en-US" sz="1200" dirty="0">
                  <a:solidFill>
                    <a:srgbClr val="FF0000"/>
                  </a:solidFill>
                </a:rPr>
                <a:t>Sender: 5Mbps</a:t>
              </a:r>
            </a:p>
          </p:txBody>
        </p:sp>
        <p:sp>
          <p:nvSpPr>
            <p:cNvPr id="18" name="TextBox 17"/>
            <p:cNvSpPr txBox="1"/>
            <p:nvPr/>
          </p:nvSpPr>
          <p:spPr>
            <a:xfrm>
              <a:off x="8210191" y="2855026"/>
              <a:ext cx="2159469" cy="622412"/>
            </a:xfrm>
            <a:prstGeom prst="rect">
              <a:avLst/>
            </a:prstGeom>
            <a:noFill/>
          </p:spPr>
          <p:txBody>
            <a:bodyPr wrap="none" rtlCol="0">
              <a:spAutoFit/>
            </a:bodyPr>
            <a:lstStyle/>
            <a:p>
              <a:r>
                <a:rPr lang="en-US" sz="1200" dirty="0">
                  <a:solidFill>
                    <a:srgbClr val="FF0000"/>
                  </a:solidFill>
                </a:rPr>
                <a:t>Sender: 2Mbps</a:t>
              </a:r>
            </a:p>
          </p:txBody>
        </p:sp>
      </p:grpSp>
      <p:graphicFrame>
        <p:nvGraphicFramePr>
          <p:cNvPr id="19" name="表格 18"/>
          <p:cNvGraphicFramePr>
            <a:graphicFrameLocks noGrp="1"/>
          </p:cNvGraphicFramePr>
          <p:nvPr>
            <p:extLst>
              <p:ext uri="{D42A27DB-BD31-4B8C-83A1-F6EECF244321}">
                <p14:modId xmlns:p14="http://schemas.microsoft.com/office/powerpoint/2010/main" val="2391185018"/>
              </p:ext>
            </p:extLst>
          </p:nvPr>
        </p:nvGraphicFramePr>
        <p:xfrm>
          <a:off x="0" y="5761037"/>
          <a:ext cx="10080628" cy="1121664"/>
        </p:xfrm>
        <a:graphic>
          <a:graphicData uri="http://schemas.openxmlformats.org/drawingml/2006/table">
            <a:tbl>
              <a:tblPr firstRow="1" firstCol="1" bandRow="1">
                <a:tableStyleId>{5C22544A-7EE6-4342-B048-85BDC9FD1C3A}</a:tableStyleId>
              </a:tblPr>
              <a:tblGrid>
                <a:gridCol w="1306516">
                  <a:extLst>
                    <a:ext uri="{9D8B030D-6E8A-4147-A177-3AD203B41FA5}">
                      <a16:colId xmlns:a16="http://schemas.microsoft.com/office/drawing/2014/main" val="20000"/>
                    </a:ext>
                  </a:extLst>
                </a:gridCol>
                <a:gridCol w="731176">
                  <a:extLst>
                    <a:ext uri="{9D8B030D-6E8A-4147-A177-3AD203B41FA5}">
                      <a16:colId xmlns:a16="http://schemas.microsoft.com/office/drawing/2014/main" val="20001"/>
                    </a:ext>
                  </a:extLst>
                </a:gridCol>
                <a:gridCol w="731176">
                  <a:extLst>
                    <a:ext uri="{9D8B030D-6E8A-4147-A177-3AD203B41FA5}">
                      <a16:colId xmlns:a16="http://schemas.microsoft.com/office/drawing/2014/main" val="20002"/>
                    </a:ext>
                  </a:extLst>
                </a:gridCol>
                <a:gridCol w="731176">
                  <a:extLst>
                    <a:ext uri="{9D8B030D-6E8A-4147-A177-3AD203B41FA5}">
                      <a16:colId xmlns:a16="http://schemas.microsoft.com/office/drawing/2014/main" val="20003"/>
                    </a:ext>
                  </a:extLst>
                </a:gridCol>
                <a:gridCol w="731176">
                  <a:extLst>
                    <a:ext uri="{9D8B030D-6E8A-4147-A177-3AD203B41FA5}">
                      <a16:colId xmlns:a16="http://schemas.microsoft.com/office/drawing/2014/main" val="20004"/>
                    </a:ext>
                  </a:extLst>
                </a:gridCol>
                <a:gridCol w="731176">
                  <a:extLst>
                    <a:ext uri="{9D8B030D-6E8A-4147-A177-3AD203B41FA5}">
                      <a16:colId xmlns:a16="http://schemas.microsoft.com/office/drawing/2014/main" val="20005"/>
                    </a:ext>
                  </a:extLst>
                </a:gridCol>
                <a:gridCol w="731176">
                  <a:extLst>
                    <a:ext uri="{9D8B030D-6E8A-4147-A177-3AD203B41FA5}">
                      <a16:colId xmlns:a16="http://schemas.microsoft.com/office/drawing/2014/main" val="20006"/>
                    </a:ext>
                  </a:extLst>
                </a:gridCol>
                <a:gridCol w="731176">
                  <a:extLst>
                    <a:ext uri="{9D8B030D-6E8A-4147-A177-3AD203B41FA5}">
                      <a16:colId xmlns:a16="http://schemas.microsoft.com/office/drawing/2014/main" val="20007"/>
                    </a:ext>
                  </a:extLst>
                </a:gridCol>
                <a:gridCol w="731176">
                  <a:extLst>
                    <a:ext uri="{9D8B030D-6E8A-4147-A177-3AD203B41FA5}">
                      <a16:colId xmlns:a16="http://schemas.microsoft.com/office/drawing/2014/main" val="20008"/>
                    </a:ext>
                  </a:extLst>
                </a:gridCol>
                <a:gridCol w="731176">
                  <a:extLst>
                    <a:ext uri="{9D8B030D-6E8A-4147-A177-3AD203B41FA5}">
                      <a16:colId xmlns:a16="http://schemas.microsoft.com/office/drawing/2014/main" val="20009"/>
                    </a:ext>
                  </a:extLst>
                </a:gridCol>
                <a:gridCol w="731176">
                  <a:extLst>
                    <a:ext uri="{9D8B030D-6E8A-4147-A177-3AD203B41FA5}">
                      <a16:colId xmlns:a16="http://schemas.microsoft.com/office/drawing/2014/main" val="20010"/>
                    </a:ext>
                  </a:extLst>
                </a:gridCol>
                <a:gridCol w="731176">
                  <a:extLst>
                    <a:ext uri="{9D8B030D-6E8A-4147-A177-3AD203B41FA5}">
                      <a16:colId xmlns:a16="http://schemas.microsoft.com/office/drawing/2014/main" val="20011"/>
                    </a:ext>
                  </a:extLst>
                </a:gridCol>
                <a:gridCol w="731176">
                  <a:extLst>
                    <a:ext uri="{9D8B030D-6E8A-4147-A177-3AD203B41FA5}">
                      <a16:colId xmlns:a16="http://schemas.microsoft.com/office/drawing/2014/main" val="20012"/>
                    </a:ext>
                  </a:extLst>
                </a:gridCol>
              </a:tblGrid>
              <a:tr h="0">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2-1</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2-3</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3-2</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2-5</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5-2</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3-4</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4-3</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4-5</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5-4</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4-6</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6-4</a:t>
                      </a:r>
                      <a:endParaRPr lang="en-US" sz="16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600">
                          <a:effectLst/>
                        </a:rPr>
                        <a:t>Capacity</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5</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5</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4</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4</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2</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2</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10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10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10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10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5</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5</a:t>
                      </a:r>
                    </a:p>
                  </a:txBody>
                  <a:tcPr marL="68580" marR="68580" marT="0" marB="0"/>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a:effectLst/>
                        </a:rPr>
                        <a:t>Used BW</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4</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4</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5+4</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dirty="0">
                          <a:solidFill>
                            <a:srgbClr val="FF0000"/>
                          </a:solidFill>
                          <a:effectLst/>
                          <a:latin typeface="Calibri"/>
                          <a:ea typeface="宋体"/>
                          <a:cs typeface="Times New Roman"/>
                        </a:rPr>
                        <a:t>2+5+4</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2</a:t>
                      </a:r>
                    </a:p>
                  </a:txBody>
                  <a:tcPr marL="68580" marR="68580" marT="0" marB="0"/>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a:effectLst/>
                        </a:rPr>
                        <a:t>Utilization</a:t>
                      </a:r>
                      <a:endParaRPr lang="en-US" sz="16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80%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100%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90%</a:t>
                      </a:r>
                    </a:p>
                  </a:txBody>
                  <a:tcPr marL="68580" marR="68580" marT="0" marB="0"/>
                </a:tc>
                <a:tc>
                  <a:txBody>
                    <a:bodyPr/>
                    <a:lstStyle/>
                    <a:p>
                      <a:pPr marL="0" marR="0">
                        <a:lnSpc>
                          <a:spcPct val="115000"/>
                        </a:lnSpc>
                        <a:spcBef>
                          <a:spcPts val="0"/>
                        </a:spcBef>
                        <a:spcAft>
                          <a:spcPts val="0"/>
                        </a:spcAft>
                      </a:pPr>
                      <a:r>
                        <a:rPr lang="en-US" sz="160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dirty="0">
                          <a:solidFill>
                            <a:srgbClr val="FF0000"/>
                          </a:solidFill>
                          <a:effectLst/>
                          <a:latin typeface="Calibri"/>
                          <a:ea typeface="宋体"/>
                          <a:cs typeface="Times New Roman"/>
                        </a:rPr>
                        <a:t>110%</a:t>
                      </a:r>
                      <a:endParaRPr lang="en-US" sz="16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 </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宋体"/>
                          <a:cs typeface="Times New Roman"/>
                        </a:rPr>
                        <a:t>40%</a:t>
                      </a:r>
                    </a:p>
                  </a:txBody>
                  <a:tcPr marL="68580" marR="68580" marT="0" marB="0"/>
                </a:tc>
                <a:extLst>
                  <a:ext uri="{0D108BD9-81ED-4DB2-BD59-A6C34878D82A}">
                    <a16:rowId xmlns:a16="http://schemas.microsoft.com/office/drawing/2014/main" val="10003"/>
                  </a:ext>
                </a:extLst>
              </a:tr>
            </a:tbl>
          </a:graphicData>
        </a:graphic>
      </p:graphicFrame>
      <p:sp>
        <p:nvSpPr>
          <p:cNvPr id="3" name="矩形 2"/>
          <p:cNvSpPr/>
          <p:nvPr/>
        </p:nvSpPr>
        <p:spPr>
          <a:xfrm>
            <a:off x="163512" y="4618037"/>
            <a:ext cx="5038725" cy="923330"/>
          </a:xfrm>
          <a:prstGeom prst="rect">
            <a:avLst/>
          </a:prstGeom>
        </p:spPr>
        <p:txBody>
          <a:bodyPr>
            <a:spAutoFit/>
          </a:bodyPr>
          <a:lstStyle/>
          <a:p>
            <a:r>
              <a:rPr lang="pt-BR" dirty="0"/>
              <a:t>H6-&gt;H5 2Mbps</a:t>
            </a:r>
          </a:p>
          <a:p>
            <a:r>
              <a:rPr lang="pt-BR" dirty="0"/>
              <a:t>H3-&gt;H5 5Mbps</a:t>
            </a:r>
          </a:p>
          <a:p>
            <a:r>
              <a:rPr lang="pt-BR" dirty="0"/>
              <a:t>H1-&gt;H5 4Mbps</a:t>
            </a:r>
          </a:p>
        </p:txBody>
      </p:sp>
      <p:sp>
        <p:nvSpPr>
          <p:cNvPr id="7" name="矩形 6"/>
          <p:cNvSpPr/>
          <p:nvPr/>
        </p:nvSpPr>
        <p:spPr>
          <a:xfrm>
            <a:off x="164999" y="2595235"/>
            <a:ext cx="5038725" cy="646331"/>
          </a:xfrm>
          <a:prstGeom prst="rect">
            <a:avLst/>
          </a:prstGeom>
        </p:spPr>
        <p:txBody>
          <a:bodyPr>
            <a:spAutoFit/>
          </a:bodyPr>
          <a:lstStyle/>
          <a:p>
            <a:r>
              <a:rPr lang="en-US" dirty="0"/>
              <a:t>Total Demand: 11 Mbps</a:t>
            </a:r>
          </a:p>
          <a:p>
            <a:r>
              <a:rPr lang="en-US" dirty="0"/>
              <a:t>Demand Satisfaction: 11 Mbps</a:t>
            </a:r>
          </a:p>
        </p:txBody>
      </p:sp>
      <p:sp>
        <p:nvSpPr>
          <p:cNvPr id="20" name="矩形 19"/>
          <p:cNvSpPr/>
          <p:nvPr/>
        </p:nvSpPr>
        <p:spPr>
          <a:xfrm>
            <a:off x="2186396" y="4756536"/>
            <a:ext cx="5038725" cy="646331"/>
          </a:xfrm>
          <a:prstGeom prst="rect">
            <a:avLst/>
          </a:prstGeom>
        </p:spPr>
        <p:txBody>
          <a:bodyPr>
            <a:spAutoFit/>
          </a:bodyPr>
          <a:lstStyle/>
          <a:p>
            <a:r>
              <a:rPr lang="en-US" dirty="0"/>
              <a:t>Total Demand: 11 Mbps</a:t>
            </a:r>
          </a:p>
          <a:p>
            <a:r>
              <a:rPr lang="en-US" dirty="0"/>
              <a:t>Demand Satisfaction: 10 Mbps</a:t>
            </a:r>
          </a:p>
        </p:txBody>
      </p:sp>
    </p:spTree>
    <p:extLst>
      <p:ext uri="{BB962C8B-B14F-4D97-AF65-F5344CB8AC3E}">
        <p14:creationId xmlns:p14="http://schemas.microsoft.com/office/powerpoint/2010/main" val="92096217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ea typeface="+mn-ea"/>
                <a:cs typeface="+mn-cs"/>
              </a:rPr>
              <a:t>Assessment of Widest Remaining Bandwidth </a:t>
            </a:r>
            <a:endParaRPr sz="3200" b="1" kern="1200" spc="-1" dirty="0">
              <a:solidFill>
                <a:srgbClr val="333333"/>
              </a:solidFill>
              <a:uFill>
                <a:solidFill>
                  <a:srgbClr val="FFFFFF"/>
                </a:solidFill>
              </a:uFill>
              <a:latin typeface="Arial Black" panose="020B0A04020102020204" pitchFamily="34" charset="0"/>
              <a:ea typeface="+mn-ea"/>
              <a:cs typeface="+mn-cs"/>
            </a:endParaRPr>
          </a:p>
        </p:txBody>
      </p:sp>
      <p:sp>
        <p:nvSpPr>
          <p:cNvPr id="4" name="TextShape 2"/>
          <p:cNvSpPr txBox="1"/>
          <p:nvPr/>
        </p:nvSpPr>
        <p:spPr>
          <a:xfrm>
            <a:off x="145376" y="1563480"/>
            <a:ext cx="9771736" cy="5797757"/>
          </a:xfrm>
          <a:prstGeom prst="rect">
            <a:avLst/>
          </a:prstGeom>
          <a:noFill/>
          <a:ln>
            <a:noFill/>
          </a:ln>
        </p:spPr>
        <p:txBody>
          <a:bodyPr lIns="0" tIns="0" rIns="0" bIns="0"/>
          <a:lstStyle/>
          <a:p>
            <a:pPr marL="514350" indent="-514350">
              <a:buFont typeface="Arial" panose="020B0604020202020204" pitchFamily="34" charset="0"/>
              <a:buChar char="•"/>
            </a:pPr>
            <a:r>
              <a:rPr lang="en-US" sz="2800" dirty="0"/>
              <a:t>We come up with this simple but practical routing strategy which takes advantage of SDN’s global information. </a:t>
            </a:r>
          </a:p>
          <a:p>
            <a:pPr marL="514350" indent="-514350">
              <a:buFont typeface="Arial" panose="020B0604020202020204" pitchFamily="34" charset="0"/>
              <a:buChar char="•"/>
            </a:pPr>
            <a:endParaRPr lang="en-US" sz="2800" dirty="0"/>
          </a:p>
          <a:p>
            <a:pPr marL="514350" indent="-514350">
              <a:buFont typeface="Arial" panose="020B0604020202020204" pitchFamily="34" charset="0"/>
              <a:buChar char="•"/>
            </a:pPr>
            <a:r>
              <a:rPr lang="en-US" sz="2800" dirty="0"/>
              <a:t>Pros: </a:t>
            </a:r>
          </a:p>
          <a:p>
            <a:r>
              <a:rPr lang="en-US" sz="2800" dirty="0"/>
              <a:t>     Try its best to avoid congestion and satisfy more flow </a:t>
            </a:r>
          </a:p>
          <a:p>
            <a:r>
              <a:rPr lang="en-US" sz="2800" dirty="0"/>
              <a:t>     demands.</a:t>
            </a:r>
          </a:p>
          <a:p>
            <a:pPr marL="514350" indent="-514350">
              <a:buFont typeface="Arial" panose="020B0604020202020204" pitchFamily="34" charset="0"/>
              <a:buChar char="•"/>
            </a:pPr>
            <a:endParaRPr lang="en-US" sz="2800" dirty="0"/>
          </a:p>
          <a:p>
            <a:pPr marL="514350" indent="-514350">
              <a:buFont typeface="Arial" panose="020B0604020202020204" pitchFamily="34" charset="0"/>
              <a:buChar char="•"/>
            </a:pPr>
            <a:r>
              <a:rPr lang="en-US" sz="2800" dirty="0"/>
              <a:t>Cons:</a:t>
            </a:r>
          </a:p>
          <a:p>
            <a:r>
              <a:rPr lang="en-US" sz="2800" dirty="0"/>
              <a:t>     - Only one path is selected so the width may not be fully </a:t>
            </a:r>
          </a:p>
          <a:p>
            <a:r>
              <a:rPr lang="en-US" sz="2800" dirty="0"/>
              <a:t>        used.    (May Improve using multiple paths) </a:t>
            </a:r>
          </a:p>
          <a:p>
            <a:r>
              <a:rPr lang="en-US" sz="2800" dirty="0"/>
              <a:t>     - No adjustment to established flows so the result may not </a:t>
            </a:r>
          </a:p>
          <a:p>
            <a:r>
              <a:rPr lang="en-US" sz="2800" dirty="0"/>
              <a:t>        be the optimal.  (Improve using LP to find global optimal)</a:t>
            </a:r>
          </a:p>
          <a:p>
            <a:pPr lvl="2"/>
            <a:endParaRPr lang="en-US" sz="2800" dirty="0"/>
          </a:p>
          <a:p>
            <a:pPr marL="514350" indent="-514350">
              <a:buFont typeface="Arial" panose="020B0604020202020204" pitchFamily="34" charset="0"/>
              <a:buChar char="•"/>
            </a:pPr>
            <a:endParaRPr lang="en-US" sz="2800" dirty="0"/>
          </a:p>
          <a:p>
            <a:pPr marL="514350" indent="-514350">
              <a:buFont typeface="Arial" panose="020B0604020202020204" pitchFamily="34" charset="0"/>
              <a:buChar char="•"/>
            </a:pPr>
            <a:endParaRPr lang="de-DE" sz="2800" spc="-1" dirty="0">
              <a:solidFill>
                <a:srgbClr val="333333"/>
              </a:solidFill>
              <a:uFill>
                <a:solidFill>
                  <a:srgbClr val="FFFFFF"/>
                </a:solidFill>
              </a:uFill>
              <a:latin typeface="Arial"/>
            </a:endParaRPr>
          </a:p>
          <a:p>
            <a:pPr marL="514350" indent="-514350">
              <a:buFont typeface="Arial" panose="020B0604020202020204" pitchFamily="34" charset="0"/>
              <a:buChar char="•"/>
            </a:pPr>
            <a:endParaRPr lang="de-DE" sz="2800" spc="-1" dirty="0">
              <a:solidFill>
                <a:srgbClr val="333333"/>
              </a:solidFill>
              <a:uFill>
                <a:solidFill>
                  <a:srgbClr val="FFFFFF"/>
                </a:solidFill>
              </a:uFill>
              <a:latin typeface="Arial"/>
            </a:endParaRPr>
          </a:p>
          <a:p>
            <a:pPr marL="514350" indent="-514350">
              <a:buFont typeface="Arial" panose="020B0604020202020204" pitchFamily="34" charset="0"/>
              <a:buChar char="•"/>
            </a:pPr>
            <a:endParaRPr lang="de-DE" sz="2800" b="0" strike="noStrike" spc="-1" dirty="0">
              <a:solidFill>
                <a:srgbClr val="333333"/>
              </a:solidFill>
              <a:uFill>
                <a:solidFill>
                  <a:srgbClr val="FFFFFF"/>
                </a:solidFill>
              </a:uFill>
              <a:latin typeface="Arial"/>
            </a:endParaRPr>
          </a:p>
        </p:txBody>
      </p:sp>
    </p:spTree>
    <p:extLst>
      <p:ext uri="{BB962C8B-B14F-4D97-AF65-F5344CB8AC3E}">
        <p14:creationId xmlns:p14="http://schemas.microsoft.com/office/powerpoint/2010/main" val="227567480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rPr>
              <a:t>Evaluation Methodology</a:t>
            </a:r>
            <a:endParaRPr sz="3200" b="1" kern="1200" spc="-1" dirty="0">
              <a:solidFill>
                <a:srgbClr val="333333"/>
              </a:solidFill>
              <a:uFill>
                <a:solidFill>
                  <a:srgbClr val="FFFFFF"/>
                </a:solidFill>
              </a:uFill>
              <a:latin typeface="Arial Black" panose="020B0A04020102020204" pitchFamily="34" charset="0"/>
            </a:endParaRPr>
          </a:p>
        </p:txBody>
      </p:sp>
      <p:sp>
        <p:nvSpPr>
          <p:cNvPr id="272" name="Shape 272"/>
          <p:cNvSpPr>
            <a:spLocks noGrp="1"/>
          </p:cNvSpPr>
          <p:nvPr>
            <p:ph type="body" idx="4294967295"/>
          </p:nvPr>
        </p:nvSpPr>
        <p:spPr>
          <a:xfrm>
            <a:off x="696912" y="1417637"/>
            <a:ext cx="9273942" cy="5791200"/>
          </a:xfrm>
          <a:prstGeom prst="rect">
            <a:avLst/>
          </a:prstGeom>
        </p:spPr>
        <p:txBody>
          <a:bodyPr lIns="91504" tIns="45752" rIns="91504" bIns="45752"/>
          <a:lstStyle/>
          <a:p>
            <a:pPr>
              <a:defRPr sz="2600" b="1" spc="-100">
                <a:solidFill>
                  <a:srgbClr val="333333"/>
                </a:solidFill>
                <a:uFill>
                  <a:solidFill>
                    <a:srgbClr val="FFFFFF"/>
                  </a:solidFill>
                </a:uFill>
                <a:latin typeface="Arial"/>
                <a:ea typeface="Arial"/>
                <a:cs typeface="Arial"/>
                <a:sym typeface="Arial"/>
              </a:defRPr>
            </a:pPr>
            <a:r>
              <a:rPr lang="en-US" sz="2800" dirty="0">
                <a:solidFill>
                  <a:schemeClr val="tx1"/>
                </a:solidFill>
              </a:rPr>
              <a:t>Optimal Throughput Multipath Bandwidth Allocation Evaluation Plan:</a:t>
            </a:r>
            <a:endParaRPr lang="en-US" sz="2800" spc="-1" dirty="0">
              <a:solidFill>
                <a:schemeClr val="tx1"/>
              </a:solidFill>
            </a:endParaRPr>
          </a:p>
          <a:p>
            <a:pPr>
              <a:defRPr sz="2600" b="1" spc="-1">
                <a:solidFill>
                  <a:srgbClr val="333333"/>
                </a:solidFill>
                <a:uFill>
                  <a:solidFill>
                    <a:srgbClr val="FFFFFF"/>
                  </a:solidFill>
                </a:uFill>
                <a:latin typeface="Arial"/>
                <a:ea typeface="Arial"/>
                <a:cs typeface="Arial"/>
                <a:sym typeface="Arial"/>
              </a:defRPr>
            </a:pPr>
            <a:endParaRPr lang="en-US" sz="2400" spc="-1" dirty="0">
              <a:solidFill>
                <a:schemeClr val="tx1"/>
              </a:solidFill>
            </a:endParaRPr>
          </a:p>
          <a:p>
            <a:pPr marL="565201" indent="-457200">
              <a:buClr>
                <a:srgbClr val="333333"/>
              </a:buClr>
              <a:buSzPct val="45000"/>
              <a:buFont typeface="Arial" panose="020B0604020202020204" pitchFamily="34" charset="0"/>
              <a:buChar char="•"/>
              <a:defRPr sz="2400" spc="-100">
                <a:solidFill>
                  <a:srgbClr val="333333"/>
                </a:solidFill>
                <a:uFill>
                  <a:solidFill>
                    <a:srgbClr val="FFFFFF"/>
                  </a:solidFill>
                </a:uFill>
                <a:latin typeface="Arial"/>
                <a:ea typeface="Arial"/>
                <a:cs typeface="Arial"/>
                <a:sym typeface="Arial"/>
              </a:defRPr>
            </a:pPr>
            <a:r>
              <a:rPr lang="en-US" sz="2400" dirty="0">
                <a:solidFill>
                  <a:schemeClr val="tx1"/>
                </a:solidFill>
              </a:rPr>
              <a:t>Use the same graph, flow demands and flow arriving sequence as in Dynamic Widest Path experiment</a:t>
            </a:r>
            <a:endParaRPr lang="en-US" sz="2400" spc="-1" dirty="0">
              <a:solidFill>
                <a:schemeClr val="tx1"/>
              </a:solidFill>
            </a:endParaRPr>
          </a:p>
          <a:p>
            <a:pPr marL="431999" indent="-323998">
              <a:buClr>
                <a:srgbClr val="333333"/>
              </a:buClr>
              <a:buSzPct val="45000"/>
              <a:buFont typeface="Wingdings"/>
              <a:buChar char="●"/>
              <a:defRPr sz="2400" spc="-1">
                <a:solidFill>
                  <a:srgbClr val="333333"/>
                </a:solidFill>
                <a:uFill>
                  <a:solidFill>
                    <a:srgbClr val="FFFFFF"/>
                  </a:solidFill>
                </a:uFill>
                <a:latin typeface="Arial"/>
                <a:ea typeface="Arial"/>
                <a:cs typeface="Arial"/>
                <a:sym typeface="Arial"/>
              </a:defRPr>
            </a:pPr>
            <a:endParaRPr lang="en-US" sz="2400" spc="-1" dirty="0">
              <a:solidFill>
                <a:schemeClr val="tx1"/>
              </a:solidFill>
            </a:endParaRPr>
          </a:p>
          <a:p>
            <a:pPr marL="565201" indent="-457200">
              <a:buClr>
                <a:srgbClr val="333333"/>
              </a:buClr>
              <a:buSzPct val="45000"/>
              <a:buFont typeface="Arial" panose="020B0604020202020204" pitchFamily="34" charset="0"/>
              <a:buChar char="•"/>
              <a:defRPr sz="2400" spc="-100">
                <a:solidFill>
                  <a:srgbClr val="333333"/>
                </a:solidFill>
                <a:uFill>
                  <a:solidFill>
                    <a:srgbClr val="FFFFFF"/>
                  </a:solidFill>
                </a:uFill>
                <a:latin typeface="Arial"/>
                <a:ea typeface="Arial"/>
                <a:cs typeface="Arial"/>
                <a:sym typeface="Arial"/>
              </a:defRPr>
            </a:pPr>
            <a:r>
              <a:rPr lang="en-US" sz="2400" dirty="0">
                <a:solidFill>
                  <a:schemeClr val="tx1"/>
                </a:solidFill>
              </a:rPr>
              <a:t>See whether the paths and assigned bandwidth can be rearranged when concurrent flow demands change</a:t>
            </a:r>
            <a:endParaRPr lang="en-US" sz="2400" spc="-1" dirty="0">
              <a:solidFill>
                <a:schemeClr val="tx1"/>
              </a:solidFill>
            </a:endParaRPr>
          </a:p>
          <a:p>
            <a:pPr marL="565201" indent="-457200">
              <a:buClr>
                <a:srgbClr val="333333"/>
              </a:buClr>
              <a:buSzPct val="45000"/>
              <a:buFont typeface="Arial" panose="020B0604020202020204" pitchFamily="34" charset="0"/>
              <a:buChar char="•"/>
              <a:defRPr sz="2400" spc="-1">
                <a:solidFill>
                  <a:srgbClr val="333333"/>
                </a:solidFill>
                <a:uFill>
                  <a:solidFill>
                    <a:srgbClr val="FFFFFF"/>
                  </a:solidFill>
                </a:uFill>
                <a:latin typeface="Arial"/>
                <a:ea typeface="Arial"/>
                <a:cs typeface="Arial"/>
                <a:sym typeface="Arial"/>
              </a:defRPr>
            </a:pPr>
            <a:endParaRPr lang="en-US" sz="2400" spc="-1" dirty="0">
              <a:solidFill>
                <a:schemeClr val="tx1"/>
              </a:solidFill>
            </a:endParaRPr>
          </a:p>
          <a:p>
            <a:pPr marL="565201" indent="-457200">
              <a:buClr>
                <a:srgbClr val="333333"/>
              </a:buClr>
              <a:buSzPct val="45000"/>
              <a:buFont typeface="Arial" panose="020B0604020202020204" pitchFamily="34" charset="0"/>
              <a:buChar char="•"/>
              <a:defRPr sz="2400" spc="-100">
                <a:solidFill>
                  <a:srgbClr val="333333"/>
                </a:solidFill>
                <a:uFill>
                  <a:solidFill>
                    <a:srgbClr val="FFFFFF"/>
                  </a:solidFill>
                </a:uFill>
                <a:latin typeface="Arial"/>
                <a:ea typeface="Arial"/>
                <a:cs typeface="Arial"/>
                <a:sym typeface="Arial"/>
              </a:defRPr>
            </a:pPr>
            <a:r>
              <a:rPr lang="en-US" sz="2400" dirty="0">
                <a:solidFill>
                  <a:schemeClr val="tx1"/>
                </a:solidFill>
              </a:rPr>
              <a:t>Compare the throughput using Dynamic Widest Path and Optimal Throughput Multipath Bandwidth Allocation</a:t>
            </a:r>
          </a:p>
          <a:p>
            <a:pPr defTabSz="584609">
              <a:defRPr sz="2300">
                <a:latin typeface="+mj-lt"/>
                <a:ea typeface="+mj-ea"/>
                <a:cs typeface="+mj-cs"/>
                <a:sym typeface="Arial"/>
              </a:defRPr>
            </a:pPr>
            <a:endParaRPr lang="en-US" sz="2800" dirty="0">
              <a:sym typeface="Arial"/>
            </a:endParaRPr>
          </a:p>
          <a:p>
            <a:pPr defTabSz="584609">
              <a:defRPr sz="2300">
                <a:latin typeface="+mj-lt"/>
                <a:ea typeface="+mj-ea"/>
                <a:cs typeface="+mj-cs"/>
                <a:sym typeface="Arial"/>
              </a:defRPr>
            </a:pPr>
            <a:endParaRPr lang="en-US" sz="2800" dirty="0">
              <a:sym typeface="Arial"/>
            </a:endParaRPr>
          </a:p>
          <a:p>
            <a:pPr defTabSz="584609">
              <a:defRPr sz="2300">
                <a:latin typeface="+mj-lt"/>
                <a:ea typeface="+mj-ea"/>
                <a:cs typeface="+mj-cs"/>
                <a:sym typeface="Arial"/>
              </a:defRPr>
            </a:pPr>
            <a:endParaRPr lang="en-US" sz="2800" dirty="0">
              <a:sym typeface="Arial"/>
            </a:endParaRPr>
          </a:p>
          <a:p>
            <a:pPr defTabSz="584609">
              <a:defRPr sz="2300">
                <a:latin typeface="+mj-lt"/>
                <a:ea typeface="+mj-ea"/>
                <a:cs typeface="+mj-cs"/>
                <a:sym typeface="Arial"/>
              </a:defRPr>
            </a:pPr>
            <a:endParaRPr lang="en-US" sz="2800" dirty="0">
              <a:sym typeface="Arial"/>
            </a:endParaRPr>
          </a:p>
        </p:txBody>
      </p:sp>
    </p:spTree>
    <p:extLst>
      <p:ext uri="{BB962C8B-B14F-4D97-AF65-F5344CB8AC3E}">
        <p14:creationId xmlns:p14="http://schemas.microsoft.com/office/powerpoint/2010/main" val="55955304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p:nvPr>
        </p:nvSpPr>
        <p:spPr>
          <a:xfrm>
            <a:off x="720680" y="301085"/>
            <a:ext cx="8864017" cy="1263055"/>
          </a:xfrm>
          <a:prstGeom prst="rect">
            <a:avLst/>
          </a:prstGeom>
        </p:spPr>
        <p:txBody>
          <a:bodyPr/>
          <a:lstStyle/>
          <a:p>
            <a:pPr defTabSz="740358">
              <a:defRPr sz="3400" b="0" spc="0">
                <a:latin typeface="Arial Black"/>
                <a:ea typeface="Arial Black"/>
                <a:cs typeface="Arial Black"/>
                <a:sym typeface="Arial Black"/>
              </a:defRPr>
            </a:pPr>
            <a:r>
              <a:t>Experimental Result</a:t>
            </a:r>
          </a:p>
          <a:p>
            <a:pPr defTabSz="740358">
              <a:defRPr sz="3400" b="0" spc="0">
                <a:latin typeface="Arial Black"/>
                <a:ea typeface="Arial Black"/>
                <a:cs typeface="Arial Black"/>
                <a:sym typeface="Arial Black"/>
              </a:defRPr>
            </a:pPr>
            <a:r>
              <a:t>-Dynamic Widest Path</a:t>
            </a:r>
          </a:p>
        </p:txBody>
      </p:sp>
      <p:sp>
        <p:nvSpPr>
          <p:cNvPr id="331" name="Shape 331"/>
          <p:cNvSpPr>
            <a:spLocks noGrp="1"/>
          </p:cNvSpPr>
          <p:nvPr>
            <p:ph type="body" idx="4294967295"/>
          </p:nvPr>
        </p:nvSpPr>
        <p:spPr>
          <a:xfrm>
            <a:off x="720679" y="2160906"/>
            <a:ext cx="8648175" cy="4386647"/>
          </a:xfrm>
          <a:prstGeom prst="rect">
            <a:avLst/>
          </a:prstGeom>
        </p:spPr>
        <p:txBody>
          <a:bodyPr lIns="91504" tIns="45752" rIns="91504" bIns="45752"/>
          <a:lstStyle/>
          <a:p>
            <a:pPr marL="427977" indent="-320984" defTabSz="905889">
              <a:defRPr sz="2300" spc="0"/>
            </a:pPr>
            <a:endParaRPr/>
          </a:p>
          <a:p>
            <a:pPr marL="427977" indent="-320984" defTabSz="905889">
              <a:defRPr sz="2300" spc="0"/>
            </a:pPr>
            <a:endParaRPr/>
          </a:p>
          <a:p>
            <a:pPr marL="427977" indent="-320984" defTabSz="905889">
              <a:defRPr sz="2300" spc="0"/>
            </a:pPr>
            <a:endParaRPr/>
          </a:p>
          <a:p>
            <a:pPr marL="427977" indent="-320984" defTabSz="905889">
              <a:defRPr sz="2300" spc="0"/>
            </a:pPr>
            <a:endParaRPr/>
          </a:p>
          <a:p>
            <a:pPr marL="427977" indent="-320984" defTabSz="905889">
              <a:defRPr sz="2300" spc="0"/>
            </a:pPr>
            <a:endParaRPr/>
          </a:p>
          <a:p>
            <a:pPr marL="427977" indent="-320984" defTabSz="905889">
              <a:defRPr sz="2300" spc="0"/>
            </a:pPr>
            <a:endParaRPr/>
          </a:p>
          <a:p>
            <a:pPr marL="427977" indent="-320984" defTabSz="905889">
              <a:defRPr sz="2300" spc="0"/>
            </a:pPr>
            <a:endParaRPr/>
          </a:p>
          <a:p>
            <a:pPr marL="427977" indent="-320984" defTabSz="905889">
              <a:defRPr sz="2300" spc="0"/>
            </a:pPr>
            <a:endParaRPr/>
          </a:p>
        </p:txBody>
      </p:sp>
      <p:pic>
        <p:nvPicPr>
          <p:cNvPr id="332" name="image7.png"/>
          <p:cNvPicPr>
            <a:picLocks noChangeAspect="1"/>
          </p:cNvPicPr>
          <p:nvPr/>
        </p:nvPicPr>
        <p:blipFill>
          <a:blip r:embed="rId2">
            <a:extLst/>
          </a:blip>
          <a:stretch>
            <a:fillRect/>
          </a:stretch>
        </p:blipFill>
        <p:spPr>
          <a:xfrm>
            <a:off x="904950" y="2266811"/>
            <a:ext cx="8495477" cy="4116534"/>
          </a:xfrm>
          <a:prstGeom prst="rect">
            <a:avLst/>
          </a:prstGeom>
          <a:ln w="12700">
            <a:miter lim="400000"/>
          </a:ln>
        </p:spPr>
      </p:pic>
      <p:sp>
        <p:nvSpPr>
          <p:cNvPr id="333" name="Shape 333"/>
          <p:cNvSpPr/>
          <p:nvPr/>
        </p:nvSpPr>
        <p:spPr>
          <a:xfrm>
            <a:off x="1750331" y="4020065"/>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5M</a:t>
            </a:r>
          </a:p>
        </p:txBody>
      </p:sp>
      <p:sp>
        <p:nvSpPr>
          <p:cNvPr id="334" name="Shape 334"/>
          <p:cNvSpPr/>
          <p:nvPr/>
        </p:nvSpPr>
        <p:spPr>
          <a:xfrm>
            <a:off x="3488175" y="3521618"/>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4M</a:t>
            </a:r>
          </a:p>
        </p:txBody>
      </p:sp>
      <p:sp>
        <p:nvSpPr>
          <p:cNvPr id="335" name="Shape 335"/>
          <p:cNvSpPr/>
          <p:nvPr/>
        </p:nvSpPr>
        <p:spPr>
          <a:xfrm>
            <a:off x="3418290" y="4686636"/>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2M</a:t>
            </a:r>
          </a:p>
        </p:txBody>
      </p:sp>
      <p:sp>
        <p:nvSpPr>
          <p:cNvPr id="336" name="Shape 336"/>
          <p:cNvSpPr/>
          <p:nvPr/>
        </p:nvSpPr>
        <p:spPr>
          <a:xfrm>
            <a:off x="5992442" y="3521618"/>
            <a:ext cx="54123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10M</a:t>
            </a:r>
          </a:p>
        </p:txBody>
      </p:sp>
      <p:sp>
        <p:nvSpPr>
          <p:cNvPr id="337" name="Shape 337"/>
          <p:cNvSpPr/>
          <p:nvPr/>
        </p:nvSpPr>
        <p:spPr>
          <a:xfrm>
            <a:off x="6176253" y="4778172"/>
            <a:ext cx="54123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10M</a:t>
            </a:r>
          </a:p>
        </p:txBody>
      </p:sp>
      <p:sp>
        <p:nvSpPr>
          <p:cNvPr id="338" name="Shape 338"/>
          <p:cNvSpPr/>
          <p:nvPr/>
        </p:nvSpPr>
        <p:spPr>
          <a:xfrm>
            <a:off x="7117505" y="3604432"/>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4M</a:t>
            </a:r>
          </a:p>
        </p:txBody>
      </p:sp>
    </p:spTree>
    <p:extLst>
      <p:ext uri="{BB962C8B-B14F-4D97-AF65-F5344CB8AC3E}">
        <p14:creationId xmlns:p14="http://schemas.microsoft.com/office/powerpoint/2010/main" val="38431915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p:nvPr>
        </p:nvSpPr>
        <p:spPr>
          <a:xfrm>
            <a:off x="720680" y="301085"/>
            <a:ext cx="8864017" cy="1263055"/>
          </a:xfrm>
          <a:prstGeom prst="rect">
            <a:avLst/>
          </a:prstGeom>
        </p:spPr>
        <p:txBody>
          <a:bodyPr/>
          <a:lstStyle/>
          <a:p>
            <a:pPr defTabSz="740358">
              <a:defRPr sz="3400" b="0" spc="0">
                <a:latin typeface="Arial Black"/>
                <a:ea typeface="Arial Black"/>
                <a:cs typeface="Arial Black"/>
                <a:sym typeface="Arial Black"/>
              </a:defRPr>
            </a:pPr>
            <a:r>
              <a:t>Experimental Result</a:t>
            </a:r>
          </a:p>
          <a:p>
            <a:pPr defTabSz="740358">
              <a:defRPr sz="3400" b="0" spc="0">
                <a:latin typeface="Arial Black"/>
                <a:ea typeface="Arial Black"/>
                <a:cs typeface="Arial Black"/>
                <a:sym typeface="Arial Black"/>
              </a:defRPr>
            </a:pPr>
            <a:r>
              <a:t>-Dynamic Widest Path</a:t>
            </a:r>
          </a:p>
        </p:txBody>
      </p:sp>
      <p:sp>
        <p:nvSpPr>
          <p:cNvPr id="341" name="Shape 341"/>
          <p:cNvSpPr>
            <a:spLocks noGrp="1"/>
          </p:cNvSpPr>
          <p:nvPr>
            <p:ph type="body" idx="4294967295"/>
          </p:nvPr>
        </p:nvSpPr>
        <p:spPr>
          <a:xfrm>
            <a:off x="720679" y="2160906"/>
            <a:ext cx="8648175" cy="4386647"/>
          </a:xfrm>
          <a:prstGeom prst="rect">
            <a:avLst/>
          </a:prstGeom>
        </p:spPr>
        <p:txBody>
          <a:bodyPr lIns="91504" tIns="45752" rIns="91504" bIns="45752"/>
          <a:lstStyle/>
          <a:p>
            <a:endParaRPr/>
          </a:p>
          <a:p>
            <a:endParaRPr/>
          </a:p>
          <a:p>
            <a:endParaRPr/>
          </a:p>
          <a:p>
            <a:endParaRPr/>
          </a:p>
          <a:p>
            <a:endParaRPr/>
          </a:p>
          <a:p>
            <a:endParaRPr/>
          </a:p>
          <a:p>
            <a:endParaRPr/>
          </a:p>
        </p:txBody>
      </p:sp>
      <p:pic>
        <p:nvPicPr>
          <p:cNvPr id="342" name="image8.png"/>
          <p:cNvPicPr>
            <a:picLocks noChangeAspect="1"/>
          </p:cNvPicPr>
          <p:nvPr/>
        </p:nvPicPr>
        <p:blipFill>
          <a:blip r:embed="rId2">
            <a:extLst/>
          </a:blip>
          <a:stretch>
            <a:fillRect/>
          </a:stretch>
        </p:blipFill>
        <p:spPr>
          <a:xfrm>
            <a:off x="981382" y="2274988"/>
            <a:ext cx="8342614" cy="4158481"/>
          </a:xfrm>
          <a:prstGeom prst="rect">
            <a:avLst/>
          </a:prstGeom>
          <a:ln w="12700">
            <a:miter lim="400000"/>
          </a:ln>
        </p:spPr>
      </p:pic>
      <p:sp>
        <p:nvSpPr>
          <p:cNvPr id="343" name="Shape 343"/>
          <p:cNvSpPr/>
          <p:nvPr/>
        </p:nvSpPr>
        <p:spPr>
          <a:xfrm>
            <a:off x="1637732" y="4178822"/>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5M</a:t>
            </a:r>
          </a:p>
        </p:txBody>
      </p:sp>
      <p:sp>
        <p:nvSpPr>
          <p:cNvPr id="344" name="Shape 344"/>
          <p:cNvSpPr/>
          <p:nvPr/>
        </p:nvSpPr>
        <p:spPr>
          <a:xfrm>
            <a:off x="3361055" y="3604432"/>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4M</a:t>
            </a:r>
          </a:p>
        </p:txBody>
      </p:sp>
      <p:sp>
        <p:nvSpPr>
          <p:cNvPr id="345" name="Shape 345"/>
          <p:cNvSpPr/>
          <p:nvPr/>
        </p:nvSpPr>
        <p:spPr>
          <a:xfrm>
            <a:off x="3361055" y="4758833"/>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2M</a:t>
            </a:r>
          </a:p>
        </p:txBody>
      </p:sp>
      <p:sp>
        <p:nvSpPr>
          <p:cNvPr id="346" name="Shape 346"/>
          <p:cNvSpPr/>
          <p:nvPr/>
        </p:nvSpPr>
        <p:spPr>
          <a:xfrm>
            <a:off x="5805359" y="3498069"/>
            <a:ext cx="54123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10M</a:t>
            </a:r>
          </a:p>
        </p:txBody>
      </p:sp>
      <p:sp>
        <p:nvSpPr>
          <p:cNvPr id="347" name="Shape 347"/>
          <p:cNvSpPr/>
          <p:nvPr/>
        </p:nvSpPr>
        <p:spPr>
          <a:xfrm>
            <a:off x="5805359" y="4932879"/>
            <a:ext cx="54123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10M</a:t>
            </a:r>
          </a:p>
        </p:txBody>
      </p:sp>
      <p:sp>
        <p:nvSpPr>
          <p:cNvPr id="348" name="Shape 348"/>
          <p:cNvSpPr/>
          <p:nvPr/>
        </p:nvSpPr>
        <p:spPr>
          <a:xfrm>
            <a:off x="6898592" y="3943368"/>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4M</a:t>
            </a:r>
          </a:p>
        </p:txBody>
      </p:sp>
    </p:spTree>
    <p:extLst>
      <p:ext uri="{BB962C8B-B14F-4D97-AF65-F5344CB8AC3E}">
        <p14:creationId xmlns:p14="http://schemas.microsoft.com/office/powerpoint/2010/main" val="111318071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p:cNvSpPr>
          <p:nvPr>
            <p:ph type="title"/>
          </p:nvPr>
        </p:nvSpPr>
        <p:spPr>
          <a:xfrm>
            <a:off x="720680" y="301085"/>
            <a:ext cx="8864017" cy="1263055"/>
          </a:xfrm>
          <a:prstGeom prst="rect">
            <a:avLst/>
          </a:prstGeom>
        </p:spPr>
        <p:txBody>
          <a:bodyPr/>
          <a:lstStyle/>
          <a:p>
            <a:pPr defTabSz="740358">
              <a:defRPr sz="3400" b="0" spc="0">
                <a:latin typeface="Arial Black"/>
                <a:ea typeface="Arial Black"/>
                <a:cs typeface="Arial Black"/>
                <a:sym typeface="Arial Black"/>
              </a:defRPr>
            </a:pPr>
            <a:r>
              <a:t>Experimental Result</a:t>
            </a:r>
          </a:p>
          <a:p>
            <a:pPr defTabSz="740358">
              <a:defRPr sz="3400" b="0" spc="0">
                <a:latin typeface="Arial Black"/>
                <a:ea typeface="Arial Black"/>
                <a:cs typeface="Arial Black"/>
                <a:sym typeface="Arial Black"/>
              </a:defRPr>
            </a:pPr>
            <a:r>
              <a:t>-Dynamic Widest Path</a:t>
            </a:r>
          </a:p>
        </p:txBody>
      </p:sp>
      <p:pic>
        <p:nvPicPr>
          <p:cNvPr id="352" name="image9.png"/>
          <p:cNvPicPr>
            <a:picLocks noChangeAspect="1"/>
          </p:cNvPicPr>
          <p:nvPr/>
        </p:nvPicPr>
        <p:blipFill>
          <a:blip r:embed="rId2">
            <a:extLst/>
          </a:blip>
          <a:stretch>
            <a:fillRect/>
          </a:stretch>
        </p:blipFill>
        <p:spPr>
          <a:xfrm>
            <a:off x="1008295" y="2201952"/>
            <a:ext cx="8288788" cy="4304554"/>
          </a:xfrm>
          <a:prstGeom prst="rect">
            <a:avLst/>
          </a:prstGeom>
          <a:ln w="12700">
            <a:miter lim="400000"/>
          </a:ln>
        </p:spPr>
      </p:pic>
      <p:sp>
        <p:nvSpPr>
          <p:cNvPr id="353" name="Shape 353"/>
          <p:cNvSpPr/>
          <p:nvPr/>
        </p:nvSpPr>
        <p:spPr>
          <a:xfrm>
            <a:off x="1893560" y="4503669"/>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5M</a:t>
            </a:r>
          </a:p>
        </p:txBody>
      </p:sp>
      <p:sp>
        <p:nvSpPr>
          <p:cNvPr id="354" name="Shape 354"/>
          <p:cNvSpPr/>
          <p:nvPr/>
        </p:nvSpPr>
        <p:spPr>
          <a:xfrm>
            <a:off x="3386479" y="3827107"/>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4M</a:t>
            </a:r>
          </a:p>
        </p:txBody>
      </p:sp>
      <p:sp>
        <p:nvSpPr>
          <p:cNvPr id="355" name="Shape 355"/>
          <p:cNvSpPr/>
          <p:nvPr/>
        </p:nvSpPr>
        <p:spPr>
          <a:xfrm>
            <a:off x="3386479" y="5094836"/>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2M</a:t>
            </a:r>
          </a:p>
        </p:txBody>
      </p:sp>
      <p:sp>
        <p:nvSpPr>
          <p:cNvPr id="356" name="Shape 356"/>
          <p:cNvSpPr/>
          <p:nvPr/>
        </p:nvSpPr>
        <p:spPr>
          <a:xfrm>
            <a:off x="5886122" y="3604432"/>
            <a:ext cx="54123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10M</a:t>
            </a:r>
          </a:p>
        </p:txBody>
      </p:sp>
      <p:sp>
        <p:nvSpPr>
          <p:cNvPr id="357" name="Shape 357"/>
          <p:cNvSpPr/>
          <p:nvPr/>
        </p:nvSpPr>
        <p:spPr>
          <a:xfrm>
            <a:off x="5886122" y="4891782"/>
            <a:ext cx="54123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10M</a:t>
            </a:r>
          </a:p>
        </p:txBody>
      </p:sp>
      <p:sp>
        <p:nvSpPr>
          <p:cNvPr id="358" name="Shape 358"/>
          <p:cNvSpPr/>
          <p:nvPr/>
        </p:nvSpPr>
        <p:spPr>
          <a:xfrm>
            <a:off x="6787785" y="4178822"/>
            <a:ext cx="412994" cy="369392"/>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a:defRPr>
                <a:latin typeface="Arial"/>
                <a:ea typeface="Arial"/>
                <a:cs typeface="Arial"/>
                <a:sym typeface="Arial"/>
              </a:defRPr>
            </a:lvl1pPr>
          </a:lstStyle>
          <a:p>
            <a:r>
              <a:t>4M</a:t>
            </a:r>
          </a:p>
        </p:txBody>
      </p:sp>
    </p:spTree>
    <p:extLst>
      <p:ext uri="{BB962C8B-B14F-4D97-AF65-F5344CB8AC3E}">
        <p14:creationId xmlns:p14="http://schemas.microsoft.com/office/powerpoint/2010/main" val="34200350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title"/>
          </p:nvPr>
        </p:nvSpPr>
        <p:spPr>
          <a:prstGeom prst="rect">
            <a:avLst/>
          </a:prstGeom>
        </p:spPr>
        <p:txBody>
          <a:bodyPr/>
          <a:lstStyle>
            <a:lvl1pPr>
              <a:defRPr sz="4400" spc="-1">
                <a:solidFill>
                  <a:srgbClr val="333333"/>
                </a:solidFill>
                <a:uFill>
                  <a:solidFill>
                    <a:srgbClr val="FFFFFF"/>
                  </a:solidFill>
                </a:uFill>
                <a:latin typeface="Arial Black"/>
                <a:ea typeface="Arial Black"/>
                <a:cs typeface="Arial Black"/>
                <a:sym typeface="Arial Black"/>
              </a:defRPr>
            </a:lvl1pPr>
          </a:lstStyle>
          <a:p>
            <a:r>
              <a:rPr lang="en-US" dirty="0"/>
              <a:t>Project Scope</a:t>
            </a:r>
            <a:endParaRPr dirty="0"/>
          </a:p>
        </p:txBody>
      </p:sp>
      <p:sp>
        <p:nvSpPr>
          <p:cNvPr id="263" name="Shape 263"/>
          <p:cNvSpPr>
            <a:spLocks noGrp="1"/>
          </p:cNvSpPr>
          <p:nvPr>
            <p:ph type="body" idx="4294967295"/>
          </p:nvPr>
        </p:nvSpPr>
        <p:spPr>
          <a:xfrm>
            <a:off x="720680" y="1759448"/>
            <a:ext cx="8648173" cy="4788103"/>
          </a:xfrm>
          <a:prstGeom prst="rect">
            <a:avLst/>
          </a:prstGeom>
        </p:spPr>
        <p:txBody>
          <a:bodyPr lIns="91504" tIns="45752" rIns="91504" bIns="45752"/>
          <a:lstStyle/>
          <a:p>
            <a:pPr defTabSz="265361">
              <a:lnSpc>
                <a:spcPts val="3402"/>
              </a:lnSpc>
              <a:spcBef>
                <a:spcPts val="600"/>
              </a:spcBef>
              <a:defRPr sz="2204">
                <a:latin typeface="Arial Black"/>
                <a:ea typeface="Arial Black"/>
                <a:cs typeface="Arial Black"/>
                <a:sym typeface="Arial Black"/>
              </a:defRPr>
            </a:pPr>
            <a:r>
              <a:rPr lang="en-US" dirty="0" err="1"/>
              <a:t>Interdomain</a:t>
            </a:r>
            <a:r>
              <a:rPr lang="en-US" dirty="0"/>
              <a:t> Routing (DC WAN)</a:t>
            </a:r>
          </a:p>
          <a:p>
            <a:pPr marL="457200" indent="-457200" defTabSz="584609">
              <a:buFont typeface="Arial" panose="020B0604020202020204" pitchFamily="34" charset="0"/>
              <a:buChar char="•"/>
              <a:defRPr sz="2400">
                <a:latin typeface="+mj-lt"/>
                <a:ea typeface="+mj-ea"/>
                <a:cs typeface="+mj-cs"/>
                <a:sym typeface="Arial"/>
              </a:defRPr>
            </a:pPr>
            <a:r>
              <a:rPr lang="en-US" sz="2000" b="1" dirty="0">
                <a:latin typeface="+mj-lt"/>
                <a:ea typeface="+mj-ea"/>
                <a:cs typeface="+mj-cs"/>
                <a:sym typeface="Arial"/>
              </a:rPr>
              <a:t>Problems with static greedy routing algorithms (e.g. OSPF)</a:t>
            </a:r>
          </a:p>
          <a:p>
            <a:pPr lvl="6" defTabSz="584609">
              <a:defRPr sz="2400">
                <a:latin typeface="+mj-lt"/>
                <a:ea typeface="+mj-ea"/>
                <a:cs typeface="+mj-cs"/>
                <a:sym typeface="Arial"/>
              </a:defRPr>
            </a:pPr>
            <a:r>
              <a:rPr lang="en-US" sz="2000" dirty="0">
                <a:latin typeface="+mj-lt"/>
                <a:ea typeface="+mj-ea"/>
                <a:cs typeface="+mj-cs"/>
                <a:sym typeface="Arial"/>
              </a:rPr>
              <a:t>	- The “best” path may be congested while other available paths</a:t>
            </a:r>
          </a:p>
          <a:p>
            <a:pPr lvl="6" defTabSz="584609">
              <a:defRPr sz="2400">
                <a:latin typeface="+mj-lt"/>
                <a:ea typeface="+mj-ea"/>
                <a:cs typeface="+mj-cs"/>
                <a:sym typeface="Arial"/>
              </a:defRPr>
            </a:pPr>
            <a:r>
              <a:rPr lang="en-US" sz="2000" dirty="0">
                <a:latin typeface="+mj-lt"/>
                <a:ea typeface="+mj-ea"/>
                <a:cs typeface="+mj-cs"/>
                <a:sym typeface="Arial"/>
              </a:rPr>
              <a:t>           remain unconsidered</a:t>
            </a:r>
          </a:p>
          <a:p>
            <a:pPr lvl="4" defTabSz="584609">
              <a:defRPr sz="2400">
                <a:latin typeface="+mj-lt"/>
                <a:ea typeface="+mj-ea"/>
                <a:cs typeface="+mj-cs"/>
                <a:sym typeface="Arial"/>
              </a:defRPr>
            </a:pPr>
            <a:r>
              <a:rPr lang="en-US" sz="2000" dirty="0">
                <a:latin typeface="+mj-lt"/>
                <a:ea typeface="+mj-ea"/>
                <a:cs typeface="+mj-cs"/>
                <a:sym typeface="Arial"/>
              </a:rPr>
              <a:t>        - Local optimal solution may not lead to global optimal</a:t>
            </a:r>
          </a:p>
          <a:p>
            <a:pPr lvl="4" defTabSz="584609">
              <a:defRPr sz="2400">
                <a:latin typeface="+mj-lt"/>
                <a:ea typeface="+mj-ea"/>
                <a:cs typeface="+mj-cs"/>
                <a:sym typeface="Arial"/>
              </a:defRPr>
            </a:pPr>
            <a:endParaRPr lang="en-US" sz="2000" dirty="0">
              <a:latin typeface="+mj-lt"/>
              <a:ea typeface="+mj-ea"/>
              <a:cs typeface="+mj-cs"/>
              <a:sym typeface="Arial"/>
            </a:endParaRPr>
          </a:p>
          <a:p>
            <a:pPr marL="457200" indent="-457200" defTabSz="584609">
              <a:buFont typeface="Arial" panose="020B0604020202020204" pitchFamily="34" charset="0"/>
              <a:buChar char="•"/>
              <a:defRPr sz="2400">
                <a:latin typeface="+mj-lt"/>
                <a:ea typeface="+mj-ea"/>
                <a:cs typeface="+mj-cs"/>
                <a:sym typeface="Arial"/>
              </a:defRPr>
            </a:pPr>
            <a:r>
              <a:rPr lang="en-US" sz="2000" b="1" dirty="0">
                <a:sym typeface="Arial"/>
              </a:rPr>
              <a:t>Research Environment: Simplified model of DC WAN: </a:t>
            </a:r>
          </a:p>
          <a:p>
            <a:pPr lvl="4" defTabSz="584609">
              <a:defRPr sz="2400">
                <a:latin typeface="+mj-lt"/>
                <a:ea typeface="+mj-ea"/>
                <a:cs typeface="+mj-cs"/>
                <a:sym typeface="Arial"/>
              </a:defRPr>
            </a:pPr>
            <a:r>
              <a:rPr lang="en-US" sz="2000" dirty="0">
                <a:sym typeface="Arial"/>
              </a:rPr>
              <a:t>	- A host-to-host demand represents a flow demand</a:t>
            </a:r>
          </a:p>
          <a:p>
            <a:pPr lvl="4" defTabSz="584609">
              <a:defRPr sz="2400">
                <a:latin typeface="+mj-lt"/>
                <a:ea typeface="+mj-ea"/>
                <a:cs typeface="+mj-cs"/>
                <a:sym typeface="Arial"/>
              </a:defRPr>
            </a:pPr>
            <a:r>
              <a:rPr lang="en-US" sz="2000" dirty="0">
                <a:sym typeface="Arial"/>
              </a:rPr>
              <a:t>	- </a:t>
            </a:r>
            <a:r>
              <a:rPr lang="en-US" sz="2000" dirty="0" err="1">
                <a:sym typeface="Arial"/>
              </a:rPr>
              <a:t>Openflow</a:t>
            </a:r>
            <a:r>
              <a:rPr lang="en-US" sz="2000" dirty="0">
                <a:sym typeface="Arial"/>
              </a:rPr>
              <a:t> virtual switches represent the Edge Routers</a:t>
            </a:r>
          </a:p>
          <a:p>
            <a:pPr lvl="4" defTabSz="584609">
              <a:defRPr sz="2400">
                <a:latin typeface="+mj-lt"/>
                <a:ea typeface="+mj-ea"/>
                <a:cs typeface="+mj-cs"/>
                <a:sym typeface="Arial"/>
              </a:defRPr>
            </a:pPr>
            <a:r>
              <a:rPr lang="en-US" sz="2000" dirty="0">
                <a:sym typeface="Arial"/>
              </a:rPr>
              <a:t>	- ONOS SDN Controller</a:t>
            </a:r>
          </a:p>
          <a:p>
            <a:pPr lvl="4" defTabSz="584609">
              <a:defRPr sz="2400">
                <a:latin typeface="+mj-lt"/>
                <a:ea typeface="+mj-ea"/>
                <a:cs typeface="+mj-cs"/>
                <a:sym typeface="Arial"/>
              </a:defRPr>
            </a:pPr>
            <a:endParaRPr lang="en-US" sz="2000" dirty="0">
              <a:latin typeface="+mj-lt"/>
              <a:ea typeface="+mj-ea"/>
              <a:cs typeface="+mj-cs"/>
              <a:sym typeface="Arial"/>
            </a:endParaRPr>
          </a:p>
          <a:p>
            <a:pPr defTabSz="265361">
              <a:lnSpc>
                <a:spcPts val="3402"/>
              </a:lnSpc>
              <a:spcBef>
                <a:spcPts val="600"/>
              </a:spcBef>
              <a:defRPr sz="2204">
                <a:latin typeface="Arial Black"/>
                <a:ea typeface="Arial Black"/>
                <a:cs typeface="Arial Black"/>
                <a:sym typeface="Arial Black"/>
              </a:defRPr>
            </a:pPr>
            <a:r>
              <a:rPr lang="en-US" dirty="0"/>
              <a:t>Two Traffic Engineering Strategies</a:t>
            </a:r>
          </a:p>
          <a:p>
            <a:pPr marL="457200" indent="-457200" defTabSz="584609">
              <a:buFont typeface="Arial" panose="020B0604020202020204" pitchFamily="34" charset="0"/>
              <a:buChar char="•"/>
              <a:defRPr sz="2400">
                <a:latin typeface="+mj-lt"/>
                <a:ea typeface="+mj-ea"/>
                <a:cs typeface="+mj-cs"/>
                <a:sym typeface="Arial"/>
              </a:defRPr>
            </a:pPr>
            <a:r>
              <a:rPr lang="en-US" sz="2000" dirty="0">
                <a:sym typeface="Arial"/>
              </a:rPr>
              <a:t>Avoid congestion by choosing a path with widest remaining bandwidth</a:t>
            </a:r>
          </a:p>
          <a:p>
            <a:pPr marL="457200" indent="-457200" defTabSz="584609">
              <a:buFont typeface="Arial" panose="020B0604020202020204" pitchFamily="34" charset="0"/>
              <a:buChar char="•"/>
              <a:defRPr sz="2400">
                <a:latin typeface="+mj-lt"/>
                <a:ea typeface="+mj-ea"/>
                <a:cs typeface="+mj-cs"/>
                <a:sym typeface="Arial"/>
              </a:defRPr>
            </a:pPr>
            <a:r>
              <a:rPr lang="en-US" sz="2000" dirty="0">
                <a:sym typeface="Arial"/>
              </a:rPr>
              <a:t>Obtain global maximized throughput of all flow demands using Linear Programming</a:t>
            </a:r>
            <a:endParaRPr lang="en-US" dirty="0">
              <a:sym typeface="Arial"/>
            </a:endParaRPr>
          </a:p>
        </p:txBody>
      </p:sp>
    </p:spTree>
    <p:extLst>
      <p:ext uri="{BB962C8B-B14F-4D97-AF65-F5344CB8AC3E}">
        <p14:creationId xmlns:p14="http://schemas.microsoft.com/office/powerpoint/2010/main" val="303959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title"/>
          </p:nvPr>
        </p:nvSpPr>
        <p:spPr>
          <a:xfrm>
            <a:off x="720680" y="301085"/>
            <a:ext cx="8864017" cy="1263055"/>
          </a:xfrm>
          <a:prstGeom prst="rect">
            <a:avLst/>
          </a:prstGeom>
        </p:spPr>
        <p:txBody>
          <a:bodyPr/>
          <a:lstStyle/>
          <a:p>
            <a:pPr defTabSz="740358">
              <a:defRPr sz="3400" b="0" spc="0">
                <a:latin typeface="Arial Black"/>
                <a:ea typeface="Arial Black"/>
                <a:cs typeface="Arial Black"/>
                <a:sym typeface="Arial Black"/>
              </a:defRPr>
            </a:pPr>
            <a:r>
              <a:t>Experimental Result</a:t>
            </a:r>
          </a:p>
          <a:p>
            <a:pPr defTabSz="740358">
              <a:defRPr sz="3400" b="0" spc="0">
                <a:latin typeface="Arial Black"/>
                <a:ea typeface="Arial Black"/>
                <a:cs typeface="Arial Black"/>
                <a:sym typeface="Arial Black"/>
              </a:defRPr>
            </a:pPr>
            <a:r>
              <a:t>-Dynamic Widest Path</a:t>
            </a:r>
          </a:p>
        </p:txBody>
      </p:sp>
      <p:sp>
        <p:nvSpPr>
          <p:cNvPr id="361" name="Shape 361"/>
          <p:cNvSpPr>
            <a:spLocks noGrp="1"/>
          </p:cNvSpPr>
          <p:nvPr>
            <p:ph type="body" idx="4294967295"/>
          </p:nvPr>
        </p:nvSpPr>
        <p:spPr>
          <a:xfrm>
            <a:off x="720679" y="2160906"/>
            <a:ext cx="8648175" cy="5171400"/>
          </a:xfrm>
          <a:prstGeom prst="rect">
            <a:avLst/>
          </a:prstGeom>
        </p:spPr>
        <p:txBody>
          <a:bodyPr lIns="91504" tIns="45752" rIns="91504" bIns="45752"/>
          <a:lstStyle/>
          <a:p>
            <a:pPr marL="423656" indent="-317742" defTabSz="896738">
              <a:defRPr sz="2300" spc="0"/>
            </a:pPr>
            <a:endParaRPr dirty="0"/>
          </a:p>
          <a:p>
            <a:pPr marL="423656" indent="-317742" defTabSz="896738">
              <a:defRPr sz="2300" spc="0"/>
            </a:pPr>
            <a:endParaRPr dirty="0"/>
          </a:p>
          <a:p>
            <a:pPr marL="423656" indent="-317742" defTabSz="896738">
              <a:defRPr sz="2300" spc="0"/>
            </a:pPr>
            <a:endParaRPr dirty="0"/>
          </a:p>
          <a:p>
            <a:pPr marL="423656" indent="-317742" defTabSz="896738">
              <a:defRPr sz="2300" spc="0"/>
            </a:pPr>
            <a:endParaRPr dirty="0"/>
          </a:p>
          <a:p>
            <a:pPr marL="423656" indent="-317742" defTabSz="896738">
              <a:defRPr sz="2300" spc="0"/>
            </a:pPr>
            <a:endParaRPr dirty="0"/>
          </a:p>
          <a:p>
            <a:pPr marL="275314" indent="-275314" defTabSz="573315">
              <a:buSzPct val="100000"/>
              <a:buFontTx/>
              <a:buChar char="•"/>
              <a:defRPr sz="2100" spc="0">
                <a:solidFill>
                  <a:srgbClr val="000000"/>
                </a:solidFill>
                <a:uFillTx/>
                <a:latin typeface="Arial"/>
                <a:ea typeface="Arial"/>
                <a:cs typeface="Arial"/>
                <a:sym typeface="Arial"/>
              </a:defRPr>
            </a:pPr>
            <a:r>
              <a:rPr dirty="0"/>
              <a:t>A new flow can always find the path with widest remaining bandwidth</a:t>
            </a:r>
          </a:p>
          <a:p>
            <a:pPr marL="275314" indent="-275314" defTabSz="573315">
              <a:buSzPct val="100000"/>
              <a:buFontTx/>
              <a:buChar char="•"/>
              <a:defRPr sz="2100" spc="0">
                <a:solidFill>
                  <a:srgbClr val="000000"/>
                </a:solidFill>
                <a:uFillTx/>
                <a:latin typeface="Arial"/>
                <a:ea typeface="Arial"/>
                <a:cs typeface="Arial"/>
                <a:sym typeface="Arial"/>
              </a:defRPr>
            </a:pPr>
            <a:endParaRPr dirty="0"/>
          </a:p>
          <a:p>
            <a:pPr marL="275314" indent="-275314" defTabSz="573315">
              <a:buSzPct val="100000"/>
              <a:buFontTx/>
              <a:buChar char="•"/>
              <a:defRPr sz="2100" spc="0">
                <a:solidFill>
                  <a:srgbClr val="000000"/>
                </a:solidFill>
                <a:uFillTx/>
                <a:latin typeface="Arial"/>
                <a:ea typeface="Arial"/>
                <a:cs typeface="Arial"/>
                <a:sym typeface="Arial"/>
              </a:defRPr>
            </a:pPr>
            <a:r>
              <a:rPr dirty="0"/>
              <a:t>Avoid congestion compared to static widest path algorithm</a:t>
            </a:r>
          </a:p>
          <a:p>
            <a:pPr marL="275314" indent="-275314" defTabSz="573315">
              <a:buSzPct val="100000"/>
              <a:buFontTx/>
              <a:buChar char="•"/>
              <a:defRPr sz="2100" spc="0">
                <a:solidFill>
                  <a:srgbClr val="000000"/>
                </a:solidFill>
                <a:uFillTx/>
                <a:latin typeface="Arial"/>
                <a:ea typeface="Arial"/>
                <a:cs typeface="Arial"/>
                <a:sym typeface="Arial"/>
              </a:defRPr>
            </a:pPr>
            <a:endParaRPr dirty="0"/>
          </a:p>
          <a:p>
            <a:pPr marL="275314" indent="-275314" defTabSz="573315">
              <a:buSzPct val="100000"/>
              <a:buFontTx/>
              <a:buChar char="•"/>
              <a:defRPr sz="2100" spc="0">
                <a:solidFill>
                  <a:srgbClr val="000000"/>
                </a:solidFill>
                <a:uFillTx/>
                <a:latin typeface="Arial"/>
                <a:ea typeface="Arial"/>
                <a:cs typeface="Arial"/>
                <a:sym typeface="Arial"/>
              </a:defRPr>
            </a:pPr>
            <a:r>
              <a:rPr dirty="0"/>
              <a:t>When the three demands exist simultaneously, the total throughput is 4 + 5 + 2 = 11 (Mbps)</a:t>
            </a:r>
          </a:p>
          <a:p>
            <a:pPr marL="275314" indent="-275314" defTabSz="573315">
              <a:buSzPct val="100000"/>
              <a:buFontTx/>
              <a:buChar char="•"/>
              <a:defRPr sz="2100" spc="0">
                <a:solidFill>
                  <a:srgbClr val="000000"/>
                </a:solidFill>
                <a:uFillTx/>
                <a:latin typeface="Arial"/>
                <a:ea typeface="Arial"/>
                <a:cs typeface="Arial"/>
                <a:sym typeface="Arial"/>
              </a:defRPr>
            </a:pPr>
            <a:endParaRPr dirty="0"/>
          </a:p>
          <a:p>
            <a:pPr marL="275314" indent="-275314" defTabSz="573315">
              <a:buSzPct val="100000"/>
              <a:buFontTx/>
              <a:buChar char="•"/>
              <a:defRPr sz="2100" spc="0">
                <a:solidFill>
                  <a:srgbClr val="000000"/>
                </a:solidFill>
                <a:uFillTx/>
                <a:latin typeface="Arial"/>
                <a:ea typeface="Arial"/>
                <a:cs typeface="Arial"/>
                <a:sym typeface="Arial"/>
              </a:defRPr>
            </a:pPr>
            <a:r>
              <a:rPr dirty="0"/>
              <a:t>The previous allocated bandwidth and routes can not be changed.</a:t>
            </a:r>
          </a:p>
          <a:p>
            <a:pPr marL="275314" indent="-275314" defTabSz="573315">
              <a:buSzPct val="100000"/>
              <a:buFontTx/>
              <a:buChar char="•"/>
              <a:defRPr sz="2100" spc="0">
                <a:solidFill>
                  <a:srgbClr val="000000"/>
                </a:solidFill>
                <a:uFillTx/>
                <a:latin typeface="Arial"/>
                <a:ea typeface="Arial"/>
                <a:cs typeface="Arial"/>
                <a:sym typeface="Arial"/>
              </a:defRPr>
            </a:pPr>
            <a:endParaRPr dirty="0"/>
          </a:p>
          <a:p>
            <a:pPr marL="275314" indent="-275314" defTabSz="573315">
              <a:buSzPct val="100000"/>
              <a:buFontTx/>
              <a:buChar char="•"/>
              <a:defRPr sz="2100" spc="0">
                <a:solidFill>
                  <a:srgbClr val="000000"/>
                </a:solidFill>
                <a:uFillTx/>
                <a:latin typeface="Arial"/>
                <a:ea typeface="Arial"/>
                <a:cs typeface="Arial"/>
                <a:sym typeface="Arial"/>
              </a:defRPr>
            </a:pPr>
            <a:r>
              <a:rPr dirty="0"/>
              <a:t>What will happen if we use multi path and linear programming?</a:t>
            </a:r>
          </a:p>
        </p:txBody>
      </p:sp>
      <p:graphicFrame>
        <p:nvGraphicFramePr>
          <p:cNvPr id="362" name="Table 362"/>
          <p:cNvGraphicFramePr/>
          <p:nvPr>
            <p:extLst>
              <p:ext uri="{D42A27DB-BD31-4B8C-83A1-F6EECF244321}">
                <p14:modId xmlns:p14="http://schemas.microsoft.com/office/powerpoint/2010/main" val="1000575437"/>
              </p:ext>
            </p:extLst>
          </p:nvPr>
        </p:nvGraphicFramePr>
        <p:xfrm>
          <a:off x="2288773" y="1811215"/>
          <a:ext cx="5503075" cy="1656917"/>
        </p:xfrm>
        <a:graphic>
          <a:graphicData uri="http://schemas.openxmlformats.org/drawingml/2006/table">
            <a:tbl>
              <a:tblPr firstRow="1" firstCol="1" bandRow="1">
                <a:tableStyleId>{5C22544A-7EE6-4342-B048-85BDC9FD1C3A}</a:tableStyleId>
              </a:tblPr>
              <a:tblGrid>
                <a:gridCol w="983883">
                  <a:extLst>
                    <a:ext uri="{9D8B030D-6E8A-4147-A177-3AD203B41FA5}">
                      <a16:colId xmlns:a16="http://schemas.microsoft.com/office/drawing/2014/main" val="20000"/>
                    </a:ext>
                  </a:extLst>
                </a:gridCol>
                <a:gridCol w="983883">
                  <a:extLst>
                    <a:ext uri="{9D8B030D-6E8A-4147-A177-3AD203B41FA5}">
                      <a16:colId xmlns:a16="http://schemas.microsoft.com/office/drawing/2014/main" val="20001"/>
                    </a:ext>
                  </a:extLst>
                </a:gridCol>
                <a:gridCol w="983883">
                  <a:extLst>
                    <a:ext uri="{9D8B030D-6E8A-4147-A177-3AD203B41FA5}">
                      <a16:colId xmlns:a16="http://schemas.microsoft.com/office/drawing/2014/main" val="20002"/>
                    </a:ext>
                  </a:extLst>
                </a:gridCol>
                <a:gridCol w="983883">
                  <a:extLst>
                    <a:ext uri="{9D8B030D-6E8A-4147-A177-3AD203B41FA5}">
                      <a16:colId xmlns:a16="http://schemas.microsoft.com/office/drawing/2014/main" val="20003"/>
                    </a:ext>
                  </a:extLst>
                </a:gridCol>
                <a:gridCol w="1567543">
                  <a:extLst>
                    <a:ext uri="{9D8B030D-6E8A-4147-A177-3AD203B41FA5}">
                      <a16:colId xmlns:a16="http://schemas.microsoft.com/office/drawing/2014/main" val="20004"/>
                    </a:ext>
                  </a:extLst>
                </a:gridCol>
              </a:tblGrid>
              <a:tr h="823306">
                <a:tc>
                  <a:txBody>
                    <a:bodyPr/>
                    <a:lstStyle/>
                    <a:p>
                      <a:pPr>
                        <a:defRPr>
                          <a:sym typeface="Helvetica"/>
                        </a:defRPr>
                      </a:pPr>
                      <a:r>
                        <a:rPr sz="1800" dirty="0"/>
                        <a:t>time</a:t>
                      </a:r>
                    </a:p>
                    <a:p>
                      <a:pPr>
                        <a:defRPr>
                          <a:sym typeface="Helvetica"/>
                        </a:defRPr>
                      </a:pPr>
                      <a:r>
                        <a:rPr sz="1800" dirty="0"/>
                        <a:t>(sec)</a:t>
                      </a:r>
                    </a:p>
                  </a:txBody>
                  <a:tcPr marL="0" marR="0" marT="0" marB="0" horzOverflow="overflow"/>
                </a:tc>
                <a:tc>
                  <a:txBody>
                    <a:bodyPr/>
                    <a:lstStyle/>
                    <a:p>
                      <a:pPr>
                        <a:defRPr b="0">
                          <a:solidFill>
                            <a:srgbClr val="000000"/>
                          </a:solidFill>
                        </a:defRPr>
                      </a:pPr>
                      <a:r>
                        <a:rPr sz="1800" b="1" dirty="0" err="1">
                          <a:solidFill>
                            <a:schemeClr val="bg1"/>
                          </a:solidFill>
                          <a:sym typeface="Helvetica"/>
                        </a:rPr>
                        <a:t>src</a:t>
                      </a:r>
                      <a:r>
                        <a:rPr sz="1800" b="1" dirty="0">
                          <a:solidFill>
                            <a:schemeClr val="bg1"/>
                          </a:solidFill>
                          <a:sym typeface="Helvetica"/>
                        </a:rPr>
                        <a:t>-&gt;</a:t>
                      </a:r>
                      <a:r>
                        <a:rPr sz="1800" b="1" dirty="0" err="1">
                          <a:solidFill>
                            <a:schemeClr val="bg1"/>
                          </a:solidFill>
                          <a:sym typeface="Helvetica"/>
                        </a:rPr>
                        <a:t>dst</a:t>
                      </a:r>
                      <a:endParaRPr sz="1800" b="1" dirty="0">
                        <a:solidFill>
                          <a:schemeClr val="bg1"/>
                        </a:solidFill>
                        <a:sym typeface="Helvetica"/>
                      </a:endParaRPr>
                    </a:p>
                  </a:txBody>
                  <a:tcPr marL="0" marR="0" marT="0" marB="0" horzOverflow="overflow"/>
                </a:tc>
                <a:tc>
                  <a:txBody>
                    <a:bodyPr/>
                    <a:lstStyle/>
                    <a:p>
                      <a:pPr>
                        <a:defRPr>
                          <a:sym typeface="Helvetica"/>
                        </a:defRPr>
                      </a:pPr>
                      <a:r>
                        <a:rPr sz="1800"/>
                        <a:t>demand</a:t>
                      </a:r>
                    </a:p>
                    <a:p>
                      <a:pPr>
                        <a:defRPr>
                          <a:sym typeface="Helvetica"/>
                        </a:defRPr>
                      </a:pPr>
                      <a:r>
                        <a:rPr sz="1800"/>
                        <a:t>(Mbps)</a:t>
                      </a:r>
                    </a:p>
                  </a:txBody>
                  <a:tcPr marL="0" marR="0" marT="0" marB="0" horzOverflow="overflow"/>
                </a:tc>
                <a:tc>
                  <a:txBody>
                    <a:bodyPr/>
                    <a:lstStyle/>
                    <a:p>
                      <a:pPr>
                        <a:defRPr>
                          <a:sym typeface="Helvetica"/>
                        </a:defRPr>
                      </a:pPr>
                      <a:r>
                        <a:rPr sz="1800"/>
                        <a:t>sustain </a:t>
                      </a:r>
                    </a:p>
                    <a:p>
                      <a:pPr>
                        <a:defRPr>
                          <a:sym typeface="Helvetica"/>
                        </a:defRPr>
                      </a:pPr>
                      <a:r>
                        <a:rPr sz="1800"/>
                        <a:t>(sec)</a:t>
                      </a:r>
                    </a:p>
                  </a:txBody>
                  <a:tcPr marL="0" marR="0" marT="0" marB="0" horzOverflow="overflow"/>
                </a:tc>
                <a:tc>
                  <a:txBody>
                    <a:bodyPr/>
                    <a:lstStyle/>
                    <a:p>
                      <a:pPr>
                        <a:defRPr>
                          <a:sym typeface="Helvetica"/>
                        </a:defRPr>
                      </a:pPr>
                      <a:r>
                        <a:rPr sz="1800"/>
                        <a:t>satisfied bandwidth</a:t>
                      </a:r>
                    </a:p>
                    <a:p>
                      <a:pPr>
                        <a:defRPr>
                          <a:sym typeface="Helvetica"/>
                        </a:defRPr>
                      </a:pPr>
                      <a:r>
                        <a:rPr sz="1800"/>
                        <a:t>(Mbps)</a:t>
                      </a:r>
                    </a:p>
                  </a:txBody>
                  <a:tcPr marL="0" marR="0" marT="0" marB="0" horzOverflow="overflow"/>
                </a:tc>
                <a:extLst>
                  <a:ext uri="{0D108BD9-81ED-4DB2-BD59-A6C34878D82A}">
                    <a16:rowId xmlns:a16="http://schemas.microsoft.com/office/drawing/2014/main" val="10000"/>
                  </a:ext>
                </a:extLst>
              </a:tr>
              <a:tr h="284741">
                <a:tc>
                  <a:txBody>
                    <a:bodyPr/>
                    <a:lstStyle/>
                    <a:p>
                      <a:pPr>
                        <a:defRPr b="0">
                          <a:solidFill>
                            <a:srgbClr val="000000"/>
                          </a:solidFill>
                        </a:defRPr>
                      </a:pPr>
                      <a:r>
                        <a:rPr sz="1800">
                          <a:solidFill>
                            <a:schemeClr val="bg1"/>
                          </a:solidFill>
                          <a:sym typeface="Helvetica"/>
                        </a:rPr>
                        <a:t>0</a:t>
                      </a:r>
                      <a:endParaRPr sz="1800" b="1">
                        <a:solidFill>
                          <a:schemeClr val="bg1"/>
                        </a:solidFill>
                        <a:sym typeface="Helvetica"/>
                      </a:endParaRPr>
                    </a:p>
                  </a:txBody>
                  <a:tcPr marL="0" marR="0" marT="0" marB="0" horzOverflow="overflow"/>
                </a:tc>
                <a:tc>
                  <a:txBody>
                    <a:bodyPr/>
                    <a:lstStyle/>
                    <a:p>
                      <a:r>
                        <a:rPr sz="1800">
                          <a:sym typeface="Helvetica"/>
                        </a:rPr>
                        <a:t>1—&gt;5</a:t>
                      </a:r>
                    </a:p>
                  </a:txBody>
                  <a:tcPr marL="0" marR="0" marT="0" marB="0" horzOverflow="overflow"/>
                </a:tc>
                <a:tc>
                  <a:txBody>
                    <a:bodyPr/>
                    <a:lstStyle/>
                    <a:p>
                      <a:r>
                        <a:rPr sz="1800">
                          <a:sym typeface="Helvetica"/>
                        </a:rPr>
                        <a:t>6</a:t>
                      </a:r>
                    </a:p>
                  </a:txBody>
                  <a:tcPr marL="0" marR="0" marT="0" marB="0" horzOverflow="overflow"/>
                </a:tc>
                <a:tc>
                  <a:txBody>
                    <a:bodyPr/>
                    <a:lstStyle/>
                    <a:p>
                      <a:r>
                        <a:rPr sz="1800">
                          <a:sym typeface="Helvetica"/>
                        </a:rPr>
                        <a:t>60</a:t>
                      </a:r>
                    </a:p>
                  </a:txBody>
                  <a:tcPr marL="0" marR="0" marT="0" marB="0" horzOverflow="overflow"/>
                </a:tc>
                <a:tc>
                  <a:txBody>
                    <a:bodyPr/>
                    <a:lstStyle/>
                    <a:p>
                      <a:r>
                        <a:rPr sz="1800">
                          <a:sym typeface="Helvetica"/>
                        </a:rPr>
                        <a:t>4</a:t>
                      </a:r>
                    </a:p>
                  </a:txBody>
                  <a:tcPr marL="0" marR="0" marT="0" marB="0" horzOverflow="overflow"/>
                </a:tc>
                <a:extLst>
                  <a:ext uri="{0D108BD9-81ED-4DB2-BD59-A6C34878D82A}">
                    <a16:rowId xmlns:a16="http://schemas.microsoft.com/office/drawing/2014/main" val="10001"/>
                  </a:ext>
                </a:extLst>
              </a:tr>
              <a:tr h="274435">
                <a:tc>
                  <a:txBody>
                    <a:bodyPr/>
                    <a:lstStyle/>
                    <a:p>
                      <a:pPr>
                        <a:defRPr b="0">
                          <a:solidFill>
                            <a:srgbClr val="000000"/>
                          </a:solidFill>
                        </a:defRPr>
                      </a:pPr>
                      <a:r>
                        <a:rPr sz="1800">
                          <a:solidFill>
                            <a:schemeClr val="bg1"/>
                          </a:solidFill>
                          <a:sym typeface="Helvetica"/>
                        </a:rPr>
                        <a:t>10</a:t>
                      </a:r>
                      <a:endParaRPr sz="1800" b="1">
                        <a:solidFill>
                          <a:schemeClr val="bg1"/>
                        </a:solidFill>
                        <a:sym typeface="Helvetica"/>
                      </a:endParaRPr>
                    </a:p>
                  </a:txBody>
                  <a:tcPr marL="0" marR="0" marT="0" marB="0" horzOverflow="overflow"/>
                </a:tc>
                <a:tc>
                  <a:txBody>
                    <a:bodyPr/>
                    <a:lstStyle/>
                    <a:p>
                      <a:r>
                        <a:rPr sz="1800">
                          <a:sym typeface="Helvetica"/>
                        </a:rPr>
                        <a:t>3—&gt;5</a:t>
                      </a:r>
                    </a:p>
                  </a:txBody>
                  <a:tcPr marL="0" marR="0" marT="0" marB="0" horzOverflow="overflow"/>
                </a:tc>
                <a:tc>
                  <a:txBody>
                    <a:bodyPr/>
                    <a:lstStyle/>
                    <a:p>
                      <a:r>
                        <a:rPr sz="1800">
                          <a:sym typeface="Helvetica"/>
                        </a:rPr>
                        <a:t>5</a:t>
                      </a:r>
                    </a:p>
                  </a:txBody>
                  <a:tcPr marL="0" marR="0" marT="0" marB="0" horzOverflow="overflow"/>
                </a:tc>
                <a:tc>
                  <a:txBody>
                    <a:bodyPr/>
                    <a:lstStyle/>
                    <a:p>
                      <a:r>
                        <a:rPr sz="1800">
                          <a:sym typeface="Helvetica"/>
                        </a:rPr>
                        <a:t>60</a:t>
                      </a:r>
                    </a:p>
                  </a:txBody>
                  <a:tcPr marL="0" marR="0" marT="0" marB="0" horzOverflow="overflow"/>
                </a:tc>
                <a:tc>
                  <a:txBody>
                    <a:bodyPr/>
                    <a:lstStyle/>
                    <a:p>
                      <a:r>
                        <a:rPr sz="1800">
                          <a:sym typeface="Helvetica"/>
                        </a:rPr>
                        <a:t>5</a:t>
                      </a:r>
                    </a:p>
                  </a:txBody>
                  <a:tcPr marL="0" marR="0" marT="0" marB="0" horzOverflow="overflow"/>
                </a:tc>
                <a:extLst>
                  <a:ext uri="{0D108BD9-81ED-4DB2-BD59-A6C34878D82A}">
                    <a16:rowId xmlns:a16="http://schemas.microsoft.com/office/drawing/2014/main" val="10002"/>
                  </a:ext>
                </a:extLst>
              </a:tr>
              <a:tr h="274435">
                <a:tc>
                  <a:txBody>
                    <a:bodyPr/>
                    <a:lstStyle/>
                    <a:p>
                      <a:pPr>
                        <a:defRPr b="0">
                          <a:solidFill>
                            <a:srgbClr val="000000"/>
                          </a:solidFill>
                        </a:defRPr>
                      </a:pPr>
                      <a:r>
                        <a:rPr sz="1800" dirty="0">
                          <a:solidFill>
                            <a:schemeClr val="bg1"/>
                          </a:solidFill>
                          <a:sym typeface="Helvetica"/>
                        </a:rPr>
                        <a:t>20</a:t>
                      </a:r>
                      <a:endParaRPr sz="1800" b="1" dirty="0">
                        <a:solidFill>
                          <a:schemeClr val="bg1"/>
                        </a:solidFill>
                        <a:sym typeface="Helvetica"/>
                      </a:endParaRPr>
                    </a:p>
                  </a:txBody>
                  <a:tcPr marL="0" marR="0" marT="0" marB="0" horzOverflow="overflow"/>
                </a:tc>
                <a:tc>
                  <a:txBody>
                    <a:bodyPr/>
                    <a:lstStyle/>
                    <a:p>
                      <a:r>
                        <a:rPr sz="1800">
                          <a:sym typeface="Helvetica"/>
                        </a:rPr>
                        <a:t>6—&gt;5</a:t>
                      </a:r>
                    </a:p>
                  </a:txBody>
                  <a:tcPr marL="0" marR="0" marT="0" marB="0" horzOverflow="overflow"/>
                </a:tc>
                <a:tc>
                  <a:txBody>
                    <a:bodyPr/>
                    <a:lstStyle/>
                    <a:p>
                      <a:r>
                        <a:rPr sz="1800">
                          <a:sym typeface="Helvetica"/>
                        </a:rPr>
                        <a:t>4</a:t>
                      </a:r>
                    </a:p>
                  </a:txBody>
                  <a:tcPr marL="0" marR="0" marT="0" marB="0" horzOverflow="overflow"/>
                </a:tc>
                <a:tc>
                  <a:txBody>
                    <a:bodyPr/>
                    <a:lstStyle/>
                    <a:p>
                      <a:r>
                        <a:rPr sz="1800">
                          <a:sym typeface="Helvetica"/>
                        </a:rPr>
                        <a:t>60</a:t>
                      </a:r>
                    </a:p>
                  </a:txBody>
                  <a:tcPr marL="0" marR="0" marT="0" marB="0" horzOverflow="overflow"/>
                </a:tc>
                <a:tc>
                  <a:txBody>
                    <a:bodyPr/>
                    <a:lstStyle/>
                    <a:p>
                      <a:r>
                        <a:rPr sz="1800" dirty="0">
                          <a:sym typeface="Helvetica"/>
                        </a:rPr>
                        <a:t>2</a:t>
                      </a:r>
                    </a:p>
                  </a:txBody>
                  <a:tcPr marL="0" marR="0" marT="0" marB="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79213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p:cNvSpPr>
          <p:nvPr>
            <p:ph type="title"/>
          </p:nvPr>
        </p:nvSpPr>
        <p:spPr>
          <a:xfrm>
            <a:off x="722493" y="302544"/>
            <a:ext cx="8860298" cy="1262528"/>
          </a:xfrm>
          <a:prstGeom prst="rect">
            <a:avLst/>
          </a:prstGeom>
        </p:spPr>
        <p:txBody>
          <a:bodyPr/>
          <a:lstStyle/>
          <a:p>
            <a:pPr defTabSz="346379">
              <a:defRPr sz="2400" b="0" spc="-200">
                <a:latin typeface="Arial Black"/>
                <a:ea typeface="Arial Black"/>
                <a:cs typeface="Arial Black"/>
                <a:sym typeface="Arial Black"/>
              </a:defRPr>
            </a:pPr>
            <a:r>
              <a:t>Experimental Result</a:t>
            </a:r>
            <a:endParaRPr spc="-55"/>
          </a:p>
          <a:p>
            <a:pPr defTabSz="346379">
              <a:defRPr sz="2400" b="0" spc="-200">
                <a:latin typeface="Arial Black"/>
                <a:ea typeface="Arial Black"/>
                <a:cs typeface="Arial Black"/>
                <a:sym typeface="Arial Black"/>
              </a:defRPr>
            </a:pPr>
            <a:r>
              <a:t>-Optimal Throughput Multipath Bandwidth Allocation</a:t>
            </a:r>
          </a:p>
        </p:txBody>
      </p:sp>
      <p:sp>
        <p:nvSpPr>
          <p:cNvPr id="382" name="Shape 382"/>
          <p:cNvSpPr/>
          <p:nvPr/>
        </p:nvSpPr>
        <p:spPr>
          <a:xfrm>
            <a:off x="147568" y="1565065"/>
            <a:ext cx="9776873" cy="16927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1" indent="457518" defTabSz="915039">
              <a:defRPr sz="1000">
                <a:latin typeface="Arial"/>
                <a:ea typeface="Arial"/>
                <a:cs typeface="Arial"/>
                <a:sym typeface="Arial"/>
              </a:defRPr>
            </a:pPr>
            <a:r>
              <a:t>1-&gt;5: </a:t>
            </a:r>
          </a:p>
          <a:p>
            <a:pPr lvl="1" indent="457518" defTabSz="915039">
              <a:defRPr sz="1000">
                <a:solidFill>
                  <a:srgbClr val="333333"/>
                </a:solidFill>
                <a:uFill>
                  <a:solidFill>
                    <a:srgbClr val="FFFFFF"/>
                  </a:solidFill>
                </a:uFill>
                <a:latin typeface="Arial"/>
                <a:ea typeface="Arial"/>
                <a:cs typeface="Arial"/>
                <a:sym typeface="Arial"/>
              </a:defRPr>
            </a:pPr>
            <a:r>
              <a:t>—————————————————-</a:t>
            </a:r>
          </a:p>
          <a:p>
            <a:pPr lvl="1" indent="457518" defTabSz="915039">
              <a:defRPr sz="1000">
                <a:solidFill>
                  <a:srgbClr val="333333"/>
                </a:solidFill>
                <a:uFill>
                  <a:solidFill>
                    <a:srgbClr val="FFFFFF"/>
                  </a:solidFill>
                </a:uFill>
                <a:latin typeface="Arial"/>
                <a:ea typeface="Arial"/>
                <a:cs typeface="Arial"/>
                <a:sym typeface="Arial"/>
              </a:defRPr>
            </a:pPr>
            <a:r>
              <a:t>demand requested: 5.88548583984375</a:t>
            </a:r>
          </a:p>
          <a:p>
            <a:pPr lvl="1" indent="457518" defTabSz="915039">
              <a:defRPr sz="1000">
                <a:solidFill>
                  <a:srgbClr val="333333"/>
                </a:solidFill>
                <a:uFill>
                  <a:solidFill>
                    <a:srgbClr val="FFFFFF"/>
                  </a:solidFill>
                </a:uFill>
                <a:latin typeface="Arial"/>
                <a:ea typeface="Arial"/>
                <a:cs typeface="Arial"/>
                <a:sym typeface="Arial"/>
              </a:defRPr>
            </a:pPr>
            <a:r>
              <a:t>demand satisfied: 5.0</a:t>
            </a:r>
          </a:p>
          <a:p>
            <a:pPr lvl="1" indent="457518" defTabSz="915039">
              <a:defRPr sz="1000">
                <a:solidFill>
                  <a:srgbClr val="333333"/>
                </a:solidFill>
                <a:uFill>
                  <a:solidFill>
                    <a:srgbClr val="FFFFFF"/>
                  </a:solidFill>
                </a:uFill>
                <a:latin typeface="Arial"/>
                <a:ea typeface="Arial"/>
                <a:cs typeface="Arial"/>
                <a:sym typeface="Arial"/>
              </a:defRPr>
            </a:pPr>
            <a:endParaRPr/>
          </a:p>
          <a:p>
            <a:pPr lvl="1" indent="457518" defTabSz="915039">
              <a:defRPr sz="1000">
                <a:solidFill>
                  <a:srgbClr val="333333"/>
                </a:solidFill>
                <a:uFill>
                  <a:solidFill>
                    <a:srgbClr val="FFFFFF"/>
                  </a:solidFill>
                </a:uFill>
                <a:latin typeface="Arial"/>
                <a:ea typeface="Arial"/>
                <a:cs typeface="Arial"/>
                <a:sym typeface="Arial"/>
              </a:defRPr>
            </a:pPr>
            <a:r>
              <a:t>route0 is: 1-&gt;2-&gt;5;</a:t>
            </a:r>
          </a:p>
          <a:p>
            <a:pPr lvl="1" indent="457518" defTabSz="915039">
              <a:defRPr sz="1000">
                <a:solidFill>
                  <a:srgbClr val="333333"/>
                </a:solidFill>
                <a:uFill>
                  <a:solidFill>
                    <a:srgbClr val="FFFFFF"/>
                  </a:solidFill>
                </a:uFill>
                <a:latin typeface="Arial"/>
                <a:ea typeface="Arial"/>
                <a:cs typeface="Arial"/>
                <a:sym typeface="Arial"/>
              </a:defRPr>
            </a:pPr>
            <a:r>
              <a:t>bw assigned is: 1.0</a:t>
            </a:r>
          </a:p>
          <a:p>
            <a:pPr lvl="1" indent="457518" defTabSz="915039">
              <a:defRPr sz="1000">
                <a:solidFill>
                  <a:srgbClr val="333333"/>
                </a:solidFill>
                <a:uFill>
                  <a:solidFill>
                    <a:srgbClr val="FFFFFF"/>
                  </a:solidFill>
                </a:uFill>
                <a:latin typeface="Arial"/>
                <a:ea typeface="Arial"/>
                <a:cs typeface="Arial"/>
                <a:sym typeface="Arial"/>
              </a:defRPr>
            </a:pPr>
            <a:endParaRPr/>
          </a:p>
          <a:p>
            <a:pPr lvl="1" indent="457518" defTabSz="915039">
              <a:defRPr sz="1000">
                <a:solidFill>
                  <a:srgbClr val="333333"/>
                </a:solidFill>
                <a:uFill>
                  <a:solidFill>
                    <a:srgbClr val="FFFFFF"/>
                  </a:solidFill>
                </a:uFill>
                <a:latin typeface="Arial"/>
                <a:ea typeface="Arial"/>
                <a:cs typeface="Arial"/>
                <a:sym typeface="Arial"/>
              </a:defRPr>
            </a:pPr>
            <a:r>
              <a:t>route1 is: 1-&gt;2-&gt;3-&gt;4-&gt;5;</a:t>
            </a:r>
          </a:p>
          <a:p>
            <a:pPr lvl="1" indent="457518" defTabSz="915039">
              <a:defRPr sz="1000">
                <a:solidFill>
                  <a:srgbClr val="333333"/>
                </a:solidFill>
                <a:uFill>
                  <a:solidFill>
                    <a:srgbClr val="FFFFFF"/>
                  </a:solidFill>
                </a:uFill>
                <a:latin typeface="Arial"/>
                <a:ea typeface="Arial"/>
                <a:cs typeface="Arial"/>
                <a:sym typeface="Arial"/>
              </a:defRPr>
            </a:pPr>
            <a:r>
              <a:t>bw assigned is: 4.0</a:t>
            </a:r>
          </a:p>
          <a:p>
            <a:pPr lvl="1" indent="457518" defTabSz="915039">
              <a:defRPr sz="1000">
                <a:solidFill>
                  <a:srgbClr val="333333"/>
                </a:solidFill>
                <a:uFill>
                  <a:solidFill>
                    <a:srgbClr val="FFFFFF"/>
                  </a:solidFill>
                </a:uFill>
                <a:latin typeface="Arial"/>
                <a:ea typeface="Arial"/>
                <a:cs typeface="Arial"/>
                <a:sym typeface="Arial"/>
              </a:defRPr>
            </a:pPr>
            <a:r>
              <a:t>—————————————————-</a:t>
            </a:r>
          </a:p>
        </p:txBody>
      </p:sp>
      <p:pic>
        <p:nvPicPr>
          <p:cNvPr id="383" name="image12.png"/>
          <p:cNvPicPr>
            <a:picLocks noChangeAspect="1"/>
          </p:cNvPicPr>
          <p:nvPr/>
        </p:nvPicPr>
        <p:blipFill>
          <a:blip r:embed="rId2">
            <a:extLst/>
          </a:blip>
          <a:stretch>
            <a:fillRect/>
          </a:stretch>
        </p:blipFill>
        <p:spPr>
          <a:xfrm>
            <a:off x="813756" y="3298823"/>
            <a:ext cx="8677774" cy="3847981"/>
          </a:xfrm>
          <a:prstGeom prst="rect">
            <a:avLst/>
          </a:prstGeom>
          <a:ln w="12700">
            <a:miter lim="400000"/>
          </a:ln>
        </p:spPr>
      </p:pic>
      <p:sp>
        <p:nvSpPr>
          <p:cNvPr id="384" name="Shape 384"/>
          <p:cNvSpPr/>
          <p:nvPr/>
        </p:nvSpPr>
        <p:spPr>
          <a:xfrm>
            <a:off x="2071167" y="4551546"/>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5M</a:t>
            </a:r>
          </a:p>
        </p:txBody>
      </p:sp>
      <p:sp>
        <p:nvSpPr>
          <p:cNvPr id="385" name="Shape 385"/>
          <p:cNvSpPr/>
          <p:nvPr/>
        </p:nvSpPr>
        <p:spPr>
          <a:xfrm>
            <a:off x="3376649" y="4193937"/>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4M</a:t>
            </a:r>
          </a:p>
        </p:txBody>
      </p:sp>
      <p:sp>
        <p:nvSpPr>
          <p:cNvPr id="386" name="Shape 386"/>
          <p:cNvSpPr/>
          <p:nvPr/>
        </p:nvSpPr>
        <p:spPr>
          <a:xfrm>
            <a:off x="3405661" y="5547060"/>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2M</a:t>
            </a:r>
          </a:p>
        </p:txBody>
      </p:sp>
      <p:sp>
        <p:nvSpPr>
          <p:cNvPr id="387" name="Shape 387"/>
          <p:cNvSpPr/>
          <p:nvPr/>
        </p:nvSpPr>
        <p:spPr>
          <a:xfrm>
            <a:off x="5455751" y="4087619"/>
            <a:ext cx="491542"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10M</a:t>
            </a:r>
          </a:p>
        </p:txBody>
      </p:sp>
      <p:sp>
        <p:nvSpPr>
          <p:cNvPr id="388" name="Shape 388"/>
          <p:cNvSpPr/>
          <p:nvPr/>
        </p:nvSpPr>
        <p:spPr>
          <a:xfrm>
            <a:off x="5591134" y="5517920"/>
            <a:ext cx="491542"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10M</a:t>
            </a:r>
          </a:p>
        </p:txBody>
      </p:sp>
      <p:sp>
        <p:nvSpPr>
          <p:cNvPr id="389" name="Shape 389"/>
          <p:cNvSpPr/>
          <p:nvPr/>
        </p:nvSpPr>
        <p:spPr>
          <a:xfrm>
            <a:off x="7293096" y="4522407"/>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4M</a:t>
            </a:r>
          </a:p>
        </p:txBody>
      </p:sp>
      <p:sp>
        <p:nvSpPr>
          <p:cNvPr id="390" name="Shape 390"/>
          <p:cNvSpPr/>
          <p:nvPr/>
        </p:nvSpPr>
        <p:spPr>
          <a:xfrm>
            <a:off x="1015905" y="3257869"/>
            <a:ext cx="2270875"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Send 6Mbps to switch 5</a:t>
            </a:r>
          </a:p>
        </p:txBody>
      </p:sp>
    </p:spTree>
    <p:extLst>
      <p:ext uri="{BB962C8B-B14F-4D97-AF65-F5344CB8AC3E}">
        <p14:creationId xmlns:p14="http://schemas.microsoft.com/office/powerpoint/2010/main" val="133869877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p:cNvSpPr>
          <p:nvPr>
            <p:ph type="title"/>
          </p:nvPr>
        </p:nvSpPr>
        <p:spPr>
          <a:xfrm>
            <a:off x="722493" y="302544"/>
            <a:ext cx="8860298" cy="1262528"/>
          </a:xfrm>
          <a:prstGeom prst="rect">
            <a:avLst/>
          </a:prstGeom>
        </p:spPr>
        <p:txBody>
          <a:bodyPr/>
          <a:lstStyle/>
          <a:p>
            <a:pPr defTabSz="346379">
              <a:defRPr sz="2400" b="0" spc="-200">
                <a:latin typeface="Arial Black"/>
                <a:ea typeface="Arial Black"/>
                <a:cs typeface="Arial Black"/>
                <a:sym typeface="Arial Black"/>
              </a:defRPr>
            </a:pPr>
            <a:r>
              <a:t>Experimental Result</a:t>
            </a:r>
            <a:endParaRPr spc="-55"/>
          </a:p>
          <a:p>
            <a:pPr defTabSz="346379">
              <a:defRPr sz="2400" b="0" spc="-200">
                <a:latin typeface="Arial Black"/>
                <a:ea typeface="Arial Black"/>
                <a:cs typeface="Arial Black"/>
                <a:sym typeface="Arial Black"/>
              </a:defRPr>
            </a:pPr>
            <a:r>
              <a:t>-Optimal Throughput Multipath Bandwidth Allocation</a:t>
            </a:r>
          </a:p>
        </p:txBody>
      </p:sp>
      <p:sp>
        <p:nvSpPr>
          <p:cNvPr id="393" name="Shape 393"/>
          <p:cNvSpPr/>
          <p:nvPr/>
        </p:nvSpPr>
        <p:spPr>
          <a:xfrm>
            <a:off x="147568" y="1565065"/>
            <a:ext cx="9776873" cy="16927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1" indent="457518" defTabSz="915039">
              <a:defRPr sz="1000">
                <a:latin typeface="Arial"/>
                <a:ea typeface="Arial"/>
                <a:cs typeface="Arial"/>
                <a:sym typeface="Arial"/>
              </a:defRPr>
            </a:pPr>
            <a:r>
              <a:t>1-&gt;5 </a:t>
            </a:r>
          </a:p>
          <a:p>
            <a:pPr lvl="1" indent="457518" defTabSz="915039">
              <a:defRPr sz="1000">
                <a:latin typeface="Arial"/>
                <a:ea typeface="Arial"/>
                <a:cs typeface="Arial"/>
                <a:sym typeface="Arial"/>
              </a:defRPr>
            </a:pPr>
            <a:r>
              <a:t>——————————————————-</a:t>
            </a:r>
          </a:p>
          <a:p>
            <a:pPr lvl="1" indent="457518" defTabSz="915039">
              <a:defRPr sz="1000">
                <a:latin typeface="Arial"/>
                <a:ea typeface="Arial"/>
                <a:cs typeface="Arial"/>
                <a:sym typeface="Arial"/>
              </a:defRPr>
            </a:pPr>
            <a:r>
              <a:t>demand requested: 5.885549926757813</a:t>
            </a:r>
          </a:p>
          <a:p>
            <a:pPr lvl="1" indent="457518" defTabSz="915039">
              <a:defRPr sz="1000">
                <a:latin typeface="Arial"/>
                <a:ea typeface="Arial"/>
                <a:cs typeface="Arial"/>
                <a:sym typeface="Arial"/>
              </a:defRPr>
            </a:pPr>
            <a:r>
              <a:t>demand satisfied: 5.0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route0 is: 1-&gt;2-&gt;5;</a:t>
            </a:r>
          </a:p>
          <a:p>
            <a:pPr lvl="1" indent="457518" defTabSz="915039">
              <a:defRPr sz="1000">
                <a:latin typeface="Arial"/>
                <a:ea typeface="Arial"/>
                <a:cs typeface="Arial"/>
                <a:sym typeface="Arial"/>
              </a:defRPr>
            </a:pPr>
            <a:r>
              <a:t>bw assigned is: 1.0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route1 is: 1-&gt;2-&gt;3-&gt;4-&gt;5;</a:t>
            </a:r>
          </a:p>
          <a:p>
            <a:pPr lvl="1" indent="457518" defTabSz="915039">
              <a:defRPr sz="1000">
                <a:latin typeface="Arial"/>
                <a:ea typeface="Arial"/>
                <a:cs typeface="Arial"/>
                <a:sym typeface="Arial"/>
              </a:defRPr>
            </a:pPr>
            <a:r>
              <a:t>bw assigned is: 4.0</a:t>
            </a:r>
          </a:p>
          <a:p>
            <a:pPr lvl="1" indent="457518" defTabSz="915039">
              <a:defRPr sz="1000">
                <a:latin typeface="Arial"/>
                <a:ea typeface="Arial"/>
                <a:cs typeface="Arial"/>
                <a:sym typeface="Arial"/>
              </a:defRPr>
            </a:pPr>
            <a:r>
              <a:t>——————————————————</a:t>
            </a:r>
          </a:p>
        </p:txBody>
      </p:sp>
      <p:pic>
        <p:nvPicPr>
          <p:cNvPr id="394" name="image13.png"/>
          <p:cNvPicPr>
            <a:picLocks noChangeAspect="1"/>
          </p:cNvPicPr>
          <p:nvPr/>
        </p:nvPicPr>
        <p:blipFill>
          <a:blip r:embed="rId2">
            <a:extLst/>
          </a:blip>
          <a:stretch>
            <a:fillRect/>
          </a:stretch>
        </p:blipFill>
        <p:spPr>
          <a:xfrm>
            <a:off x="841425" y="3218548"/>
            <a:ext cx="8389160" cy="4112338"/>
          </a:xfrm>
          <a:prstGeom prst="rect">
            <a:avLst/>
          </a:prstGeom>
          <a:ln w="12700">
            <a:miter lim="400000"/>
          </a:ln>
        </p:spPr>
      </p:pic>
      <p:sp>
        <p:nvSpPr>
          <p:cNvPr id="395" name="Shape 395"/>
          <p:cNvSpPr/>
          <p:nvPr/>
        </p:nvSpPr>
        <p:spPr>
          <a:xfrm>
            <a:off x="3209277" y="1501975"/>
            <a:ext cx="3324689" cy="178516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p>
            <a:pPr lvl="1" indent="457518" defTabSz="915039">
              <a:defRPr sz="1000">
                <a:latin typeface="Arial"/>
                <a:ea typeface="Arial"/>
                <a:cs typeface="Arial"/>
                <a:sym typeface="Arial"/>
              </a:defRPr>
            </a:pPr>
            <a:r>
              <a:t>3-&gt;5</a:t>
            </a:r>
          </a:p>
          <a:p>
            <a:pPr lvl="1" indent="457518" defTabSz="915039">
              <a:defRPr sz="1000">
                <a:latin typeface="Arial"/>
                <a:ea typeface="Arial"/>
                <a:cs typeface="Arial"/>
                <a:sym typeface="Arial"/>
              </a:defRPr>
            </a:pPr>
            <a:r>
              <a:t>——————————————————</a:t>
            </a:r>
          </a:p>
          <a:p>
            <a:pPr lvl="1" indent="457518" defTabSz="915039">
              <a:defRPr sz="1000">
                <a:latin typeface="Arial"/>
                <a:ea typeface="Arial"/>
                <a:cs typeface="Arial"/>
                <a:sym typeface="Arial"/>
              </a:defRPr>
            </a:pPr>
            <a:r>
              <a:t>demand requested: 4.9049560546875</a:t>
            </a:r>
          </a:p>
          <a:p>
            <a:pPr lvl="1" indent="457518" defTabSz="915039">
              <a:defRPr sz="1000">
                <a:latin typeface="Arial"/>
                <a:ea typeface="Arial"/>
                <a:cs typeface="Arial"/>
                <a:sym typeface="Arial"/>
              </a:defRPr>
            </a:pPr>
            <a:r>
              <a:t>demand satisfied: 4.9049560546875</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route0 is: 3-&gt;2-&gt;5;</a:t>
            </a:r>
          </a:p>
          <a:p>
            <a:pPr lvl="1" indent="457518" defTabSz="915039">
              <a:defRPr sz="1000">
                <a:latin typeface="Arial"/>
                <a:ea typeface="Arial"/>
                <a:cs typeface="Arial"/>
                <a:sym typeface="Arial"/>
              </a:defRPr>
            </a:pPr>
            <a:r>
              <a:t>bw assigned is: 0.0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route1 is: 3-&gt;4-&gt;5;</a:t>
            </a:r>
          </a:p>
          <a:p>
            <a:pPr lvl="1" indent="457518" defTabSz="915039">
              <a:defRPr sz="1000">
                <a:latin typeface="Arial"/>
                <a:ea typeface="Arial"/>
                <a:cs typeface="Arial"/>
                <a:sym typeface="Arial"/>
              </a:defRPr>
            </a:pPr>
            <a:r>
              <a:t>bw assigned is: 4.9049560546875</a:t>
            </a:r>
          </a:p>
          <a:p>
            <a:pPr lvl="1" indent="457518" defTabSz="915039">
              <a:defRPr sz="1000">
                <a:latin typeface="Arial"/>
                <a:ea typeface="Arial"/>
                <a:cs typeface="Arial"/>
                <a:sym typeface="Arial"/>
              </a:defRPr>
            </a:pPr>
            <a:r>
              <a:t>——————————————————</a:t>
            </a:r>
          </a:p>
        </p:txBody>
      </p:sp>
      <p:sp>
        <p:nvSpPr>
          <p:cNvPr id="396" name="Shape 396"/>
          <p:cNvSpPr/>
          <p:nvPr/>
        </p:nvSpPr>
        <p:spPr>
          <a:xfrm>
            <a:off x="2042155" y="4822169"/>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5M</a:t>
            </a:r>
          </a:p>
        </p:txBody>
      </p:sp>
      <p:sp>
        <p:nvSpPr>
          <p:cNvPr id="397" name="Shape 397"/>
          <p:cNvSpPr/>
          <p:nvPr/>
        </p:nvSpPr>
        <p:spPr>
          <a:xfrm>
            <a:off x="3308956" y="4387237"/>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4M</a:t>
            </a:r>
          </a:p>
        </p:txBody>
      </p:sp>
      <p:sp>
        <p:nvSpPr>
          <p:cNvPr id="398" name="Shape 398"/>
          <p:cNvSpPr/>
          <p:nvPr/>
        </p:nvSpPr>
        <p:spPr>
          <a:xfrm>
            <a:off x="3239102" y="5759693"/>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2M</a:t>
            </a:r>
          </a:p>
        </p:txBody>
      </p:sp>
      <p:sp>
        <p:nvSpPr>
          <p:cNvPr id="399" name="Shape 399"/>
          <p:cNvSpPr/>
          <p:nvPr/>
        </p:nvSpPr>
        <p:spPr>
          <a:xfrm>
            <a:off x="5291359" y="4358098"/>
            <a:ext cx="491542"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10M</a:t>
            </a:r>
          </a:p>
        </p:txBody>
      </p:sp>
      <p:sp>
        <p:nvSpPr>
          <p:cNvPr id="400" name="Shape 400"/>
          <p:cNvSpPr/>
          <p:nvPr/>
        </p:nvSpPr>
        <p:spPr>
          <a:xfrm>
            <a:off x="5436410" y="5730551"/>
            <a:ext cx="491542"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10M</a:t>
            </a:r>
          </a:p>
        </p:txBody>
      </p:sp>
      <p:sp>
        <p:nvSpPr>
          <p:cNvPr id="401" name="Shape 401"/>
          <p:cNvSpPr/>
          <p:nvPr/>
        </p:nvSpPr>
        <p:spPr>
          <a:xfrm>
            <a:off x="6993317" y="4715853"/>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4M</a:t>
            </a:r>
          </a:p>
        </p:txBody>
      </p:sp>
      <p:sp>
        <p:nvSpPr>
          <p:cNvPr id="402" name="Shape 402"/>
          <p:cNvSpPr/>
          <p:nvPr/>
        </p:nvSpPr>
        <p:spPr>
          <a:xfrm>
            <a:off x="883962" y="3432369"/>
            <a:ext cx="2270875"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Send 6Mbps to switch 5</a:t>
            </a:r>
          </a:p>
        </p:txBody>
      </p:sp>
      <p:sp>
        <p:nvSpPr>
          <p:cNvPr id="403" name="Shape 403"/>
          <p:cNvSpPr/>
          <p:nvPr/>
        </p:nvSpPr>
        <p:spPr>
          <a:xfrm>
            <a:off x="6347829" y="3207068"/>
            <a:ext cx="2270875"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Send 5Mbps to switch 5</a:t>
            </a:r>
          </a:p>
        </p:txBody>
      </p:sp>
    </p:spTree>
    <p:extLst>
      <p:ext uri="{BB962C8B-B14F-4D97-AF65-F5344CB8AC3E}">
        <p14:creationId xmlns:p14="http://schemas.microsoft.com/office/powerpoint/2010/main" val="187730371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p:cNvSpPr>
          <p:nvPr>
            <p:ph type="title"/>
          </p:nvPr>
        </p:nvSpPr>
        <p:spPr>
          <a:xfrm>
            <a:off x="722493" y="302544"/>
            <a:ext cx="8860298" cy="1262528"/>
          </a:xfrm>
          <a:prstGeom prst="rect">
            <a:avLst/>
          </a:prstGeom>
        </p:spPr>
        <p:txBody>
          <a:bodyPr/>
          <a:lstStyle/>
          <a:p>
            <a:pPr defTabSz="346379">
              <a:defRPr sz="2400" b="0" spc="-200">
                <a:latin typeface="Arial Black"/>
                <a:ea typeface="Arial Black"/>
                <a:cs typeface="Arial Black"/>
                <a:sym typeface="Arial Black"/>
              </a:defRPr>
            </a:pPr>
            <a:r>
              <a:t>Experimental Result</a:t>
            </a:r>
            <a:endParaRPr spc="-55"/>
          </a:p>
          <a:p>
            <a:pPr defTabSz="346379">
              <a:defRPr sz="2400" b="0" spc="-200">
                <a:latin typeface="Arial Black"/>
                <a:ea typeface="Arial Black"/>
                <a:cs typeface="Arial Black"/>
                <a:sym typeface="Arial Black"/>
              </a:defRPr>
            </a:pPr>
            <a:r>
              <a:t>-Optimal Throughput Multipath Bandwidth Allocation</a:t>
            </a:r>
          </a:p>
        </p:txBody>
      </p:sp>
      <p:sp>
        <p:nvSpPr>
          <p:cNvPr id="406" name="Shape 406"/>
          <p:cNvSpPr/>
          <p:nvPr/>
        </p:nvSpPr>
        <p:spPr>
          <a:xfrm>
            <a:off x="147568" y="1565065"/>
            <a:ext cx="9776873" cy="16927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1" indent="457518" defTabSz="915039">
              <a:defRPr sz="1000">
                <a:latin typeface="Arial"/>
                <a:ea typeface="Arial"/>
                <a:cs typeface="Arial"/>
                <a:sym typeface="Arial"/>
              </a:defRPr>
            </a:pPr>
            <a:r>
              <a:t>1-&gt;5</a:t>
            </a:r>
          </a:p>
          <a:p>
            <a:pPr lvl="1" indent="457518" defTabSz="915039">
              <a:defRPr sz="1000">
                <a:latin typeface="Arial"/>
                <a:ea typeface="Arial"/>
                <a:cs typeface="Arial"/>
                <a:sym typeface="Arial"/>
              </a:defRPr>
            </a:pPr>
            <a:r>
              <a:t>——————————————————</a:t>
            </a:r>
          </a:p>
          <a:p>
            <a:pPr lvl="1" indent="457518" defTabSz="915039">
              <a:defRPr sz="1000">
                <a:latin typeface="Arial"/>
                <a:ea typeface="Arial"/>
                <a:cs typeface="Arial"/>
                <a:sym typeface="Arial"/>
              </a:defRPr>
            </a:pPr>
            <a:r>
              <a:t>demand requested: 5.88548583984375</a:t>
            </a:r>
          </a:p>
          <a:p>
            <a:pPr lvl="1" indent="457518" defTabSz="915039">
              <a:defRPr sz="1000">
                <a:latin typeface="Arial"/>
                <a:ea typeface="Arial"/>
                <a:cs typeface="Arial"/>
                <a:sym typeface="Arial"/>
              </a:defRPr>
            </a:pPr>
            <a:r>
              <a:t>demand satisfied: 5.0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route0 is: 1-&gt;2-&gt;5;</a:t>
            </a:r>
          </a:p>
          <a:p>
            <a:pPr lvl="1" indent="457518" defTabSz="915039">
              <a:defRPr sz="1000">
                <a:latin typeface="Arial"/>
                <a:ea typeface="Arial"/>
                <a:cs typeface="Arial"/>
                <a:sym typeface="Arial"/>
              </a:defRPr>
            </a:pPr>
            <a:r>
              <a:t>bw assigned is: 1.0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route1 is: 1-&gt;2-&gt;3-&gt;4-&gt;5;</a:t>
            </a:r>
          </a:p>
          <a:p>
            <a:pPr lvl="1" indent="457518" defTabSz="915039">
              <a:defRPr sz="1000">
                <a:latin typeface="Arial"/>
                <a:ea typeface="Arial"/>
                <a:cs typeface="Arial"/>
                <a:sym typeface="Arial"/>
              </a:defRPr>
            </a:pPr>
            <a:r>
              <a:t>bw assigned is: 4.0</a:t>
            </a:r>
          </a:p>
          <a:p>
            <a:pPr lvl="1" indent="457518" defTabSz="915039">
              <a:defRPr sz="1000">
                <a:latin typeface="Arial"/>
                <a:ea typeface="Arial"/>
                <a:cs typeface="Arial"/>
                <a:sym typeface="Arial"/>
              </a:defRPr>
            </a:pPr>
            <a:r>
              <a:t>——————————————————</a:t>
            </a:r>
          </a:p>
        </p:txBody>
      </p:sp>
      <p:pic>
        <p:nvPicPr>
          <p:cNvPr id="407" name="image14.png"/>
          <p:cNvPicPr>
            <a:picLocks noChangeAspect="1"/>
          </p:cNvPicPr>
          <p:nvPr/>
        </p:nvPicPr>
        <p:blipFill>
          <a:blip r:embed="rId2">
            <a:extLst/>
          </a:blip>
          <a:stretch>
            <a:fillRect/>
          </a:stretch>
        </p:blipFill>
        <p:spPr>
          <a:xfrm>
            <a:off x="982274" y="3248683"/>
            <a:ext cx="7879667" cy="4087546"/>
          </a:xfrm>
          <a:prstGeom prst="rect">
            <a:avLst/>
          </a:prstGeom>
          <a:ln w="12700">
            <a:miter lim="400000"/>
          </a:ln>
        </p:spPr>
      </p:pic>
      <p:sp>
        <p:nvSpPr>
          <p:cNvPr id="408" name="Shape 408"/>
          <p:cNvSpPr/>
          <p:nvPr/>
        </p:nvSpPr>
        <p:spPr>
          <a:xfrm>
            <a:off x="6596840" y="1526350"/>
            <a:ext cx="3324689" cy="178516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p>
            <a:pPr lvl="1" indent="457518" defTabSz="915039">
              <a:defRPr sz="1000">
                <a:latin typeface="Arial"/>
                <a:ea typeface="Arial"/>
                <a:cs typeface="Arial"/>
                <a:sym typeface="Arial"/>
              </a:defRPr>
            </a:pPr>
            <a:r>
              <a:t>6-&gt;5</a:t>
            </a:r>
          </a:p>
          <a:p>
            <a:pPr lvl="1" indent="457518" defTabSz="915039">
              <a:defRPr sz="1000">
                <a:latin typeface="Arial"/>
                <a:ea typeface="Arial"/>
                <a:cs typeface="Arial"/>
                <a:sym typeface="Arial"/>
              </a:defRPr>
            </a:pPr>
            <a:r>
              <a:t>——————————————————</a:t>
            </a:r>
          </a:p>
          <a:p>
            <a:pPr lvl="1" indent="457518" defTabSz="915039">
              <a:defRPr sz="1000">
                <a:latin typeface="Arial"/>
                <a:ea typeface="Arial"/>
                <a:cs typeface="Arial"/>
                <a:sym typeface="Arial"/>
              </a:defRPr>
            </a:pPr>
            <a:r>
              <a:t>demand requested: 3.922119140625</a:t>
            </a:r>
          </a:p>
          <a:p>
            <a:pPr lvl="1" indent="457518" defTabSz="915039">
              <a:defRPr sz="1000">
                <a:latin typeface="Arial"/>
                <a:ea typeface="Arial"/>
                <a:cs typeface="Arial"/>
                <a:sym typeface="Arial"/>
              </a:defRPr>
            </a:pPr>
            <a:r>
              <a:t>demand satisfied: 3.922119140625</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route0 is: 6-&gt;4-&gt;3-&gt;2-&gt;5;</a:t>
            </a:r>
          </a:p>
          <a:p>
            <a:pPr lvl="1" indent="457518" defTabSz="915039">
              <a:defRPr sz="1000">
                <a:latin typeface="Arial"/>
                <a:ea typeface="Arial"/>
                <a:cs typeface="Arial"/>
                <a:sym typeface="Arial"/>
              </a:defRPr>
            </a:pPr>
            <a:r>
              <a:t>bw assigned is: 1.0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route1 is: 6-&gt;4-&gt;5;</a:t>
            </a:r>
          </a:p>
          <a:p>
            <a:pPr lvl="1" indent="457518" defTabSz="915039">
              <a:defRPr sz="1000">
                <a:latin typeface="Arial"/>
                <a:ea typeface="Arial"/>
                <a:cs typeface="Arial"/>
                <a:sym typeface="Arial"/>
              </a:defRPr>
            </a:pPr>
            <a:r>
              <a:t>bw assigned is: 2.922119140625</a:t>
            </a:r>
          </a:p>
          <a:p>
            <a:pPr lvl="1" indent="457518" defTabSz="915039">
              <a:defRPr sz="1000">
                <a:latin typeface="Arial"/>
                <a:ea typeface="Arial"/>
                <a:cs typeface="Arial"/>
                <a:sym typeface="Arial"/>
              </a:defRPr>
            </a:pPr>
            <a:r>
              <a:t>——————————————————</a:t>
            </a:r>
          </a:p>
        </p:txBody>
      </p:sp>
      <p:sp>
        <p:nvSpPr>
          <p:cNvPr id="409" name="Shape 409"/>
          <p:cNvSpPr/>
          <p:nvPr/>
        </p:nvSpPr>
        <p:spPr>
          <a:xfrm>
            <a:off x="3267208" y="1526350"/>
            <a:ext cx="3324689" cy="178516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p>
            <a:pPr lvl="1" indent="457518" defTabSz="915039">
              <a:defRPr sz="1000">
                <a:latin typeface="Arial"/>
                <a:ea typeface="Arial"/>
                <a:cs typeface="Arial"/>
                <a:sym typeface="Arial"/>
              </a:defRPr>
            </a:pPr>
            <a:r>
              <a:t>3-&gt;5(</a:t>
            </a:r>
            <a:r>
              <a:rPr>
                <a:solidFill>
                  <a:srgbClr val="FF2600"/>
                </a:solidFill>
              </a:rPr>
              <a:t>rearranged!</a:t>
            </a:r>
            <a:r>
              <a:t>)</a:t>
            </a:r>
          </a:p>
          <a:p>
            <a:pPr lvl="1" indent="457518" defTabSz="915039">
              <a:defRPr sz="1000">
                <a:latin typeface="Arial"/>
                <a:ea typeface="Arial"/>
                <a:cs typeface="Arial"/>
                <a:sym typeface="Arial"/>
              </a:defRPr>
            </a:pPr>
            <a:r>
              <a:t>——————————————————</a:t>
            </a:r>
          </a:p>
          <a:p>
            <a:pPr lvl="1" indent="457518" defTabSz="915039">
              <a:defRPr sz="1000">
                <a:latin typeface="Arial"/>
                <a:ea typeface="Arial"/>
                <a:cs typeface="Arial"/>
                <a:sym typeface="Arial"/>
              </a:defRPr>
            </a:pPr>
            <a:r>
              <a:t>demand requested: 4.9049560546875</a:t>
            </a:r>
          </a:p>
          <a:p>
            <a:pPr lvl="1" indent="457518" defTabSz="915039">
              <a:defRPr sz="1000">
                <a:latin typeface="Arial"/>
                <a:ea typeface="Arial"/>
                <a:cs typeface="Arial"/>
                <a:sym typeface="Arial"/>
              </a:defRPr>
            </a:pPr>
            <a:r>
              <a:t>demand satisfied: 3.077880859375</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route0 is: 3-&gt;2-&gt;5;</a:t>
            </a:r>
          </a:p>
          <a:p>
            <a:pPr lvl="1" indent="457518" defTabSz="915039">
              <a:defRPr sz="1000">
                <a:latin typeface="Arial"/>
                <a:ea typeface="Arial"/>
                <a:cs typeface="Arial"/>
                <a:sym typeface="Arial"/>
              </a:defRPr>
            </a:pPr>
            <a:r>
              <a:t>bw assigned is: 0.0</a:t>
            </a:r>
          </a:p>
          <a:p>
            <a:pPr lvl="1" indent="457518" defTabSz="915039">
              <a:defRPr sz="1000">
                <a:latin typeface="Arial"/>
                <a:ea typeface="Arial"/>
                <a:cs typeface="Arial"/>
                <a:sym typeface="Arial"/>
              </a:defRPr>
            </a:pPr>
            <a:endParaRPr/>
          </a:p>
          <a:p>
            <a:pPr lvl="1" indent="457518" defTabSz="915039">
              <a:defRPr sz="1000">
                <a:latin typeface="Arial"/>
                <a:ea typeface="Arial"/>
                <a:cs typeface="Arial"/>
                <a:sym typeface="Arial"/>
              </a:defRPr>
            </a:pPr>
            <a:r>
              <a:t>route1 is: 3-&gt;4-&gt;5;(</a:t>
            </a:r>
            <a:r>
              <a:rPr>
                <a:solidFill>
                  <a:srgbClr val="FF2600"/>
                </a:solidFill>
              </a:rPr>
              <a:t>reduced by 2</a:t>
            </a:r>
            <a:r>
              <a:t>)</a:t>
            </a:r>
          </a:p>
          <a:p>
            <a:pPr lvl="1" indent="457518" defTabSz="915039">
              <a:defRPr sz="1000">
                <a:latin typeface="Arial"/>
                <a:ea typeface="Arial"/>
                <a:cs typeface="Arial"/>
                <a:sym typeface="Arial"/>
              </a:defRPr>
            </a:pPr>
            <a:r>
              <a:t>bw assigned is: 3.077880859375</a:t>
            </a:r>
          </a:p>
          <a:p>
            <a:pPr lvl="1" indent="457518" defTabSz="915039">
              <a:defRPr sz="1000">
                <a:latin typeface="Arial"/>
                <a:ea typeface="Arial"/>
                <a:cs typeface="Arial"/>
                <a:sym typeface="Arial"/>
              </a:defRPr>
            </a:pPr>
            <a:r>
              <a:t>——————————————————</a:t>
            </a:r>
          </a:p>
        </p:txBody>
      </p:sp>
      <p:sp>
        <p:nvSpPr>
          <p:cNvPr id="410" name="Shape 410"/>
          <p:cNvSpPr/>
          <p:nvPr/>
        </p:nvSpPr>
        <p:spPr>
          <a:xfrm>
            <a:off x="1858420" y="5247438"/>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5M</a:t>
            </a:r>
          </a:p>
        </p:txBody>
      </p:sp>
      <p:sp>
        <p:nvSpPr>
          <p:cNvPr id="411" name="Shape 411"/>
          <p:cNvSpPr/>
          <p:nvPr/>
        </p:nvSpPr>
        <p:spPr>
          <a:xfrm>
            <a:off x="3347639" y="4541881"/>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4M</a:t>
            </a:r>
          </a:p>
        </p:txBody>
      </p:sp>
      <p:sp>
        <p:nvSpPr>
          <p:cNvPr id="412" name="Shape 412"/>
          <p:cNvSpPr/>
          <p:nvPr/>
        </p:nvSpPr>
        <p:spPr>
          <a:xfrm>
            <a:off x="3357307" y="5892729"/>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2M</a:t>
            </a:r>
          </a:p>
        </p:txBody>
      </p:sp>
      <p:sp>
        <p:nvSpPr>
          <p:cNvPr id="413" name="Shape 413"/>
          <p:cNvSpPr/>
          <p:nvPr/>
        </p:nvSpPr>
        <p:spPr>
          <a:xfrm>
            <a:off x="5310695" y="4541881"/>
            <a:ext cx="491542"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10M</a:t>
            </a:r>
          </a:p>
        </p:txBody>
      </p:sp>
      <p:sp>
        <p:nvSpPr>
          <p:cNvPr id="414" name="Shape 414"/>
          <p:cNvSpPr/>
          <p:nvPr/>
        </p:nvSpPr>
        <p:spPr>
          <a:xfrm>
            <a:off x="5304443" y="5788687"/>
            <a:ext cx="491542"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10M</a:t>
            </a:r>
          </a:p>
        </p:txBody>
      </p:sp>
      <p:sp>
        <p:nvSpPr>
          <p:cNvPr id="415" name="Shape 415"/>
          <p:cNvSpPr/>
          <p:nvPr/>
        </p:nvSpPr>
        <p:spPr>
          <a:xfrm>
            <a:off x="6906287" y="5450406"/>
            <a:ext cx="377728"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4M</a:t>
            </a:r>
          </a:p>
        </p:txBody>
      </p:sp>
      <p:sp>
        <p:nvSpPr>
          <p:cNvPr id="416" name="Shape 416"/>
          <p:cNvSpPr/>
          <p:nvPr/>
        </p:nvSpPr>
        <p:spPr>
          <a:xfrm>
            <a:off x="1125388" y="3543482"/>
            <a:ext cx="2270875"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Send 6Mbps to switch 5</a:t>
            </a:r>
          </a:p>
        </p:txBody>
      </p:sp>
      <p:sp>
        <p:nvSpPr>
          <p:cNvPr id="417" name="Shape 417"/>
          <p:cNvSpPr/>
          <p:nvPr/>
        </p:nvSpPr>
        <p:spPr>
          <a:xfrm>
            <a:off x="6169937" y="3322319"/>
            <a:ext cx="2270875"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Send 5Mbps to switch 5</a:t>
            </a:r>
          </a:p>
        </p:txBody>
      </p:sp>
      <p:sp>
        <p:nvSpPr>
          <p:cNvPr id="418" name="Shape 418"/>
          <p:cNvSpPr/>
          <p:nvPr/>
        </p:nvSpPr>
        <p:spPr>
          <a:xfrm>
            <a:off x="6335122" y="4158231"/>
            <a:ext cx="2270875" cy="338615"/>
          </a:xfrm>
          <a:prstGeom prst="rect">
            <a:avLst/>
          </a:prstGeom>
          <a:ln w="12700">
            <a:miter lim="400000"/>
          </a:ln>
          <a:extLst>
            <a:ext uri="{C572A759-6A51-4108-AA02-DFA0A04FC94B}">
              <ma14:wrappingTextBoxFlag xmlns="" xmlns:ma14="http://schemas.microsoft.com/office/mac/drawingml/2011/main" val="1"/>
            </a:ext>
          </a:extLst>
        </p:spPr>
        <p:txBody>
          <a:bodyPr wrap="none" lIns="45750" tIns="45750" rIns="45750" bIns="45750">
            <a:spAutoFit/>
          </a:bodyPr>
          <a:lstStyle>
            <a:lvl1pPr defTabSz="914399">
              <a:defRPr sz="1600">
                <a:latin typeface="Arial"/>
                <a:ea typeface="Arial"/>
                <a:cs typeface="Arial"/>
                <a:sym typeface="Arial"/>
              </a:defRPr>
            </a:lvl1pPr>
          </a:lstStyle>
          <a:p>
            <a:r>
              <a:t>Send 4Mbps to switch 5</a:t>
            </a:r>
          </a:p>
        </p:txBody>
      </p:sp>
    </p:spTree>
    <p:extLst>
      <p:ext uri="{BB962C8B-B14F-4D97-AF65-F5344CB8AC3E}">
        <p14:creationId xmlns:p14="http://schemas.microsoft.com/office/powerpoint/2010/main" val="133652107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a:spLocks noGrp="1"/>
          </p:cNvSpPr>
          <p:nvPr>
            <p:ph type="title"/>
          </p:nvPr>
        </p:nvSpPr>
        <p:spPr>
          <a:xfrm>
            <a:off x="720680" y="301085"/>
            <a:ext cx="8864017" cy="1263055"/>
          </a:xfrm>
          <a:prstGeom prst="rect">
            <a:avLst/>
          </a:prstGeom>
        </p:spPr>
        <p:txBody>
          <a:bodyPr/>
          <a:lstStyle/>
          <a:p>
            <a:pPr defTabSz="346380">
              <a:defRPr sz="2500" b="0" spc="-100">
                <a:latin typeface="Arial Black"/>
                <a:ea typeface="Arial Black"/>
                <a:cs typeface="Arial Black"/>
                <a:sym typeface="Arial Black"/>
              </a:defRPr>
            </a:pPr>
            <a:r>
              <a:t>Experimental Result</a:t>
            </a:r>
            <a:endParaRPr spc="-58"/>
          </a:p>
          <a:p>
            <a:pPr defTabSz="346380">
              <a:defRPr sz="2500" b="0" spc="-100">
                <a:latin typeface="Arial Black"/>
                <a:ea typeface="Arial Black"/>
                <a:cs typeface="Arial Black"/>
                <a:sym typeface="Arial Black"/>
              </a:defRPr>
            </a:pPr>
            <a:r>
              <a:t>-Optimal Throughput Multipath Bandwidth Allocation</a:t>
            </a:r>
          </a:p>
        </p:txBody>
      </p:sp>
      <p:sp>
        <p:nvSpPr>
          <p:cNvPr id="398" name="Shape 398"/>
          <p:cNvSpPr>
            <a:spLocks noGrp="1"/>
          </p:cNvSpPr>
          <p:nvPr>
            <p:ph type="body" idx="4294967295"/>
          </p:nvPr>
        </p:nvSpPr>
        <p:spPr>
          <a:xfrm>
            <a:off x="720679" y="2160906"/>
            <a:ext cx="8648175" cy="4386647"/>
          </a:xfrm>
          <a:prstGeom prst="rect">
            <a:avLst/>
          </a:prstGeom>
        </p:spPr>
        <p:txBody>
          <a:bodyPr lIns="91504" tIns="45752" rIns="91504" bIns="45752"/>
          <a:lstStyle/>
          <a:p>
            <a:endParaRPr lang="en-US" dirty="0"/>
          </a:p>
          <a:p>
            <a:endParaRPr lang="en-US" dirty="0"/>
          </a:p>
          <a:p>
            <a:endParaRPr lang="en-US" dirty="0"/>
          </a:p>
          <a:p>
            <a:endParaRPr lang="en-US" dirty="0"/>
          </a:p>
          <a:p>
            <a:endParaRPr dirty="0"/>
          </a:p>
          <a:p>
            <a:endParaRPr dirty="0"/>
          </a:p>
          <a:p>
            <a:endParaRPr dirty="0"/>
          </a:p>
          <a:p>
            <a:pPr>
              <a:defRPr spc="-100">
                <a:latin typeface="Arial"/>
                <a:ea typeface="Arial"/>
                <a:cs typeface="Arial"/>
                <a:sym typeface="Arial"/>
              </a:defRPr>
            </a:pPr>
            <a:r>
              <a:rPr dirty="0"/>
              <a:t>When the three demands exist simultaneously, the total throughput is 5 + 3 + 4 = 12 (Mbps)</a:t>
            </a:r>
          </a:p>
          <a:p>
            <a:pPr>
              <a:defRPr>
                <a:latin typeface="Arial"/>
                <a:ea typeface="Arial"/>
                <a:cs typeface="Arial"/>
                <a:sym typeface="Arial"/>
              </a:defRPr>
            </a:pPr>
            <a:endParaRPr dirty="0"/>
          </a:p>
          <a:p>
            <a:pPr>
              <a:defRPr spc="-100">
                <a:latin typeface="Arial"/>
                <a:ea typeface="Arial"/>
                <a:cs typeface="Arial"/>
                <a:sym typeface="Arial"/>
              </a:defRPr>
            </a:pPr>
            <a:r>
              <a:rPr dirty="0"/>
              <a:t>The previous allocated routes and bandwidth can be changed for the sake of over all throughput</a:t>
            </a:r>
          </a:p>
        </p:txBody>
      </p:sp>
      <p:graphicFrame>
        <p:nvGraphicFramePr>
          <p:cNvPr id="399" name="Table 399"/>
          <p:cNvGraphicFramePr/>
          <p:nvPr>
            <p:extLst>
              <p:ext uri="{D42A27DB-BD31-4B8C-83A1-F6EECF244321}">
                <p14:modId xmlns:p14="http://schemas.microsoft.com/office/powerpoint/2010/main" val="3193387274"/>
              </p:ext>
            </p:extLst>
          </p:nvPr>
        </p:nvGraphicFramePr>
        <p:xfrm>
          <a:off x="2288773" y="1811215"/>
          <a:ext cx="5503075" cy="1656917"/>
        </p:xfrm>
        <a:graphic>
          <a:graphicData uri="http://schemas.openxmlformats.org/drawingml/2006/table">
            <a:tbl>
              <a:tblPr firstRow="1" firstCol="1" bandRow="1">
                <a:tableStyleId>{5C22544A-7EE6-4342-B048-85BDC9FD1C3A}</a:tableStyleId>
              </a:tblPr>
              <a:tblGrid>
                <a:gridCol w="983883">
                  <a:extLst>
                    <a:ext uri="{9D8B030D-6E8A-4147-A177-3AD203B41FA5}">
                      <a16:colId xmlns:a16="http://schemas.microsoft.com/office/drawing/2014/main" val="20000"/>
                    </a:ext>
                  </a:extLst>
                </a:gridCol>
                <a:gridCol w="983883">
                  <a:extLst>
                    <a:ext uri="{9D8B030D-6E8A-4147-A177-3AD203B41FA5}">
                      <a16:colId xmlns:a16="http://schemas.microsoft.com/office/drawing/2014/main" val="20001"/>
                    </a:ext>
                  </a:extLst>
                </a:gridCol>
                <a:gridCol w="983883">
                  <a:extLst>
                    <a:ext uri="{9D8B030D-6E8A-4147-A177-3AD203B41FA5}">
                      <a16:colId xmlns:a16="http://schemas.microsoft.com/office/drawing/2014/main" val="20002"/>
                    </a:ext>
                  </a:extLst>
                </a:gridCol>
                <a:gridCol w="983883">
                  <a:extLst>
                    <a:ext uri="{9D8B030D-6E8A-4147-A177-3AD203B41FA5}">
                      <a16:colId xmlns:a16="http://schemas.microsoft.com/office/drawing/2014/main" val="20003"/>
                    </a:ext>
                  </a:extLst>
                </a:gridCol>
                <a:gridCol w="1567543">
                  <a:extLst>
                    <a:ext uri="{9D8B030D-6E8A-4147-A177-3AD203B41FA5}">
                      <a16:colId xmlns:a16="http://schemas.microsoft.com/office/drawing/2014/main" val="20004"/>
                    </a:ext>
                  </a:extLst>
                </a:gridCol>
              </a:tblGrid>
              <a:tr h="823306">
                <a:tc>
                  <a:txBody>
                    <a:bodyPr/>
                    <a:lstStyle/>
                    <a:p>
                      <a:pPr>
                        <a:defRPr>
                          <a:sym typeface="Helvetica"/>
                        </a:defRPr>
                      </a:pPr>
                      <a:r>
                        <a:rPr sz="1800" dirty="0"/>
                        <a:t>time</a:t>
                      </a:r>
                    </a:p>
                    <a:p>
                      <a:pPr>
                        <a:defRPr>
                          <a:sym typeface="Helvetica"/>
                        </a:defRPr>
                      </a:pPr>
                      <a:r>
                        <a:rPr sz="1800" dirty="0"/>
                        <a:t>(sec)</a:t>
                      </a:r>
                      <a:endParaRPr sz="1800" dirty="0">
                        <a:solidFill>
                          <a:schemeClr val="bg1"/>
                        </a:solidFill>
                      </a:endParaRPr>
                    </a:p>
                  </a:txBody>
                  <a:tcPr marL="0" marR="0" marT="0" marB="0" horzOverflow="overflow"/>
                </a:tc>
                <a:tc>
                  <a:txBody>
                    <a:bodyPr/>
                    <a:lstStyle/>
                    <a:p>
                      <a:pPr>
                        <a:defRPr b="0">
                          <a:solidFill>
                            <a:srgbClr val="000000"/>
                          </a:solidFill>
                        </a:defRPr>
                      </a:pPr>
                      <a:r>
                        <a:rPr sz="1800" b="1" dirty="0" err="1">
                          <a:solidFill>
                            <a:schemeClr val="bg1"/>
                          </a:solidFill>
                          <a:sym typeface="Helvetica"/>
                        </a:rPr>
                        <a:t>src</a:t>
                      </a:r>
                      <a:r>
                        <a:rPr sz="1800" b="1" dirty="0">
                          <a:solidFill>
                            <a:schemeClr val="bg1"/>
                          </a:solidFill>
                          <a:sym typeface="Helvetica"/>
                        </a:rPr>
                        <a:t>-&gt;</a:t>
                      </a:r>
                      <a:r>
                        <a:rPr sz="1800" b="1" dirty="0" err="1">
                          <a:solidFill>
                            <a:schemeClr val="bg1"/>
                          </a:solidFill>
                          <a:sym typeface="Helvetica"/>
                        </a:rPr>
                        <a:t>dst</a:t>
                      </a:r>
                      <a:endParaRPr sz="1800" b="1" dirty="0">
                        <a:solidFill>
                          <a:schemeClr val="bg1"/>
                        </a:solidFill>
                        <a:sym typeface="Helvetica"/>
                      </a:endParaRPr>
                    </a:p>
                  </a:txBody>
                  <a:tcPr marL="0" marR="0" marT="0" marB="0" horzOverflow="overflow"/>
                </a:tc>
                <a:tc>
                  <a:txBody>
                    <a:bodyPr/>
                    <a:lstStyle/>
                    <a:p>
                      <a:pPr>
                        <a:defRPr>
                          <a:sym typeface="Helvetica"/>
                        </a:defRPr>
                      </a:pPr>
                      <a:r>
                        <a:rPr sz="1800" b="1">
                          <a:solidFill>
                            <a:schemeClr val="bg1"/>
                          </a:solidFill>
                        </a:rPr>
                        <a:t>demand</a:t>
                      </a:r>
                    </a:p>
                    <a:p>
                      <a:pPr>
                        <a:defRPr>
                          <a:sym typeface="Helvetica"/>
                        </a:defRPr>
                      </a:pPr>
                      <a:r>
                        <a:rPr sz="1800" b="1">
                          <a:solidFill>
                            <a:schemeClr val="bg1"/>
                          </a:solidFill>
                        </a:rPr>
                        <a:t>(Mbps)</a:t>
                      </a:r>
                    </a:p>
                  </a:txBody>
                  <a:tcPr marL="0" marR="0" marT="0" marB="0" horzOverflow="overflow"/>
                </a:tc>
                <a:tc>
                  <a:txBody>
                    <a:bodyPr/>
                    <a:lstStyle/>
                    <a:p>
                      <a:pPr>
                        <a:defRPr>
                          <a:sym typeface="Helvetica"/>
                        </a:defRPr>
                      </a:pPr>
                      <a:r>
                        <a:rPr sz="1800" b="1">
                          <a:solidFill>
                            <a:schemeClr val="bg1"/>
                          </a:solidFill>
                        </a:rPr>
                        <a:t>sustain </a:t>
                      </a:r>
                    </a:p>
                    <a:p>
                      <a:pPr>
                        <a:defRPr>
                          <a:sym typeface="Helvetica"/>
                        </a:defRPr>
                      </a:pPr>
                      <a:r>
                        <a:rPr sz="1800" b="1">
                          <a:solidFill>
                            <a:schemeClr val="bg1"/>
                          </a:solidFill>
                        </a:rPr>
                        <a:t>(sec)</a:t>
                      </a:r>
                    </a:p>
                  </a:txBody>
                  <a:tcPr marL="0" marR="0" marT="0" marB="0" horzOverflow="overflow"/>
                </a:tc>
                <a:tc>
                  <a:txBody>
                    <a:bodyPr/>
                    <a:lstStyle/>
                    <a:p>
                      <a:pPr>
                        <a:defRPr>
                          <a:sym typeface="Helvetica"/>
                        </a:defRPr>
                      </a:pPr>
                      <a:r>
                        <a:rPr sz="1800" b="1" dirty="0">
                          <a:solidFill>
                            <a:schemeClr val="bg1"/>
                          </a:solidFill>
                        </a:rPr>
                        <a:t>satisfied bandwidth</a:t>
                      </a:r>
                    </a:p>
                    <a:p>
                      <a:pPr>
                        <a:defRPr>
                          <a:sym typeface="Helvetica"/>
                        </a:defRPr>
                      </a:pPr>
                      <a:r>
                        <a:rPr sz="1800" b="1" dirty="0">
                          <a:solidFill>
                            <a:schemeClr val="bg1"/>
                          </a:solidFill>
                        </a:rPr>
                        <a:t>(Mbps)</a:t>
                      </a:r>
                    </a:p>
                  </a:txBody>
                  <a:tcPr marL="0" marR="0" marT="0" marB="0" horzOverflow="overflow"/>
                </a:tc>
                <a:extLst>
                  <a:ext uri="{0D108BD9-81ED-4DB2-BD59-A6C34878D82A}">
                    <a16:rowId xmlns:a16="http://schemas.microsoft.com/office/drawing/2014/main" val="10000"/>
                  </a:ext>
                </a:extLst>
              </a:tr>
              <a:tr h="284741">
                <a:tc>
                  <a:txBody>
                    <a:bodyPr/>
                    <a:lstStyle/>
                    <a:p>
                      <a:pPr>
                        <a:defRPr b="0">
                          <a:solidFill>
                            <a:srgbClr val="000000"/>
                          </a:solidFill>
                        </a:defRPr>
                      </a:pPr>
                      <a:r>
                        <a:rPr sz="1800">
                          <a:sym typeface="Helvetica"/>
                        </a:rPr>
                        <a:t>0</a:t>
                      </a:r>
                      <a:endParaRPr sz="1800" b="1">
                        <a:solidFill>
                          <a:srgbClr val="FFFFFF"/>
                        </a:solidFill>
                        <a:sym typeface="Helvetica"/>
                      </a:endParaRPr>
                    </a:p>
                  </a:txBody>
                  <a:tcPr marL="0" marR="0" marT="0" marB="0" horzOverflow="overflow"/>
                </a:tc>
                <a:tc>
                  <a:txBody>
                    <a:bodyPr/>
                    <a:lstStyle/>
                    <a:p>
                      <a:r>
                        <a:rPr sz="1800">
                          <a:sym typeface="Helvetica"/>
                        </a:rPr>
                        <a:t>1—&gt;5</a:t>
                      </a:r>
                    </a:p>
                  </a:txBody>
                  <a:tcPr marL="0" marR="0" marT="0" marB="0" horzOverflow="overflow"/>
                </a:tc>
                <a:tc>
                  <a:txBody>
                    <a:bodyPr/>
                    <a:lstStyle/>
                    <a:p>
                      <a:r>
                        <a:rPr sz="1800" dirty="0">
                          <a:sym typeface="Helvetica"/>
                        </a:rPr>
                        <a:t>6</a:t>
                      </a:r>
                    </a:p>
                  </a:txBody>
                  <a:tcPr marL="0" marR="0" marT="0" marB="0" horzOverflow="overflow"/>
                </a:tc>
                <a:tc>
                  <a:txBody>
                    <a:bodyPr/>
                    <a:lstStyle/>
                    <a:p>
                      <a:r>
                        <a:rPr sz="1800">
                          <a:sym typeface="Helvetica"/>
                        </a:rPr>
                        <a:t>60</a:t>
                      </a:r>
                    </a:p>
                  </a:txBody>
                  <a:tcPr marL="0" marR="0" marT="0" marB="0" horzOverflow="overflow"/>
                </a:tc>
                <a:tc>
                  <a:txBody>
                    <a:bodyPr/>
                    <a:lstStyle/>
                    <a:p>
                      <a:r>
                        <a:rPr sz="1800">
                          <a:sym typeface="Helvetica"/>
                        </a:rPr>
                        <a:t>5</a:t>
                      </a:r>
                    </a:p>
                  </a:txBody>
                  <a:tcPr marL="0" marR="0" marT="0" marB="0" horzOverflow="overflow"/>
                </a:tc>
                <a:extLst>
                  <a:ext uri="{0D108BD9-81ED-4DB2-BD59-A6C34878D82A}">
                    <a16:rowId xmlns:a16="http://schemas.microsoft.com/office/drawing/2014/main" val="10001"/>
                  </a:ext>
                </a:extLst>
              </a:tr>
              <a:tr h="274435">
                <a:tc>
                  <a:txBody>
                    <a:bodyPr/>
                    <a:lstStyle/>
                    <a:p>
                      <a:pPr>
                        <a:defRPr b="0">
                          <a:solidFill>
                            <a:srgbClr val="000000"/>
                          </a:solidFill>
                        </a:defRPr>
                      </a:pPr>
                      <a:r>
                        <a:rPr sz="1800">
                          <a:sym typeface="Helvetica"/>
                        </a:rPr>
                        <a:t>10</a:t>
                      </a:r>
                      <a:endParaRPr sz="1800" b="1">
                        <a:solidFill>
                          <a:srgbClr val="FFFFFF"/>
                        </a:solidFill>
                        <a:sym typeface="Helvetica"/>
                      </a:endParaRPr>
                    </a:p>
                  </a:txBody>
                  <a:tcPr marL="0" marR="0" marT="0" marB="0" horzOverflow="overflow"/>
                </a:tc>
                <a:tc>
                  <a:txBody>
                    <a:bodyPr/>
                    <a:lstStyle/>
                    <a:p>
                      <a:r>
                        <a:rPr sz="1800">
                          <a:sym typeface="Helvetica"/>
                        </a:rPr>
                        <a:t>3—&gt;5</a:t>
                      </a:r>
                    </a:p>
                  </a:txBody>
                  <a:tcPr marL="0" marR="0" marT="0" marB="0" horzOverflow="overflow"/>
                </a:tc>
                <a:tc>
                  <a:txBody>
                    <a:bodyPr/>
                    <a:lstStyle/>
                    <a:p>
                      <a:r>
                        <a:rPr sz="1800">
                          <a:sym typeface="Helvetica"/>
                        </a:rPr>
                        <a:t>5</a:t>
                      </a:r>
                    </a:p>
                  </a:txBody>
                  <a:tcPr marL="0" marR="0" marT="0" marB="0" horzOverflow="overflow"/>
                </a:tc>
                <a:tc>
                  <a:txBody>
                    <a:bodyPr/>
                    <a:lstStyle/>
                    <a:p>
                      <a:r>
                        <a:rPr sz="1800">
                          <a:sym typeface="Helvetica"/>
                        </a:rPr>
                        <a:t>60</a:t>
                      </a:r>
                    </a:p>
                  </a:txBody>
                  <a:tcPr marL="0" marR="0" marT="0" marB="0" horzOverflow="overflow"/>
                </a:tc>
                <a:tc>
                  <a:txBody>
                    <a:bodyPr/>
                    <a:lstStyle/>
                    <a:p>
                      <a:r>
                        <a:rPr sz="1800">
                          <a:sym typeface="Helvetica"/>
                        </a:rPr>
                        <a:t>3</a:t>
                      </a:r>
                    </a:p>
                  </a:txBody>
                  <a:tcPr marL="0" marR="0" marT="0" marB="0" horzOverflow="overflow"/>
                </a:tc>
                <a:extLst>
                  <a:ext uri="{0D108BD9-81ED-4DB2-BD59-A6C34878D82A}">
                    <a16:rowId xmlns:a16="http://schemas.microsoft.com/office/drawing/2014/main" val="10002"/>
                  </a:ext>
                </a:extLst>
              </a:tr>
              <a:tr h="274435">
                <a:tc>
                  <a:txBody>
                    <a:bodyPr/>
                    <a:lstStyle/>
                    <a:p>
                      <a:pPr>
                        <a:defRPr b="0">
                          <a:solidFill>
                            <a:srgbClr val="000000"/>
                          </a:solidFill>
                        </a:defRPr>
                      </a:pPr>
                      <a:r>
                        <a:rPr sz="1800">
                          <a:sym typeface="Helvetica"/>
                        </a:rPr>
                        <a:t>20</a:t>
                      </a:r>
                      <a:endParaRPr sz="1800" b="1">
                        <a:solidFill>
                          <a:srgbClr val="FFFFFF"/>
                        </a:solidFill>
                        <a:sym typeface="Helvetica"/>
                      </a:endParaRPr>
                    </a:p>
                  </a:txBody>
                  <a:tcPr marL="0" marR="0" marT="0" marB="0" horzOverflow="overflow"/>
                </a:tc>
                <a:tc>
                  <a:txBody>
                    <a:bodyPr/>
                    <a:lstStyle/>
                    <a:p>
                      <a:r>
                        <a:rPr sz="1800">
                          <a:sym typeface="Helvetica"/>
                        </a:rPr>
                        <a:t>6—&gt;5</a:t>
                      </a:r>
                    </a:p>
                  </a:txBody>
                  <a:tcPr marL="0" marR="0" marT="0" marB="0" horzOverflow="overflow"/>
                </a:tc>
                <a:tc>
                  <a:txBody>
                    <a:bodyPr/>
                    <a:lstStyle/>
                    <a:p>
                      <a:r>
                        <a:rPr sz="1800">
                          <a:sym typeface="Helvetica"/>
                        </a:rPr>
                        <a:t>4</a:t>
                      </a:r>
                    </a:p>
                  </a:txBody>
                  <a:tcPr marL="0" marR="0" marT="0" marB="0" horzOverflow="overflow"/>
                </a:tc>
                <a:tc>
                  <a:txBody>
                    <a:bodyPr/>
                    <a:lstStyle/>
                    <a:p>
                      <a:r>
                        <a:rPr sz="1800">
                          <a:sym typeface="Helvetica"/>
                        </a:rPr>
                        <a:t>60</a:t>
                      </a:r>
                    </a:p>
                  </a:txBody>
                  <a:tcPr marL="0" marR="0" marT="0" marB="0" horzOverflow="overflow"/>
                </a:tc>
                <a:tc>
                  <a:txBody>
                    <a:bodyPr/>
                    <a:lstStyle/>
                    <a:p>
                      <a:r>
                        <a:rPr sz="1800" dirty="0">
                          <a:sym typeface="Helvetica"/>
                        </a:rPr>
                        <a:t>4</a:t>
                      </a:r>
                    </a:p>
                  </a:txBody>
                  <a:tcPr marL="0" marR="0" marT="0" marB="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7027840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rPr>
              <a:t>Role Play</a:t>
            </a:r>
            <a:endParaRPr sz="3200" b="1" kern="1200" spc="-1" dirty="0">
              <a:solidFill>
                <a:srgbClr val="333333"/>
              </a:solidFill>
              <a:uFill>
                <a:solidFill>
                  <a:srgbClr val="FFFFFF"/>
                </a:solidFill>
              </a:uFill>
              <a:latin typeface="Arial Black" panose="020B0A04020102020204" pitchFamily="34" charset="0"/>
            </a:endParaRPr>
          </a:p>
        </p:txBody>
      </p:sp>
      <p:sp>
        <p:nvSpPr>
          <p:cNvPr id="3" name="文本占位符 2"/>
          <p:cNvSpPr>
            <a:spLocks noGrp="1"/>
          </p:cNvSpPr>
          <p:nvPr>
            <p:ph type="body"/>
          </p:nvPr>
        </p:nvSpPr>
        <p:spPr>
          <a:xfrm>
            <a:off x="544512" y="1417637"/>
            <a:ext cx="8991600" cy="6019800"/>
          </a:xfrm>
        </p:spPr>
        <p:txBody>
          <a:bodyPr/>
          <a:lstStyle/>
          <a:p>
            <a:r>
              <a:rPr lang="en-US" dirty="0"/>
              <a:t>Guangtong Shen</a:t>
            </a:r>
          </a:p>
          <a:p>
            <a:endParaRPr lang="en-US" b="1" dirty="0"/>
          </a:p>
          <a:p>
            <a:r>
              <a:rPr lang="en-US" b="1" dirty="0"/>
              <a:t>Configure the environment:</a:t>
            </a:r>
          </a:p>
          <a:p>
            <a:r>
              <a:rPr lang="en-US" dirty="0"/>
              <a:t>Install ONOS, </a:t>
            </a:r>
          </a:p>
          <a:p>
            <a:r>
              <a:rPr lang="en-US" dirty="0"/>
              <a:t>Write </a:t>
            </a:r>
            <a:r>
              <a:rPr lang="en-US" dirty="0" err="1"/>
              <a:t>mininet</a:t>
            </a:r>
            <a:r>
              <a:rPr lang="en-US" dirty="0"/>
              <a:t> topology, </a:t>
            </a:r>
          </a:p>
          <a:p>
            <a:r>
              <a:rPr lang="en-US" dirty="0"/>
              <a:t>Install </a:t>
            </a:r>
            <a:r>
              <a:rPr lang="en-US" dirty="0" err="1"/>
              <a:t>cpqd</a:t>
            </a:r>
            <a:r>
              <a:rPr lang="en-US" dirty="0"/>
              <a:t> switch, </a:t>
            </a:r>
          </a:p>
          <a:p>
            <a:r>
              <a:rPr lang="en-US" dirty="0"/>
              <a:t>Create ONOS App</a:t>
            </a:r>
          </a:p>
          <a:p>
            <a:r>
              <a:rPr lang="en-US" dirty="0"/>
              <a:t>Install Linear programming library</a:t>
            </a:r>
          </a:p>
          <a:p>
            <a:endParaRPr lang="en-US" dirty="0"/>
          </a:p>
          <a:p>
            <a:r>
              <a:rPr lang="en-US" b="1" dirty="0"/>
              <a:t>Writing Code Modules:</a:t>
            </a:r>
          </a:p>
          <a:p>
            <a:r>
              <a:rPr lang="en-US" dirty="0"/>
              <a:t>Create Path Intent in single path routing, with auto-remove</a:t>
            </a:r>
          </a:p>
          <a:p>
            <a:r>
              <a:rPr lang="en-US" dirty="0"/>
              <a:t>Create Group and flow rules in multi path routing, with auto-renew</a:t>
            </a:r>
          </a:p>
          <a:p>
            <a:r>
              <a:rPr lang="en-US" dirty="0"/>
              <a:t>Collect Bandwidth usage</a:t>
            </a:r>
          </a:p>
          <a:p>
            <a:r>
              <a:rPr lang="en-US" dirty="0"/>
              <a:t>DFS search for available paths for widest path and linear programming</a:t>
            </a:r>
          </a:p>
          <a:p>
            <a:endParaRPr lang="en-US" dirty="0"/>
          </a:p>
          <a:p>
            <a:r>
              <a:rPr lang="en-US" b="1" dirty="0"/>
              <a:t>Test and Evaluation:</a:t>
            </a:r>
          </a:p>
          <a:p>
            <a:r>
              <a:rPr lang="en-US" dirty="0"/>
              <a:t>Design evaluation methodology for dynamic widest path</a:t>
            </a:r>
          </a:p>
          <a:p>
            <a:r>
              <a:rPr lang="en-US" altLang="zh-CN" dirty="0"/>
              <a:t>Test and Evaluate multipath allocation</a:t>
            </a:r>
            <a:endParaRPr lang="en-US" dirty="0"/>
          </a:p>
          <a:p>
            <a:endParaRPr lang="en-US" b="1" dirty="0"/>
          </a:p>
          <a:p>
            <a:endParaRPr lang="en-US" b="1" dirty="0"/>
          </a:p>
        </p:txBody>
      </p:sp>
    </p:spTree>
    <p:extLst>
      <p:ext uri="{BB962C8B-B14F-4D97-AF65-F5344CB8AC3E}">
        <p14:creationId xmlns:p14="http://schemas.microsoft.com/office/powerpoint/2010/main" val="408455942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p:cNvSpPr>
          <p:nvPr>
            <p:ph type="title"/>
          </p:nvPr>
        </p:nvSpPr>
        <p:spPr>
          <a:xfrm>
            <a:off x="720680" y="301085"/>
            <a:ext cx="8864017" cy="1263055"/>
          </a:xfrm>
          <a:prstGeom prst="rect">
            <a:avLst/>
          </a:prstGeom>
        </p:spPr>
        <p:txBody>
          <a:bodyPr/>
          <a:lstStyle>
            <a:lvl1pPr defTabSz="584200">
              <a:defRPr sz="3200" spc="-100">
                <a:solidFill>
                  <a:srgbClr val="333333"/>
                </a:solidFill>
                <a:uFill>
                  <a:solidFill>
                    <a:srgbClr val="FFFFFF"/>
                  </a:solidFill>
                </a:uFill>
                <a:latin typeface="Arial Black"/>
                <a:ea typeface="Arial Black"/>
                <a:cs typeface="Arial Black"/>
                <a:sym typeface="Arial Black"/>
              </a:defRPr>
            </a:lvl1pPr>
          </a:lstStyle>
          <a:p>
            <a:r>
              <a:t>Role Play</a:t>
            </a:r>
          </a:p>
        </p:txBody>
      </p:sp>
      <p:sp>
        <p:nvSpPr>
          <p:cNvPr id="402" name="Shape 402"/>
          <p:cNvSpPr>
            <a:spLocks noGrp="1"/>
          </p:cNvSpPr>
          <p:nvPr>
            <p:ph type="body" idx="4294967295"/>
          </p:nvPr>
        </p:nvSpPr>
        <p:spPr>
          <a:xfrm>
            <a:off x="620712" y="1798637"/>
            <a:ext cx="9282713" cy="3470938"/>
          </a:xfrm>
          <a:prstGeom prst="rect">
            <a:avLst/>
          </a:prstGeom>
        </p:spPr>
        <p:txBody>
          <a:bodyPr lIns="45784" tIns="45784" rIns="45784" bIns="45784" anchor="t"/>
          <a:lstStyle/>
          <a:p>
            <a:pPr>
              <a:defRPr>
                <a:latin typeface="Arial"/>
                <a:ea typeface="Arial"/>
                <a:cs typeface="Arial"/>
                <a:sym typeface="Arial"/>
              </a:defRPr>
            </a:pPr>
            <a:r>
              <a:rPr dirty="0"/>
              <a:t>Haofan Feng:</a:t>
            </a:r>
          </a:p>
          <a:p>
            <a:pPr>
              <a:defRPr>
                <a:latin typeface="Arial"/>
                <a:ea typeface="Arial"/>
                <a:cs typeface="Arial"/>
                <a:sym typeface="Arial"/>
              </a:defRPr>
            </a:pPr>
            <a:endParaRPr lang="en-US" dirty="0"/>
          </a:p>
          <a:p>
            <a:pPr>
              <a:defRPr>
                <a:latin typeface="Arial"/>
                <a:ea typeface="Arial"/>
                <a:cs typeface="Arial"/>
                <a:sym typeface="Arial"/>
              </a:defRPr>
            </a:pPr>
            <a:r>
              <a:rPr lang="en-US" b="1" dirty="0"/>
              <a:t>Writing Algorithms:</a:t>
            </a:r>
          </a:p>
          <a:p>
            <a:pPr>
              <a:defRPr>
                <a:latin typeface="Arial"/>
                <a:ea typeface="Arial"/>
                <a:cs typeface="Arial"/>
                <a:sym typeface="Arial"/>
              </a:defRPr>
            </a:pPr>
            <a:r>
              <a:rPr lang="en-US" dirty="0"/>
              <a:t>Dynamic Widest Path Selection</a:t>
            </a:r>
          </a:p>
          <a:p>
            <a:pPr>
              <a:defRPr>
                <a:latin typeface="Arial"/>
                <a:ea typeface="Arial"/>
                <a:cs typeface="Arial"/>
                <a:sym typeface="Arial"/>
              </a:defRPr>
            </a:pPr>
            <a:r>
              <a:rPr lang="en-US" dirty="0"/>
              <a:t>Linear programming to periodically calculate the bandwidth assignment for each considered path</a:t>
            </a:r>
          </a:p>
          <a:p>
            <a:pPr>
              <a:defRPr>
                <a:latin typeface="Arial"/>
                <a:ea typeface="Arial"/>
                <a:cs typeface="Arial"/>
                <a:sym typeface="Arial"/>
              </a:defRPr>
            </a:pPr>
            <a:endParaRPr lang="en-US" dirty="0"/>
          </a:p>
          <a:p>
            <a:pPr>
              <a:defRPr>
                <a:latin typeface="Arial"/>
                <a:ea typeface="Arial"/>
                <a:cs typeface="Arial"/>
                <a:sym typeface="Arial"/>
              </a:defRPr>
            </a:pPr>
            <a:r>
              <a:rPr lang="en-US" b="1" dirty="0"/>
              <a:t>Writing Code Modules :</a:t>
            </a:r>
          </a:p>
          <a:p>
            <a:pPr>
              <a:defRPr>
                <a:latin typeface="Arial"/>
                <a:ea typeface="Arial"/>
                <a:cs typeface="Arial"/>
                <a:sym typeface="Arial"/>
              </a:defRPr>
            </a:pPr>
            <a:r>
              <a:rPr dirty="0"/>
              <a:t>Read link capacity from text file</a:t>
            </a:r>
          </a:p>
          <a:p>
            <a:pPr>
              <a:defRPr>
                <a:latin typeface="Arial"/>
                <a:ea typeface="Arial"/>
                <a:cs typeface="Arial"/>
                <a:sym typeface="Arial"/>
              </a:defRPr>
            </a:pPr>
            <a:r>
              <a:rPr lang="en-US" dirty="0"/>
              <a:t>C</a:t>
            </a:r>
            <a:r>
              <a:rPr dirty="0"/>
              <a:t>ollect demand information from packet processor </a:t>
            </a:r>
            <a:endParaRPr lang="en-US" dirty="0"/>
          </a:p>
          <a:p>
            <a:pPr>
              <a:defRPr>
                <a:latin typeface="Arial"/>
                <a:ea typeface="Arial"/>
                <a:cs typeface="Arial"/>
                <a:sym typeface="Arial"/>
              </a:defRPr>
            </a:pPr>
            <a:r>
              <a:rPr lang="en-US" dirty="0"/>
              <a:t>Create data structure to store multipath allocation result to facilitate translating to groups</a:t>
            </a:r>
          </a:p>
          <a:p>
            <a:pPr>
              <a:defRPr>
                <a:latin typeface="Arial"/>
                <a:ea typeface="Arial"/>
                <a:cs typeface="Arial"/>
                <a:sym typeface="Arial"/>
              </a:defRPr>
            </a:pPr>
            <a:endParaRPr lang="en-US" dirty="0"/>
          </a:p>
          <a:p>
            <a:pPr>
              <a:defRPr>
                <a:latin typeface="Arial"/>
                <a:ea typeface="Arial"/>
                <a:cs typeface="Arial"/>
                <a:sym typeface="Arial"/>
              </a:defRPr>
            </a:pPr>
            <a:r>
              <a:rPr lang="en-US" b="1" dirty="0"/>
              <a:t>Test and Evaluation:</a:t>
            </a:r>
            <a:endParaRPr dirty="0"/>
          </a:p>
          <a:p>
            <a:pPr>
              <a:defRPr>
                <a:latin typeface="Arial"/>
                <a:ea typeface="Arial"/>
                <a:cs typeface="Arial"/>
                <a:sym typeface="Arial"/>
              </a:defRPr>
            </a:pPr>
            <a:r>
              <a:rPr dirty="0"/>
              <a:t>Design testing experiment to prove the correctness of Multipath Linear Programming computational results</a:t>
            </a:r>
            <a:endParaRPr lang="en-US" dirty="0"/>
          </a:p>
          <a:p>
            <a:pPr>
              <a:defRPr>
                <a:latin typeface="Arial"/>
                <a:ea typeface="Arial"/>
                <a:cs typeface="Arial"/>
                <a:sym typeface="Arial"/>
              </a:defRPr>
            </a:pPr>
            <a:r>
              <a:rPr lang="en-US" dirty="0"/>
              <a:t>Evaluation of dynamic widest path</a:t>
            </a:r>
            <a:endParaRPr dirty="0"/>
          </a:p>
        </p:txBody>
      </p:sp>
    </p:spTree>
    <p:extLst>
      <p:ext uri="{BB962C8B-B14F-4D97-AF65-F5344CB8AC3E}">
        <p14:creationId xmlns:p14="http://schemas.microsoft.com/office/powerpoint/2010/main" val="370850875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p:cNvSpPr>
          <p:nvPr>
            <p:ph type="subTitle"/>
          </p:nvPr>
        </p:nvSpPr>
        <p:spPr>
          <a:xfrm>
            <a:off x="544512" y="1722437"/>
            <a:ext cx="8855640" cy="1262520"/>
          </a:xfrm>
          <a:prstGeom prst="rect">
            <a:avLst/>
          </a:prstGeom>
        </p:spPr>
        <p:txBody>
          <a:bodyPr lIns="45784" tIns="45784" rIns="45784" bIns="45784" anchor="t"/>
          <a:lstStyle/>
          <a:p>
            <a:pPr marL="342900" lvl="1" indent="-342900" defTabSz="265361">
              <a:lnSpc>
                <a:spcPts val="3402"/>
              </a:lnSpc>
              <a:spcBef>
                <a:spcPts val="600"/>
              </a:spcBef>
              <a:buFont typeface="Arial" panose="020B0604020202020204" pitchFamily="34" charset="0"/>
              <a:buChar char="•"/>
              <a:defRPr sz="2204">
                <a:latin typeface="Arial Black"/>
                <a:ea typeface="Arial Black"/>
                <a:cs typeface="Arial Black"/>
                <a:sym typeface="Arial Black"/>
              </a:defRPr>
            </a:pPr>
            <a:r>
              <a:rPr lang="en-US" sz="2204" dirty="0">
                <a:latin typeface="Arial Black"/>
                <a:ea typeface="Arial Black"/>
                <a:cs typeface="Arial Black"/>
                <a:sym typeface="Arial Black"/>
              </a:rPr>
              <a:t>Demo</a:t>
            </a:r>
          </a:p>
          <a:p>
            <a:pPr marL="342900" lvl="1" indent="-342900" defTabSz="265361">
              <a:lnSpc>
                <a:spcPts val="3402"/>
              </a:lnSpc>
              <a:spcBef>
                <a:spcPts val="600"/>
              </a:spcBef>
              <a:buFont typeface="Arial" panose="020B0604020202020204" pitchFamily="34" charset="0"/>
              <a:buChar char="•"/>
              <a:defRPr sz="2204">
                <a:latin typeface="Arial Black"/>
                <a:ea typeface="Arial Black"/>
                <a:cs typeface="Arial Black"/>
                <a:sym typeface="Arial Black"/>
              </a:defRPr>
            </a:pPr>
            <a:r>
              <a:rPr lang="en-US" sz="2204" dirty="0">
                <a:latin typeface="Arial Black"/>
                <a:ea typeface="Arial Black"/>
                <a:cs typeface="Arial Black"/>
                <a:sym typeface="Arial Black"/>
              </a:rPr>
              <a:t>Q&amp;A</a:t>
            </a:r>
          </a:p>
          <a:p>
            <a:pPr>
              <a:defRPr>
                <a:latin typeface="Arial"/>
                <a:ea typeface="Arial"/>
                <a:cs typeface="Arial"/>
                <a:sym typeface="Arial"/>
              </a:defRPr>
            </a:pPr>
            <a:endParaRPr dirty="0"/>
          </a:p>
        </p:txBody>
      </p:sp>
      <p:sp>
        <p:nvSpPr>
          <p:cNvPr id="401" name="Shape 401"/>
          <p:cNvSpPr>
            <a:spLocks noGrp="1"/>
          </p:cNvSpPr>
          <p:nvPr>
            <p:ph type="title"/>
          </p:nvPr>
        </p:nvSpPr>
        <p:spPr>
          <a:prstGeom prst="rect">
            <a:avLst/>
          </a:prstGeom>
        </p:spPr>
        <p:txBody>
          <a:bodyPr/>
          <a:lstStyle>
            <a:lvl1pPr defTabSz="584200">
              <a:defRPr sz="3200" spc="-100">
                <a:solidFill>
                  <a:srgbClr val="333333"/>
                </a:solidFill>
                <a:uFill>
                  <a:solidFill>
                    <a:srgbClr val="FFFFFF"/>
                  </a:solidFill>
                </a:uFill>
                <a:latin typeface="Arial Black"/>
                <a:ea typeface="Arial Black"/>
                <a:cs typeface="Arial Black"/>
                <a:sym typeface="Arial Black"/>
              </a:defRPr>
            </a:lvl1pPr>
          </a:lstStyle>
          <a:p>
            <a:r>
              <a:rPr lang="en-US" dirty="0"/>
              <a:t>Next</a:t>
            </a:r>
            <a:endParaRPr dirty="0"/>
          </a:p>
        </p:txBody>
      </p:sp>
    </p:spTree>
    <p:extLst>
      <p:ext uri="{BB962C8B-B14F-4D97-AF65-F5344CB8AC3E}">
        <p14:creationId xmlns:p14="http://schemas.microsoft.com/office/powerpoint/2010/main" val="3377700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62"/>
          <p:cNvSpPr txBox="1">
            <a:spLocks/>
          </p:cNvSpPr>
          <p:nvPr/>
        </p:nvSpPr>
        <p:spPr>
          <a:xfrm>
            <a:off x="726637" y="3856037"/>
            <a:ext cx="8458201" cy="1933545"/>
          </a:xfrm>
          <a:prstGeom prst="rect">
            <a:avLst/>
          </a:prstGeom>
        </p:spPr>
        <p:txBody>
          <a:bodyPr lIns="0" tIns="0" rIns="0" bIns="0" anchor="ctr"/>
          <a:lstStyle>
            <a:lvl1pPr>
              <a:defRPr sz="4400" spc="-1">
                <a:solidFill>
                  <a:srgbClr val="333333"/>
                </a:solidFill>
                <a:uFill>
                  <a:solidFill>
                    <a:srgbClr val="FFFFFF"/>
                  </a:solidFill>
                </a:uFill>
                <a:latin typeface="Arial Black"/>
                <a:ea typeface="Arial Black"/>
                <a:cs typeface="Arial Black"/>
                <a:sym typeface="Arial Black"/>
              </a:defRPr>
            </a:lvl1pPr>
          </a:lstStyle>
          <a:p>
            <a:r>
              <a:rPr lang="en-US" kern="0" dirty="0"/>
              <a:t>Thank you very much!</a:t>
            </a:r>
          </a:p>
        </p:txBody>
      </p:sp>
    </p:spTree>
    <p:extLst>
      <p:ext uri="{BB962C8B-B14F-4D97-AF65-F5344CB8AC3E}">
        <p14:creationId xmlns:p14="http://schemas.microsoft.com/office/powerpoint/2010/main" val="276673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63"/>
          <p:cNvSpPr txBox="1">
            <a:spLocks/>
          </p:cNvSpPr>
          <p:nvPr/>
        </p:nvSpPr>
        <p:spPr>
          <a:xfrm>
            <a:off x="720680" y="1417638"/>
            <a:ext cx="8648173" cy="5791200"/>
          </a:xfrm>
          <a:prstGeom prst="rect">
            <a:avLst/>
          </a:prstGeom>
        </p:spPr>
        <p:txBody>
          <a:bodyPr lIns="91504" tIns="45752" rIns="91504" bIns="45752"/>
          <a:lstStyle/>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We met many challenges in our project. Some are solved such as multipath using </a:t>
            </a:r>
            <a:r>
              <a:rPr lang="en-US" sz="2000" kern="0" dirty="0" err="1">
                <a:solidFill>
                  <a:sysClr val="windowText" lastClr="000000"/>
                </a:solidFill>
                <a:latin typeface="+mj-lt"/>
                <a:ea typeface="+mj-ea"/>
                <a:cs typeface="+mj-cs"/>
                <a:sym typeface="Arial"/>
              </a:rPr>
              <a:t>cpqd</a:t>
            </a:r>
            <a:r>
              <a:rPr lang="en-US" sz="2000" kern="0" dirty="0">
                <a:solidFill>
                  <a:sysClr val="windowText" lastClr="000000"/>
                </a:solidFill>
                <a:latin typeface="+mj-lt"/>
                <a:ea typeface="+mj-ea"/>
                <a:cs typeface="+mj-cs"/>
                <a:sym typeface="Arial"/>
              </a:rPr>
              <a:t> switch. But some are left unsolved, leaving these imperfections:</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b="1" dirty="0">
                <a:sym typeface="Arial"/>
              </a:rPr>
              <a:t>1. Fixed path problem</a:t>
            </a:r>
          </a:p>
          <a:p>
            <a:pPr defTabSz="584609">
              <a:defRPr sz="2400">
                <a:latin typeface="+mj-lt"/>
                <a:ea typeface="+mj-ea"/>
                <a:cs typeface="+mj-cs"/>
                <a:sym typeface="Arial"/>
              </a:defRPr>
            </a:pPr>
            <a:r>
              <a:rPr lang="en-US" sz="1700" kern="0" dirty="0">
                <a:solidFill>
                  <a:sysClr val="windowText" lastClr="000000"/>
                </a:solidFill>
                <a:ea typeface="+mj-ea"/>
                <a:cs typeface="+mj-cs"/>
                <a:sym typeface="Arial"/>
              </a:rPr>
              <a:t>In </a:t>
            </a:r>
            <a:r>
              <a:rPr lang="en-US" sz="1700" b="1" kern="0" dirty="0">
                <a:solidFill>
                  <a:sysClr val="windowText" lastClr="000000"/>
                </a:solidFill>
                <a:sym typeface="Arial"/>
              </a:rPr>
              <a:t>Dynamic Widest Path, </a:t>
            </a:r>
            <a:r>
              <a:rPr lang="en-US" sz="1700" kern="0" dirty="0">
                <a:solidFill>
                  <a:sysClr val="windowText" lastClr="000000"/>
                </a:solidFill>
                <a:sym typeface="Arial"/>
              </a:rPr>
              <a:t>the selected path is fixed until the flow stops and rejoins. So the network load changes are not reflected. </a:t>
            </a:r>
          </a:p>
          <a:p>
            <a:pPr defTabSz="584609">
              <a:defRPr sz="2400">
                <a:latin typeface="+mj-lt"/>
                <a:ea typeface="+mj-ea"/>
                <a:cs typeface="+mj-cs"/>
                <a:sym typeface="Arial"/>
              </a:defRPr>
            </a:pPr>
            <a:endParaRPr lang="en-US" sz="1700" kern="0" dirty="0">
              <a:solidFill>
                <a:sysClr val="windowText" lastClr="000000"/>
              </a:solidFill>
              <a:sym typeface="Arial"/>
            </a:endParaRP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2. Lacking bandwidth constraint</a:t>
            </a:r>
          </a:p>
          <a:p>
            <a:pPr defTabSz="584609">
              <a:defRPr sz="2400">
                <a:latin typeface="+mj-lt"/>
                <a:ea typeface="+mj-ea"/>
                <a:cs typeface="+mj-cs"/>
                <a:sym typeface="Arial"/>
              </a:defRPr>
            </a:pPr>
            <a:r>
              <a:rPr lang="en-US" sz="1700" kern="0" dirty="0">
                <a:solidFill>
                  <a:sysClr val="windowText" lastClr="000000"/>
                </a:solidFill>
                <a:latin typeface="+mj-lt"/>
                <a:ea typeface="+mj-ea"/>
                <a:cs typeface="+mj-cs"/>
                <a:sym typeface="Arial"/>
              </a:rPr>
              <a:t>In </a:t>
            </a:r>
            <a:r>
              <a:rPr lang="en-US" sz="1700" b="1" kern="0" dirty="0">
                <a:solidFill>
                  <a:sysClr val="windowText" lastClr="000000"/>
                </a:solidFill>
                <a:latin typeface="+mj-lt"/>
                <a:ea typeface="+mj-ea"/>
                <a:cs typeface="+mj-cs"/>
                <a:sym typeface="Arial"/>
              </a:rPr>
              <a:t>Multipath Optimal Allocation</a:t>
            </a:r>
            <a:r>
              <a:rPr lang="en-US" sz="1700" kern="0" dirty="0">
                <a:solidFill>
                  <a:sysClr val="windowText" lastClr="000000"/>
                </a:solidFill>
                <a:latin typeface="+mj-lt"/>
                <a:ea typeface="+mj-ea"/>
                <a:cs typeface="+mj-cs"/>
                <a:sym typeface="Arial"/>
              </a:rPr>
              <a:t>, we only specified the </a:t>
            </a:r>
            <a:r>
              <a:rPr lang="en-US" sz="1700" b="1" kern="0" dirty="0">
                <a:solidFill>
                  <a:sysClr val="windowText" lastClr="000000"/>
                </a:solidFill>
                <a:latin typeface="+mj-lt"/>
                <a:ea typeface="+mj-ea"/>
                <a:cs typeface="+mj-cs"/>
                <a:sym typeface="Arial"/>
              </a:rPr>
              <a:t>weight</a:t>
            </a:r>
            <a:r>
              <a:rPr lang="en-US" sz="1700" kern="0" dirty="0">
                <a:solidFill>
                  <a:sysClr val="windowText" lastClr="000000"/>
                </a:solidFill>
                <a:latin typeface="+mj-lt"/>
                <a:ea typeface="+mj-ea"/>
                <a:cs typeface="+mj-cs"/>
                <a:sym typeface="Arial"/>
              </a:rPr>
              <a:t> for each output port to split traffic to multiple paths. If the input flow rate is larger than its expected allocated bandwidth, all of it will still go through.</a:t>
            </a:r>
          </a:p>
          <a:p>
            <a:pPr defTabSz="584609">
              <a:defRPr sz="2400">
                <a:latin typeface="+mj-lt"/>
                <a:ea typeface="+mj-ea"/>
                <a:cs typeface="+mj-cs"/>
                <a:sym typeface="Arial"/>
              </a:defRPr>
            </a:pPr>
            <a:endParaRPr lang="en-US" sz="17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3. Demand measuring dilemma</a:t>
            </a:r>
          </a:p>
          <a:p>
            <a:pPr defTabSz="584609">
              <a:defRPr sz="2400">
                <a:latin typeface="+mj-lt"/>
                <a:ea typeface="+mj-ea"/>
                <a:cs typeface="+mj-cs"/>
                <a:sym typeface="Arial"/>
              </a:defRPr>
            </a:pPr>
            <a:r>
              <a:rPr lang="en-US" sz="1700" kern="0" dirty="0">
                <a:solidFill>
                  <a:sysClr val="windowText" lastClr="000000"/>
                </a:solidFill>
                <a:latin typeface="+mj-lt"/>
                <a:ea typeface="+mj-ea"/>
                <a:cs typeface="+mj-cs"/>
                <a:sym typeface="Arial"/>
              </a:rPr>
              <a:t>In Multipath Optimal Allocation, we need to keep measuring the flow demand so that the periodic linear programming always use the correct flow demand. Currently our workaround is not installing forwarding rule on the last switch. So the packet will always go to the controller telling it which flow is currently carrying so that the controller knows where to measure the flow demand. The cost is the packet can never reach the destination host.</a:t>
            </a:r>
          </a:p>
          <a:p>
            <a:pPr marL="457200" indent="-457200" defTabSz="584609">
              <a:buFont typeface="+mj-lt"/>
              <a:buAutoNum type="arabicPeriod"/>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p:txBody>
      </p:sp>
      <p:sp>
        <p:nvSpPr>
          <p:cNvPr id="271" name="Shape 271"/>
          <p:cNvSpPr>
            <a:spLocks noGrp="1"/>
          </p:cNvSpPr>
          <p:nvPr>
            <p:ph type="title"/>
          </p:nvPr>
        </p:nvSpPr>
        <p:spPr>
          <a:prstGeom prst="rect">
            <a:avLst/>
          </a:prstGeom>
        </p:spPr>
        <p:txBody>
          <a:bodyPr/>
          <a:lstStyle>
            <a:lvl1pPr defTabSz="584200">
              <a:defRPr sz="3400">
                <a:latin typeface="Arial Black"/>
                <a:ea typeface="Arial Black"/>
                <a:cs typeface="Arial Black"/>
                <a:sym typeface="Arial Black"/>
              </a:defRPr>
            </a:lvl1pPr>
          </a:lstStyle>
          <a:p>
            <a:pPr defTabSz="584609">
              <a:defRPr sz="2400">
                <a:latin typeface="+mj-lt"/>
                <a:ea typeface="+mj-ea"/>
                <a:cs typeface="+mj-cs"/>
                <a:sym typeface="Arial"/>
              </a:defRPr>
            </a:pPr>
            <a:r>
              <a:rPr lang="en-US" sz="2800" b="1" spc="-1" dirty="0">
                <a:solidFill>
                  <a:srgbClr val="333333"/>
                </a:solidFill>
                <a:uFill>
                  <a:solidFill>
                    <a:srgbClr val="FFFFFF"/>
                  </a:solidFill>
                </a:uFill>
                <a:latin typeface="Arial Black" panose="020B0A04020102020204" pitchFamily="34" charset="0"/>
                <a:sym typeface="Arial"/>
              </a:rPr>
              <a:t>Major Imperfections</a:t>
            </a:r>
          </a:p>
        </p:txBody>
      </p:sp>
    </p:spTree>
    <p:extLst>
      <p:ext uri="{BB962C8B-B14F-4D97-AF65-F5344CB8AC3E}">
        <p14:creationId xmlns:p14="http://schemas.microsoft.com/office/powerpoint/2010/main" val="317735238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720000" y="300960"/>
            <a:ext cx="8855640" cy="1262520"/>
          </a:xfrm>
          <a:prstGeom prst="rect">
            <a:avLst/>
          </a:prstGeom>
          <a:noFill/>
          <a:ln>
            <a:noFill/>
          </a:ln>
        </p:spPr>
        <p:txBody>
          <a:bodyPr lIns="0" tIns="0" rIns="0" bIns="0" anchor="ctr"/>
          <a:lstStyle/>
          <a:p>
            <a:r>
              <a:rPr lang="de-DE" sz="4000" b="1" spc="-1" dirty="0">
                <a:solidFill>
                  <a:srgbClr val="333333"/>
                </a:solidFill>
                <a:uFill>
                  <a:solidFill>
                    <a:srgbClr val="FFFFFF"/>
                  </a:solidFill>
                </a:uFill>
                <a:latin typeface="Arial Black" panose="020B0A04020102020204" pitchFamily="34" charset="0"/>
              </a:rPr>
              <a:t>Key Changes after Last Report</a:t>
            </a:r>
            <a:endParaRPr lang="de-DE" sz="4000" b="1" strike="noStrike" spc="-1" dirty="0">
              <a:solidFill>
                <a:srgbClr val="333333"/>
              </a:solidFill>
              <a:uFill>
                <a:solidFill>
                  <a:srgbClr val="FFFFFF"/>
                </a:solidFill>
              </a:uFill>
              <a:latin typeface="Arial Black" panose="020B0A04020102020204" pitchFamily="34" charset="0"/>
            </a:endParaRPr>
          </a:p>
        </p:txBody>
      </p:sp>
      <p:sp>
        <p:nvSpPr>
          <p:cNvPr id="81" name="TextShape 2"/>
          <p:cNvSpPr txBox="1"/>
          <p:nvPr/>
        </p:nvSpPr>
        <p:spPr>
          <a:xfrm>
            <a:off x="145376" y="1563480"/>
            <a:ext cx="9771736" cy="5797757"/>
          </a:xfrm>
          <a:prstGeom prst="rect">
            <a:avLst/>
          </a:prstGeom>
          <a:noFill/>
          <a:ln>
            <a:noFill/>
          </a:ln>
        </p:spPr>
        <p:txBody>
          <a:bodyPr lIns="0" tIns="0" rIns="0" bIns="0"/>
          <a:lstStyle/>
          <a:p>
            <a:pPr defTabSz="265361">
              <a:lnSpc>
                <a:spcPts val="3402"/>
              </a:lnSpc>
              <a:spcBef>
                <a:spcPts val="600"/>
              </a:spcBef>
              <a:defRPr sz="2204">
                <a:latin typeface="Arial Black"/>
                <a:ea typeface="Arial Black"/>
                <a:cs typeface="Arial Black"/>
                <a:sym typeface="Arial Black"/>
              </a:defRPr>
            </a:pPr>
            <a:r>
              <a:rPr lang="en-US" sz="2204" kern="0" dirty="0">
                <a:solidFill>
                  <a:sysClr val="windowText" lastClr="000000"/>
                </a:solidFill>
                <a:latin typeface="Arial Black"/>
                <a:ea typeface="Arial Black"/>
                <a:cs typeface="Arial Black"/>
              </a:rPr>
              <a:t>Last Report Completed</a:t>
            </a:r>
          </a:p>
          <a:p>
            <a:pPr marL="971550" lvl="1" indent="-514350">
              <a:buFont typeface="Wingdings" panose="05000000000000000000" pitchFamily="2" charset="2"/>
              <a:buChar char="ü"/>
            </a:pPr>
            <a:r>
              <a:rPr lang="en-US" sz="2400" dirty="0"/>
              <a:t>Static widest path </a:t>
            </a:r>
          </a:p>
          <a:p>
            <a:pPr lvl="1"/>
            <a:r>
              <a:rPr lang="en-US" sz="2400" dirty="0"/>
              <a:t>	- Consider the </a:t>
            </a:r>
            <a:r>
              <a:rPr lang="en-US" sz="2400" b="1" dirty="0"/>
              <a:t>link bandwidth</a:t>
            </a:r>
          </a:p>
          <a:p>
            <a:pPr lvl="1"/>
            <a:r>
              <a:rPr lang="en-US" sz="2400" dirty="0"/>
              <a:t>	- Select path with the widest bottleneck capacity</a:t>
            </a:r>
          </a:p>
          <a:p>
            <a:pPr lvl="1"/>
            <a:endParaRPr lang="en-US" sz="2400" dirty="0"/>
          </a:p>
          <a:p>
            <a:pPr marL="971550" lvl="1" indent="-514350">
              <a:buFont typeface="Wingdings" panose="05000000000000000000" pitchFamily="2" charset="2"/>
              <a:buChar char="ü"/>
            </a:pPr>
            <a:r>
              <a:rPr lang="en-US" sz="2400" dirty="0"/>
              <a:t>Dynamic widest path</a:t>
            </a:r>
          </a:p>
          <a:p>
            <a:pPr lvl="1"/>
            <a:r>
              <a:rPr lang="en-US" sz="2400" dirty="0"/>
              <a:t>     - Consider the link bandwidth and </a:t>
            </a:r>
            <a:r>
              <a:rPr lang="en-US" sz="2400" b="1" dirty="0"/>
              <a:t>current traffic </a:t>
            </a:r>
            <a:r>
              <a:rPr lang="en-US" sz="2400" dirty="0"/>
              <a:t>in the network</a:t>
            </a:r>
          </a:p>
          <a:p>
            <a:pPr lvl="1"/>
            <a:r>
              <a:rPr lang="en-US" sz="2400" dirty="0"/>
              <a:t>     - Select path according to </a:t>
            </a:r>
            <a:r>
              <a:rPr lang="en-US" sz="2400" b="1" dirty="0"/>
              <a:t>Remaining bandwidth </a:t>
            </a:r>
            <a:r>
              <a:rPr lang="en-US" sz="2400" dirty="0"/>
              <a:t>or </a:t>
            </a:r>
            <a:r>
              <a:rPr lang="en-US" sz="2400" b="1" dirty="0"/>
              <a:t>Utilization</a:t>
            </a:r>
          </a:p>
          <a:p>
            <a:pPr lvl="0" defTabSz="265361">
              <a:lnSpc>
                <a:spcPts val="3402"/>
              </a:lnSpc>
              <a:spcBef>
                <a:spcPts val="600"/>
              </a:spcBef>
              <a:defRPr sz="2204">
                <a:latin typeface="Arial Black"/>
                <a:ea typeface="Arial Black"/>
                <a:cs typeface="Arial Black"/>
                <a:sym typeface="Arial Black"/>
              </a:defRPr>
            </a:pPr>
            <a:endParaRPr lang="en-US" sz="2204" kern="0" dirty="0">
              <a:solidFill>
                <a:sysClr val="windowText" lastClr="000000"/>
              </a:solidFill>
              <a:latin typeface="Arial Black"/>
              <a:sym typeface="Arial Black"/>
            </a:endParaRPr>
          </a:p>
          <a:p>
            <a:pPr lvl="0" defTabSz="265361">
              <a:lnSpc>
                <a:spcPts val="3402"/>
              </a:lnSpc>
              <a:spcBef>
                <a:spcPts val="600"/>
              </a:spcBef>
              <a:defRPr sz="2204">
                <a:latin typeface="Arial Black"/>
                <a:ea typeface="Arial Black"/>
                <a:cs typeface="Arial Black"/>
                <a:sym typeface="Arial Black"/>
              </a:defRPr>
            </a:pPr>
            <a:r>
              <a:rPr lang="en-US" sz="2204" kern="0" dirty="0">
                <a:solidFill>
                  <a:sysClr val="windowText" lastClr="000000"/>
                </a:solidFill>
                <a:latin typeface="Arial Black"/>
                <a:sym typeface="Arial Black"/>
              </a:rPr>
              <a:t>New Progress</a:t>
            </a:r>
          </a:p>
          <a:p>
            <a:pPr lvl="1"/>
            <a:endParaRPr lang="en-US" sz="2400" dirty="0"/>
          </a:p>
          <a:p>
            <a:pPr marL="800100" lvl="1" indent="-342900">
              <a:buFont typeface="Wingdings" panose="05000000000000000000" pitchFamily="2" charset="2"/>
              <a:buChar char="ü"/>
            </a:pPr>
            <a:r>
              <a:rPr lang="en-US" sz="2400" dirty="0"/>
              <a:t> Optimal Multipath Bandwidth Allocation</a:t>
            </a:r>
          </a:p>
          <a:p>
            <a:pPr lvl="1"/>
            <a:r>
              <a:rPr lang="en-US" sz="2400" dirty="0"/>
              <a:t>	- Consider link bandwidth and </a:t>
            </a:r>
            <a:r>
              <a:rPr lang="en-US" sz="2400" b="1" dirty="0"/>
              <a:t>flow demands</a:t>
            </a:r>
          </a:p>
          <a:p>
            <a:pPr lvl="1"/>
            <a:r>
              <a:rPr lang="en-US" sz="2400" dirty="0"/>
              <a:t>	- Linear programming to maximize total flow throughput</a:t>
            </a:r>
            <a:endParaRPr lang="en-US" sz="2800" dirty="0"/>
          </a:p>
          <a:p>
            <a:pPr marL="514350" indent="-514350">
              <a:buFont typeface="Arial" panose="020B0604020202020204" pitchFamily="34" charset="0"/>
              <a:buChar char="•"/>
            </a:pPr>
            <a:endParaRPr lang="de-DE" sz="2800" spc="-1" dirty="0">
              <a:solidFill>
                <a:srgbClr val="333333"/>
              </a:solidFill>
              <a:uFill>
                <a:solidFill>
                  <a:srgbClr val="FFFFFF"/>
                </a:solidFill>
              </a:uFill>
              <a:latin typeface="Arial"/>
            </a:endParaRPr>
          </a:p>
          <a:p>
            <a:pPr marL="514350" indent="-514350">
              <a:buFont typeface="Arial" panose="020B0604020202020204" pitchFamily="34" charset="0"/>
              <a:buChar char="•"/>
            </a:pPr>
            <a:endParaRPr lang="de-DE" sz="2800" spc="-1" dirty="0">
              <a:solidFill>
                <a:srgbClr val="333333"/>
              </a:solidFill>
              <a:uFill>
                <a:solidFill>
                  <a:srgbClr val="FFFFFF"/>
                </a:solidFill>
              </a:uFill>
              <a:latin typeface="Arial"/>
            </a:endParaRPr>
          </a:p>
          <a:p>
            <a:pPr marL="514350" indent="-514350">
              <a:buFont typeface="Arial" panose="020B0604020202020204" pitchFamily="34" charset="0"/>
              <a:buChar char="•"/>
            </a:pPr>
            <a:endParaRPr lang="de-DE" sz="2800" b="0" strike="noStrike" spc="-1" dirty="0">
              <a:solidFill>
                <a:srgbClr val="333333"/>
              </a:solidFill>
              <a:uFill>
                <a:solidFill>
                  <a:srgbClr val="FFFFFF"/>
                </a:solidFill>
              </a:uFill>
              <a:latin typeface="Arial"/>
            </a:endParaRPr>
          </a:p>
        </p:txBody>
      </p:sp>
    </p:spTree>
    <p:extLst>
      <p:ext uri="{BB962C8B-B14F-4D97-AF65-F5344CB8AC3E}">
        <p14:creationId xmlns:p14="http://schemas.microsoft.com/office/powerpoint/2010/main" val="3216957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p:cNvSpPr>
          <p:nvPr>
            <p:ph type="title"/>
          </p:nvPr>
        </p:nvSpPr>
        <p:spPr>
          <a:xfrm>
            <a:off x="720680" y="301085"/>
            <a:ext cx="8864017" cy="1263054"/>
          </a:xfrm>
          <a:prstGeom prst="rect">
            <a:avLst/>
          </a:prstGeom>
        </p:spPr>
        <p:txBody>
          <a:bodyPr/>
          <a:lstStyle>
            <a:lvl1pPr>
              <a:defRPr spc="-100">
                <a:latin typeface="Arial"/>
                <a:ea typeface="Arial"/>
                <a:cs typeface="Arial"/>
                <a:sym typeface="Arial"/>
              </a:defRPr>
            </a:lvl1pPr>
          </a:lstStyle>
          <a:p>
            <a:r>
              <a:rPr lang="en-US" sz="3600" b="1" dirty="0"/>
              <a:t>More about Demand measuring dilemma</a:t>
            </a:r>
            <a:endParaRPr sz="3600" b="1" dirty="0"/>
          </a:p>
        </p:txBody>
      </p:sp>
      <p:sp>
        <p:nvSpPr>
          <p:cNvPr id="425" name="Shape 425"/>
          <p:cNvSpPr>
            <a:spLocks noGrp="1"/>
          </p:cNvSpPr>
          <p:nvPr>
            <p:ph type="body" idx="4294967295"/>
          </p:nvPr>
        </p:nvSpPr>
        <p:spPr>
          <a:xfrm>
            <a:off x="720679" y="2160906"/>
            <a:ext cx="8648175" cy="4386646"/>
          </a:xfrm>
          <a:prstGeom prst="rect">
            <a:avLst/>
          </a:prstGeom>
        </p:spPr>
        <p:txBody>
          <a:bodyPr lIns="91504" tIns="45752" rIns="91504" bIns="45752"/>
          <a:lstStyle/>
          <a:p>
            <a:pPr defTabSz="869288">
              <a:defRPr sz="2200" spc="0">
                <a:latin typeface="Arial"/>
                <a:ea typeface="Arial"/>
                <a:cs typeface="Arial"/>
                <a:sym typeface="Arial"/>
              </a:defRPr>
            </a:pPr>
            <a:r>
              <a:rPr dirty="0"/>
              <a:t>Get flow demands:</a:t>
            </a:r>
          </a:p>
          <a:p>
            <a:pPr marL="162038" indent="-162038" defTabSz="434644">
              <a:buSzPct val="100000"/>
              <a:buFontTx/>
              <a:buChar char="•"/>
              <a:defRPr sz="1600" spc="0">
                <a:solidFill>
                  <a:srgbClr val="000000"/>
                </a:solidFill>
                <a:uFillTx/>
                <a:latin typeface="Arial"/>
                <a:ea typeface="Arial"/>
                <a:cs typeface="Arial"/>
                <a:sym typeface="Arial"/>
              </a:defRPr>
            </a:pPr>
            <a:r>
              <a:rPr dirty="0"/>
              <a:t>Currently we get flow demands by obtaining source, destination information from the packet and then use </a:t>
            </a:r>
            <a:r>
              <a:rPr dirty="0" err="1"/>
              <a:t>HostService</a:t>
            </a:r>
            <a:r>
              <a:rPr dirty="0"/>
              <a:t> combined with </a:t>
            </a:r>
            <a:r>
              <a:rPr dirty="0" err="1"/>
              <a:t>DeviceService</a:t>
            </a:r>
            <a:r>
              <a:rPr dirty="0"/>
              <a:t> to get the bit rate from source host to its egress switch as requested bandwidth of this flow.</a:t>
            </a:r>
          </a:p>
          <a:p>
            <a:pPr marL="162038" indent="-162038" defTabSz="434644">
              <a:buSzPct val="100000"/>
              <a:buFontTx/>
              <a:buChar char="•"/>
              <a:defRPr sz="1600" spc="0">
                <a:solidFill>
                  <a:srgbClr val="000000"/>
                </a:solidFill>
                <a:uFillTx/>
                <a:latin typeface="Arial"/>
                <a:ea typeface="Arial"/>
                <a:cs typeface="Arial"/>
                <a:sym typeface="Arial"/>
              </a:defRPr>
            </a:pPr>
            <a:r>
              <a:rPr dirty="0"/>
              <a:t> This method has two limitations. </a:t>
            </a:r>
          </a:p>
          <a:p>
            <a:pPr marL="162038" indent="-162038" defTabSz="434644">
              <a:buSzPct val="100000"/>
              <a:buFontTx/>
              <a:buChar char="•"/>
              <a:defRPr sz="1600" spc="0">
                <a:solidFill>
                  <a:srgbClr val="000000"/>
                </a:solidFill>
                <a:uFillTx/>
                <a:latin typeface="Arial"/>
                <a:ea typeface="Arial"/>
                <a:cs typeface="Arial"/>
                <a:sym typeface="Arial"/>
              </a:defRPr>
            </a:pPr>
            <a:r>
              <a:rPr dirty="0"/>
              <a:t>First, we can not distinguish between simultaneous flow demands from a same host to several different destinations. Because we get the demand by measuring the bit rate between a source host and its egress switch. So concurrent flows with same source and different destinations will be measured all together and mixed up. </a:t>
            </a:r>
          </a:p>
          <a:p>
            <a:pPr marL="162038" indent="-162038" defTabSz="434644">
              <a:buSzPct val="100000"/>
              <a:buFontTx/>
              <a:buChar char="•"/>
              <a:defRPr sz="1600" spc="0">
                <a:solidFill>
                  <a:srgbClr val="000000"/>
                </a:solidFill>
                <a:uFillTx/>
                <a:latin typeface="Arial"/>
                <a:ea typeface="Arial"/>
                <a:cs typeface="Arial"/>
                <a:sym typeface="Arial"/>
              </a:defRPr>
            </a:pPr>
            <a:r>
              <a:rPr dirty="0"/>
              <a:t>Second, after the first few packets consult the controller and get paths assigned, the subsequent packets will not be forwarded to the controller. So we can not continuously get source and destination information of the flows. So after sometime when we want to </a:t>
            </a:r>
            <a:r>
              <a:rPr dirty="0" err="1"/>
              <a:t>recompute</a:t>
            </a:r>
            <a:r>
              <a:rPr dirty="0"/>
              <a:t> the overall bandwidth allocation, we need to first remove all the existing forwarding rules, making all the current existing flows send packets to the controller to consult about routing paths. In this way, we can again collect source and destination information of each flow and combine the information with the measurement of sending rate to perform linear programming and multi path routing. The problem is that packets will keep dropping during the demands obtaining period.</a:t>
            </a:r>
          </a:p>
        </p:txBody>
      </p:sp>
    </p:spTree>
    <p:extLst>
      <p:ext uri="{BB962C8B-B14F-4D97-AF65-F5344CB8AC3E}">
        <p14:creationId xmlns:p14="http://schemas.microsoft.com/office/powerpoint/2010/main" val="181536802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b="1" dirty="0"/>
              <a:t>Possible Improvements – </a:t>
            </a:r>
            <a:br>
              <a:rPr lang="en-US" sz="3200" b="1" dirty="0"/>
            </a:br>
            <a:r>
              <a:rPr lang="en-US" sz="3200" b="1" dirty="0">
                <a:sym typeface="Arial"/>
              </a:rPr>
              <a:t>1. Fixed path problem</a:t>
            </a:r>
            <a:endParaRPr lang="en-US" sz="3200" b="1" dirty="0"/>
          </a:p>
        </p:txBody>
      </p:sp>
      <p:sp>
        <p:nvSpPr>
          <p:cNvPr id="5" name="Shape 263"/>
          <p:cNvSpPr txBox="1">
            <a:spLocks/>
          </p:cNvSpPr>
          <p:nvPr/>
        </p:nvSpPr>
        <p:spPr>
          <a:xfrm>
            <a:off x="720680" y="1493838"/>
            <a:ext cx="8648173" cy="5486400"/>
          </a:xfrm>
          <a:prstGeom prst="rect">
            <a:avLst/>
          </a:prstGeom>
        </p:spPr>
        <p:txBody>
          <a:bodyPr lIns="91504" tIns="45752" rIns="91504" bIns="45752"/>
          <a:lstStyle/>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We used Path Intent (a high level rule which will be translated to flow rule by ONOS) to specify a path.</a:t>
            </a: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Tried:</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Set a time-out for each intent using Java Timer class.</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So the packets will go to Controller again and a new Path Intent will be computed based on current network load.</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Why give up:</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The time between removing old intent and installing new intent is long and packets will be dropped heavily.</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A possible solution: </a:t>
            </a:r>
            <a:r>
              <a:rPr lang="en-US" sz="2000" kern="0" dirty="0">
                <a:solidFill>
                  <a:sysClr val="windowText" lastClr="000000"/>
                </a:solidFill>
                <a:latin typeface="+mj-lt"/>
                <a:ea typeface="+mj-ea"/>
                <a:cs typeface="+mj-cs"/>
                <a:sym typeface="Arial"/>
              </a:rPr>
              <a:t> Avoid packet drop by sending it using controller: </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After removing Path Intent, packets go to Controller. ONOS can tell the switch which port to send the packet it received without installing a rule. The port can be determined by the last Path Intent and the querying switch. Packets will be forwarded in this way until a new intent is installed successfully.</a:t>
            </a:r>
          </a:p>
        </p:txBody>
      </p:sp>
    </p:spTree>
    <p:extLst>
      <p:ext uri="{BB962C8B-B14F-4D97-AF65-F5344CB8AC3E}">
        <p14:creationId xmlns:p14="http://schemas.microsoft.com/office/powerpoint/2010/main" val="2040213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b="1" dirty="0"/>
              <a:t>Possible Improvements – </a:t>
            </a:r>
            <a:br>
              <a:rPr lang="en-US" sz="3200" b="1" dirty="0"/>
            </a:br>
            <a:r>
              <a:rPr lang="en-US" sz="3200" b="1" dirty="0">
                <a:sym typeface="Arial"/>
              </a:rPr>
              <a:t>2. Lacking bandwidth constraint</a:t>
            </a:r>
          </a:p>
        </p:txBody>
      </p:sp>
      <p:sp>
        <p:nvSpPr>
          <p:cNvPr id="4" name="Shape 263"/>
          <p:cNvSpPr txBox="1">
            <a:spLocks/>
          </p:cNvSpPr>
          <p:nvPr/>
        </p:nvSpPr>
        <p:spPr>
          <a:xfrm>
            <a:off x="720680" y="1759448"/>
            <a:ext cx="8648173" cy="5220789"/>
          </a:xfrm>
          <a:prstGeom prst="rect">
            <a:avLst/>
          </a:prstGeom>
        </p:spPr>
        <p:txBody>
          <a:bodyPr lIns="91504" tIns="45752" rIns="91504" bIns="45752"/>
          <a:lstStyle/>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Tried:</a:t>
            </a:r>
          </a:p>
          <a:p>
            <a:pPr defTabSz="584609">
              <a:defRPr sz="2400">
                <a:latin typeface="+mj-lt"/>
                <a:ea typeface="+mj-ea"/>
                <a:cs typeface="+mj-cs"/>
                <a:sym typeface="Arial"/>
              </a:defRPr>
            </a:pPr>
            <a:r>
              <a:rPr lang="en-US" sz="2000" kern="0" dirty="0" err="1">
                <a:solidFill>
                  <a:sysClr val="windowText" lastClr="000000"/>
                </a:solidFill>
                <a:latin typeface="+mj-lt"/>
                <a:ea typeface="+mj-ea"/>
                <a:cs typeface="+mj-cs"/>
                <a:sym typeface="Arial"/>
              </a:rPr>
              <a:t>Openflow</a:t>
            </a:r>
            <a:r>
              <a:rPr lang="en-US" sz="2000" kern="0" dirty="0">
                <a:solidFill>
                  <a:sysClr val="windowText" lastClr="000000"/>
                </a:solidFill>
                <a:latin typeface="+mj-lt"/>
                <a:ea typeface="+mj-ea"/>
                <a:cs typeface="+mj-cs"/>
                <a:sym typeface="Arial"/>
              </a:rPr>
              <a:t> v1.3 support Meter to limit bandwidth of a flow rule.</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But we used Group Buckets to select forwarding ports. Tried to combine each bucket with a meter but failed.</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Not tried:</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Set both the Group and the Meter </a:t>
            </a:r>
            <a:r>
              <a:rPr lang="en-US" sz="2000" kern="0" dirty="0">
                <a:solidFill>
                  <a:sysClr val="windowText" lastClr="000000"/>
                </a:solidFill>
                <a:sym typeface="Arial"/>
              </a:rPr>
              <a:t>limiting total output bandwidth on the</a:t>
            </a:r>
            <a:r>
              <a:rPr lang="en-US" sz="2000" kern="0" dirty="0">
                <a:solidFill>
                  <a:sysClr val="windowText" lastClr="000000"/>
                </a:solidFill>
                <a:latin typeface="+mj-lt"/>
                <a:ea typeface="+mj-ea"/>
                <a:cs typeface="+mj-cs"/>
                <a:sym typeface="Arial"/>
              </a:rPr>
              <a:t> flow rule.</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Why give up:</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The not tried solution is still worth trying. We just have no time on this.</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Another Possible Solution:</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A most promising but complex way is to use Pipeline – Overflow can install a pipeline of rules and each rule has separate MATCH field and can be combined with a separate Meter. So placing a rule with a Meter limiting total output bandwidth for the flow before the rule with Group should work.</a:t>
            </a:r>
          </a:p>
        </p:txBody>
      </p:sp>
    </p:spTree>
    <p:extLst>
      <p:ext uri="{BB962C8B-B14F-4D97-AF65-F5344CB8AC3E}">
        <p14:creationId xmlns:p14="http://schemas.microsoft.com/office/powerpoint/2010/main" val="2040213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584609">
              <a:defRPr sz="2400">
                <a:latin typeface="+mj-lt"/>
                <a:ea typeface="+mj-ea"/>
                <a:cs typeface="+mj-cs"/>
                <a:sym typeface="Arial"/>
              </a:defRPr>
            </a:pPr>
            <a:r>
              <a:rPr lang="en-US" sz="3200" b="1" dirty="0"/>
              <a:t>Possible Improvements – </a:t>
            </a:r>
            <a:br>
              <a:rPr lang="en-US" sz="3200" b="1" dirty="0"/>
            </a:br>
            <a:r>
              <a:rPr lang="en-US" sz="3200" b="1" dirty="0">
                <a:sym typeface="Arial"/>
              </a:rPr>
              <a:t>3. Demand measuring dilemma</a:t>
            </a:r>
          </a:p>
        </p:txBody>
      </p:sp>
      <p:sp>
        <p:nvSpPr>
          <p:cNvPr id="4" name="Shape 263"/>
          <p:cNvSpPr txBox="1">
            <a:spLocks/>
          </p:cNvSpPr>
          <p:nvPr/>
        </p:nvSpPr>
        <p:spPr>
          <a:xfrm>
            <a:off x="720680" y="1493838"/>
            <a:ext cx="8648173" cy="5486400"/>
          </a:xfrm>
          <a:prstGeom prst="rect">
            <a:avLst/>
          </a:prstGeom>
        </p:spPr>
        <p:txBody>
          <a:bodyPr lIns="91504" tIns="45752" rIns="91504" bIns="45752"/>
          <a:lstStyle/>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Tried:</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Install a flow rule for the last switch to forwarding packets to host. </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Why give up:</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There is no way for the Controller to know flow information if all packets have a forwarding rule. We can measure edge port input rate but we can’t know the destination of the flow.</a:t>
            </a:r>
          </a:p>
          <a:p>
            <a:pPr defTabSz="584609">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defTabSz="584609">
              <a:defRPr sz="2400">
                <a:latin typeface="+mj-lt"/>
                <a:ea typeface="+mj-ea"/>
                <a:cs typeface="+mj-cs"/>
                <a:sym typeface="Arial"/>
              </a:defRPr>
            </a:pPr>
            <a:r>
              <a:rPr lang="en-US" sz="2000" b="1" kern="0" dirty="0">
                <a:solidFill>
                  <a:sysClr val="windowText" lastClr="000000"/>
                </a:solidFill>
                <a:latin typeface="+mj-lt"/>
                <a:ea typeface="+mj-ea"/>
                <a:cs typeface="+mj-cs"/>
                <a:sym typeface="Arial"/>
              </a:rPr>
              <a:t>Possible solutions: </a:t>
            </a:r>
            <a:r>
              <a:rPr lang="en-US" sz="2000" kern="0" dirty="0">
                <a:solidFill>
                  <a:sysClr val="windowText" lastClr="000000"/>
                </a:solidFill>
                <a:latin typeface="+mj-lt"/>
                <a:ea typeface="+mj-ea"/>
                <a:cs typeface="+mj-cs"/>
                <a:sym typeface="Arial"/>
              </a:rPr>
              <a:t> </a:t>
            </a:r>
          </a:p>
          <a:p>
            <a:pPr marL="457200" indent="-457200" defTabSz="584609">
              <a:buAutoNum type="arabicPeriod"/>
              <a:defRPr sz="2400">
                <a:latin typeface="+mj-lt"/>
                <a:ea typeface="+mj-ea"/>
                <a:cs typeface="+mj-cs"/>
                <a:sym typeface="Arial"/>
              </a:defRPr>
            </a:pPr>
            <a:r>
              <a:rPr lang="en-US" sz="2000" kern="0" dirty="0">
                <a:solidFill>
                  <a:sysClr val="windowText" lastClr="000000"/>
                </a:solidFill>
                <a:latin typeface="+mj-lt"/>
                <a:ea typeface="+mj-ea"/>
                <a:cs typeface="+mj-cs"/>
                <a:sym typeface="Arial"/>
              </a:rPr>
              <a:t>Don’t install a rule to destination on the last switch but let</a:t>
            </a:r>
            <a:r>
              <a:rPr lang="en-US" sz="2000" kern="0" dirty="0">
                <a:solidFill>
                  <a:sysClr val="windowText" lastClr="000000"/>
                </a:solidFill>
                <a:sym typeface="Arial"/>
              </a:rPr>
              <a:t> ONOS can tell the switch which port to send the packet without installing a rule. All packets are not drop but sent to Controller so the Controller will be heavily load. Not feasible for real application.</a:t>
            </a:r>
          </a:p>
          <a:p>
            <a:pPr marL="457200" indent="-457200" defTabSz="584609">
              <a:buAutoNum type="arabicPeriod"/>
              <a:defRPr sz="2400">
                <a:latin typeface="+mj-lt"/>
                <a:ea typeface="+mj-ea"/>
                <a:cs typeface="+mj-cs"/>
                <a:sym typeface="Arial"/>
              </a:defRPr>
            </a:pPr>
            <a:endParaRPr lang="en-US" sz="2000" kern="0" dirty="0">
              <a:solidFill>
                <a:sysClr val="windowText" lastClr="000000"/>
              </a:solidFill>
              <a:latin typeface="+mj-lt"/>
              <a:ea typeface="+mj-ea"/>
              <a:cs typeface="+mj-cs"/>
              <a:sym typeface="Arial"/>
            </a:endParaRPr>
          </a:p>
          <a:p>
            <a:pPr marL="457200" indent="-457200" defTabSz="584609">
              <a:buAutoNum type="arabicPeriod"/>
              <a:defRPr sz="2400">
                <a:latin typeface="+mj-lt"/>
                <a:ea typeface="+mj-ea"/>
                <a:cs typeface="+mj-cs"/>
                <a:sym typeface="Arial"/>
              </a:defRPr>
            </a:pPr>
            <a:r>
              <a:rPr lang="en-US" sz="2000" kern="0" dirty="0">
                <a:solidFill>
                  <a:sysClr val="windowText" lastClr="000000"/>
                </a:solidFill>
                <a:latin typeface="+mj-lt"/>
                <a:ea typeface="+mj-ea"/>
                <a:cs typeface="+mj-cs"/>
                <a:sym typeface="Arial"/>
              </a:rPr>
              <a:t>For real application, we need to install a program on the host to connect to Controller using REST API, telling the controller its demand.</a:t>
            </a:r>
          </a:p>
          <a:p>
            <a:pPr defTabSz="584609">
              <a:defRPr sz="2400">
                <a:latin typeface="+mj-lt"/>
                <a:ea typeface="+mj-ea"/>
                <a:cs typeface="+mj-cs"/>
                <a:sym typeface="Arial"/>
              </a:defRPr>
            </a:pPr>
            <a:r>
              <a:rPr lang="en-US" sz="2000" kern="0" dirty="0">
                <a:solidFill>
                  <a:sysClr val="windowText" lastClr="000000"/>
                </a:solidFill>
                <a:latin typeface="+mj-lt"/>
                <a:ea typeface="+mj-ea"/>
                <a:cs typeface="+mj-cs"/>
                <a:sym typeface="Arial"/>
              </a:rPr>
              <a:t>      ONOS support this API:  </a:t>
            </a:r>
            <a:r>
              <a:rPr lang="en-US" sz="2000" kern="0" dirty="0">
                <a:solidFill>
                  <a:sysClr val="windowText" lastClr="000000"/>
                </a:solidFill>
                <a:latin typeface="Courier New" panose="02070309020205020404" pitchFamily="49" charset="0"/>
                <a:ea typeface="+mj-ea"/>
                <a:cs typeface="Courier New" panose="02070309020205020404" pitchFamily="49" charset="0"/>
                <a:sym typeface="Arial"/>
              </a:rPr>
              <a:t>POST /configuration/{component}</a:t>
            </a:r>
          </a:p>
          <a:p>
            <a:pPr defTabSz="584609">
              <a:defRPr sz="2400">
                <a:latin typeface="+mj-lt"/>
                <a:ea typeface="+mj-ea"/>
                <a:cs typeface="+mj-cs"/>
                <a:sym typeface="Arial"/>
              </a:defRPr>
            </a:pPr>
            <a:r>
              <a:rPr lang="en-US" sz="1600" kern="0" dirty="0">
                <a:solidFill>
                  <a:sysClr val="windowText" lastClr="000000"/>
                </a:solidFill>
                <a:sym typeface="Arial"/>
              </a:rPr>
              <a:t>         (“configuration” is a JSON defined by the OSGI “component” which is our APP)</a:t>
            </a:r>
            <a:endParaRPr lang="en-US" sz="1600" kern="0" dirty="0">
              <a:solidFill>
                <a:sysClr val="windowText" lastClr="000000"/>
              </a:solidFill>
              <a:latin typeface="Courier New" panose="02070309020205020404" pitchFamily="49" charset="0"/>
              <a:ea typeface="+mj-ea"/>
              <a:cs typeface="Courier New" panose="02070309020205020404" pitchFamily="49" charset="0"/>
              <a:sym typeface="Arial"/>
            </a:endParaRPr>
          </a:p>
          <a:p>
            <a:pPr defTabSz="584609">
              <a:defRPr sz="2400">
                <a:latin typeface="+mj-lt"/>
                <a:ea typeface="+mj-ea"/>
                <a:cs typeface="+mj-cs"/>
                <a:sym typeface="Arial"/>
              </a:defRPr>
            </a:pPr>
            <a:r>
              <a:rPr lang="en-US" sz="2000" kern="0" dirty="0">
                <a:solidFill>
                  <a:sysClr val="windowText" lastClr="000000"/>
                </a:solidFill>
                <a:latin typeface="Courier New" panose="02070309020205020404" pitchFamily="49" charset="0"/>
                <a:ea typeface="+mj-ea"/>
                <a:cs typeface="Courier New" panose="02070309020205020404" pitchFamily="49" charset="0"/>
                <a:sym typeface="Arial"/>
              </a:rPr>
              <a:t>	</a:t>
            </a:r>
            <a:endParaRPr lang="en-US" kern="0" dirty="0">
              <a:solidFill>
                <a:sysClr val="windowText" lastClr="000000"/>
              </a:solidFill>
              <a:latin typeface="Courier New" panose="02070309020205020404" pitchFamily="49" charset="0"/>
              <a:ea typeface="+mj-ea"/>
              <a:cs typeface="Courier New" panose="02070309020205020404" pitchFamily="49" charset="0"/>
              <a:sym typeface="Arial"/>
            </a:endParaRPr>
          </a:p>
        </p:txBody>
      </p:sp>
    </p:spTree>
    <p:extLst>
      <p:ext uri="{BB962C8B-B14F-4D97-AF65-F5344CB8AC3E}">
        <p14:creationId xmlns:p14="http://schemas.microsoft.com/office/powerpoint/2010/main" val="2702892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p:nvPr>
        </p:nvSpPr>
        <p:spPr>
          <a:xfrm>
            <a:off x="720000" y="3779836"/>
            <a:ext cx="8855640" cy="2374723"/>
          </a:xfrm>
        </p:spPr>
        <p:txBody>
          <a:bodyPr/>
          <a:lstStyle/>
          <a:p>
            <a:r>
              <a:rPr lang="en-US" sz="2800" b="1" dirty="0"/>
              <a:t>We believe with enough insight and effort, everything can be solved.</a:t>
            </a:r>
          </a:p>
        </p:txBody>
      </p:sp>
    </p:spTree>
    <p:extLst>
      <p:ext uri="{BB962C8B-B14F-4D97-AF65-F5344CB8AC3E}">
        <p14:creationId xmlns:p14="http://schemas.microsoft.com/office/powerpoint/2010/main" val="31427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lvl1pPr defTabSz="584200">
              <a:defRPr sz="37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ea typeface="+mn-ea"/>
                <a:cs typeface="+mn-cs"/>
              </a:rPr>
              <a:t>Dynamic Widest Path </a:t>
            </a:r>
            <a:br>
              <a:rPr lang="en-US" sz="3200" b="1" kern="1200" spc="-1" dirty="0">
                <a:solidFill>
                  <a:srgbClr val="333333"/>
                </a:solidFill>
                <a:uFill>
                  <a:solidFill>
                    <a:srgbClr val="FFFFFF"/>
                  </a:solidFill>
                </a:uFill>
                <a:latin typeface="Arial Black" panose="020B0A04020102020204" pitchFamily="34" charset="0"/>
                <a:ea typeface="+mn-ea"/>
                <a:cs typeface="+mn-cs"/>
              </a:rPr>
            </a:br>
            <a:r>
              <a:rPr lang="en-US" sz="3200" b="1" kern="1200" spc="-1" dirty="0">
                <a:solidFill>
                  <a:srgbClr val="333333"/>
                </a:solidFill>
                <a:uFill>
                  <a:solidFill>
                    <a:srgbClr val="FFFFFF"/>
                  </a:solidFill>
                </a:uFill>
                <a:latin typeface="Arial Black" panose="020B0A04020102020204" pitchFamily="34" charset="0"/>
                <a:ea typeface="+mn-ea"/>
                <a:cs typeface="+mn-cs"/>
              </a:rPr>
              <a:t>- Design</a:t>
            </a:r>
            <a:endParaRPr sz="3200" b="1" kern="1200" spc="-1" dirty="0">
              <a:solidFill>
                <a:srgbClr val="333333"/>
              </a:solidFill>
              <a:uFill>
                <a:solidFill>
                  <a:srgbClr val="FFFFFF"/>
                </a:solidFill>
              </a:uFill>
              <a:latin typeface="Arial Black" panose="020B0A04020102020204" pitchFamily="34" charset="0"/>
              <a:ea typeface="+mn-ea"/>
              <a:cs typeface="+mn-cs"/>
            </a:endParaRPr>
          </a:p>
        </p:txBody>
      </p:sp>
      <p:sp>
        <p:nvSpPr>
          <p:cNvPr id="5" name="Shape 269"/>
          <p:cNvSpPr>
            <a:spLocks noGrp="1"/>
          </p:cNvSpPr>
          <p:nvPr>
            <p:ph type="body" idx="4294967295"/>
          </p:nvPr>
        </p:nvSpPr>
        <p:spPr>
          <a:xfrm>
            <a:off x="720725" y="1412875"/>
            <a:ext cx="9239250" cy="5927725"/>
          </a:xfrm>
          <a:prstGeom prst="rect">
            <a:avLst/>
          </a:prstGeom>
        </p:spPr>
        <p:txBody>
          <a:bodyPr lIns="91504" tIns="45752" rIns="91504" bIns="45752"/>
          <a:lstStyle/>
          <a:p>
            <a:pPr marL="342900" indent="-342900" defTabSz="584609">
              <a:buFont typeface="Arial" panose="020B0604020202020204" pitchFamily="34" charset="0"/>
              <a:buChar char="•"/>
              <a:defRPr sz="2300">
                <a:latin typeface="+mj-lt"/>
                <a:ea typeface="+mj-ea"/>
                <a:cs typeface="+mj-cs"/>
                <a:sym typeface="Arial"/>
              </a:defRPr>
            </a:pPr>
            <a:endParaRPr lang="en-US" dirty="0"/>
          </a:p>
          <a:p>
            <a:pPr marL="342900" indent="-342900" defTabSz="584609">
              <a:buFont typeface="Arial" panose="020B0604020202020204" pitchFamily="34" charset="0"/>
              <a:buChar char="•"/>
              <a:defRPr sz="2300">
                <a:latin typeface="+mj-lt"/>
                <a:ea typeface="+mj-ea"/>
                <a:cs typeface="+mj-cs"/>
                <a:sym typeface="Arial"/>
              </a:defRPr>
            </a:pPr>
            <a:r>
              <a:rPr lang="en-US" dirty="0"/>
              <a:t>A new flow will send packet to controller.</a:t>
            </a:r>
          </a:p>
          <a:p>
            <a:pPr marL="342900" indent="-342900" defTabSz="584609">
              <a:buFont typeface="Arial" panose="020B0604020202020204" pitchFamily="34" charset="0"/>
              <a:buChar char="•"/>
              <a:defRPr sz="2300">
                <a:latin typeface="+mj-lt"/>
                <a:ea typeface="+mj-ea"/>
                <a:cs typeface="+mj-cs"/>
                <a:sym typeface="Arial"/>
              </a:defRPr>
            </a:pPr>
            <a:r>
              <a:rPr lang="en-US" dirty="0"/>
              <a:t>Controller packet processor finds a path using dynamic widest path algorithm:</a:t>
            </a:r>
          </a:p>
          <a:p>
            <a:pPr marL="342900" indent="-342900" defTabSz="584609">
              <a:buFont typeface="Arial" panose="020B0604020202020204" pitchFamily="34" charset="0"/>
              <a:buChar char="•"/>
              <a:defRPr sz="2300">
                <a:latin typeface="+mj-lt"/>
                <a:ea typeface="+mj-ea"/>
                <a:cs typeface="+mj-cs"/>
                <a:sym typeface="Arial"/>
              </a:defRPr>
            </a:pPr>
            <a:endParaRPr lang="en-US" dirty="0"/>
          </a:p>
          <a:p>
            <a:pPr lvl="3" defTabSz="584609">
              <a:defRPr sz="2300">
                <a:latin typeface="+mj-lt"/>
                <a:ea typeface="+mj-ea"/>
                <a:cs typeface="+mj-cs"/>
                <a:sym typeface="Arial"/>
              </a:defRPr>
            </a:pPr>
            <a:r>
              <a:rPr lang="en-US" sz="2000" dirty="0"/>
              <a:t>	</a:t>
            </a:r>
            <a:r>
              <a:rPr sz="2000" dirty="0"/>
              <a:t>1. Use </a:t>
            </a:r>
            <a:r>
              <a:rPr lang="en-US" sz="2000" dirty="0"/>
              <a:t>Depth First Search </a:t>
            </a:r>
            <a:r>
              <a:rPr sz="2000" dirty="0"/>
              <a:t>to find all paths from source to destination</a:t>
            </a:r>
          </a:p>
          <a:p>
            <a:pPr lvl="3" defTabSz="584609">
              <a:defRPr sz="2300">
                <a:latin typeface="+mj-lt"/>
                <a:ea typeface="+mj-ea"/>
                <a:cs typeface="+mj-cs"/>
                <a:sym typeface="Arial"/>
              </a:defRPr>
            </a:pPr>
            <a:r>
              <a:rPr lang="en-US" sz="2000" dirty="0"/>
              <a:t>	</a:t>
            </a:r>
            <a:r>
              <a:rPr sz="2000" dirty="0"/>
              <a:t>2. </a:t>
            </a:r>
            <a:r>
              <a:rPr lang="en-US" sz="2000" dirty="0"/>
              <a:t>For every path c</a:t>
            </a:r>
            <a:r>
              <a:rPr sz="2000" dirty="0"/>
              <a:t>alculate </a:t>
            </a:r>
            <a:r>
              <a:rPr lang="en-US" sz="2000" b="1" dirty="0"/>
              <a:t>Width </a:t>
            </a:r>
            <a:r>
              <a:rPr sz="2000" dirty="0"/>
              <a:t>of each link</a:t>
            </a:r>
            <a:r>
              <a:rPr lang="en-US" sz="2000" dirty="0"/>
              <a:t>: use either</a:t>
            </a:r>
          </a:p>
          <a:p>
            <a:pPr lvl="3" defTabSz="584609">
              <a:defRPr sz="2300">
                <a:latin typeface="+mj-lt"/>
                <a:ea typeface="+mj-ea"/>
                <a:cs typeface="+mj-cs"/>
                <a:sym typeface="Arial"/>
              </a:defRPr>
            </a:pPr>
            <a:r>
              <a:rPr lang="en-US" sz="2000" dirty="0"/>
              <a:t>	 - Link utilization = Current o</a:t>
            </a:r>
            <a:r>
              <a:rPr sz="2000" dirty="0"/>
              <a:t>ccupied bandwidth</a:t>
            </a:r>
            <a:r>
              <a:rPr lang="en-US" sz="2000" dirty="0"/>
              <a:t> / Link capacity</a:t>
            </a:r>
          </a:p>
          <a:p>
            <a:pPr lvl="3" defTabSz="584609">
              <a:defRPr sz="2300">
                <a:latin typeface="+mj-lt"/>
                <a:ea typeface="+mj-ea"/>
                <a:cs typeface="+mj-cs"/>
                <a:sym typeface="Arial"/>
              </a:defRPr>
            </a:pPr>
            <a:r>
              <a:rPr lang="en-US" sz="2000" dirty="0"/>
              <a:t> 	 - Remaining Bandwidth = </a:t>
            </a:r>
            <a:r>
              <a:rPr lang="en-US" altLang="zh-CN" sz="2000" dirty="0"/>
              <a:t>L</a:t>
            </a:r>
            <a:r>
              <a:rPr lang="en-US" sz="2000" dirty="0">
                <a:sym typeface="Arial"/>
              </a:rPr>
              <a:t>ink capacity </a:t>
            </a:r>
            <a:r>
              <a:rPr lang="en-US" altLang="zh-CN" sz="2000" dirty="0">
                <a:sym typeface="Arial"/>
              </a:rPr>
              <a:t>- Current occupied bandwidth </a:t>
            </a:r>
            <a:endParaRPr sz="2000" dirty="0"/>
          </a:p>
          <a:p>
            <a:pPr lvl="3" defTabSz="584609">
              <a:defRPr sz="2300">
                <a:latin typeface="+mj-lt"/>
                <a:ea typeface="+mj-ea"/>
                <a:cs typeface="+mj-cs"/>
                <a:sym typeface="Arial"/>
              </a:defRPr>
            </a:pPr>
            <a:r>
              <a:rPr lang="en-US" sz="2000" dirty="0"/>
              <a:t>	</a:t>
            </a:r>
            <a:r>
              <a:rPr sz="2000" dirty="0"/>
              <a:t>3. </a:t>
            </a:r>
            <a:r>
              <a:rPr lang="en-US" sz="2000" dirty="0"/>
              <a:t>S</a:t>
            </a:r>
            <a:r>
              <a:rPr sz="2000" dirty="0"/>
              <a:t>elect the path</a:t>
            </a:r>
            <a:r>
              <a:rPr lang="en-US" sz="2000" dirty="0"/>
              <a:t>s</a:t>
            </a:r>
            <a:r>
              <a:rPr sz="2000" dirty="0"/>
              <a:t> with</a:t>
            </a:r>
            <a:r>
              <a:rPr lang="en-US" sz="2000" dirty="0"/>
              <a:t> highest bottleneck </a:t>
            </a:r>
            <a:r>
              <a:rPr lang="en-US" sz="2000" b="1" dirty="0"/>
              <a:t>Width</a:t>
            </a:r>
          </a:p>
          <a:p>
            <a:pPr lvl="3" defTabSz="584609">
              <a:defRPr sz="2300">
                <a:latin typeface="+mj-lt"/>
                <a:ea typeface="+mj-ea"/>
                <a:cs typeface="+mj-cs"/>
                <a:sym typeface="Arial"/>
              </a:defRPr>
            </a:pPr>
            <a:r>
              <a:rPr lang="en-US" sz="2000" dirty="0"/>
              <a:t>	4. Select one path with min </a:t>
            </a:r>
            <a:r>
              <a:rPr sz="2000" dirty="0"/>
              <a:t>number of hop</a:t>
            </a:r>
            <a:r>
              <a:rPr lang="en-US" sz="2000" dirty="0"/>
              <a:t>s</a:t>
            </a:r>
          </a:p>
          <a:p>
            <a:pPr lvl="3" defTabSz="584609">
              <a:defRPr sz="2300">
                <a:latin typeface="+mj-lt"/>
                <a:ea typeface="+mj-ea"/>
                <a:cs typeface="+mj-cs"/>
                <a:sym typeface="Arial"/>
              </a:defRPr>
            </a:pPr>
            <a:endParaRPr lang="en-US" sz="2000" dirty="0"/>
          </a:p>
          <a:p>
            <a:pPr marL="342900" lvl="3" indent="-342900" defTabSz="584609">
              <a:buFont typeface="Arial" panose="020B0604020202020204" pitchFamily="34" charset="0"/>
              <a:buChar char="•"/>
              <a:defRPr sz="2300">
                <a:latin typeface="+mj-lt"/>
                <a:ea typeface="+mj-ea"/>
                <a:cs typeface="+mj-cs"/>
                <a:sym typeface="Arial"/>
              </a:defRPr>
            </a:pPr>
            <a:r>
              <a:rPr lang="en-US" sz="2300" dirty="0">
                <a:latin typeface="+mj-lt"/>
                <a:ea typeface="+mj-ea"/>
                <a:cs typeface="+mj-cs"/>
              </a:rPr>
              <a:t>Using Path-Intent of ONOS to automatically install flow rules of the path to each switch</a:t>
            </a:r>
          </a:p>
          <a:p>
            <a:pPr marL="342900" lvl="3" indent="-342900" defTabSz="584609">
              <a:buFont typeface="Arial" panose="020B0604020202020204" pitchFamily="34" charset="0"/>
              <a:buChar char="•"/>
              <a:defRPr sz="2300">
                <a:latin typeface="+mj-lt"/>
                <a:ea typeface="+mj-ea"/>
                <a:cs typeface="+mj-cs"/>
                <a:sym typeface="Arial"/>
              </a:defRPr>
            </a:pPr>
            <a:endParaRPr lang="en-US" sz="2300" dirty="0">
              <a:latin typeface="+mj-lt"/>
              <a:ea typeface="+mj-ea"/>
              <a:cs typeface="+mj-cs"/>
            </a:endParaRPr>
          </a:p>
          <a:p>
            <a:pPr marL="342900" lvl="3" indent="-342900" defTabSz="584609">
              <a:buFont typeface="Arial" panose="020B0604020202020204" pitchFamily="34" charset="0"/>
              <a:buChar char="•"/>
              <a:defRPr sz="2300">
                <a:latin typeface="+mj-lt"/>
                <a:ea typeface="+mj-ea"/>
                <a:cs typeface="+mj-cs"/>
                <a:sym typeface="Arial"/>
              </a:defRPr>
            </a:pPr>
            <a:r>
              <a:rPr lang="en-US" sz="2300" dirty="0">
                <a:latin typeface="+mj-lt"/>
                <a:ea typeface="+mj-ea"/>
                <a:cs typeface="+mj-cs"/>
              </a:rPr>
              <a:t>Remove the Path-Intent when the flow is empty for K seconds</a:t>
            </a:r>
          </a:p>
        </p:txBody>
      </p:sp>
    </p:spTree>
    <p:extLst>
      <p:ext uri="{BB962C8B-B14F-4D97-AF65-F5344CB8AC3E}">
        <p14:creationId xmlns:p14="http://schemas.microsoft.com/office/powerpoint/2010/main" val="138155850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lvl1pPr defTabSz="584200">
              <a:defRPr sz="37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ea typeface="+mn-ea"/>
                <a:cs typeface="+mn-cs"/>
              </a:rPr>
              <a:t>Dynamic Widest Path </a:t>
            </a:r>
            <a:br>
              <a:rPr lang="en-US" sz="3200" b="1" kern="1200" spc="-1" dirty="0">
                <a:solidFill>
                  <a:srgbClr val="333333"/>
                </a:solidFill>
                <a:uFill>
                  <a:solidFill>
                    <a:srgbClr val="FFFFFF"/>
                  </a:solidFill>
                </a:uFill>
                <a:latin typeface="Arial Black" panose="020B0A04020102020204" pitchFamily="34" charset="0"/>
                <a:ea typeface="+mn-ea"/>
                <a:cs typeface="+mn-cs"/>
              </a:rPr>
            </a:br>
            <a:r>
              <a:rPr lang="en-US" sz="3200" b="1" kern="1200" spc="-1" dirty="0">
                <a:solidFill>
                  <a:srgbClr val="333333"/>
                </a:solidFill>
                <a:uFill>
                  <a:solidFill>
                    <a:srgbClr val="FFFFFF"/>
                  </a:solidFill>
                </a:uFill>
                <a:latin typeface="Arial Black" panose="020B0A04020102020204" pitchFamily="34" charset="0"/>
                <a:ea typeface="+mn-ea"/>
                <a:cs typeface="+mn-cs"/>
              </a:rPr>
              <a:t>- Limitation</a:t>
            </a:r>
            <a:endParaRPr sz="3200" b="1" kern="1200" spc="-1" dirty="0">
              <a:solidFill>
                <a:srgbClr val="333333"/>
              </a:solidFill>
              <a:uFill>
                <a:solidFill>
                  <a:srgbClr val="FFFFFF"/>
                </a:solidFill>
              </a:uFill>
              <a:latin typeface="Arial Black" panose="020B0A04020102020204" pitchFamily="34" charset="0"/>
              <a:ea typeface="+mn-ea"/>
              <a:cs typeface="+mn-cs"/>
            </a:endParaRPr>
          </a:p>
        </p:txBody>
      </p:sp>
      <p:sp>
        <p:nvSpPr>
          <p:cNvPr id="5" name="Shape 269"/>
          <p:cNvSpPr>
            <a:spLocks noGrp="1"/>
          </p:cNvSpPr>
          <p:nvPr>
            <p:ph type="body" idx="4294967295"/>
          </p:nvPr>
        </p:nvSpPr>
        <p:spPr>
          <a:xfrm>
            <a:off x="720725" y="1412875"/>
            <a:ext cx="9239250" cy="5927725"/>
          </a:xfrm>
          <a:prstGeom prst="rect">
            <a:avLst/>
          </a:prstGeom>
        </p:spPr>
        <p:txBody>
          <a:bodyPr lIns="91504" tIns="45752" rIns="91504" bIns="45752"/>
          <a:lstStyle/>
          <a:p>
            <a:pPr marL="342900" indent="-342900" defTabSz="584609">
              <a:buFont typeface="Arial" panose="020B0604020202020204" pitchFamily="34" charset="0"/>
              <a:buChar char="•"/>
              <a:defRPr sz="2300">
                <a:latin typeface="+mj-lt"/>
                <a:ea typeface="+mj-ea"/>
                <a:cs typeface="+mj-cs"/>
                <a:sym typeface="Arial"/>
              </a:defRPr>
            </a:pPr>
            <a:endParaRPr lang="en-US" sz="2300" dirty="0">
              <a:latin typeface="+mj-lt"/>
              <a:ea typeface="+mj-ea"/>
              <a:cs typeface="+mj-cs"/>
            </a:endParaRPr>
          </a:p>
          <a:p>
            <a:pPr marL="342900" indent="-342900" defTabSz="584609">
              <a:buFont typeface="Arial" panose="020B0604020202020204" pitchFamily="34" charset="0"/>
              <a:buChar char="•"/>
              <a:defRPr sz="2300">
                <a:latin typeface="+mj-lt"/>
                <a:ea typeface="+mj-ea"/>
                <a:cs typeface="+mj-cs"/>
                <a:sym typeface="Arial"/>
              </a:defRPr>
            </a:pPr>
            <a:r>
              <a:rPr lang="en-US" sz="2300" dirty="0">
                <a:latin typeface="+mj-lt"/>
                <a:ea typeface="+mj-ea"/>
                <a:cs typeface="+mj-cs"/>
              </a:rPr>
              <a:t>Note that only the traffic already in the network and the link capacity are considered.</a:t>
            </a:r>
          </a:p>
          <a:p>
            <a:pPr marL="342900" indent="-342900" defTabSz="584609">
              <a:buFont typeface="Arial" panose="020B0604020202020204" pitchFamily="34" charset="0"/>
              <a:buChar char="•"/>
              <a:defRPr sz="2300">
                <a:latin typeface="+mj-lt"/>
                <a:ea typeface="+mj-ea"/>
                <a:cs typeface="+mj-cs"/>
                <a:sym typeface="Arial"/>
              </a:defRPr>
            </a:pPr>
            <a:endParaRPr lang="en-US" sz="2300" dirty="0">
              <a:latin typeface="+mj-lt"/>
              <a:ea typeface="+mj-ea"/>
              <a:cs typeface="+mj-cs"/>
            </a:endParaRPr>
          </a:p>
          <a:p>
            <a:pPr marL="342900" indent="-342900" defTabSz="584609">
              <a:buFont typeface="Arial" panose="020B0604020202020204" pitchFamily="34" charset="0"/>
              <a:buChar char="•"/>
              <a:defRPr sz="2300">
                <a:latin typeface="+mj-lt"/>
                <a:ea typeface="+mj-ea"/>
                <a:cs typeface="+mj-cs"/>
                <a:sym typeface="Arial"/>
              </a:defRPr>
            </a:pPr>
            <a:r>
              <a:rPr lang="en-US" sz="2300" dirty="0">
                <a:latin typeface="+mj-lt"/>
                <a:ea typeface="+mj-ea"/>
                <a:cs typeface="+mj-cs"/>
              </a:rPr>
              <a:t>The initial demand and demand changes are not considered.</a:t>
            </a:r>
          </a:p>
          <a:p>
            <a:pPr marL="342900" indent="-342900" defTabSz="584609">
              <a:buFont typeface="Arial" panose="020B0604020202020204" pitchFamily="34" charset="0"/>
              <a:buChar char="•"/>
              <a:defRPr sz="2300">
                <a:latin typeface="+mj-lt"/>
                <a:ea typeface="+mj-ea"/>
                <a:cs typeface="+mj-cs"/>
                <a:sym typeface="Arial"/>
              </a:defRPr>
            </a:pPr>
            <a:endParaRPr lang="en-US" sz="2300" dirty="0">
              <a:latin typeface="+mj-lt"/>
              <a:ea typeface="+mj-ea"/>
              <a:cs typeface="+mj-cs"/>
            </a:endParaRPr>
          </a:p>
          <a:p>
            <a:pPr marL="342900" indent="-342900" defTabSz="584609">
              <a:buFont typeface="Arial" panose="020B0604020202020204" pitchFamily="34" charset="0"/>
              <a:buChar char="•"/>
              <a:defRPr sz="2300">
                <a:latin typeface="+mj-lt"/>
                <a:ea typeface="+mj-ea"/>
                <a:cs typeface="+mj-cs"/>
                <a:sym typeface="Arial"/>
              </a:defRPr>
            </a:pPr>
            <a:r>
              <a:rPr lang="en-US" sz="2300" dirty="0">
                <a:latin typeface="+mj-lt"/>
                <a:ea typeface="+mj-ea"/>
                <a:cs typeface="+mj-cs"/>
              </a:rPr>
              <a:t>The traffic load change of other flows are not considered until this flow stops and starts later. </a:t>
            </a:r>
          </a:p>
          <a:p>
            <a:pPr marL="342900" indent="-342900" defTabSz="584609">
              <a:buFont typeface="Arial" panose="020B0604020202020204" pitchFamily="34" charset="0"/>
              <a:buChar char="•"/>
              <a:defRPr sz="2300">
                <a:latin typeface="+mj-lt"/>
                <a:ea typeface="+mj-ea"/>
                <a:cs typeface="+mj-cs"/>
                <a:sym typeface="Arial"/>
              </a:defRPr>
            </a:pPr>
            <a:endParaRPr lang="en-US" sz="2300" dirty="0">
              <a:latin typeface="+mj-lt"/>
              <a:ea typeface="+mj-ea"/>
              <a:cs typeface="+mj-cs"/>
            </a:endParaRPr>
          </a:p>
        </p:txBody>
      </p:sp>
    </p:spTree>
    <p:extLst>
      <p:ext uri="{BB962C8B-B14F-4D97-AF65-F5344CB8AC3E}">
        <p14:creationId xmlns:p14="http://schemas.microsoft.com/office/powerpoint/2010/main" val="400694986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lvl1pPr defTabSz="584200">
              <a:defRPr sz="3700">
                <a:latin typeface="Arial Black"/>
                <a:ea typeface="Arial Black"/>
                <a:cs typeface="Arial Black"/>
                <a:sym typeface="Arial Black"/>
              </a:defRPr>
            </a:lvl1pPr>
          </a:lstStyle>
          <a:p>
            <a:r>
              <a:rPr lang="en-US" sz="3200" b="1" kern="1200" spc="-1" dirty="0">
                <a:solidFill>
                  <a:srgbClr val="333333"/>
                </a:solidFill>
                <a:uFill>
                  <a:solidFill>
                    <a:srgbClr val="FFFFFF"/>
                  </a:solidFill>
                </a:uFill>
                <a:latin typeface="Arial Black" panose="020B0A04020102020204" pitchFamily="34" charset="0"/>
                <a:ea typeface="+mn-ea"/>
                <a:cs typeface="+mn-cs"/>
              </a:rPr>
              <a:t>Dynamic Widest Path </a:t>
            </a:r>
            <a:br>
              <a:rPr lang="en-US" sz="3200" b="1" kern="1200" spc="-1" dirty="0">
                <a:solidFill>
                  <a:srgbClr val="333333"/>
                </a:solidFill>
                <a:uFill>
                  <a:solidFill>
                    <a:srgbClr val="FFFFFF"/>
                  </a:solidFill>
                </a:uFill>
                <a:latin typeface="Arial Black" panose="020B0A04020102020204" pitchFamily="34" charset="0"/>
                <a:ea typeface="+mn-ea"/>
                <a:cs typeface="+mn-cs"/>
              </a:rPr>
            </a:br>
            <a:r>
              <a:rPr lang="en-US" sz="3200" b="1" kern="1200" spc="-1" dirty="0">
                <a:solidFill>
                  <a:srgbClr val="333333"/>
                </a:solidFill>
                <a:uFill>
                  <a:solidFill>
                    <a:srgbClr val="FFFFFF"/>
                  </a:solidFill>
                </a:uFill>
                <a:latin typeface="Arial Black" panose="020B0A04020102020204" pitchFamily="34" charset="0"/>
                <a:ea typeface="+mn-ea"/>
                <a:cs typeface="+mn-cs"/>
              </a:rPr>
              <a:t>- Implementation of major components</a:t>
            </a:r>
            <a:endParaRPr sz="3200" b="1" kern="1200" spc="-1" dirty="0">
              <a:solidFill>
                <a:srgbClr val="333333"/>
              </a:solidFill>
              <a:uFill>
                <a:solidFill>
                  <a:srgbClr val="FFFFFF"/>
                </a:solidFill>
              </a:uFill>
              <a:latin typeface="Arial Black" panose="020B0A04020102020204" pitchFamily="34" charset="0"/>
              <a:ea typeface="+mn-ea"/>
              <a:cs typeface="+mn-cs"/>
            </a:endParaRPr>
          </a:p>
        </p:txBody>
      </p:sp>
      <p:sp>
        <p:nvSpPr>
          <p:cNvPr id="269" name="Shape 269"/>
          <p:cNvSpPr>
            <a:spLocks noGrp="1"/>
          </p:cNvSpPr>
          <p:nvPr>
            <p:ph type="body" idx="4294967295"/>
          </p:nvPr>
        </p:nvSpPr>
        <p:spPr>
          <a:xfrm>
            <a:off x="720681" y="1412086"/>
            <a:ext cx="9239629" cy="5928010"/>
          </a:xfrm>
          <a:prstGeom prst="rect">
            <a:avLst/>
          </a:prstGeom>
        </p:spPr>
        <p:txBody>
          <a:bodyPr lIns="91504" tIns="45752" rIns="91504" bIns="45752"/>
          <a:lstStyle/>
          <a:p>
            <a:pPr defTabSz="584609">
              <a:defRPr sz="2300">
                <a:latin typeface="+mj-lt"/>
                <a:ea typeface="+mj-ea"/>
                <a:cs typeface="+mj-cs"/>
                <a:sym typeface="Arial"/>
              </a:defRPr>
            </a:pPr>
            <a:r>
              <a:rPr lang="en-US" dirty="0" err="1"/>
              <a:t>PacketProcessor</a:t>
            </a:r>
            <a:r>
              <a:rPr lang="en-US" dirty="0"/>
              <a:t>:</a:t>
            </a:r>
          </a:p>
          <a:p>
            <a:pPr defTabSz="584609">
              <a:defRPr sz="2300">
                <a:latin typeface="+mj-lt"/>
                <a:ea typeface="+mj-ea"/>
                <a:cs typeface="+mj-cs"/>
                <a:sym typeface="Arial"/>
              </a:defRPr>
            </a:pPr>
            <a:r>
              <a:rPr lang="en-US" sz="2000" dirty="0"/>
              <a:t>	- Reading packet header (</a:t>
            </a:r>
            <a:r>
              <a:rPr lang="en-US" sz="2000" dirty="0" err="1"/>
              <a:t>SrcIP</a:t>
            </a:r>
            <a:r>
              <a:rPr lang="en-US" sz="2000" dirty="0"/>
              <a:t>, </a:t>
            </a:r>
            <a:r>
              <a:rPr lang="en-US" sz="2000" dirty="0" err="1"/>
              <a:t>DstIP</a:t>
            </a:r>
            <a:r>
              <a:rPr lang="en-US" sz="2000" dirty="0"/>
              <a:t>, </a:t>
            </a:r>
            <a:r>
              <a:rPr lang="en-US" sz="2000" dirty="0" err="1"/>
              <a:t>SrcMac</a:t>
            </a:r>
            <a:r>
              <a:rPr lang="en-US" sz="2000" dirty="0"/>
              <a:t>, </a:t>
            </a:r>
            <a:r>
              <a:rPr lang="en-US" sz="2000" dirty="0" err="1"/>
              <a:t>DstMac</a:t>
            </a:r>
            <a:r>
              <a:rPr lang="en-US" sz="2000" dirty="0"/>
              <a:t>)</a:t>
            </a:r>
          </a:p>
          <a:p>
            <a:pPr defTabSz="584609">
              <a:defRPr sz="2300">
                <a:latin typeface="+mj-lt"/>
                <a:ea typeface="+mj-ea"/>
                <a:cs typeface="+mj-cs"/>
                <a:sym typeface="Arial"/>
              </a:defRPr>
            </a:pPr>
            <a:r>
              <a:rPr lang="en-US" sz="2000" dirty="0"/>
              <a:t>	- Create the traffic selector, i.e. the MATCH field of flow rule</a:t>
            </a:r>
          </a:p>
          <a:p>
            <a:pPr defTabSz="584609">
              <a:defRPr sz="2300">
                <a:latin typeface="+mj-lt"/>
                <a:ea typeface="+mj-ea"/>
                <a:cs typeface="+mj-cs"/>
                <a:sym typeface="Arial"/>
              </a:defRPr>
            </a:pPr>
            <a:r>
              <a:rPr lang="en-US" sz="2000" dirty="0"/>
              <a:t>	- </a:t>
            </a:r>
            <a:r>
              <a:rPr lang="en-US" sz="2000" u="sng" dirty="0"/>
              <a:t>Find path </a:t>
            </a:r>
            <a:r>
              <a:rPr lang="en-US" sz="2000" dirty="0"/>
              <a:t>from </a:t>
            </a:r>
            <a:r>
              <a:rPr lang="en-US" sz="2000" dirty="0" err="1"/>
              <a:t>SrcIP</a:t>
            </a:r>
            <a:r>
              <a:rPr lang="en-US" sz="2000" dirty="0"/>
              <a:t> to </a:t>
            </a:r>
            <a:r>
              <a:rPr lang="en-US" sz="2000" dirty="0" err="1"/>
              <a:t>DstIP</a:t>
            </a:r>
            <a:endParaRPr lang="en-US" sz="2000" dirty="0"/>
          </a:p>
          <a:p>
            <a:pPr defTabSz="584609">
              <a:defRPr sz="2300">
                <a:latin typeface="+mj-lt"/>
                <a:ea typeface="+mj-ea"/>
                <a:cs typeface="+mj-cs"/>
                <a:sym typeface="Arial"/>
              </a:defRPr>
            </a:pPr>
            <a:r>
              <a:rPr lang="en-US" sz="2000" dirty="0"/>
              <a:t>	- Install Path Intent</a:t>
            </a:r>
          </a:p>
          <a:p>
            <a:pPr defTabSz="584609">
              <a:defRPr sz="2300">
                <a:latin typeface="+mj-lt"/>
                <a:ea typeface="+mj-ea"/>
                <a:cs typeface="+mj-cs"/>
                <a:sym typeface="Arial"/>
              </a:defRPr>
            </a:pPr>
            <a:r>
              <a:rPr lang="en-US" dirty="0" err="1"/>
              <a:t>PathFinder</a:t>
            </a:r>
            <a:r>
              <a:rPr lang="en-US" dirty="0"/>
              <a:t>:</a:t>
            </a:r>
          </a:p>
          <a:p>
            <a:pPr defTabSz="584609">
              <a:defRPr sz="2300">
                <a:latin typeface="+mj-lt"/>
                <a:ea typeface="+mj-ea"/>
                <a:cs typeface="+mj-cs"/>
                <a:sym typeface="Arial"/>
              </a:defRPr>
            </a:pPr>
            <a:r>
              <a:rPr lang="en-US" sz="2000" dirty="0"/>
              <a:t>	- Depth First Search to find all paths </a:t>
            </a:r>
            <a:r>
              <a:rPr lang="en-US" sz="2000" dirty="0">
                <a:sym typeface="Arial"/>
              </a:rPr>
              <a:t>from </a:t>
            </a:r>
            <a:r>
              <a:rPr lang="en-US" sz="2000" dirty="0" err="1">
                <a:sym typeface="Arial"/>
              </a:rPr>
              <a:t>SrcIP</a:t>
            </a:r>
            <a:r>
              <a:rPr lang="en-US" sz="2000" dirty="0">
                <a:sym typeface="Arial"/>
              </a:rPr>
              <a:t> to </a:t>
            </a:r>
            <a:r>
              <a:rPr lang="en-US" sz="2000" dirty="0" err="1">
                <a:sym typeface="Arial"/>
              </a:rPr>
              <a:t>DstIP</a:t>
            </a:r>
            <a:endParaRPr lang="en-US" sz="2000" dirty="0">
              <a:sym typeface="Arial"/>
            </a:endParaRPr>
          </a:p>
          <a:p>
            <a:pPr defTabSz="584609">
              <a:defRPr sz="2300">
                <a:latin typeface="+mj-lt"/>
                <a:ea typeface="+mj-ea"/>
                <a:cs typeface="+mj-cs"/>
                <a:sym typeface="Arial"/>
              </a:defRPr>
            </a:pPr>
            <a:r>
              <a:rPr lang="en-US" sz="2000" dirty="0"/>
              <a:t>	- </a:t>
            </a:r>
            <a:r>
              <a:rPr lang="en-US" sz="2000" u="sng" dirty="0"/>
              <a:t>Calculate width </a:t>
            </a:r>
            <a:r>
              <a:rPr lang="en-US" sz="2000" dirty="0"/>
              <a:t>of all links of a path and use the bottleneck </a:t>
            </a:r>
          </a:p>
          <a:p>
            <a:pPr defTabSz="584609">
              <a:defRPr sz="2300">
                <a:latin typeface="+mj-lt"/>
                <a:ea typeface="+mj-ea"/>
                <a:cs typeface="+mj-cs"/>
                <a:sym typeface="Arial"/>
              </a:defRPr>
            </a:pPr>
            <a:r>
              <a:rPr lang="en-US" sz="2000" dirty="0"/>
              <a:t>          width as the width of the path</a:t>
            </a:r>
          </a:p>
          <a:p>
            <a:pPr defTabSz="584609">
              <a:defRPr sz="2300">
                <a:latin typeface="+mj-lt"/>
                <a:ea typeface="+mj-ea"/>
                <a:cs typeface="+mj-cs"/>
                <a:sym typeface="Arial"/>
              </a:defRPr>
            </a:pPr>
            <a:r>
              <a:rPr lang="en-US" sz="2000" dirty="0"/>
              <a:t>	- Select the widest paths and choose one with min hops</a:t>
            </a:r>
          </a:p>
          <a:p>
            <a:pPr defTabSz="584609">
              <a:defRPr sz="2300">
                <a:latin typeface="+mj-lt"/>
                <a:ea typeface="+mj-ea"/>
                <a:cs typeface="+mj-cs"/>
                <a:sym typeface="Arial"/>
              </a:defRPr>
            </a:pPr>
            <a:r>
              <a:rPr lang="en-US" dirty="0" err="1"/>
              <a:t>BandwidthCalculator</a:t>
            </a:r>
            <a:r>
              <a:rPr lang="en-US" dirty="0"/>
              <a:t>:</a:t>
            </a:r>
          </a:p>
          <a:p>
            <a:pPr defTabSz="584609">
              <a:defRPr sz="2300">
                <a:latin typeface="+mj-lt"/>
                <a:ea typeface="+mj-ea"/>
                <a:cs typeface="+mj-cs"/>
                <a:sym typeface="Arial"/>
              </a:defRPr>
            </a:pPr>
            <a:r>
              <a:rPr lang="en-US" sz="2000" dirty="0"/>
              <a:t>	- Get link capacity: C</a:t>
            </a:r>
          </a:p>
          <a:p>
            <a:pPr lvl="3" defTabSz="584609">
              <a:defRPr sz="2300">
                <a:latin typeface="+mj-lt"/>
                <a:ea typeface="+mj-ea"/>
                <a:cs typeface="+mj-cs"/>
                <a:sym typeface="Arial"/>
              </a:defRPr>
            </a:pPr>
            <a:r>
              <a:rPr lang="en-US" sz="2000" dirty="0"/>
              <a:t>	Switch will report its port speed to ONOS when connected.</a:t>
            </a:r>
          </a:p>
          <a:p>
            <a:pPr lvl="3" defTabSz="584609">
              <a:defRPr sz="2300">
                <a:latin typeface="+mj-lt"/>
                <a:ea typeface="+mj-ea"/>
                <a:cs typeface="+mj-cs"/>
                <a:sym typeface="Arial"/>
              </a:defRPr>
            </a:pPr>
            <a:r>
              <a:rPr lang="en-US" sz="2000" dirty="0"/>
              <a:t>	But in practice we read link capacity from a topology file.</a:t>
            </a:r>
          </a:p>
          <a:p>
            <a:pPr defTabSz="584609">
              <a:defRPr sz="2300">
                <a:latin typeface="+mj-lt"/>
                <a:ea typeface="+mj-ea"/>
                <a:cs typeface="+mj-cs"/>
                <a:sym typeface="Arial"/>
              </a:defRPr>
            </a:pPr>
            <a:r>
              <a:rPr lang="en-US" sz="2000" dirty="0"/>
              <a:t>	- Get link </a:t>
            </a:r>
            <a:r>
              <a:rPr lang="en-US" sz="2000" dirty="0" err="1"/>
              <a:t>bw</a:t>
            </a:r>
            <a:r>
              <a:rPr lang="en-US" sz="2000" dirty="0"/>
              <a:t> usage: BW</a:t>
            </a:r>
          </a:p>
          <a:p>
            <a:pPr defTabSz="584609">
              <a:defRPr sz="2300">
                <a:latin typeface="+mj-lt"/>
                <a:ea typeface="+mj-ea"/>
                <a:cs typeface="+mj-cs"/>
                <a:sym typeface="Arial"/>
              </a:defRPr>
            </a:pPr>
            <a:r>
              <a:rPr lang="en-US" sz="2000" dirty="0"/>
              <a:t>	Switch has records of port statistics (Bytes sent and bytes received),</a:t>
            </a:r>
          </a:p>
          <a:p>
            <a:pPr defTabSz="584609">
              <a:defRPr sz="2300">
                <a:latin typeface="+mj-lt"/>
                <a:ea typeface="+mj-ea"/>
                <a:cs typeface="+mj-cs"/>
                <a:sym typeface="Arial"/>
              </a:defRPr>
            </a:pPr>
            <a:r>
              <a:rPr lang="en-US" sz="2000" dirty="0"/>
              <a:t>	ONOS will query port statics every 5s. </a:t>
            </a:r>
          </a:p>
          <a:p>
            <a:pPr defTabSz="584609">
              <a:defRPr sz="2300">
                <a:latin typeface="+mj-lt"/>
                <a:ea typeface="+mj-ea"/>
                <a:cs typeface="+mj-cs"/>
                <a:sym typeface="Arial"/>
              </a:defRPr>
            </a:pPr>
            <a:r>
              <a:rPr lang="en-US" sz="2000" dirty="0"/>
              <a:t>	Use the bytes sent &amp; received of the ports in 5s to obtain the link </a:t>
            </a:r>
            <a:r>
              <a:rPr lang="en-US" sz="2000" dirty="0" err="1"/>
              <a:t>bw</a:t>
            </a:r>
            <a:r>
              <a:rPr lang="en-US" sz="2000" dirty="0"/>
              <a:t> usage.</a:t>
            </a:r>
          </a:p>
          <a:p>
            <a:pPr defTabSz="584609">
              <a:defRPr sz="2300">
                <a:latin typeface="+mj-lt"/>
                <a:ea typeface="+mj-ea"/>
                <a:cs typeface="+mj-cs"/>
                <a:sym typeface="Arial"/>
              </a:defRPr>
            </a:pPr>
            <a:r>
              <a:rPr lang="en-US" sz="2000" dirty="0"/>
              <a:t>	- Remain = C-BW, Utilization = BW/C</a:t>
            </a:r>
          </a:p>
          <a:p>
            <a:pPr defTabSz="584609">
              <a:defRPr sz="2300">
                <a:latin typeface="+mj-lt"/>
                <a:ea typeface="+mj-ea"/>
                <a:cs typeface="+mj-cs"/>
                <a:sym typeface="Arial"/>
              </a:defRPr>
            </a:pPr>
            <a:r>
              <a:rPr lang="en-US" dirty="0"/>
              <a:t>	</a:t>
            </a:r>
          </a:p>
          <a:p>
            <a:pPr defTabSz="584609">
              <a:defRPr sz="2300">
                <a:latin typeface="+mj-lt"/>
                <a:ea typeface="+mj-ea"/>
                <a:cs typeface="+mj-cs"/>
                <a:sym typeface="Arial"/>
              </a:defRPr>
            </a:pPr>
            <a:endParaRPr lang="en-US" dirty="0"/>
          </a:p>
          <a:p>
            <a:pPr defTabSz="584609">
              <a:defRPr sz="2300">
                <a:latin typeface="+mj-lt"/>
                <a:ea typeface="+mj-ea"/>
                <a:cs typeface="+mj-cs"/>
                <a:sym typeface="Arial"/>
              </a:defRPr>
            </a:pPr>
            <a:endParaRPr lang="en-US" dirty="0"/>
          </a:p>
          <a:p>
            <a:pPr marL="342900" lvl="3" indent="-342900" defTabSz="584609">
              <a:buFont typeface="Arial" panose="020B0604020202020204" pitchFamily="34" charset="0"/>
              <a:buChar char="•"/>
              <a:defRPr sz="2300">
                <a:latin typeface="+mj-lt"/>
                <a:ea typeface="+mj-ea"/>
                <a:cs typeface="+mj-cs"/>
                <a:sym typeface="Arial"/>
              </a:defRPr>
            </a:pPr>
            <a:endParaRPr lang="en-US" sz="2300" dirty="0">
              <a:sym typeface="Arial"/>
            </a:endParaRPr>
          </a:p>
          <a:p>
            <a:pPr defTabSz="584609">
              <a:defRPr sz="2300">
                <a:latin typeface="+mj-lt"/>
                <a:ea typeface="+mj-ea"/>
                <a:cs typeface="+mj-cs"/>
                <a:sym typeface="Arial"/>
              </a:defRPr>
            </a:pPr>
            <a:endParaRPr lang="en-US" dirty="0"/>
          </a:p>
        </p:txBody>
      </p:sp>
    </p:spTree>
    <p:extLst>
      <p:ext uri="{BB962C8B-B14F-4D97-AF65-F5344CB8AC3E}">
        <p14:creationId xmlns:p14="http://schemas.microsoft.com/office/powerpoint/2010/main" val="295684546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p:cNvSpPr>
          <p:nvPr>
            <p:ph type="title"/>
          </p:nvPr>
        </p:nvSpPr>
        <p:spPr>
          <a:xfrm>
            <a:off x="720680" y="301085"/>
            <a:ext cx="8864017" cy="1263055"/>
          </a:xfrm>
          <a:prstGeom prst="rect">
            <a:avLst/>
          </a:prstGeom>
        </p:spPr>
        <p:txBody>
          <a:bodyPr/>
          <a:lstStyle/>
          <a:p>
            <a:pPr defTabSz="805235">
              <a:defRPr sz="3100" b="0" spc="0">
                <a:latin typeface="Arial Black"/>
                <a:ea typeface="Arial Black"/>
                <a:cs typeface="Arial Black"/>
                <a:sym typeface="Arial Black"/>
              </a:defRPr>
            </a:pPr>
            <a:r>
              <a:rPr dirty="0"/>
              <a:t>Optimal Multipath Bandwidth Allocation </a:t>
            </a:r>
          </a:p>
          <a:p>
            <a:pPr defTabSz="805235">
              <a:defRPr sz="3100" b="0" spc="0">
                <a:latin typeface="Arial Black"/>
                <a:ea typeface="Arial Black"/>
                <a:cs typeface="Arial Black"/>
                <a:sym typeface="Arial Black"/>
              </a:defRPr>
            </a:pPr>
            <a:r>
              <a:rPr dirty="0"/>
              <a:t>-Design</a:t>
            </a:r>
          </a:p>
        </p:txBody>
      </p:sp>
      <p:sp>
        <p:nvSpPr>
          <p:cNvPr id="305" name="Shape 305"/>
          <p:cNvSpPr>
            <a:spLocks noGrp="1"/>
          </p:cNvSpPr>
          <p:nvPr>
            <p:ph type="body" idx="4294967295"/>
          </p:nvPr>
        </p:nvSpPr>
        <p:spPr>
          <a:xfrm>
            <a:off x="716225" y="1977189"/>
            <a:ext cx="8648176" cy="4819385"/>
          </a:xfrm>
          <a:prstGeom prst="rect">
            <a:avLst/>
          </a:prstGeom>
        </p:spPr>
        <p:txBody>
          <a:bodyPr lIns="91504" tIns="45752" rIns="91504" bIns="45752"/>
          <a:lstStyle/>
          <a:p>
            <a:pPr defTabSz="235713">
              <a:spcBef>
                <a:spcPts val="1101"/>
              </a:spcBef>
              <a:defRPr sz="1800" b="1" i="1" spc="0">
                <a:solidFill>
                  <a:srgbClr val="000000"/>
                </a:solidFill>
                <a:uFillTx/>
                <a:latin typeface="Arial"/>
                <a:ea typeface="Arial"/>
                <a:cs typeface="Arial"/>
                <a:sym typeface="Arial"/>
              </a:defRPr>
            </a:pPr>
            <a:r>
              <a:rPr dirty="0"/>
              <a:t>Objective: </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Periodically change bandwidth allocation to keep the overall throughput maximized</a:t>
            </a:r>
          </a:p>
          <a:p>
            <a:pPr defTabSz="235713">
              <a:spcBef>
                <a:spcPts val="1101"/>
              </a:spcBef>
              <a:defRPr sz="1800" b="1" i="1" spc="0">
                <a:solidFill>
                  <a:srgbClr val="000000"/>
                </a:solidFill>
                <a:uFillTx/>
                <a:latin typeface="Arial"/>
                <a:ea typeface="Arial"/>
                <a:cs typeface="Arial"/>
                <a:sym typeface="Arial"/>
              </a:defRPr>
            </a:pPr>
            <a:r>
              <a:rPr dirty="0"/>
              <a:t>Constraints: </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Capacity of links</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Demand of each &lt;</a:t>
            </a:r>
            <a:r>
              <a:rPr dirty="0" err="1"/>
              <a:t>src</a:t>
            </a:r>
            <a:r>
              <a:rPr dirty="0"/>
              <a:t>, </a:t>
            </a:r>
            <a:r>
              <a:rPr dirty="0" err="1"/>
              <a:t>dst</a:t>
            </a:r>
            <a:r>
              <a:rPr dirty="0"/>
              <a:t>&gt; pair</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Non-negative bandwidth</a:t>
            </a:r>
          </a:p>
          <a:p>
            <a:pPr defTabSz="235713">
              <a:spcBef>
                <a:spcPts val="1101"/>
              </a:spcBef>
              <a:defRPr sz="1800" b="1" i="1" spc="0">
                <a:solidFill>
                  <a:srgbClr val="000000"/>
                </a:solidFill>
                <a:uFillTx/>
                <a:latin typeface="Arial"/>
                <a:ea typeface="Arial"/>
                <a:cs typeface="Arial"/>
                <a:sym typeface="Arial"/>
              </a:defRPr>
            </a:pPr>
            <a:r>
              <a:rPr dirty="0"/>
              <a:t>Variables:</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 The bandwidth that should be assigned to each path(a &lt;</a:t>
            </a:r>
            <a:r>
              <a:rPr dirty="0" err="1"/>
              <a:t>src</a:t>
            </a:r>
            <a:r>
              <a:rPr dirty="0"/>
              <a:t>, </a:t>
            </a:r>
            <a:r>
              <a:rPr dirty="0" err="1"/>
              <a:t>dst</a:t>
            </a:r>
            <a:r>
              <a:rPr dirty="0"/>
              <a:t>&gt; pair can have multiple paths)</a:t>
            </a:r>
          </a:p>
          <a:p>
            <a:pPr defTabSz="235713">
              <a:spcBef>
                <a:spcPts val="1101"/>
              </a:spcBef>
              <a:defRPr sz="1800" b="1" i="1" spc="0">
                <a:solidFill>
                  <a:srgbClr val="000000"/>
                </a:solidFill>
                <a:uFillTx/>
                <a:latin typeface="Arial"/>
                <a:ea typeface="Arial"/>
                <a:cs typeface="Arial"/>
                <a:sym typeface="Arial"/>
              </a:defRPr>
            </a:pPr>
            <a:r>
              <a:rPr dirty="0"/>
              <a:t>Coefficients of variables: </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Whether a path uses certain links or not,</a:t>
            </a:r>
          </a:p>
          <a:p>
            <a:pPr marL="153727" indent="-153727" defTabSz="235713">
              <a:spcBef>
                <a:spcPts val="1101"/>
              </a:spcBef>
              <a:buSzPct val="100000"/>
              <a:buFontTx/>
              <a:buChar char="•"/>
              <a:defRPr sz="1800" spc="0">
                <a:solidFill>
                  <a:srgbClr val="000000"/>
                </a:solidFill>
                <a:uFillTx/>
                <a:latin typeface="Arial"/>
                <a:ea typeface="Arial"/>
                <a:cs typeface="Arial"/>
                <a:sym typeface="Arial"/>
              </a:defRPr>
            </a:pPr>
            <a:r>
              <a:rPr dirty="0"/>
              <a:t>Whether a path belongs to a certain &lt;</a:t>
            </a:r>
            <a:r>
              <a:rPr dirty="0" err="1"/>
              <a:t>src,dst</a:t>
            </a:r>
            <a:r>
              <a:rPr dirty="0"/>
              <a:t>&gt; pair or not</a:t>
            </a:r>
          </a:p>
        </p:txBody>
      </p:sp>
    </p:spTree>
    <p:extLst>
      <p:ext uri="{BB962C8B-B14F-4D97-AF65-F5344CB8AC3E}">
        <p14:creationId xmlns:p14="http://schemas.microsoft.com/office/powerpoint/2010/main" val="398691569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title"/>
          </p:nvPr>
        </p:nvSpPr>
        <p:spPr>
          <a:xfrm>
            <a:off x="720680" y="301085"/>
            <a:ext cx="8864017" cy="1263055"/>
          </a:xfrm>
          <a:prstGeom prst="rect">
            <a:avLst/>
          </a:prstGeom>
        </p:spPr>
        <p:txBody>
          <a:bodyPr/>
          <a:lstStyle>
            <a:lvl1pPr>
              <a:defRPr b="0" spc="-100">
                <a:latin typeface="Arial Black"/>
                <a:ea typeface="Arial Black"/>
                <a:cs typeface="Arial Black"/>
                <a:sym typeface="Arial Black"/>
              </a:defRPr>
            </a:lvl1pPr>
          </a:lstStyle>
          <a:p>
            <a:r>
              <a:rPr sz="3600" dirty="0"/>
              <a:t>Formula</a:t>
            </a:r>
            <a:endParaRPr dirty="0"/>
          </a:p>
        </p:txBody>
      </p:sp>
      <p:sp>
        <p:nvSpPr>
          <p:cNvPr id="308" name="Shape 308"/>
          <p:cNvSpPr>
            <a:spLocks noGrp="1"/>
          </p:cNvSpPr>
          <p:nvPr>
            <p:ph type="body" idx="4294967295"/>
          </p:nvPr>
        </p:nvSpPr>
        <p:spPr>
          <a:xfrm>
            <a:off x="716227" y="2148201"/>
            <a:ext cx="8648172" cy="4386647"/>
          </a:xfrm>
          <a:prstGeom prst="rect">
            <a:avLst/>
          </a:prstGeom>
        </p:spPr>
        <p:txBody>
          <a:bodyPr lIns="91504" tIns="45752" rIns="91504" bIns="45752"/>
          <a:lstStyle/>
          <a:p>
            <a:pPr defTabSz="731116">
              <a:defRPr sz="1879" i="1" spc="0">
                <a:latin typeface="Arial"/>
                <a:ea typeface="Arial"/>
                <a:cs typeface="Arial"/>
                <a:sym typeface="Arial"/>
              </a:defRPr>
            </a:pPr>
            <a:r>
              <a:rPr dirty="0" err="1">
                <a:latin typeface="+mn-lt"/>
              </a:rPr>
              <a:t>i</a:t>
            </a:r>
            <a:r>
              <a:rPr i="0" dirty="0">
                <a:latin typeface="+mn-lt"/>
                <a:ea typeface="Open Sans"/>
                <a:cs typeface="Open Sans"/>
                <a:sym typeface="Open Sans"/>
              </a:rPr>
              <a:t> is the demand number(a source destination pair), </a:t>
            </a:r>
            <a:r>
              <a:rPr dirty="0">
                <a:latin typeface="+mn-lt"/>
              </a:rPr>
              <a:t>j</a:t>
            </a:r>
            <a:r>
              <a:rPr i="0" dirty="0">
                <a:latin typeface="+mn-lt"/>
                <a:ea typeface="Open Sans"/>
                <a:cs typeface="Open Sans"/>
                <a:sym typeface="Open Sans"/>
              </a:rPr>
              <a:t> is the path number within a demand, </a:t>
            </a:r>
            <a:r>
              <a:rPr dirty="0">
                <a:latin typeface="+mn-lt"/>
              </a:rPr>
              <a:t>l</a:t>
            </a:r>
            <a:r>
              <a:rPr i="0" dirty="0">
                <a:latin typeface="+mn-lt"/>
                <a:ea typeface="Open Sans"/>
                <a:cs typeface="Open Sans"/>
                <a:sym typeface="Open Sans"/>
              </a:rPr>
              <a:t> is the link number</a:t>
            </a:r>
          </a:p>
          <a:p>
            <a:pPr marL="345409" indent="-259057" defTabSz="731116">
              <a:defRPr sz="1879" spc="0"/>
            </a:pPr>
            <a:endParaRPr i="0" dirty="0">
              <a:latin typeface="Open Sans"/>
              <a:ea typeface="Open Sans"/>
              <a:cs typeface="Open Sans"/>
              <a:sym typeface="Open Sans"/>
            </a:endParaRPr>
          </a:p>
          <a:p>
            <a:pPr defTabSz="731116">
              <a:defRPr sz="1879" b="1" spc="0"/>
            </a:pPr>
            <a:r>
              <a:rPr dirty="0"/>
              <a:t>Objective function:</a:t>
            </a:r>
            <a:r>
              <a:rPr b="0" dirty="0"/>
              <a:t> </a:t>
            </a:r>
          </a:p>
          <a:p>
            <a:pPr marL="345409" indent="-259057" defTabSz="731116">
              <a:defRPr sz="1879" spc="0"/>
            </a:pPr>
            <a:endParaRPr b="0" dirty="0"/>
          </a:p>
          <a:p>
            <a:pPr marL="345409" indent="-259057" defTabSz="731116">
              <a:defRPr sz="1879" spc="0"/>
            </a:pPr>
            <a:endParaRPr b="0" dirty="0"/>
          </a:p>
          <a:p>
            <a:pPr defTabSz="731116">
              <a:defRPr sz="1879" b="1" spc="0"/>
            </a:pPr>
            <a:r>
              <a:rPr dirty="0"/>
              <a:t>Constraint functions:</a:t>
            </a:r>
          </a:p>
          <a:p>
            <a:pPr marL="345409" indent="-259057" defTabSz="731116">
              <a:defRPr sz="1879" b="1" spc="0"/>
            </a:pPr>
            <a:endParaRPr dirty="0"/>
          </a:p>
          <a:p>
            <a:pPr marL="345409" indent="-259057" defTabSz="731116">
              <a:defRPr sz="1879" spc="0"/>
            </a:pPr>
            <a:r>
              <a:rPr dirty="0"/>
              <a:t>capacity constraint </a:t>
            </a:r>
          </a:p>
          <a:p>
            <a:pPr marL="345409" indent="-259057" defTabSz="731116">
              <a:defRPr sz="1879" spc="0"/>
            </a:pPr>
            <a:endParaRPr dirty="0"/>
          </a:p>
          <a:p>
            <a:pPr marL="345409" indent="-259057" defTabSz="731116">
              <a:defRPr sz="1879" spc="0"/>
            </a:pPr>
            <a:endParaRPr dirty="0"/>
          </a:p>
          <a:p>
            <a:pPr marL="345409" indent="-259057" defTabSz="731116">
              <a:defRPr sz="1879" spc="0"/>
            </a:pPr>
            <a:r>
              <a:rPr dirty="0"/>
              <a:t>demand constraint</a:t>
            </a:r>
          </a:p>
          <a:p>
            <a:pPr marL="345409" indent="-259057" defTabSz="731116">
              <a:defRPr sz="1879" spc="0"/>
            </a:pPr>
            <a:endParaRPr dirty="0"/>
          </a:p>
          <a:p>
            <a:pPr marL="345409" indent="-259057" defTabSz="731116">
              <a:defRPr sz="1879" spc="0"/>
            </a:pPr>
            <a:endParaRPr dirty="0"/>
          </a:p>
          <a:p>
            <a:pPr marL="345409" indent="-259057" defTabSz="731116">
              <a:defRPr sz="1879" spc="0"/>
            </a:pPr>
            <a:r>
              <a:rPr dirty="0"/>
              <a:t>non-negative constraint:</a:t>
            </a:r>
          </a:p>
        </p:txBody>
      </p:sp>
      <p:pic>
        <p:nvPicPr>
          <p:cNvPr id="309" name="image2.png"/>
          <p:cNvPicPr>
            <a:picLocks noChangeAspect="1"/>
          </p:cNvPicPr>
          <p:nvPr/>
        </p:nvPicPr>
        <p:blipFill>
          <a:blip r:embed="rId2">
            <a:extLst/>
          </a:blip>
          <a:stretch>
            <a:fillRect/>
          </a:stretch>
        </p:blipFill>
        <p:spPr>
          <a:xfrm>
            <a:off x="4398595" y="4434199"/>
            <a:ext cx="1893619" cy="824993"/>
          </a:xfrm>
          <a:prstGeom prst="rect">
            <a:avLst/>
          </a:prstGeom>
          <a:ln w="12700">
            <a:miter lim="400000"/>
          </a:ln>
        </p:spPr>
      </p:pic>
      <p:pic>
        <p:nvPicPr>
          <p:cNvPr id="310" name="image3.png"/>
          <p:cNvPicPr>
            <a:picLocks noChangeAspect="1"/>
          </p:cNvPicPr>
          <p:nvPr/>
        </p:nvPicPr>
        <p:blipFill>
          <a:blip r:embed="rId3">
            <a:extLst/>
          </a:blip>
          <a:stretch>
            <a:fillRect/>
          </a:stretch>
        </p:blipFill>
        <p:spPr>
          <a:xfrm>
            <a:off x="4480101" y="3078480"/>
            <a:ext cx="1345180" cy="722298"/>
          </a:xfrm>
          <a:prstGeom prst="rect">
            <a:avLst/>
          </a:prstGeom>
          <a:ln w="12700">
            <a:miter lim="400000"/>
          </a:ln>
        </p:spPr>
      </p:pic>
      <p:pic>
        <p:nvPicPr>
          <p:cNvPr id="311" name="image4.png"/>
          <p:cNvPicPr>
            <a:picLocks noChangeAspect="1"/>
          </p:cNvPicPr>
          <p:nvPr/>
        </p:nvPicPr>
        <p:blipFill>
          <a:blip r:embed="rId4">
            <a:extLst/>
          </a:blip>
          <a:stretch>
            <a:fillRect/>
          </a:stretch>
        </p:blipFill>
        <p:spPr>
          <a:xfrm>
            <a:off x="4406928" y="5315115"/>
            <a:ext cx="1491524" cy="807487"/>
          </a:xfrm>
          <a:prstGeom prst="rect">
            <a:avLst/>
          </a:prstGeom>
          <a:ln w="12700">
            <a:miter lim="400000"/>
          </a:ln>
        </p:spPr>
      </p:pic>
      <p:pic>
        <p:nvPicPr>
          <p:cNvPr id="312" name="image5.png"/>
          <p:cNvPicPr>
            <a:picLocks noChangeAspect="1"/>
          </p:cNvPicPr>
          <p:nvPr/>
        </p:nvPicPr>
        <p:blipFill>
          <a:blip r:embed="rId5">
            <a:extLst/>
          </a:blip>
          <a:stretch>
            <a:fillRect/>
          </a:stretch>
        </p:blipFill>
        <p:spPr>
          <a:xfrm>
            <a:off x="4363368" y="6302865"/>
            <a:ext cx="1893620" cy="484589"/>
          </a:xfrm>
          <a:prstGeom prst="rect">
            <a:avLst/>
          </a:prstGeom>
          <a:ln w="12700">
            <a:miter lim="400000"/>
          </a:ln>
        </p:spPr>
      </p:pic>
    </p:spTree>
    <p:extLst>
      <p:ext uri="{BB962C8B-B14F-4D97-AF65-F5344CB8AC3E}">
        <p14:creationId xmlns:p14="http://schemas.microsoft.com/office/powerpoint/2010/main" val="181487875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p:cNvSpPr>
          <p:nvPr>
            <p:ph type="title"/>
          </p:nvPr>
        </p:nvSpPr>
        <p:spPr>
          <a:xfrm>
            <a:off x="720680" y="301085"/>
            <a:ext cx="8864017" cy="1263055"/>
          </a:xfrm>
          <a:prstGeom prst="rect">
            <a:avLst/>
          </a:prstGeom>
        </p:spPr>
        <p:txBody>
          <a:bodyPr/>
          <a:lstStyle>
            <a:lvl1pPr>
              <a:defRPr b="0" spc="-100">
                <a:latin typeface="Arial Black"/>
                <a:ea typeface="Arial Black"/>
                <a:cs typeface="Arial Black"/>
                <a:sym typeface="Arial Black"/>
              </a:defRPr>
            </a:lvl1pPr>
          </a:lstStyle>
          <a:p>
            <a:r>
              <a:rPr sz="3600" dirty="0"/>
              <a:t>Coefficient Table</a:t>
            </a:r>
          </a:p>
        </p:txBody>
      </p:sp>
      <p:pic>
        <p:nvPicPr>
          <p:cNvPr id="316" name="image6.png"/>
          <p:cNvPicPr>
            <a:picLocks noChangeAspect="1"/>
          </p:cNvPicPr>
          <p:nvPr/>
        </p:nvPicPr>
        <p:blipFill>
          <a:blip r:embed="rId2">
            <a:extLst/>
          </a:blip>
          <a:stretch>
            <a:fillRect/>
          </a:stretch>
        </p:blipFill>
        <p:spPr>
          <a:xfrm>
            <a:off x="1250100" y="1502256"/>
            <a:ext cx="8211963" cy="3328802"/>
          </a:xfrm>
          <a:prstGeom prst="rect">
            <a:avLst/>
          </a:prstGeom>
          <a:ln w="12700">
            <a:miter lim="400000"/>
          </a:ln>
        </p:spPr>
      </p:pic>
      <p:graphicFrame>
        <p:nvGraphicFramePr>
          <p:cNvPr id="6" name="Table 315"/>
          <p:cNvGraphicFramePr/>
          <p:nvPr>
            <p:extLst>
              <p:ext uri="{D42A27DB-BD31-4B8C-83A1-F6EECF244321}">
                <p14:modId xmlns:p14="http://schemas.microsoft.com/office/powerpoint/2010/main" val="556475349"/>
              </p:ext>
            </p:extLst>
          </p:nvPr>
        </p:nvGraphicFramePr>
        <p:xfrm>
          <a:off x="920207" y="5311549"/>
          <a:ext cx="8861625" cy="1392202"/>
        </p:xfrm>
        <a:graphic>
          <a:graphicData uri="http://schemas.openxmlformats.org/drawingml/2006/table">
            <a:tbl>
              <a:tblPr firstRow="1" firstCol="1" bandRow="1">
                <a:tableStyleId>{3B4B98B0-60AC-42C2-AFA5-B58CD77FA1E5}</a:tableStyleId>
              </a:tblPr>
              <a:tblGrid>
                <a:gridCol w="711200">
                  <a:extLst>
                    <a:ext uri="{9D8B030D-6E8A-4147-A177-3AD203B41FA5}">
                      <a16:colId xmlns:a16="http://schemas.microsoft.com/office/drawing/2014/main" val="20000"/>
                    </a:ext>
                  </a:extLst>
                </a:gridCol>
                <a:gridCol w="657192">
                  <a:extLst>
                    <a:ext uri="{9D8B030D-6E8A-4147-A177-3AD203B41FA5}">
                      <a16:colId xmlns:a16="http://schemas.microsoft.com/office/drawing/2014/main" val="20001"/>
                    </a:ext>
                  </a:extLst>
                </a:gridCol>
                <a:gridCol w="681203">
                  <a:extLst>
                    <a:ext uri="{9D8B030D-6E8A-4147-A177-3AD203B41FA5}">
                      <a16:colId xmlns:a16="http://schemas.microsoft.com/office/drawing/2014/main" val="20002"/>
                    </a:ext>
                  </a:extLst>
                </a:gridCol>
                <a:gridCol w="681203">
                  <a:extLst>
                    <a:ext uri="{9D8B030D-6E8A-4147-A177-3AD203B41FA5}">
                      <a16:colId xmlns:a16="http://schemas.microsoft.com/office/drawing/2014/main" val="20003"/>
                    </a:ext>
                  </a:extLst>
                </a:gridCol>
                <a:gridCol w="681203">
                  <a:extLst>
                    <a:ext uri="{9D8B030D-6E8A-4147-A177-3AD203B41FA5}">
                      <a16:colId xmlns:a16="http://schemas.microsoft.com/office/drawing/2014/main" val="20004"/>
                    </a:ext>
                  </a:extLst>
                </a:gridCol>
                <a:gridCol w="681203">
                  <a:extLst>
                    <a:ext uri="{9D8B030D-6E8A-4147-A177-3AD203B41FA5}">
                      <a16:colId xmlns:a16="http://schemas.microsoft.com/office/drawing/2014/main" val="20005"/>
                    </a:ext>
                  </a:extLst>
                </a:gridCol>
                <a:gridCol w="681203">
                  <a:extLst>
                    <a:ext uri="{9D8B030D-6E8A-4147-A177-3AD203B41FA5}">
                      <a16:colId xmlns:a16="http://schemas.microsoft.com/office/drawing/2014/main" val="20006"/>
                    </a:ext>
                  </a:extLst>
                </a:gridCol>
                <a:gridCol w="681203">
                  <a:extLst>
                    <a:ext uri="{9D8B030D-6E8A-4147-A177-3AD203B41FA5}">
                      <a16:colId xmlns:a16="http://schemas.microsoft.com/office/drawing/2014/main" val="20007"/>
                    </a:ext>
                  </a:extLst>
                </a:gridCol>
                <a:gridCol w="681203">
                  <a:extLst>
                    <a:ext uri="{9D8B030D-6E8A-4147-A177-3AD203B41FA5}">
                      <a16:colId xmlns:a16="http://schemas.microsoft.com/office/drawing/2014/main" val="20008"/>
                    </a:ext>
                  </a:extLst>
                </a:gridCol>
                <a:gridCol w="681203">
                  <a:extLst>
                    <a:ext uri="{9D8B030D-6E8A-4147-A177-3AD203B41FA5}">
                      <a16:colId xmlns:a16="http://schemas.microsoft.com/office/drawing/2014/main" val="20009"/>
                    </a:ext>
                  </a:extLst>
                </a:gridCol>
                <a:gridCol w="681203">
                  <a:extLst>
                    <a:ext uri="{9D8B030D-6E8A-4147-A177-3AD203B41FA5}">
                      <a16:colId xmlns:a16="http://schemas.microsoft.com/office/drawing/2014/main" val="20010"/>
                    </a:ext>
                  </a:extLst>
                </a:gridCol>
                <a:gridCol w="681203">
                  <a:extLst>
                    <a:ext uri="{9D8B030D-6E8A-4147-A177-3AD203B41FA5}">
                      <a16:colId xmlns:a16="http://schemas.microsoft.com/office/drawing/2014/main" val="20011"/>
                    </a:ext>
                  </a:extLst>
                </a:gridCol>
                <a:gridCol w="681203">
                  <a:extLst>
                    <a:ext uri="{9D8B030D-6E8A-4147-A177-3AD203B41FA5}">
                      <a16:colId xmlns:a16="http://schemas.microsoft.com/office/drawing/2014/main" val="20012"/>
                    </a:ext>
                  </a:extLst>
                </a:gridCol>
              </a:tblGrid>
              <a:tr h="284621">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a:sym typeface="Helvetica"/>
                        </a:defRPr>
                      </a:pPr>
                      <a:endParaRPr dirty="0"/>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&lt;1,2&gt;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dirty="0">
                          <a:sym typeface="Helvetica"/>
                        </a:rPr>
                        <a:t>&lt;2,1&gt;</a:t>
                      </a:r>
                      <a:endParaRPr b="1" dirty="0">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&lt;2,3&gt;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&lt;3,2&gt;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&lt;2,4&gt;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&lt;4,2&gt;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&lt;3,5&gt;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dirty="0">
                          <a:sym typeface="Helvetica"/>
                        </a:rPr>
                        <a:t>&lt;5,3&gt;</a:t>
                      </a:r>
                      <a:endParaRPr b="1" dirty="0">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&lt;4,5&gt;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&lt;5,4&gt;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&lt;5,6&gt;</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&lt;6,5&gt;</a:t>
                      </a:r>
                      <a:endParaRPr b="1">
                        <a:solidFill>
                          <a:srgbClr val="FFFFFF"/>
                        </a:solidFill>
                        <a:sym typeface="Helvetica"/>
                      </a:endParaRPr>
                    </a:p>
                  </a:txBody>
                  <a:tcPr marL="0" marR="0" marT="0" marB="0" horzOverflow="overflow"/>
                </a:tc>
                <a:extLst>
                  <a:ext uri="{0D108BD9-81ED-4DB2-BD59-A6C34878D82A}">
                    <a16:rowId xmlns:a16="http://schemas.microsoft.com/office/drawing/2014/main" val="10000"/>
                  </a:ext>
                </a:extLst>
              </a:tr>
              <a:tr h="284621">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12356</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extLst>
                  <a:ext uri="{0D108BD9-81ED-4DB2-BD59-A6C34878D82A}">
                    <a16:rowId xmlns:a16="http://schemas.microsoft.com/office/drawing/2014/main" val="10001"/>
                  </a:ext>
                </a:extLst>
              </a:tr>
              <a:tr h="271921">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12456</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extLst>
                  <a:ext uri="{0D108BD9-81ED-4DB2-BD59-A6C34878D82A}">
                    <a16:rowId xmlns:a16="http://schemas.microsoft.com/office/drawing/2014/main" val="10002"/>
                  </a:ext>
                </a:extLst>
              </a:tr>
              <a:tr h="271921">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423</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dirty="0">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extLst>
                  <a:ext uri="{0D108BD9-81ED-4DB2-BD59-A6C34878D82A}">
                    <a16:rowId xmlns:a16="http://schemas.microsoft.com/office/drawing/2014/main" val="10003"/>
                  </a:ext>
                </a:extLst>
              </a:tr>
              <a:tr h="271921">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pPr>
                        <a:defRPr b="0">
                          <a:solidFill>
                            <a:srgbClr val="000000"/>
                          </a:solidFill>
                        </a:defRPr>
                      </a:pPr>
                      <a:r>
                        <a:rPr>
                          <a:sym typeface="Helvetica"/>
                        </a:rPr>
                        <a:t>453</a:t>
                      </a:r>
                      <a:endParaRPr b="1">
                        <a:solidFill>
                          <a:srgbClr val="FFFFFF"/>
                        </a:solidFill>
                        <a:sym typeface="Helvetica"/>
                      </a:endParaRP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1</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a:sym typeface="Helvetica"/>
                        </a:rPr>
                        <a:t>0</a:t>
                      </a:r>
                    </a:p>
                  </a:txBody>
                  <a:tcPr marL="0" marR="0" marT="0" marB="0" horzOverflow="overflow"/>
                </a:tc>
                <a:tc>
                  <a:txBody>
                    <a:bodyPr/>
                    <a:lstStyle>
                      <a:lvl1pPr>
                        <a:defRPr>
                          <a:solidFill>
                            <a:schemeClr val="tx1"/>
                          </a:solidFill>
                          <a:latin typeface="Helvetica"/>
                          <a:ea typeface="Helvetica"/>
                          <a:cs typeface="Helvetica"/>
                        </a:defRPr>
                      </a:lvl1pPr>
                      <a:lvl2pPr>
                        <a:defRPr>
                          <a:solidFill>
                            <a:schemeClr val="tx1"/>
                          </a:solidFill>
                          <a:latin typeface="Helvetica"/>
                          <a:ea typeface="Helvetica"/>
                          <a:cs typeface="Helvetica"/>
                        </a:defRPr>
                      </a:lvl2pPr>
                      <a:lvl3pPr>
                        <a:defRPr>
                          <a:solidFill>
                            <a:schemeClr val="tx1"/>
                          </a:solidFill>
                          <a:latin typeface="Helvetica"/>
                          <a:ea typeface="Helvetica"/>
                          <a:cs typeface="Helvetica"/>
                        </a:defRPr>
                      </a:lvl3pPr>
                      <a:lvl4pPr>
                        <a:defRPr>
                          <a:solidFill>
                            <a:schemeClr val="tx1"/>
                          </a:solidFill>
                          <a:latin typeface="Helvetica"/>
                          <a:ea typeface="Helvetica"/>
                          <a:cs typeface="Helvetica"/>
                        </a:defRPr>
                      </a:lvl4pPr>
                      <a:lvl5pPr>
                        <a:defRPr>
                          <a:solidFill>
                            <a:schemeClr val="tx1"/>
                          </a:solidFill>
                          <a:latin typeface="Helvetica"/>
                          <a:ea typeface="Helvetica"/>
                          <a:cs typeface="Helvetica"/>
                        </a:defRPr>
                      </a:lvl5pPr>
                      <a:lvl6pPr>
                        <a:defRPr>
                          <a:solidFill>
                            <a:schemeClr val="tx1"/>
                          </a:solidFill>
                          <a:latin typeface="Helvetica"/>
                          <a:ea typeface="Helvetica"/>
                          <a:cs typeface="Helvetica"/>
                        </a:defRPr>
                      </a:lvl6pPr>
                      <a:lvl7pPr>
                        <a:defRPr>
                          <a:solidFill>
                            <a:schemeClr val="tx1"/>
                          </a:solidFill>
                          <a:latin typeface="Helvetica"/>
                          <a:ea typeface="Helvetica"/>
                          <a:cs typeface="Helvetica"/>
                        </a:defRPr>
                      </a:lvl7pPr>
                      <a:lvl8pPr>
                        <a:defRPr>
                          <a:solidFill>
                            <a:schemeClr val="tx1"/>
                          </a:solidFill>
                          <a:latin typeface="Helvetica"/>
                          <a:ea typeface="Helvetica"/>
                          <a:cs typeface="Helvetica"/>
                        </a:defRPr>
                      </a:lvl8pPr>
                      <a:lvl9pPr>
                        <a:defRPr>
                          <a:solidFill>
                            <a:schemeClr val="tx1"/>
                          </a:solidFill>
                          <a:latin typeface="Helvetica"/>
                          <a:ea typeface="Helvetica"/>
                          <a:cs typeface="Helvetica"/>
                        </a:defRPr>
                      </a:lvl9pPr>
                    </a:lstStyle>
                    <a:p>
                      <a:r>
                        <a:rPr dirty="0">
                          <a:sym typeface="Helvetica"/>
                        </a:rPr>
                        <a:t>0</a:t>
                      </a:r>
                    </a:p>
                  </a:txBody>
                  <a:tcPr marL="0" marR="0" marT="0" marB="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6931919"/>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TotalTime>
  <Words>2694</Words>
  <Application>Microsoft Office PowerPoint</Application>
  <PresentationFormat>Custom</PresentationFormat>
  <Paragraphs>674</Paragraphs>
  <Slides>34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DejaVu Sans</vt:lpstr>
      <vt:lpstr>Open Sans</vt:lpstr>
      <vt:lpstr>宋体</vt:lpstr>
      <vt:lpstr>Arial</vt:lpstr>
      <vt:lpstr>Arial Black</vt:lpstr>
      <vt:lpstr>Calibri</vt:lpstr>
      <vt:lpstr>Courier New</vt:lpstr>
      <vt:lpstr>Helvetica</vt:lpstr>
      <vt:lpstr>Symbol</vt:lpstr>
      <vt:lpstr>Times New Roman</vt:lpstr>
      <vt:lpstr>Wingdings</vt:lpstr>
      <vt:lpstr>Office Theme</vt:lpstr>
      <vt:lpstr>Office Theme</vt:lpstr>
      <vt:lpstr>PowerPoint Presentation</vt:lpstr>
      <vt:lpstr>Project Scope</vt:lpstr>
      <vt:lpstr>PowerPoint Presentation</vt:lpstr>
      <vt:lpstr>Dynamic Widest Path  - Design</vt:lpstr>
      <vt:lpstr>Dynamic Widest Path  - Limitation</vt:lpstr>
      <vt:lpstr>Dynamic Widest Path  - Implementation of major components</vt:lpstr>
      <vt:lpstr>Optimal Multipath Bandwidth Allocation  -Design</vt:lpstr>
      <vt:lpstr>Formula</vt:lpstr>
      <vt:lpstr>Coefficient Table</vt:lpstr>
      <vt:lpstr>Optimal Multipath Bandwidth Allocation   - Implementation</vt:lpstr>
      <vt:lpstr>Optimal Multipath Bandwidth Allocation  - Implement Multipath</vt:lpstr>
      <vt:lpstr>Evaluation Methodology</vt:lpstr>
      <vt:lpstr>Evaluation Methodology</vt:lpstr>
      <vt:lpstr>Experimental Results</vt:lpstr>
      <vt:lpstr>Assessment of Widest Remaining Bandwidth </vt:lpstr>
      <vt:lpstr>Evaluation Methodology</vt:lpstr>
      <vt:lpstr>Experimental Result -Dynamic Widest Path</vt:lpstr>
      <vt:lpstr>Experimental Result -Dynamic Widest Path</vt:lpstr>
      <vt:lpstr>Experimental Result -Dynamic Widest Path</vt:lpstr>
      <vt:lpstr>Experimental Result -Dynamic Widest Path</vt:lpstr>
      <vt:lpstr>Experimental Result -Optimal Throughput Multipath Bandwidth Allocation</vt:lpstr>
      <vt:lpstr>Experimental Result -Optimal Throughput Multipath Bandwidth Allocation</vt:lpstr>
      <vt:lpstr>Experimental Result -Optimal Throughput Multipath Bandwidth Allocation</vt:lpstr>
      <vt:lpstr>Experimental Result -Optimal Throughput Multipath Bandwidth Allocation</vt:lpstr>
      <vt:lpstr>Role Play</vt:lpstr>
      <vt:lpstr>Role Play</vt:lpstr>
      <vt:lpstr>Next</vt:lpstr>
      <vt:lpstr>PowerPoint Presentation</vt:lpstr>
      <vt:lpstr>Major Imperfections</vt:lpstr>
      <vt:lpstr>More about Demand measuring dilemma</vt:lpstr>
      <vt:lpstr>Possible Improvements –  1. Fixed path problem</vt:lpstr>
      <vt:lpstr>Possible Improvements –  2. Lacking bandwidth constraint</vt:lpstr>
      <vt:lpstr>Possible Improvements –  3. Demand measuring dilemma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SGT</dc:creator>
  <cp:lastModifiedBy>SGT</cp:lastModifiedBy>
  <cp:revision>63</cp:revision>
  <dcterms:created xsi:type="dcterms:W3CDTF">2017-04-13T03:24:23Z</dcterms:created>
  <dcterms:modified xsi:type="dcterms:W3CDTF">2017-05-29T17:44:39Z</dcterms:modified>
  <dc:language>en-GB</dc:language>
</cp:coreProperties>
</file>