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0" r:id="rId2"/>
    <p:sldId id="264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79" r:id="rId11"/>
    <p:sldId id="267" r:id="rId12"/>
    <p:sldId id="268" r:id="rId13"/>
    <p:sldId id="277" r:id="rId14"/>
    <p:sldId id="269" r:id="rId15"/>
    <p:sldId id="265" r:id="rId16"/>
    <p:sldId id="271" r:id="rId17"/>
    <p:sldId id="273" r:id="rId18"/>
    <p:sldId id="276" r:id="rId19"/>
    <p:sldId id="284" r:id="rId20"/>
    <p:sldId id="275" r:id="rId21"/>
    <p:sldId id="280" r:id="rId22"/>
    <p:sldId id="281" r:id="rId23"/>
    <p:sldId id="283" r:id="rId24"/>
    <p:sldId id="26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/>
    <p:restoredTop sz="95567"/>
  </p:normalViewPr>
  <p:slideViewPr>
    <p:cSldViewPr snapToGrid="0" snapToObjects="1">
      <p:cViewPr varScale="1">
        <p:scale>
          <a:sx n="105" d="100"/>
          <a:sy n="105" d="100"/>
        </p:scale>
        <p:origin x="848" y="184"/>
      </p:cViewPr>
      <p:guideLst/>
    </p:cSldViewPr>
  </p:slideViewPr>
  <p:outlineViewPr>
    <p:cViewPr>
      <p:scale>
        <a:sx n="33" d="100"/>
        <a:sy n="33" d="100"/>
      </p:scale>
      <p:origin x="0" y="-5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4540D-2FB1-704C-9A81-AA669EB8977E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CA86F-BEE4-3649-9BA5-0B50A45BAB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05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CA86F-BEE4-3649-9BA5-0B50A45BABE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3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D4007-2F60-5340-A5B8-F4B6F32FA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B0B23-C140-874C-8AAB-DCC92396D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3802A-9C0D-274D-9EBB-0BBE9994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8BB28-60B2-4A46-AF52-69660BD9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61021-71E1-B840-8807-69D275F4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FE436-508D-424F-AE69-FB0773F2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A68CC-42CD-A147-B7CB-D31C96870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6FBB0-0B84-A94D-A650-A5E73156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22D11-B256-2A49-99C4-964C5178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C4F34-A3DC-EB4E-8A30-041B3BCC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8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B14C04-40C5-884B-816C-86607819D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B9DF3-75D2-C845-8AAA-0CC4B704E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4E8CB-AD27-6D47-96E4-9748CEB1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7276E-0859-F34B-BA39-2E072C36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4934B-DDB9-8F45-AE1D-004E37F0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14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9BF64-6059-E94E-B240-1A339DEB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CE53-D7AF-0C46-96BD-48192BCA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FCE6C-39AB-9A4F-AFFB-3FB46876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203BE-C56F-2D40-9F99-C4355C6F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BB82A-808B-144A-B025-FFE0C267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20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FA45-8B6A-044C-8275-12E5D32B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1D279-E739-9B49-B31E-1535CB4BD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44397-AFAD-B540-976C-692DBC55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92198-4FF8-F442-B729-312F6352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E2C5B-9793-4742-AF80-94ADD8EB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3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F9E23-8AA7-9446-AD24-BFBAC265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36276-0E57-3B43-BDC5-2CCED5AD2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0C045-B7A0-634D-960E-3519CD9A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0862B-1E3A-0246-B9FD-EBF94F0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71432-A1D0-5B48-BE8F-05FDDA45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A920E-E9E0-F643-85A9-3FEB9B9B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5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D787-C58B-A349-BE1A-3A8BB43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4FB7A-F808-0245-A7FA-82D669B1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7B491-624C-1D42-9F20-59F0E6FB6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B7812-980B-EC45-8B19-B690D6D96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CD99E-F9FC-DA4F-9EB3-98CE2AD2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76851C-BF4E-4045-A6D4-BCDBFF9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B3C88C-B463-9644-9C86-ACAE06C8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3FD40B-169D-0044-A5E6-0B8F7A6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2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024EB-898F-AD4E-A4D5-F282B03B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CCACD-8809-1745-9E17-9FDB840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A93C1-4FCD-A549-A1FD-27939922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31306-EC49-8846-BF09-EABE7ECD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4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752CBA-D4F3-0D42-9F19-53F9653D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2E3CFB-80D5-CD47-AB5A-A45F46EF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B7C853-2DBC-5948-8129-A1A53941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61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5F048-902F-354E-9BA5-7A0C1928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64C36-66C1-B342-9764-4E26E1E4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CF145-4F44-254D-815C-CEB736AC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F0F6C-1769-8A46-A1E5-18F4909A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46173-89FE-8149-B7CF-67C54BF6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2FC00-6C5C-6541-BD0E-6B12D569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1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39A0-A70C-EC4D-A6A0-F855F6C7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F19843-C9B0-7E49-9086-061E30FFE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0B6AE-3D90-A746-B069-063A9487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A3D76-4651-C040-AEC9-BCF06B39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21872-1002-CD48-AC6B-9160307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4333C-C814-7240-B633-512169C0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44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D2787A-7441-2C49-AADC-C507CD74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55761-BD48-F649-A698-8D2163D0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639BC-EDA7-3D42-8190-2DC4A6EB5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D976-F5F1-E846-B5B1-3D9B8E5FE2A9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14022-C286-AE41-9DD0-D92B5EF29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7F7BB-38D6-8944-B338-9E36434DB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DECB6-54C1-E444-847E-DA09D0484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54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60.png"/><Relationship Id="rId7" Type="http://schemas.openxmlformats.org/officeDocument/2006/relationships/image" Target="../media/image410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10" Type="http://schemas.openxmlformats.org/officeDocument/2006/relationships/image" Target="../media/image44.png"/><Relationship Id="rId4" Type="http://schemas.openxmlformats.org/officeDocument/2006/relationships/image" Target="../media/image370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70.png"/><Relationship Id="rId7" Type="http://schemas.openxmlformats.org/officeDocument/2006/relationships/image" Target="../media/image36.jp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40.png"/><Relationship Id="rId4" Type="http://schemas.openxmlformats.org/officeDocument/2006/relationships/image" Target="../media/image4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37.jpg"/><Relationship Id="rId4" Type="http://schemas.openxmlformats.org/officeDocument/2006/relationships/image" Target="../media/image6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0.png"/><Relationship Id="rId7" Type="http://schemas.openxmlformats.org/officeDocument/2006/relationships/image" Target="../media/image1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F4CE-32BE-A34D-9AF4-BC345C4D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EB3E07F-BFB4-664C-88BF-1BE6BB7338E7}"/>
                  </a:ext>
                </a:extLst>
              </p:cNvPr>
              <p:cNvSpPr/>
              <p:nvPr/>
            </p:nvSpPr>
            <p:spPr>
              <a:xfrm>
                <a:off x="1566041" y="3167390"/>
                <a:ext cx="89653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dirty="0"/>
                  <a:t>2</a:t>
                </a:r>
                <a:r>
                  <a:rPr lang="zh-CN" altLang="en-US" sz="2800" b="0" dirty="0"/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/>
                  <a:t>lower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bound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for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Set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 err="1"/>
                  <a:t>Disjointness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EB3E07F-BFB4-664C-88BF-1BE6BB733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41" y="3167390"/>
                <a:ext cx="8965324" cy="523220"/>
              </a:xfrm>
              <a:prstGeom prst="rect">
                <a:avLst/>
              </a:prstGeom>
              <a:blipFill>
                <a:blip r:embed="rId2"/>
                <a:stretch>
                  <a:fillRect l="-1414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C991390-9266-114F-8BEB-009B2B5798F8}"/>
              </a:ext>
            </a:extLst>
          </p:cNvPr>
          <p:cNvSpPr/>
          <p:nvPr/>
        </p:nvSpPr>
        <p:spPr>
          <a:xfrm>
            <a:off x="1566041" y="2102069"/>
            <a:ext cx="9514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Deterministic</a:t>
            </a:r>
            <a:r>
              <a:rPr lang="zh-CN" altLang="en-US" sz="2800" dirty="0"/>
              <a:t> </a:t>
            </a:r>
            <a:r>
              <a:rPr lang="en-US" altLang="zh-CN" sz="2800" dirty="0"/>
              <a:t>lifting</a:t>
            </a:r>
            <a:r>
              <a:rPr lang="zh-CN" altLang="en-US" sz="2800" dirty="0"/>
              <a:t> </a:t>
            </a:r>
            <a:r>
              <a:rPr lang="en-US" altLang="zh-CN" sz="2800" dirty="0"/>
              <a:t>theorem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block</a:t>
            </a:r>
            <a:r>
              <a:rPr lang="zh-CN" altLang="en-US" sz="2800" dirty="0"/>
              <a:t> </a:t>
            </a:r>
            <a:r>
              <a:rPr lang="en-US" altLang="zh-CN" sz="2800" dirty="0"/>
              <a:t>sensitivity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E8C011A-B20B-3E44-B132-4443DE109F61}"/>
                  </a:ext>
                </a:extLst>
              </p:cNvPr>
              <p:cNvSpPr/>
              <p:nvPr/>
            </p:nvSpPr>
            <p:spPr>
              <a:xfrm>
                <a:off x="1487213" y="4360314"/>
                <a:ext cx="89653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3</a:t>
                </a:r>
                <a:r>
                  <a:rPr lang="zh-CN" altLang="en-US" sz="2800" b="0" dirty="0"/>
                  <a:t>、</a:t>
                </a:r>
                <a:r>
                  <a:rPr lang="en-US" altLang="zh-CN" sz="2800" b="0" dirty="0"/>
                  <a:t>Intuition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of</a:t>
                </a:r>
                <a:r>
                  <a:rPr lang="zh-CN" altLang="en-US" sz="2800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/>
                  <a:t>lower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bound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for</a:t>
                </a:r>
                <a:r>
                  <a:rPr kumimoji="1" lang="zh-CN" altLang="en-US" sz="2800" dirty="0"/>
                  <a:t> </a:t>
                </a:r>
                <a:r>
                  <a:rPr lang="en-US" altLang="zh-CN" sz="2800" b="0" dirty="0" err="1"/>
                  <a:t>Tseitin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Formula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E8C011A-B20B-3E44-B132-4443DE109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3" y="4360314"/>
                <a:ext cx="8965324" cy="523220"/>
              </a:xfrm>
              <a:prstGeom prst="rect">
                <a:avLst/>
              </a:prstGeom>
              <a:blipFill>
                <a:blip r:embed="rId3"/>
                <a:stretch>
                  <a:fillRect l="-1414" t="-1190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16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39F61-22EF-B54C-B836-DFFE956A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6E58F5-C9B5-494E-AAD8-062CFADE6168}"/>
                  </a:ext>
                </a:extLst>
              </p:cNvPr>
              <p:cNvSpPr txBox="1"/>
              <p:nvPr/>
            </p:nvSpPr>
            <p:spPr>
              <a:xfrm>
                <a:off x="736475" y="2925850"/>
                <a:ext cx="4666486" cy="3926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rectangle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Either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/>
              </a:p>
              <a:p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6E58F5-C9B5-494E-AAD8-062CFADE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5" y="2925850"/>
                <a:ext cx="4666486" cy="3926716"/>
              </a:xfrm>
              <a:prstGeom prst="rect">
                <a:avLst/>
              </a:prstGeom>
              <a:blipFill>
                <a:blip r:embed="rId2"/>
                <a:stretch>
                  <a:fillRect l="-5707" b="-3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C84AF7-FEC3-124F-A337-150FDF7BC2DC}"/>
                  </a:ext>
                </a:extLst>
              </p:cNvPr>
              <p:cNvSpPr txBox="1"/>
              <p:nvPr/>
            </p:nvSpPr>
            <p:spPr>
              <a:xfrm>
                <a:off x="5269611" y="4352692"/>
                <a:ext cx="4181856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zh-CN" alt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C84AF7-FEC3-124F-A337-150FDF7B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11" y="4352692"/>
                <a:ext cx="418185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>
            <a:extLst>
              <a:ext uri="{FF2B5EF4-FFF2-40B4-BE49-F238E27FC236}">
                <a16:creationId xmlns:a16="http://schemas.microsoft.com/office/drawing/2014/main" id="{AF594E76-CB1C-6040-B703-DDFAB6E57145}"/>
              </a:ext>
            </a:extLst>
          </p:cNvPr>
          <p:cNvSpPr/>
          <p:nvPr/>
        </p:nvSpPr>
        <p:spPr>
          <a:xfrm>
            <a:off x="5116449" y="4517312"/>
            <a:ext cx="573024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8E5F262-FB52-BD41-9227-6F37BFA2E4C7}"/>
              </a:ext>
            </a:extLst>
          </p:cNvPr>
          <p:cNvCxnSpPr>
            <a:cxnSpLocks/>
          </p:cNvCxnSpPr>
          <p:nvPr/>
        </p:nvCxnSpPr>
        <p:spPr>
          <a:xfrm>
            <a:off x="5402961" y="4092874"/>
            <a:ext cx="0" cy="25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4795AD8-432C-CE4A-A01C-224A62CE634C}"/>
              </a:ext>
            </a:extLst>
          </p:cNvPr>
          <p:cNvSpPr txBox="1"/>
          <p:nvPr/>
        </p:nvSpPr>
        <p:spPr>
          <a:xfrm>
            <a:off x="3377184" y="3764476"/>
            <a:ext cx="543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Lemma</a:t>
            </a:r>
            <a:r>
              <a:rPr kumimoji="1" lang="zh-CN" altLang="en-US" dirty="0"/>
              <a:t> 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“Cut-and-Paste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Lemma”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1D5AF83-A93B-6242-A89D-CFDF26315975}"/>
                  </a:ext>
                </a:extLst>
              </p:cNvPr>
              <p:cNvSpPr txBox="1"/>
              <p:nvPr/>
            </p:nvSpPr>
            <p:spPr>
              <a:xfrm>
                <a:off x="3156110" y="1542828"/>
                <a:ext cx="4913376" cy="43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1D5AF83-A93B-6242-A89D-CFDF26315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10" y="1542828"/>
                <a:ext cx="4913376" cy="437749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64752C-8B3C-8847-ABBB-188720D06ECE}"/>
                  </a:ext>
                </a:extLst>
              </p:cNvPr>
              <p:cNvSpPr txBox="1"/>
              <p:nvPr/>
            </p:nvSpPr>
            <p:spPr>
              <a:xfrm>
                <a:off x="6411277" y="1565491"/>
                <a:ext cx="4913376" cy="44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64752C-8B3C-8847-ABBB-188720D06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277" y="1565491"/>
                <a:ext cx="4913376" cy="44826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9632B5-2D02-F745-9DEC-76DE2895DAF4}"/>
                  </a:ext>
                </a:extLst>
              </p:cNvPr>
              <p:cNvSpPr/>
              <p:nvPr/>
            </p:nvSpPr>
            <p:spPr>
              <a:xfrm>
                <a:off x="3780173" y="2178447"/>
                <a:ext cx="7461210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nary>
                    <m:r>
                      <a:rPr kumimoji="1"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zh-CN" alt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    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(Corruption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bound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[Raz92])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9632B5-2D02-F745-9DEC-76DE2895D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173" y="2178447"/>
                <a:ext cx="7461210" cy="506870"/>
              </a:xfrm>
              <a:prstGeom prst="rect">
                <a:avLst/>
              </a:prstGeom>
              <a:blipFill>
                <a:blip r:embed="rId6"/>
                <a:stretch>
                  <a:fillRect l="-4244" t="-65854" r="-509" b="-10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85D76F4-A75C-AF48-9DBE-274F211285D3}"/>
              </a:ext>
            </a:extLst>
          </p:cNvPr>
          <p:cNvSpPr txBox="1"/>
          <p:nvPr/>
        </p:nvSpPr>
        <p:spPr>
          <a:xfrm>
            <a:off x="2016920" y="2267571"/>
            <a:ext cx="21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Lemma: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07DCDA-B874-904A-9B10-6ED98FA21BAD}"/>
                  </a:ext>
                </a:extLst>
              </p:cNvPr>
              <p:cNvSpPr txBox="1"/>
              <p:nvPr/>
            </p:nvSpPr>
            <p:spPr>
              <a:xfrm>
                <a:off x="364903" y="1574468"/>
                <a:ext cx="375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Let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07DCDA-B874-904A-9B10-6ED98FA2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03" y="1574468"/>
                <a:ext cx="3757613" cy="369332"/>
              </a:xfrm>
              <a:prstGeom prst="rect">
                <a:avLst/>
              </a:prstGeom>
              <a:blipFill>
                <a:blip r:embed="rId7"/>
                <a:stretch>
                  <a:fillRect l="-1347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14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C92B92-794E-FE43-8888-2733D1E4E938}"/>
                  </a:ext>
                </a:extLst>
              </p:cNvPr>
              <p:cNvSpPr txBox="1"/>
              <p:nvPr/>
            </p:nvSpPr>
            <p:spPr>
              <a:xfrm>
                <a:off x="388883" y="903889"/>
                <a:ext cx="49083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/>
                  <a:t>Hard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input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distribution</a:t>
                </a:r>
                <a:r>
                  <a:rPr kumimoji="1" lang="zh-CN" altLang="en-US" sz="2800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endParaRPr kumimoji="1"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C92B92-794E-FE43-8888-2733D1E4E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83" y="903889"/>
                <a:ext cx="4908331" cy="1384995"/>
              </a:xfrm>
              <a:prstGeom prst="rect">
                <a:avLst/>
              </a:prstGeom>
              <a:blipFill>
                <a:blip r:embed="rId2"/>
                <a:stretch>
                  <a:fillRect l="-2577" t="-4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B5E55E-9C1E-CD48-8889-47BFD85A8B0E}"/>
                  </a:ext>
                </a:extLst>
              </p:cNvPr>
              <p:cNvSpPr txBox="1"/>
              <p:nvPr/>
            </p:nvSpPr>
            <p:spPr>
              <a:xfrm>
                <a:off x="6421823" y="898634"/>
                <a:ext cx="5917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/>
                  <a:t>Potential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function: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entropy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of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B5E55E-9C1E-CD48-8889-47BFD85A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23" y="898634"/>
                <a:ext cx="5917322" cy="523220"/>
              </a:xfrm>
              <a:prstGeom prst="rect">
                <a:avLst/>
              </a:prstGeom>
              <a:blipFill>
                <a:blip r:embed="rId3"/>
                <a:stretch>
                  <a:fillRect l="-2141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FA09C4-654A-1E48-9979-6AC9D821B8A7}"/>
                  </a:ext>
                </a:extLst>
              </p:cNvPr>
              <p:cNvSpPr txBox="1"/>
              <p:nvPr/>
            </p:nvSpPr>
            <p:spPr>
              <a:xfrm>
                <a:off x="6600496" y="1596386"/>
                <a:ext cx="5202621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/>
                  <a:t>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FA09C4-654A-1E48-9979-6AC9D821B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96" y="1596386"/>
                <a:ext cx="5202621" cy="374911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5BAB79-6AAA-ED4B-A96B-81CA526EF92C}"/>
                  </a:ext>
                </a:extLst>
              </p:cNvPr>
              <p:cNvSpPr txBox="1"/>
              <p:nvPr/>
            </p:nvSpPr>
            <p:spPr>
              <a:xfrm>
                <a:off x="8169543" y="2385848"/>
                <a:ext cx="2421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−|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5BAB79-6AAA-ED4B-A96B-81CA526E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543" y="2385848"/>
                <a:ext cx="2421881" cy="276999"/>
              </a:xfrm>
              <a:prstGeom prst="rect">
                <a:avLst/>
              </a:prstGeom>
              <a:blipFill>
                <a:blip r:embed="rId5"/>
                <a:stretch>
                  <a:fillRect l="-1571" r="-1571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B16A53-E8AA-9D47-91F2-F5FBC1549FDB}"/>
                  </a:ext>
                </a:extLst>
              </p:cNvPr>
              <p:cNvSpPr txBox="1"/>
              <p:nvPr/>
            </p:nvSpPr>
            <p:spPr>
              <a:xfrm>
                <a:off x="6579476" y="3268625"/>
                <a:ext cx="5602014" cy="136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" altLang="zh-CN" sz="2000" dirty="0"/>
                  <a:t>For any family of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" altLang="zh-CN" sz="2000" dirty="0"/>
                  <a:t>, and let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" altLang="zh-CN" sz="2000" dirty="0"/>
                  <a:t>be a linear combination of them, i.e.,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Q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" altLang="zh-CN" sz="2000" dirty="0"/>
                  <a:t>, the potential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kumimoji="1" lang="zh-CN" altLang="en-US" sz="2000" dirty="0"/>
                  <a:t>  </a:t>
                </a:r>
                <a:r>
                  <a:rPr kumimoji="1" lang="en" altLang="zh-CN" sz="2000" dirty="0"/>
                  <a:t>is defined as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" altLang="zh-CN" sz="2000" dirty="0"/>
                  <a:t>.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B16A53-E8AA-9D47-91F2-F5FBC154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476" y="3268625"/>
                <a:ext cx="5602014" cy="1364284"/>
              </a:xfrm>
              <a:prstGeom prst="rect">
                <a:avLst/>
              </a:prstGeom>
              <a:blipFill>
                <a:blip r:embed="rId6"/>
                <a:stretch>
                  <a:fillRect l="-6321" t="-277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5343B3-3534-CD4D-A1F9-D63A67E7E659}"/>
                  </a:ext>
                </a:extLst>
              </p:cNvPr>
              <p:cNvSpPr txBox="1"/>
              <p:nvPr/>
            </p:nvSpPr>
            <p:spPr>
              <a:xfrm>
                <a:off x="280416" y="1971297"/>
                <a:ext cx="5921951" cy="217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" altLang="zh-CN" dirty="0"/>
                  <a:t>We define the a hard distribution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distribution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" altLang="zh-CN" dirty="0"/>
                  <a:t> as follows,</a:t>
                </a:r>
              </a:p>
              <a:p>
                <a:endParaRPr kumimoji="1" lang="en" altLang="zh-CN" dirty="0"/>
              </a:p>
              <a:p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、</a:t>
                </a:r>
                <a:r>
                  <a:rPr kumimoji="1" lang="en" altLang="zh-CN" dirty="0"/>
                  <a:t>Randomly sample a bit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and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" altLang="zh-CN" dirty="0"/>
              </a:p>
              <a:p>
                <a:endParaRPr kumimoji="1" lang="en" altLang="zh-CN" dirty="0"/>
              </a:p>
              <a:p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、</a:t>
                </a:r>
                <a:r>
                  <a:rPr kumimoji="1" lang="en" altLang="zh-CN" dirty="0"/>
                  <a:t> 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" altLang="zh-CN" dirty="0"/>
                  <a:t>, randomly sample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kumimoji="1" lang="en" altLang="zh-CN" dirty="0"/>
              </a:p>
              <a:p>
                <a:r>
                  <a:rPr kumimoji="1" lang="en" altLang="zh-CN" dirty="0"/>
                  <a:t>    </a:t>
                </a:r>
              </a:p>
              <a:p>
                <a:r>
                  <a:rPr kumimoji="1" lang="zh-CN" altLang="en-US" dirty="0"/>
                  <a:t>       </a:t>
                </a:r>
                <a:r>
                  <a:rPr kumimoji="1" lang="en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" altLang="zh-CN" dirty="0"/>
                  <a:t>, randomly sample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5343B3-3534-CD4D-A1F9-D63A67E7E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" y="1971297"/>
                <a:ext cx="5921951" cy="2171300"/>
              </a:xfrm>
              <a:prstGeom prst="rect">
                <a:avLst/>
              </a:prstGeom>
              <a:blipFill>
                <a:blip r:embed="rId7"/>
                <a:stretch>
                  <a:fillRect l="-857" t="-1163" r="-214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C963F2-0D33-7A44-A8E6-ED42457C163C}"/>
                  </a:ext>
                </a:extLst>
              </p:cNvPr>
              <p:cNvSpPr txBox="1"/>
              <p:nvPr/>
            </p:nvSpPr>
            <p:spPr>
              <a:xfrm>
                <a:off x="6754368" y="5596493"/>
                <a:ext cx="5242560" cy="934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Deterministic: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Density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Randomized: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Entropy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C963F2-0D33-7A44-A8E6-ED42457C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68" y="5596493"/>
                <a:ext cx="5242560" cy="934487"/>
              </a:xfrm>
              <a:prstGeom prst="rect">
                <a:avLst/>
              </a:prstGeom>
              <a:blipFill>
                <a:blip r:embed="rId8"/>
                <a:stretch>
                  <a:fillRect l="-725" t="-2667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20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4147C-9A63-E545-AED8-1E7DA6B3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76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Projection?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4010259-BFCC-4749-9458-A10F8EEF5766}"/>
                  </a:ext>
                </a:extLst>
              </p:cNvPr>
              <p:cNvSpPr/>
              <p:nvPr/>
            </p:nvSpPr>
            <p:spPr>
              <a:xfrm>
                <a:off x="373560" y="2405074"/>
                <a:ext cx="2827283" cy="26135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4010259-BFCC-4749-9458-A10F8EEF5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60" y="2405074"/>
                <a:ext cx="2827283" cy="2613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AF3A758-5CBF-094B-A9C1-29C8FFA8DDEA}"/>
              </a:ext>
            </a:extLst>
          </p:cNvPr>
          <p:cNvSpPr/>
          <p:nvPr/>
        </p:nvSpPr>
        <p:spPr>
          <a:xfrm>
            <a:off x="7644384" y="2597225"/>
            <a:ext cx="3279648" cy="2353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CC6DCE1-5097-DD4C-B928-81AB37AD0E38}"/>
                  </a:ext>
                </a:extLst>
              </p:cNvPr>
              <p:cNvSpPr/>
              <p:nvPr/>
            </p:nvSpPr>
            <p:spPr>
              <a:xfrm>
                <a:off x="7644384" y="2597225"/>
                <a:ext cx="3279648" cy="11339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CC6DCE1-5097-DD4C-B928-81AB37AD0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84" y="2597225"/>
                <a:ext cx="3279648" cy="1133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3E031F-0F48-5F46-9740-831D0EFAB228}"/>
                  </a:ext>
                </a:extLst>
              </p:cNvPr>
              <p:cNvSpPr/>
              <p:nvPr/>
            </p:nvSpPr>
            <p:spPr>
              <a:xfrm>
                <a:off x="7644384" y="3731171"/>
                <a:ext cx="1755648" cy="1219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3E031F-0F48-5F46-9740-831D0EFAB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84" y="3731171"/>
                <a:ext cx="1755648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1EE0D4-764F-A140-BB60-09079F803E77}"/>
                  </a:ext>
                </a:extLst>
              </p:cNvPr>
              <p:cNvSpPr/>
              <p:nvPr/>
            </p:nvSpPr>
            <p:spPr>
              <a:xfrm>
                <a:off x="6663138" y="2827110"/>
                <a:ext cx="890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1EE0D4-764F-A140-BB60-09079F803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38" y="2827110"/>
                <a:ext cx="8903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3B80E9-96FE-2B49-9DAA-4DE537B81F30}"/>
                  </a:ext>
                </a:extLst>
              </p:cNvPr>
              <p:cNvSpPr txBox="1"/>
              <p:nvPr/>
            </p:nvSpPr>
            <p:spPr>
              <a:xfrm>
                <a:off x="6800908" y="4063772"/>
                <a:ext cx="705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3B80E9-96FE-2B49-9DAA-4DE537B8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908" y="4063772"/>
                <a:ext cx="705706" cy="276999"/>
              </a:xfrm>
              <a:prstGeom prst="rect">
                <a:avLst/>
              </a:prstGeom>
              <a:blipFill>
                <a:blip r:embed="rId6"/>
                <a:stretch>
                  <a:fillRect l="-7143" r="-714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C6C590-FD39-504C-B261-612A52C5BCC2}"/>
                  </a:ext>
                </a:extLst>
              </p:cNvPr>
              <p:cNvSpPr txBox="1"/>
              <p:nvPr/>
            </p:nvSpPr>
            <p:spPr>
              <a:xfrm>
                <a:off x="399806" y="1744136"/>
                <a:ext cx="2421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−|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C6C590-FD39-504C-B261-612A52C5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06" y="1744136"/>
                <a:ext cx="2421881" cy="276999"/>
              </a:xfrm>
              <a:prstGeom prst="rect">
                <a:avLst/>
              </a:prstGeom>
              <a:blipFill>
                <a:blip r:embed="rId7"/>
                <a:stretch>
                  <a:fillRect l="-1563" t="-4348" r="-156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8C53216-1D27-194C-9724-B11287A25792}"/>
                  </a:ext>
                </a:extLst>
              </p:cNvPr>
              <p:cNvSpPr/>
              <p:nvPr/>
            </p:nvSpPr>
            <p:spPr>
              <a:xfrm>
                <a:off x="7540846" y="1814499"/>
                <a:ext cx="3486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" altLang="zh-CN" dirty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8C53216-1D27-194C-9724-B11287A25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846" y="1814499"/>
                <a:ext cx="3486724" cy="369332"/>
              </a:xfrm>
              <a:prstGeom prst="rect">
                <a:avLst/>
              </a:prstGeom>
              <a:blipFill>
                <a:blip r:embed="rId8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>
            <a:extLst>
              <a:ext uri="{FF2B5EF4-FFF2-40B4-BE49-F238E27FC236}">
                <a16:creationId xmlns:a16="http://schemas.microsoft.com/office/drawing/2014/main" id="{57B5FA39-B675-0D4C-BA09-68E3CA1C1CA7}"/>
              </a:ext>
            </a:extLst>
          </p:cNvPr>
          <p:cNvSpPr/>
          <p:nvPr/>
        </p:nvSpPr>
        <p:spPr>
          <a:xfrm>
            <a:off x="3983048" y="3574279"/>
            <a:ext cx="1897884" cy="15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C1FB57-84D7-A54E-8640-8FCB93316ABB}"/>
              </a:ext>
            </a:extLst>
          </p:cNvPr>
          <p:cNvSpPr txBox="1"/>
          <p:nvPr/>
        </p:nvSpPr>
        <p:spPr>
          <a:xfrm>
            <a:off x="3338613" y="3074675"/>
            <a:ext cx="34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E07C1C7-31CF-6F41-B2C1-C83C52739A81}"/>
                  </a:ext>
                </a:extLst>
              </p:cNvPr>
              <p:cNvSpPr txBox="1"/>
              <p:nvPr/>
            </p:nvSpPr>
            <p:spPr>
              <a:xfrm>
                <a:off x="3701556" y="3817326"/>
                <a:ext cx="3452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E07C1C7-31CF-6F41-B2C1-C83C5273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556" y="3817326"/>
                <a:ext cx="3452205" cy="369332"/>
              </a:xfrm>
              <a:prstGeom prst="rect">
                <a:avLst/>
              </a:prstGeom>
              <a:blipFill>
                <a:blip r:embed="rId9"/>
                <a:stretch>
                  <a:fillRect l="-1465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715A5F6-E73A-184E-B1FA-5A1D9D50068B}"/>
                  </a:ext>
                </a:extLst>
              </p:cNvPr>
              <p:cNvSpPr txBox="1"/>
              <p:nvPr/>
            </p:nvSpPr>
            <p:spPr>
              <a:xfrm>
                <a:off x="7644384" y="5421471"/>
                <a:ext cx="3718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=1)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715A5F6-E73A-184E-B1FA-5A1D9D500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84" y="5421471"/>
                <a:ext cx="3718069" cy="276999"/>
              </a:xfrm>
              <a:prstGeom prst="rect">
                <a:avLst/>
              </a:prstGeom>
              <a:blipFill>
                <a:blip r:embed="rId10"/>
                <a:stretch>
                  <a:fillRect l="-680" t="-4348" r="-2041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2FF0B50-B036-934D-A47C-D6130567D1E8}"/>
              </a:ext>
            </a:extLst>
          </p:cNvPr>
          <p:cNvSpPr txBox="1"/>
          <p:nvPr/>
        </p:nvSpPr>
        <p:spPr>
          <a:xfrm>
            <a:off x="356607" y="5767312"/>
            <a:ext cx="573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Similarly,</a:t>
            </a:r>
            <a:r>
              <a:rPr kumimoji="1" lang="zh-CN" altLang="en-US" dirty="0"/>
              <a:t> 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79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4147C-9A63-E545-AED8-1E7DA6B3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1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Lemma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3138CB-F4DD-AC4C-84DF-6469446BA9BE}"/>
              </a:ext>
            </a:extLst>
          </p:cNvPr>
          <p:cNvSpPr txBox="1"/>
          <p:nvPr/>
        </p:nvSpPr>
        <p:spPr>
          <a:xfrm>
            <a:off x="377952" y="2036064"/>
            <a:ext cx="8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entropy: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D0D292-BDAD-DD4A-8A92-192FC7896856}"/>
                  </a:ext>
                </a:extLst>
              </p:cNvPr>
              <p:cNvSpPr txBox="1"/>
              <p:nvPr/>
            </p:nvSpPr>
            <p:spPr>
              <a:xfrm>
                <a:off x="2859405" y="2027749"/>
                <a:ext cx="7741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Let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random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variable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D0D292-BDAD-DD4A-8A92-192FC7896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05" y="2027749"/>
                <a:ext cx="7741920" cy="369332"/>
              </a:xfrm>
              <a:prstGeom prst="rect">
                <a:avLst/>
              </a:prstGeom>
              <a:blipFill>
                <a:blip r:embed="rId3"/>
                <a:stretch>
                  <a:fillRect l="-656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19C4F9-6B00-5947-B741-DDF027CF6241}"/>
                  </a:ext>
                </a:extLst>
              </p:cNvPr>
              <p:cNvSpPr txBox="1"/>
              <p:nvPr/>
            </p:nvSpPr>
            <p:spPr>
              <a:xfrm>
                <a:off x="2859405" y="3158265"/>
                <a:ext cx="807986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19C4F9-6B00-5947-B741-DDF027CF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05" y="3158265"/>
                <a:ext cx="8079866" cy="414024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7D083D-148E-C34A-9F3B-EA2D1A8F4737}"/>
                  </a:ext>
                </a:extLst>
              </p:cNvPr>
              <p:cNvSpPr txBox="1"/>
              <p:nvPr/>
            </p:nvSpPr>
            <p:spPr>
              <a:xfrm>
                <a:off x="512967" y="3730752"/>
                <a:ext cx="11191353" cy="394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Since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=0)=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7D083D-148E-C34A-9F3B-EA2D1A8F4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7" y="3730752"/>
                <a:ext cx="11191353" cy="394275"/>
              </a:xfrm>
              <a:prstGeom prst="rect">
                <a:avLst/>
              </a:prstGeom>
              <a:blipFill>
                <a:blip r:embed="rId7"/>
                <a:stretch>
                  <a:fillRect l="-454" t="-625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A478D5-64F5-B141-9CA8-365DD23720B8}"/>
                  </a:ext>
                </a:extLst>
              </p:cNvPr>
              <p:cNvSpPr txBox="1"/>
              <p:nvPr/>
            </p:nvSpPr>
            <p:spPr>
              <a:xfrm>
                <a:off x="616599" y="4490502"/>
                <a:ext cx="11941161" cy="394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Let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constant,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 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Assume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=0)≤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A478D5-64F5-B141-9CA8-365DD237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9" y="4490502"/>
                <a:ext cx="11941161" cy="394275"/>
              </a:xfrm>
              <a:prstGeom prst="rect">
                <a:avLst/>
              </a:prstGeom>
              <a:blipFill>
                <a:blip r:embed="rId8"/>
                <a:stretch>
                  <a:fillRect l="-425" t="-625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37D3D95-2126-314F-977E-44B89E8EEA5E}"/>
                  </a:ext>
                </a:extLst>
              </p:cNvPr>
              <p:cNvSpPr txBox="1"/>
              <p:nvPr/>
            </p:nvSpPr>
            <p:spPr>
              <a:xfrm>
                <a:off x="3142016" y="5286716"/>
                <a:ext cx="606384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37D3D95-2126-314F-977E-44B89E8EE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016" y="5286716"/>
                <a:ext cx="6063846" cy="617348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4E69A3-7FDE-1E45-B2EB-A2056487BB5A}"/>
                  </a:ext>
                </a:extLst>
              </p:cNvPr>
              <p:cNvSpPr txBox="1"/>
              <p:nvPr/>
            </p:nvSpPr>
            <p:spPr>
              <a:xfrm>
                <a:off x="3380732" y="2567839"/>
                <a:ext cx="5586413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4E69A3-7FDE-1E45-B2EB-A2056487B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32" y="2567839"/>
                <a:ext cx="5586413" cy="414024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9BCF5B-86EA-C644-AF96-4D1F9C55A014}"/>
                  </a:ext>
                </a:extLst>
              </p:cNvPr>
              <p:cNvSpPr txBox="1"/>
              <p:nvPr/>
            </p:nvSpPr>
            <p:spPr>
              <a:xfrm>
                <a:off x="2859405" y="1320153"/>
                <a:ext cx="610774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Our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Goal: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9BCF5B-86EA-C644-AF96-4D1F9C55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05" y="1320153"/>
                <a:ext cx="6107740" cy="414024"/>
              </a:xfrm>
              <a:prstGeom prst="rect">
                <a:avLst/>
              </a:prstGeom>
              <a:blipFill>
                <a:blip r:embed="rId11"/>
                <a:stretch>
                  <a:fillRect l="-830" t="-303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27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C6F7D8-CD4C-B243-9FE2-89773F49B07D}"/>
              </a:ext>
            </a:extLst>
          </p:cNvPr>
          <p:cNvSpPr/>
          <p:nvPr/>
        </p:nvSpPr>
        <p:spPr>
          <a:xfrm>
            <a:off x="2207172" y="2247743"/>
            <a:ext cx="1261242" cy="1145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A60DCC-0846-D842-A294-21F00FD1E5F0}"/>
              </a:ext>
            </a:extLst>
          </p:cNvPr>
          <p:cNvSpPr/>
          <p:nvPr/>
        </p:nvSpPr>
        <p:spPr>
          <a:xfrm>
            <a:off x="2217683" y="2247743"/>
            <a:ext cx="572813" cy="557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9C576B-DDE1-B945-BE89-6C2E542EE5D9}"/>
              </a:ext>
            </a:extLst>
          </p:cNvPr>
          <p:cNvSpPr txBox="1"/>
          <p:nvPr/>
        </p:nvSpPr>
        <p:spPr>
          <a:xfrm>
            <a:off x="2322785" y="2341601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A37756-3DC8-D148-88DB-14619DDCEEA8}"/>
              </a:ext>
            </a:extLst>
          </p:cNvPr>
          <p:cNvSpPr/>
          <p:nvPr/>
        </p:nvSpPr>
        <p:spPr>
          <a:xfrm>
            <a:off x="2790496" y="2247743"/>
            <a:ext cx="677918" cy="557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6AE7E0-3809-9C45-AE6B-079FECBF0617}"/>
              </a:ext>
            </a:extLst>
          </p:cNvPr>
          <p:cNvSpPr/>
          <p:nvPr/>
        </p:nvSpPr>
        <p:spPr>
          <a:xfrm>
            <a:off x="2217683" y="2804792"/>
            <a:ext cx="572813" cy="588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F4C2AA-EA4C-2843-AF1F-09EFFD4BE241}"/>
              </a:ext>
            </a:extLst>
          </p:cNvPr>
          <p:cNvSpPr txBox="1"/>
          <p:nvPr/>
        </p:nvSpPr>
        <p:spPr>
          <a:xfrm>
            <a:off x="3024351" y="2341601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F874D2-BA2B-6A44-B865-06406EE2716C}"/>
              </a:ext>
            </a:extLst>
          </p:cNvPr>
          <p:cNvSpPr txBox="1"/>
          <p:nvPr/>
        </p:nvSpPr>
        <p:spPr>
          <a:xfrm>
            <a:off x="2356943" y="2914415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7FD2E-F8BF-424E-B375-C89734DB147E}"/>
              </a:ext>
            </a:extLst>
          </p:cNvPr>
          <p:cNvSpPr txBox="1"/>
          <p:nvPr/>
        </p:nvSpPr>
        <p:spPr>
          <a:xfrm>
            <a:off x="3024350" y="2922297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A55DF-221B-8A4E-AD13-348EF16D950D}"/>
              </a:ext>
            </a:extLst>
          </p:cNvPr>
          <p:cNvSpPr txBox="1"/>
          <p:nvPr/>
        </p:nvSpPr>
        <p:spPr>
          <a:xfrm>
            <a:off x="2133600" y="1878411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C1FDE7-1657-594E-9150-14E18D806B5A}"/>
              </a:ext>
            </a:extLst>
          </p:cNvPr>
          <p:cNvSpPr txBox="1"/>
          <p:nvPr/>
        </p:nvSpPr>
        <p:spPr>
          <a:xfrm>
            <a:off x="1465537" y="2879939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382874-CCF6-D346-A06B-4961C0B250B7}"/>
              </a:ext>
            </a:extLst>
          </p:cNvPr>
          <p:cNvSpPr txBox="1"/>
          <p:nvPr/>
        </p:nvSpPr>
        <p:spPr>
          <a:xfrm>
            <a:off x="1452727" y="2325941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A8E2F-0502-B748-8292-22F7F629D3A4}"/>
              </a:ext>
            </a:extLst>
          </p:cNvPr>
          <p:cNvSpPr txBox="1"/>
          <p:nvPr/>
        </p:nvSpPr>
        <p:spPr>
          <a:xfrm>
            <a:off x="2801007" y="1870527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B962CF5-EC27-9840-A1C8-F2FC2DFAB193}"/>
                  </a:ext>
                </a:extLst>
              </p:cNvPr>
              <p:cNvSpPr txBox="1"/>
              <p:nvPr/>
            </p:nvSpPr>
            <p:spPr>
              <a:xfrm>
                <a:off x="5108448" y="1870527"/>
                <a:ext cx="6421400" cy="2928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Lemma: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where</a:t>
                </a:r>
                <a14:m>
                  <m:oMath xmlns:m="http://schemas.openxmlformats.org/officeDocument/2006/math">
                    <m:r>
                      <a:rPr kumimoji="1" lang="zh-CN" alt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constant.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either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</a:t>
                </a:r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or</a:t>
                </a:r>
              </a:p>
              <a:p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                       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B962CF5-EC27-9840-A1C8-F2FC2DFA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48" y="1870527"/>
                <a:ext cx="6421400" cy="2928109"/>
              </a:xfrm>
              <a:prstGeom prst="rect">
                <a:avLst/>
              </a:prstGeom>
              <a:blipFill>
                <a:blip r:embed="rId2"/>
                <a:stretch>
                  <a:fillRect l="-791" t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7D55F9A-0C02-3244-B4DB-FC8CECC1774A}"/>
              </a:ext>
            </a:extLst>
          </p:cNvPr>
          <p:cNvSpPr txBox="1"/>
          <p:nvPr/>
        </p:nvSpPr>
        <p:spPr>
          <a:xfrm>
            <a:off x="5638800" y="29744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A23B48-C2E0-7542-B703-AA85FA81A424}"/>
                  </a:ext>
                </a:extLst>
              </p:cNvPr>
              <p:cNvSpPr txBox="1"/>
              <p:nvPr/>
            </p:nvSpPr>
            <p:spPr>
              <a:xfrm>
                <a:off x="357352" y="4661931"/>
                <a:ext cx="12167551" cy="948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Either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entropy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=0)≤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lang="el-GR" altLang="zh-CN" dirty="0"/>
                  <a:t>Ω(</a:t>
                </a:r>
                <a:r>
                  <a:rPr lang="en-US" altLang="zh-CN" dirty="0"/>
                  <a:t>1</a:t>
                </a:r>
                <a:r>
                  <a:rPr lang="en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entropy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=0)≤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lang="el-GR" altLang="zh-CN" dirty="0"/>
                  <a:t>Ω(</a:t>
                </a:r>
                <a:r>
                  <a:rPr lang="en-US" altLang="zh-CN" dirty="0"/>
                  <a:t>1</a:t>
                </a:r>
                <a:r>
                  <a:rPr lang="en" altLang="zh-CN" dirty="0"/>
                  <a:t>)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So,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projection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either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Alice’s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side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Bob’s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side.</a:t>
                </a:r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A23B48-C2E0-7542-B703-AA85FA81A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2" y="4661931"/>
                <a:ext cx="12167551" cy="948273"/>
              </a:xfrm>
              <a:prstGeom prst="rect">
                <a:avLst/>
              </a:prstGeom>
              <a:blipFill>
                <a:blip r:embed="rId3"/>
                <a:stretch>
                  <a:fillRect l="-417" t="-4000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A384D991-BAC7-F646-B822-90EA204C8276}"/>
              </a:ext>
            </a:extLst>
          </p:cNvPr>
          <p:cNvSpPr txBox="1"/>
          <p:nvPr/>
        </p:nvSpPr>
        <p:spPr>
          <a:xfrm>
            <a:off x="357352" y="529448"/>
            <a:ext cx="1193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“Cut-and-Paste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Lemma</a:t>
            </a:r>
            <a:r>
              <a:rPr kumimoji="1" lang="zh-CN" altLang="en-US" sz="2800" dirty="0"/>
              <a:t>”</a:t>
            </a:r>
            <a:r>
              <a:rPr kumimoji="1" lang="en-US" altLang="zh-CN" dirty="0"/>
              <a:t>(Connections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C428B83-4D8F-ED43-B7A4-0819288192B0}"/>
                  </a:ext>
                </a:extLst>
              </p:cNvPr>
              <p:cNvSpPr txBox="1"/>
              <p:nvPr/>
            </p:nvSpPr>
            <p:spPr>
              <a:xfrm>
                <a:off x="742058" y="1182862"/>
                <a:ext cx="4366390" cy="301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bound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=0)≤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?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C428B83-4D8F-ED43-B7A4-08192881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58" y="1182862"/>
                <a:ext cx="4366390" cy="301942"/>
              </a:xfrm>
              <a:prstGeom prst="rect">
                <a:avLst/>
              </a:prstGeom>
              <a:blipFill>
                <a:blip r:embed="rId4"/>
                <a:stretch>
                  <a:fillRect l="-3188" t="-2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7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17379-D240-F542-A8C4-824F6A1E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16" y="-199448"/>
            <a:ext cx="11092031" cy="1325563"/>
          </a:xfrm>
        </p:spPr>
        <p:txBody>
          <a:bodyPr/>
          <a:lstStyle/>
          <a:p>
            <a:r>
              <a:rPr kumimoji="1" lang="en-US" altLang="zh-CN" dirty="0"/>
              <a:t>Connections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398412ED-E3B5-9040-9299-1C9AEBB176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16154604"/>
                  </p:ext>
                </p:extLst>
              </p:nvPr>
            </p:nvGraphicFramePr>
            <p:xfrm>
              <a:off x="525516" y="1690688"/>
              <a:ext cx="10600673" cy="47039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668">
                      <a:extLst>
                        <a:ext uri="{9D8B030D-6E8A-4147-A177-3AD203B41FA5}">
                          <a16:colId xmlns:a16="http://schemas.microsoft.com/office/drawing/2014/main" val="307347952"/>
                        </a:ext>
                      </a:extLst>
                    </a:gridCol>
                    <a:gridCol w="3932555">
                      <a:extLst>
                        <a:ext uri="{9D8B030D-6E8A-4147-A177-3AD203B41FA5}">
                          <a16:colId xmlns:a16="http://schemas.microsoft.com/office/drawing/2014/main" val="1394578801"/>
                        </a:ext>
                      </a:extLst>
                    </a:gridCol>
                    <a:gridCol w="5115450">
                      <a:extLst>
                        <a:ext uri="{9D8B030D-6E8A-4147-A177-3AD203B41FA5}">
                          <a16:colId xmlns:a16="http://schemas.microsoft.com/office/drawing/2014/main" val="3474143292"/>
                        </a:ext>
                      </a:extLst>
                    </a:gridCol>
                  </a:tblGrid>
                  <a:tr h="1305522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K-UDISJ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Potential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in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our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simulation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        </a:t>
                          </a:r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</a:t>
                          </a:r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    </a:t>
                          </a:r>
                          <a:r>
                            <a:rPr lang="en-US" altLang="zh-CN" dirty="0"/>
                            <a:t>Information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complexity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" altLang="zh-CN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paradigm </a:t>
                          </a:r>
                          <a:endParaRPr lang="en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317474"/>
                      </a:ext>
                    </a:extLst>
                  </a:tr>
                  <a:tr h="953953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r>
                            <a:rPr lang="el-GR" altLang="zh-CN" dirty="0">
                              <a:latin typeface="CMR10"/>
                            </a:rPr>
                            <a:t>Ω(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" altLang="zh-CN" dirty="0">
                              <a:latin typeface="CMR10"/>
                            </a:rPr>
                            <a:t>)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   </a:t>
                          </a:r>
                          <a:r>
                            <a:rPr lang="en-US" altLang="zh-CN" dirty="0"/>
                            <a:t>Entropy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     </a:t>
                          </a:r>
                          <a:r>
                            <a:rPr lang="en-US" altLang="zh-CN" dirty="0"/>
                            <a:t>Entropy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argument</a:t>
                          </a:r>
                          <a:r>
                            <a:rPr lang="zh-CN" altLang="en-US" dirty="0">
                              <a:latin typeface="CMR10"/>
                            </a:rPr>
                            <a:t> </a:t>
                          </a:r>
                          <a:r>
                            <a:rPr lang="en-US" altLang="zh-CN" dirty="0"/>
                            <a:t>[AMS99]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kumimoji="1" lang="en-US" altLang="zh-CN" dirty="0"/>
                            <a:t>[Raz92]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696435"/>
                      </a:ext>
                    </a:extLst>
                  </a:tr>
                  <a:tr h="1311685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endParaRPr lang="en-US" altLang="zh-CN" dirty="0">
                            <a:latin typeface="+mn-lt"/>
                          </a:endParaRPr>
                        </a:p>
                        <a:p>
                          <a:r>
                            <a:rPr lang="el-GR" altLang="zh-CN" dirty="0">
                              <a:latin typeface="CMR10"/>
                            </a:rPr>
                            <a:t>Ω(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" altLang="zh-CN" dirty="0">
                              <a:latin typeface="CMR10"/>
                            </a:rPr>
                            <a:t>)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KL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divergence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Hellinger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distance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-US" altLang="zh-CN" dirty="0"/>
                            <a:t>[BYJKS03]</a:t>
                          </a:r>
                          <a:r>
                            <a:rPr kumimoji="1" lang="zh-CN" altLang="en-US" dirty="0"/>
                            <a:t> </a:t>
                          </a: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764587"/>
                      </a:ext>
                    </a:extLst>
                  </a:tr>
                  <a:tr h="1132818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r>
                            <a:rPr lang="el-GR" altLang="zh-CN" dirty="0">
                              <a:latin typeface="CMR10"/>
                            </a:rPr>
                            <a:t>Ω(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" altLang="zh-CN" dirty="0">
                              <a:latin typeface="CMR10"/>
                            </a:rPr>
                            <a:t>)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Shifting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+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“KL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divergence”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(not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finished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yet)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baseline="0" dirty="0"/>
                            <a:t>       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Hellinger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distance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[Jay09]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“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dirty="0"/>
                            <a:t>KL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divergence”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[Gro09]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7081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398412ED-E3B5-9040-9299-1C9AEBB176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16154604"/>
                  </p:ext>
                </p:extLst>
              </p:nvPr>
            </p:nvGraphicFramePr>
            <p:xfrm>
              <a:off x="525516" y="1690688"/>
              <a:ext cx="10600673" cy="47039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668">
                      <a:extLst>
                        <a:ext uri="{9D8B030D-6E8A-4147-A177-3AD203B41FA5}">
                          <a16:colId xmlns:a16="http://schemas.microsoft.com/office/drawing/2014/main" val="307347952"/>
                        </a:ext>
                      </a:extLst>
                    </a:gridCol>
                    <a:gridCol w="3932555">
                      <a:extLst>
                        <a:ext uri="{9D8B030D-6E8A-4147-A177-3AD203B41FA5}">
                          <a16:colId xmlns:a16="http://schemas.microsoft.com/office/drawing/2014/main" val="1394578801"/>
                        </a:ext>
                      </a:extLst>
                    </a:gridCol>
                    <a:gridCol w="5115450">
                      <a:extLst>
                        <a:ext uri="{9D8B030D-6E8A-4147-A177-3AD203B41FA5}">
                          <a16:colId xmlns:a16="http://schemas.microsoft.com/office/drawing/2014/main" val="3474143292"/>
                        </a:ext>
                      </a:extLst>
                    </a:gridCol>
                  </a:tblGrid>
                  <a:tr h="1305522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K-UDISJ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Potential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in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our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simulation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        </a:t>
                          </a:r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</a:t>
                          </a:r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    </a:t>
                          </a:r>
                          <a:r>
                            <a:rPr lang="en-US" altLang="zh-CN" dirty="0"/>
                            <a:t>Information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complexity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" altLang="zh-CN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paradigm </a:t>
                          </a:r>
                          <a:endParaRPr lang="en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317474"/>
                      </a:ext>
                    </a:extLst>
                  </a:tr>
                  <a:tr h="9539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20" t="-138667" r="-586885" b="-2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   </a:t>
                          </a:r>
                          <a:r>
                            <a:rPr lang="en-US" altLang="zh-CN" dirty="0"/>
                            <a:t>Entropy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     </a:t>
                          </a:r>
                          <a:r>
                            <a:rPr lang="en-US" altLang="zh-CN" dirty="0"/>
                            <a:t>Entropy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argument</a:t>
                          </a:r>
                          <a:r>
                            <a:rPr lang="zh-CN" altLang="en-US" dirty="0">
                              <a:latin typeface="CMR10"/>
                            </a:rPr>
                            <a:t> </a:t>
                          </a:r>
                          <a:r>
                            <a:rPr lang="en-US" altLang="zh-CN" dirty="0"/>
                            <a:t>[AMS99]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kumimoji="1" lang="en-US" altLang="zh-CN" dirty="0"/>
                            <a:t>[Raz92]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696435"/>
                      </a:ext>
                    </a:extLst>
                  </a:tr>
                  <a:tr h="13116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20" t="-172115" r="-586885" b="-8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KL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divergence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Hellinger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distance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-US" altLang="zh-CN" dirty="0"/>
                            <a:t>[BYJKS03]</a:t>
                          </a:r>
                          <a:r>
                            <a:rPr kumimoji="1" lang="zh-CN" altLang="en-US" dirty="0"/>
                            <a:t> </a:t>
                          </a: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764587"/>
                      </a:ext>
                    </a:extLst>
                  </a:tr>
                  <a:tr h="11328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20" t="-317978" r="-586885" b="-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Shifting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+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“KL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divergence”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(not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finished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yet)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baseline="0" dirty="0"/>
                            <a:t>       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Hellinger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distance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[Jay09]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“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dirty="0"/>
                            <a:t>KL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divergence”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[Gro09]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708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146FD0A-92C9-FD43-98E1-E11361834F81}"/>
              </a:ext>
            </a:extLst>
          </p:cNvPr>
          <p:cNvSpPr txBox="1"/>
          <p:nvPr/>
        </p:nvSpPr>
        <p:spPr>
          <a:xfrm>
            <a:off x="2182368" y="1252570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54F3BC-A1BD-604B-B58D-C1607A6520CD}"/>
              </a:ext>
            </a:extLst>
          </p:cNvPr>
          <p:cNvSpPr txBox="1"/>
          <p:nvPr/>
        </p:nvSpPr>
        <p:spPr>
          <a:xfrm>
            <a:off x="7114032" y="1252570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81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600" dirty="0"/>
                  <a:t>   </a:t>
                </a:r>
                <a:r>
                  <a:rPr lang="en-US" altLang="zh-CN" sz="3600" dirty="0"/>
                  <a:t>Intuition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of</a:t>
                </a:r>
                <a:r>
                  <a:rPr lang="zh-CN" altLang="en-US" sz="3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600" dirty="0"/>
                  <a:t>lower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bound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for</a:t>
                </a:r>
                <a:r>
                  <a:rPr kumimoji="1" lang="zh-CN" altLang="en-US" sz="3600" dirty="0"/>
                  <a:t> </a:t>
                </a:r>
                <a:r>
                  <a:rPr lang="en-US" altLang="zh-CN" sz="3600" dirty="0" err="1"/>
                  <a:t>Tseitin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Formula</a:t>
                </a:r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8F91F2-3618-EF4B-82F5-41C19336BE43}"/>
                  </a:ext>
                </a:extLst>
              </p:cNvPr>
              <p:cNvSpPr txBox="1"/>
              <p:nvPr/>
            </p:nvSpPr>
            <p:spPr>
              <a:xfrm>
                <a:off x="693682" y="1965435"/>
                <a:ext cx="7556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dirty="0"/>
                  <a:t>Raz-McKenzie</a:t>
                </a:r>
                <a:r>
                  <a:rPr lang="zh-CN" altLang="en-US" dirty="0"/>
                  <a:t>  </a:t>
                </a:r>
                <a:r>
                  <a:rPr lang="en" altLang="zh-CN" dirty="0"/>
                  <a:t>simulation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Maintain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8F91F2-3618-EF4B-82F5-41C19336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2" y="1965435"/>
                <a:ext cx="7556939" cy="369332"/>
              </a:xfrm>
              <a:prstGeom prst="rect">
                <a:avLst/>
              </a:prstGeom>
              <a:blipFill>
                <a:blip r:embed="rId3"/>
                <a:stretch>
                  <a:fillRect l="-671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7B6A0C8-CBCA-CF41-9F4A-87EE39A7DE73}"/>
              </a:ext>
            </a:extLst>
          </p:cNvPr>
          <p:cNvSpPr txBox="1"/>
          <p:nvPr/>
        </p:nvSpPr>
        <p:spPr>
          <a:xfrm>
            <a:off x="693682" y="2843049"/>
            <a:ext cx="905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sensitivity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density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/>
              <a:t>one</a:t>
            </a:r>
            <a:r>
              <a:rPr lang="zh-CN" altLang="en-US" b="1" dirty="0"/>
              <a:t> </a:t>
            </a:r>
            <a:r>
              <a:rPr lang="en-US" altLang="zh-CN" b="1" dirty="0"/>
              <a:t>string</a:t>
            </a:r>
            <a:r>
              <a:rPr lang="zh-CN" altLang="en-US" b="1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sensitivity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0EF464-8F47-044D-800E-B605F72507F0}"/>
              </a:ext>
            </a:extLst>
          </p:cNvPr>
          <p:cNvSpPr/>
          <p:nvPr/>
        </p:nvSpPr>
        <p:spPr>
          <a:xfrm>
            <a:off x="693681" y="3645620"/>
            <a:ext cx="10583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Question:</a:t>
            </a:r>
            <a:r>
              <a:rPr lang="zh-CN" altLang="en-US" b="1" dirty="0"/>
              <a:t> 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subset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prove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bounds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4F11CD-D3F3-1147-B333-A4EAEFA4F451}"/>
              </a:ext>
            </a:extLst>
          </p:cNvPr>
          <p:cNvSpPr txBox="1"/>
          <p:nvPr/>
        </p:nvSpPr>
        <p:spPr>
          <a:xfrm>
            <a:off x="1923393" y="4466897"/>
            <a:ext cx="783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lang="en-US" altLang="zh-CN" dirty="0" err="1"/>
              <a:t>Tseitin</a:t>
            </a:r>
            <a:r>
              <a:rPr lang="zh-CN" altLang="en-US" dirty="0"/>
              <a:t> </a:t>
            </a:r>
            <a:r>
              <a:rPr lang="en-US" altLang="zh-CN" dirty="0"/>
              <a:t>Formula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70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DD11F-12B2-8A42-9552-02C1F980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239001"/>
            <a:ext cx="11750565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Tseitin</a:t>
            </a:r>
            <a:r>
              <a:rPr lang="zh-CN" altLang="en-US" sz="3600" dirty="0"/>
              <a:t> </a:t>
            </a:r>
            <a:r>
              <a:rPr lang="en-US" altLang="zh-CN" sz="3600" dirty="0"/>
              <a:t>Formula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B07205B-8393-EE48-8701-833590EE62CD}"/>
                  </a:ext>
                </a:extLst>
              </p:cNvPr>
              <p:cNvSpPr/>
              <p:nvPr/>
            </p:nvSpPr>
            <p:spPr>
              <a:xfrm>
                <a:off x="306061" y="1412954"/>
                <a:ext cx="11885939" cy="2334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dirty="0"/>
                  <a:t>Let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dirty="0"/>
                  <a:t>be a connected </a:t>
                </a:r>
                <a:r>
                  <a:rPr lang="en" altLang="zh-CN" dirty="0">
                    <a:solidFill>
                      <a:srgbClr val="FF0000"/>
                    </a:solidFill>
                  </a:rPr>
                  <a:t>labelled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expander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" altLang="zh-CN" dirty="0">
                    <a:solidFill>
                      <a:srgbClr val="FF0000"/>
                    </a:solidFill>
                  </a:rPr>
                  <a:t>graph </a:t>
                </a:r>
                <a:r>
                  <a:rPr lang="en" altLang="zh-CN" dirty="0"/>
                  <a:t>of maximum degree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where the labelling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" altLang="zh-CN" dirty="0"/>
                  <a:t> has odd Hamming weight.</a:t>
                </a:r>
              </a:p>
              <a:p>
                <a:endParaRPr lang="en" altLang="zh-CN" dirty="0"/>
              </a:p>
              <a:p>
                <a:r>
                  <a:rPr lang="en" altLang="zh-CN" dirty="0"/>
                  <a:t>The </a:t>
                </a:r>
                <a:r>
                  <a:rPr lang="en" altLang="zh-CN" b="1" dirty="0" err="1"/>
                  <a:t>Tseitin</a:t>
                </a:r>
                <a:r>
                  <a:rPr lang="en" altLang="zh-CN" b="1" dirty="0"/>
                  <a:t> formula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𝐓𝐬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" altLang="zh-CN" dirty="0"/>
                  <a:t>associated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is the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𝐶𝑆𝑃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that has the edges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as variables and for each node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there is a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defined by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d>
                      <m:dPr>
                        <m:ctrlPr>
                          <a:rPr lang="e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altLang="zh-CN" dirty="0"/>
              </a:p>
              <a:p>
                <a:endParaRPr lang="en" altLang="zh-CN" dirty="0"/>
              </a:p>
              <a:p>
                <a:r>
                  <a:rPr lang="en" altLang="zh-CN" dirty="0"/>
                  <a:t>It follows from a simple parity argument that is unsatisfiable.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B07205B-8393-EE48-8701-833590EE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61" y="1412954"/>
                <a:ext cx="11885939" cy="2334998"/>
              </a:xfrm>
              <a:prstGeom prst="rect">
                <a:avLst/>
              </a:prstGeom>
              <a:blipFill>
                <a:blip r:embed="rId2"/>
                <a:stretch>
                  <a:fillRect l="-427" t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2A1A3E-199A-E64B-A376-853D1C8BB40E}"/>
                  </a:ext>
                </a:extLst>
              </p:cNvPr>
              <p:cNvSpPr txBox="1"/>
              <p:nvPr/>
            </p:nvSpPr>
            <p:spPr>
              <a:xfrm>
                <a:off x="85344" y="4974336"/>
                <a:ext cx="120213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Previous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results: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dirty="0">
                    <a:latin typeface="CMR10"/>
                  </a:rPr>
                  <a:t>     </a:t>
                </a:r>
                <a:endParaRPr kumimoji="1" lang="en-US" altLang="zh-CN" dirty="0">
                  <a:latin typeface="CMR10"/>
                </a:endParaRPr>
              </a:p>
              <a:p>
                <a:r>
                  <a:rPr kumimoji="1" lang="zh-CN" altLang="en-US" dirty="0">
                    <a:latin typeface="CMR10"/>
                  </a:rPr>
                  <a:t>    </a:t>
                </a:r>
                <a:r>
                  <a:rPr lang="el-GR" altLang="zh-CN" dirty="0">
                    <a:latin typeface="CMR10"/>
                  </a:rPr>
                  <a:t>Ω(</a:t>
                </a:r>
                <a:r>
                  <a:rPr lang="en-US" altLang="zh-CN" dirty="0">
                    <a:latin typeface="CMR1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" altLang="zh-CN" dirty="0">
                    <a:latin typeface="CMR10"/>
                  </a:rPr>
                  <a:t>) </a:t>
                </a:r>
                <a:r>
                  <a:rPr lang="en-US" altLang="zh-CN" dirty="0">
                    <a:latin typeface="CMR10"/>
                  </a:rPr>
                  <a:t>lower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bound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in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[GP14]</a:t>
                </a:r>
                <a:r>
                  <a:rPr lang="zh-CN" altLang="en-US" dirty="0">
                    <a:latin typeface="CMR10"/>
                  </a:rPr>
                  <a:t>  </a:t>
                </a:r>
                <a:r>
                  <a:rPr lang="en-US" altLang="zh-CN" dirty="0">
                    <a:latin typeface="CMR10"/>
                  </a:rPr>
                  <a:t>via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critical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block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sensitivity</a:t>
                </a:r>
                <a:r>
                  <a:rPr lang="zh-CN" altLang="en-US" dirty="0">
                    <a:latin typeface="CMR10"/>
                  </a:rPr>
                  <a:t>  </a:t>
                </a:r>
                <a:r>
                  <a:rPr lang="en-US" altLang="zh-CN" dirty="0">
                    <a:latin typeface="CMR10"/>
                  </a:rPr>
                  <a:t>and</a:t>
                </a:r>
                <a:r>
                  <a:rPr lang="zh-CN" altLang="en-US" dirty="0">
                    <a:latin typeface="CMR10"/>
                  </a:rPr>
                  <a:t>  </a:t>
                </a:r>
                <a:r>
                  <a:rPr lang="el-GR" altLang="zh-CN" dirty="0">
                    <a:latin typeface="CMR10"/>
                  </a:rPr>
                  <a:t>Ω(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" altLang="zh-CN" dirty="0">
                    <a:latin typeface="CMR10"/>
                  </a:rPr>
                  <a:t>)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lower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bound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in</a:t>
                </a:r>
                <a:r>
                  <a:rPr lang="en" altLang="zh-CN" dirty="0">
                    <a:latin typeface="CMR10"/>
                  </a:rPr>
                  <a:t> 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[PR17]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via</a:t>
                </a:r>
                <a:r>
                  <a:rPr lang="zh-CN" altLang="en-US" dirty="0">
                    <a:latin typeface="CMR10"/>
                  </a:rPr>
                  <a:t>   </a:t>
                </a:r>
                <a:r>
                  <a:rPr lang="en-US" altLang="zh-CN" dirty="0">
                    <a:latin typeface="CMR10"/>
                  </a:rPr>
                  <a:t>“degree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to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rank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en-US" altLang="zh-CN" dirty="0">
                    <a:latin typeface="CMR10"/>
                  </a:rPr>
                  <a:t>lifting”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2A1A3E-199A-E64B-A376-853D1C8BB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" y="4974336"/>
                <a:ext cx="12021312" cy="923330"/>
              </a:xfrm>
              <a:prstGeom prst="rect">
                <a:avLst/>
              </a:prstGeom>
              <a:blipFill>
                <a:blip r:embed="rId3"/>
                <a:stretch>
                  <a:fillRect l="-422" t="-2703" r="-1160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E9A053-48CF-E649-85B0-877A4A4CC189}"/>
                  </a:ext>
                </a:extLst>
              </p:cNvPr>
              <p:cNvSpPr txBox="1"/>
              <p:nvPr/>
            </p:nvSpPr>
            <p:spPr>
              <a:xfrm>
                <a:off x="306061" y="3991812"/>
                <a:ext cx="9057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Communication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version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𝐓𝐬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𝒄𝒐𝒏𝒔𝒕𝒂𝒏𝒕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𝒈𝒂𝒅𝒈𝒆𝒕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𝒇𝒖𝒏𝒄𝒕𝒊𝒐𝒏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E9A053-48CF-E649-85B0-877A4A4CC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61" y="3991812"/>
                <a:ext cx="9057395" cy="369332"/>
              </a:xfrm>
              <a:prstGeom prst="rect">
                <a:avLst/>
              </a:prstGeom>
              <a:blipFill>
                <a:blip r:embed="rId4"/>
                <a:stretch>
                  <a:fillRect l="-560" t="-6667" r="-14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22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3600" dirty="0"/>
                  <a:t>  </a:t>
                </a:r>
                <a14:m>
                  <m:oMath xmlns:m="http://schemas.openxmlformats.org/officeDocument/2006/math">
                    <m:r>
                      <a:rPr kumimoji="1" lang="zh-CN" altLang="en-US" sz="36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600" dirty="0"/>
                  <a:t>query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lower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bound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for</a:t>
                </a:r>
                <a:r>
                  <a:rPr kumimoji="1" lang="zh-CN" altLang="en-US" sz="3600" dirty="0"/>
                  <a:t> </a:t>
                </a:r>
                <a:r>
                  <a:rPr lang="en-US" altLang="zh-CN" sz="3600" dirty="0" err="1"/>
                  <a:t>Tseitin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Formula</a:t>
                </a:r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3189A6-156D-CD49-9902-ABA15A2C0D52}"/>
                  </a:ext>
                </a:extLst>
              </p:cNvPr>
              <p:cNvSpPr txBox="1"/>
              <p:nvPr/>
            </p:nvSpPr>
            <p:spPr>
              <a:xfrm>
                <a:off x="464558" y="1802268"/>
                <a:ext cx="953288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b="1" dirty="0"/>
                  <a:t>potential function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argument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potential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beginning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end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</a:t>
                </a:r>
                <a:r>
                  <a:rPr lang="en" altLang="zh-CN" dirty="0"/>
                  <a:t>In each query round, we set the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edge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altLang="zh-CN" i="1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" altLang="zh-CN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maximize the potential function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</a:t>
                </a:r>
                <a:r>
                  <a:rPr lang="en" altLang="zh-CN" dirty="0"/>
                  <a:t> </a:t>
                </a:r>
                <a:r>
                  <a:rPr lang="en-US" altLang="zh-CN" dirty="0"/>
                  <a:t>Proving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potential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queries.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3189A6-156D-CD49-9902-ABA15A2C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58" y="1802268"/>
                <a:ext cx="9532883" cy="2031325"/>
              </a:xfrm>
              <a:prstGeom prst="rect">
                <a:avLst/>
              </a:prstGeom>
              <a:blipFill>
                <a:blip r:embed="rId3"/>
                <a:stretch>
                  <a:fillRect l="-532" t="-1875"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3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3600" dirty="0"/>
                  <a:t>  </a:t>
                </a:r>
                <a14:m>
                  <m:oMath xmlns:m="http://schemas.openxmlformats.org/officeDocument/2006/math">
                    <m:r>
                      <a:rPr kumimoji="1" lang="zh-CN" altLang="en-US" sz="36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600" dirty="0"/>
                  <a:t>query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lower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bound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for</a:t>
                </a:r>
                <a:r>
                  <a:rPr kumimoji="1" lang="zh-CN" altLang="en-US" sz="3600" dirty="0"/>
                  <a:t> </a:t>
                </a:r>
                <a:r>
                  <a:rPr lang="en-US" altLang="zh-CN" sz="3600" dirty="0" err="1"/>
                  <a:t>Tseitin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Formula</a:t>
                </a:r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3189A6-156D-CD49-9902-ABA15A2C0D52}"/>
                  </a:ext>
                </a:extLst>
              </p:cNvPr>
              <p:cNvSpPr txBox="1"/>
              <p:nvPr/>
            </p:nvSpPr>
            <p:spPr>
              <a:xfrm>
                <a:off x="464558" y="1802268"/>
                <a:ext cx="95328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b="1" dirty="0"/>
                  <a:t>potential function</a:t>
                </a:r>
                <a:r>
                  <a:rPr lang="zh-CN" altLang="en-US" b="1" dirty="0"/>
                  <a:t> 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density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1-violation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" altLang="zh-CN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altLang="zh-CN" i="1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 </a:t>
                </a:r>
                <a:r>
                  <a:rPr lang="en" altLang="zh-CN" dirty="0"/>
                  <a:t>be the set of possible assignment.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= {v : 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there 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" altLang="zh-CN" dirty="0"/>
                  <a:t>, </a:t>
                </a:r>
                <a:r>
                  <a:rPr lang="en-US" altLang="zh-CN" dirty="0"/>
                  <a:t>v</a:t>
                </a:r>
                <a:r>
                  <a:rPr lang="en" altLang="zh-CN" dirty="0" err="1"/>
                  <a:t>iol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zh-CN" dirty="0"/>
                  <a:t> = v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}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3189A6-156D-CD49-9902-ABA15A2C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58" y="1802268"/>
                <a:ext cx="9532883" cy="923330"/>
              </a:xfrm>
              <a:prstGeom prst="rect">
                <a:avLst/>
              </a:prstGeom>
              <a:blipFill>
                <a:blip r:embed="rId3"/>
                <a:stretch>
                  <a:fillRect l="-532" t="-411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7AA6508-08A3-AF48-9EBC-A7B85421247A}"/>
                  </a:ext>
                </a:extLst>
              </p:cNvPr>
              <p:cNvSpPr/>
              <p:nvPr/>
            </p:nvSpPr>
            <p:spPr>
              <a:xfrm>
                <a:off x="1151512" y="3336923"/>
                <a:ext cx="63902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altLang="zh-CN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 </a:t>
                </a:r>
                <a:r>
                  <a:rPr lang="en" altLang="zh-CN" dirty="0"/>
                  <a:t>be the set of all possible assignment, then for an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en" altLang="zh-CN" dirty="0"/>
                  <a:t> 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" altLang="zh-CN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" altLang="zh-CN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altLang="zh-CN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altLang="zh-CN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" altLang="zh-CN" dirty="0"/>
                  <a:t>, exist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0,1}</m:t>
                    </m:r>
                  </m:oMath>
                </a14:m>
                <a:r>
                  <a:rPr lang="en" altLang="zh-CN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" altLang="zh-CN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7AA6508-08A3-AF48-9EBC-A7B854212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12" y="3336923"/>
                <a:ext cx="6390291" cy="646331"/>
              </a:xfrm>
              <a:prstGeom prst="rect">
                <a:avLst/>
              </a:prstGeom>
              <a:blipFill>
                <a:blip r:embed="rId4"/>
                <a:stretch>
                  <a:fillRect l="-794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7293C23-394F-4E45-B6C9-24AFE1019A54}"/>
              </a:ext>
            </a:extLst>
          </p:cNvPr>
          <p:cNvSpPr txBox="1"/>
          <p:nvPr/>
        </p:nvSpPr>
        <p:spPr>
          <a:xfrm>
            <a:off x="651641" y="2806262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Claim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7962E0-6F1F-0445-9105-A73C4C554667}"/>
              </a:ext>
            </a:extLst>
          </p:cNvPr>
          <p:cNvSpPr txBox="1"/>
          <p:nvPr/>
        </p:nvSpPr>
        <p:spPr>
          <a:xfrm>
            <a:off x="651641" y="4293475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Claim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B07205B-8393-EE48-8701-833590EE62CD}"/>
                  </a:ext>
                </a:extLst>
              </p:cNvPr>
              <p:cNvSpPr/>
              <p:nvPr/>
            </p:nvSpPr>
            <p:spPr>
              <a:xfrm>
                <a:off x="1151512" y="4728356"/>
                <a:ext cx="6674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altLang="zh-CN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 be the set of all possible assignment, If there is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is violated by any assignment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" altLang="zh-CN" dirty="0"/>
                  <a:t>,</a:t>
                </a:r>
                <a:r>
                  <a:rPr lang="zh-CN" altLang="en-US" dirty="0"/>
                  <a:t> then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|≤1</m:t>
                    </m:r>
                  </m:oMath>
                </a14:m>
                <a:r>
                  <a:rPr lang="zh-CN" altLang="en-US" dirty="0"/>
                  <a:t>.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B07205B-8393-EE48-8701-833590EE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12" y="4728356"/>
                <a:ext cx="6674069" cy="646331"/>
              </a:xfrm>
              <a:prstGeom prst="rect">
                <a:avLst/>
              </a:prstGeom>
              <a:blipFill>
                <a:blip r:embed="rId5"/>
                <a:stretch>
                  <a:fillRect l="-759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573BF3-4DD6-D847-B780-A0704890DFFB}"/>
                  </a:ext>
                </a:extLst>
              </p:cNvPr>
              <p:cNvSpPr txBox="1"/>
              <p:nvPr/>
            </p:nvSpPr>
            <p:spPr>
              <a:xfrm>
                <a:off x="8168641" y="3831810"/>
                <a:ext cx="365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Claim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Claim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573BF3-4DD6-D847-B780-A0704890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41" y="3831810"/>
                <a:ext cx="3657600" cy="646331"/>
              </a:xfrm>
              <a:prstGeom prst="rect">
                <a:avLst/>
              </a:prstGeom>
              <a:blipFill>
                <a:blip r:embed="rId6"/>
                <a:stretch>
                  <a:fillRect l="-1384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1DCC01-49C6-8843-BD8D-9F54509D932E}"/>
                  </a:ext>
                </a:extLst>
              </p:cNvPr>
              <p:cNvSpPr txBox="1"/>
              <p:nvPr/>
            </p:nvSpPr>
            <p:spPr>
              <a:xfrm>
                <a:off x="464558" y="1392604"/>
                <a:ext cx="89367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assignment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zh-CN" altLang="en-US" dirty="0"/>
                  <a:t>，</a:t>
                </a:r>
                <a:r>
                  <a:rPr lang="en-US" altLang="zh-CN" dirty="0"/>
                  <a:t> v</a:t>
                </a:r>
                <a:r>
                  <a:rPr lang="en" altLang="zh-CN" dirty="0" err="1"/>
                  <a:t>iol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zh-CN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unsatisfiable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  <a:br>
                  <a:rPr lang="el-GR" altLang="zh-CN" dirty="0"/>
                </a:br>
                <a:endParaRPr lang="el-GR" altLang="zh-CN" dirty="0"/>
              </a:p>
              <a:p>
                <a:r>
                  <a:rPr lang="zh-CN" altLang="en-US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1DCC01-49C6-8843-BD8D-9F54509D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58" y="1392604"/>
                <a:ext cx="8936736" cy="923330"/>
              </a:xfrm>
              <a:prstGeom prst="rect">
                <a:avLst/>
              </a:prstGeom>
              <a:blipFill>
                <a:blip r:embed="rId7"/>
                <a:stretch>
                  <a:fillRect l="-567" t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72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2B390-6FC9-5A4E-9739-3304CE18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Proof overview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404915-A281-9F43-AF6B-EC07DADAD1B4}"/>
                  </a:ext>
                </a:extLst>
              </p:cNvPr>
              <p:cNvSpPr txBox="1"/>
              <p:nvPr/>
            </p:nvSpPr>
            <p:spPr>
              <a:xfrm>
                <a:off x="2962835" y="3428081"/>
                <a:ext cx="6266329" cy="432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𝑏𝑠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404915-A281-9F43-AF6B-EC07DADAD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835" y="3428081"/>
                <a:ext cx="6266329" cy="432298"/>
              </a:xfrm>
              <a:prstGeom prst="rect">
                <a:avLst/>
              </a:prstGeom>
              <a:blipFill>
                <a:blip r:embed="rId2"/>
                <a:stretch>
                  <a:fillRect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395B28-5529-B342-9E19-7AC2B6BED8A0}"/>
                  </a:ext>
                </a:extLst>
              </p:cNvPr>
              <p:cNvSpPr/>
              <p:nvPr/>
            </p:nvSpPr>
            <p:spPr>
              <a:xfrm>
                <a:off x="1078700" y="1978215"/>
                <a:ext cx="110239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i="1" dirty="0">
                    <a:latin typeface="TeXGyreSchola"/>
                  </a:rPr>
                  <a:t>There exists a constant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" altLang="zh-CN" dirty="0">
                    <a:latin typeface="CMR10"/>
                  </a:rPr>
                  <a:t> </a:t>
                </a:r>
                <a:r>
                  <a:rPr lang="en" altLang="zh-CN" i="1" dirty="0">
                    <a:latin typeface="TeXGyreSchola"/>
                  </a:rPr>
                  <a:t>such that the following holds. Let                                  be any </a:t>
                </a:r>
                <a:r>
                  <a:rPr lang="en" altLang="zh-CN" i="1" dirty="0" err="1">
                    <a:latin typeface="TeXGyreSchola"/>
                  </a:rPr>
                  <a:t>boolean</a:t>
                </a:r>
                <a:r>
                  <a:rPr lang="en" altLang="zh-CN" i="1" dirty="0">
                    <a:latin typeface="TeXGyreSchola"/>
                  </a:rPr>
                  <a:t> function, and let </a:t>
                </a:r>
              </a:p>
              <a:p>
                <a:r>
                  <a:rPr lang="en" altLang="zh-CN" i="1" dirty="0">
                    <a:latin typeface="TeXGyreSchola"/>
                  </a:rPr>
                  <a:t>                                      be low discrepancy gadget function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" altLang="zh-CN" i="1" dirty="0">
                    <a:latin typeface="TeXGyreSchola"/>
                  </a:rPr>
                  <a:t>. Then </a:t>
                </a:r>
                <a:endParaRPr lang="en" altLang="zh-CN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395B28-5529-B342-9E19-7AC2B6BED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00" y="1978215"/>
                <a:ext cx="11023900" cy="646331"/>
              </a:xfrm>
              <a:prstGeom prst="rect">
                <a:avLst/>
              </a:prstGeom>
              <a:blipFill>
                <a:blip r:embed="rId3"/>
                <a:stretch>
                  <a:fillRect l="-345" t="-588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01ACF7-5EE2-4941-8C2D-6F89F54588AE}"/>
                  </a:ext>
                </a:extLst>
              </p:cNvPr>
              <p:cNvSpPr/>
              <p:nvPr/>
            </p:nvSpPr>
            <p:spPr>
              <a:xfrm>
                <a:off x="6955011" y="1967811"/>
                <a:ext cx="2005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01ACF7-5EE2-4941-8C2D-6F89F5458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011" y="1967811"/>
                <a:ext cx="2005614" cy="369332"/>
              </a:xfrm>
              <a:prstGeom prst="rect">
                <a:avLst/>
              </a:prstGeom>
              <a:blipFill>
                <a:blip r:embed="rId4"/>
                <a:stretch>
                  <a:fillRect l="-629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375F64F-35A8-3440-8E1E-0496DD22A1D3}"/>
                  </a:ext>
                </a:extLst>
              </p:cNvPr>
              <p:cNvSpPr/>
              <p:nvPr/>
            </p:nvSpPr>
            <p:spPr>
              <a:xfrm>
                <a:off x="1078700" y="2301380"/>
                <a:ext cx="20502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375F64F-35A8-3440-8E1E-0496DD22A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00" y="2301380"/>
                <a:ext cx="205024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93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3600" dirty="0"/>
                  <a:t>  </a:t>
                </a:r>
                <a14:m>
                  <m:oMath xmlns:m="http://schemas.openxmlformats.org/officeDocument/2006/math">
                    <m:r>
                      <a:rPr kumimoji="1" lang="zh-CN" altLang="en-US" sz="36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600" dirty="0"/>
                  <a:t>query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lower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bound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for</a:t>
                </a:r>
                <a:r>
                  <a:rPr kumimoji="1" lang="zh-CN" altLang="en-US" sz="3600" dirty="0"/>
                  <a:t> </a:t>
                </a:r>
                <a:r>
                  <a:rPr lang="en-US" altLang="zh-CN" sz="3600" dirty="0" err="1"/>
                  <a:t>Tseitin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Formula</a:t>
                </a:r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3189A6-156D-CD49-9902-ABA15A2C0D52}"/>
                  </a:ext>
                </a:extLst>
              </p:cNvPr>
              <p:cNvSpPr txBox="1"/>
              <p:nvPr/>
            </p:nvSpPr>
            <p:spPr>
              <a:xfrm>
                <a:off x="578069" y="1345325"/>
                <a:ext cx="9532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= {v : 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there 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" altLang="zh-CN" dirty="0"/>
                  <a:t>, </a:t>
                </a:r>
                <a:r>
                  <a:rPr lang="en-US" altLang="zh-CN" dirty="0"/>
                  <a:t>v</a:t>
                </a:r>
                <a:r>
                  <a:rPr lang="en" altLang="zh-CN" dirty="0" err="1"/>
                  <a:t>iol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zh-CN" dirty="0"/>
                  <a:t> = v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}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3189A6-156D-CD49-9902-ABA15A2C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69" y="1345325"/>
                <a:ext cx="9532883" cy="369332"/>
              </a:xfrm>
              <a:prstGeom prst="rect">
                <a:avLst/>
              </a:prstGeom>
              <a:blipFill>
                <a:blip r:embed="rId3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45D11-4D49-2945-8074-FD0B56A27AB5}"/>
                  </a:ext>
                </a:extLst>
              </p:cNvPr>
              <p:cNvSpPr txBox="1"/>
              <p:nvPr/>
            </p:nvSpPr>
            <p:spPr>
              <a:xfrm>
                <a:off x="890014" y="1989498"/>
                <a:ext cx="10411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Gap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amplification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(Using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edge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expansion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expander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graph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maintain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45D11-4D49-2945-8074-FD0B56A27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4" y="1989498"/>
                <a:ext cx="10411969" cy="369332"/>
              </a:xfrm>
              <a:prstGeom prst="rect">
                <a:avLst/>
              </a:prstGeom>
              <a:blipFill>
                <a:blip r:embed="rId4"/>
                <a:stretch>
                  <a:fillRect l="-488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6B7106B5-1B5A-3142-A2A0-E72AEE2E4796}"/>
              </a:ext>
            </a:extLst>
          </p:cNvPr>
          <p:cNvSpPr/>
          <p:nvPr/>
        </p:nvSpPr>
        <p:spPr>
          <a:xfrm>
            <a:off x="2160960" y="3794117"/>
            <a:ext cx="1750992" cy="30300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B26AA69-EF19-634A-A795-53173DDAEB67}"/>
                  </a:ext>
                </a:extLst>
              </p:cNvPr>
              <p:cNvSpPr/>
              <p:nvPr/>
            </p:nvSpPr>
            <p:spPr>
              <a:xfrm>
                <a:off x="6306407" y="3794117"/>
                <a:ext cx="1337406" cy="316593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B26AA69-EF19-634A-A795-53173DDAE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407" y="3794117"/>
                <a:ext cx="1337406" cy="31659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B0442C-3D70-F244-8822-5C042E7CC599}"/>
                  </a:ext>
                </a:extLst>
              </p:cNvPr>
              <p:cNvSpPr txBox="1"/>
              <p:nvPr/>
            </p:nvSpPr>
            <p:spPr>
              <a:xfrm>
                <a:off x="2619367" y="5220905"/>
                <a:ext cx="1146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B0442C-3D70-F244-8822-5C042E7CC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367" y="5220905"/>
                <a:ext cx="1146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C3EDF3E-E28D-0941-BCE4-BAB1015CFFC6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3655525" y="4237855"/>
            <a:ext cx="2846741" cy="19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801FC0E4-3851-9147-A1E1-110C34D373F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911952" y="5309135"/>
            <a:ext cx="2318889" cy="15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ABAEACB-5650-DA41-9433-3A7FE1D1446D}"/>
              </a:ext>
            </a:extLst>
          </p:cNvPr>
          <p:cNvCxnSpPr>
            <a:cxnSpLocks/>
          </p:cNvCxnSpPr>
          <p:nvPr/>
        </p:nvCxnSpPr>
        <p:spPr>
          <a:xfrm>
            <a:off x="4002014" y="4510645"/>
            <a:ext cx="2307420" cy="218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F1F25FB-F460-A546-83DA-8A579DA9C647}"/>
              </a:ext>
            </a:extLst>
          </p:cNvPr>
          <p:cNvCxnSpPr>
            <a:cxnSpLocks/>
          </p:cNvCxnSpPr>
          <p:nvPr/>
        </p:nvCxnSpPr>
        <p:spPr>
          <a:xfrm>
            <a:off x="4145228" y="6013987"/>
            <a:ext cx="2167988" cy="2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702B441-FFC9-174F-B14F-F93285D4BF07}"/>
              </a:ext>
            </a:extLst>
          </p:cNvPr>
          <p:cNvCxnSpPr>
            <a:cxnSpLocks/>
          </p:cNvCxnSpPr>
          <p:nvPr/>
        </p:nvCxnSpPr>
        <p:spPr>
          <a:xfrm>
            <a:off x="4163528" y="4911426"/>
            <a:ext cx="2136107" cy="5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E378875-62E7-0E49-AF8D-AD3CE7CE1DDC}"/>
              </a:ext>
            </a:extLst>
          </p:cNvPr>
          <p:cNvCxnSpPr>
            <a:cxnSpLocks/>
          </p:cNvCxnSpPr>
          <p:nvPr/>
        </p:nvCxnSpPr>
        <p:spPr>
          <a:xfrm>
            <a:off x="4202539" y="5246699"/>
            <a:ext cx="2097096" cy="69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5CD8B6AE-AFD6-754F-8918-E6D6041D5F5D}"/>
              </a:ext>
            </a:extLst>
          </p:cNvPr>
          <p:cNvCxnSpPr>
            <a:cxnSpLocks/>
          </p:cNvCxnSpPr>
          <p:nvPr/>
        </p:nvCxnSpPr>
        <p:spPr>
          <a:xfrm>
            <a:off x="4114147" y="6287587"/>
            <a:ext cx="2436326" cy="21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EC0B26D-68DE-B24E-BF75-6C478B30B280}"/>
              </a:ext>
            </a:extLst>
          </p:cNvPr>
          <p:cNvCxnSpPr>
            <a:cxnSpLocks/>
          </p:cNvCxnSpPr>
          <p:nvPr/>
        </p:nvCxnSpPr>
        <p:spPr>
          <a:xfrm>
            <a:off x="4201770" y="5787274"/>
            <a:ext cx="2107664" cy="12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4C04081-8249-5A49-9EF7-3F6C66829682}"/>
              </a:ext>
            </a:extLst>
          </p:cNvPr>
          <p:cNvCxnSpPr>
            <a:cxnSpLocks/>
          </p:cNvCxnSpPr>
          <p:nvPr/>
        </p:nvCxnSpPr>
        <p:spPr>
          <a:xfrm>
            <a:off x="4163528" y="4776329"/>
            <a:ext cx="2145906" cy="5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5A02228-096F-054B-BED7-4B91A94BF08E}"/>
              </a:ext>
            </a:extLst>
          </p:cNvPr>
          <p:cNvCxnSpPr>
            <a:cxnSpLocks/>
          </p:cNvCxnSpPr>
          <p:nvPr/>
        </p:nvCxnSpPr>
        <p:spPr>
          <a:xfrm>
            <a:off x="4187267" y="5111396"/>
            <a:ext cx="202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7191CBE-B37E-F946-92D6-E043E06A3B3E}"/>
              </a:ext>
            </a:extLst>
          </p:cNvPr>
          <p:cNvCxnSpPr>
            <a:cxnSpLocks/>
          </p:cNvCxnSpPr>
          <p:nvPr/>
        </p:nvCxnSpPr>
        <p:spPr>
          <a:xfrm>
            <a:off x="4148256" y="5405571"/>
            <a:ext cx="2136107" cy="1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CC02133-33C6-334B-8610-3ADC22574A55}"/>
              </a:ext>
            </a:extLst>
          </p:cNvPr>
          <p:cNvCxnSpPr>
            <a:cxnSpLocks/>
            <a:stCxn id="4" idx="5"/>
            <a:endCxn id="5" idx="3"/>
          </p:cNvCxnSpPr>
          <p:nvPr/>
        </p:nvCxnSpPr>
        <p:spPr>
          <a:xfrm>
            <a:off x="3655525" y="6380414"/>
            <a:ext cx="2846741" cy="115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C0846F6A-5ABF-594D-B194-F22E39F11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931" y="2400165"/>
            <a:ext cx="9557053" cy="1293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8A0F69C-79D7-F547-BA7D-DE6EE94985AE}"/>
                  </a:ext>
                </a:extLst>
              </p:cNvPr>
              <p:cNvSpPr txBox="1"/>
              <p:nvPr/>
            </p:nvSpPr>
            <p:spPr>
              <a:xfrm>
                <a:off x="8164935" y="4161871"/>
                <a:ext cx="4708102" cy="1154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solidFill>
                      <a:srgbClr val="FF0000"/>
                    </a:solidFill>
                  </a:rPr>
                  <a:t>Observation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0" dirty="0">
                    <a:solidFill>
                      <a:srgbClr val="FF0000"/>
                    </a:solidFill>
                  </a:rPr>
                  <a:t>1: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 </a:t>
                </a:r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d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8A0F69C-79D7-F547-BA7D-DE6EE949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935" y="4161871"/>
                <a:ext cx="4708102" cy="1154547"/>
              </a:xfrm>
              <a:prstGeom prst="rect">
                <a:avLst/>
              </a:prstGeom>
              <a:blipFill>
                <a:blip r:embed="rId8"/>
                <a:stretch>
                  <a:fillRect l="-1075" t="-2174" b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169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>
            <a:extLst>
              <a:ext uri="{FF2B5EF4-FFF2-40B4-BE49-F238E27FC236}">
                <a16:creationId xmlns:a16="http://schemas.microsoft.com/office/drawing/2014/main" id="{A86C68B9-F72A-D348-88BD-720B8ED36017}"/>
              </a:ext>
            </a:extLst>
          </p:cNvPr>
          <p:cNvSpPr/>
          <p:nvPr/>
        </p:nvSpPr>
        <p:spPr>
          <a:xfrm>
            <a:off x="2690031" y="2601793"/>
            <a:ext cx="1530647" cy="28297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3600" dirty="0"/>
                  <a:t>  </a:t>
                </a:r>
                <a14:m>
                  <m:oMath xmlns:m="http://schemas.openxmlformats.org/officeDocument/2006/math">
                    <m:r>
                      <a:rPr kumimoji="1" lang="zh-CN" altLang="en-US" sz="36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600" dirty="0"/>
                  <a:t>query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lower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bound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for</a:t>
                </a:r>
                <a:r>
                  <a:rPr kumimoji="1" lang="zh-CN" altLang="en-US" sz="3600" dirty="0"/>
                  <a:t> </a:t>
                </a:r>
                <a:r>
                  <a:rPr lang="en-US" altLang="zh-CN" sz="3600" dirty="0" err="1"/>
                  <a:t>Tseitin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Formula</a:t>
                </a:r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3189A6-156D-CD49-9902-ABA15A2C0D52}"/>
                  </a:ext>
                </a:extLst>
              </p:cNvPr>
              <p:cNvSpPr txBox="1"/>
              <p:nvPr/>
            </p:nvSpPr>
            <p:spPr>
              <a:xfrm>
                <a:off x="578069" y="1345325"/>
                <a:ext cx="9532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= {v : 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there 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" altLang="zh-CN" dirty="0"/>
                  <a:t>, </a:t>
                </a:r>
                <a:r>
                  <a:rPr lang="en-US" altLang="zh-CN" dirty="0"/>
                  <a:t>v</a:t>
                </a:r>
                <a:r>
                  <a:rPr lang="en" altLang="zh-CN" dirty="0" err="1"/>
                  <a:t>iol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zh-CN" dirty="0"/>
                  <a:t> = v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}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3189A6-156D-CD49-9902-ABA15A2C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69" y="1345325"/>
                <a:ext cx="9532883" cy="369332"/>
              </a:xfrm>
              <a:prstGeom prst="rect">
                <a:avLst/>
              </a:prstGeom>
              <a:blipFill>
                <a:blip r:embed="rId3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45D11-4D49-2945-8074-FD0B56A27AB5}"/>
                  </a:ext>
                </a:extLst>
              </p:cNvPr>
              <p:cNvSpPr txBox="1"/>
              <p:nvPr/>
            </p:nvSpPr>
            <p:spPr>
              <a:xfrm>
                <a:off x="890014" y="1989498"/>
                <a:ext cx="10411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Gap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amplification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(Using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edge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expansion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expander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graph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maintain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45D11-4D49-2945-8074-FD0B56A27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4" y="1989498"/>
                <a:ext cx="10411969" cy="369332"/>
              </a:xfrm>
              <a:prstGeom prst="rect">
                <a:avLst/>
              </a:prstGeom>
              <a:blipFill>
                <a:blip r:embed="rId4"/>
                <a:stretch>
                  <a:fillRect l="-488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6D7FCEA-5939-FB46-85B9-C67225BA2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14" y="5512675"/>
            <a:ext cx="11036300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D5E7B9-9620-4A46-AA9A-E90C0BF3101A}"/>
                  </a:ext>
                </a:extLst>
              </p:cNvPr>
              <p:cNvSpPr txBox="1"/>
              <p:nvPr/>
            </p:nvSpPr>
            <p:spPr>
              <a:xfrm>
                <a:off x="2874695" y="3771750"/>
                <a:ext cx="1146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D5E7B9-9620-4A46-AA9A-E90C0BF31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95" y="3771750"/>
                <a:ext cx="1146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EE4FA08-970D-C34D-9A44-6404BA1202D8}"/>
              </a:ext>
            </a:extLst>
          </p:cNvPr>
          <p:cNvCxnSpPr/>
          <p:nvPr/>
        </p:nvCxnSpPr>
        <p:spPr>
          <a:xfrm>
            <a:off x="3952156" y="2992019"/>
            <a:ext cx="2652440" cy="1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60653D3-33B3-4143-B29C-6B9862EA0900}"/>
              </a:ext>
            </a:extLst>
          </p:cNvPr>
          <p:cNvCxnSpPr>
            <a:cxnSpLocks/>
          </p:cNvCxnSpPr>
          <p:nvPr/>
        </p:nvCxnSpPr>
        <p:spPr>
          <a:xfrm>
            <a:off x="4243189" y="4125687"/>
            <a:ext cx="2082585" cy="24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8008AD7-4EE1-A24B-A110-9D58F93B1FF8}"/>
              </a:ext>
            </a:extLst>
          </p:cNvPr>
          <p:cNvCxnSpPr>
            <a:cxnSpLocks/>
          </p:cNvCxnSpPr>
          <p:nvPr/>
        </p:nvCxnSpPr>
        <p:spPr>
          <a:xfrm>
            <a:off x="4059164" y="3210892"/>
            <a:ext cx="2307420" cy="218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AA54FAB-FFB2-FE4F-A82C-54DC9860BE21}"/>
              </a:ext>
            </a:extLst>
          </p:cNvPr>
          <p:cNvCxnSpPr>
            <a:cxnSpLocks/>
          </p:cNvCxnSpPr>
          <p:nvPr/>
        </p:nvCxnSpPr>
        <p:spPr>
          <a:xfrm>
            <a:off x="4205406" y="4676738"/>
            <a:ext cx="2493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AE9FAB8-78E8-3941-B8BE-77B76B4FCEE2}"/>
              </a:ext>
            </a:extLst>
          </p:cNvPr>
          <p:cNvCxnSpPr>
            <a:cxnSpLocks/>
          </p:cNvCxnSpPr>
          <p:nvPr/>
        </p:nvCxnSpPr>
        <p:spPr>
          <a:xfrm>
            <a:off x="4220678" y="3611673"/>
            <a:ext cx="2136107" cy="5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67AB587-60F1-5048-BC83-900B13400ED7}"/>
              </a:ext>
            </a:extLst>
          </p:cNvPr>
          <p:cNvCxnSpPr>
            <a:cxnSpLocks/>
          </p:cNvCxnSpPr>
          <p:nvPr/>
        </p:nvCxnSpPr>
        <p:spPr>
          <a:xfrm>
            <a:off x="4259689" y="3946946"/>
            <a:ext cx="2097096" cy="69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DA539D4-305A-0544-A359-A3278528CB01}"/>
              </a:ext>
            </a:extLst>
          </p:cNvPr>
          <p:cNvCxnSpPr>
            <a:cxnSpLocks/>
          </p:cNvCxnSpPr>
          <p:nvPr/>
        </p:nvCxnSpPr>
        <p:spPr>
          <a:xfrm flipV="1">
            <a:off x="4059164" y="4811781"/>
            <a:ext cx="2349000" cy="2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89BAEDB-BAD0-4B41-85B8-A8A3019CBD72}"/>
              </a:ext>
            </a:extLst>
          </p:cNvPr>
          <p:cNvCxnSpPr>
            <a:cxnSpLocks/>
          </p:cNvCxnSpPr>
          <p:nvPr/>
        </p:nvCxnSpPr>
        <p:spPr>
          <a:xfrm>
            <a:off x="4258920" y="4487521"/>
            <a:ext cx="2107664" cy="12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24F0322-5B86-784A-A12D-1EEF0C8C0348}"/>
              </a:ext>
            </a:extLst>
          </p:cNvPr>
          <p:cNvCxnSpPr>
            <a:cxnSpLocks/>
          </p:cNvCxnSpPr>
          <p:nvPr/>
        </p:nvCxnSpPr>
        <p:spPr>
          <a:xfrm>
            <a:off x="4220678" y="3476576"/>
            <a:ext cx="2145906" cy="5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8878C2C-D719-4C4C-9859-645C9BD85DE4}"/>
              </a:ext>
            </a:extLst>
          </p:cNvPr>
          <p:cNvCxnSpPr>
            <a:cxnSpLocks/>
          </p:cNvCxnSpPr>
          <p:nvPr/>
        </p:nvCxnSpPr>
        <p:spPr>
          <a:xfrm>
            <a:off x="4244417" y="3811643"/>
            <a:ext cx="202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B44F238-3261-CE40-9004-A67F748377F5}"/>
              </a:ext>
            </a:extLst>
          </p:cNvPr>
          <p:cNvCxnSpPr>
            <a:cxnSpLocks/>
          </p:cNvCxnSpPr>
          <p:nvPr/>
        </p:nvCxnSpPr>
        <p:spPr>
          <a:xfrm>
            <a:off x="4205406" y="4105818"/>
            <a:ext cx="2136107" cy="1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64CC6C3-5294-7543-9AEE-A0094B4FB97D}"/>
              </a:ext>
            </a:extLst>
          </p:cNvPr>
          <p:cNvCxnSpPr>
            <a:cxnSpLocks/>
            <a:stCxn id="23" idx="5"/>
            <a:endCxn id="24" idx="3"/>
          </p:cNvCxnSpPr>
          <p:nvPr/>
        </p:nvCxnSpPr>
        <p:spPr>
          <a:xfrm>
            <a:off x="3996520" y="5017131"/>
            <a:ext cx="2556256" cy="1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96859D6-C47A-EA46-BE06-2F6E298E2B29}"/>
                  </a:ext>
                </a:extLst>
              </p:cNvPr>
              <p:cNvSpPr/>
              <p:nvPr/>
            </p:nvSpPr>
            <p:spPr>
              <a:xfrm>
                <a:off x="6311737" y="2381272"/>
                <a:ext cx="1645920" cy="310896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96859D6-C47A-EA46-BE06-2F6E298E2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37" y="2381272"/>
                <a:ext cx="1645920" cy="310896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6A6E156D-8C8D-7248-BED3-B31E3DEC7A4F}"/>
              </a:ext>
            </a:extLst>
          </p:cNvPr>
          <p:cNvSpPr/>
          <p:nvPr/>
        </p:nvSpPr>
        <p:spPr>
          <a:xfrm>
            <a:off x="866992" y="5029097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Observation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0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3600" dirty="0"/>
                  <a:t>  </a:t>
                </a:r>
                <a14:m>
                  <m:oMath xmlns:m="http://schemas.openxmlformats.org/officeDocument/2006/math">
                    <m:r>
                      <a:rPr kumimoji="1" lang="zh-CN" altLang="en-US" sz="36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600" dirty="0"/>
                  <a:t>query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lower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bound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for</a:t>
                </a:r>
                <a:r>
                  <a:rPr kumimoji="1" lang="zh-CN" altLang="en-US" sz="3600" dirty="0"/>
                  <a:t> </a:t>
                </a:r>
                <a:r>
                  <a:rPr lang="en-US" altLang="zh-CN" sz="3600" dirty="0" err="1"/>
                  <a:t>Tseitin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Formula</a:t>
                </a:r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DD11F-12B2-8A42-9552-02C1F9807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0717" y="239001"/>
                <a:ext cx="11750565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3189A6-156D-CD49-9902-ABA15A2C0D52}"/>
                  </a:ext>
                </a:extLst>
              </p:cNvPr>
              <p:cNvSpPr txBox="1"/>
              <p:nvPr/>
            </p:nvSpPr>
            <p:spPr>
              <a:xfrm>
                <a:off x="464559" y="1802268"/>
                <a:ext cx="92509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dirty="0"/>
                  <a:t>potential function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density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1-violation</a:t>
                </a:r>
              </a:p>
              <a:p>
                <a:endParaRPr lang="en-US" altLang="zh-CN" dirty="0"/>
              </a:p>
              <a:p>
                <a:r>
                  <a:rPr lang="en" altLang="zh-CN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altLang="zh-CN" i="1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 </a:t>
                </a:r>
                <a:r>
                  <a:rPr lang="en" altLang="zh-CN" dirty="0"/>
                  <a:t>be the set of possible assignment.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= {v : 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there 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" altLang="zh-CN" dirty="0"/>
                  <a:t>, </a:t>
                </a:r>
                <a:r>
                  <a:rPr lang="en-US" altLang="zh-CN" dirty="0"/>
                  <a:t>v</a:t>
                </a:r>
                <a:r>
                  <a:rPr lang="en" altLang="zh-CN" dirty="0" err="1"/>
                  <a:t>iol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zh-CN" dirty="0"/>
                  <a:t> = v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}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beginning.</a:t>
                </a:r>
                <a:endParaRPr lang="en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3189A6-156D-CD49-9902-ABA15A2C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59" y="1802268"/>
                <a:ext cx="9250942" cy="1200329"/>
              </a:xfrm>
              <a:prstGeom prst="rect">
                <a:avLst/>
              </a:prstGeom>
              <a:blipFill>
                <a:blip r:embed="rId3"/>
                <a:stretch>
                  <a:fillRect l="-548" t="-3158" r="-137"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7AA6508-08A3-AF48-9EBC-A7B85421247A}"/>
                  </a:ext>
                </a:extLst>
              </p:cNvPr>
              <p:cNvSpPr/>
              <p:nvPr/>
            </p:nvSpPr>
            <p:spPr>
              <a:xfrm>
                <a:off x="1151512" y="3493895"/>
                <a:ext cx="63902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altLang="zh-CN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 </a:t>
                </a:r>
                <a:r>
                  <a:rPr lang="en" altLang="zh-CN" dirty="0"/>
                  <a:t>be the set of all possible assignment, then for an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en" altLang="zh-CN" dirty="0"/>
                  <a:t> 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" altLang="zh-CN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" altLang="zh-CN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altLang="zh-CN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altLang="zh-CN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" altLang="zh-CN" dirty="0"/>
                  <a:t>, exist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0,1}</m:t>
                    </m:r>
                  </m:oMath>
                </a14:m>
                <a:r>
                  <a:rPr lang="en" altLang="zh-CN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" altLang="zh-CN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7AA6508-08A3-AF48-9EBC-A7B854212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12" y="3493895"/>
                <a:ext cx="6390291" cy="646331"/>
              </a:xfrm>
              <a:prstGeom prst="rect">
                <a:avLst/>
              </a:prstGeom>
              <a:blipFill>
                <a:blip r:embed="rId4"/>
                <a:stretch>
                  <a:fillRect l="-794" t="-392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7293C23-394F-4E45-B6C9-24AFE1019A54}"/>
              </a:ext>
            </a:extLst>
          </p:cNvPr>
          <p:cNvSpPr txBox="1"/>
          <p:nvPr/>
        </p:nvSpPr>
        <p:spPr>
          <a:xfrm>
            <a:off x="464558" y="3119196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Claim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7962E0-6F1F-0445-9105-A73C4C554667}"/>
              </a:ext>
            </a:extLst>
          </p:cNvPr>
          <p:cNvSpPr txBox="1"/>
          <p:nvPr/>
        </p:nvSpPr>
        <p:spPr>
          <a:xfrm>
            <a:off x="651640" y="5211683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Claim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B07205B-8393-EE48-8701-833590EE62CD}"/>
                  </a:ext>
                </a:extLst>
              </p:cNvPr>
              <p:cNvSpPr/>
              <p:nvPr/>
            </p:nvSpPr>
            <p:spPr>
              <a:xfrm>
                <a:off x="1151512" y="5642756"/>
                <a:ext cx="6674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altLang="zh-CN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 be the set of all possible assignment, If there is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is violated by any assignment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" altLang="zh-CN" dirty="0"/>
                  <a:t>,</a:t>
                </a:r>
                <a:r>
                  <a:rPr lang="zh-CN" altLang="en-US" dirty="0"/>
                  <a:t> then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|≤1</m:t>
                    </m:r>
                  </m:oMath>
                </a14:m>
                <a:r>
                  <a:rPr lang="zh-CN" altLang="en-US" dirty="0"/>
                  <a:t>.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B07205B-8393-EE48-8701-833590EE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12" y="5642756"/>
                <a:ext cx="6674069" cy="646331"/>
              </a:xfrm>
              <a:prstGeom prst="rect">
                <a:avLst/>
              </a:prstGeom>
              <a:blipFill>
                <a:blip r:embed="rId5"/>
                <a:stretch>
                  <a:fillRect l="-759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1DCC01-49C6-8843-BD8D-9F54509D932E}"/>
                  </a:ext>
                </a:extLst>
              </p:cNvPr>
              <p:cNvSpPr txBox="1"/>
              <p:nvPr/>
            </p:nvSpPr>
            <p:spPr>
              <a:xfrm>
                <a:off x="464558" y="1392604"/>
                <a:ext cx="893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assignment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zh-CN" altLang="en-US" dirty="0"/>
                  <a:t>，</a:t>
                </a:r>
                <a:r>
                  <a:rPr lang="en-US" altLang="zh-CN" dirty="0"/>
                  <a:t> v</a:t>
                </a:r>
                <a:r>
                  <a:rPr lang="en" altLang="zh-CN" dirty="0" err="1"/>
                  <a:t>iol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zh-CN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unsatisfiable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  <a:r>
                  <a:rPr lang="zh-CN" altLang="en-US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1DCC01-49C6-8843-BD8D-9F54509D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58" y="1392604"/>
                <a:ext cx="8936736" cy="369332"/>
              </a:xfrm>
              <a:prstGeom prst="rect">
                <a:avLst/>
              </a:prstGeom>
              <a:blipFill>
                <a:blip r:embed="rId6"/>
                <a:stretch>
                  <a:fillRect l="-567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30A9DCD-80A6-D541-8267-F63E5AFDDCDE}"/>
                  </a:ext>
                </a:extLst>
              </p:cNvPr>
              <p:cNvSpPr txBox="1"/>
              <p:nvPr/>
            </p:nvSpPr>
            <p:spPr>
              <a:xfrm>
                <a:off x="220717" y="4176520"/>
                <a:ext cx="7027441" cy="87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d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              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、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All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edges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in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must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be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queried.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30A9DCD-80A6-D541-8267-F63E5AFDD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7" y="4176520"/>
                <a:ext cx="7027441" cy="877548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578A0C3-25A1-FE45-B45F-16221F561BDD}"/>
              </a:ext>
            </a:extLst>
          </p:cNvPr>
          <p:cNvCxnSpPr/>
          <p:nvPr/>
        </p:nvCxnSpPr>
        <p:spPr>
          <a:xfrm>
            <a:off x="7541803" y="4314825"/>
            <a:ext cx="959260" cy="30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849E871-D15A-554F-92FF-B6B850B4C810}"/>
              </a:ext>
            </a:extLst>
          </p:cNvPr>
          <p:cNvCxnSpPr/>
          <p:nvPr/>
        </p:nvCxnSpPr>
        <p:spPr>
          <a:xfrm flipV="1">
            <a:off x="7372350" y="4679094"/>
            <a:ext cx="1128713" cy="37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F730D9A-AFEF-9B46-8B24-6F244B212F62}"/>
              </a:ext>
            </a:extLst>
          </p:cNvPr>
          <p:cNvSpPr/>
          <p:nvPr/>
        </p:nvSpPr>
        <p:spPr>
          <a:xfrm>
            <a:off x="8501063" y="4443868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Gap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amplification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!</a:t>
            </a:r>
            <a:r>
              <a:rPr kumimoji="1"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23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D8C9E-E230-9A46-B08F-AAA658E8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36538"/>
            <a:ext cx="1110615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Communication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lower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bound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for</a:t>
            </a:r>
            <a:r>
              <a:rPr kumimoji="1" lang="zh-CN" altLang="en-US" sz="3600" dirty="0"/>
              <a:t> </a:t>
            </a:r>
            <a:r>
              <a:rPr lang="en-US" altLang="zh-CN" sz="3600" dirty="0" err="1"/>
              <a:t>Tseitin</a:t>
            </a:r>
            <a:r>
              <a:rPr lang="zh-CN" altLang="en-US" sz="3600" dirty="0"/>
              <a:t> </a:t>
            </a:r>
            <a:r>
              <a:rPr lang="en-US" altLang="zh-CN" sz="3600" dirty="0"/>
              <a:t>Formula</a:t>
            </a:r>
            <a:endParaRPr kumimoji="1"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615AE0-02D9-9A4A-8C68-99ADA65FAF42}"/>
              </a:ext>
            </a:extLst>
          </p:cNvPr>
          <p:cNvSpPr txBox="1"/>
          <p:nvPr/>
        </p:nvSpPr>
        <p:spPr>
          <a:xfrm>
            <a:off x="247650" y="2106686"/>
            <a:ext cx="1206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extend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b="1" dirty="0"/>
              <a:t>Gap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amplification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lemma</a:t>
            </a:r>
            <a:r>
              <a:rPr kumimoji="1" lang="zh-CN" altLang="en-US" sz="2800" b="1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communication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version?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1875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07348-8849-3643-BFE4-212D7481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/>
          <a:lstStyle/>
          <a:p>
            <a:r>
              <a:rPr kumimoji="1" lang="en" altLang="zh-CN" b="1" dirty="0"/>
              <a:t>Reference</a:t>
            </a:r>
            <a:endParaRPr kumimoji="1"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9D7403-B16B-A246-9F1D-1D798515C148}"/>
              </a:ext>
            </a:extLst>
          </p:cNvPr>
          <p:cNvSpPr txBox="1"/>
          <p:nvPr/>
        </p:nvSpPr>
        <p:spPr>
          <a:xfrm>
            <a:off x="838200" y="1261242"/>
            <a:ext cx="103237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[Raz92]</a:t>
            </a:r>
            <a:r>
              <a:rPr kumimoji="1" lang="zh-CN" altLang="en-US" dirty="0"/>
              <a:t> </a:t>
            </a:r>
            <a:r>
              <a:rPr lang="en" altLang="zh-CN" dirty="0"/>
              <a:t>On the distributional complexity of set </a:t>
            </a:r>
            <a:r>
              <a:rPr lang="en" altLang="zh-CN" dirty="0" err="1"/>
              <a:t>disjointness</a:t>
            </a:r>
            <a:endParaRPr lang="en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[RM99]</a:t>
            </a:r>
            <a:r>
              <a:rPr kumimoji="1" lang="zh-CN" altLang="en-US" dirty="0"/>
              <a:t> </a:t>
            </a:r>
            <a:r>
              <a:rPr lang="en" altLang="zh-CN" dirty="0"/>
              <a:t>Separation of the monotone </a:t>
            </a:r>
            <a:r>
              <a:rPr lang="en" altLang="zh-CN" dirty="0" err="1"/>
              <a:t>nc</a:t>
            </a:r>
            <a:r>
              <a:rPr lang="en" altLang="zh-CN" dirty="0"/>
              <a:t> hierarchy. </a:t>
            </a:r>
          </a:p>
          <a:p>
            <a:endParaRPr kumimoji="1" lang="en-US" altLang="zh-CN" dirty="0"/>
          </a:p>
          <a:p>
            <a:r>
              <a:rPr lang="en-US" altLang="zh-CN" dirty="0"/>
              <a:t>[AMS99]</a:t>
            </a:r>
            <a:r>
              <a:rPr lang="zh-CN" altLang="en-US" dirty="0"/>
              <a:t> </a:t>
            </a:r>
            <a:r>
              <a:rPr lang="en" altLang="zh-CN" dirty="0"/>
              <a:t>The space complexity of approximating the frequency moments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en-US" altLang="zh-CN" dirty="0"/>
              <a:t>[BYJKS03]</a:t>
            </a:r>
            <a:r>
              <a:rPr kumimoji="1" lang="zh-CN" altLang="en-US" dirty="0"/>
              <a:t> </a:t>
            </a:r>
            <a:r>
              <a:rPr lang="en" altLang="zh-CN" dirty="0"/>
              <a:t>An information statistics approach to data stream and communication complexity </a:t>
            </a:r>
          </a:p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lang="en-US" altLang="zh-CN" dirty="0">
                <a:solidFill>
                  <a:schemeClr val="dk1"/>
                </a:solidFill>
              </a:rPr>
              <a:t>[Jay09] Hellinger Strikes Back: A Note on the Multi-party Information Complexity of AND</a:t>
            </a:r>
          </a:p>
          <a:p>
            <a:endParaRPr lang="en-US" altLang="zh-CN" dirty="0">
              <a:solidFill>
                <a:schemeClr val="dk1"/>
              </a:solidFill>
            </a:endParaRPr>
          </a:p>
          <a:p>
            <a:r>
              <a:rPr lang="en-US" altLang="zh-CN" dirty="0">
                <a:solidFill>
                  <a:schemeClr val="dk1"/>
                </a:solidFill>
              </a:rPr>
              <a:t>[Gro09] Asymptotically optimal lower bounds on the NIH-multi-party information complexity of the AND-function and </a:t>
            </a:r>
            <a:r>
              <a:rPr lang="en-US" altLang="zh-CN" dirty="0" err="1">
                <a:solidFill>
                  <a:schemeClr val="dk1"/>
                </a:solidFill>
              </a:rPr>
              <a:t>disjointness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[GP14]</a:t>
            </a:r>
            <a:r>
              <a:rPr lang="zh-CN" altLang="en-US" dirty="0"/>
              <a:t> </a:t>
            </a:r>
            <a:r>
              <a:rPr lang="en" altLang="zh-CN" dirty="0"/>
              <a:t>Communication Lower Bounds via Critical Block Sensitivity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[GPW15]</a:t>
            </a:r>
            <a:r>
              <a:rPr lang="zh-CN" altLang="en-US" dirty="0"/>
              <a:t> </a:t>
            </a:r>
            <a:r>
              <a:rPr lang="en" altLang="zh-CN" dirty="0"/>
              <a:t>Deterministic Communication vs. Partition Number</a:t>
            </a:r>
          </a:p>
          <a:p>
            <a:endParaRPr lang="en" altLang="zh-CN" dirty="0"/>
          </a:p>
          <a:p>
            <a:r>
              <a:rPr lang="en-US" altLang="zh-CN" dirty="0"/>
              <a:t>[PR17]</a:t>
            </a:r>
            <a:r>
              <a:rPr lang="zh-CN" altLang="en-US"/>
              <a:t> </a:t>
            </a:r>
            <a:r>
              <a:rPr lang="en" altLang="zh-CN"/>
              <a:t>Strongly </a:t>
            </a:r>
            <a:r>
              <a:rPr lang="en" altLang="zh-CN" dirty="0"/>
              <a:t>exponential lower bounds for monotone computation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en-US" altLang="zh-CN" dirty="0"/>
              <a:t>[CFKMP19]</a:t>
            </a:r>
            <a:r>
              <a:rPr kumimoji="1" lang="zh-CN" altLang="en-US" dirty="0"/>
              <a:t> </a:t>
            </a:r>
            <a:r>
              <a:rPr lang="en" altLang="zh-CN" dirty="0"/>
              <a:t>Query-to-communication lifting using low-discrepancy gadgets </a:t>
            </a:r>
          </a:p>
        </p:txBody>
      </p:sp>
    </p:spTree>
    <p:extLst>
      <p:ext uri="{BB962C8B-B14F-4D97-AF65-F5344CB8AC3E}">
        <p14:creationId xmlns:p14="http://schemas.microsoft.com/office/powerpoint/2010/main" val="345234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0AB448-E406-604C-9AEF-7E00E0F1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533"/>
            <a:ext cx="9144000" cy="453595"/>
          </a:xfrm>
        </p:spPr>
        <p:txBody>
          <a:bodyPr/>
          <a:lstStyle/>
          <a:p>
            <a:r>
              <a:rPr lang="en" altLang="zh-CN" dirty="0"/>
              <a:t>Raz-McKenzie</a:t>
            </a:r>
            <a:r>
              <a:rPr lang="en-US" altLang="zh-CN" dirty="0"/>
              <a:t>’</a:t>
            </a:r>
            <a:r>
              <a:rPr lang="en" altLang="zh-CN" dirty="0"/>
              <a:t>s </a:t>
            </a:r>
            <a:r>
              <a:rPr lang="zh-CN" altLang="en-US" dirty="0"/>
              <a:t> </a:t>
            </a:r>
            <a:r>
              <a:rPr lang="en" altLang="zh-CN" dirty="0"/>
              <a:t>simulation </a:t>
            </a:r>
            <a:r>
              <a:rPr lang="en-US" altLang="zh-CN" dirty="0"/>
              <a:t>[RM99,GPW15]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EAAE193-A2A0-224E-B3D5-0CC4D024F150}"/>
              </a:ext>
            </a:extLst>
          </p:cNvPr>
          <p:cNvSpPr/>
          <p:nvPr/>
        </p:nvSpPr>
        <p:spPr>
          <a:xfrm>
            <a:off x="2302136" y="1398494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466A45-3F72-DC49-A266-06B68B1255E0}"/>
              </a:ext>
            </a:extLst>
          </p:cNvPr>
          <p:cNvSpPr/>
          <p:nvPr/>
        </p:nvSpPr>
        <p:spPr>
          <a:xfrm>
            <a:off x="1739153" y="1991958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26E3E7-9CFD-1249-A7C8-12AD73F0444D}"/>
              </a:ext>
            </a:extLst>
          </p:cNvPr>
          <p:cNvSpPr/>
          <p:nvPr/>
        </p:nvSpPr>
        <p:spPr>
          <a:xfrm>
            <a:off x="2825882" y="1991958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8D1F7B-0B2A-B14B-A2C6-3C301A374F29}"/>
              </a:ext>
            </a:extLst>
          </p:cNvPr>
          <p:cNvSpPr/>
          <p:nvPr/>
        </p:nvSpPr>
        <p:spPr>
          <a:xfrm>
            <a:off x="1179755" y="263921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8DED5C5-1911-DC47-9C3B-784AFBAE5C33}"/>
              </a:ext>
            </a:extLst>
          </p:cNvPr>
          <p:cNvSpPr/>
          <p:nvPr/>
        </p:nvSpPr>
        <p:spPr>
          <a:xfrm>
            <a:off x="2529836" y="2669689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F11CDCE-334A-4C40-BF17-37E3C82F60A1}"/>
              </a:ext>
            </a:extLst>
          </p:cNvPr>
          <p:cNvSpPr/>
          <p:nvPr/>
        </p:nvSpPr>
        <p:spPr>
          <a:xfrm>
            <a:off x="1940857" y="2642797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2EB46E-C38D-414D-B875-5FBFA505ECB3}"/>
              </a:ext>
            </a:extLst>
          </p:cNvPr>
          <p:cNvSpPr/>
          <p:nvPr/>
        </p:nvSpPr>
        <p:spPr>
          <a:xfrm>
            <a:off x="3368936" y="263921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420CAF8-ED10-7647-8306-9CF13C88F363}"/>
                  </a:ext>
                </a:extLst>
              </p:cNvPr>
              <p:cNvSpPr txBox="1"/>
              <p:nvPr/>
            </p:nvSpPr>
            <p:spPr>
              <a:xfrm>
                <a:off x="4668368" y="4425037"/>
                <a:ext cx="1904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420CAF8-ED10-7647-8306-9CF13C88F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368" y="4425037"/>
                <a:ext cx="1904047" cy="276999"/>
              </a:xfrm>
              <a:prstGeom prst="rect">
                <a:avLst/>
              </a:prstGeom>
              <a:blipFill>
                <a:blip r:embed="rId2"/>
                <a:stretch>
                  <a:fillRect l="-2649" t="-869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08E6351-FF2D-D544-A027-CD265461DA8C}"/>
              </a:ext>
            </a:extLst>
          </p:cNvPr>
          <p:cNvSpPr txBox="1"/>
          <p:nvPr/>
        </p:nvSpPr>
        <p:spPr>
          <a:xfrm>
            <a:off x="1014804" y="3890722"/>
            <a:ext cx="1063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zh-CN" b="1" dirty="0"/>
              <a:t>Thickness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Lemma: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(degree)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lang="en" altLang="zh-CN" dirty="0"/>
              <a:t>worst </a:t>
            </a:r>
            <a:r>
              <a:rPr kumimoji="1" lang="en-US" altLang="zh-CN" dirty="0"/>
              <a:t>(degree)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sunflower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[LMMPZ20])</a:t>
            </a:r>
            <a:r>
              <a:rPr kumimoji="1" lang="zh-CN" altLang="en-US" dirty="0"/>
              <a:t> 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disperser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property: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B5D6AE-294D-C34F-A59D-B25F2B281F03}"/>
              </a:ext>
            </a:extLst>
          </p:cNvPr>
          <p:cNvSpPr/>
          <p:nvPr/>
        </p:nvSpPr>
        <p:spPr>
          <a:xfrm>
            <a:off x="1014804" y="5359109"/>
            <a:ext cx="10162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Lemma: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ensure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2C053F-11E9-8244-BA68-8DF949FB2170}"/>
              </a:ext>
            </a:extLst>
          </p:cNvPr>
          <p:cNvSpPr txBox="1"/>
          <p:nvPr/>
        </p:nvSpPr>
        <p:spPr>
          <a:xfrm>
            <a:off x="1023769" y="3460830"/>
            <a:ext cx="387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To show the simulation is correct</a:t>
            </a:r>
            <a:r>
              <a:rPr lang="en-US" altLang="zh-CN" dirty="0"/>
              <a:t>,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25A3B4-0487-DA4E-8B38-1E54401CB264}"/>
              </a:ext>
            </a:extLst>
          </p:cNvPr>
          <p:cNvSpPr/>
          <p:nvPr/>
        </p:nvSpPr>
        <p:spPr>
          <a:xfrm>
            <a:off x="1014804" y="4897444"/>
            <a:ext cx="3653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To show the simulation is efficient</a:t>
            </a:r>
            <a:r>
              <a:rPr lang="en-US" altLang="zh-CN" dirty="0"/>
              <a:t>,</a:t>
            </a:r>
            <a:r>
              <a:rPr lang="en" altLang="zh-CN" dirty="0"/>
              <a:t> </a:t>
            </a:r>
          </a:p>
          <a:p>
            <a:endParaRPr lang="e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5FF309-808C-8F4B-A76D-D3ED2AB14022}"/>
                  </a:ext>
                </a:extLst>
              </p:cNvPr>
              <p:cNvSpPr txBox="1"/>
              <p:nvPr/>
            </p:nvSpPr>
            <p:spPr>
              <a:xfrm>
                <a:off x="2701958" y="5921191"/>
                <a:ext cx="1452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5FF309-808C-8F4B-A76D-D3ED2AB1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958" y="5921191"/>
                <a:ext cx="1452384" cy="276999"/>
              </a:xfrm>
              <a:prstGeom prst="rect">
                <a:avLst/>
              </a:prstGeom>
              <a:blipFill>
                <a:blip r:embed="rId3"/>
                <a:stretch>
                  <a:fillRect l="-3478" t="-869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ED9BC2-B138-FA44-B9B2-D708C8301652}"/>
                  </a:ext>
                </a:extLst>
              </p:cNvPr>
              <p:cNvSpPr txBox="1"/>
              <p:nvPr/>
            </p:nvSpPr>
            <p:spPr>
              <a:xfrm>
                <a:off x="6775521" y="4352387"/>
                <a:ext cx="513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gadget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unfixed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coordinates)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ED9BC2-B138-FA44-B9B2-D708C830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521" y="4352387"/>
                <a:ext cx="5133194" cy="369332"/>
              </a:xfrm>
              <a:prstGeom prst="rect">
                <a:avLst/>
              </a:prstGeom>
              <a:blipFill>
                <a:blip r:embed="rId4"/>
                <a:stretch>
                  <a:fillRect l="-988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4443D895-B587-8B4A-AC67-06168BA494E6}"/>
              </a:ext>
            </a:extLst>
          </p:cNvPr>
          <p:cNvSpPr/>
          <p:nvPr/>
        </p:nvSpPr>
        <p:spPr>
          <a:xfrm>
            <a:off x="4357225" y="5872357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endParaRPr lang="en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0A888E-AF9E-E44A-9C0E-D98FDF271052}"/>
              </a:ext>
            </a:extLst>
          </p:cNvPr>
          <p:cNvSpPr/>
          <p:nvPr/>
        </p:nvSpPr>
        <p:spPr>
          <a:xfrm>
            <a:off x="5159369" y="5875420"/>
            <a:ext cx="703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TeXGyreSchola"/>
              </a:rPr>
              <a:t>potential </a:t>
            </a:r>
            <a:r>
              <a:rPr lang="en-US" altLang="zh-CN" dirty="0">
                <a:latin typeface="TeXGyreSchola"/>
              </a:rPr>
              <a:t>function</a:t>
            </a:r>
            <a:r>
              <a:rPr lang="zh-CN" altLang="en-US" dirty="0">
                <a:latin typeface="TeXGyreSchola"/>
              </a:rPr>
              <a:t> </a:t>
            </a:r>
            <a:r>
              <a:rPr lang="en" altLang="zh-CN" dirty="0">
                <a:latin typeface="TeXGyreSchola"/>
              </a:rPr>
              <a:t>decreases by at least </a:t>
            </a:r>
            <a:r>
              <a:rPr lang="el-GR" altLang="zh-CN" dirty="0">
                <a:latin typeface="CMR10"/>
              </a:rPr>
              <a:t>Ω(</a:t>
            </a:r>
            <a:r>
              <a:rPr lang="en" altLang="zh-CN" dirty="0">
                <a:latin typeface="CMR10"/>
              </a:rPr>
              <a:t>log </a:t>
            </a:r>
            <a:r>
              <a:rPr lang="en" altLang="zh-CN" dirty="0">
                <a:latin typeface="CMMI10"/>
              </a:rPr>
              <a:t>q</a:t>
            </a:r>
            <a:r>
              <a:rPr lang="en" altLang="zh-CN" dirty="0">
                <a:latin typeface="CMR10"/>
              </a:rPr>
              <a:t>) </a:t>
            </a:r>
            <a:r>
              <a:rPr lang="en" altLang="zh-CN" dirty="0">
                <a:latin typeface="TeXGyreSchola"/>
              </a:rPr>
              <a:t>in each “query iteration” </a:t>
            </a:r>
            <a:endParaRPr lang="en" altLang="zh-CN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3E4A533-052F-B24F-84BE-56E7C3DC97DC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1911276" y="1673961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BE4936F-F52E-034A-B62A-95C7FFB24509}"/>
                  </a:ext>
                </a:extLst>
              </p:cNvPr>
              <p:cNvSpPr/>
              <p:nvPr/>
            </p:nvSpPr>
            <p:spPr>
              <a:xfrm>
                <a:off x="7323818" y="1816754"/>
                <a:ext cx="830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BE4936F-F52E-034A-B62A-95C7FFB24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818" y="1816754"/>
                <a:ext cx="83003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5973CDC-936B-6E48-92AF-A2FEB8E68DDE}"/>
                  </a:ext>
                </a:extLst>
              </p:cNvPr>
              <p:cNvSpPr/>
              <p:nvPr/>
            </p:nvSpPr>
            <p:spPr>
              <a:xfrm>
                <a:off x="6101848" y="2449367"/>
                <a:ext cx="1891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5973CDC-936B-6E48-92AF-A2FEB8E6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48" y="2449367"/>
                <a:ext cx="1891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A2542C9-6A4B-B541-A366-3C75B32D2C8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962268" y="2267425"/>
            <a:ext cx="150712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2EFA113-B289-1E4E-ABEC-2FE67550A784}"/>
              </a:ext>
            </a:extLst>
          </p:cNvPr>
          <p:cNvCxnSpPr/>
          <p:nvPr/>
        </p:nvCxnSpPr>
        <p:spPr>
          <a:xfrm flipH="1">
            <a:off x="1351877" y="2300016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525B1D8-B431-F844-921B-F3B2823E27E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701959" y="2331034"/>
            <a:ext cx="220636" cy="3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EDD1E1A-AF43-D841-A9C9-5482F522A75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595967" y="1673961"/>
            <a:ext cx="402038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DE909CE-80F6-394A-8F53-CF38CE66CB8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119713" y="2267425"/>
            <a:ext cx="299637" cy="4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8A2C9BD-D95E-2F4C-B38B-7F7504D1DE74}"/>
              </a:ext>
            </a:extLst>
          </p:cNvPr>
          <p:cNvSpPr txBox="1"/>
          <p:nvPr/>
        </p:nvSpPr>
        <p:spPr>
          <a:xfrm>
            <a:off x="2606934" y="1108490"/>
            <a:ext cx="33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63D2F3D-7916-F641-9CBD-04CD9291BEF2}"/>
              </a:ext>
            </a:extLst>
          </p:cNvPr>
          <p:cNvSpPr txBox="1"/>
          <p:nvPr/>
        </p:nvSpPr>
        <p:spPr>
          <a:xfrm>
            <a:off x="1911275" y="1559859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C7C120-93E0-B54C-A073-8ABBDA30BE8C}"/>
              </a:ext>
            </a:extLst>
          </p:cNvPr>
          <p:cNvSpPr txBox="1"/>
          <p:nvPr/>
        </p:nvSpPr>
        <p:spPr>
          <a:xfrm>
            <a:off x="2020245" y="2234474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767D31-88A3-8C42-99F7-BA7494ECBF43}"/>
              </a:ext>
            </a:extLst>
          </p:cNvPr>
          <p:cNvSpPr txBox="1"/>
          <p:nvPr/>
        </p:nvSpPr>
        <p:spPr>
          <a:xfrm>
            <a:off x="1330075" y="2131029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3FEC405-3614-5646-8167-D382FF16D4FF}"/>
              </a:ext>
            </a:extLst>
          </p:cNvPr>
          <p:cNvSpPr txBox="1"/>
          <p:nvPr/>
        </p:nvSpPr>
        <p:spPr>
          <a:xfrm>
            <a:off x="2757625" y="1534853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ABF5D29-6981-C140-830F-1D31D7CEA815}"/>
              </a:ext>
            </a:extLst>
          </p:cNvPr>
          <p:cNvSpPr txBox="1"/>
          <p:nvPr/>
        </p:nvSpPr>
        <p:spPr>
          <a:xfrm>
            <a:off x="2518445" y="2264986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3F87A91-603C-F04A-A23F-20F6BDDC1A6A}"/>
              </a:ext>
            </a:extLst>
          </p:cNvPr>
          <p:cNvSpPr txBox="1"/>
          <p:nvPr/>
        </p:nvSpPr>
        <p:spPr>
          <a:xfrm>
            <a:off x="3256926" y="2242207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D7F4467-8807-484E-B003-1E33E991044F}"/>
              </a:ext>
            </a:extLst>
          </p:cNvPr>
          <p:cNvSpPr/>
          <p:nvPr/>
        </p:nvSpPr>
        <p:spPr>
          <a:xfrm>
            <a:off x="9450880" y="1655389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354580D-D42A-F34C-989D-CA723D6C0915}"/>
              </a:ext>
            </a:extLst>
          </p:cNvPr>
          <p:cNvSpPr/>
          <p:nvPr/>
        </p:nvSpPr>
        <p:spPr>
          <a:xfrm>
            <a:off x="8887897" y="2248853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1E3AB91-1B19-DA4C-BDEE-73AE5FEA64A1}"/>
              </a:ext>
            </a:extLst>
          </p:cNvPr>
          <p:cNvSpPr/>
          <p:nvPr/>
        </p:nvSpPr>
        <p:spPr>
          <a:xfrm>
            <a:off x="9974626" y="2248853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F761A52-47A4-6841-AED1-023EB852646B}"/>
              </a:ext>
            </a:extLst>
          </p:cNvPr>
          <p:cNvSpPr/>
          <p:nvPr/>
        </p:nvSpPr>
        <p:spPr>
          <a:xfrm>
            <a:off x="8328499" y="2896105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9BF5691-3D2A-4045-8510-151CDB62452B}"/>
              </a:ext>
            </a:extLst>
          </p:cNvPr>
          <p:cNvSpPr/>
          <p:nvPr/>
        </p:nvSpPr>
        <p:spPr>
          <a:xfrm>
            <a:off x="9678580" y="2926584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FAA18EF8-7532-204C-9581-203B0A958EFF}"/>
              </a:ext>
            </a:extLst>
          </p:cNvPr>
          <p:cNvSpPr/>
          <p:nvPr/>
        </p:nvSpPr>
        <p:spPr>
          <a:xfrm>
            <a:off x="9089601" y="2899692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0844AF6-2E94-AC48-B790-5166CF1F79B3}"/>
              </a:ext>
            </a:extLst>
          </p:cNvPr>
          <p:cNvSpPr/>
          <p:nvPr/>
        </p:nvSpPr>
        <p:spPr>
          <a:xfrm>
            <a:off x="10517680" y="2896105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BE944AF-FB55-9E4A-8DF3-800FDE7C79DA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9060020" y="1930856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EDF2DA04-74FD-EE47-BE15-4A9F5A8B97F2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9111012" y="2524320"/>
            <a:ext cx="150712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146208F-7918-3D44-A3B0-981B06CD3FE1}"/>
              </a:ext>
            </a:extLst>
          </p:cNvPr>
          <p:cNvCxnSpPr/>
          <p:nvPr/>
        </p:nvCxnSpPr>
        <p:spPr>
          <a:xfrm flipH="1">
            <a:off x="8500621" y="2556911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30EA48EC-463B-204B-81A9-BDA3FD26A2C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9850703" y="2587929"/>
            <a:ext cx="220636" cy="3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DC8E9E57-8A6C-D740-BD07-9B5E93C7DD98}"/>
              </a:ext>
            </a:extLst>
          </p:cNvPr>
          <p:cNvCxnSpPr>
            <a:cxnSpLocks/>
            <a:stCxn id="73" idx="5"/>
            <a:endCxn id="75" idx="0"/>
          </p:cNvCxnSpPr>
          <p:nvPr/>
        </p:nvCxnSpPr>
        <p:spPr>
          <a:xfrm>
            <a:off x="9744711" y="1930856"/>
            <a:ext cx="402038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9D751D9-C1C0-0345-B6B9-AC49650FDD71}"/>
              </a:ext>
            </a:extLst>
          </p:cNvPr>
          <p:cNvCxnSpPr>
            <a:cxnSpLocks/>
            <a:stCxn id="75" idx="5"/>
            <a:endCxn id="79" idx="1"/>
          </p:cNvCxnSpPr>
          <p:nvPr/>
        </p:nvCxnSpPr>
        <p:spPr>
          <a:xfrm>
            <a:off x="10268457" y="2524320"/>
            <a:ext cx="299637" cy="4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1B1BF35-CCF6-C842-AAD8-BC7D22B00133}"/>
              </a:ext>
            </a:extLst>
          </p:cNvPr>
          <p:cNvSpPr txBox="1"/>
          <p:nvPr/>
        </p:nvSpPr>
        <p:spPr>
          <a:xfrm>
            <a:off x="9060019" y="1816754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06B0FF8-EE90-E54B-986D-12B3A5BC7F4F}"/>
              </a:ext>
            </a:extLst>
          </p:cNvPr>
          <p:cNvSpPr txBox="1"/>
          <p:nvPr/>
        </p:nvSpPr>
        <p:spPr>
          <a:xfrm>
            <a:off x="9168989" y="2491369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03F36E5-277C-594C-A9F3-5926298D4B13}"/>
              </a:ext>
            </a:extLst>
          </p:cNvPr>
          <p:cNvSpPr txBox="1"/>
          <p:nvPr/>
        </p:nvSpPr>
        <p:spPr>
          <a:xfrm>
            <a:off x="8478819" y="2387924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29BBDD5-478C-4245-A5AF-B974EDC1F8ED}"/>
              </a:ext>
            </a:extLst>
          </p:cNvPr>
          <p:cNvSpPr txBox="1"/>
          <p:nvPr/>
        </p:nvSpPr>
        <p:spPr>
          <a:xfrm>
            <a:off x="10094121" y="1986196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59AD597-C74E-FE42-B9E7-1FA017FF2CA7}"/>
              </a:ext>
            </a:extLst>
          </p:cNvPr>
          <p:cNvSpPr txBox="1"/>
          <p:nvPr/>
        </p:nvSpPr>
        <p:spPr>
          <a:xfrm>
            <a:off x="9667189" y="2521881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CE7346B-497A-6341-8888-F5F2D3AE27C1}"/>
              </a:ext>
            </a:extLst>
          </p:cNvPr>
          <p:cNvSpPr txBox="1"/>
          <p:nvPr/>
        </p:nvSpPr>
        <p:spPr>
          <a:xfrm>
            <a:off x="10405670" y="2499102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F5BDBC8-0D2B-124D-85A8-6B2C03F1F738}"/>
              </a:ext>
            </a:extLst>
          </p:cNvPr>
          <p:cNvSpPr/>
          <p:nvPr/>
        </p:nvSpPr>
        <p:spPr>
          <a:xfrm>
            <a:off x="9850702" y="129616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41D103-2589-9E43-9D61-3C12D80828D8}"/>
                  </a:ext>
                </a:extLst>
              </p:cNvPr>
              <p:cNvSpPr txBox="1"/>
              <p:nvPr/>
            </p:nvSpPr>
            <p:spPr>
              <a:xfrm>
                <a:off x="2551248" y="1961456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41D103-2589-9E43-9D61-3C12D8082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248" y="1961456"/>
                <a:ext cx="90185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E5F827F-6905-2949-9A43-8D793C2BAD8E}"/>
                  </a:ext>
                </a:extLst>
              </p:cNvPr>
              <p:cNvSpPr txBox="1"/>
              <p:nvPr/>
            </p:nvSpPr>
            <p:spPr>
              <a:xfrm>
                <a:off x="9691024" y="2217435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E5F827F-6905-2949-9A43-8D793C2B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024" y="2217435"/>
                <a:ext cx="901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右箭头 94">
            <a:extLst>
              <a:ext uri="{FF2B5EF4-FFF2-40B4-BE49-F238E27FC236}">
                <a16:creationId xmlns:a16="http://schemas.microsoft.com/office/drawing/2014/main" id="{E7998023-3C51-A042-A0A5-333E5AF7C4F7}"/>
              </a:ext>
            </a:extLst>
          </p:cNvPr>
          <p:cNvSpPr/>
          <p:nvPr/>
        </p:nvSpPr>
        <p:spPr>
          <a:xfrm>
            <a:off x="4882178" y="2241588"/>
            <a:ext cx="1897884" cy="15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61F7CB5-F5C3-7240-BFE4-44103772D939}"/>
              </a:ext>
            </a:extLst>
          </p:cNvPr>
          <p:cNvSpPr txBox="1"/>
          <p:nvPr/>
        </p:nvSpPr>
        <p:spPr>
          <a:xfrm>
            <a:off x="3766166" y="1818297"/>
            <a:ext cx="37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endParaRPr kumimoji="1"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A819E33-7343-B94F-9493-9218DC9F0455}"/>
              </a:ext>
            </a:extLst>
          </p:cNvPr>
          <p:cNvSpPr txBox="1"/>
          <p:nvPr/>
        </p:nvSpPr>
        <p:spPr>
          <a:xfrm>
            <a:off x="4188388" y="2433347"/>
            <a:ext cx="37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158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0AB448-E406-604C-9AEF-7E00E0F1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533"/>
            <a:ext cx="9144000" cy="453595"/>
          </a:xfrm>
        </p:spPr>
        <p:txBody>
          <a:bodyPr/>
          <a:lstStyle/>
          <a:p>
            <a:r>
              <a:rPr lang="en" altLang="zh-CN" dirty="0"/>
              <a:t>Raz-McKenzie</a:t>
            </a:r>
            <a:r>
              <a:rPr lang="en-US" altLang="zh-CN" dirty="0"/>
              <a:t>’</a:t>
            </a:r>
            <a:r>
              <a:rPr lang="en" altLang="zh-CN" dirty="0"/>
              <a:t>s </a:t>
            </a:r>
            <a:r>
              <a:rPr lang="zh-CN" altLang="en-US" dirty="0"/>
              <a:t> </a:t>
            </a:r>
            <a:r>
              <a:rPr lang="en" altLang="zh-CN" dirty="0"/>
              <a:t>simulation </a:t>
            </a:r>
            <a:r>
              <a:rPr lang="en-US" altLang="zh-CN" dirty="0"/>
              <a:t>[RM99,GPW15]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EAAE193-A2A0-224E-B3D5-0CC4D024F150}"/>
              </a:ext>
            </a:extLst>
          </p:cNvPr>
          <p:cNvSpPr/>
          <p:nvPr/>
        </p:nvSpPr>
        <p:spPr>
          <a:xfrm>
            <a:off x="2302136" y="1398494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466A45-3F72-DC49-A266-06B68B1255E0}"/>
              </a:ext>
            </a:extLst>
          </p:cNvPr>
          <p:cNvSpPr/>
          <p:nvPr/>
        </p:nvSpPr>
        <p:spPr>
          <a:xfrm>
            <a:off x="1739153" y="1991958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26E3E7-9CFD-1249-A7C8-12AD73F0444D}"/>
              </a:ext>
            </a:extLst>
          </p:cNvPr>
          <p:cNvSpPr/>
          <p:nvPr/>
        </p:nvSpPr>
        <p:spPr>
          <a:xfrm>
            <a:off x="2825882" y="1991958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8D1F7B-0B2A-B14B-A2C6-3C301A374F29}"/>
              </a:ext>
            </a:extLst>
          </p:cNvPr>
          <p:cNvSpPr/>
          <p:nvPr/>
        </p:nvSpPr>
        <p:spPr>
          <a:xfrm>
            <a:off x="1179755" y="263921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8DED5C5-1911-DC47-9C3B-784AFBAE5C33}"/>
              </a:ext>
            </a:extLst>
          </p:cNvPr>
          <p:cNvSpPr/>
          <p:nvPr/>
        </p:nvSpPr>
        <p:spPr>
          <a:xfrm>
            <a:off x="2529836" y="2669689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F11CDCE-334A-4C40-BF17-37E3C82F60A1}"/>
              </a:ext>
            </a:extLst>
          </p:cNvPr>
          <p:cNvSpPr/>
          <p:nvPr/>
        </p:nvSpPr>
        <p:spPr>
          <a:xfrm>
            <a:off x="1940857" y="2642797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2EB46E-C38D-414D-B875-5FBFA505ECB3}"/>
              </a:ext>
            </a:extLst>
          </p:cNvPr>
          <p:cNvSpPr/>
          <p:nvPr/>
        </p:nvSpPr>
        <p:spPr>
          <a:xfrm>
            <a:off x="3368936" y="263921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8E6351-FF2D-D544-A027-CD265461DA8C}"/>
              </a:ext>
            </a:extLst>
          </p:cNvPr>
          <p:cNvSpPr txBox="1"/>
          <p:nvPr/>
        </p:nvSpPr>
        <p:spPr>
          <a:xfrm>
            <a:off x="879486" y="4298561"/>
            <a:ext cx="1063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(degree)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lang="en" altLang="zh-CN" dirty="0"/>
              <a:t>worst </a:t>
            </a:r>
            <a:r>
              <a:rPr kumimoji="1" lang="en-US" altLang="zh-CN" dirty="0"/>
              <a:t>(degree)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sunflower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[LMMPZ20])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q=</a:t>
            </a:r>
            <a:r>
              <a:rPr kumimoji="1" lang="zh-CN" altLang="en-US" dirty="0"/>
              <a:t> </a:t>
            </a:r>
            <a:r>
              <a:rPr lang="el-GR" altLang="zh-CN" dirty="0">
                <a:latin typeface="CMR10"/>
              </a:rPr>
              <a:t>Ω(</a:t>
            </a:r>
            <a:r>
              <a:rPr lang="en-US" altLang="zh-CN" dirty="0">
                <a:latin typeface="CMMI10"/>
              </a:rPr>
              <a:t>n</a:t>
            </a:r>
            <a:r>
              <a:rPr lang="en" altLang="zh-CN" dirty="0">
                <a:latin typeface="CMR10"/>
              </a:rPr>
              <a:t>)</a:t>
            </a:r>
            <a:r>
              <a:rPr kumimoji="1" lang="zh-CN" altLang="en-US" dirty="0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2C053F-11E9-8244-BA68-8DF949FB2170}"/>
              </a:ext>
            </a:extLst>
          </p:cNvPr>
          <p:cNvSpPr txBox="1"/>
          <p:nvPr/>
        </p:nvSpPr>
        <p:spPr>
          <a:xfrm>
            <a:off x="665182" y="3653657"/>
            <a:ext cx="57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Thickness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Lemma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gadget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barrier:</a:t>
            </a:r>
            <a:r>
              <a:rPr kumimoji="1" lang="zh-CN" altLang="en-US" dirty="0"/>
              <a:t> </a:t>
            </a: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3E4A533-052F-B24F-84BE-56E7C3DC97DC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1911276" y="1673961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BE4936F-F52E-034A-B62A-95C7FFB24509}"/>
                  </a:ext>
                </a:extLst>
              </p:cNvPr>
              <p:cNvSpPr/>
              <p:nvPr/>
            </p:nvSpPr>
            <p:spPr>
              <a:xfrm>
                <a:off x="464469" y="795861"/>
                <a:ext cx="830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BE4936F-F52E-034A-B62A-95C7FFB24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9" y="795861"/>
                <a:ext cx="83003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5973CDC-936B-6E48-92AF-A2FEB8E68DDE}"/>
                  </a:ext>
                </a:extLst>
              </p:cNvPr>
              <p:cNvSpPr/>
              <p:nvPr/>
            </p:nvSpPr>
            <p:spPr>
              <a:xfrm>
                <a:off x="9951597" y="779954"/>
                <a:ext cx="1891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5973CDC-936B-6E48-92AF-A2FEB8E6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597" y="779954"/>
                <a:ext cx="18918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A2542C9-6A4B-B541-A366-3C75B32D2C8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962268" y="2267425"/>
            <a:ext cx="150712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2EFA113-B289-1E4E-ABEC-2FE67550A784}"/>
              </a:ext>
            </a:extLst>
          </p:cNvPr>
          <p:cNvCxnSpPr/>
          <p:nvPr/>
        </p:nvCxnSpPr>
        <p:spPr>
          <a:xfrm flipH="1">
            <a:off x="1351877" y="2300016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525B1D8-B431-F844-921B-F3B2823E27E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701959" y="2331034"/>
            <a:ext cx="220636" cy="3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EDD1E1A-AF43-D841-A9C9-5482F522A75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595967" y="1673961"/>
            <a:ext cx="402038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DE909CE-80F6-394A-8F53-CF38CE66CB8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119713" y="2267425"/>
            <a:ext cx="299637" cy="4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8A2C9BD-D95E-2F4C-B38B-7F7504D1DE74}"/>
              </a:ext>
            </a:extLst>
          </p:cNvPr>
          <p:cNvSpPr txBox="1"/>
          <p:nvPr/>
        </p:nvSpPr>
        <p:spPr>
          <a:xfrm>
            <a:off x="2606934" y="1108490"/>
            <a:ext cx="33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63D2F3D-7916-F641-9CBD-04CD9291BEF2}"/>
              </a:ext>
            </a:extLst>
          </p:cNvPr>
          <p:cNvSpPr txBox="1"/>
          <p:nvPr/>
        </p:nvSpPr>
        <p:spPr>
          <a:xfrm>
            <a:off x="1911275" y="1559859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C7C120-93E0-B54C-A073-8ABBDA30BE8C}"/>
              </a:ext>
            </a:extLst>
          </p:cNvPr>
          <p:cNvSpPr txBox="1"/>
          <p:nvPr/>
        </p:nvSpPr>
        <p:spPr>
          <a:xfrm>
            <a:off x="2020245" y="2234474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767D31-88A3-8C42-99F7-BA7494ECBF43}"/>
              </a:ext>
            </a:extLst>
          </p:cNvPr>
          <p:cNvSpPr txBox="1"/>
          <p:nvPr/>
        </p:nvSpPr>
        <p:spPr>
          <a:xfrm>
            <a:off x="1330075" y="2131029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3FEC405-3614-5646-8167-D382FF16D4FF}"/>
              </a:ext>
            </a:extLst>
          </p:cNvPr>
          <p:cNvSpPr txBox="1"/>
          <p:nvPr/>
        </p:nvSpPr>
        <p:spPr>
          <a:xfrm>
            <a:off x="2757625" y="1534853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ABF5D29-6981-C140-830F-1D31D7CEA815}"/>
              </a:ext>
            </a:extLst>
          </p:cNvPr>
          <p:cNvSpPr txBox="1"/>
          <p:nvPr/>
        </p:nvSpPr>
        <p:spPr>
          <a:xfrm>
            <a:off x="2518445" y="2264986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3F87A91-603C-F04A-A23F-20F6BDDC1A6A}"/>
              </a:ext>
            </a:extLst>
          </p:cNvPr>
          <p:cNvSpPr txBox="1"/>
          <p:nvPr/>
        </p:nvSpPr>
        <p:spPr>
          <a:xfrm>
            <a:off x="3256926" y="2242207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D7F4467-8807-484E-B003-1E33E991044F}"/>
              </a:ext>
            </a:extLst>
          </p:cNvPr>
          <p:cNvSpPr/>
          <p:nvPr/>
        </p:nvSpPr>
        <p:spPr>
          <a:xfrm>
            <a:off x="9450880" y="1655389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354580D-D42A-F34C-989D-CA723D6C0915}"/>
              </a:ext>
            </a:extLst>
          </p:cNvPr>
          <p:cNvSpPr/>
          <p:nvPr/>
        </p:nvSpPr>
        <p:spPr>
          <a:xfrm>
            <a:off x="8887897" y="2248853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1E3AB91-1B19-DA4C-BDEE-73AE5FEA64A1}"/>
              </a:ext>
            </a:extLst>
          </p:cNvPr>
          <p:cNvSpPr/>
          <p:nvPr/>
        </p:nvSpPr>
        <p:spPr>
          <a:xfrm>
            <a:off x="9974626" y="2248853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F761A52-47A4-6841-AED1-023EB852646B}"/>
              </a:ext>
            </a:extLst>
          </p:cNvPr>
          <p:cNvSpPr/>
          <p:nvPr/>
        </p:nvSpPr>
        <p:spPr>
          <a:xfrm>
            <a:off x="8328499" y="2896105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9BF5691-3D2A-4045-8510-151CDB62452B}"/>
              </a:ext>
            </a:extLst>
          </p:cNvPr>
          <p:cNvSpPr/>
          <p:nvPr/>
        </p:nvSpPr>
        <p:spPr>
          <a:xfrm>
            <a:off x="9678580" y="2926584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FAA18EF8-7532-204C-9581-203B0A958EFF}"/>
              </a:ext>
            </a:extLst>
          </p:cNvPr>
          <p:cNvSpPr/>
          <p:nvPr/>
        </p:nvSpPr>
        <p:spPr>
          <a:xfrm>
            <a:off x="9089601" y="2899692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0844AF6-2E94-AC48-B790-5166CF1F79B3}"/>
              </a:ext>
            </a:extLst>
          </p:cNvPr>
          <p:cNvSpPr/>
          <p:nvPr/>
        </p:nvSpPr>
        <p:spPr>
          <a:xfrm>
            <a:off x="10517680" y="2896105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BE944AF-FB55-9E4A-8DF3-800FDE7C79DA}"/>
              </a:ext>
            </a:extLst>
          </p:cNvPr>
          <p:cNvCxnSpPr>
            <a:stCxn id="73" idx="3"/>
            <a:endCxn id="74" idx="0"/>
          </p:cNvCxnSpPr>
          <p:nvPr/>
        </p:nvCxnSpPr>
        <p:spPr>
          <a:xfrm flipH="1">
            <a:off x="9060020" y="1930856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EDF2DA04-74FD-EE47-BE15-4A9F5A8B97F2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9111012" y="2524320"/>
            <a:ext cx="150712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146208F-7918-3D44-A3B0-981B06CD3FE1}"/>
              </a:ext>
            </a:extLst>
          </p:cNvPr>
          <p:cNvCxnSpPr/>
          <p:nvPr/>
        </p:nvCxnSpPr>
        <p:spPr>
          <a:xfrm flipH="1">
            <a:off x="8500621" y="2556911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30EA48EC-463B-204B-81A9-BDA3FD26A2C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9850703" y="2587929"/>
            <a:ext cx="220636" cy="3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DC8E9E57-8A6C-D740-BD07-9B5E93C7DD98}"/>
              </a:ext>
            </a:extLst>
          </p:cNvPr>
          <p:cNvCxnSpPr>
            <a:cxnSpLocks/>
            <a:stCxn id="73" idx="5"/>
            <a:endCxn id="75" idx="0"/>
          </p:cNvCxnSpPr>
          <p:nvPr/>
        </p:nvCxnSpPr>
        <p:spPr>
          <a:xfrm>
            <a:off x="9744711" y="1930856"/>
            <a:ext cx="402038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9D751D9-C1C0-0345-B6B9-AC49650FDD71}"/>
              </a:ext>
            </a:extLst>
          </p:cNvPr>
          <p:cNvCxnSpPr>
            <a:cxnSpLocks/>
            <a:stCxn id="75" idx="5"/>
            <a:endCxn id="79" idx="1"/>
          </p:cNvCxnSpPr>
          <p:nvPr/>
        </p:nvCxnSpPr>
        <p:spPr>
          <a:xfrm>
            <a:off x="10268457" y="2524320"/>
            <a:ext cx="299637" cy="4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1B1BF35-CCF6-C842-AAD8-BC7D22B00133}"/>
              </a:ext>
            </a:extLst>
          </p:cNvPr>
          <p:cNvSpPr txBox="1"/>
          <p:nvPr/>
        </p:nvSpPr>
        <p:spPr>
          <a:xfrm>
            <a:off x="9060019" y="1816754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06B0FF8-EE90-E54B-986D-12B3A5BC7F4F}"/>
              </a:ext>
            </a:extLst>
          </p:cNvPr>
          <p:cNvSpPr txBox="1"/>
          <p:nvPr/>
        </p:nvSpPr>
        <p:spPr>
          <a:xfrm>
            <a:off x="9168989" y="2491369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03F36E5-277C-594C-A9F3-5926298D4B13}"/>
              </a:ext>
            </a:extLst>
          </p:cNvPr>
          <p:cNvSpPr txBox="1"/>
          <p:nvPr/>
        </p:nvSpPr>
        <p:spPr>
          <a:xfrm>
            <a:off x="8478819" y="2387924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29BBDD5-478C-4245-A5AF-B974EDC1F8ED}"/>
              </a:ext>
            </a:extLst>
          </p:cNvPr>
          <p:cNvSpPr txBox="1"/>
          <p:nvPr/>
        </p:nvSpPr>
        <p:spPr>
          <a:xfrm>
            <a:off x="10094121" y="1986196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59AD597-C74E-FE42-B9E7-1FA017FF2CA7}"/>
              </a:ext>
            </a:extLst>
          </p:cNvPr>
          <p:cNvSpPr txBox="1"/>
          <p:nvPr/>
        </p:nvSpPr>
        <p:spPr>
          <a:xfrm>
            <a:off x="9667189" y="2521881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CE7346B-497A-6341-8888-F5F2D3AE27C1}"/>
              </a:ext>
            </a:extLst>
          </p:cNvPr>
          <p:cNvSpPr txBox="1"/>
          <p:nvPr/>
        </p:nvSpPr>
        <p:spPr>
          <a:xfrm>
            <a:off x="10405670" y="2499102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F5BDBC8-0D2B-124D-85A8-6B2C03F1F738}"/>
              </a:ext>
            </a:extLst>
          </p:cNvPr>
          <p:cNvSpPr/>
          <p:nvPr/>
        </p:nvSpPr>
        <p:spPr>
          <a:xfrm>
            <a:off x="9850702" y="129616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41D103-2589-9E43-9D61-3C12D80828D8}"/>
                  </a:ext>
                </a:extLst>
              </p:cNvPr>
              <p:cNvSpPr txBox="1"/>
              <p:nvPr/>
            </p:nvSpPr>
            <p:spPr>
              <a:xfrm>
                <a:off x="2551248" y="1961456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41D103-2589-9E43-9D61-3C12D8082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248" y="1961456"/>
                <a:ext cx="90185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E5F827F-6905-2949-9A43-8D793C2BAD8E}"/>
                  </a:ext>
                </a:extLst>
              </p:cNvPr>
              <p:cNvSpPr txBox="1"/>
              <p:nvPr/>
            </p:nvSpPr>
            <p:spPr>
              <a:xfrm>
                <a:off x="9691024" y="2217435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E5F827F-6905-2949-9A43-8D793C2B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024" y="2217435"/>
                <a:ext cx="901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56946683-C005-F34A-A87D-4B7CE1F549B8}"/>
              </a:ext>
            </a:extLst>
          </p:cNvPr>
          <p:cNvSpPr txBox="1"/>
          <p:nvPr/>
        </p:nvSpPr>
        <p:spPr>
          <a:xfrm>
            <a:off x="879485" y="5032091"/>
            <a:ext cx="1063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Gadget size is a fundamental parameter in lifting theorems and their applications [GP16, GJW16, GR18]. </a:t>
            </a:r>
          </a:p>
        </p:txBody>
      </p:sp>
    </p:spTree>
    <p:extLst>
      <p:ext uri="{BB962C8B-B14F-4D97-AF65-F5344CB8AC3E}">
        <p14:creationId xmlns:p14="http://schemas.microsoft.com/office/powerpoint/2010/main" val="61961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0AB448-E406-604C-9AEF-7E00E0F1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533"/>
            <a:ext cx="9144000" cy="453595"/>
          </a:xfrm>
        </p:spPr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" altLang="zh-CN" dirty="0"/>
              <a:t>simulation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EAAE193-A2A0-224E-B3D5-0CC4D024F150}"/>
              </a:ext>
            </a:extLst>
          </p:cNvPr>
          <p:cNvSpPr/>
          <p:nvPr/>
        </p:nvSpPr>
        <p:spPr>
          <a:xfrm>
            <a:off x="2302136" y="1398494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466A45-3F72-DC49-A266-06B68B1255E0}"/>
              </a:ext>
            </a:extLst>
          </p:cNvPr>
          <p:cNvSpPr/>
          <p:nvPr/>
        </p:nvSpPr>
        <p:spPr>
          <a:xfrm>
            <a:off x="1739153" y="1991958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26E3E7-9CFD-1249-A7C8-12AD73F0444D}"/>
              </a:ext>
            </a:extLst>
          </p:cNvPr>
          <p:cNvSpPr/>
          <p:nvPr/>
        </p:nvSpPr>
        <p:spPr>
          <a:xfrm>
            <a:off x="2825882" y="1991958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8D1F7B-0B2A-B14B-A2C6-3C301A374F29}"/>
              </a:ext>
            </a:extLst>
          </p:cNvPr>
          <p:cNvSpPr/>
          <p:nvPr/>
        </p:nvSpPr>
        <p:spPr>
          <a:xfrm>
            <a:off x="1179755" y="263921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8DED5C5-1911-DC47-9C3B-784AFBAE5C33}"/>
              </a:ext>
            </a:extLst>
          </p:cNvPr>
          <p:cNvSpPr/>
          <p:nvPr/>
        </p:nvSpPr>
        <p:spPr>
          <a:xfrm>
            <a:off x="2529836" y="2669689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F11CDCE-334A-4C40-BF17-37E3C82F60A1}"/>
              </a:ext>
            </a:extLst>
          </p:cNvPr>
          <p:cNvSpPr/>
          <p:nvPr/>
        </p:nvSpPr>
        <p:spPr>
          <a:xfrm>
            <a:off x="1940857" y="2642797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2EB46E-C38D-414D-B875-5FBFA505ECB3}"/>
              </a:ext>
            </a:extLst>
          </p:cNvPr>
          <p:cNvSpPr/>
          <p:nvPr/>
        </p:nvSpPr>
        <p:spPr>
          <a:xfrm>
            <a:off x="3368936" y="263921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3E4A533-052F-B24F-84BE-56E7C3DC97DC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1911276" y="1673961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BE4936F-F52E-034A-B62A-95C7FFB24509}"/>
                  </a:ext>
                </a:extLst>
              </p:cNvPr>
              <p:cNvSpPr/>
              <p:nvPr/>
            </p:nvSpPr>
            <p:spPr>
              <a:xfrm>
                <a:off x="464469" y="795861"/>
                <a:ext cx="830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BE4936F-F52E-034A-B62A-95C7FFB24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9" y="795861"/>
                <a:ext cx="83003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5973CDC-936B-6E48-92AF-A2FEB8E68DDE}"/>
                  </a:ext>
                </a:extLst>
              </p:cNvPr>
              <p:cNvSpPr/>
              <p:nvPr/>
            </p:nvSpPr>
            <p:spPr>
              <a:xfrm>
                <a:off x="9951597" y="779954"/>
                <a:ext cx="1891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5973CDC-936B-6E48-92AF-A2FEB8E6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597" y="779954"/>
                <a:ext cx="18918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A2542C9-6A4B-B541-A366-3C75B32D2C8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962268" y="2267425"/>
            <a:ext cx="150712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2EFA113-B289-1E4E-ABEC-2FE67550A784}"/>
              </a:ext>
            </a:extLst>
          </p:cNvPr>
          <p:cNvCxnSpPr/>
          <p:nvPr/>
        </p:nvCxnSpPr>
        <p:spPr>
          <a:xfrm flipH="1">
            <a:off x="1351877" y="2300016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525B1D8-B431-F844-921B-F3B2823E27E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701959" y="2331034"/>
            <a:ext cx="220636" cy="3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EDD1E1A-AF43-D841-A9C9-5482F522A75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595967" y="1673961"/>
            <a:ext cx="402038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DE909CE-80F6-394A-8F53-CF38CE66CB8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119713" y="2267425"/>
            <a:ext cx="299637" cy="4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8A2C9BD-D95E-2F4C-B38B-7F7504D1DE74}"/>
              </a:ext>
            </a:extLst>
          </p:cNvPr>
          <p:cNvSpPr txBox="1"/>
          <p:nvPr/>
        </p:nvSpPr>
        <p:spPr>
          <a:xfrm>
            <a:off x="2606934" y="1108490"/>
            <a:ext cx="33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63D2F3D-7916-F641-9CBD-04CD9291BEF2}"/>
              </a:ext>
            </a:extLst>
          </p:cNvPr>
          <p:cNvSpPr txBox="1"/>
          <p:nvPr/>
        </p:nvSpPr>
        <p:spPr>
          <a:xfrm>
            <a:off x="1911275" y="1559859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C7C120-93E0-B54C-A073-8ABBDA30BE8C}"/>
              </a:ext>
            </a:extLst>
          </p:cNvPr>
          <p:cNvSpPr txBox="1"/>
          <p:nvPr/>
        </p:nvSpPr>
        <p:spPr>
          <a:xfrm>
            <a:off x="2020245" y="2234474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767D31-88A3-8C42-99F7-BA7494ECBF43}"/>
              </a:ext>
            </a:extLst>
          </p:cNvPr>
          <p:cNvSpPr txBox="1"/>
          <p:nvPr/>
        </p:nvSpPr>
        <p:spPr>
          <a:xfrm>
            <a:off x="1330075" y="2131029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3FEC405-3614-5646-8167-D382FF16D4FF}"/>
              </a:ext>
            </a:extLst>
          </p:cNvPr>
          <p:cNvSpPr txBox="1"/>
          <p:nvPr/>
        </p:nvSpPr>
        <p:spPr>
          <a:xfrm>
            <a:off x="2757625" y="1534853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ABF5D29-6981-C140-830F-1D31D7CEA815}"/>
              </a:ext>
            </a:extLst>
          </p:cNvPr>
          <p:cNvSpPr txBox="1"/>
          <p:nvPr/>
        </p:nvSpPr>
        <p:spPr>
          <a:xfrm>
            <a:off x="2518445" y="2264986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3F87A91-603C-F04A-A23F-20F6BDDC1A6A}"/>
              </a:ext>
            </a:extLst>
          </p:cNvPr>
          <p:cNvSpPr txBox="1"/>
          <p:nvPr/>
        </p:nvSpPr>
        <p:spPr>
          <a:xfrm>
            <a:off x="3256926" y="2242207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D7F4467-8807-484E-B003-1E33E991044F}"/>
              </a:ext>
            </a:extLst>
          </p:cNvPr>
          <p:cNvSpPr/>
          <p:nvPr/>
        </p:nvSpPr>
        <p:spPr>
          <a:xfrm>
            <a:off x="9259899" y="162137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1E3AB91-1B19-DA4C-BDEE-73AE5FEA64A1}"/>
              </a:ext>
            </a:extLst>
          </p:cNvPr>
          <p:cNvSpPr/>
          <p:nvPr/>
        </p:nvSpPr>
        <p:spPr>
          <a:xfrm>
            <a:off x="9974626" y="2248853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0844AF6-2E94-AC48-B790-5166CF1F79B3}"/>
              </a:ext>
            </a:extLst>
          </p:cNvPr>
          <p:cNvSpPr/>
          <p:nvPr/>
        </p:nvSpPr>
        <p:spPr>
          <a:xfrm>
            <a:off x="10517680" y="2896105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DC8E9E57-8A6C-D740-BD07-9B5E93C7DD98}"/>
              </a:ext>
            </a:extLst>
          </p:cNvPr>
          <p:cNvCxnSpPr>
            <a:cxnSpLocks/>
            <a:stCxn id="73" idx="5"/>
            <a:endCxn id="75" idx="0"/>
          </p:cNvCxnSpPr>
          <p:nvPr/>
        </p:nvCxnSpPr>
        <p:spPr>
          <a:xfrm>
            <a:off x="9553730" y="1896837"/>
            <a:ext cx="593019" cy="35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9D751D9-C1C0-0345-B6B9-AC49650FDD71}"/>
              </a:ext>
            </a:extLst>
          </p:cNvPr>
          <p:cNvCxnSpPr>
            <a:cxnSpLocks/>
            <a:stCxn id="75" idx="5"/>
            <a:endCxn id="79" idx="1"/>
          </p:cNvCxnSpPr>
          <p:nvPr/>
        </p:nvCxnSpPr>
        <p:spPr>
          <a:xfrm>
            <a:off x="10268457" y="2524320"/>
            <a:ext cx="299637" cy="4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929BBDD5-478C-4245-A5AF-B974EDC1F8ED}"/>
              </a:ext>
            </a:extLst>
          </p:cNvPr>
          <p:cNvSpPr txBox="1"/>
          <p:nvPr/>
        </p:nvSpPr>
        <p:spPr>
          <a:xfrm>
            <a:off x="9771656" y="1780088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CE7346B-497A-6341-8888-F5F2D3AE27C1}"/>
              </a:ext>
            </a:extLst>
          </p:cNvPr>
          <p:cNvSpPr txBox="1"/>
          <p:nvPr/>
        </p:nvSpPr>
        <p:spPr>
          <a:xfrm>
            <a:off x="10405670" y="2499102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F5BDBC8-0D2B-124D-85A8-6B2C03F1F738}"/>
              </a:ext>
            </a:extLst>
          </p:cNvPr>
          <p:cNvSpPr/>
          <p:nvPr/>
        </p:nvSpPr>
        <p:spPr>
          <a:xfrm>
            <a:off x="9850702" y="129616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41D103-2589-9E43-9D61-3C12D80828D8}"/>
                  </a:ext>
                </a:extLst>
              </p:cNvPr>
              <p:cNvSpPr txBox="1"/>
              <p:nvPr/>
            </p:nvSpPr>
            <p:spPr>
              <a:xfrm>
                <a:off x="2551248" y="1961456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41D103-2589-9E43-9D61-3C12D8082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248" y="1961456"/>
                <a:ext cx="90185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E5F827F-6905-2949-9A43-8D793C2BAD8E}"/>
                  </a:ext>
                </a:extLst>
              </p:cNvPr>
              <p:cNvSpPr txBox="1"/>
              <p:nvPr/>
            </p:nvSpPr>
            <p:spPr>
              <a:xfrm>
                <a:off x="9695823" y="2231161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E5F827F-6905-2949-9A43-8D793C2B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823" y="2231161"/>
                <a:ext cx="901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DE096B1-94B5-9640-BA6A-A36E2C2DF112}"/>
                  </a:ext>
                </a:extLst>
              </p:cNvPr>
              <p:cNvSpPr/>
              <p:nvPr/>
            </p:nvSpPr>
            <p:spPr>
              <a:xfrm>
                <a:off x="6821311" y="1827278"/>
                <a:ext cx="830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DE096B1-94B5-9640-BA6A-A36E2C2DF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311" y="1827278"/>
                <a:ext cx="830034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BDCC8E1-EA0F-2F41-AAE2-B7EF34CE6155}"/>
                  </a:ext>
                </a:extLst>
              </p:cNvPr>
              <p:cNvSpPr/>
              <p:nvPr/>
            </p:nvSpPr>
            <p:spPr>
              <a:xfrm>
                <a:off x="6474650" y="2451882"/>
                <a:ext cx="1891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BDCC8E1-EA0F-2F41-AAE2-B7EF34CE6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650" y="2451882"/>
                <a:ext cx="189180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EA3536ED-AA97-8A42-AE66-84EB637F1B77}"/>
              </a:ext>
            </a:extLst>
          </p:cNvPr>
          <p:cNvSpPr txBox="1"/>
          <p:nvPr/>
        </p:nvSpPr>
        <p:spPr>
          <a:xfrm>
            <a:off x="3766166" y="1818297"/>
            <a:ext cx="37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D5EF83-8641-EC42-BEBD-C213CFE880CB}"/>
              </a:ext>
            </a:extLst>
          </p:cNvPr>
          <p:cNvSpPr txBox="1"/>
          <p:nvPr/>
        </p:nvSpPr>
        <p:spPr>
          <a:xfrm>
            <a:off x="3888587" y="2442439"/>
            <a:ext cx="41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5A2D1EA-7DD8-E140-9EC9-4498208C410D}"/>
              </a:ext>
            </a:extLst>
          </p:cNvPr>
          <p:cNvSpPr txBox="1"/>
          <p:nvPr/>
        </p:nvSpPr>
        <p:spPr>
          <a:xfrm>
            <a:off x="537881" y="3532985"/>
            <a:ext cx="1082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To show the simulation is correct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" altLang="zh-CN" dirty="0">
                <a:latin typeface="TeXGyreSchola"/>
              </a:rPr>
              <a:t>each “query iteration”</a:t>
            </a:r>
            <a:r>
              <a:rPr lang="zh-CN" altLang="en-US" dirty="0"/>
              <a:t>  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1D593F-4B22-3040-B4A2-1EFA25246A8C}"/>
              </a:ext>
            </a:extLst>
          </p:cNvPr>
          <p:cNvSpPr/>
          <p:nvPr/>
        </p:nvSpPr>
        <p:spPr>
          <a:xfrm>
            <a:off x="537881" y="41066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/>
              <a:t>To show the simulation is efficient</a:t>
            </a:r>
            <a:r>
              <a:rPr lang="en-US" altLang="zh-CN" dirty="0"/>
              <a:t>,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endParaRPr lang="en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FC12FF-3635-B64B-8071-8C323CC33DDB}"/>
              </a:ext>
            </a:extLst>
          </p:cNvPr>
          <p:cNvSpPr/>
          <p:nvPr/>
        </p:nvSpPr>
        <p:spPr>
          <a:xfrm>
            <a:off x="464469" y="4647771"/>
            <a:ext cx="11046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Lemma: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low-discrepancy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[CFKMP19]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ensure</a:t>
            </a:r>
            <a:endParaRPr kumimoji="1"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269D4BC-36D3-AC4F-9B72-1608B7ECE81A}"/>
              </a:ext>
            </a:extLst>
          </p:cNvPr>
          <p:cNvSpPr/>
          <p:nvPr/>
        </p:nvSpPr>
        <p:spPr>
          <a:xfrm>
            <a:off x="2551248" y="5273944"/>
            <a:ext cx="703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TeXGyreSchola"/>
              </a:rPr>
              <a:t>potential </a:t>
            </a:r>
            <a:r>
              <a:rPr lang="en-US" altLang="zh-CN" dirty="0">
                <a:latin typeface="TeXGyreSchola"/>
              </a:rPr>
              <a:t>function</a:t>
            </a:r>
            <a:r>
              <a:rPr lang="zh-CN" altLang="en-US" dirty="0">
                <a:latin typeface="TeXGyreSchola"/>
              </a:rPr>
              <a:t> </a:t>
            </a:r>
            <a:r>
              <a:rPr lang="en" altLang="zh-CN" dirty="0">
                <a:latin typeface="TeXGyreSchola"/>
              </a:rPr>
              <a:t>decreases by at least </a:t>
            </a:r>
            <a:r>
              <a:rPr lang="el-GR" altLang="zh-CN" dirty="0">
                <a:latin typeface="CMR10"/>
              </a:rPr>
              <a:t>Ω(</a:t>
            </a:r>
            <a:r>
              <a:rPr lang="en" altLang="zh-CN" dirty="0">
                <a:latin typeface="CMR10"/>
              </a:rPr>
              <a:t>log </a:t>
            </a:r>
            <a:r>
              <a:rPr lang="en" altLang="zh-CN" dirty="0">
                <a:latin typeface="CMMI10"/>
              </a:rPr>
              <a:t>q</a:t>
            </a:r>
            <a:r>
              <a:rPr lang="en" altLang="zh-CN" dirty="0">
                <a:latin typeface="CMR10"/>
              </a:rPr>
              <a:t>) </a:t>
            </a:r>
            <a:r>
              <a:rPr lang="en" altLang="zh-CN" dirty="0">
                <a:latin typeface="TeXGyreSchola"/>
              </a:rPr>
              <a:t>in each “query iteration” </a:t>
            </a:r>
            <a:endParaRPr lang="en" altLang="zh-CN" dirty="0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AB610EEB-5C39-B54B-B1CA-BFA81BD7EC53}"/>
              </a:ext>
            </a:extLst>
          </p:cNvPr>
          <p:cNvSpPr/>
          <p:nvPr/>
        </p:nvSpPr>
        <p:spPr>
          <a:xfrm rot="10800000">
            <a:off x="4882178" y="2241588"/>
            <a:ext cx="1897884" cy="15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90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0AB448-E406-604C-9AEF-7E00E0F1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533"/>
            <a:ext cx="9144000" cy="453595"/>
          </a:xfrm>
        </p:spPr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" altLang="zh-CN" dirty="0"/>
              <a:t>simulation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EAAE193-A2A0-224E-B3D5-0CC4D024F150}"/>
              </a:ext>
            </a:extLst>
          </p:cNvPr>
          <p:cNvSpPr/>
          <p:nvPr/>
        </p:nvSpPr>
        <p:spPr>
          <a:xfrm>
            <a:off x="2302136" y="1398494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466A45-3F72-DC49-A266-06B68B1255E0}"/>
              </a:ext>
            </a:extLst>
          </p:cNvPr>
          <p:cNvSpPr/>
          <p:nvPr/>
        </p:nvSpPr>
        <p:spPr>
          <a:xfrm>
            <a:off x="1739153" y="1991958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26E3E7-9CFD-1249-A7C8-12AD73F0444D}"/>
              </a:ext>
            </a:extLst>
          </p:cNvPr>
          <p:cNvSpPr/>
          <p:nvPr/>
        </p:nvSpPr>
        <p:spPr>
          <a:xfrm>
            <a:off x="2825882" y="1991958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8D1F7B-0B2A-B14B-A2C6-3C301A374F29}"/>
              </a:ext>
            </a:extLst>
          </p:cNvPr>
          <p:cNvSpPr/>
          <p:nvPr/>
        </p:nvSpPr>
        <p:spPr>
          <a:xfrm>
            <a:off x="1179755" y="263921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8DED5C5-1911-DC47-9C3B-784AFBAE5C33}"/>
              </a:ext>
            </a:extLst>
          </p:cNvPr>
          <p:cNvSpPr/>
          <p:nvPr/>
        </p:nvSpPr>
        <p:spPr>
          <a:xfrm>
            <a:off x="2529836" y="2669689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F11CDCE-334A-4C40-BF17-37E3C82F60A1}"/>
              </a:ext>
            </a:extLst>
          </p:cNvPr>
          <p:cNvSpPr/>
          <p:nvPr/>
        </p:nvSpPr>
        <p:spPr>
          <a:xfrm>
            <a:off x="1940857" y="2642797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2EB46E-C38D-414D-B875-5FBFA505ECB3}"/>
              </a:ext>
            </a:extLst>
          </p:cNvPr>
          <p:cNvSpPr/>
          <p:nvPr/>
        </p:nvSpPr>
        <p:spPr>
          <a:xfrm>
            <a:off x="3368936" y="263921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3E4A533-052F-B24F-84BE-56E7C3DC97DC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1911276" y="1673961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BE4936F-F52E-034A-B62A-95C7FFB24509}"/>
                  </a:ext>
                </a:extLst>
              </p:cNvPr>
              <p:cNvSpPr/>
              <p:nvPr/>
            </p:nvSpPr>
            <p:spPr>
              <a:xfrm>
                <a:off x="464469" y="795861"/>
                <a:ext cx="830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BE4936F-F52E-034A-B62A-95C7FFB24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9" y="795861"/>
                <a:ext cx="83003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5973CDC-936B-6E48-92AF-A2FEB8E68DDE}"/>
                  </a:ext>
                </a:extLst>
              </p:cNvPr>
              <p:cNvSpPr/>
              <p:nvPr/>
            </p:nvSpPr>
            <p:spPr>
              <a:xfrm>
                <a:off x="5150100" y="3512896"/>
                <a:ext cx="1891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5973CDC-936B-6E48-92AF-A2FEB8E6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00" y="3512896"/>
                <a:ext cx="1891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A2542C9-6A4B-B541-A366-3C75B32D2C8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962268" y="2267425"/>
            <a:ext cx="150712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2EFA113-B289-1E4E-ABEC-2FE67550A784}"/>
              </a:ext>
            </a:extLst>
          </p:cNvPr>
          <p:cNvCxnSpPr/>
          <p:nvPr/>
        </p:nvCxnSpPr>
        <p:spPr>
          <a:xfrm flipH="1">
            <a:off x="1351877" y="2300016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525B1D8-B431-F844-921B-F3B2823E27E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701959" y="2331034"/>
            <a:ext cx="220636" cy="3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EDD1E1A-AF43-D841-A9C9-5482F522A75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595967" y="1673961"/>
            <a:ext cx="402038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DE909CE-80F6-394A-8F53-CF38CE66CB8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119713" y="2267425"/>
            <a:ext cx="299637" cy="4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8A2C9BD-D95E-2F4C-B38B-7F7504D1DE74}"/>
              </a:ext>
            </a:extLst>
          </p:cNvPr>
          <p:cNvSpPr txBox="1"/>
          <p:nvPr/>
        </p:nvSpPr>
        <p:spPr>
          <a:xfrm>
            <a:off x="2606934" y="1108490"/>
            <a:ext cx="33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63D2F3D-7916-F641-9CBD-04CD9291BEF2}"/>
              </a:ext>
            </a:extLst>
          </p:cNvPr>
          <p:cNvSpPr txBox="1"/>
          <p:nvPr/>
        </p:nvSpPr>
        <p:spPr>
          <a:xfrm>
            <a:off x="1911275" y="1559859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C7C120-93E0-B54C-A073-8ABBDA30BE8C}"/>
              </a:ext>
            </a:extLst>
          </p:cNvPr>
          <p:cNvSpPr txBox="1"/>
          <p:nvPr/>
        </p:nvSpPr>
        <p:spPr>
          <a:xfrm>
            <a:off x="2020245" y="2234474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767D31-88A3-8C42-99F7-BA7494ECBF43}"/>
              </a:ext>
            </a:extLst>
          </p:cNvPr>
          <p:cNvSpPr txBox="1"/>
          <p:nvPr/>
        </p:nvSpPr>
        <p:spPr>
          <a:xfrm>
            <a:off x="1330075" y="2131029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3FEC405-3614-5646-8167-D382FF16D4FF}"/>
              </a:ext>
            </a:extLst>
          </p:cNvPr>
          <p:cNvSpPr txBox="1"/>
          <p:nvPr/>
        </p:nvSpPr>
        <p:spPr>
          <a:xfrm>
            <a:off x="2757625" y="1534853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ABF5D29-6981-C140-830F-1D31D7CEA815}"/>
              </a:ext>
            </a:extLst>
          </p:cNvPr>
          <p:cNvSpPr txBox="1"/>
          <p:nvPr/>
        </p:nvSpPr>
        <p:spPr>
          <a:xfrm>
            <a:off x="2518445" y="2264986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3F87A91-603C-F04A-A23F-20F6BDDC1A6A}"/>
              </a:ext>
            </a:extLst>
          </p:cNvPr>
          <p:cNvSpPr txBox="1"/>
          <p:nvPr/>
        </p:nvSpPr>
        <p:spPr>
          <a:xfrm>
            <a:off x="3256926" y="2242207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D7F4467-8807-484E-B003-1E33E991044F}"/>
              </a:ext>
            </a:extLst>
          </p:cNvPr>
          <p:cNvSpPr/>
          <p:nvPr/>
        </p:nvSpPr>
        <p:spPr>
          <a:xfrm>
            <a:off x="9259899" y="162137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1E3AB91-1B19-DA4C-BDEE-73AE5FEA64A1}"/>
              </a:ext>
            </a:extLst>
          </p:cNvPr>
          <p:cNvSpPr/>
          <p:nvPr/>
        </p:nvSpPr>
        <p:spPr>
          <a:xfrm>
            <a:off x="8915654" y="2354089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0844AF6-2E94-AC48-B790-5166CF1F79B3}"/>
              </a:ext>
            </a:extLst>
          </p:cNvPr>
          <p:cNvSpPr/>
          <p:nvPr/>
        </p:nvSpPr>
        <p:spPr>
          <a:xfrm>
            <a:off x="8721978" y="3046974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DC8E9E57-8A6C-D740-BD07-9B5E93C7DD98}"/>
              </a:ext>
            </a:extLst>
          </p:cNvPr>
          <p:cNvCxnSpPr>
            <a:cxnSpLocks/>
            <a:stCxn id="73" idx="5"/>
            <a:endCxn id="75" idx="0"/>
          </p:cNvCxnSpPr>
          <p:nvPr/>
        </p:nvCxnSpPr>
        <p:spPr>
          <a:xfrm flipH="1">
            <a:off x="9087777" y="1896837"/>
            <a:ext cx="465953" cy="45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9D751D9-C1C0-0345-B6B9-AC49650FDD71}"/>
              </a:ext>
            </a:extLst>
          </p:cNvPr>
          <p:cNvCxnSpPr>
            <a:cxnSpLocks/>
            <a:stCxn id="75" idx="5"/>
            <a:endCxn id="79" idx="1"/>
          </p:cNvCxnSpPr>
          <p:nvPr/>
        </p:nvCxnSpPr>
        <p:spPr>
          <a:xfrm flipH="1">
            <a:off x="8772392" y="2629556"/>
            <a:ext cx="437093" cy="4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929BBDD5-478C-4245-A5AF-B974EDC1F8ED}"/>
              </a:ext>
            </a:extLst>
          </p:cNvPr>
          <p:cNvSpPr txBox="1"/>
          <p:nvPr/>
        </p:nvSpPr>
        <p:spPr>
          <a:xfrm>
            <a:off x="8973223" y="1811921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CE7346B-497A-6341-8888-F5F2D3AE27C1}"/>
              </a:ext>
            </a:extLst>
          </p:cNvPr>
          <p:cNvSpPr txBox="1"/>
          <p:nvPr/>
        </p:nvSpPr>
        <p:spPr>
          <a:xfrm>
            <a:off x="8739110" y="2672332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F5BDBC8-0D2B-124D-85A8-6B2C03F1F738}"/>
              </a:ext>
            </a:extLst>
          </p:cNvPr>
          <p:cNvSpPr/>
          <p:nvPr/>
        </p:nvSpPr>
        <p:spPr>
          <a:xfrm>
            <a:off x="9850702" y="129616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41D103-2589-9E43-9D61-3C12D80828D8}"/>
                  </a:ext>
                </a:extLst>
              </p:cNvPr>
              <p:cNvSpPr txBox="1"/>
              <p:nvPr/>
            </p:nvSpPr>
            <p:spPr>
              <a:xfrm>
                <a:off x="2551248" y="1961456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41D103-2589-9E43-9D61-3C12D8082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248" y="1961456"/>
                <a:ext cx="90185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E5F827F-6905-2949-9A43-8D793C2BAD8E}"/>
                  </a:ext>
                </a:extLst>
              </p:cNvPr>
              <p:cNvSpPr txBox="1"/>
              <p:nvPr/>
            </p:nvSpPr>
            <p:spPr>
              <a:xfrm>
                <a:off x="8615704" y="2330788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E5F827F-6905-2949-9A43-8D793C2B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704" y="2330788"/>
                <a:ext cx="901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DE096B1-94B5-9640-BA6A-A36E2C2DF112}"/>
                  </a:ext>
                </a:extLst>
              </p:cNvPr>
              <p:cNvSpPr/>
              <p:nvPr/>
            </p:nvSpPr>
            <p:spPr>
              <a:xfrm>
                <a:off x="7323818" y="1816754"/>
                <a:ext cx="830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DE096B1-94B5-9640-BA6A-A36E2C2DF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818" y="1816754"/>
                <a:ext cx="83003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BDCC8E1-EA0F-2F41-AAE2-B7EF34CE6155}"/>
                  </a:ext>
                </a:extLst>
              </p:cNvPr>
              <p:cNvSpPr/>
              <p:nvPr/>
            </p:nvSpPr>
            <p:spPr>
              <a:xfrm>
                <a:off x="6997525" y="2429563"/>
                <a:ext cx="1891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BDCC8E1-EA0F-2F41-AAE2-B7EF34CE6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25" y="2429563"/>
                <a:ext cx="18918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EA3536ED-AA97-8A42-AE66-84EB637F1B77}"/>
              </a:ext>
            </a:extLst>
          </p:cNvPr>
          <p:cNvSpPr txBox="1"/>
          <p:nvPr/>
        </p:nvSpPr>
        <p:spPr>
          <a:xfrm>
            <a:off x="3766166" y="1818297"/>
            <a:ext cx="37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D5EF83-8641-EC42-BEBD-C213CFE880CB}"/>
              </a:ext>
            </a:extLst>
          </p:cNvPr>
          <p:cNvSpPr txBox="1"/>
          <p:nvPr/>
        </p:nvSpPr>
        <p:spPr>
          <a:xfrm>
            <a:off x="3888587" y="2442439"/>
            <a:ext cx="41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</a:p>
        </p:txBody>
      </p:sp>
      <p:sp>
        <p:nvSpPr>
          <p:cNvPr id="2" name="左箭头 1">
            <a:extLst>
              <a:ext uri="{FF2B5EF4-FFF2-40B4-BE49-F238E27FC236}">
                <a16:creationId xmlns:a16="http://schemas.microsoft.com/office/drawing/2014/main" id="{EDFC2AF1-7CF4-4048-8A06-59C5315DD024}"/>
              </a:ext>
            </a:extLst>
          </p:cNvPr>
          <p:cNvSpPr/>
          <p:nvPr/>
        </p:nvSpPr>
        <p:spPr>
          <a:xfrm>
            <a:off x="3958814" y="2264986"/>
            <a:ext cx="4066009" cy="658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5CAAF7-6DCE-C248-93E5-70DD5E666751}"/>
              </a:ext>
            </a:extLst>
          </p:cNvPr>
          <p:cNvSpPr txBox="1"/>
          <p:nvPr/>
        </p:nvSpPr>
        <p:spPr>
          <a:xfrm>
            <a:off x="569506" y="3519336"/>
            <a:ext cx="1082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sensitivity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                          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complexity)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921DA1-C537-7A41-9AF6-28BDF006E309}"/>
                  </a:ext>
                </a:extLst>
              </p:cNvPr>
              <p:cNvSpPr txBox="1"/>
              <p:nvPr/>
            </p:nvSpPr>
            <p:spPr>
              <a:xfrm>
                <a:off x="559396" y="4120179"/>
                <a:ext cx="9735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WLOG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could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length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always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answer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921DA1-C537-7A41-9AF6-28BDF006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6" y="4120179"/>
                <a:ext cx="9735672" cy="369332"/>
              </a:xfrm>
              <a:prstGeom prst="rect">
                <a:avLst/>
              </a:prstGeom>
              <a:blipFill>
                <a:blip r:embed="rId8"/>
                <a:stretch>
                  <a:fillRect l="-65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F50A0117-6FE6-034C-B711-DB09BA9A1911}"/>
              </a:ext>
            </a:extLst>
          </p:cNvPr>
          <p:cNvSpPr/>
          <p:nvPr/>
        </p:nvSpPr>
        <p:spPr>
          <a:xfrm>
            <a:off x="381497" y="4586882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 </a:t>
            </a:r>
            <a:r>
              <a:rPr kumimoji="1" lang="en-US" altLang="zh-CN" b="1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Lemma:</a:t>
            </a:r>
            <a:r>
              <a:rPr kumimoji="1" lang="zh-CN" altLang="en-US" b="1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379212C-0196-5E4A-80F6-8901E2DDE586}"/>
                  </a:ext>
                </a:extLst>
              </p:cNvPr>
              <p:cNvSpPr txBox="1"/>
              <p:nvPr/>
            </p:nvSpPr>
            <p:spPr>
              <a:xfrm>
                <a:off x="752239" y="5046714"/>
                <a:ext cx="503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1)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Projection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379212C-0196-5E4A-80F6-8901E2DDE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9" y="5046714"/>
                <a:ext cx="5034583" cy="369332"/>
              </a:xfrm>
              <a:prstGeom prst="rect">
                <a:avLst/>
              </a:prstGeom>
              <a:blipFill>
                <a:blip r:embed="rId9"/>
                <a:stretch>
                  <a:fillRect l="-1008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AB2990-AA6D-3043-AFF1-682C95B27DF3}"/>
                  </a:ext>
                </a:extLst>
              </p:cNvPr>
              <p:cNvSpPr txBox="1"/>
              <p:nvPr/>
            </p:nvSpPr>
            <p:spPr>
              <a:xfrm>
                <a:off x="752239" y="5577440"/>
                <a:ext cx="3797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2)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Potential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density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dirty="0"/>
                  <a:t> 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AB2990-AA6D-3043-AFF1-682C95B2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9" y="5577440"/>
                <a:ext cx="3797449" cy="369332"/>
              </a:xfrm>
              <a:prstGeom prst="rect">
                <a:avLst/>
              </a:prstGeom>
              <a:blipFill>
                <a:blip r:embed="rId10"/>
                <a:stretch>
                  <a:fillRect l="-133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A69292-130A-1C4F-9C08-8664F57EE4F4}"/>
                  </a:ext>
                </a:extLst>
              </p:cNvPr>
              <p:cNvSpPr/>
              <p:nvPr/>
            </p:nvSpPr>
            <p:spPr>
              <a:xfrm>
                <a:off x="746935" y="6108162"/>
                <a:ext cx="2260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3)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Keep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A69292-130A-1C4F-9C08-8664F57EE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35" y="6108162"/>
                <a:ext cx="2260042" cy="369332"/>
              </a:xfrm>
              <a:prstGeom prst="rect">
                <a:avLst/>
              </a:prstGeom>
              <a:blipFill>
                <a:blip r:embed="rId11"/>
                <a:stretch>
                  <a:fillRect l="-2809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D42A348-E236-1344-91B1-443515589EE9}"/>
              </a:ext>
            </a:extLst>
          </p:cNvPr>
          <p:cNvSpPr txBox="1"/>
          <p:nvPr/>
        </p:nvSpPr>
        <p:spPr>
          <a:xfrm>
            <a:off x="5150100" y="5142155"/>
            <a:ext cx="576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Key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Observation: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projection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can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delayed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319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0AB448-E406-604C-9AEF-7E00E0F1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818" y="62865"/>
            <a:ext cx="9144000" cy="453595"/>
          </a:xfrm>
        </p:spPr>
        <p:txBody>
          <a:bodyPr/>
          <a:lstStyle/>
          <a:p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Lemma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379212C-0196-5E4A-80F6-8901E2DDE586}"/>
                  </a:ext>
                </a:extLst>
              </p:cNvPr>
              <p:cNvSpPr txBox="1"/>
              <p:nvPr/>
            </p:nvSpPr>
            <p:spPr>
              <a:xfrm>
                <a:off x="870573" y="3308650"/>
                <a:ext cx="9887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2)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Projection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projection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keep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379212C-0196-5E4A-80F6-8901E2DDE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3" y="3308650"/>
                <a:ext cx="9887074" cy="369332"/>
              </a:xfrm>
              <a:prstGeom prst="rect">
                <a:avLst/>
              </a:prstGeom>
              <a:blipFill>
                <a:blip r:embed="rId2"/>
                <a:stretch>
                  <a:fillRect l="-513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AB2990-AA6D-3043-AFF1-682C95B27DF3}"/>
                  </a:ext>
                </a:extLst>
              </p:cNvPr>
              <p:cNvSpPr txBox="1"/>
              <p:nvPr/>
            </p:nvSpPr>
            <p:spPr>
              <a:xfrm>
                <a:off x="870573" y="1358990"/>
                <a:ext cx="3797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1)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Potential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density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dirty="0"/>
                  <a:t> 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AB2990-AA6D-3043-AFF1-682C95B2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3" y="1358990"/>
                <a:ext cx="3797449" cy="369332"/>
              </a:xfrm>
              <a:prstGeom prst="rect">
                <a:avLst/>
              </a:prstGeom>
              <a:blipFill>
                <a:blip r:embed="rId3"/>
                <a:stretch>
                  <a:fillRect l="-1333" t="-1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7AD54A-843E-D145-9686-E2E56604B08E}"/>
                  </a:ext>
                </a:extLst>
              </p:cNvPr>
              <p:cNvSpPr txBox="1"/>
              <p:nvPr/>
            </p:nvSpPr>
            <p:spPr>
              <a:xfrm>
                <a:off x="4460837" y="1353411"/>
                <a:ext cx="9983097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7AD54A-843E-D145-9686-E2E56604B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37" y="1353411"/>
                <a:ext cx="9983097" cy="374911"/>
              </a:xfrm>
              <a:prstGeom prst="rect">
                <a:avLst/>
              </a:prstGeom>
              <a:blipFill>
                <a:blip r:embed="rId4"/>
                <a:stretch>
                  <a:fillRect l="-508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A930261-67D9-7742-A46E-2955FBEFE377}"/>
                  </a:ext>
                </a:extLst>
              </p:cNvPr>
              <p:cNvSpPr/>
              <p:nvPr/>
            </p:nvSpPr>
            <p:spPr>
              <a:xfrm>
                <a:off x="870573" y="825323"/>
                <a:ext cx="3170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WLOG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𝑏𝑠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A930261-67D9-7742-A46E-2955FBEFE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3" y="825323"/>
                <a:ext cx="3170933" cy="369332"/>
              </a:xfrm>
              <a:prstGeom prst="rect">
                <a:avLst/>
              </a:prstGeom>
              <a:blipFill>
                <a:blip r:embed="rId5"/>
                <a:stretch>
                  <a:fillRect l="-1594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DE18EB-C0F4-6E4C-A5E4-7545C7A5A8BA}"/>
                  </a:ext>
                </a:extLst>
              </p:cNvPr>
              <p:cNvSpPr txBox="1"/>
              <p:nvPr/>
            </p:nvSpPr>
            <p:spPr>
              <a:xfrm>
                <a:off x="1172583" y="1979407"/>
                <a:ext cx="8380207" cy="127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each</m:t>
                      </m:r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𝑑𝑒𝑓𝑖𝑛𝑒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𝑝𝑜𝑡𝑒𝑛𝑡𝑖𝑎𝑙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DE18EB-C0F4-6E4C-A5E4-7545C7A5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3" y="1979407"/>
                <a:ext cx="8380207" cy="1275093"/>
              </a:xfrm>
              <a:prstGeom prst="rect">
                <a:avLst/>
              </a:prstGeom>
              <a:blipFill>
                <a:blip r:embed="rId6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02730DA-999B-9B44-9B95-5A82E5534504}"/>
                  </a:ext>
                </a:extLst>
              </p:cNvPr>
              <p:cNvSpPr/>
              <p:nvPr/>
            </p:nvSpPr>
            <p:spPr>
              <a:xfrm>
                <a:off x="1077687" y="4245038"/>
                <a:ext cx="4256314" cy="21775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02730DA-999B-9B44-9B95-5A82E553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87" y="4245038"/>
                <a:ext cx="4256314" cy="21775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ECDD5B2-D058-E444-8282-83216A34EFBC}"/>
              </a:ext>
            </a:extLst>
          </p:cNvPr>
          <p:cNvSpPr/>
          <p:nvPr/>
        </p:nvSpPr>
        <p:spPr>
          <a:xfrm>
            <a:off x="2100172" y="4680856"/>
            <a:ext cx="2264228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DD1B8E-E87D-1544-9603-E8FFAD4DB24E}"/>
              </a:ext>
            </a:extLst>
          </p:cNvPr>
          <p:cNvSpPr txBox="1"/>
          <p:nvPr/>
        </p:nvSpPr>
        <p:spPr>
          <a:xfrm>
            <a:off x="620202" y="4975552"/>
            <a:ext cx="25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810373-A92B-6B42-AC3E-FDA557987EA5}"/>
              </a:ext>
            </a:extLst>
          </p:cNvPr>
          <p:cNvSpPr txBox="1"/>
          <p:nvPr/>
        </p:nvSpPr>
        <p:spPr>
          <a:xfrm>
            <a:off x="2871030" y="3744468"/>
            <a:ext cx="25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0C25A8-8D3E-2D42-870E-C4EE3C5A888D}"/>
              </a:ext>
            </a:extLst>
          </p:cNvPr>
          <p:cNvSpPr txBox="1"/>
          <p:nvPr/>
        </p:nvSpPr>
        <p:spPr>
          <a:xfrm>
            <a:off x="1642687" y="5073644"/>
            <a:ext cx="45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X’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EA6A79B-3A7B-224B-AC28-BB4300053B53}"/>
              </a:ext>
            </a:extLst>
          </p:cNvPr>
          <p:cNvSpPr txBox="1"/>
          <p:nvPr/>
        </p:nvSpPr>
        <p:spPr>
          <a:xfrm>
            <a:off x="3107100" y="4289947"/>
            <a:ext cx="46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Y’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8D42C6-82C3-D145-AB61-CA3345C757FE}"/>
                  </a:ext>
                </a:extLst>
              </p:cNvPr>
              <p:cNvSpPr txBox="1"/>
              <p:nvPr/>
            </p:nvSpPr>
            <p:spPr>
              <a:xfrm>
                <a:off x="6096000" y="3962400"/>
                <a:ext cx="55734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projection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Alice’s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side: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Find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8D42C6-82C3-D145-AB61-CA3345C75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62400"/>
                <a:ext cx="5573486" cy="923330"/>
              </a:xfrm>
              <a:prstGeom prst="rect">
                <a:avLst/>
              </a:prstGeom>
              <a:blipFill>
                <a:blip r:embed="rId8"/>
                <a:stretch>
                  <a:fillRect l="-911" t="-2740"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9F0101-52BB-CF48-9E17-166C9312A997}"/>
                  </a:ext>
                </a:extLst>
              </p:cNvPr>
              <p:cNvSpPr txBox="1"/>
              <p:nvPr/>
            </p:nvSpPr>
            <p:spPr>
              <a:xfrm>
                <a:off x="5998312" y="5180989"/>
                <a:ext cx="55734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projection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Bob’s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side: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∈[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9F0101-52BB-CF48-9E17-166C9312A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312" y="5180989"/>
                <a:ext cx="5573486" cy="923330"/>
              </a:xfrm>
              <a:prstGeom prst="rect">
                <a:avLst/>
              </a:prstGeom>
              <a:blipFill>
                <a:blip r:embed="rId9"/>
                <a:stretch>
                  <a:fillRect l="-909" t="-4110"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16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0AB448-E406-604C-9AEF-7E00E0F1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818" y="62865"/>
            <a:ext cx="9144000" cy="453595"/>
          </a:xfrm>
        </p:spPr>
        <p:txBody>
          <a:bodyPr/>
          <a:lstStyle/>
          <a:p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379212C-0196-5E4A-80F6-8901E2DDE586}"/>
                  </a:ext>
                </a:extLst>
              </p:cNvPr>
              <p:cNvSpPr txBox="1"/>
              <p:nvPr/>
            </p:nvSpPr>
            <p:spPr>
              <a:xfrm>
                <a:off x="870573" y="2947378"/>
                <a:ext cx="9887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projection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keep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379212C-0196-5E4A-80F6-8901E2DDE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3" y="2947378"/>
                <a:ext cx="9887074" cy="369332"/>
              </a:xfrm>
              <a:prstGeom prst="rect">
                <a:avLst/>
              </a:prstGeom>
              <a:blipFill>
                <a:blip r:embed="rId2"/>
                <a:stretch>
                  <a:fillRect l="-513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AB2990-AA6D-3043-AFF1-682C95B27DF3}"/>
                  </a:ext>
                </a:extLst>
              </p:cNvPr>
              <p:cNvSpPr txBox="1"/>
              <p:nvPr/>
            </p:nvSpPr>
            <p:spPr>
              <a:xfrm>
                <a:off x="2596180" y="649440"/>
                <a:ext cx="3797449" cy="72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AB2990-AA6D-3043-AFF1-682C95B2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80" y="649440"/>
                <a:ext cx="3797449" cy="721095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A930261-67D9-7742-A46E-2955FBEFE377}"/>
                  </a:ext>
                </a:extLst>
              </p:cNvPr>
              <p:cNvSpPr/>
              <p:nvPr/>
            </p:nvSpPr>
            <p:spPr>
              <a:xfrm>
                <a:off x="870573" y="825323"/>
                <a:ext cx="2459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Assume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𝑏𝑠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A930261-67D9-7742-A46E-2955FBEFE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3" y="825323"/>
                <a:ext cx="2459199" cy="369332"/>
              </a:xfrm>
              <a:prstGeom prst="rect">
                <a:avLst/>
              </a:prstGeom>
              <a:blipFill>
                <a:blip r:embed="rId4"/>
                <a:stretch>
                  <a:fillRect l="-2051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4F31D4D-9348-314B-8CA2-9CE8B078CFC8}"/>
              </a:ext>
            </a:extLst>
          </p:cNvPr>
          <p:cNvSpPr/>
          <p:nvPr/>
        </p:nvSpPr>
        <p:spPr>
          <a:xfrm>
            <a:off x="2488603" y="3541291"/>
            <a:ext cx="9359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latin typeface="TeXGyreSchola"/>
              </a:rPr>
              <a:t>potential </a:t>
            </a:r>
            <a:r>
              <a:rPr lang="en-US" altLang="zh-CN" dirty="0">
                <a:latin typeface="TeXGyreSchola"/>
              </a:rPr>
              <a:t>function</a:t>
            </a:r>
            <a:r>
              <a:rPr lang="zh-CN" altLang="en-US" dirty="0">
                <a:latin typeface="TeXGyreSchola"/>
              </a:rPr>
              <a:t> </a:t>
            </a:r>
            <a:r>
              <a:rPr lang="en-US" altLang="zh-CN" dirty="0">
                <a:latin typeface="TeXGyreSchola"/>
              </a:rPr>
              <a:t>increase</a:t>
            </a:r>
            <a:r>
              <a:rPr lang="en" altLang="zh-CN" dirty="0">
                <a:latin typeface="TeXGyreSchola"/>
              </a:rPr>
              <a:t> by at least </a:t>
            </a:r>
            <a:r>
              <a:rPr lang="el-GR" altLang="zh-CN" dirty="0">
                <a:latin typeface="CMR10"/>
              </a:rPr>
              <a:t>Ω(</a:t>
            </a:r>
            <a:r>
              <a:rPr lang="en" altLang="zh-CN" dirty="0">
                <a:latin typeface="CMR10"/>
              </a:rPr>
              <a:t>log </a:t>
            </a:r>
            <a:r>
              <a:rPr lang="en" altLang="zh-CN" dirty="0">
                <a:latin typeface="CMMI10"/>
              </a:rPr>
              <a:t>q</a:t>
            </a:r>
            <a:r>
              <a:rPr lang="en" altLang="zh-CN" dirty="0">
                <a:latin typeface="CMR10"/>
              </a:rPr>
              <a:t>) </a:t>
            </a:r>
            <a:r>
              <a:rPr lang="en" altLang="zh-CN" dirty="0">
                <a:latin typeface="TeXGyreSchola"/>
              </a:rPr>
              <a:t>in each “query iteration” </a:t>
            </a:r>
            <a:endParaRPr lang="e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E2A163-04D3-5342-BCE6-480260EA6655}"/>
              </a:ext>
            </a:extLst>
          </p:cNvPr>
          <p:cNvSpPr/>
          <p:nvPr/>
        </p:nvSpPr>
        <p:spPr>
          <a:xfrm>
            <a:off x="2393178" y="2109020"/>
            <a:ext cx="9359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latin typeface="TeXGyreSchola"/>
              </a:rPr>
              <a:t>potential </a:t>
            </a:r>
            <a:r>
              <a:rPr lang="en-US" altLang="zh-CN" dirty="0">
                <a:latin typeface="TeXGyreSchola"/>
              </a:rPr>
              <a:t>function</a:t>
            </a:r>
            <a:r>
              <a:rPr lang="zh-CN" altLang="en-US" dirty="0">
                <a:latin typeface="TeXGyreSchola"/>
              </a:rPr>
              <a:t> </a:t>
            </a:r>
            <a:r>
              <a:rPr lang="en-US" altLang="zh-CN" dirty="0">
                <a:latin typeface="TeXGyreSchola"/>
              </a:rPr>
              <a:t>decrease</a:t>
            </a:r>
            <a:r>
              <a:rPr lang="en" altLang="zh-CN" dirty="0">
                <a:latin typeface="TeXGyreSchola"/>
              </a:rPr>
              <a:t> by at least </a:t>
            </a:r>
            <a:r>
              <a:rPr lang="en-US" altLang="zh-CN" dirty="0">
                <a:latin typeface="CMR10"/>
              </a:rPr>
              <a:t>O</a:t>
            </a:r>
            <a:r>
              <a:rPr lang="el-GR" altLang="zh-CN" dirty="0">
                <a:latin typeface="CMR10"/>
              </a:rPr>
              <a:t>(</a:t>
            </a:r>
            <a:r>
              <a:rPr lang="en-US" altLang="zh-CN" dirty="0">
                <a:latin typeface="CMR10"/>
              </a:rPr>
              <a:t>1</a:t>
            </a:r>
            <a:r>
              <a:rPr lang="en" altLang="zh-CN" dirty="0">
                <a:latin typeface="CMR10"/>
              </a:rPr>
              <a:t>) </a:t>
            </a:r>
            <a:r>
              <a:rPr lang="en" altLang="zh-CN" dirty="0">
                <a:latin typeface="TeXGyreSchola"/>
              </a:rPr>
              <a:t>in each “communication iteration” </a:t>
            </a:r>
            <a:endParaRPr lang="e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F384D3-9D10-474B-9EAD-21F52EB529DE}"/>
              </a:ext>
            </a:extLst>
          </p:cNvPr>
          <p:cNvSpPr txBox="1"/>
          <p:nvPr/>
        </p:nvSpPr>
        <p:spPr>
          <a:xfrm>
            <a:off x="870573" y="1525760"/>
            <a:ext cx="304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argument,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C55D4E-8CD6-0F41-8E64-2351DA6AB102}"/>
                  </a:ext>
                </a:extLst>
              </p:cNvPr>
              <p:cNvSpPr txBox="1"/>
              <p:nvPr/>
            </p:nvSpPr>
            <p:spPr>
              <a:xfrm>
                <a:off x="753234" y="3941226"/>
                <a:ext cx="10685531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Low-discrepancy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gadget:</a:t>
                </a:r>
                <a:r>
                  <a:rPr kumimoji="1" lang="zh-CN" altLang="en-US" b="1" dirty="0"/>
                  <a:t>  </a:t>
                </a:r>
                <a:r>
                  <a:rPr kumimoji="1" lang="en-US" altLang="zh-CN" b="0" dirty="0"/>
                  <a:t>Fix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zh-CN" altLang="en-US" dirty="0"/>
                  <a:t>    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C55D4E-8CD6-0F41-8E64-2351DA6AB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34" y="3941226"/>
                <a:ext cx="10685531" cy="414024"/>
              </a:xfrm>
              <a:prstGeom prst="rect">
                <a:avLst/>
              </a:prstGeom>
              <a:blipFill>
                <a:blip r:embed="rId5"/>
                <a:stretch>
                  <a:fillRect l="-475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566A8AD-41DD-8E49-9577-7D6CF395E1F3}"/>
              </a:ext>
            </a:extLst>
          </p:cNvPr>
          <p:cNvSpPr txBox="1"/>
          <p:nvPr/>
        </p:nvSpPr>
        <p:spPr>
          <a:xfrm>
            <a:off x="515342" y="6107887"/>
            <a:ext cx="117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Alice’side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</a:t>
            </a:r>
            <a:r>
              <a:rPr kumimoji="1" lang="zh-CN" altLang="en-US" dirty="0"/>
              <a:t> </a:t>
            </a:r>
            <a:r>
              <a:rPr kumimoji="1" lang="en" altLang="zh-CN" dirty="0"/>
              <a:t>potential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EAA3F2-702E-DA49-9131-94A2FE1F5BB6}"/>
              </a:ext>
            </a:extLst>
          </p:cNvPr>
          <p:cNvSpPr/>
          <p:nvPr/>
        </p:nvSpPr>
        <p:spPr>
          <a:xfrm>
            <a:off x="1693857" y="4666124"/>
            <a:ext cx="1719943" cy="1289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D4F99F-832A-134E-8259-324AA16BB2F1}"/>
              </a:ext>
            </a:extLst>
          </p:cNvPr>
          <p:cNvSpPr/>
          <p:nvPr/>
        </p:nvSpPr>
        <p:spPr>
          <a:xfrm>
            <a:off x="2172829" y="4986596"/>
            <a:ext cx="8382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01958B-D415-3C48-87C3-5BDF989DB452}"/>
              </a:ext>
            </a:extLst>
          </p:cNvPr>
          <p:cNvSpPr txBox="1"/>
          <p:nvPr/>
        </p:nvSpPr>
        <p:spPr>
          <a:xfrm>
            <a:off x="1008057" y="49865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[q]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9C4EC2-323B-1F42-B91C-9A9B8A9C4F41}"/>
              </a:ext>
            </a:extLst>
          </p:cNvPr>
          <p:cNvSpPr txBox="1"/>
          <p:nvPr/>
        </p:nvSpPr>
        <p:spPr>
          <a:xfrm>
            <a:off x="2221903" y="42479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[q]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EC3986-D05E-B34F-83FF-B99D3E637FA7}"/>
                  </a:ext>
                </a:extLst>
              </p:cNvPr>
              <p:cNvSpPr/>
              <p:nvPr/>
            </p:nvSpPr>
            <p:spPr>
              <a:xfrm>
                <a:off x="3660089" y="4562427"/>
                <a:ext cx="3190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When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5EC3986-D05E-B34F-83FF-B99D3E637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089" y="4562427"/>
                <a:ext cx="3190169" cy="369332"/>
              </a:xfrm>
              <a:prstGeom prst="rect">
                <a:avLst/>
              </a:prstGeom>
              <a:blipFill>
                <a:blip r:embed="rId6"/>
                <a:stretch>
                  <a:fillRect l="-794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78640262-0970-6B41-ADBE-1616E2583CFD}"/>
              </a:ext>
            </a:extLst>
          </p:cNvPr>
          <p:cNvSpPr txBox="1"/>
          <p:nvPr/>
        </p:nvSpPr>
        <p:spPr>
          <a:xfrm>
            <a:off x="1770058" y="5126108"/>
            <a:ext cx="25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1106E7-4FAE-B945-B5EB-2CB1DD3F9202}"/>
              </a:ext>
            </a:extLst>
          </p:cNvPr>
          <p:cNvSpPr txBox="1"/>
          <p:nvPr/>
        </p:nvSpPr>
        <p:spPr>
          <a:xfrm>
            <a:off x="2393178" y="46172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7C0CB30-25C3-3B46-9C1D-FFA2C7DDC42F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flipH="1">
            <a:off x="3011029" y="4747093"/>
            <a:ext cx="649060" cy="57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1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2FBDC8F-EA32-E04A-ABF1-6831001443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Disjointness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2FBDC8F-EA32-E04A-ABF1-683100144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6EFF19-7F30-9644-9930-21651678F41D}"/>
                  </a:ext>
                </a:extLst>
              </p:cNvPr>
              <p:cNvSpPr txBox="1"/>
              <p:nvPr/>
            </p:nvSpPr>
            <p:spPr>
              <a:xfrm>
                <a:off x="691056" y="2136338"/>
                <a:ext cx="566244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Previous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proofs:</a:t>
                </a:r>
              </a:p>
              <a:p>
                <a:endParaRPr kumimoji="1" lang="en-US" altLang="zh-CN" dirty="0"/>
              </a:p>
              <a:p>
                <a:r>
                  <a:rPr lang="en-US" altLang="zh-CN" dirty="0"/>
                  <a:t>Entropy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argument</a:t>
                </a:r>
                <a:r>
                  <a:rPr lang="zh-CN" altLang="en-US" dirty="0">
                    <a:latin typeface="CMR10"/>
                  </a:rPr>
                  <a:t> </a:t>
                </a:r>
                <a:r>
                  <a:rPr lang="zh-CN" altLang="en-US" dirty="0"/>
                  <a:t> </a:t>
                </a:r>
                <a:r>
                  <a:rPr kumimoji="1" lang="en-US" altLang="zh-CN" dirty="0"/>
                  <a:t>[Raz92]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complexity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paradigm [BYJKS03] :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、</a:t>
                </a:r>
                <a:r>
                  <a:rPr kumimoji="1" lang="en-US" altLang="zh-CN" dirty="0"/>
                  <a:t>Direct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argument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、</a:t>
                </a:r>
                <a:r>
                  <a:rPr kumimoji="1" lang="en-US" altLang="zh-CN" dirty="0"/>
                  <a:t>information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complexity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:</a:t>
                </a:r>
              </a:p>
              <a:p>
                <a:r>
                  <a:rPr kumimoji="1" lang="zh-CN" altLang="en-US" dirty="0"/>
                  <a:t> </a:t>
                </a:r>
                <a:r>
                  <a:rPr lang="en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encoding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theorem </a:t>
                </a:r>
                <a:r>
                  <a:rPr lang="en-US" altLang="zh-CN" dirty="0"/>
                  <a:t>+</a:t>
                </a:r>
                <a:r>
                  <a:rPr kumimoji="1" lang="en-US" altLang="zh-CN" dirty="0"/>
                  <a:t>“</a:t>
                </a:r>
                <a:r>
                  <a:rPr lang="en" altLang="zh-CN" dirty="0"/>
                  <a:t>Cut-and-Paste Lemma</a:t>
                </a:r>
                <a:r>
                  <a:rPr lang="en-US" altLang="zh-CN" dirty="0"/>
                  <a:t>”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6EFF19-7F30-9644-9930-21651678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56" y="2136338"/>
                <a:ext cx="5662448" cy="2862322"/>
              </a:xfrm>
              <a:prstGeom prst="rect">
                <a:avLst/>
              </a:prstGeom>
              <a:blipFill>
                <a:blip r:embed="rId3"/>
                <a:stretch>
                  <a:fillRect l="-895" t="-885" r="-4251" b="-2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BFC3A6F-936B-6D4D-B484-405447F3F084}"/>
              </a:ext>
            </a:extLst>
          </p:cNvPr>
          <p:cNvSpPr txBox="1"/>
          <p:nvPr/>
        </p:nvSpPr>
        <p:spPr>
          <a:xfrm>
            <a:off x="6353504" y="2136338"/>
            <a:ext cx="5838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proofs:</a:t>
            </a:r>
          </a:p>
          <a:p>
            <a:endParaRPr kumimoji="1" lang="en-US" altLang="zh-CN" dirty="0"/>
          </a:p>
          <a:p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argument: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entropy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Potential function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en" altLang="zh-CN" dirty="0"/>
              <a:t> by at least </a:t>
            </a:r>
            <a:r>
              <a:rPr lang="el-GR" altLang="zh-CN" dirty="0"/>
              <a:t>Ω(</a:t>
            </a:r>
            <a:r>
              <a:rPr lang="en-US" altLang="zh-CN" dirty="0"/>
              <a:t>1</a:t>
            </a:r>
            <a:r>
              <a:rPr lang="en" altLang="zh-CN" dirty="0"/>
              <a:t>) 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" altLang="zh-CN" dirty="0"/>
              <a:t>query iteration</a:t>
            </a:r>
            <a:r>
              <a:rPr lang="en-US" altLang="zh-CN" dirty="0"/>
              <a:t>”:</a:t>
            </a:r>
          </a:p>
          <a:p>
            <a:r>
              <a:rPr lang="zh-CN" altLang="en-US" dirty="0"/>
              <a:t>   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Projection</a:t>
            </a:r>
            <a:r>
              <a:rPr lang="zh-CN" altLang="en-US" dirty="0"/>
              <a:t> </a:t>
            </a:r>
            <a:r>
              <a:rPr lang="en-US" altLang="zh-CN" dirty="0"/>
              <a:t>Lemma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kumimoji="1" lang="en-US" altLang="zh-CN" dirty="0"/>
              <a:t>“</a:t>
            </a:r>
            <a:r>
              <a:rPr lang="en" altLang="zh-CN" dirty="0"/>
              <a:t>Cut-and-Paste Lemma</a:t>
            </a:r>
            <a:r>
              <a:rPr lang="en-US" altLang="zh-CN" dirty="0"/>
              <a:t>”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77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2496</Words>
  <Application>Microsoft Macintosh PowerPoint</Application>
  <PresentationFormat>宽屏</PresentationFormat>
  <Paragraphs>359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CMMI10</vt:lpstr>
      <vt:lpstr>CMR10</vt:lpstr>
      <vt:lpstr>TeXGyreSchola</vt:lpstr>
      <vt:lpstr>Arial</vt:lpstr>
      <vt:lpstr>Cambria Math</vt:lpstr>
      <vt:lpstr>Office 主题​​</vt:lpstr>
      <vt:lpstr>Outline</vt:lpstr>
      <vt:lpstr>Proof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Ω(n)  lower bound for Set Disjointness</vt:lpstr>
      <vt:lpstr>Our goal </vt:lpstr>
      <vt:lpstr>PowerPoint 演示文稿</vt:lpstr>
      <vt:lpstr>How to do Projection?</vt:lpstr>
      <vt:lpstr>Analysis of Projection Lemma</vt:lpstr>
      <vt:lpstr>PowerPoint 演示文稿</vt:lpstr>
      <vt:lpstr>Connections between information complexity</vt:lpstr>
      <vt:lpstr>   Intuition of  Ω(n)  lower bound for Tseitin Formula</vt:lpstr>
      <vt:lpstr>Tseitin Formula</vt:lpstr>
      <vt:lpstr>               Ω(n)  query lower bound for Tseitin Formula</vt:lpstr>
      <vt:lpstr>               Ω(n)  query lower bound for Tseitin Formula</vt:lpstr>
      <vt:lpstr>               Ω(n)  query lower bound for Tseitin Formula</vt:lpstr>
      <vt:lpstr>               Ω(n)  query lower bound for Tseitin Formula</vt:lpstr>
      <vt:lpstr>               Ω(n)  query lower bound for Tseitin Formula</vt:lpstr>
      <vt:lpstr>Communication lower bound for Tseitin Formula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534597827@qq.com</dc:creator>
  <cp:lastModifiedBy>534597827@qq.com</cp:lastModifiedBy>
  <cp:revision>143</cp:revision>
  <dcterms:created xsi:type="dcterms:W3CDTF">2021-11-01T03:11:44Z</dcterms:created>
  <dcterms:modified xsi:type="dcterms:W3CDTF">2021-11-18T10:56:54Z</dcterms:modified>
</cp:coreProperties>
</file>