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8" r:id="rId3"/>
    <p:sldId id="262" r:id="rId4"/>
    <p:sldId id="259" r:id="rId5"/>
    <p:sldId id="303" r:id="rId6"/>
    <p:sldId id="292" r:id="rId7"/>
    <p:sldId id="293" r:id="rId8"/>
    <p:sldId id="284" r:id="rId9"/>
    <p:sldId id="294" r:id="rId10"/>
    <p:sldId id="287" r:id="rId11"/>
    <p:sldId id="295" r:id="rId12"/>
    <p:sldId id="286" r:id="rId13"/>
    <p:sldId id="301" r:id="rId14"/>
    <p:sldId id="285" r:id="rId15"/>
    <p:sldId id="267" r:id="rId16"/>
    <p:sldId id="302" r:id="rId17"/>
    <p:sldId id="282" r:id="rId18"/>
    <p:sldId id="297" r:id="rId19"/>
    <p:sldId id="298" r:id="rId20"/>
    <p:sldId id="268" r:id="rId21"/>
    <p:sldId id="277" r:id="rId22"/>
    <p:sldId id="269" r:id="rId23"/>
    <p:sldId id="29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50"/>
    <p:restoredTop sz="96281"/>
  </p:normalViewPr>
  <p:slideViewPr>
    <p:cSldViewPr snapToGrid="0">
      <p:cViewPr varScale="1">
        <p:scale>
          <a:sx n="76" d="100"/>
          <a:sy n="76" d="100"/>
        </p:scale>
        <p:origin x="22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26845-8748-7B4C-AA72-0103CBE68825}" type="datetimeFigureOut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4BD7A-EDE3-384A-B445-FDA1E8D8A8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56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Disjointness,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following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lemma.</a:t>
                </a:r>
                <a:r>
                  <a:rPr kumimoji="1" lang="zh-CN" altLang="en-US" baseline="0" dirty="0"/>
                  <a:t>  </a:t>
                </a:r>
                <a:r>
                  <a:rPr kumimoji="1" lang="en-US" altLang="zh-CN" baseline="0" dirty="0"/>
                  <a:t>We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note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that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will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imply</a:t>
                </a:r>
                <a:r>
                  <a:rPr kumimoji="1" lang="zh-CN" altLang="en-US" baseline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lemma,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key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point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to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prove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that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when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rectangle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biased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toward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D_0,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probability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of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Rectangle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on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D_0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small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enough.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:r>
                  <a:rPr kumimoji="1" lang="en-US" altLang="zh-CN" i="0">
                    <a:latin typeface="Cambria Math" panose="02040503050406030204" pitchFamily="18" charset="0"/>
                  </a:rPr>
                  <a:t>Ω(𝑛)  </a:t>
                </a:r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Disjointness,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following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lemma.</a:t>
                </a:r>
                <a:r>
                  <a:rPr kumimoji="1" lang="zh-CN" altLang="en-US" baseline="0" dirty="0"/>
                  <a:t>  </a:t>
                </a:r>
                <a:r>
                  <a:rPr kumimoji="1" lang="en-US" altLang="zh-CN" baseline="0" dirty="0"/>
                  <a:t>We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note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that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will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imply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i="0">
                    <a:latin typeface="Cambria Math" panose="02040503050406030204" pitchFamily="18" charset="0"/>
                  </a:rPr>
                  <a:t>Ω(𝑛)  </a:t>
                </a:r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lemma,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key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point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to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prove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that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when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rectangle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biased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toward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D_0,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probability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of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Rectangle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on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D_0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small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enough.</a:t>
                </a:r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64E35-B1EC-8B40-87DE-B4D45417F16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37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Disjointness,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following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lemma.</a:t>
                </a:r>
                <a:r>
                  <a:rPr kumimoji="1" lang="zh-CN" altLang="en-US" baseline="0" dirty="0"/>
                  <a:t>  </a:t>
                </a:r>
                <a:r>
                  <a:rPr kumimoji="1" lang="en-US" altLang="zh-CN" baseline="0" dirty="0"/>
                  <a:t>We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note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that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will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imply</a:t>
                </a:r>
                <a:r>
                  <a:rPr kumimoji="1" lang="zh-CN" altLang="en-US" baseline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lemma,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key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point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to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prove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that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when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rectangle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biased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toward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D_0,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probability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of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Rectangle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on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D_0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small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enough.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:r>
                  <a:rPr kumimoji="1" lang="en-US" altLang="zh-CN" i="0">
                    <a:latin typeface="Cambria Math" panose="02040503050406030204" pitchFamily="18" charset="0"/>
                  </a:rPr>
                  <a:t>Ω(𝑛)  </a:t>
                </a:r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Disjointness,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following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lemma.</a:t>
                </a:r>
                <a:r>
                  <a:rPr kumimoji="1" lang="zh-CN" altLang="en-US" baseline="0" dirty="0"/>
                  <a:t>  </a:t>
                </a:r>
                <a:r>
                  <a:rPr kumimoji="1" lang="en-US" altLang="zh-CN" baseline="0" dirty="0"/>
                  <a:t>We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note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that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will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imply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i="0">
                    <a:latin typeface="Cambria Math" panose="02040503050406030204" pitchFamily="18" charset="0"/>
                  </a:rPr>
                  <a:t>Ω(𝑛)  </a:t>
                </a:r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lemma,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key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point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to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prove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that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when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rectangle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biased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toward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D_0,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probability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of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Rectangle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on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D_0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small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enough.</a:t>
                </a:r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64E35-B1EC-8B40-87DE-B4D45417F16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71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Disjointness,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following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lemma.</a:t>
                </a:r>
                <a:r>
                  <a:rPr kumimoji="1" lang="zh-CN" altLang="en-US" baseline="0" dirty="0"/>
                  <a:t>  </a:t>
                </a:r>
                <a:r>
                  <a:rPr kumimoji="1" lang="en-US" altLang="zh-CN" baseline="0" dirty="0"/>
                  <a:t>We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note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that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will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imply</a:t>
                </a:r>
                <a:r>
                  <a:rPr kumimoji="1" lang="zh-CN" altLang="en-US" baseline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lemma,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key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point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to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prove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that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when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rectangle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biased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toward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D_0,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probability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of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Rectangle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on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D_0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small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enough.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:r>
                  <a:rPr kumimoji="1" lang="en-US" altLang="zh-CN" i="0">
                    <a:latin typeface="Cambria Math" panose="02040503050406030204" pitchFamily="18" charset="0"/>
                  </a:rPr>
                  <a:t>Ω(𝑛)  </a:t>
                </a:r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Disjointness,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following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lemma.</a:t>
                </a:r>
                <a:r>
                  <a:rPr kumimoji="1" lang="zh-CN" altLang="en-US" baseline="0" dirty="0"/>
                  <a:t>  </a:t>
                </a:r>
                <a:r>
                  <a:rPr kumimoji="1" lang="en-US" altLang="zh-CN" baseline="0" dirty="0"/>
                  <a:t>We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note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that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will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imply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i="0">
                    <a:latin typeface="Cambria Math" panose="02040503050406030204" pitchFamily="18" charset="0"/>
                  </a:rPr>
                  <a:t>Ω(𝑛)  </a:t>
                </a:r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baseline="0" dirty="0"/>
                  <a:t>main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lemma,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key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point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to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prove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that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when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rectangle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biased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toward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D_0,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the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probability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of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Rectangle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on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D_0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is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small</a:t>
                </a:r>
                <a:r>
                  <a:rPr kumimoji="1" lang="zh-CN" altLang="en-US" baseline="0" dirty="0"/>
                  <a:t> </a:t>
                </a:r>
                <a:r>
                  <a:rPr kumimoji="1" lang="en-US" altLang="zh-CN" baseline="0" dirty="0"/>
                  <a:t>enough.</a:t>
                </a:r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64E35-B1EC-8B40-87DE-B4D45417F16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067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  <a:r>
              <a:rPr lang="en-US" altLang="zh-CN" dirty="0"/>
              <a:t>otential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argument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prove</a:t>
            </a:r>
            <a:r>
              <a:rPr lang="zh-CN" altLang="en-US" dirty="0"/>
              <a:t> </a:t>
            </a:r>
            <a:r>
              <a:rPr lang="en-US" altLang="zh-CN" dirty="0"/>
              <a:t>it.</a:t>
            </a:r>
            <a:r>
              <a:rPr lang="zh-CN" altLang="en-US" dirty="0"/>
              <a:t> 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satisfies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claims.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claims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hold,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finish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proof.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64E35-B1EC-8B40-87DE-B4D45417F16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8607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  <a:r>
              <a:rPr lang="en-US" altLang="zh-CN" dirty="0"/>
              <a:t>otential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argument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prove</a:t>
            </a:r>
            <a:r>
              <a:rPr lang="zh-CN" altLang="en-US" dirty="0"/>
              <a:t> </a:t>
            </a:r>
            <a:r>
              <a:rPr lang="en-US" altLang="zh-CN" dirty="0"/>
              <a:t>it.</a:t>
            </a:r>
            <a:r>
              <a:rPr lang="zh-CN" altLang="en-US" dirty="0"/>
              <a:t> 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satisfies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claims.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claims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hold,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finish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proof.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64E35-B1EC-8B40-87DE-B4D45417F16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5376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connection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Q_I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Q_{I\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}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doing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projection.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64E35-B1EC-8B40-87DE-B4D45417F163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4110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CA86F-BEE4-3649-9BA5-0B50A45BABEB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331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16A54-D84E-30FD-177D-BD6274DA1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BFDB43-58A5-C610-C36A-91D272A18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58712-6A40-4B8F-252A-F0474504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0B35-02AB-DC4C-9C05-90533D1C994C}" type="datetime1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E25D5-63E3-5188-7F6A-7471E252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B019-725B-02B1-C13C-6E0D03D2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368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FB7A1-CCFD-473A-B2A7-D043E056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25C837-2E10-BBD8-6375-176876874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B6651-ED1D-3367-67E1-AB0387BA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BFA9-414B-B94D-821B-906E9ED9FAD6}" type="datetime1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13B1D-E843-91AE-B4AD-6C728CA4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F76CA-E765-FD31-6B8A-0C97B0C7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91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3562C9-6D7A-6661-A3D1-2F999BFCE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96B487-468A-FAE5-1945-9118CFF62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1EE3E-B7DB-2198-9F2E-60D17807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9288-4834-6E4B-BB29-A3F83FAD27DB}" type="datetime1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4953E-23D5-F95F-7B13-8533DC32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963292-58AB-2800-4CB6-C0769722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07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C4A00-D505-029D-FE6A-74037762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8ECE4-4037-F5E1-DA96-249ECDB6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DD35C-4428-136A-4171-C1B01FBF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6BC3-C03F-544F-B614-80F2B9D9E2FB}" type="datetime1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CC3C87-ECD4-E159-E885-4C186768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2980A9-A0AB-F5D2-D7C6-DC2AFDD1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660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47441-E6FD-50C5-FF23-2063D45B4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678248-C0F4-0835-A4D4-477544102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F3FE9-EA09-D63E-1CC9-626DA7B1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DB20-97CD-FA49-8FBF-ED701446A189}" type="datetime1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E2A27-9617-CD6E-818E-945962B5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6F337-CFC2-559A-F119-56E4ADB3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96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D170A-2856-88D4-AB87-238FCDF0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3F83E-F5E0-2660-8C6A-BBBB181CC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C0FA93-AB19-0549-8DED-D41C26536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1E876-1BD5-9278-1DD2-081E3DD5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8A6F-A838-FC45-92F7-AA6CAE6D2A3B}" type="datetime1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7B24E-ECD6-1FE2-0852-0679BF10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7AE2DE-5F30-F6A0-0809-88F6784B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337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7E323-AD3E-5C6F-0684-1E68282E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E0B0B4-FF15-FFE0-4141-EA4695A5D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671506-E03D-F22E-C249-4138B0DC2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149934-1BC9-A831-A66F-D11244A7F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2733BB-14B7-DAE2-5C7A-45A15C162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E351A2-9C02-27C6-DC83-2638AEFA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3AD5-8A60-3044-96A2-A9ABDC61456F}" type="datetime1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623F56-CEFC-5DCB-1DFB-1AF2C40A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2828BE-DD2B-B6E4-AD6B-8780D586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846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B1FC8-B893-D5BE-75E0-04CBE8CA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7041B0-E374-170F-6ABD-B6F2003B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BA43-3530-4E47-8544-81A07904A6C1}" type="datetime1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099A8C-CA34-D512-9B7B-ABD3434E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6DF5DB-B736-FF94-03C9-A9623438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13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B235F1-BD94-AB79-DB6D-DA200475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8CBA-07E1-024E-BF92-A3A81DBF4D58}" type="datetime1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54708C-4CDC-8517-5A5B-AFC971F5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4840A7-0FA9-4599-C4A9-FA24C5D8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163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0DD3E-3BBF-1D4A-A41C-1788BC5A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1CB86-0025-60EC-C62E-A27DE8D9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CCB776-C2EF-D039-DC11-398E9C74B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301E3D-3CCB-CC15-A180-874C00B7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B398-C1D4-BA43-A1F6-EFAA642BE80A}" type="datetime1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BA0320-D63C-ACC8-F23A-30BC29ED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FD2D6E-3391-7822-B0A9-24CD4275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76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D4C3A-098A-677C-21DD-E0E9C6809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4430D9-3ECE-6D0D-B230-36161E7C3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A40124-3EB4-5D15-C311-FB9BB1811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1FDC2B-A9E2-F4C1-D159-C498CC70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7495-CAA2-DE4B-B973-9C29DD03BD20}" type="datetime1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D0F911-A6EC-993A-B5DB-E92C6D77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A64899-5B38-189D-06E7-F28CF8DD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062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454580-770B-6DF5-D09C-7089AD82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60E870-C3C6-FC62-6020-CFE2CE580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C5E209-8CF8-2FCA-68C8-148139869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753E6-93F0-3240-BA7C-E2A00D912D88}" type="datetime1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DD014-A5A6-95B1-ECC3-BE638C34D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36451-EB35-BADD-4517-95191C22E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FFF57-DC4C-3342-8770-7BFFFDC850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363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81.png"/><Relationship Id="rId4" Type="http://schemas.openxmlformats.org/officeDocument/2006/relationships/image" Target="../media/image270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80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13" Type="http://schemas.openxmlformats.org/officeDocument/2006/relationships/image" Target="../media/image91.png"/><Relationship Id="rId3" Type="http://schemas.openxmlformats.org/officeDocument/2006/relationships/image" Target="../media/image84.png"/><Relationship Id="rId7" Type="http://schemas.openxmlformats.org/officeDocument/2006/relationships/image" Target="../media/image150.png"/><Relationship Id="rId12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89.png"/><Relationship Id="rId5" Type="http://schemas.openxmlformats.org/officeDocument/2006/relationships/image" Target="../media/image86.png"/><Relationship Id="rId10" Type="http://schemas.openxmlformats.org/officeDocument/2006/relationships/image" Target="../media/image88.png"/><Relationship Id="rId4" Type="http://schemas.openxmlformats.org/officeDocument/2006/relationships/image" Target="../media/image85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0.png"/><Relationship Id="rId4" Type="http://schemas.openxmlformats.org/officeDocument/2006/relationships/image" Target="../media/image7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4.jpe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D5C6F-B094-5B11-B64D-BDBCD6519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34" y="1727089"/>
            <a:ext cx="11843131" cy="787400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Communication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complexity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via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simulation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methods</a:t>
            </a:r>
            <a:endParaRPr kumimoji="1"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1A3E58-2BF9-F2A5-D389-F3D59705D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6935" y="3855539"/>
            <a:ext cx="8651912" cy="452170"/>
          </a:xfrm>
        </p:spPr>
        <p:txBody>
          <a:bodyPr/>
          <a:lstStyle/>
          <a:p>
            <a:r>
              <a:rPr kumimoji="1" lang="en-US" altLang="zh-CN" u="sng" dirty="0"/>
              <a:t>Guangxu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Yang</a:t>
            </a:r>
            <a:r>
              <a:rPr kumimoji="1" lang="zh-CN" altLang="en-US" dirty="0"/>
              <a:t>     </a:t>
            </a:r>
            <a:r>
              <a:rPr kumimoji="1" lang="en-US" altLang="zh-CN" dirty="0"/>
              <a:t>Jiapeng</a:t>
            </a:r>
            <a:r>
              <a:rPr kumimoji="1" lang="zh-CN" altLang="en-US" dirty="0"/>
              <a:t> </a:t>
            </a:r>
            <a:r>
              <a:rPr kumimoji="1" lang="en-US" altLang="zh-CN" dirty="0"/>
              <a:t>Zhang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3BABA-9BE6-6803-0B24-E29A4B1F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4F91-B84F-ED4A-8CD4-F65583262053}" type="datetime1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59BB6-12FF-43D8-0F99-B5254B5F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159DC-AB2E-C78A-C9CF-EA16115B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3BCDE6-E82D-0A1F-E80B-339EB1DF7135}"/>
              </a:ext>
            </a:extLst>
          </p:cNvPr>
          <p:cNvSpPr txBox="1"/>
          <p:nvPr/>
        </p:nvSpPr>
        <p:spPr>
          <a:xfrm>
            <a:off x="838200" y="5404757"/>
            <a:ext cx="1029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Related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paper:</a:t>
            </a:r>
            <a:r>
              <a:rPr kumimoji="1" lang="zh-CN" altLang="en-US" b="1" dirty="0"/>
              <a:t>   </a:t>
            </a:r>
            <a:r>
              <a:rPr kumimoji="1" lang="en" altLang="zh-CN" dirty="0"/>
              <a:t>[YZ22] Simulation Methods in Communication Lower Bounds, Revisited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6503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09407-F1B9-2717-8F73-0FEA1590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87" y="2493729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r>
              <a:rPr kumimoji="1" lang="zh-CN" altLang="en-US" dirty="0"/>
              <a:t>  </a:t>
            </a:r>
            <a:r>
              <a:rPr kumimoji="1" lang="en-US" altLang="zh-CN" dirty="0"/>
              <a:t>Simulation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8CD40-8647-4D70-265A-CF411D9F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6BC3-C03F-544F-B614-80F2B9D9E2FB}" type="datetime1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8CEA4-C1F3-056C-F726-AAE00B4C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5B8AB6-1CE5-4728-5109-2283B17B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10</a:t>
            </a:fld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4EF48C-4650-1E50-FBCA-5041AA618E08}"/>
                  </a:ext>
                </a:extLst>
              </p:cNvPr>
              <p:cNvSpPr txBox="1"/>
              <p:nvPr/>
            </p:nvSpPr>
            <p:spPr>
              <a:xfrm>
                <a:off x="2629524" y="4004118"/>
                <a:ext cx="87242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b="1" dirty="0"/>
                  <a:t>Proof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of</a:t>
                </a:r>
                <a:r>
                  <a:rPr kumimoji="1" lang="zh-CN" altLang="en-US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𝛀</m:t>
                    </m:r>
                    <m:d>
                      <m:d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kumimoji="1"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randomized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lower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bound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for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Set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Disjointness.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(</a:t>
                </a:r>
                <a:r>
                  <a:rPr kumimoji="1" lang="en-US" altLang="zh-CN" b="1" dirty="0">
                    <a:solidFill>
                      <a:srgbClr val="FF0000"/>
                    </a:solidFill>
                  </a:rPr>
                  <a:t>Technical</a:t>
                </a:r>
                <a:r>
                  <a:rPr kumimoji="1"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b="1" dirty="0">
                    <a:solidFill>
                      <a:srgbClr val="FF0000"/>
                    </a:solidFill>
                  </a:rPr>
                  <a:t>part</a:t>
                </a:r>
                <a:r>
                  <a:rPr kumimoji="1" lang="en-US" altLang="zh-CN" b="1" dirty="0"/>
                  <a:t>)</a:t>
                </a:r>
                <a:endParaRPr lang="zh-CN" altLang="en-US" b="1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4EF48C-4650-1E50-FBCA-5041AA618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524" y="4004118"/>
                <a:ext cx="8724276" cy="369332"/>
              </a:xfrm>
              <a:prstGeom prst="rect">
                <a:avLst/>
              </a:prstGeom>
              <a:blipFill>
                <a:blip r:embed="rId2"/>
                <a:stretch>
                  <a:fillRect l="-435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588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2E1C050-178E-A9B2-279C-A762803E9303}"/>
              </a:ext>
            </a:extLst>
          </p:cNvPr>
          <p:cNvSpPr/>
          <p:nvPr/>
        </p:nvSpPr>
        <p:spPr>
          <a:xfrm>
            <a:off x="194899" y="4217102"/>
            <a:ext cx="11827768" cy="21026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E09407-F1B9-2717-8F73-0FEA1590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84248" y="145043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Previous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8CD40-8647-4D70-265A-CF411D9F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6BC3-C03F-544F-B614-80F2B9D9E2FB}" type="datetime1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8CEA4-C1F3-056C-F726-AAE00B4C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5B8AB6-1CE5-4728-5109-2283B17B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1C0594C-9C46-BAA0-F815-05FBC3B2ED9F}"/>
              </a:ext>
            </a:extLst>
          </p:cNvPr>
          <p:cNvSpPr/>
          <p:nvPr/>
        </p:nvSpPr>
        <p:spPr>
          <a:xfrm>
            <a:off x="2285807" y="1760610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F74DEB9-B292-D199-B347-AFA9F1D40A51}"/>
              </a:ext>
            </a:extLst>
          </p:cNvPr>
          <p:cNvSpPr/>
          <p:nvPr/>
        </p:nvSpPr>
        <p:spPr>
          <a:xfrm>
            <a:off x="1722824" y="2354074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EBF2BA7-5FC5-6D85-BABE-938997389A70}"/>
              </a:ext>
            </a:extLst>
          </p:cNvPr>
          <p:cNvSpPr/>
          <p:nvPr/>
        </p:nvSpPr>
        <p:spPr>
          <a:xfrm>
            <a:off x="2809553" y="2354074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98EEB76-5A92-4204-756B-102A911EF9B8}"/>
              </a:ext>
            </a:extLst>
          </p:cNvPr>
          <p:cNvSpPr/>
          <p:nvPr/>
        </p:nvSpPr>
        <p:spPr>
          <a:xfrm>
            <a:off x="1163426" y="3001326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810EEFD-4359-2683-CDB1-E4D325343222}"/>
              </a:ext>
            </a:extLst>
          </p:cNvPr>
          <p:cNvSpPr/>
          <p:nvPr/>
        </p:nvSpPr>
        <p:spPr>
          <a:xfrm>
            <a:off x="2513507" y="3031805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5FC5BA3-581A-6FCF-2EF4-2C7261961F32}"/>
              </a:ext>
            </a:extLst>
          </p:cNvPr>
          <p:cNvSpPr/>
          <p:nvPr/>
        </p:nvSpPr>
        <p:spPr>
          <a:xfrm>
            <a:off x="1924528" y="3004913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FBB968D-AB10-4E4B-FE12-D76CDC95EBBA}"/>
              </a:ext>
            </a:extLst>
          </p:cNvPr>
          <p:cNvSpPr/>
          <p:nvPr/>
        </p:nvSpPr>
        <p:spPr>
          <a:xfrm>
            <a:off x="3352607" y="3001326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B0F37DFE-01C9-5AC8-9214-83A9D1059071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894947" y="2036077"/>
            <a:ext cx="441274" cy="31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C23655B-C5A3-1FFA-7055-9A911EDEEECA}"/>
                  </a:ext>
                </a:extLst>
              </p:cNvPr>
              <p:cNvSpPr/>
              <p:nvPr/>
            </p:nvSpPr>
            <p:spPr>
              <a:xfrm>
                <a:off x="7307489" y="2178870"/>
                <a:ext cx="8300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C23655B-C5A3-1FFA-7055-9A911EDEE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489" y="2178870"/>
                <a:ext cx="830034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6CCBB1E-4E42-3E58-5139-8FAE4DB605F9}"/>
                  </a:ext>
                </a:extLst>
              </p:cNvPr>
              <p:cNvSpPr/>
              <p:nvPr/>
            </p:nvSpPr>
            <p:spPr>
              <a:xfrm>
                <a:off x="6085519" y="2811483"/>
                <a:ext cx="18918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0,1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6CCBB1E-4E42-3E58-5139-8FAE4DB60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519" y="2811483"/>
                <a:ext cx="18918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1714DD3-03EA-847D-52C9-2BDA4ED4381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945939" y="2629541"/>
            <a:ext cx="150712" cy="37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C54EE0B-E776-D360-5594-4534C487480A}"/>
              </a:ext>
            </a:extLst>
          </p:cNvPr>
          <p:cNvCxnSpPr/>
          <p:nvPr/>
        </p:nvCxnSpPr>
        <p:spPr>
          <a:xfrm flipH="1">
            <a:off x="1335548" y="2662132"/>
            <a:ext cx="441274" cy="31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6C8F93A-5063-EE1B-D7FC-A886EFCD957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685630" y="2693150"/>
            <a:ext cx="220636" cy="33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776B655-39BF-88C4-E695-3B6A5C2E3876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2579638" y="2036077"/>
            <a:ext cx="402038" cy="31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0F9D685F-EA23-4B16-FAF5-B5E01C031059}"/>
              </a:ext>
            </a:extLst>
          </p:cNvPr>
          <p:cNvCxnSpPr>
            <a:cxnSpLocks/>
            <a:stCxn id="9" idx="5"/>
            <a:endCxn id="13" idx="1"/>
          </p:cNvCxnSpPr>
          <p:nvPr/>
        </p:nvCxnSpPr>
        <p:spPr>
          <a:xfrm>
            <a:off x="3103384" y="2629541"/>
            <a:ext cx="299637" cy="41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EE1845A-BF43-0763-592D-CBA6C1CC0F35}"/>
              </a:ext>
            </a:extLst>
          </p:cNvPr>
          <p:cNvSpPr txBox="1"/>
          <p:nvPr/>
        </p:nvSpPr>
        <p:spPr>
          <a:xfrm>
            <a:off x="2590605" y="1470606"/>
            <a:ext cx="336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Communication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Alice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Bob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F23C077-7D89-F93E-FF24-04B025D7E87D}"/>
              </a:ext>
            </a:extLst>
          </p:cNvPr>
          <p:cNvSpPr txBox="1"/>
          <p:nvPr/>
        </p:nvSpPr>
        <p:spPr>
          <a:xfrm>
            <a:off x="1894946" y="1921975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0057B59-220C-9726-6690-1C3C28BD0C34}"/>
              </a:ext>
            </a:extLst>
          </p:cNvPr>
          <p:cNvSpPr txBox="1"/>
          <p:nvPr/>
        </p:nvSpPr>
        <p:spPr>
          <a:xfrm>
            <a:off x="2003916" y="2596590"/>
            <a:ext cx="30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29F45C2-14D4-91C3-DD7C-97DD1EE16B7A}"/>
              </a:ext>
            </a:extLst>
          </p:cNvPr>
          <p:cNvSpPr txBox="1"/>
          <p:nvPr/>
        </p:nvSpPr>
        <p:spPr>
          <a:xfrm>
            <a:off x="1313746" y="2493145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651959E-565F-E361-7DCA-85D03BA4700B}"/>
              </a:ext>
            </a:extLst>
          </p:cNvPr>
          <p:cNvSpPr txBox="1"/>
          <p:nvPr/>
        </p:nvSpPr>
        <p:spPr>
          <a:xfrm>
            <a:off x="2741296" y="1896969"/>
            <a:ext cx="30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79AD5BC-B5CF-177C-69BE-BDCE5420DFA1}"/>
              </a:ext>
            </a:extLst>
          </p:cNvPr>
          <p:cNvSpPr txBox="1"/>
          <p:nvPr/>
        </p:nvSpPr>
        <p:spPr>
          <a:xfrm>
            <a:off x="2502116" y="2627102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E7653EE-56B5-4B72-FBA0-D596D6319F82}"/>
              </a:ext>
            </a:extLst>
          </p:cNvPr>
          <p:cNvSpPr txBox="1"/>
          <p:nvPr/>
        </p:nvSpPr>
        <p:spPr>
          <a:xfrm>
            <a:off x="3240597" y="2604323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2152569-95BD-9707-C7CE-DD85034D3EFF}"/>
              </a:ext>
            </a:extLst>
          </p:cNvPr>
          <p:cNvSpPr/>
          <p:nvPr/>
        </p:nvSpPr>
        <p:spPr>
          <a:xfrm>
            <a:off x="9434551" y="2017505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07F1CFB-89CD-95E8-2800-3495577F25DE}"/>
              </a:ext>
            </a:extLst>
          </p:cNvPr>
          <p:cNvSpPr/>
          <p:nvPr/>
        </p:nvSpPr>
        <p:spPr>
          <a:xfrm>
            <a:off x="8871568" y="2610969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A619796-96F5-0B3C-1099-6FB69AE012A9}"/>
              </a:ext>
            </a:extLst>
          </p:cNvPr>
          <p:cNvSpPr/>
          <p:nvPr/>
        </p:nvSpPr>
        <p:spPr>
          <a:xfrm>
            <a:off x="9958297" y="2610969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40D7FFD-A519-6921-9473-D923134084A2}"/>
              </a:ext>
            </a:extLst>
          </p:cNvPr>
          <p:cNvSpPr/>
          <p:nvPr/>
        </p:nvSpPr>
        <p:spPr>
          <a:xfrm>
            <a:off x="8312170" y="3258221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5378BC9-BAD2-62AB-A3FB-B12DB16AAF77}"/>
              </a:ext>
            </a:extLst>
          </p:cNvPr>
          <p:cNvSpPr/>
          <p:nvPr/>
        </p:nvSpPr>
        <p:spPr>
          <a:xfrm>
            <a:off x="9662251" y="3288700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445DCC7-E0B5-5EC5-F553-B0E75F7902B6}"/>
              </a:ext>
            </a:extLst>
          </p:cNvPr>
          <p:cNvSpPr/>
          <p:nvPr/>
        </p:nvSpPr>
        <p:spPr>
          <a:xfrm>
            <a:off x="9073272" y="3261808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9B4F397-C392-2E4A-E3D9-65AACD879332}"/>
              </a:ext>
            </a:extLst>
          </p:cNvPr>
          <p:cNvSpPr/>
          <p:nvPr/>
        </p:nvSpPr>
        <p:spPr>
          <a:xfrm>
            <a:off x="10501351" y="3258221"/>
            <a:ext cx="344245" cy="322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6C99ECD4-991D-50FA-86AD-CEFE7D7167B3}"/>
              </a:ext>
            </a:extLst>
          </p:cNvPr>
          <p:cNvCxnSpPr>
            <a:stCxn id="29" idx="3"/>
            <a:endCxn id="30" idx="0"/>
          </p:cNvCxnSpPr>
          <p:nvPr/>
        </p:nvCxnSpPr>
        <p:spPr>
          <a:xfrm flipH="1">
            <a:off x="9043691" y="2292972"/>
            <a:ext cx="441274" cy="31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2EA0B1A-8E31-621C-3201-041DD81BF5A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9094683" y="2886436"/>
            <a:ext cx="150712" cy="37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892CB1BC-DF34-8626-679C-1B00C2F1D37C}"/>
              </a:ext>
            </a:extLst>
          </p:cNvPr>
          <p:cNvCxnSpPr/>
          <p:nvPr/>
        </p:nvCxnSpPr>
        <p:spPr>
          <a:xfrm flipH="1">
            <a:off x="8484292" y="2919027"/>
            <a:ext cx="441274" cy="31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1F793EAE-4006-5CBF-95D4-08B2C0695D2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9834374" y="2950045"/>
            <a:ext cx="220636" cy="33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3A5CA27-A59B-8A25-6920-ED20D6620B4B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9728382" y="2292972"/>
            <a:ext cx="402038" cy="31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69A1F054-E919-CB2D-DCEC-B2953D25278D}"/>
              </a:ext>
            </a:extLst>
          </p:cNvPr>
          <p:cNvCxnSpPr>
            <a:cxnSpLocks/>
            <a:stCxn id="31" idx="5"/>
            <a:endCxn id="35" idx="1"/>
          </p:cNvCxnSpPr>
          <p:nvPr/>
        </p:nvCxnSpPr>
        <p:spPr>
          <a:xfrm>
            <a:off x="10252128" y="2886436"/>
            <a:ext cx="299637" cy="41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FA1875CA-737A-8AA1-A336-BCBB5E8F7F34}"/>
              </a:ext>
            </a:extLst>
          </p:cNvPr>
          <p:cNvSpPr txBox="1"/>
          <p:nvPr/>
        </p:nvSpPr>
        <p:spPr>
          <a:xfrm>
            <a:off x="9043690" y="2178870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AE48F2C-BDAB-F051-55F5-AEF1CB0C85C0}"/>
              </a:ext>
            </a:extLst>
          </p:cNvPr>
          <p:cNvSpPr txBox="1"/>
          <p:nvPr/>
        </p:nvSpPr>
        <p:spPr>
          <a:xfrm>
            <a:off x="9152660" y="2853485"/>
            <a:ext cx="30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DBA3F6F-9A1C-0377-2E2D-7ED6BF87E9FC}"/>
              </a:ext>
            </a:extLst>
          </p:cNvPr>
          <p:cNvSpPr txBox="1"/>
          <p:nvPr/>
        </p:nvSpPr>
        <p:spPr>
          <a:xfrm>
            <a:off x="8462490" y="2750040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9E551FD-6C4D-5B1C-92DA-52A5B8191585}"/>
              </a:ext>
            </a:extLst>
          </p:cNvPr>
          <p:cNvSpPr txBox="1"/>
          <p:nvPr/>
        </p:nvSpPr>
        <p:spPr>
          <a:xfrm>
            <a:off x="10077792" y="2348312"/>
            <a:ext cx="30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BB89CB4-D4D8-0103-F89A-9BCF2867A12D}"/>
              </a:ext>
            </a:extLst>
          </p:cNvPr>
          <p:cNvSpPr txBox="1"/>
          <p:nvPr/>
        </p:nvSpPr>
        <p:spPr>
          <a:xfrm>
            <a:off x="9650860" y="2883997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21552FF-2C09-4820-5460-FF28AB443BDF}"/>
              </a:ext>
            </a:extLst>
          </p:cNvPr>
          <p:cNvSpPr txBox="1"/>
          <p:nvPr/>
        </p:nvSpPr>
        <p:spPr>
          <a:xfrm>
            <a:off x="10389341" y="2861218"/>
            <a:ext cx="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19C029D-56B2-4CF5-5FC5-2F139366BD01}"/>
              </a:ext>
            </a:extLst>
          </p:cNvPr>
          <p:cNvSpPr/>
          <p:nvPr/>
        </p:nvSpPr>
        <p:spPr>
          <a:xfrm>
            <a:off x="9834373" y="1658276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Query</a:t>
            </a:r>
            <a:r>
              <a:rPr kumimoji="1" lang="zh-CN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3AD40EF-8182-4986-B266-36F61727B2F3}"/>
                  </a:ext>
                </a:extLst>
              </p:cNvPr>
              <p:cNvSpPr txBox="1"/>
              <p:nvPr/>
            </p:nvSpPr>
            <p:spPr>
              <a:xfrm>
                <a:off x="2534919" y="2323572"/>
                <a:ext cx="901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3AD40EF-8182-4986-B266-36F61727B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19" y="2323572"/>
                <a:ext cx="901850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8EA2E56-8524-75A7-7506-7CF947ACDD2C}"/>
                  </a:ext>
                </a:extLst>
              </p:cNvPr>
              <p:cNvSpPr txBox="1"/>
              <p:nvPr/>
            </p:nvSpPr>
            <p:spPr>
              <a:xfrm>
                <a:off x="9674695" y="2579551"/>
                <a:ext cx="901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8EA2E56-8524-75A7-7506-7CF947ACD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695" y="2579551"/>
                <a:ext cx="9018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右箭头 50">
            <a:extLst>
              <a:ext uri="{FF2B5EF4-FFF2-40B4-BE49-F238E27FC236}">
                <a16:creationId xmlns:a16="http://schemas.microsoft.com/office/drawing/2014/main" id="{2C8EEB02-DBAF-4DBA-4417-A8DD9EAF7AA0}"/>
              </a:ext>
            </a:extLst>
          </p:cNvPr>
          <p:cNvSpPr/>
          <p:nvPr/>
        </p:nvSpPr>
        <p:spPr>
          <a:xfrm>
            <a:off x="4865849" y="2603704"/>
            <a:ext cx="1897884" cy="156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773B4BF-AF9C-0FE6-3C5C-77E92304D4E4}"/>
              </a:ext>
            </a:extLst>
          </p:cNvPr>
          <p:cNvSpPr txBox="1"/>
          <p:nvPr/>
        </p:nvSpPr>
        <p:spPr>
          <a:xfrm>
            <a:off x="3343067" y="2196304"/>
            <a:ext cx="415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Convert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communication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protocol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E23BEBB-CB4A-1D20-7272-D568D54E3179}"/>
              </a:ext>
            </a:extLst>
          </p:cNvPr>
          <p:cNvSpPr txBox="1"/>
          <p:nvPr/>
        </p:nvSpPr>
        <p:spPr>
          <a:xfrm>
            <a:off x="4172059" y="2795463"/>
            <a:ext cx="377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2E1D811-E519-F75D-CC12-99533C6567C5}"/>
              </a:ext>
            </a:extLst>
          </p:cNvPr>
          <p:cNvSpPr txBox="1"/>
          <p:nvPr/>
        </p:nvSpPr>
        <p:spPr>
          <a:xfrm>
            <a:off x="352717" y="4330954"/>
            <a:ext cx="6841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/>
              <a:t>Gadget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size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barrier</a:t>
            </a:r>
            <a:r>
              <a:rPr kumimoji="1" lang="zh-CN" altLang="en-US" b="1" dirty="0"/>
              <a:t> </a:t>
            </a:r>
            <a:r>
              <a:rPr lang="en-US" altLang="zh-CN" dirty="0"/>
              <a:t>[Koz18]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E505636-AC25-72C8-5996-C5CD09623054}"/>
              </a:ext>
            </a:extLst>
          </p:cNvPr>
          <p:cNvSpPr txBox="1"/>
          <p:nvPr/>
        </p:nvSpPr>
        <p:spPr>
          <a:xfrm>
            <a:off x="1534384" y="4828063"/>
            <a:ext cx="9533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r>
              <a:rPr kumimoji="1" lang="zh-CN" altLang="en-US" dirty="0"/>
              <a:t> </a:t>
            </a:r>
            <a:r>
              <a:rPr kumimoji="1" lang="en-US" altLang="zh-CN" dirty="0"/>
              <a:t>[LMMPZ20]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requires</a:t>
            </a:r>
            <a:r>
              <a:rPr kumimoji="1" lang="zh-CN" altLang="en-US" dirty="0"/>
              <a:t>  </a:t>
            </a:r>
            <a:r>
              <a:rPr kumimoji="1" lang="en-US" altLang="zh-CN" dirty="0"/>
              <a:t>q=</a:t>
            </a:r>
            <a:r>
              <a:rPr kumimoji="1" lang="zh-CN" altLang="en-US" dirty="0"/>
              <a:t> </a:t>
            </a:r>
            <a:r>
              <a:rPr lang="el-GR" altLang="zh-CN" dirty="0">
                <a:latin typeface="CMR10"/>
              </a:rPr>
              <a:t>Ω(</a:t>
            </a:r>
            <a:r>
              <a:rPr lang="en-US" altLang="zh-CN" dirty="0">
                <a:latin typeface="CMMI10"/>
              </a:rPr>
              <a:t>n</a:t>
            </a:r>
            <a:r>
              <a:rPr lang="en" altLang="zh-CN" dirty="0">
                <a:latin typeface="CMR10"/>
              </a:rPr>
              <a:t>)</a:t>
            </a:r>
            <a:r>
              <a:rPr kumimoji="1" lang="zh-CN" altLang="en-US" dirty="0"/>
              <a:t> 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B6EE63D-6D8A-EA9D-DF91-B041D98D98C5}"/>
              </a:ext>
            </a:extLst>
          </p:cNvPr>
          <p:cNvSpPr txBox="1"/>
          <p:nvPr/>
        </p:nvSpPr>
        <p:spPr>
          <a:xfrm>
            <a:off x="1556185" y="5352141"/>
            <a:ext cx="1063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Gadget size is a fundamental parameter in lifting theorems and their applications [GP1</a:t>
            </a:r>
            <a:r>
              <a:rPr lang="en-US" altLang="zh-CN" dirty="0"/>
              <a:t>4</a:t>
            </a:r>
            <a:r>
              <a:rPr lang="en" altLang="zh-CN" dirty="0"/>
              <a:t>, GJW16, GR18].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10276A3-D5A7-091A-5308-CBC30C80BA00}"/>
                  </a:ext>
                </a:extLst>
              </p:cNvPr>
              <p:cNvSpPr txBox="1"/>
              <p:nvPr/>
            </p:nvSpPr>
            <p:spPr>
              <a:xfrm>
                <a:off x="1609304" y="5934033"/>
                <a:ext cx="3088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disjoin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𝑡𝑛𝑒𝑠𝑠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𝑂𝑅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𝐴𝑁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510276A3-D5A7-091A-5308-CBC30C80B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04" y="5934033"/>
                <a:ext cx="3088987" cy="276999"/>
              </a:xfrm>
              <a:prstGeom prst="rect">
                <a:avLst/>
              </a:prstGeom>
              <a:blipFill>
                <a:blip r:embed="rId6"/>
                <a:stretch>
                  <a:fillRect l="-2041" t="-8696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3E3418E-81CE-4359-24B4-4FBA98BE2551}"/>
                  </a:ext>
                </a:extLst>
              </p:cNvPr>
              <p:cNvSpPr txBox="1"/>
              <p:nvPr/>
            </p:nvSpPr>
            <p:spPr>
              <a:xfrm>
                <a:off x="7408462" y="1256791"/>
                <a:ext cx="2057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3E3418E-81CE-4359-24B4-4FBA98BE2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462" y="1256791"/>
                <a:ext cx="2057077" cy="369332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1E19682E-7F66-B36F-A5BD-3DA0B34A9F4A}"/>
              </a:ext>
            </a:extLst>
          </p:cNvPr>
          <p:cNvCxnSpPr/>
          <p:nvPr/>
        </p:nvCxnSpPr>
        <p:spPr>
          <a:xfrm flipH="1">
            <a:off x="7977319" y="1760610"/>
            <a:ext cx="485171" cy="41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4ACFF22-E9EB-F960-FF72-3594F5507F61}"/>
                  </a:ext>
                </a:extLst>
              </p:cNvPr>
              <p:cNvSpPr txBox="1"/>
              <p:nvPr/>
            </p:nvSpPr>
            <p:spPr>
              <a:xfrm>
                <a:off x="4977493" y="5859629"/>
                <a:ext cx="72662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Previous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simulation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method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don’t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works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when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is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AND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function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4ACFF22-E9EB-F960-FF72-3594F5507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493" y="5859629"/>
                <a:ext cx="7266214" cy="369332"/>
              </a:xfrm>
              <a:prstGeom prst="rect">
                <a:avLst/>
              </a:prstGeom>
              <a:blipFill>
                <a:blip r:embed="rId8"/>
                <a:stretch>
                  <a:fillRect l="-874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C61A054-A22D-3D52-CB87-C22C4386B774}"/>
                  </a:ext>
                </a:extLst>
              </p:cNvPr>
              <p:cNvSpPr txBox="1"/>
              <p:nvPr/>
            </p:nvSpPr>
            <p:spPr>
              <a:xfrm>
                <a:off x="3480986" y="3696535"/>
                <a:ext cx="5537848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cc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dt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</m:d>
                        <m: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kumimoji="1" lang="zh-CN" alt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[RM99,GPW15]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C61A054-A22D-3D52-CB87-C22C4386B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986" y="3696535"/>
                <a:ext cx="5537848" cy="404983"/>
              </a:xfrm>
              <a:prstGeom prst="rect">
                <a:avLst/>
              </a:prstGeom>
              <a:blipFill>
                <a:blip r:embed="rId9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007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39F61-22EF-B54C-B836-DFFE956A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39" y="961541"/>
            <a:ext cx="4456901" cy="1325563"/>
          </a:xfrm>
        </p:spPr>
        <p:txBody>
          <a:bodyPr/>
          <a:lstStyle/>
          <a:p>
            <a:r>
              <a:rPr kumimoji="1" lang="en-US" altLang="zh-CN" sz="2800" dirty="0"/>
              <a:t>Decision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tree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of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function</a:t>
            </a:r>
            <a:endParaRPr kumimoji="1"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53F60115-2118-910E-777B-4014A42BBCAF}"/>
                  </a:ext>
                </a:extLst>
              </p:cNvPr>
              <p:cNvSpPr/>
              <p:nvPr/>
            </p:nvSpPr>
            <p:spPr>
              <a:xfrm>
                <a:off x="1616989" y="2244961"/>
                <a:ext cx="418640" cy="4470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53F60115-2118-910E-777B-4014A42BB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989" y="2244961"/>
                <a:ext cx="418640" cy="447011"/>
              </a:xfrm>
              <a:prstGeom prst="ellipse">
                <a:avLst/>
              </a:prstGeom>
              <a:blipFill>
                <a:blip r:embed="rId3"/>
                <a:stretch>
                  <a:fillRect l="-14286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3B9C7A84-7249-2CA4-6C93-E9DB329927A3}"/>
              </a:ext>
            </a:extLst>
          </p:cNvPr>
          <p:cNvCxnSpPr>
            <a:cxnSpLocks/>
          </p:cNvCxnSpPr>
          <p:nvPr/>
        </p:nvCxnSpPr>
        <p:spPr>
          <a:xfrm flipH="1">
            <a:off x="1301579" y="2609292"/>
            <a:ext cx="385388" cy="56079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F3DEF8EF-607D-6DC8-5A15-44F4AC9692AC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974321" y="2626509"/>
            <a:ext cx="439710" cy="5607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92149FA-B033-6972-282C-91B28DE5B05E}"/>
              </a:ext>
            </a:extLst>
          </p:cNvPr>
          <p:cNvSpPr txBox="1"/>
          <p:nvPr/>
        </p:nvSpPr>
        <p:spPr>
          <a:xfrm>
            <a:off x="1255880" y="2558838"/>
            <a:ext cx="27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55DA1F-A3B8-F8F2-CDB7-3D6CBA3BE5E3}"/>
              </a:ext>
            </a:extLst>
          </p:cNvPr>
          <p:cNvSpPr txBox="1"/>
          <p:nvPr/>
        </p:nvSpPr>
        <p:spPr>
          <a:xfrm>
            <a:off x="2089669" y="2558838"/>
            <a:ext cx="27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7777BAF-3B61-163E-40E3-199131D8A82F}"/>
                  </a:ext>
                </a:extLst>
              </p:cNvPr>
              <p:cNvSpPr/>
              <p:nvPr/>
            </p:nvSpPr>
            <p:spPr>
              <a:xfrm>
                <a:off x="2227380" y="3198321"/>
                <a:ext cx="418640" cy="4470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7777BAF-3B61-163E-40E3-199131D8A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0" y="3198321"/>
                <a:ext cx="418640" cy="44701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963FD280-4169-80A7-9D93-D3061A753A5A}"/>
              </a:ext>
            </a:extLst>
          </p:cNvPr>
          <p:cNvCxnSpPr>
            <a:cxnSpLocks/>
          </p:cNvCxnSpPr>
          <p:nvPr/>
        </p:nvCxnSpPr>
        <p:spPr>
          <a:xfrm flipH="1">
            <a:off x="1934943" y="3626487"/>
            <a:ext cx="459855" cy="53544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8672AC03-0F7E-A13B-6ED1-7771D6F90BA7}"/>
              </a:ext>
            </a:extLst>
          </p:cNvPr>
          <p:cNvSpPr txBox="1"/>
          <p:nvPr/>
        </p:nvSpPr>
        <p:spPr>
          <a:xfrm>
            <a:off x="1974321" y="3601132"/>
            <a:ext cx="27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F15C542-D102-E7E6-40AC-86D4521BF5B0}"/>
              </a:ext>
            </a:extLst>
          </p:cNvPr>
          <p:cNvSpPr txBox="1"/>
          <p:nvPr/>
        </p:nvSpPr>
        <p:spPr>
          <a:xfrm>
            <a:off x="2741158" y="3663484"/>
            <a:ext cx="27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C0BA3EF6-0917-A2E8-9D68-FA58A4A8E939}"/>
              </a:ext>
            </a:extLst>
          </p:cNvPr>
          <p:cNvCxnSpPr>
            <a:cxnSpLocks/>
          </p:cNvCxnSpPr>
          <p:nvPr/>
        </p:nvCxnSpPr>
        <p:spPr>
          <a:xfrm>
            <a:off x="2538367" y="3607730"/>
            <a:ext cx="439710" cy="5607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>
            <a:extLst>
              <a:ext uri="{FF2B5EF4-FFF2-40B4-BE49-F238E27FC236}">
                <a16:creationId xmlns:a16="http://schemas.microsoft.com/office/drawing/2014/main" id="{03E40767-232D-14DA-BC96-4AA3CCCCD04B}"/>
              </a:ext>
            </a:extLst>
          </p:cNvPr>
          <p:cNvSpPr txBox="1">
            <a:spLocks/>
          </p:cNvSpPr>
          <p:nvPr/>
        </p:nvSpPr>
        <p:spPr>
          <a:xfrm>
            <a:off x="0" y="88773"/>
            <a:ext cx="11203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600" b="1" dirty="0"/>
              <a:t>Our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simulation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methods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(informal)</a:t>
            </a:r>
            <a:endParaRPr kumimoji="1" lang="zh-CN" altLang="en-US" sz="3600" dirty="0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9C5549E1-12B8-ABCE-2B2A-A231CAF91745}"/>
              </a:ext>
            </a:extLst>
          </p:cNvPr>
          <p:cNvSpPr txBox="1">
            <a:spLocks/>
          </p:cNvSpPr>
          <p:nvPr/>
        </p:nvSpPr>
        <p:spPr>
          <a:xfrm>
            <a:off x="6073890" y="1042741"/>
            <a:ext cx="58510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/>
              <a:t>Analysis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of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long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path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decision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tree</a:t>
            </a:r>
            <a:endParaRPr kumimoji="1"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664D3A0-523D-5A08-C47B-E299C503C60E}"/>
                  </a:ext>
                </a:extLst>
              </p:cNvPr>
              <p:cNvSpPr txBox="1"/>
              <p:nvPr/>
            </p:nvSpPr>
            <p:spPr>
              <a:xfrm>
                <a:off x="8042719" y="2491312"/>
                <a:ext cx="2677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664D3A0-523D-5A08-C47B-E299C503C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719" y="2491312"/>
                <a:ext cx="267788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椭圆 16">
            <a:extLst>
              <a:ext uri="{FF2B5EF4-FFF2-40B4-BE49-F238E27FC236}">
                <a16:creationId xmlns:a16="http://schemas.microsoft.com/office/drawing/2014/main" id="{9A4647FB-6CBC-E8F4-221A-A637D8064E40}"/>
              </a:ext>
            </a:extLst>
          </p:cNvPr>
          <p:cNvSpPr/>
          <p:nvPr/>
        </p:nvSpPr>
        <p:spPr>
          <a:xfrm>
            <a:off x="1012955" y="3147122"/>
            <a:ext cx="418640" cy="447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8E0D2D0C-D622-0DD5-1312-0C38BEEBB94F}"/>
                  </a:ext>
                </a:extLst>
              </p:cNvPr>
              <p:cNvSpPr/>
              <p:nvPr/>
            </p:nvSpPr>
            <p:spPr>
              <a:xfrm>
                <a:off x="2875401" y="4168525"/>
                <a:ext cx="418640" cy="4470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8E0D2D0C-D622-0DD5-1312-0C38BEEBB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01" y="4168525"/>
                <a:ext cx="418640" cy="447011"/>
              </a:xfrm>
              <a:prstGeom prst="ellipse">
                <a:avLst/>
              </a:prstGeom>
              <a:blipFill>
                <a:blip r:embed="rId6"/>
                <a:stretch>
                  <a:fillRect l="-17647"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C765B624-8D73-24DF-CB6B-2156572AA004}"/>
                  </a:ext>
                </a:extLst>
              </p:cNvPr>
              <p:cNvSpPr/>
              <p:nvPr/>
            </p:nvSpPr>
            <p:spPr>
              <a:xfrm>
                <a:off x="3482291" y="5034600"/>
                <a:ext cx="418640" cy="4470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C765B624-8D73-24DF-CB6B-2156572AA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291" y="5034600"/>
                <a:ext cx="418640" cy="447011"/>
              </a:xfrm>
              <a:prstGeom prst="ellipse">
                <a:avLst/>
              </a:prstGeom>
              <a:blipFill>
                <a:blip r:embed="rId7"/>
                <a:stretch>
                  <a:fillRect l="-14286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EFBB422-8921-0575-8EA4-CB4568D6B884}"/>
              </a:ext>
            </a:extLst>
          </p:cNvPr>
          <p:cNvCxnSpPr>
            <a:cxnSpLocks/>
          </p:cNvCxnSpPr>
          <p:nvPr/>
        </p:nvCxnSpPr>
        <p:spPr>
          <a:xfrm>
            <a:off x="3187035" y="4506092"/>
            <a:ext cx="439710" cy="5607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5893E92-1B3F-5159-AE25-CB11C568345D}"/>
              </a:ext>
            </a:extLst>
          </p:cNvPr>
          <p:cNvSpPr txBox="1"/>
          <p:nvPr/>
        </p:nvSpPr>
        <p:spPr>
          <a:xfrm>
            <a:off x="3406890" y="4269423"/>
            <a:ext cx="27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2453244-DE54-B8DC-7CC9-DE73BC31A99A}"/>
              </a:ext>
            </a:extLst>
          </p:cNvPr>
          <p:cNvCxnSpPr>
            <a:cxnSpLocks/>
          </p:cNvCxnSpPr>
          <p:nvPr/>
        </p:nvCxnSpPr>
        <p:spPr>
          <a:xfrm flipH="1">
            <a:off x="2465158" y="4568811"/>
            <a:ext cx="459855" cy="53544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C234A4C-00B7-1BC4-D9C0-D6EB6CF2DC1F}"/>
              </a:ext>
            </a:extLst>
          </p:cNvPr>
          <p:cNvSpPr txBox="1"/>
          <p:nvPr/>
        </p:nvSpPr>
        <p:spPr>
          <a:xfrm>
            <a:off x="2466079" y="4504760"/>
            <a:ext cx="27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0E377C0-5FC0-AD2F-EFD2-C11556F302BC}"/>
              </a:ext>
            </a:extLst>
          </p:cNvPr>
          <p:cNvSpPr/>
          <p:nvPr/>
        </p:nvSpPr>
        <p:spPr>
          <a:xfrm>
            <a:off x="1553190" y="4097755"/>
            <a:ext cx="418640" cy="447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EB35F0C-C659-278F-DD0E-0D336BC70404}"/>
              </a:ext>
            </a:extLst>
          </p:cNvPr>
          <p:cNvSpPr/>
          <p:nvPr/>
        </p:nvSpPr>
        <p:spPr>
          <a:xfrm>
            <a:off x="2094711" y="5062884"/>
            <a:ext cx="418640" cy="447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A39DFA1-2ECF-96EC-EE81-B2D2312E8432}"/>
              </a:ext>
            </a:extLst>
          </p:cNvPr>
          <p:cNvSpPr txBox="1"/>
          <p:nvPr/>
        </p:nvSpPr>
        <p:spPr>
          <a:xfrm>
            <a:off x="3945956" y="5459833"/>
            <a:ext cx="27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CD1D00B-A663-275A-98CA-E38F9524D348}"/>
              </a:ext>
            </a:extLst>
          </p:cNvPr>
          <p:cNvCxnSpPr>
            <a:cxnSpLocks/>
          </p:cNvCxnSpPr>
          <p:nvPr/>
        </p:nvCxnSpPr>
        <p:spPr>
          <a:xfrm>
            <a:off x="3726101" y="5364101"/>
            <a:ext cx="439710" cy="5607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827DE708-B74C-D394-235F-B34B4123D0D7}"/>
              </a:ext>
            </a:extLst>
          </p:cNvPr>
          <p:cNvCxnSpPr>
            <a:cxnSpLocks/>
          </p:cNvCxnSpPr>
          <p:nvPr/>
        </p:nvCxnSpPr>
        <p:spPr>
          <a:xfrm flipH="1">
            <a:off x="3011704" y="5376778"/>
            <a:ext cx="459855" cy="53544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4647684-F4B2-3551-F8BB-FEF49CC49B38}"/>
              </a:ext>
            </a:extLst>
          </p:cNvPr>
          <p:cNvSpPr/>
          <p:nvPr/>
        </p:nvSpPr>
        <p:spPr>
          <a:xfrm>
            <a:off x="2666081" y="5868583"/>
            <a:ext cx="418640" cy="447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8C49D21-7988-6CDC-9E79-BBA08AB14F38}"/>
                  </a:ext>
                </a:extLst>
              </p:cNvPr>
              <p:cNvSpPr txBox="1"/>
              <p:nvPr/>
            </p:nvSpPr>
            <p:spPr>
              <a:xfrm>
                <a:off x="4221378" y="5957085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8C49D21-7988-6CDC-9E79-BBA08AB14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378" y="5957085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F19597CE-F598-EA31-A18B-6F3871E143DB}"/>
              </a:ext>
            </a:extLst>
          </p:cNvPr>
          <p:cNvSpPr txBox="1"/>
          <p:nvPr/>
        </p:nvSpPr>
        <p:spPr>
          <a:xfrm>
            <a:off x="6122581" y="2468466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longest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43B2726-EA9D-0BA5-813F-66A2BAADAE00}"/>
                  </a:ext>
                </a:extLst>
              </p:cNvPr>
              <p:cNvSpPr txBox="1"/>
              <p:nvPr/>
            </p:nvSpPr>
            <p:spPr>
              <a:xfrm>
                <a:off x="6122580" y="3134469"/>
                <a:ext cx="54641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each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query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iteration,</a:t>
                </a:r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query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CN" dirty="0"/>
                  <a:t>-</a:t>
                </a:r>
                <a:r>
                  <a:rPr kumimoji="1" lang="en-US" altLang="zh-CN" dirty="0" err="1"/>
                  <a:t>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coordinate,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node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longest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will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lose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43B2726-EA9D-0BA5-813F-66A2BAADA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580" y="3134469"/>
                <a:ext cx="5464173" cy="646331"/>
              </a:xfrm>
              <a:prstGeom prst="rect">
                <a:avLst/>
              </a:prstGeom>
              <a:blipFill>
                <a:blip r:embed="rId9"/>
                <a:stretch>
                  <a:fillRect l="-694"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BA0AEF3-18AD-E979-D816-6E10F8F2164D}"/>
                  </a:ext>
                </a:extLst>
              </p:cNvPr>
              <p:cNvSpPr txBox="1"/>
              <p:nvPr/>
            </p:nvSpPr>
            <p:spPr>
              <a:xfrm>
                <a:off x="1467843" y="2785641"/>
                <a:ext cx="431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BA0AEF3-18AD-E979-D816-6E10F8F21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843" y="2785641"/>
                <a:ext cx="431098" cy="369332"/>
              </a:xfrm>
              <a:prstGeom prst="rect">
                <a:avLst/>
              </a:prstGeom>
              <a:blipFill>
                <a:blip r:embed="rId10"/>
                <a:stretch>
                  <a:fillRect r="-8571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B83BBC7-7D9D-F951-29D0-303D6E38532C}"/>
                  </a:ext>
                </a:extLst>
              </p:cNvPr>
              <p:cNvSpPr txBox="1"/>
              <p:nvPr/>
            </p:nvSpPr>
            <p:spPr>
              <a:xfrm>
                <a:off x="2101921" y="3787598"/>
                <a:ext cx="431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B83BBC7-7D9D-F951-29D0-303D6E385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921" y="3787598"/>
                <a:ext cx="431098" cy="369332"/>
              </a:xfrm>
              <a:prstGeom prst="rect">
                <a:avLst/>
              </a:prstGeom>
              <a:blipFill>
                <a:blip r:embed="rId11"/>
                <a:stretch>
                  <a:fillRect r="-857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56DE72B-47F3-EC69-9D8B-512F73F5D0B8}"/>
                  </a:ext>
                </a:extLst>
              </p:cNvPr>
              <p:cNvSpPr txBox="1"/>
              <p:nvPr/>
            </p:nvSpPr>
            <p:spPr>
              <a:xfrm>
                <a:off x="2691124" y="4688061"/>
                <a:ext cx="431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56DE72B-47F3-EC69-9D8B-512F73F5D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124" y="4688061"/>
                <a:ext cx="431098" cy="369332"/>
              </a:xfrm>
              <a:prstGeom prst="rect">
                <a:avLst/>
              </a:prstGeom>
              <a:blipFill>
                <a:blip r:embed="rId12"/>
                <a:stretch>
                  <a:fillRect r="-11429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69AC2B7-C2BF-AE60-6AB1-A36DD8C3680B}"/>
                  </a:ext>
                </a:extLst>
              </p:cNvPr>
              <p:cNvSpPr txBox="1"/>
              <p:nvPr/>
            </p:nvSpPr>
            <p:spPr>
              <a:xfrm>
                <a:off x="3214795" y="5498633"/>
                <a:ext cx="431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69AC2B7-C2BF-AE60-6AB1-A36DD8C36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795" y="5498633"/>
                <a:ext cx="431098" cy="369332"/>
              </a:xfrm>
              <a:prstGeom prst="rect">
                <a:avLst/>
              </a:prstGeom>
              <a:blipFill>
                <a:blip r:embed="rId13"/>
                <a:stretch>
                  <a:fillRect r="-8333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942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39F61-22EF-B54C-B836-DFFE956A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331" y="-15824"/>
            <a:ext cx="11203898" cy="1325563"/>
          </a:xfrm>
        </p:spPr>
        <p:txBody>
          <a:bodyPr/>
          <a:lstStyle/>
          <a:p>
            <a:r>
              <a:rPr kumimoji="1" lang="en-US" altLang="zh-CN" sz="3600" b="1" dirty="0"/>
              <a:t>Our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simulation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methods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(informal)</a:t>
            </a:r>
            <a:endParaRPr kumimoji="1"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9F8B51-2016-94DD-FA05-CBF193B41D5E}"/>
              </a:ext>
            </a:extLst>
          </p:cNvPr>
          <p:cNvSpPr txBox="1"/>
          <p:nvPr/>
        </p:nvSpPr>
        <p:spPr>
          <a:xfrm>
            <a:off x="72672" y="1088963"/>
            <a:ext cx="1711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Intuition:</a:t>
            </a:r>
            <a:endParaRPr kumimoji="1"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F1175E9-2CE4-E43B-406C-6CB1DA83C709}"/>
                  </a:ext>
                </a:extLst>
              </p:cNvPr>
              <p:cNvSpPr/>
              <p:nvPr/>
            </p:nvSpPr>
            <p:spPr>
              <a:xfrm>
                <a:off x="7044152" y="1924107"/>
                <a:ext cx="3790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𝑂𝑅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𝐴𝑁𝐷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  <m:r>
                            <m:rPr>
                              <m:lit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lit/>
                        </m:rP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0,1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lit/>
                        </m:rP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m:rPr>
                          <m:lit/>
                        </m:rP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F1175E9-2CE4-E43B-406C-6CB1DA83C7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152" y="1924107"/>
                <a:ext cx="379046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05A19BD-71B3-4599-8F9E-403142156924}"/>
                  </a:ext>
                </a:extLst>
              </p:cNvPr>
              <p:cNvSpPr/>
              <p:nvPr/>
            </p:nvSpPr>
            <p:spPr>
              <a:xfrm>
                <a:off x="1323616" y="1993590"/>
                <a:ext cx="20681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0,1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05A19BD-71B3-4599-8F9E-403142156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616" y="1993590"/>
                <a:ext cx="2068130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组合 65">
            <a:extLst>
              <a:ext uri="{FF2B5EF4-FFF2-40B4-BE49-F238E27FC236}">
                <a16:creationId xmlns:a16="http://schemas.microsoft.com/office/drawing/2014/main" id="{C1F6318E-8E38-359A-4DC2-6954CA321E53}"/>
              </a:ext>
            </a:extLst>
          </p:cNvPr>
          <p:cNvGrpSpPr/>
          <p:nvPr/>
        </p:nvGrpSpPr>
        <p:grpSpPr>
          <a:xfrm>
            <a:off x="1214668" y="1566810"/>
            <a:ext cx="2885653" cy="4913688"/>
            <a:chOff x="8551180" y="506245"/>
            <a:chExt cx="3413607" cy="6071377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7A9DA2A-11D6-6D52-BD42-C7C37151FA35}"/>
                </a:ext>
              </a:extLst>
            </p:cNvPr>
            <p:cNvSpPr/>
            <p:nvPr/>
          </p:nvSpPr>
          <p:spPr>
            <a:xfrm>
              <a:off x="8889466" y="506245"/>
              <a:ext cx="2391595" cy="4563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Query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Complexity</a:t>
              </a:r>
              <a:r>
                <a:rPr kumimoji="1" lang="zh-CN" altLang="en-US" dirty="0"/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47C51A9D-9AB9-7F3D-BC49-961CA26229CD}"/>
                    </a:ext>
                  </a:extLst>
                </p:cNvPr>
                <p:cNvSpPr/>
                <p:nvPr/>
              </p:nvSpPr>
              <p:spPr>
                <a:xfrm>
                  <a:off x="9155214" y="2506989"/>
                  <a:ext cx="418640" cy="4470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47C51A9D-9AB9-7F3D-BC49-961CA26229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214" y="2506989"/>
                  <a:ext cx="418640" cy="447011"/>
                </a:xfrm>
                <a:prstGeom prst="ellipse">
                  <a:avLst/>
                </a:prstGeom>
                <a:blipFill>
                  <a:blip r:embed="rId5"/>
                  <a:stretch>
                    <a:fillRect l="-23333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id="{375E83F3-9502-7195-6BBB-017D5AAB1A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9804" y="2871320"/>
              <a:ext cx="385388" cy="560795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1E9B9B4A-5E10-583C-1E75-34F6E21F2FF4}"/>
                </a:ext>
              </a:extLst>
            </p:cNvPr>
            <p:cNvCxnSpPr>
              <a:cxnSpLocks/>
              <a:stCxn id="3" idx="5"/>
            </p:cNvCxnSpPr>
            <p:nvPr/>
          </p:nvCxnSpPr>
          <p:spPr>
            <a:xfrm>
              <a:off x="9512546" y="2888537"/>
              <a:ext cx="439710" cy="56079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3D1F133-47AC-0CD3-B572-E4A9A187ADA1}"/>
                </a:ext>
              </a:extLst>
            </p:cNvPr>
            <p:cNvSpPr txBox="1"/>
            <p:nvPr/>
          </p:nvSpPr>
          <p:spPr>
            <a:xfrm>
              <a:off x="8794105" y="2820866"/>
              <a:ext cx="275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BF76062-437B-16C0-9AB2-A6DE1E7910FE}"/>
                </a:ext>
              </a:extLst>
            </p:cNvPr>
            <p:cNvSpPr txBox="1"/>
            <p:nvPr/>
          </p:nvSpPr>
          <p:spPr>
            <a:xfrm>
              <a:off x="9627894" y="2820866"/>
              <a:ext cx="275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BD72B66D-7DB4-0468-BA36-762A1282B737}"/>
                    </a:ext>
                  </a:extLst>
                </p:cNvPr>
                <p:cNvSpPr/>
                <p:nvPr/>
              </p:nvSpPr>
              <p:spPr>
                <a:xfrm>
                  <a:off x="9765605" y="3460349"/>
                  <a:ext cx="418640" cy="4470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BD72B66D-7DB4-0468-BA36-762A1282B7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5605" y="3460349"/>
                  <a:ext cx="418640" cy="447011"/>
                </a:xfrm>
                <a:prstGeom prst="ellipse">
                  <a:avLst/>
                </a:prstGeom>
                <a:blipFill>
                  <a:blip r:embed="rId6"/>
                  <a:stretch>
                    <a:fillRect l="-34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AEB96216-FE10-0A8C-E600-68975E4B4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73168" y="3888515"/>
              <a:ext cx="459855" cy="53544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83FC224-2F03-D2BE-F6B3-5481981A798B}"/>
                </a:ext>
              </a:extLst>
            </p:cNvPr>
            <p:cNvSpPr txBox="1"/>
            <p:nvPr/>
          </p:nvSpPr>
          <p:spPr>
            <a:xfrm>
              <a:off x="9512546" y="3863160"/>
              <a:ext cx="275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DF46751-AAE6-59FA-0D56-DDF005716356}"/>
                </a:ext>
              </a:extLst>
            </p:cNvPr>
            <p:cNvSpPr txBox="1"/>
            <p:nvPr/>
          </p:nvSpPr>
          <p:spPr>
            <a:xfrm>
              <a:off x="10279383" y="3925512"/>
              <a:ext cx="275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D596564A-FE4B-4E59-2FCE-CD530949F489}"/>
                </a:ext>
              </a:extLst>
            </p:cNvPr>
            <p:cNvCxnSpPr>
              <a:cxnSpLocks/>
            </p:cNvCxnSpPr>
            <p:nvPr/>
          </p:nvCxnSpPr>
          <p:spPr>
            <a:xfrm>
              <a:off x="10076592" y="3869758"/>
              <a:ext cx="439710" cy="56079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973A3D69-F8F7-B80B-24CF-6B51246BADD5}"/>
                </a:ext>
              </a:extLst>
            </p:cNvPr>
            <p:cNvSpPr/>
            <p:nvPr/>
          </p:nvSpPr>
          <p:spPr>
            <a:xfrm>
              <a:off x="8551180" y="3409150"/>
              <a:ext cx="418640" cy="447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491FAFEE-E6EB-360A-C6EA-E881593BDB07}"/>
                    </a:ext>
                  </a:extLst>
                </p:cNvPr>
                <p:cNvSpPr/>
                <p:nvPr/>
              </p:nvSpPr>
              <p:spPr>
                <a:xfrm>
                  <a:off x="10413626" y="4430553"/>
                  <a:ext cx="418640" cy="4470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491FAFEE-E6EB-360A-C6EA-E881593BDB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3626" y="4430553"/>
                  <a:ext cx="418640" cy="447011"/>
                </a:xfrm>
                <a:prstGeom prst="ellipse">
                  <a:avLst/>
                </a:prstGeom>
                <a:blipFill>
                  <a:blip r:embed="rId7"/>
                  <a:stretch>
                    <a:fillRect l="-26667" b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E1BBAC92-8846-FFDF-43DA-265F04D08AB0}"/>
                    </a:ext>
                  </a:extLst>
                </p:cNvPr>
                <p:cNvSpPr/>
                <p:nvPr/>
              </p:nvSpPr>
              <p:spPr>
                <a:xfrm>
                  <a:off x="11020516" y="5296628"/>
                  <a:ext cx="418640" cy="4470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E1BBAC92-8846-FFDF-43DA-265F04D08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0516" y="5296628"/>
                  <a:ext cx="418640" cy="447011"/>
                </a:xfrm>
                <a:prstGeom prst="ellipse">
                  <a:avLst/>
                </a:prstGeom>
                <a:blipFill>
                  <a:blip r:embed="rId8"/>
                  <a:stretch>
                    <a:fillRect l="-23333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EAF42FBD-337C-6BB0-5E4B-44D09A3342CD}"/>
                </a:ext>
              </a:extLst>
            </p:cNvPr>
            <p:cNvCxnSpPr>
              <a:cxnSpLocks/>
            </p:cNvCxnSpPr>
            <p:nvPr/>
          </p:nvCxnSpPr>
          <p:spPr>
            <a:xfrm>
              <a:off x="10725260" y="4768120"/>
              <a:ext cx="439710" cy="56079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81A5FC4-F885-B108-249B-D9692C22501E}"/>
                </a:ext>
              </a:extLst>
            </p:cNvPr>
            <p:cNvSpPr txBox="1"/>
            <p:nvPr/>
          </p:nvSpPr>
          <p:spPr>
            <a:xfrm>
              <a:off x="10945115" y="4531451"/>
              <a:ext cx="275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cxnSp>
          <p:nvCxnSpPr>
            <p:cNvPr id="56" name="直线箭头连接符 55">
              <a:extLst>
                <a:ext uri="{FF2B5EF4-FFF2-40B4-BE49-F238E27FC236}">
                  <a16:creationId xmlns:a16="http://schemas.microsoft.com/office/drawing/2014/main" id="{51D27CA7-1C86-0D75-2ACF-B07DE7159C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03383" y="4830839"/>
              <a:ext cx="459855" cy="53544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815890A-8977-B12B-4B0B-3EA54918C522}"/>
                </a:ext>
              </a:extLst>
            </p:cNvPr>
            <p:cNvSpPr txBox="1"/>
            <p:nvPr/>
          </p:nvSpPr>
          <p:spPr>
            <a:xfrm>
              <a:off x="10004304" y="4766788"/>
              <a:ext cx="275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7167F70-DA96-E23D-7E3B-EB570AB4ED29}"/>
                </a:ext>
              </a:extLst>
            </p:cNvPr>
            <p:cNvSpPr/>
            <p:nvPr/>
          </p:nvSpPr>
          <p:spPr>
            <a:xfrm>
              <a:off x="9091415" y="4359783"/>
              <a:ext cx="418640" cy="447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760A5A32-8416-5C5A-A010-EB2DE572F51A}"/>
                </a:ext>
              </a:extLst>
            </p:cNvPr>
            <p:cNvSpPr/>
            <p:nvPr/>
          </p:nvSpPr>
          <p:spPr>
            <a:xfrm>
              <a:off x="9632936" y="5324912"/>
              <a:ext cx="418640" cy="447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0B4858F-97D6-D4E9-D196-33B0D01C894F}"/>
                </a:ext>
              </a:extLst>
            </p:cNvPr>
            <p:cNvSpPr txBox="1"/>
            <p:nvPr/>
          </p:nvSpPr>
          <p:spPr>
            <a:xfrm>
              <a:off x="11484181" y="5721861"/>
              <a:ext cx="275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B5BDF7B7-1A48-4F60-AA80-992F9BBCD89C}"/>
                </a:ext>
              </a:extLst>
            </p:cNvPr>
            <p:cNvCxnSpPr>
              <a:cxnSpLocks/>
            </p:cNvCxnSpPr>
            <p:nvPr/>
          </p:nvCxnSpPr>
          <p:spPr>
            <a:xfrm>
              <a:off x="11264326" y="5626129"/>
              <a:ext cx="439710" cy="56079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61">
              <a:extLst>
                <a:ext uri="{FF2B5EF4-FFF2-40B4-BE49-F238E27FC236}">
                  <a16:creationId xmlns:a16="http://schemas.microsoft.com/office/drawing/2014/main" id="{F3CC79E0-3C15-5E0D-F228-BACEAB49D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49929" y="5638806"/>
              <a:ext cx="459855" cy="53544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511EA1BA-45EE-42F0-70F2-8EABE8E3CB76}"/>
                </a:ext>
              </a:extLst>
            </p:cNvPr>
            <p:cNvSpPr/>
            <p:nvPr/>
          </p:nvSpPr>
          <p:spPr>
            <a:xfrm>
              <a:off x="10204306" y="6130611"/>
              <a:ext cx="418640" cy="447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6E87FB53-0A4D-2D88-B8FC-449D34D09AFA}"/>
                    </a:ext>
                  </a:extLst>
                </p:cNvPr>
                <p:cNvSpPr txBox="1"/>
                <p:nvPr/>
              </p:nvSpPr>
              <p:spPr>
                <a:xfrm>
                  <a:off x="11759603" y="6219113"/>
                  <a:ext cx="2051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6E87FB53-0A4D-2D88-B8FC-449D34D09A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9603" y="6219113"/>
                  <a:ext cx="20518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6667" r="-20000" b="-2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229205B4-F296-2D12-E70A-DB00A77BB63E}"/>
              </a:ext>
            </a:extLst>
          </p:cNvPr>
          <p:cNvSpPr txBox="1"/>
          <p:nvPr/>
        </p:nvSpPr>
        <p:spPr>
          <a:xfrm>
            <a:off x="7266915" y="1418261"/>
            <a:ext cx="418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Communication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complexity</a:t>
            </a:r>
            <a:r>
              <a:rPr kumimoji="1" lang="zh-CN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E913345-06DB-FDC9-C6B9-66A1B11E44C8}"/>
                  </a:ext>
                </a:extLst>
              </p:cNvPr>
              <p:cNvSpPr txBox="1"/>
              <p:nvPr/>
            </p:nvSpPr>
            <p:spPr>
              <a:xfrm>
                <a:off x="1607191" y="3563602"/>
                <a:ext cx="431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E913345-06DB-FDC9-C6B9-66A1B11E4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191" y="3563602"/>
                <a:ext cx="431098" cy="369332"/>
              </a:xfrm>
              <a:prstGeom prst="rect">
                <a:avLst/>
              </a:prstGeom>
              <a:blipFill>
                <a:blip r:embed="rId10"/>
                <a:stretch>
                  <a:fillRect r="-857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4C88C79-6C8E-3978-EEFA-711B108C5F87}"/>
                  </a:ext>
                </a:extLst>
              </p:cNvPr>
              <p:cNvSpPr txBox="1"/>
              <p:nvPr/>
            </p:nvSpPr>
            <p:spPr>
              <a:xfrm>
                <a:off x="2178172" y="4413222"/>
                <a:ext cx="431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4C88C79-6C8E-3978-EEFA-711B108C5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172" y="4413222"/>
                <a:ext cx="431098" cy="369332"/>
              </a:xfrm>
              <a:prstGeom prst="rect">
                <a:avLst/>
              </a:prstGeom>
              <a:blipFill>
                <a:blip r:embed="rId11"/>
                <a:stretch>
                  <a:fillRect r="-857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BF9C6F7-20AD-F0F6-90E0-9C486D666F39}"/>
                  </a:ext>
                </a:extLst>
              </p:cNvPr>
              <p:cNvSpPr txBox="1"/>
              <p:nvPr/>
            </p:nvSpPr>
            <p:spPr>
              <a:xfrm>
                <a:off x="2647879" y="5156445"/>
                <a:ext cx="431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BF9C6F7-20AD-F0F6-90E0-9C486D666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879" y="5156445"/>
                <a:ext cx="431098" cy="369332"/>
              </a:xfrm>
              <a:prstGeom prst="rect">
                <a:avLst/>
              </a:prstGeom>
              <a:blipFill>
                <a:blip r:embed="rId12"/>
                <a:stretch>
                  <a:fillRect r="-8571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95FCE81-9533-8769-1E85-0BA55008C070}"/>
                  </a:ext>
                </a:extLst>
              </p:cNvPr>
              <p:cNvSpPr txBox="1"/>
              <p:nvPr/>
            </p:nvSpPr>
            <p:spPr>
              <a:xfrm>
                <a:off x="3142957" y="5887544"/>
                <a:ext cx="4310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95FCE81-9533-8769-1E85-0BA55008C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957" y="5887544"/>
                <a:ext cx="431098" cy="369332"/>
              </a:xfrm>
              <a:prstGeom prst="rect">
                <a:avLst/>
              </a:prstGeom>
              <a:blipFill>
                <a:blip r:embed="rId13"/>
                <a:stretch>
                  <a:fillRect r="-857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B9A16BA-DEA6-1334-3607-D95D44174C21}"/>
                  </a:ext>
                </a:extLst>
              </p:cNvPr>
              <p:cNvSpPr txBox="1"/>
              <p:nvPr/>
            </p:nvSpPr>
            <p:spPr>
              <a:xfrm>
                <a:off x="4719976" y="2454856"/>
                <a:ext cx="4913376" cy="43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∧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B9A16BA-DEA6-1334-3607-D95D44174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976" y="2454856"/>
                <a:ext cx="4913376" cy="437749"/>
              </a:xfrm>
              <a:prstGeom prst="rect">
                <a:avLst/>
              </a:prstGeom>
              <a:blipFill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CA6A36C-09CD-CF52-522E-AD58326C712A}"/>
                  </a:ext>
                </a:extLst>
              </p:cNvPr>
              <p:cNvSpPr txBox="1"/>
              <p:nvPr/>
            </p:nvSpPr>
            <p:spPr>
              <a:xfrm>
                <a:off x="8166416" y="2492090"/>
                <a:ext cx="4913376" cy="448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∧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CA6A36C-09CD-CF52-522E-AD58326C7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416" y="2492090"/>
                <a:ext cx="4913376" cy="448264"/>
              </a:xfrm>
              <a:prstGeom prst="rect">
                <a:avLst/>
              </a:prstGeom>
              <a:blipFill>
                <a:blip r:embed="rId1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05D789C-ECD2-20B9-B86E-07A36195BA7B}"/>
                  </a:ext>
                </a:extLst>
              </p:cNvPr>
              <p:cNvSpPr txBox="1"/>
              <p:nvPr/>
            </p:nvSpPr>
            <p:spPr>
              <a:xfrm>
                <a:off x="-878960" y="2506964"/>
                <a:ext cx="66424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05D789C-ECD2-20B9-B86E-07A36195B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8960" y="2506964"/>
                <a:ext cx="6642462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736826C-6853-6C1A-40E6-A57E71EF0F96}"/>
                  </a:ext>
                </a:extLst>
              </p:cNvPr>
              <p:cNvSpPr/>
              <p:nvPr/>
            </p:nvSpPr>
            <p:spPr>
              <a:xfrm>
                <a:off x="7176664" y="3597129"/>
                <a:ext cx="3541783" cy="283564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 sz="140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140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kumimoji="1" lang="en-US" altLang="zh-CN" sz="140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Sup>
                                <m:sSubSupPr>
                                  <m:ctrlPr>
                                    <a:rPr kumimoji="1"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140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1" lang="en-US" altLang="zh-CN" sz="1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14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kumimoji="1" lang="en-US" altLang="zh-CN" sz="14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zh-CN" altLang="en-US" sz="140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sz="140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zh-CN" sz="140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kumimoji="1" lang="en-US" altLang="zh-CN" sz="14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kumimoji="1"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140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kumimoji="1" lang="en-US" altLang="zh-CN" sz="1400">
                              <a:latin typeface="Cambria Math" panose="02040503050406030204" pitchFamily="18" charset="0"/>
                            </a:rPr>
                            <m:t>∩</m:t>
                          </m:r>
                          <m:sSubSup>
                            <m:sSubSupPr>
                              <m:ctrlPr>
                                <a:rPr kumimoji="1"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140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1" lang="en-US" altLang="zh-CN" sz="1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1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736826C-6853-6C1A-40E6-A57E71EF0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664" y="3597129"/>
                <a:ext cx="3541783" cy="2835647"/>
              </a:xfrm>
              <a:prstGeom prst="rect">
                <a:avLst/>
              </a:prstGeom>
              <a:blipFill>
                <a:blip r:embed="rId17"/>
                <a:stretch>
                  <a:fillRect l="-7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文本框 67">
            <a:extLst>
              <a:ext uri="{FF2B5EF4-FFF2-40B4-BE49-F238E27FC236}">
                <a16:creationId xmlns:a16="http://schemas.microsoft.com/office/drawing/2014/main" id="{6F352947-E5F1-B698-D1D8-2F9B08A4C9B1}"/>
              </a:ext>
            </a:extLst>
          </p:cNvPr>
          <p:cNvSpPr txBox="1"/>
          <p:nvPr/>
        </p:nvSpPr>
        <p:spPr>
          <a:xfrm>
            <a:off x="7230195" y="3131315"/>
            <a:ext cx="6988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Near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monochromatic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rectangle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E806879-58FA-64B6-8B52-793130A25D5B}"/>
                  </a:ext>
                </a:extLst>
              </p:cNvPr>
              <p:cNvSpPr txBox="1"/>
              <p:nvPr/>
            </p:nvSpPr>
            <p:spPr>
              <a:xfrm>
                <a:off x="7030243" y="6480498"/>
                <a:ext cx="4656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Do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projection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each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bias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coordinate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E806879-58FA-64B6-8B52-793130A25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243" y="6480498"/>
                <a:ext cx="4656950" cy="369332"/>
              </a:xfrm>
              <a:prstGeom prst="rect">
                <a:avLst/>
              </a:prstGeom>
              <a:blipFill>
                <a:blip r:embed="rId18"/>
                <a:stretch>
                  <a:fillRect l="-1087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右箭头 69">
            <a:extLst>
              <a:ext uri="{FF2B5EF4-FFF2-40B4-BE49-F238E27FC236}">
                <a16:creationId xmlns:a16="http://schemas.microsoft.com/office/drawing/2014/main" id="{9A0C45E3-FC95-ECF6-BB48-AB1935B86B87}"/>
              </a:ext>
            </a:extLst>
          </p:cNvPr>
          <p:cNvSpPr/>
          <p:nvPr/>
        </p:nvSpPr>
        <p:spPr>
          <a:xfrm>
            <a:off x="4336869" y="4277965"/>
            <a:ext cx="1246749" cy="237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B55D66-BC92-EA23-EE1B-ABBDAE6A74E5}"/>
              </a:ext>
            </a:extLst>
          </p:cNvPr>
          <p:cNvSpPr txBox="1"/>
          <p:nvPr/>
        </p:nvSpPr>
        <p:spPr>
          <a:xfrm>
            <a:off x="4486879" y="3892324"/>
            <a:ext cx="1204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imitate</a:t>
            </a:r>
          </a:p>
        </p:txBody>
      </p:sp>
    </p:spTree>
    <p:extLst>
      <p:ext uri="{BB962C8B-B14F-4D97-AF65-F5344CB8AC3E}">
        <p14:creationId xmlns:p14="http://schemas.microsoft.com/office/powerpoint/2010/main" val="93707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220DE77F-9B1D-72F2-71CE-3A796D234D19}"/>
              </a:ext>
            </a:extLst>
          </p:cNvPr>
          <p:cNvSpPr/>
          <p:nvPr/>
        </p:nvSpPr>
        <p:spPr>
          <a:xfrm>
            <a:off x="310115" y="2642158"/>
            <a:ext cx="11614265" cy="21994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2316824-64D1-600D-1989-1D8F530A4880}"/>
              </a:ext>
            </a:extLst>
          </p:cNvPr>
          <p:cNvSpPr/>
          <p:nvPr/>
        </p:nvSpPr>
        <p:spPr>
          <a:xfrm>
            <a:off x="4637094" y="4046387"/>
            <a:ext cx="2269017" cy="5292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DC6CDDE-6E93-AB5B-2158-58190BE42013}"/>
              </a:ext>
            </a:extLst>
          </p:cNvPr>
          <p:cNvSpPr/>
          <p:nvPr/>
        </p:nvSpPr>
        <p:spPr>
          <a:xfrm>
            <a:off x="1231513" y="4017786"/>
            <a:ext cx="3355738" cy="5292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B639F61-22EF-B54C-B836-DFFE956A8F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lower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Disjointness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B639F61-22EF-B54C-B836-DFFE956A8F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6C84AF7-FEC3-124F-A337-150FDF7BC2DC}"/>
                  </a:ext>
                </a:extLst>
              </p:cNvPr>
              <p:cNvSpPr txBox="1"/>
              <p:nvPr/>
            </p:nvSpPr>
            <p:spPr>
              <a:xfrm>
                <a:off x="0" y="5419197"/>
                <a:ext cx="10165047" cy="820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1" lang="en-US" altLang="zh-CN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kumimoji="1" lang="en-US" altLang="zh-CN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zh-CN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kumimoji="1" lang="en-US" altLang="zh-CN">
                              <a:latin typeface="Cambria Math" panose="02040503050406030204" pitchFamily="18" charset="0"/>
                            </a:rPr>
                            <m:t>∩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kumimoji="1" lang="zh-CN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b="0" i="0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m:rPr>
                          <m:sty m:val="p"/>
                        </m:rPr>
                        <a:rPr kumimoji="1"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kumimoji="1"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bSup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kumimoji="1"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kumimoji="1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6C84AF7-FEC3-124F-A337-150FDF7BC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19197"/>
                <a:ext cx="10165047" cy="820417"/>
              </a:xfrm>
              <a:prstGeom prst="rect">
                <a:avLst/>
              </a:prstGeom>
              <a:blipFill>
                <a:blip r:embed="rId4"/>
                <a:stretch>
                  <a:fillRect t="-113636" b="-1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>
            <a:extLst>
              <a:ext uri="{FF2B5EF4-FFF2-40B4-BE49-F238E27FC236}">
                <a16:creationId xmlns:a16="http://schemas.microsoft.com/office/drawing/2014/main" id="{AF594E76-CB1C-6040-B703-DDFAB6E57145}"/>
              </a:ext>
            </a:extLst>
          </p:cNvPr>
          <p:cNvSpPr/>
          <p:nvPr/>
        </p:nvSpPr>
        <p:spPr>
          <a:xfrm>
            <a:off x="5198579" y="5638354"/>
            <a:ext cx="573024" cy="163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1D5AF83-A93B-6242-A89D-CFDF26315975}"/>
                  </a:ext>
                </a:extLst>
              </p:cNvPr>
              <p:cNvSpPr txBox="1"/>
              <p:nvPr/>
            </p:nvSpPr>
            <p:spPr>
              <a:xfrm>
                <a:off x="3450381" y="1897003"/>
                <a:ext cx="4913376" cy="43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∧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1D5AF83-A93B-6242-A89D-CFDF26315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381" y="1897003"/>
                <a:ext cx="4913376" cy="437749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964752C-8B3C-8847-ABBB-188720D06ECE}"/>
                  </a:ext>
                </a:extLst>
              </p:cNvPr>
              <p:cNvSpPr txBox="1"/>
              <p:nvPr/>
            </p:nvSpPr>
            <p:spPr>
              <a:xfrm>
                <a:off x="6762157" y="1899380"/>
                <a:ext cx="4913376" cy="448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∧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964752C-8B3C-8847-ABBB-188720D06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157" y="1899380"/>
                <a:ext cx="4913376" cy="448264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007DCDA-B874-904A-9B10-6ED98FA21BAD}"/>
                  </a:ext>
                </a:extLst>
              </p:cNvPr>
              <p:cNvSpPr txBox="1"/>
              <p:nvPr/>
            </p:nvSpPr>
            <p:spPr>
              <a:xfrm>
                <a:off x="267619" y="1945035"/>
                <a:ext cx="4073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Let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hard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input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distribution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007DCDA-B874-904A-9B10-6ED98FA21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19" y="1945035"/>
                <a:ext cx="4073823" cy="369332"/>
              </a:xfrm>
              <a:prstGeom prst="rect">
                <a:avLst/>
              </a:prstGeom>
              <a:blipFill>
                <a:blip r:embed="rId7"/>
                <a:stretch>
                  <a:fillRect l="-1558" t="-6667" r="-124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1F79DC-93E2-2843-E8F7-9E554B589558}"/>
                  </a:ext>
                </a:extLst>
              </p:cNvPr>
              <p:cNvSpPr txBox="1"/>
              <p:nvPr/>
            </p:nvSpPr>
            <p:spPr>
              <a:xfrm>
                <a:off x="6955954" y="3694719"/>
                <a:ext cx="6098720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𝐁𝐏𝐏</m:t>
                          </m:r>
                        </m:e>
                        <m:sup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𝐂𝐂</m:t>
                          </m:r>
                        </m:sup>
                      </m:sSup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𝑺𝒆𝒕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𝒅𝒊𝒔𝒋𝒐𝒊𝒏𝒕𝒏𝒆𝒔𝒔</m:t>
                          </m:r>
                        </m:e>
                      </m:d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𝛀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1F79DC-93E2-2843-E8F7-9E554B589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954" y="3694719"/>
                <a:ext cx="6098720" cy="37555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3306A5A-C25A-2A85-DC5A-C017A4AAECB1}"/>
                  </a:ext>
                </a:extLst>
              </p:cNvPr>
              <p:cNvSpPr txBox="1"/>
              <p:nvPr/>
            </p:nvSpPr>
            <p:spPr>
              <a:xfrm>
                <a:off x="408151" y="4017786"/>
                <a:ext cx="6832268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For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any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near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monochromatic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rectangle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kumimoji="1" lang="en-US" altLang="zh-CN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Sup>
                          <m:sSubSup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bSup>
                        <m:r>
                          <a:rPr kumimoji="1"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zh-CN" alt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3306A5A-C25A-2A85-DC5A-C017A4AAE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51" y="4017786"/>
                <a:ext cx="6832268" cy="506870"/>
              </a:xfrm>
              <a:prstGeom prst="rect">
                <a:avLst/>
              </a:prstGeom>
              <a:blipFill>
                <a:blip r:embed="rId9"/>
                <a:stretch>
                  <a:fillRect l="-742"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01A30A09-D688-0D3E-470E-C70EC63CFF8A}"/>
              </a:ext>
            </a:extLst>
          </p:cNvPr>
          <p:cNvCxnSpPr>
            <a:cxnSpLocks/>
          </p:cNvCxnSpPr>
          <p:nvPr/>
        </p:nvCxnSpPr>
        <p:spPr>
          <a:xfrm>
            <a:off x="2866062" y="4519743"/>
            <a:ext cx="6302" cy="950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74B75CD3-D7F1-E024-D8F0-BF7A103FE982}"/>
              </a:ext>
            </a:extLst>
          </p:cNvPr>
          <p:cNvSpPr txBox="1"/>
          <p:nvPr/>
        </p:nvSpPr>
        <p:spPr>
          <a:xfrm>
            <a:off x="310116" y="2722811"/>
            <a:ext cx="332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randomized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protocol,</a:t>
            </a:r>
            <a:r>
              <a:rPr kumimoji="1" lang="zh-CN" alt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83A818E-DBB1-93EA-1D8B-DF789BD2F4EA}"/>
                  </a:ext>
                </a:extLst>
              </p:cNvPr>
              <p:cNvSpPr txBox="1"/>
              <p:nvPr/>
            </p:nvSpPr>
            <p:spPr>
              <a:xfrm>
                <a:off x="267619" y="3216402"/>
                <a:ext cx="6688335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The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total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probabbility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0-inputs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=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83A818E-DBB1-93EA-1D8B-DF789BD2F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19" y="3216402"/>
                <a:ext cx="6688335" cy="506870"/>
              </a:xfrm>
              <a:prstGeom prst="rect">
                <a:avLst/>
              </a:prstGeom>
              <a:blipFill>
                <a:blip r:embed="rId10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>
            <a:extLst>
              <a:ext uri="{FF2B5EF4-FFF2-40B4-BE49-F238E27FC236}">
                <a16:creationId xmlns:a16="http://schemas.microsoft.com/office/drawing/2014/main" id="{BFAE6168-99CB-00FA-6DDD-0E077A662877}"/>
              </a:ext>
            </a:extLst>
          </p:cNvPr>
          <p:cNvSpPr/>
          <p:nvPr/>
        </p:nvSpPr>
        <p:spPr>
          <a:xfrm>
            <a:off x="7264361" y="3785595"/>
            <a:ext cx="573024" cy="163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69DCF0F-033D-3ABC-2DC1-AEB2C27B3E19}"/>
              </a:ext>
            </a:extLst>
          </p:cNvPr>
          <p:cNvCxnSpPr>
            <a:cxnSpLocks/>
          </p:cNvCxnSpPr>
          <p:nvPr/>
        </p:nvCxnSpPr>
        <p:spPr>
          <a:xfrm>
            <a:off x="6411277" y="4524656"/>
            <a:ext cx="0" cy="111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157972D-284A-D97F-45C3-6BF3A8EEBF16}"/>
              </a:ext>
            </a:extLst>
          </p:cNvPr>
          <p:cNvSpPr txBox="1"/>
          <p:nvPr/>
        </p:nvSpPr>
        <p:spPr>
          <a:xfrm>
            <a:off x="408151" y="4841598"/>
            <a:ext cx="652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Fix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rectangle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007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8AE9353-F662-10CC-58E7-0A480DEFBEA9}"/>
              </a:ext>
            </a:extLst>
          </p:cNvPr>
          <p:cNvSpPr/>
          <p:nvPr/>
        </p:nvSpPr>
        <p:spPr>
          <a:xfrm>
            <a:off x="1014327" y="5879563"/>
            <a:ext cx="7931845" cy="8837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2730372-E238-D294-59FF-138FD2D1544E}"/>
              </a:ext>
            </a:extLst>
          </p:cNvPr>
          <p:cNvSpPr/>
          <p:nvPr/>
        </p:nvSpPr>
        <p:spPr>
          <a:xfrm>
            <a:off x="1014327" y="4639733"/>
            <a:ext cx="8790073" cy="7281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DBC6C1-04F3-72A2-C0A3-7CF698614EDF}"/>
              </a:ext>
            </a:extLst>
          </p:cNvPr>
          <p:cNvSpPr/>
          <p:nvPr/>
        </p:nvSpPr>
        <p:spPr>
          <a:xfrm>
            <a:off x="1014327" y="3068229"/>
            <a:ext cx="7931845" cy="10598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B29618-7C53-EB9F-646B-F46A27FE9C04}"/>
              </a:ext>
            </a:extLst>
          </p:cNvPr>
          <p:cNvSpPr/>
          <p:nvPr/>
        </p:nvSpPr>
        <p:spPr>
          <a:xfrm>
            <a:off x="967635" y="1004211"/>
            <a:ext cx="9273738" cy="10598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FBDC8F-EA32-E04A-ABF1-68310014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4386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FC3A6F-936B-6D4D-B484-405447F3F084}"/>
                  </a:ext>
                </a:extLst>
              </p:cNvPr>
              <p:cNvSpPr txBox="1"/>
              <p:nvPr/>
            </p:nvSpPr>
            <p:spPr>
              <a:xfrm>
                <a:off x="845162" y="2064019"/>
                <a:ext cx="9037312" cy="466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Potential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function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argument:</a:t>
                </a:r>
                <a:r>
                  <a:rPr lang="zh-CN" altLang="en-US" b="1" dirty="0"/>
                  <a:t>  </a:t>
                </a:r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en-US" altLang="zh-CN" dirty="0"/>
                  <a:t>1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Define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potential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and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hard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input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distribution</a:t>
                </a:r>
                <a:r>
                  <a:rPr kumimoji="1" lang="zh-CN" alt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kumimoji="1" lang="zh-CN" altLang="en-US" b="0" dirty="0"/>
                  <a:t>：</a:t>
                </a:r>
                <a:endParaRPr kumimoji="1" lang="en-US" altLang="zh-CN" b="0" dirty="0"/>
              </a:p>
              <a:p>
                <a:endParaRPr lang="en-US" altLang="zh-CN" dirty="0"/>
              </a:p>
              <a:p>
                <a:r>
                  <a:rPr lang="zh-CN" altLang="en-US" dirty="0"/>
                  <a:t>     </a:t>
                </a:r>
                <a:r>
                  <a:rPr lang="en-US" altLang="zh-CN" b="1" dirty="0"/>
                  <a:t>Claim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1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: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any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zh-CN" altLang="en-US" b="1" dirty="0"/>
                  <a:t>     </a:t>
                </a:r>
                <a:r>
                  <a:rPr lang="en-US" altLang="zh-CN" b="1" dirty="0"/>
                  <a:t>Claim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2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:</a:t>
                </a:r>
                <a:r>
                  <a:rPr lang="zh-CN" altLang="en-US" b="1" dirty="0"/>
                  <a:t>  </a:t>
                </a: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then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numbers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projection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rounds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     </a:t>
                </a:r>
                <a:r>
                  <a:rPr lang="en-US" altLang="zh-CN" b="1" dirty="0"/>
                  <a:t>Claim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3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:</a:t>
                </a:r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b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nary>
                    <m:r>
                      <a:rPr kumimoji="1" lang="en-US" altLang="zh-CN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∩</m:t>
                        </m:r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zh-CN" altLang="en-US" dirty="0"/>
                  <a:t>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coordinates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bias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3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Potential 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decrease</a:t>
                </a:r>
                <a:r>
                  <a:rPr lang="en" altLang="zh-CN" dirty="0"/>
                  <a:t> by at least </a:t>
                </a:r>
                <a:r>
                  <a:rPr lang="el-GR" altLang="zh-CN" dirty="0"/>
                  <a:t>Ω(</a:t>
                </a:r>
                <a:r>
                  <a:rPr lang="en-US" altLang="zh-CN" dirty="0"/>
                  <a:t>1</a:t>
                </a:r>
                <a:r>
                  <a:rPr lang="en" altLang="zh-CN" dirty="0"/>
                  <a:t>) 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projection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round:</a:t>
                </a:r>
              </a:p>
              <a:p>
                <a:r>
                  <a:rPr lang="zh-CN" altLang="en-US" dirty="0"/>
                  <a:t>   </a:t>
                </a:r>
                <a:endParaRPr lang="en-US" altLang="zh-CN" dirty="0"/>
              </a:p>
              <a:p>
                <a:r>
                  <a:rPr lang="zh-CN" altLang="en-US" b="1" dirty="0"/>
                  <a:t>     </a:t>
                </a:r>
                <a:r>
                  <a:rPr lang="en-US" altLang="zh-CN" b="1" dirty="0"/>
                  <a:t>Lemma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4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: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coordinate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has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“bias”</a:t>
                </a:r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∖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    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FC3A6F-936B-6D4D-B484-405447F3F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62" y="2064019"/>
                <a:ext cx="9037312" cy="4666919"/>
              </a:xfrm>
              <a:prstGeom prst="rect">
                <a:avLst/>
              </a:prstGeom>
              <a:blipFill>
                <a:blip r:embed="rId3"/>
                <a:stretch>
                  <a:fillRect l="-561" t="-5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>
            <a:extLst>
              <a:ext uri="{FF2B5EF4-FFF2-40B4-BE49-F238E27FC236}">
                <a16:creationId xmlns:a16="http://schemas.microsoft.com/office/drawing/2014/main" id="{42B4412F-DCA0-984A-A5EB-2E136441F38C}"/>
              </a:ext>
            </a:extLst>
          </p:cNvPr>
          <p:cNvSpPr/>
          <p:nvPr/>
        </p:nvSpPr>
        <p:spPr>
          <a:xfrm flipV="1">
            <a:off x="6275449" y="1355047"/>
            <a:ext cx="573024" cy="180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E5E506-83A8-3449-982C-BC24AEBBC5DA}"/>
                  </a:ext>
                </a:extLst>
              </p:cNvPr>
              <p:cNvSpPr txBox="1"/>
              <p:nvPr/>
            </p:nvSpPr>
            <p:spPr>
              <a:xfrm>
                <a:off x="2111197" y="1123906"/>
                <a:ext cx="8328504" cy="820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kumimoji="1" lang="en-US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1" lang="en-US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kumimoji="1"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zh-CN" alt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kumimoji="1"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kumimoji="1"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kumimoji="1"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1" lang="en-US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kumimoji="1" lang="zh-CN" alt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m:rPr>
                          <m:sty m:val="p"/>
                        </m:rPr>
                        <a:rPr kumimoji="1" lang="en-US" altLang="zh-CN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kumimoji="1" lang="zh-CN" alt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bSup>
                              <m:r>
                                <a:rPr kumimoji="1"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E5E506-83A8-3449-982C-BC24AEBBC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97" y="1123906"/>
                <a:ext cx="8328504" cy="820417"/>
              </a:xfrm>
              <a:prstGeom prst="rect">
                <a:avLst/>
              </a:prstGeom>
              <a:blipFill>
                <a:blip r:embed="rId4"/>
                <a:stretch>
                  <a:fillRect l="-3501" t="-113636" b="-1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>
            <a:extLst>
              <a:ext uri="{FF2B5EF4-FFF2-40B4-BE49-F238E27FC236}">
                <a16:creationId xmlns:a16="http://schemas.microsoft.com/office/drawing/2014/main" id="{61802B3C-9D41-B647-A33A-23DB41A00F2A}"/>
              </a:ext>
            </a:extLst>
          </p:cNvPr>
          <p:cNvSpPr/>
          <p:nvPr/>
        </p:nvSpPr>
        <p:spPr>
          <a:xfrm>
            <a:off x="5129402" y="6113238"/>
            <a:ext cx="573024" cy="255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066554EF-6056-827F-6A58-7F1145DA0F7A}"/>
              </a:ext>
            </a:extLst>
          </p:cNvPr>
          <p:cNvSpPr/>
          <p:nvPr/>
        </p:nvSpPr>
        <p:spPr>
          <a:xfrm>
            <a:off x="5702426" y="4933368"/>
            <a:ext cx="573024" cy="255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BF7BFF-37F9-83AE-5C03-6A174D3A3EE0}"/>
              </a:ext>
            </a:extLst>
          </p:cNvPr>
          <p:cNvSpPr txBox="1"/>
          <p:nvPr/>
        </p:nvSpPr>
        <p:spPr>
          <a:xfrm>
            <a:off x="967634" y="1314936"/>
            <a:ext cx="156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Our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goal: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9E053E-8FF1-ACF6-7D53-B5A6E5042A3C}"/>
                  </a:ext>
                </a:extLst>
              </p:cNvPr>
              <p:cNvSpPr txBox="1"/>
              <p:nvPr/>
            </p:nvSpPr>
            <p:spPr>
              <a:xfrm>
                <a:off x="9080500" y="3720242"/>
                <a:ext cx="6223000" cy="442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∩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| 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</a:rPr>
                      <m:t>⋅|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R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∩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kumimoji="1" lang="en-US" altLang="zh-CN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9E053E-8FF1-ACF6-7D53-B5A6E5042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500" y="3720242"/>
                <a:ext cx="6223000" cy="442429"/>
              </a:xfrm>
              <a:prstGeom prst="rect">
                <a:avLst/>
              </a:prstGeom>
              <a:blipFill>
                <a:blip r:embed="rId5"/>
                <a:stretch>
                  <a:fillRect l="-408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5C729AB-165E-75EA-513A-BA2FADF8268C}"/>
              </a:ext>
            </a:extLst>
          </p:cNvPr>
          <p:cNvCxnSpPr/>
          <p:nvPr/>
        </p:nvCxnSpPr>
        <p:spPr>
          <a:xfrm flipH="1">
            <a:off x="9080500" y="4397478"/>
            <a:ext cx="571500" cy="53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78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8DB6BD40-FECF-B750-FF14-4F6081E79DE1}"/>
              </a:ext>
            </a:extLst>
          </p:cNvPr>
          <p:cNvSpPr/>
          <p:nvPr/>
        </p:nvSpPr>
        <p:spPr>
          <a:xfrm>
            <a:off x="967634" y="4181386"/>
            <a:ext cx="9273738" cy="17771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8D545DE-48BE-4B89-ACAC-561E8DACAA4A}"/>
              </a:ext>
            </a:extLst>
          </p:cNvPr>
          <p:cNvSpPr/>
          <p:nvPr/>
        </p:nvSpPr>
        <p:spPr>
          <a:xfrm>
            <a:off x="967634" y="2236064"/>
            <a:ext cx="9273738" cy="17771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B29618-7C53-EB9F-646B-F46A27FE9C04}"/>
              </a:ext>
            </a:extLst>
          </p:cNvPr>
          <p:cNvSpPr/>
          <p:nvPr/>
        </p:nvSpPr>
        <p:spPr>
          <a:xfrm>
            <a:off x="984570" y="985810"/>
            <a:ext cx="9273738" cy="10598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FBDC8F-EA32-E04A-ABF1-68310014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4386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FC3A6F-936B-6D4D-B484-405447F3F084}"/>
                  </a:ext>
                </a:extLst>
              </p:cNvPr>
              <p:cNvSpPr txBox="1"/>
              <p:nvPr/>
            </p:nvSpPr>
            <p:spPr>
              <a:xfrm>
                <a:off x="614688" y="2276759"/>
                <a:ext cx="9037312" cy="2173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    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Claim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1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: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any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dirty="0">
                  <a:latin typeface="Cambria Math" panose="02040503050406030204" pitchFamily="18" charset="0"/>
                </a:endParaRPr>
              </a:p>
              <a:p>
                <a:r>
                  <a:rPr kumimoji="1" lang="zh-CN" altLang="en-US" dirty="0">
                    <a:latin typeface="Cambria Math" panose="02040503050406030204" pitchFamily="18" charset="0"/>
                  </a:rPr>
                  <a:t>      </a:t>
                </a:r>
                <a:r>
                  <a:rPr lang="en-US" altLang="zh-CN" b="1" dirty="0"/>
                  <a:t>Claim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2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:</a:t>
                </a:r>
                <a:r>
                  <a:rPr lang="zh-CN" altLang="en-US" b="1" dirty="0"/>
                  <a:t>  </a:t>
                </a: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then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den>
                    </m:f>
                  </m:oMath>
                </a14:m>
                <a:endParaRPr kumimoji="1" lang="en-US" altLang="zh-CN" dirty="0">
                  <a:latin typeface="Cambria Math" panose="02040503050406030204" pitchFamily="18" charset="0"/>
                </a:endParaRPr>
              </a:p>
              <a:p>
                <a:r>
                  <a:rPr kumimoji="1" lang="zh-CN" altLang="en-US" dirty="0">
                    <a:latin typeface="Cambria Math" panose="02040503050406030204" pitchFamily="18" charset="0"/>
                  </a:rPr>
                  <a:t>      </a:t>
                </a:r>
                <a:r>
                  <a:rPr lang="en-US" altLang="zh-CN" b="1" dirty="0"/>
                  <a:t>Claim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3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:</a:t>
                </a:r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b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nary>
                    <m:r>
                      <a:rPr kumimoji="1" lang="en-US" altLang="zh-CN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∩</m:t>
                        </m:r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zh-CN" altLang="en-US" dirty="0"/>
                  <a:t>    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coordinates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bias</a:t>
                </a:r>
              </a:p>
              <a:p>
                <a:r>
                  <a:rPr lang="zh-CN" altLang="en-US" dirty="0"/>
                  <a:t>     </a:t>
                </a:r>
                <a:r>
                  <a:rPr lang="en-US" altLang="zh-CN" b="1" dirty="0"/>
                  <a:t>Lemma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4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: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coordinate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has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“bias”</a:t>
                </a:r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∖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Ω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CN" dirty="0"/>
              </a:p>
              <a:p>
                <a:r>
                  <a:rPr kumimoji="1" lang="zh-CN" altLang="en-US" dirty="0">
                    <a:latin typeface="Cambria Math" panose="02040503050406030204" pitchFamily="18" charset="0"/>
                  </a:rPr>
                  <a:t>      </a:t>
                </a:r>
                <a:endParaRPr kumimoji="1" lang="en-US" altLang="zh-CN" dirty="0">
                  <a:latin typeface="Cambria Math" panose="02040503050406030204" pitchFamily="18" charset="0"/>
                </a:endParaRPr>
              </a:p>
              <a:p>
                <a:endParaRPr kumimoji="1" lang="en-US" altLang="zh-CN" b="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FC3A6F-936B-6D4D-B484-405447F3F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88" y="2276759"/>
                <a:ext cx="9037312" cy="2173928"/>
              </a:xfrm>
              <a:prstGeom prst="rect">
                <a:avLst/>
              </a:prstGeom>
              <a:blipFill>
                <a:blip r:embed="rId3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>
            <a:extLst>
              <a:ext uri="{FF2B5EF4-FFF2-40B4-BE49-F238E27FC236}">
                <a16:creationId xmlns:a16="http://schemas.microsoft.com/office/drawing/2014/main" id="{42B4412F-DCA0-984A-A5EB-2E136441F38C}"/>
              </a:ext>
            </a:extLst>
          </p:cNvPr>
          <p:cNvSpPr/>
          <p:nvPr/>
        </p:nvSpPr>
        <p:spPr>
          <a:xfrm flipV="1">
            <a:off x="6275449" y="1355047"/>
            <a:ext cx="573024" cy="180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E5E506-83A8-3449-982C-BC24AEBBC5DA}"/>
                  </a:ext>
                </a:extLst>
              </p:cNvPr>
              <p:cNvSpPr txBox="1"/>
              <p:nvPr/>
            </p:nvSpPr>
            <p:spPr>
              <a:xfrm>
                <a:off x="2111197" y="1123906"/>
                <a:ext cx="8328504" cy="820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kumimoji="1" lang="en-US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1" lang="en-US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kumimoji="1"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zh-CN" alt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kumimoji="1"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kumimoji="1"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kumimoji="1"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1" lang="en-US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kumimoji="1" lang="zh-CN" alt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m:rPr>
                          <m:sty m:val="p"/>
                        </m:rPr>
                        <a:rPr kumimoji="1" lang="en-US" altLang="zh-CN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kumimoji="1" lang="zh-CN" alt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bSup>
                              <m:r>
                                <a:rPr kumimoji="1"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E5E506-83A8-3449-982C-BC24AEBBC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97" y="1123906"/>
                <a:ext cx="8328504" cy="820417"/>
              </a:xfrm>
              <a:prstGeom prst="rect">
                <a:avLst/>
              </a:prstGeom>
              <a:blipFill>
                <a:blip r:embed="rId4"/>
                <a:stretch>
                  <a:fillRect l="-3501" t="-113636" b="-1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28BF7BFF-37F9-83AE-5C03-6A174D3A3EE0}"/>
              </a:ext>
            </a:extLst>
          </p:cNvPr>
          <p:cNvSpPr txBox="1"/>
          <p:nvPr/>
        </p:nvSpPr>
        <p:spPr>
          <a:xfrm>
            <a:off x="967634" y="1314936"/>
            <a:ext cx="156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Our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goal: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1BEA238A-C1BB-481A-82D9-984C4A3F114F}"/>
              </a:ext>
            </a:extLst>
          </p:cNvPr>
          <p:cNvSpPr/>
          <p:nvPr/>
        </p:nvSpPr>
        <p:spPr>
          <a:xfrm>
            <a:off x="5680791" y="3268618"/>
            <a:ext cx="571500" cy="147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B8D12574-7F69-BCE9-1DEC-E32FA55E4208}"/>
              </a:ext>
            </a:extLst>
          </p:cNvPr>
          <p:cNvSpPr/>
          <p:nvPr/>
        </p:nvSpPr>
        <p:spPr>
          <a:xfrm>
            <a:off x="5109291" y="3638793"/>
            <a:ext cx="571500" cy="153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A65838B-98CC-24F8-B584-753640887AC3}"/>
                  </a:ext>
                </a:extLst>
              </p:cNvPr>
              <p:cNvSpPr txBox="1"/>
              <p:nvPr/>
            </p:nvSpPr>
            <p:spPr>
              <a:xfrm>
                <a:off x="584988" y="4723017"/>
                <a:ext cx="10039030" cy="808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≥…≥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A65838B-98CC-24F8-B584-753640887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8" y="4723017"/>
                <a:ext cx="10039030" cy="8081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73B12D76-7BDB-3784-1348-8B87D2D1EA88}"/>
              </a:ext>
            </a:extLst>
          </p:cNvPr>
          <p:cNvSpPr txBox="1"/>
          <p:nvPr/>
        </p:nvSpPr>
        <p:spPr>
          <a:xfrm>
            <a:off x="967634" y="4236358"/>
            <a:ext cx="453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Based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potential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function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argument:</a:t>
            </a:r>
            <a:endParaRPr kumimoji="1" lang="zh-CN" altLang="en-US" b="1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65CCD5A-0793-9BEC-D19D-E43E19636921}"/>
              </a:ext>
            </a:extLst>
          </p:cNvPr>
          <p:cNvCxnSpPr>
            <a:cxnSpLocks/>
          </p:cNvCxnSpPr>
          <p:nvPr/>
        </p:nvCxnSpPr>
        <p:spPr>
          <a:xfrm flipV="1">
            <a:off x="3115733" y="5127102"/>
            <a:ext cx="0" cy="40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924AD9C-757F-A2ED-40E2-483ADA6B288C}"/>
              </a:ext>
            </a:extLst>
          </p:cNvPr>
          <p:cNvSpPr txBox="1"/>
          <p:nvPr/>
        </p:nvSpPr>
        <p:spPr>
          <a:xfrm>
            <a:off x="2692400" y="5616269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Claim</a:t>
            </a:r>
            <a:r>
              <a:rPr lang="zh-CN" altLang="en-US" b="1" dirty="0"/>
              <a:t> </a:t>
            </a:r>
            <a:r>
              <a:rPr lang="en-US" altLang="zh-CN" b="1" dirty="0"/>
              <a:t>2</a:t>
            </a:r>
            <a:endParaRPr kumimoji="1" lang="zh-CN" alt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984817BC-F39B-CF64-A473-FE30264AFC30}"/>
              </a:ext>
            </a:extLst>
          </p:cNvPr>
          <p:cNvCxnSpPr>
            <a:cxnSpLocks/>
          </p:cNvCxnSpPr>
          <p:nvPr/>
        </p:nvCxnSpPr>
        <p:spPr>
          <a:xfrm flipV="1">
            <a:off x="4182533" y="5212184"/>
            <a:ext cx="0" cy="40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9EDBBCB-6A4A-1FFC-11E5-5CDADEAB20B6}"/>
              </a:ext>
            </a:extLst>
          </p:cNvPr>
          <p:cNvSpPr txBox="1"/>
          <p:nvPr/>
        </p:nvSpPr>
        <p:spPr>
          <a:xfrm>
            <a:off x="3619200" y="5616269"/>
            <a:ext cx="124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Lemma</a:t>
            </a:r>
            <a:r>
              <a:rPr lang="zh-CN" altLang="en-US" b="1" dirty="0"/>
              <a:t> </a:t>
            </a:r>
            <a:r>
              <a:rPr lang="en-US" altLang="zh-CN" b="1" dirty="0"/>
              <a:t>4</a:t>
            </a:r>
            <a:r>
              <a:rPr lang="zh-CN" altLang="en-US" b="1" dirty="0"/>
              <a:t> 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881280F-96EB-8834-B14D-D770EE43412F}"/>
              </a:ext>
            </a:extLst>
          </p:cNvPr>
          <p:cNvSpPr txBox="1"/>
          <p:nvPr/>
        </p:nvSpPr>
        <p:spPr>
          <a:xfrm>
            <a:off x="5279260" y="5629648"/>
            <a:ext cx="218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biased</a:t>
            </a:r>
            <a:r>
              <a:rPr lang="zh-CN" altLang="en-US" b="1" dirty="0"/>
              <a:t> </a:t>
            </a:r>
            <a:r>
              <a:rPr lang="en-US" altLang="zh-CN" b="1" dirty="0"/>
              <a:t>coordinates</a:t>
            </a:r>
            <a:r>
              <a:rPr lang="zh-CN" altLang="en-US" b="1" dirty="0"/>
              <a:t> </a:t>
            </a:r>
            <a:endParaRPr kumimoji="1"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C891318-EC4E-CDBA-EA7F-C89DA7AEF2AA}"/>
              </a:ext>
            </a:extLst>
          </p:cNvPr>
          <p:cNvCxnSpPr>
            <a:cxnSpLocks/>
          </p:cNvCxnSpPr>
          <p:nvPr/>
        </p:nvCxnSpPr>
        <p:spPr>
          <a:xfrm flipV="1">
            <a:off x="6306040" y="5190810"/>
            <a:ext cx="0" cy="40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ABCC477-2793-76B2-6A29-C4913BCCD2E8}"/>
              </a:ext>
            </a:extLst>
          </p:cNvPr>
          <p:cNvSpPr txBox="1"/>
          <p:nvPr/>
        </p:nvSpPr>
        <p:spPr>
          <a:xfrm>
            <a:off x="8047909" y="5629648"/>
            <a:ext cx="124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Claim</a:t>
            </a:r>
            <a:r>
              <a:rPr lang="zh-CN" altLang="en-US" b="1" dirty="0"/>
              <a:t> </a:t>
            </a:r>
            <a:r>
              <a:rPr lang="en-US" altLang="zh-CN" b="1" dirty="0"/>
              <a:t>1</a:t>
            </a:r>
            <a:r>
              <a:rPr lang="zh-CN" altLang="en-US" b="1" dirty="0"/>
              <a:t> 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0D858482-3389-8E4B-7A0E-765885EE46F8}"/>
              </a:ext>
            </a:extLst>
          </p:cNvPr>
          <p:cNvCxnSpPr>
            <a:cxnSpLocks/>
          </p:cNvCxnSpPr>
          <p:nvPr/>
        </p:nvCxnSpPr>
        <p:spPr>
          <a:xfrm flipV="1">
            <a:off x="8652933" y="5169436"/>
            <a:ext cx="0" cy="40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C87B4702-3497-09B6-9EDD-A4CDF633981E}"/>
              </a:ext>
            </a:extLst>
          </p:cNvPr>
          <p:cNvSpPr txBox="1"/>
          <p:nvPr/>
        </p:nvSpPr>
        <p:spPr>
          <a:xfrm>
            <a:off x="8891922" y="5642621"/>
            <a:ext cx="124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Claim</a:t>
            </a:r>
            <a:r>
              <a:rPr lang="zh-CN" altLang="en-US" b="1" dirty="0"/>
              <a:t> </a:t>
            </a:r>
            <a:r>
              <a:rPr lang="en-US" altLang="zh-CN" b="1" dirty="0"/>
              <a:t>3</a:t>
            </a:r>
            <a:r>
              <a:rPr lang="zh-CN" altLang="en-US" b="1" dirty="0"/>
              <a:t> </a:t>
            </a:r>
            <a:endParaRPr kumimoji="1" lang="zh-CN" altLang="en-US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F33587EA-9259-326D-AF98-B731F3028BE6}"/>
              </a:ext>
            </a:extLst>
          </p:cNvPr>
          <p:cNvCxnSpPr>
            <a:cxnSpLocks/>
          </p:cNvCxnSpPr>
          <p:nvPr/>
        </p:nvCxnSpPr>
        <p:spPr>
          <a:xfrm flipV="1">
            <a:off x="9296400" y="5164580"/>
            <a:ext cx="0" cy="40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05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2A60E3BD-250C-6C3A-C57B-67C9642D567E}"/>
              </a:ext>
            </a:extLst>
          </p:cNvPr>
          <p:cNvSpPr/>
          <p:nvPr/>
        </p:nvSpPr>
        <p:spPr>
          <a:xfrm>
            <a:off x="6096000" y="2387728"/>
            <a:ext cx="6096000" cy="32527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5F2C3B-9E6F-3461-A490-971A1B9BAC64}"/>
              </a:ext>
            </a:extLst>
          </p:cNvPr>
          <p:cNvSpPr/>
          <p:nvPr/>
        </p:nvSpPr>
        <p:spPr>
          <a:xfrm>
            <a:off x="18165" y="2387728"/>
            <a:ext cx="6096000" cy="32527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A685FE-D9CD-F2AD-6287-91B173594D2A}"/>
              </a:ext>
            </a:extLst>
          </p:cNvPr>
          <p:cNvSpPr/>
          <p:nvPr/>
        </p:nvSpPr>
        <p:spPr>
          <a:xfrm>
            <a:off x="1845733" y="1000701"/>
            <a:ext cx="7603068" cy="10598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3ABEC1-0194-E24E-8316-F8528828A8FE}"/>
              </a:ext>
            </a:extLst>
          </p:cNvPr>
          <p:cNvSpPr txBox="1"/>
          <p:nvPr/>
        </p:nvSpPr>
        <p:spPr>
          <a:xfrm>
            <a:off x="0" y="96926"/>
            <a:ext cx="8190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>
                <a:latin typeface="+mj-lt"/>
                <a:ea typeface="+mj-ea"/>
                <a:cs typeface="+mj-cs"/>
              </a:rPr>
              <a:t>Definitions</a:t>
            </a:r>
            <a:endParaRPr kumimoji="1" lang="zh-CN" altLang="en-US" sz="4400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4E23B66-85B8-AC40-9F8E-27A303243B72}"/>
                  </a:ext>
                </a:extLst>
              </p:cNvPr>
              <p:cNvSpPr txBox="1"/>
              <p:nvPr/>
            </p:nvSpPr>
            <p:spPr>
              <a:xfrm>
                <a:off x="335433" y="5046352"/>
                <a:ext cx="5202621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distribution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/>
                  <a:t>condition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</m:oMath>
                </a14:m>
                <a:r>
                  <a:rPr kumimoji="1" lang="zh-CN" altLang="en-US" dirty="0"/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4E23B66-85B8-AC40-9F8E-27A303243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33" y="5046352"/>
                <a:ext cx="5202621" cy="374911"/>
              </a:xfrm>
              <a:prstGeom prst="rect">
                <a:avLst/>
              </a:prstGeom>
              <a:blipFill>
                <a:blip r:embed="rId2"/>
                <a:stretch>
                  <a:fillRect l="-244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B2A9DA5-364B-2D41-8BE7-109B7F959627}"/>
                  </a:ext>
                </a:extLst>
              </p:cNvPr>
              <p:cNvSpPr txBox="1"/>
              <p:nvPr/>
            </p:nvSpPr>
            <p:spPr>
              <a:xfrm>
                <a:off x="7740067" y="4014115"/>
                <a:ext cx="26320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B2A9DA5-364B-2D41-8BE7-109B7F959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067" y="4014115"/>
                <a:ext cx="2632067" cy="276999"/>
              </a:xfrm>
              <a:prstGeom prst="rect">
                <a:avLst/>
              </a:prstGeom>
              <a:blipFill>
                <a:blip r:embed="rId3"/>
                <a:stretch>
                  <a:fillRect l="-1442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106D8FE-3A23-D193-9DDA-2A4250B7749A}"/>
                  </a:ext>
                </a:extLst>
              </p:cNvPr>
              <p:cNvSpPr txBox="1"/>
              <p:nvPr/>
            </p:nvSpPr>
            <p:spPr>
              <a:xfrm>
                <a:off x="191039" y="2830060"/>
                <a:ext cx="6096000" cy="2171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" altLang="zh-CN" dirty="0"/>
                  <a:t>We define the a hard distribution</a:t>
                </a:r>
                <a:r>
                  <a:rPr kumimoji="1" lang="zh-CN" altLang="en-US" dirty="0"/>
                  <a:t> </a:t>
                </a:r>
                <a:r>
                  <a:rPr kumimoji="1" lang="en" altLang="zh-CN" dirty="0"/>
                  <a:t>distribution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" altLang="zh-CN" dirty="0"/>
                  <a:t> as follows,</a:t>
                </a:r>
              </a:p>
              <a:p>
                <a:endParaRPr kumimoji="1" lang="en" altLang="zh-CN" dirty="0"/>
              </a:p>
              <a:p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、</a:t>
                </a:r>
                <a:r>
                  <a:rPr kumimoji="1" lang="en" altLang="zh-CN" dirty="0"/>
                  <a:t>Randomly sample a bit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and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" altLang="zh-CN" dirty="0"/>
              </a:p>
              <a:p>
                <a:endParaRPr kumimoji="1" lang="en" altLang="zh-CN" dirty="0"/>
              </a:p>
              <a:p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、</a:t>
                </a:r>
                <a:r>
                  <a:rPr kumimoji="1" lang="en" altLang="zh-CN" dirty="0"/>
                  <a:t> If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" altLang="zh-CN" dirty="0"/>
                  <a:t>, randomly sample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zh-CN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kumimoji="1" lang="zh-CN" alt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endParaRPr kumimoji="1" lang="en" altLang="zh-CN" dirty="0"/>
              </a:p>
              <a:p>
                <a:r>
                  <a:rPr kumimoji="1" lang="en" altLang="zh-CN" dirty="0"/>
                  <a:t>    </a:t>
                </a:r>
              </a:p>
              <a:p>
                <a:r>
                  <a:rPr kumimoji="1" lang="zh-CN" altLang="en-US" dirty="0"/>
                  <a:t>       </a:t>
                </a:r>
                <a:r>
                  <a:rPr kumimoji="1" lang="en" altLang="zh-CN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" altLang="zh-CN" dirty="0"/>
                  <a:t>, randomly sample</a:t>
                </a:r>
                <a:r>
                  <a:rPr kumimoji="1" lang="zh-CN" altLang="en-US" dirty="0"/>
                  <a:t> </a:t>
                </a:r>
                <a:r>
                  <a:rPr kumimoji="1" lang="en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" altLang="zh-CN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𝑖𝑛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106D8FE-3A23-D193-9DDA-2A4250B77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39" y="2830060"/>
                <a:ext cx="6096000" cy="2171300"/>
              </a:xfrm>
              <a:prstGeom prst="rect">
                <a:avLst/>
              </a:prstGeom>
              <a:blipFill>
                <a:blip r:embed="rId4"/>
                <a:stretch>
                  <a:fillRect l="-624" t="-1163"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34312FE-EE9D-B333-0E49-9A8C04A345F9}"/>
                  </a:ext>
                </a:extLst>
              </p:cNvPr>
              <p:cNvSpPr txBox="1"/>
              <p:nvPr/>
            </p:nvSpPr>
            <p:spPr>
              <a:xfrm>
                <a:off x="1182624" y="1271511"/>
                <a:ext cx="4913376" cy="394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bSup>
                      <m:r>
                        <a:rPr kumimoji="1"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kumimoji="1"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kumimoji="1"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</m:e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  <m:r>
                        <a:rPr kumimoji="1"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34312FE-EE9D-B333-0E49-9A8C04A34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24" y="1271511"/>
                <a:ext cx="4913376" cy="394916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A7C6B91-F543-6F69-031A-43AFE8B5DE8C}"/>
                  </a:ext>
                </a:extLst>
              </p:cNvPr>
              <p:cNvSpPr txBox="1"/>
              <p:nvPr/>
            </p:nvSpPr>
            <p:spPr>
              <a:xfrm>
                <a:off x="4399597" y="1266830"/>
                <a:ext cx="4913376" cy="399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r>
                        <a:rPr kumimoji="1"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kumimoji="1"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kumimoji="1"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</m:e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A7C6B91-F543-6F69-031A-43AFE8B5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597" y="1266830"/>
                <a:ext cx="4913376" cy="399597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250774C-542C-8965-1933-31C713703621}"/>
                  </a:ext>
                </a:extLst>
              </p:cNvPr>
              <p:cNvSpPr txBox="1"/>
              <p:nvPr/>
            </p:nvSpPr>
            <p:spPr>
              <a:xfrm>
                <a:off x="6183900" y="2842439"/>
                <a:ext cx="6126480" cy="714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dirty="0"/>
                  <a:t>Let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near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monochromatic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rectangle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under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towards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potential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endParaRPr kumimoji="1" lang="en" altLang="zh-CN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250774C-542C-8965-1933-31C713703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900" y="2842439"/>
                <a:ext cx="6126480" cy="714747"/>
              </a:xfrm>
              <a:prstGeom prst="rect">
                <a:avLst/>
              </a:prstGeom>
              <a:blipFill>
                <a:blip r:embed="rId7"/>
                <a:stretch>
                  <a:fillRect l="-826" t="-3448"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0EC0763B-E23D-BF68-83E4-039C40BD0D18}"/>
              </a:ext>
            </a:extLst>
          </p:cNvPr>
          <p:cNvSpPr txBox="1"/>
          <p:nvPr/>
        </p:nvSpPr>
        <p:spPr>
          <a:xfrm>
            <a:off x="0" y="2472687"/>
            <a:ext cx="275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Hard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input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distribution:</a:t>
            </a:r>
            <a:endParaRPr kumimoji="1"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B5C27D-808F-BE0F-340B-F2C429B40F7F}"/>
              </a:ext>
            </a:extLst>
          </p:cNvPr>
          <p:cNvSpPr txBox="1"/>
          <p:nvPr/>
        </p:nvSpPr>
        <p:spPr>
          <a:xfrm>
            <a:off x="6250710" y="2472687"/>
            <a:ext cx="252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Potential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function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24908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BE6D85E-C7DB-B950-6562-62B6E80215C3}"/>
              </a:ext>
            </a:extLst>
          </p:cNvPr>
          <p:cNvSpPr/>
          <p:nvPr/>
        </p:nvSpPr>
        <p:spPr>
          <a:xfrm>
            <a:off x="629044" y="5798192"/>
            <a:ext cx="10089756" cy="6047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0FD1E1-F129-D031-6B34-D5CD72D5418B}"/>
              </a:ext>
            </a:extLst>
          </p:cNvPr>
          <p:cNvSpPr/>
          <p:nvPr/>
        </p:nvSpPr>
        <p:spPr>
          <a:xfrm>
            <a:off x="645576" y="3234908"/>
            <a:ext cx="8854024" cy="19571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C6A8D2-F220-DC40-5728-4A4F6612DDF7}"/>
              </a:ext>
            </a:extLst>
          </p:cNvPr>
          <p:cNvSpPr/>
          <p:nvPr/>
        </p:nvSpPr>
        <p:spPr>
          <a:xfrm>
            <a:off x="645576" y="1223773"/>
            <a:ext cx="7931845" cy="19571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3ABEC1-0194-E24E-8316-F8528828A8FE}"/>
              </a:ext>
            </a:extLst>
          </p:cNvPr>
          <p:cNvSpPr txBox="1"/>
          <p:nvPr/>
        </p:nvSpPr>
        <p:spPr>
          <a:xfrm>
            <a:off x="178678" y="455055"/>
            <a:ext cx="591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Potential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function:</a:t>
            </a:r>
            <a:endParaRPr kumimoji="1"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8A66402-27E5-3E49-BB13-DA20A27557F2}"/>
                  </a:ext>
                </a:extLst>
              </p:cNvPr>
              <p:cNvSpPr/>
              <p:nvPr/>
            </p:nvSpPr>
            <p:spPr>
              <a:xfrm>
                <a:off x="693315" y="1277783"/>
                <a:ext cx="7485485" cy="17814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dirty="0"/>
                  <a:t>Since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uniform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distribution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</m:oMath>
                </a14:m>
                <a:r>
                  <a:rPr kumimoji="1" lang="en-US" altLang="zh-CN" dirty="0"/>
                  <a:t>,</a:t>
                </a:r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p>
                            </m:sSubSup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p>
                            </m:sSubSup>
                          </m:e>
                        </m:d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  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(Claim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1)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   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𝐹𝑜𝑟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𝑎𝑛𝑦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    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(Claim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2)</a:t>
                </a: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8A66402-27E5-3E49-BB13-DA20A27557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15" y="1277783"/>
                <a:ext cx="7485485" cy="1781450"/>
              </a:xfrm>
              <a:prstGeom prst="rect">
                <a:avLst/>
              </a:prstGeom>
              <a:blipFill>
                <a:blip r:embed="rId2"/>
                <a:stretch>
                  <a:fillRect l="-677" t="-1418" b="-4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6EE8AC3-17F6-6A4C-922D-55D42D40AC66}"/>
                  </a:ext>
                </a:extLst>
              </p:cNvPr>
              <p:cNvSpPr/>
              <p:nvPr/>
            </p:nvSpPr>
            <p:spPr>
              <a:xfrm>
                <a:off x="630180" y="3310272"/>
                <a:ext cx="10806981" cy="783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dirty="0"/>
                  <a:t>Since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nary>
                    <m:r>
                      <a:rPr kumimoji="1" lang="en-US" altLang="zh-CN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∩</m:t>
                        </m:r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average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argument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subset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/>
                  <a:t>with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such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each</a:t>
                </a:r>
                <a:r>
                  <a:rPr kumimoji="1" lang="zh-CN" altLang="en-US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,</a:t>
                </a: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6EE8AC3-17F6-6A4C-922D-55D42D40A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80" y="3310272"/>
                <a:ext cx="10806981" cy="783869"/>
              </a:xfrm>
              <a:prstGeom prst="rect">
                <a:avLst/>
              </a:prstGeom>
              <a:blipFill>
                <a:blip r:embed="rId3"/>
                <a:stretch>
                  <a:fillRect l="-469" t="-42857" b="-36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BBF29FF0-4A6D-1D47-96F7-E892FE5F8C9E}"/>
              </a:ext>
            </a:extLst>
          </p:cNvPr>
          <p:cNvSpPr/>
          <p:nvPr/>
        </p:nvSpPr>
        <p:spPr>
          <a:xfrm>
            <a:off x="6723588" y="4212554"/>
            <a:ext cx="1058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(Claim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6346E7C-A1B6-99A2-443D-88E83D9E6BA2}"/>
                  </a:ext>
                </a:extLst>
              </p:cNvPr>
              <p:cNvSpPr txBox="1"/>
              <p:nvPr/>
            </p:nvSpPr>
            <p:spPr>
              <a:xfrm>
                <a:off x="645575" y="5905706"/>
                <a:ext cx="11986691" cy="442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Lemma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4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: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coordinate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has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“bias”(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∩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| 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</a:rPr>
                      <m:t>⋅|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R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∩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kumimoji="1" lang="en-US" altLang="zh-CN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/>
                  <a:t>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then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∖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6346E7C-A1B6-99A2-443D-88E83D9E6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75" y="5905706"/>
                <a:ext cx="11986691" cy="442429"/>
              </a:xfrm>
              <a:prstGeom prst="rect">
                <a:avLst/>
              </a:prstGeom>
              <a:blipFill>
                <a:blip r:embed="rId4"/>
                <a:stretch>
                  <a:fillRect l="-423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3BBA611D-51F9-B9CD-946F-E23790447B49}"/>
              </a:ext>
            </a:extLst>
          </p:cNvPr>
          <p:cNvSpPr txBox="1"/>
          <p:nvPr/>
        </p:nvSpPr>
        <p:spPr>
          <a:xfrm>
            <a:off x="645576" y="5414709"/>
            <a:ext cx="345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Key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Lemma: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9524A0-C8B7-B692-0B38-51FA8A1107AA}"/>
                  </a:ext>
                </a:extLst>
              </p:cNvPr>
              <p:cNvSpPr txBox="1"/>
              <p:nvPr/>
            </p:nvSpPr>
            <p:spPr>
              <a:xfrm>
                <a:off x="693315" y="4799879"/>
                <a:ext cx="3996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is,</a:t>
                </a:r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all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coordinates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bias.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9524A0-C8B7-B692-0B38-51FA8A110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15" y="4799879"/>
                <a:ext cx="3996267" cy="369332"/>
              </a:xfrm>
              <a:prstGeom prst="rect">
                <a:avLst/>
              </a:prstGeom>
              <a:blipFill>
                <a:blip r:embed="rId5"/>
                <a:stretch>
                  <a:fillRect l="-1266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4C00DAE-1422-62FB-A862-B7C1C6A5CBD1}"/>
                  </a:ext>
                </a:extLst>
              </p:cNvPr>
              <p:cNvSpPr txBox="1"/>
              <p:nvPr/>
            </p:nvSpPr>
            <p:spPr>
              <a:xfrm>
                <a:off x="3421588" y="4203652"/>
                <a:ext cx="3302000" cy="719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∩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zh-CN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zh-CN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∩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kumimoji="1" lang="en-US" altLang="zh-CN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4C00DAE-1422-62FB-A862-B7C1C6A5C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588" y="4203652"/>
                <a:ext cx="3302000" cy="7194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426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43630AA3-9E86-6FD5-8380-5C442829FC17}"/>
              </a:ext>
            </a:extLst>
          </p:cNvPr>
          <p:cNvSpPr/>
          <p:nvPr/>
        </p:nvSpPr>
        <p:spPr>
          <a:xfrm>
            <a:off x="1695233" y="1156418"/>
            <a:ext cx="7931845" cy="7891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5150525-9874-439A-F4D5-63060BD2D575}"/>
              </a:ext>
            </a:extLst>
          </p:cNvPr>
          <p:cNvSpPr/>
          <p:nvPr/>
        </p:nvSpPr>
        <p:spPr>
          <a:xfrm>
            <a:off x="3633953" y="2479145"/>
            <a:ext cx="7931845" cy="19571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48768EB-F22D-4958-F9BE-CBF06D9FCFFE}"/>
              </a:ext>
            </a:extLst>
          </p:cNvPr>
          <p:cNvGrpSpPr/>
          <p:nvPr/>
        </p:nvGrpSpPr>
        <p:grpSpPr>
          <a:xfrm>
            <a:off x="976589" y="2317850"/>
            <a:ext cx="2353002" cy="1522845"/>
            <a:chOff x="941428" y="1256246"/>
            <a:chExt cx="2353002" cy="152284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C6F7D8-CD4C-B243-9FE2-89773F49B07D}"/>
                </a:ext>
              </a:extLst>
            </p:cNvPr>
            <p:cNvSpPr/>
            <p:nvPr/>
          </p:nvSpPr>
          <p:spPr>
            <a:xfrm>
              <a:off x="1733644" y="1633462"/>
              <a:ext cx="1261242" cy="11456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9A60DCC-0846-D842-A294-21F00FD1E5F0}"/>
                </a:ext>
              </a:extLst>
            </p:cNvPr>
            <p:cNvSpPr/>
            <p:nvPr/>
          </p:nvSpPr>
          <p:spPr>
            <a:xfrm>
              <a:off x="1744155" y="1633462"/>
              <a:ext cx="572813" cy="5570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39C576B-DDE1-B945-BE89-6C2E542EE5D9}"/>
                </a:ext>
              </a:extLst>
            </p:cNvPr>
            <p:cNvSpPr txBox="1"/>
            <p:nvPr/>
          </p:nvSpPr>
          <p:spPr>
            <a:xfrm>
              <a:off x="1849257" y="1727320"/>
              <a:ext cx="294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6A37756-3DC8-D148-88DB-14619DDCEEA8}"/>
                </a:ext>
              </a:extLst>
            </p:cNvPr>
            <p:cNvSpPr/>
            <p:nvPr/>
          </p:nvSpPr>
          <p:spPr>
            <a:xfrm>
              <a:off x="2316968" y="1633462"/>
              <a:ext cx="677918" cy="55704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A6AE7E0-3809-9C45-AE6B-079FECBF0617}"/>
                </a:ext>
              </a:extLst>
            </p:cNvPr>
            <p:cNvSpPr/>
            <p:nvPr/>
          </p:nvSpPr>
          <p:spPr>
            <a:xfrm>
              <a:off x="1744155" y="2190511"/>
              <a:ext cx="572813" cy="5885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8F4C2AA-EA4C-2843-AF1F-09EFFD4BE241}"/>
                </a:ext>
              </a:extLst>
            </p:cNvPr>
            <p:cNvSpPr txBox="1"/>
            <p:nvPr/>
          </p:nvSpPr>
          <p:spPr>
            <a:xfrm>
              <a:off x="2550823" y="1727320"/>
              <a:ext cx="294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6F874D2-BA2B-6A44-B865-06406EE2716C}"/>
                </a:ext>
              </a:extLst>
            </p:cNvPr>
            <p:cNvSpPr txBox="1"/>
            <p:nvPr/>
          </p:nvSpPr>
          <p:spPr>
            <a:xfrm>
              <a:off x="1883415" y="2300134"/>
              <a:ext cx="294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B97FD2E-F8BF-424E-B375-C89734DB147E}"/>
                </a:ext>
              </a:extLst>
            </p:cNvPr>
            <p:cNvSpPr txBox="1"/>
            <p:nvPr/>
          </p:nvSpPr>
          <p:spPr>
            <a:xfrm>
              <a:off x="2550822" y="2308016"/>
              <a:ext cx="294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C2A55DF-221B-8A4E-AD13-348EF16D950D}"/>
                </a:ext>
              </a:extLst>
            </p:cNvPr>
            <p:cNvSpPr txBox="1"/>
            <p:nvPr/>
          </p:nvSpPr>
          <p:spPr>
            <a:xfrm>
              <a:off x="1660072" y="1264130"/>
              <a:ext cx="9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Y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=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7C1FDE7-1657-594E-9150-14E18D806B5A}"/>
                </a:ext>
              </a:extLst>
            </p:cNvPr>
            <p:cNvSpPr txBox="1"/>
            <p:nvPr/>
          </p:nvSpPr>
          <p:spPr>
            <a:xfrm>
              <a:off x="992009" y="2265658"/>
              <a:ext cx="9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X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=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3382874-CCF6-D346-A06B-4961C0B250B7}"/>
                </a:ext>
              </a:extLst>
            </p:cNvPr>
            <p:cNvSpPr txBox="1"/>
            <p:nvPr/>
          </p:nvSpPr>
          <p:spPr>
            <a:xfrm>
              <a:off x="941428" y="1741568"/>
              <a:ext cx="9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X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=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A5A8E2F-0502-B748-8292-22F7F629D3A4}"/>
                </a:ext>
              </a:extLst>
            </p:cNvPr>
            <p:cNvSpPr txBox="1"/>
            <p:nvPr/>
          </p:nvSpPr>
          <p:spPr>
            <a:xfrm>
              <a:off x="2327479" y="1256246"/>
              <a:ext cx="9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Y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=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7D55F9A-0C02-3244-B4DB-FC8CECC1774A}"/>
              </a:ext>
            </a:extLst>
          </p:cNvPr>
          <p:cNvSpPr txBox="1"/>
          <p:nvPr/>
        </p:nvSpPr>
        <p:spPr>
          <a:xfrm>
            <a:off x="5521234" y="202083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384D991-BAC7-F646-B822-90EA204C8276}"/>
              </a:ext>
            </a:extLst>
          </p:cNvPr>
          <p:cNvSpPr txBox="1"/>
          <p:nvPr/>
        </p:nvSpPr>
        <p:spPr>
          <a:xfrm>
            <a:off x="126124" y="300568"/>
            <a:ext cx="1193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Intuition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of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Lemma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4</a:t>
            </a:r>
            <a:r>
              <a:rPr kumimoji="1" lang="zh-CN" altLang="en-US" sz="3600" dirty="0"/>
              <a:t> </a:t>
            </a:r>
            <a:r>
              <a:rPr kumimoji="1" lang="en-US" altLang="zh-CN" dirty="0"/>
              <a:t>(bias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imply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entropy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loss)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DFD3065-BCB3-A94A-85DF-6F1FD8D33013}"/>
              </a:ext>
            </a:extLst>
          </p:cNvPr>
          <p:cNvSpPr txBox="1"/>
          <p:nvPr/>
        </p:nvSpPr>
        <p:spPr>
          <a:xfrm>
            <a:off x="976589" y="4069578"/>
            <a:ext cx="4400550" cy="36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Property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gadget</a:t>
            </a:r>
            <a:r>
              <a:rPr kumimoji="1" lang="zh-CN" alt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2B9FA8E-6D01-9A49-BB1D-A7DADA25ECD1}"/>
                  </a:ext>
                </a:extLst>
              </p:cNvPr>
              <p:cNvSpPr txBox="1"/>
              <p:nvPr/>
            </p:nvSpPr>
            <p:spPr>
              <a:xfrm>
                <a:off x="3822263" y="3267249"/>
                <a:ext cx="119397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  </a:t>
                </a:r>
                <a:r>
                  <a:rPr lang="en-US" altLang="zh-CN" dirty="0"/>
                  <a:t>coordinate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has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“bias”,</a:t>
                </a:r>
                <a:r>
                  <a:rPr lang="zh-CN" altLang="en-US" dirty="0"/>
                  <a:t> 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either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condition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X=0,</a:t>
                </a:r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biased</a:t>
                </a:r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or</a:t>
                </a:r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condition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Y=0,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biased.</a:t>
                </a: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2B9FA8E-6D01-9A49-BB1D-A7DADA25E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263" y="3267249"/>
                <a:ext cx="11939752" cy="923330"/>
              </a:xfrm>
              <a:prstGeom prst="rect">
                <a:avLst/>
              </a:prstGeom>
              <a:blipFill>
                <a:blip r:embed="rId2"/>
                <a:stretch>
                  <a:fillRect l="-318" t="-2740" b="-9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BE2D47B3-B48F-F64A-8A75-7A4D848B5973}"/>
              </a:ext>
            </a:extLst>
          </p:cNvPr>
          <p:cNvSpPr txBox="1"/>
          <p:nvPr/>
        </p:nvSpPr>
        <p:spPr>
          <a:xfrm>
            <a:off x="557313" y="5327635"/>
            <a:ext cx="1216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So,</a:t>
            </a:r>
            <a:r>
              <a:rPr kumimoji="1" lang="zh-CN" altLang="en-US" dirty="0"/>
              <a:t> 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projection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either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Alice’s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(fix</a:t>
            </a:r>
            <a:r>
              <a:rPr kumimoji="1" lang="zh-CN" altLang="en-US" dirty="0"/>
              <a:t> </a:t>
            </a:r>
            <a:r>
              <a:rPr kumimoji="1" lang="en-US" altLang="zh-CN" dirty="0"/>
              <a:t>X=0</a:t>
            </a:r>
            <a:r>
              <a:rPr kumimoji="1" lang="zh-CN" altLang="en-US" dirty="0"/>
              <a:t> 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 </a:t>
            </a:r>
            <a:r>
              <a:rPr kumimoji="1" lang="en-US" altLang="zh-CN" dirty="0"/>
              <a:t>Bob’s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(fix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0)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decrease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potential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8440D80-50AB-FEFC-8214-11D1389005E9}"/>
                  </a:ext>
                </a:extLst>
              </p:cNvPr>
              <p:cNvSpPr txBox="1"/>
              <p:nvPr/>
            </p:nvSpPr>
            <p:spPr>
              <a:xfrm>
                <a:off x="3723965" y="2597877"/>
                <a:ext cx="6831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uniform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distribution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0,1}×</m:t>
                    </m:r>
                    <m:r>
                      <m:rPr>
                        <m:lit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8440D80-50AB-FEFC-8214-11D138900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965" y="2597877"/>
                <a:ext cx="6831349" cy="369332"/>
              </a:xfrm>
              <a:prstGeom prst="rect">
                <a:avLst/>
              </a:prstGeom>
              <a:blipFill>
                <a:blip r:embed="rId3"/>
                <a:stretch>
                  <a:fillRect l="-371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5002110-7BD4-C1BA-F271-FD294200A58B}"/>
                  </a:ext>
                </a:extLst>
              </p:cNvPr>
              <p:cNvSpPr txBox="1"/>
              <p:nvPr/>
            </p:nvSpPr>
            <p:spPr>
              <a:xfrm>
                <a:off x="2031563" y="1323131"/>
                <a:ext cx="10806980" cy="414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Lemma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4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:</a:t>
                </a:r>
                <a:r>
                  <a:rPr lang="zh-CN" altLang="en-US" b="1" dirty="0"/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If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coordinate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has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“bias”,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∖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5002110-7BD4-C1BA-F271-FD294200A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563" y="1323131"/>
                <a:ext cx="10806980" cy="414024"/>
              </a:xfrm>
              <a:prstGeom prst="rect">
                <a:avLst/>
              </a:prstGeom>
              <a:blipFill>
                <a:blip r:embed="rId4"/>
                <a:stretch>
                  <a:fillRect l="-352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66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09407-F1B9-2717-8F73-0FEA1590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87" y="2493729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8CD40-8647-4D70-265A-CF411D9F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6BC3-C03F-544F-B614-80F2B9D9E2FB}" type="datetime1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8CEA4-C1F3-056C-F726-AAE00B4C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5B8AB6-1CE5-4728-5109-2283B17B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4EF48C-4650-1E50-FBCA-5041AA618E08}"/>
              </a:ext>
            </a:extLst>
          </p:cNvPr>
          <p:cNvSpPr txBox="1"/>
          <p:nvPr/>
        </p:nvSpPr>
        <p:spPr>
          <a:xfrm>
            <a:off x="2812404" y="3991055"/>
            <a:ext cx="7653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definitions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communication</a:t>
            </a:r>
            <a:r>
              <a:rPr lang="zh-CN" altLang="en-US" b="1" dirty="0"/>
              <a:t> </a:t>
            </a:r>
            <a:r>
              <a:rPr lang="en-US" altLang="zh-CN" b="1" dirty="0"/>
              <a:t>complexity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examples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86065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4147C-9A63-E545-AED8-1E7DA6B3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76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Projection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4010259-BFCC-4749-9458-A10F8EEF5766}"/>
                  </a:ext>
                </a:extLst>
              </p:cNvPr>
              <p:cNvSpPr/>
              <p:nvPr/>
            </p:nvSpPr>
            <p:spPr>
              <a:xfrm>
                <a:off x="357389" y="1889663"/>
                <a:ext cx="2827283" cy="261355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4010259-BFCC-4749-9458-A10F8EEF5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9" y="1889663"/>
                <a:ext cx="2827283" cy="2613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4AF3A758-5CBF-094B-A9C1-29C8FFA8DDEA}"/>
              </a:ext>
            </a:extLst>
          </p:cNvPr>
          <p:cNvSpPr/>
          <p:nvPr/>
        </p:nvSpPr>
        <p:spPr>
          <a:xfrm>
            <a:off x="7603598" y="2019869"/>
            <a:ext cx="3279648" cy="2353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CC6DCE1-5097-DD4C-B928-81AB37AD0E38}"/>
                  </a:ext>
                </a:extLst>
              </p:cNvPr>
              <p:cNvSpPr/>
              <p:nvPr/>
            </p:nvSpPr>
            <p:spPr>
              <a:xfrm>
                <a:off x="7603598" y="1952044"/>
                <a:ext cx="3279648" cy="113394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CC6DCE1-5097-DD4C-B928-81AB37AD0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598" y="1952044"/>
                <a:ext cx="3279648" cy="1133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D3E031F-0F48-5F46-9740-831D0EFAB228}"/>
                  </a:ext>
                </a:extLst>
              </p:cNvPr>
              <p:cNvSpPr/>
              <p:nvPr/>
            </p:nvSpPr>
            <p:spPr>
              <a:xfrm>
                <a:off x="7603598" y="3085990"/>
                <a:ext cx="1755648" cy="126488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D3E031F-0F48-5F46-9740-831D0EFAB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598" y="3085990"/>
                <a:ext cx="1755648" cy="12648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E1EE0D4-764F-A140-BB60-09079F803E77}"/>
                  </a:ext>
                </a:extLst>
              </p:cNvPr>
              <p:cNvSpPr/>
              <p:nvPr/>
            </p:nvSpPr>
            <p:spPr>
              <a:xfrm>
                <a:off x="6722312" y="2453504"/>
                <a:ext cx="890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E1EE0D4-764F-A140-BB60-09079F803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312" y="2453504"/>
                <a:ext cx="8903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23B80E9-96FE-2B49-9DAA-4DE537B81F30}"/>
                  </a:ext>
                </a:extLst>
              </p:cNvPr>
              <p:cNvSpPr txBox="1"/>
              <p:nvPr/>
            </p:nvSpPr>
            <p:spPr>
              <a:xfrm>
                <a:off x="6800908" y="3662273"/>
                <a:ext cx="705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23B80E9-96FE-2B49-9DAA-4DE537B81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908" y="3662273"/>
                <a:ext cx="705706" cy="276999"/>
              </a:xfrm>
              <a:prstGeom prst="rect">
                <a:avLst/>
              </a:prstGeom>
              <a:blipFill>
                <a:blip r:embed="rId7"/>
                <a:stretch>
                  <a:fillRect l="-7143" r="-7143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箭头 16">
            <a:extLst>
              <a:ext uri="{FF2B5EF4-FFF2-40B4-BE49-F238E27FC236}">
                <a16:creationId xmlns:a16="http://schemas.microsoft.com/office/drawing/2014/main" id="{57B5FA39-B675-0D4C-BA09-68E3CA1C1CA7}"/>
              </a:ext>
            </a:extLst>
          </p:cNvPr>
          <p:cNvSpPr/>
          <p:nvPr/>
        </p:nvSpPr>
        <p:spPr>
          <a:xfrm>
            <a:off x="4198116" y="2875585"/>
            <a:ext cx="1897884" cy="156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C1FB57-84D7-A54E-8640-8FCB93316ABB}"/>
              </a:ext>
            </a:extLst>
          </p:cNvPr>
          <p:cNvSpPr txBox="1"/>
          <p:nvPr/>
        </p:nvSpPr>
        <p:spPr>
          <a:xfrm>
            <a:off x="3627792" y="2052006"/>
            <a:ext cx="345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Alice’s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E07C1C7-31CF-6F41-B2C1-C83C52739A81}"/>
                  </a:ext>
                </a:extLst>
              </p:cNvPr>
              <p:cNvSpPr txBox="1"/>
              <p:nvPr/>
            </p:nvSpPr>
            <p:spPr>
              <a:xfrm>
                <a:off x="3743586" y="2492164"/>
                <a:ext cx="34522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coordinate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E07C1C7-31CF-6F41-B2C1-C83C52739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586" y="2492164"/>
                <a:ext cx="3452205" cy="369332"/>
              </a:xfrm>
              <a:prstGeom prst="rect">
                <a:avLst/>
              </a:prstGeom>
              <a:blipFill>
                <a:blip r:embed="rId8"/>
                <a:stretch>
                  <a:fillRect l="-1465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F2FF0B50-B036-934D-A47C-D6130567D1E8}"/>
              </a:ext>
            </a:extLst>
          </p:cNvPr>
          <p:cNvSpPr txBox="1"/>
          <p:nvPr/>
        </p:nvSpPr>
        <p:spPr>
          <a:xfrm>
            <a:off x="3671721" y="3284571"/>
            <a:ext cx="3113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Similarly,</a:t>
            </a:r>
            <a:r>
              <a:rPr kumimoji="1" lang="zh-CN" altLang="en-US" dirty="0"/>
              <a:t> 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Bob’s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</a:t>
            </a:r>
            <a:endParaRPr kumimoji="1" lang="zh-CN" altLang="en-US" dirty="0"/>
          </a:p>
          <a:p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77E0E52-FC79-2E42-A60B-0100F05DBA12}"/>
                  </a:ext>
                </a:extLst>
              </p:cNvPr>
              <p:cNvSpPr txBox="1"/>
              <p:nvPr/>
            </p:nvSpPr>
            <p:spPr>
              <a:xfrm>
                <a:off x="357389" y="4923245"/>
                <a:ext cx="3157788" cy="323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77E0E52-FC79-2E42-A60B-0100F05DB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9" y="4923245"/>
                <a:ext cx="3157788" cy="323935"/>
              </a:xfrm>
              <a:prstGeom prst="rect">
                <a:avLst/>
              </a:prstGeom>
              <a:blipFill>
                <a:blip r:embed="rId9"/>
                <a:stretch>
                  <a:fillRect l="-1205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C9ABF63-F7A9-8940-97A2-61C99BFB7D1C}"/>
                  </a:ext>
                </a:extLst>
              </p:cNvPr>
              <p:cNvSpPr/>
              <p:nvPr/>
            </p:nvSpPr>
            <p:spPr>
              <a:xfrm>
                <a:off x="7660390" y="4808512"/>
                <a:ext cx="3727687" cy="414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endChr m:val="|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C9ABF63-F7A9-8940-97A2-61C99BFB7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90" y="4808512"/>
                <a:ext cx="3727687" cy="414024"/>
              </a:xfrm>
              <a:prstGeom prst="rect">
                <a:avLst/>
              </a:prstGeom>
              <a:blipFill>
                <a:blip r:embed="rId10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18B38A8-D191-3641-BEE2-2D511A7BFE26}"/>
              </a:ext>
            </a:extLst>
          </p:cNvPr>
          <p:cNvSpPr txBox="1"/>
          <p:nvPr/>
        </p:nvSpPr>
        <p:spPr>
          <a:xfrm>
            <a:off x="357389" y="6091618"/>
            <a:ext cx="1180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bias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coordinates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(Omitted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 for simplicity)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6E9ACB0-A0A0-D572-A536-12D06D60B685}"/>
                  </a:ext>
                </a:extLst>
              </p:cNvPr>
              <p:cNvSpPr txBox="1"/>
              <p:nvPr/>
            </p:nvSpPr>
            <p:spPr>
              <a:xfrm>
                <a:off x="6413640" y="5529180"/>
                <a:ext cx="6221186" cy="414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endChr m:val="|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6E9ACB0-A0A0-D572-A536-12D06D60B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640" y="5529180"/>
                <a:ext cx="6221186" cy="414024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72BF7483-69C0-EE91-0986-75E3E9FF96FB}"/>
              </a:ext>
            </a:extLst>
          </p:cNvPr>
          <p:cNvSpPr txBox="1"/>
          <p:nvPr/>
        </p:nvSpPr>
        <p:spPr>
          <a:xfrm>
            <a:off x="7254502" y="5159848"/>
            <a:ext cx="81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or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563388E-6DA7-1A27-E521-795F55647151}"/>
                  </a:ext>
                </a:extLst>
              </p:cNvPr>
              <p:cNvSpPr txBox="1"/>
              <p:nvPr/>
            </p:nvSpPr>
            <p:spPr>
              <a:xfrm>
                <a:off x="188056" y="1889663"/>
                <a:ext cx="6586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563388E-6DA7-1A27-E521-795F55647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56" y="1889663"/>
                <a:ext cx="65861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AA24D1D-25C9-BD77-D1B2-9B7C34EE03B5}"/>
                  </a:ext>
                </a:extLst>
              </p:cNvPr>
              <p:cNvSpPr txBox="1"/>
              <p:nvPr/>
            </p:nvSpPr>
            <p:spPr>
              <a:xfrm>
                <a:off x="7487804" y="1958386"/>
                <a:ext cx="6586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AA24D1D-25C9-BD77-D1B2-9B7C34EE0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804" y="1958386"/>
                <a:ext cx="65861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757F6C1-6EDA-7BD8-F66D-CBEF366D497B}"/>
                  </a:ext>
                </a:extLst>
              </p:cNvPr>
              <p:cNvSpPr txBox="1"/>
              <p:nvPr/>
            </p:nvSpPr>
            <p:spPr>
              <a:xfrm>
                <a:off x="7487803" y="3091473"/>
                <a:ext cx="6586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757F6C1-6EDA-7BD8-F66D-CBEF366D4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803" y="3091473"/>
                <a:ext cx="65861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794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830A51A-DEA8-2507-6528-08AB012BB02D}"/>
              </a:ext>
            </a:extLst>
          </p:cNvPr>
          <p:cNvSpPr/>
          <p:nvPr/>
        </p:nvSpPr>
        <p:spPr>
          <a:xfrm>
            <a:off x="2279612" y="1078831"/>
            <a:ext cx="7931845" cy="7891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244147C-9A63-E545-AED8-1E7DA6B329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-5410"/>
                <a:ext cx="10515600" cy="1325563"/>
              </a:xfrm>
            </p:spPr>
            <p:txBody>
              <a:bodyPr/>
              <a:lstStyle/>
              <a:p>
                <a:r>
                  <a:rPr kumimoji="1" lang="en-US" altLang="zh-CN" dirty="0"/>
                  <a:t>Analysis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Projection</a:t>
                </a:r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=[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dirty="0"/>
                  <a:t>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244147C-9A63-E545-AED8-1E7DA6B32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-5410"/>
                <a:ext cx="10515600" cy="1325563"/>
              </a:xfrm>
              <a:blipFill>
                <a:blip r:embed="rId3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BD3138CB-F4DD-AC4C-84DF-6469446BA9BE}"/>
              </a:ext>
            </a:extLst>
          </p:cNvPr>
          <p:cNvSpPr txBox="1"/>
          <p:nvPr/>
        </p:nvSpPr>
        <p:spPr>
          <a:xfrm>
            <a:off x="616599" y="3016689"/>
            <a:ext cx="82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By</a:t>
            </a:r>
            <a:r>
              <a:rPr kumimoji="1" lang="zh-CN" altLang="en-US" dirty="0"/>
              <a:t>  </a:t>
            </a:r>
            <a:r>
              <a:rPr kumimoji="1" lang="en-US" altLang="zh-CN" dirty="0"/>
              <a:t>chain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entropy: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519C4F9-6B00-5947-B741-DDF027CF6241}"/>
                  </a:ext>
                </a:extLst>
              </p:cNvPr>
              <p:cNvSpPr txBox="1"/>
              <p:nvPr/>
            </p:nvSpPr>
            <p:spPr>
              <a:xfrm>
                <a:off x="2650878" y="3641091"/>
                <a:ext cx="8079866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  <m:r>
                          <a:rPr kumimoji="1" lang="zh-CN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kumimoji="1"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kumimoji="1"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]∖</m:t>
                                </m:r>
                                <m:r>
                                  <a:rPr kumimoji="1"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zh-CN" alt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]∖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519C4F9-6B00-5947-B741-DDF027CF6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878" y="3641091"/>
                <a:ext cx="8079866" cy="414024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7D083D-148E-C34A-9F3B-EA2D1A8F4737}"/>
                  </a:ext>
                </a:extLst>
              </p:cNvPr>
              <p:cNvSpPr txBox="1"/>
              <p:nvPr/>
            </p:nvSpPr>
            <p:spPr>
              <a:xfrm>
                <a:off x="616599" y="4208384"/>
                <a:ext cx="11191353" cy="416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Since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]∖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=1,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 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bound</a:t>
                </a:r>
                <a:r>
                  <a:rPr kumimoji="1" lang="zh-CN" altLang="en-US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]∖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7D083D-148E-C34A-9F3B-EA2D1A8F4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9" y="4208384"/>
                <a:ext cx="11191353" cy="416268"/>
              </a:xfrm>
              <a:prstGeom prst="rect">
                <a:avLst/>
              </a:prstGeom>
              <a:blipFill>
                <a:blip r:embed="rId5"/>
                <a:stretch>
                  <a:fillRect l="-454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0A478D5-64F5-B141-9CA8-365DD23720B8}"/>
                  </a:ext>
                </a:extLst>
              </p:cNvPr>
              <p:cNvSpPr txBox="1"/>
              <p:nvPr/>
            </p:nvSpPr>
            <p:spPr>
              <a:xfrm>
                <a:off x="720230" y="4967439"/>
                <a:ext cx="11941161" cy="416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Assume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endChr m:val="|"/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  <m:r>
                          <a:rPr kumimoji="1"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]∖</m:t>
                        </m:r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0A478D5-64F5-B141-9CA8-365DD2372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30" y="4967439"/>
                <a:ext cx="11941161" cy="416268"/>
              </a:xfrm>
              <a:prstGeom prst="rect">
                <a:avLst/>
              </a:prstGeom>
              <a:blipFill>
                <a:blip r:embed="rId6"/>
                <a:stretch>
                  <a:fillRect l="-425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37D3D95-2126-314F-977E-44B89E8EEA5E}"/>
                  </a:ext>
                </a:extLst>
              </p:cNvPr>
              <p:cNvSpPr txBox="1"/>
              <p:nvPr/>
            </p:nvSpPr>
            <p:spPr>
              <a:xfrm>
                <a:off x="2963037" y="5499285"/>
                <a:ext cx="6063846" cy="63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3−</m:t>
                          </m:r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⋅0.9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0.9</m:t>
                              </m:r>
                            </m:sup>
                          </m:sSup>
                        </m:den>
                      </m:f>
                      <m:r>
                        <a:rPr kumimoji="1" lang="en-US" altLang="zh-CN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37D3D95-2126-314F-977E-44B89E8EE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037" y="5499285"/>
                <a:ext cx="6063846" cy="6342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54E69A3-7FDE-1E45-B2EB-A2056487BB5A}"/>
                  </a:ext>
                </a:extLst>
              </p:cNvPr>
              <p:cNvSpPr txBox="1"/>
              <p:nvPr/>
            </p:nvSpPr>
            <p:spPr>
              <a:xfrm>
                <a:off x="3296362" y="3016689"/>
                <a:ext cx="6713270" cy="416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endChr m:val="|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]∖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endChr m:val="|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]∖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54E69A3-7FDE-1E45-B2EB-A2056487B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362" y="3016689"/>
                <a:ext cx="6713270" cy="416268"/>
              </a:xfrm>
              <a:prstGeom prst="rect">
                <a:avLst/>
              </a:prstGeom>
              <a:blipFill>
                <a:blip r:embed="rId8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59BCF5B-86EA-C644-AF96-4D1F9C55A014}"/>
                  </a:ext>
                </a:extLst>
              </p:cNvPr>
              <p:cNvSpPr txBox="1"/>
              <p:nvPr/>
            </p:nvSpPr>
            <p:spPr>
              <a:xfrm>
                <a:off x="3360998" y="1271604"/>
                <a:ext cx="6107740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Our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Goal:</a:t>
                </a:r>
                <a:r>
                  <a:rPr kumimoji="1" lang="zh-CN" altLang="en-US" b="1" dirty="0"/>
                  <a:t>  </a:t>
                </a:r>
                <a14:m>
                  <m:oMath xmlns:m="http://schemas.openxmlformats.org/officeDocument/2006/math">
                    <m:r>
                      <a:rPr kumimoji="1" lang="zh-CN" altLang="en-US" b="1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kumimoji="1"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∖</m:t>
                            </m:r>
                            <m:r>
                              <a:rPr kumimoji="1"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(Lemma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4)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59BCF5B-86EA-C644-AF96-4D1F9C55A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998" y="1271604"/>
                <a:ext cx="6107740" cy="414024"/>
              </a:xfrm>
              <a:prstGeom prst="rect">
                <a:avLst/>
              </a:prstGeom>
              <a:blipFill>
                <a:blip r:embed="rId9"/>
                <a:stretch>
                  <a:fillRect l="-830" t="-3030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9DF92AC-6C53-F74E-984F-DFB136796E8C}"/>
                  </a:ext>
                </a:extLst>
              </p:cNvPr>
              <p:cNvSpPr txBox="1"/>
              <p:nvPr/>
            </p:nvSpPr>
            <p:spPr>
              <a:xfrm>
                <a:off x="616599" y="2404394"/>
                <a:ext cx="10515600" cy="5986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By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definition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of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projection,</a:t>
                </a:r>
                <a:r>
                  <a:rPr kumimoji="1" lang="zh-CN" altLang="en-US" b="0" dirty="0"/>
                  <a:t> 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-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]∖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  <m:func>
                      <m:funcPr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endChr m:val="|"/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]∖</m:t>
                                </m:r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zh-CN" altLang="en-US" dirty="0"/>
              </a:p>
              <a:p>
                <a:r>
                  <a:rPr kumimoji="1" lang="zh-CN" altLang="en-US" dirty="0"/>
                  <a:t> 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9DF92AC-6C53-F74E-984F-DFB136796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9" y="2404394"/>
                <a:ext cx="10515600" cy="598690"/>
              </a:xfrm>
              <a:prstGeom prst="rect">
                <a:avLst/>
              </a:prstGeom>
              <a:blipFill>
                <a:blip r:embed="rId10"/>
                <a:stretch>
                  <a:fillRect l="-724" t="-8333" r="-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8CDA94C2-501E-E047-99A1-13F307E8FC3A}"/>
              </a:ext>
            </a:extLst>
          </p:cNvPr>
          <p:cNvSpPr txBox="1"/>
          <p:nvPr/>
        </p:nvSpPr>
        <p:spPr>
          <a:xfrm>
            <a:off x="5874399" y="4967439"/>
            <a:ext cx="343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Gadget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lemma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79CAC1BA-49CA-5842-B16D-CE6AE0D5A6DD}"/>
              </a:ext>
            </a:extLst>
          </p:cNvPr>
          <p:cNvCxnSpPr/>
          <p:nvPr/>
        </p:nvCxnSpPr>
        <p:spPr>
          <a:xfrm flipH="1">
            <a:off x="4749687" y="5176268"/>
            <a:ext cx="970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275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6586483F-01E8-79EF-E060-033B0C92C0CF}"/>
              </a:ext>
            </a:extLst>
          </p:cNvPr>
          <p:cNvSpPr/>
          <p:nvPr/>
        </p:nvSpPr>
        <p:spPr>
          <a:xfrm>
            <a:off x="4210049" y="2278122"/>
            <a:ext cx="7931845" cy="1288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DE1ACA-5B0C-146A-0B66-CFAADF944EDE}"/>
              </a:ext>
            </a:extLst>
          </p:cNvPr>
          <p:cNvSpPr/>
          <p:nvPr/>
        </p:nvSpPr>
        <p:spPr>
          <a:xfrm>
            <a:off x="353118" y="4459148"/>
            <a:ext cx="11586634" cy="12883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1059B5-0869-4590-CE98-267F930D5B04}"/>
              </a:ext>
            </a:extLst>
          </p:cNvPr>
          <p:cNvSpPr/>
          <p:nvPr/>
        </p:nvSpPr>
        <p:spPr>
          <a:xfrm>
            <a:off x="1898431" y="926271"/>
            <a:ext cx="7931845" cy="7891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C6F7D8-CD4C-B243-9FE2-89773F49B07D}"/>
              </a:ext>
            </a:extLst>
          </p:cNvPr>
          <p:cNvSpPr/>
          <p:nvPr/>
        </p:nvSpPr>
        <p:spPr>
          <a:xfrm>
            <a:off x="2207172" y="2247743"/>
            <a:ext cx="1261242" cy="1145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A60DCC-0846-D842-A294-21F00FD1E5F0}"/>
              </a:ext>
            </a:extLst>
          </p:cNvPr>
          <p:cNvSpPr/>
          <p:nvPr/>
        </p:nvSpPr>
        <p:spPr>
          <a:xfrm>
            <a:off x="2217683" y="2247743"/>
            <a:ext cx="572813" cy="557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9C576B-DDE1-B945-BE89-6C2E542EE5D9}"/>
              </a:ext>
            </a:extLst>
          </p:cNvPr>
          <p:cNvSpPr txBox="1"/>
          <p:nvPr/>
        </p:nvSpPr>
        <p:spPr>
          <a:xfrm>
            <a:off x="2322785" y="2341601"/>
            <a:ext cx="29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A37756-3DC8-D148-88DB-14619DDCEEA8}"/>
              </a:ext>
            </a:extLst>
          </p:cNvPr>
          <p:cNvSpPr/>
          <p:nvPr/>
        </p:nvSpPr>
        <p:spPr>
          <a:xfrm>
            <a:off x="2790496" y="2247743"/>
            <a:ext cx="677918" cy="557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6AE7E0-3809-9C45-AE6B-079FECBF0617}"/>
              </a:ext>
            </a:extLst>
          </p:cNvPr>
          <p:cNvSpPr/>
          <p:nvPr/>
        </p:nvSpPr>
        <p:spPr>
          <a:xfrm>
            <a:off x="2217683" y="2804792"/>
            <a:ext cx="572813" cy="588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F4C2AA-EA4C-2843-AF1F-09EFFD4BE241}"/>
              </a:ext>
            </a:extLst>
          </p:cNvPr>
          <p:cNvSpPr txBox="1"/>
          <p:nvPr/>
        </p:nvSpPr>
        <p:spPr>
          <a:xfrm>
            <a:off x="3024351" y="2341601"/>
            <a:ext cx="29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F874D2-BA2B-6A44-B865-06406EE2716C}"/>
              </a:ext>
            </a:extLst>
          </p:cNvPr>
          <p:cNvSpPr txBox="1"/>
          <p:nvPr/>
        </p:nvSpPr>
        <p:spPr>
          <a:xfrm>
            <a:off x="2356943" y="2914415"/>
            <a:ext cx="29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97FD2E-F8BF-424E-B375-C89734DB147E}"/>
              </a:ext>
            </a:extLst>
          </p:cNvPr>
          <p:cNvSpPr txBox="1"/>
          <p:nvPr/>
        </p:nvSpPr>
        <p:spPr>
          <a:xfrm>
            <a:off x="3024350" y="2922297"/>
            <a:ext cx="29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2A55DF-221B-8A4E-AD13-348EF16D950D}"/>
              </a:ext>
            </a:extLst>
          </p:cNvPr>
          <p:cNvSpPr txBox="1"/>
          <p:nvPr/>
        </p:nvSpPr>
        <p:spPr>
          <a:xfrm>
            <a:off x="2133600" y="1878411"/>
            <a:ext cx="9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7C1FDE7-1657-594E-9150-14E18D806B5A}"/>
              </a:ext>
            </a:extLst>
          </p:cNvPr>
          <p:cNvSpPr txBox="1"/>
          <p:nvPr/>
        </p:nvSpPr>
        <p:spPr>
          <a:xfrm>
            <a:off x="1465537" y="2879939"/>
            <a:ext cx="9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382874-CCF6-D346-A06B-4961C0B250B7}"/>
              </a:ext>
            </a:extLst>
          </p:cNvPr>
          <p:cNvSpPr txBox="1"/>
          <p:nvPr/>
        </p:nvSpPr>
        <p:spPr>
          <a:xfrm>
            <a:off x="1414956" y="2355849"/>
            <a:ext cx="9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5A8E2F-0502-B748-8292-22F7F629D3A4}"/>
              </a:ext>
            </a:extLst>
          </p:cNvPr>
          <p:cNvSpPr txBox="1"/>
          <p:nvPr/>
        </p:nvSpPr>
        <p:spPr>
          <a:xfrm>
            <a:off x="2801007" y="1870527"/>
            <a:ext cx="9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D55F9A-0C02-3244-B4DB-FC8CECC1774A}"/>
              </a:ext>
            </a:extLst>
          </p:cNvPr>
          <p:cNvSpPr txBox="1"/>
          <p:nvPr/>
        </p:nvSpPr>
        <p:spPr>
          <a:xfrm>
            <a:off x="5638800" y="297442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384D991-BAC7-F646-B822-90EA204C8276}"/>
              </a:ext>
            </a:extLst>
          </p:cNvPr>
          <p:cNvSpPr txBox="1"/>
          <p:nvPr/>
        </p:nvSpPr>
        <p:spPr>
          <a:xfrm>
            <a:off x="0" y="207939"/>
            <a:ext cx="1193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Gadget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Lemma</a:t>
            </a:r>
            <a:r>
              <a:rPr kumimoji="1" lang="zh-CN" altLang="en-US" sz="2800" dirty="0"/>
              <a:t> </a:t>
            </a:r>
            <a:r>
              <a:rPr kumimoji="1" lang="en-US" altLang="zh-CN" dirty="0"/>
              <a:t>(Connections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bias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potential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C428B83-4D8F-ED43-B7A4-0819288192B0}"/>
                  </a:ext>
                </a:extLst>
              </p:cNvPr>
              <p:cNvSpPr txBox="1"/>
              <p:nvPr/>
            </p:nvSpPr>
            <p:spPr>
              <a:xfrm>
                <a:off x="3284482" y="1165857"/>
                <a:ext cx="4366390" cy="3239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b="1" dirty="0"/>
                  <a:t>O</a:t>
                </a:r>
                <a:r>
                  <a:rPr kumimoji="1" lang="en-US" altLang="zh-CN" b="1" dirty="0">
                    <a:solidFill>
                      <a:schemeClr val="tx1"/>
                    </a:solidFill>
                  </a:rPr>
                  <a:t>ur</a:t>
                </a:r>
                <a:r>
                  <a:rPr kumimoji="1"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b="1" dirty="0">
                    <a:solidFill>
                      <a:schemeClr val="tx1"/>
                    </a:solidFill>
                  </a:rPr>
                  <a:t>goal</a:t>
                </a:r>
                <a:r>
                  <a:rPr kumimoji="1"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b="1" dirty="0">
                    <a:solidFill>
                      <a:schemeClr val="tx1"/>
                    </a:solidFill>
                  </a:rPr>
                  <a:t>:</a:t>
                </a:r>
                <a:r>
                  <a:rPr kumimoji="1" lang="zh-CN" alt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endChr m:val="|"/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  <m:r>
                          <a:rPr kumimoji="1"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]∖</m:t>
                        </m:r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=0)≤0.9</m:t>
                    </m:r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C428B83-4D8F-ED43-B7A4-081928819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482" y="1165857"/>
                <a:ext cx="4366390" cy="323935"/>
              </a:xfrm>
              <a:prstGeom prst="rect">
                <a:avLst/>
              </a:prstGeom>
              <a:blipFill>
                <a:blip r:embed="rId2"/>
                <a:stretch>
                  <a:fillRect l="-1739" t="-14815" b="-37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8DFD3065-BCB3-A94A-85DF-6F1FD8D33013}"/>
              </a:ext>
            </a:extLst>
          </p:cNvPr>
          <p:cNvSpPr txBox="1"/>
          <p:nvPr/>
        </p:nvSpPr>
        <p:spPr>
          <a:xfrm>
            <a:off x="1465537" y="3677321"/>
            <a:ext cx="4400550" cy="36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Property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gadget</a:t>
            </a:r>
            <a:r>
              <a:rPr kumimoji="1" lang="zh-CN" altLang="en-US" dirty="0"/>
              <a:t> 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2B9FA8E-6D01-9A49-BB1D-A7DADA25ECD1}"/>
              </a:ext>
            </a:extLst>
          </p:cNvPr>
          <p:cNvSpPr txBox="1"/>
          <p:nvPr/>
        </p:nvSpPr>
        <p:spPr>
          <a:xfrm>
            <a:off x="4435148" y="2410435"/>
            <a:ext cx="7918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Intuition: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rectangle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biased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either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X=0,</a:t>
            </a:r>
            <a:r>
              <a:rPr kumimoji="1" lang="zh-CN" altLang="en-US" dirty="0"/>
              <a:t>  </a:t>
            </a:r>
            <a:r>
              <a:rPr kumimoji="1" lang="en-US" altLang="zh-CN" dirty="0"/>
              <a:t>Y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biased</a:t>
            </a:r>
            <a:r>
              <a:rPr kumimoji="1" lang="zh-CN" altLang="en-US" dirty="0"/>
              <a:t> 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 </a:t>
            </a:r>
            <a:r>
              <a:rPr kumimoji="1" lang="en-US" altLang="zh-CN" dirty="0"/>
              <a:t>condition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Y=0,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biased.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A42FEEF-D7E1-814B-A0FA-7DD51A2C8748}"/>
                  </a:ext>
                </a:extLst>
              </p:cNvPr>
              <p:cNvSpPr txBox="1"/>
              <p:nvPr/>
            </p:nvSpPr>
            <p:spPr>
              <a:xfrm>
                <a:off x="2130388" y="4422944"/>
                <a:ext cx="11243084" cy="1360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If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∩</m:t>
                    </m:r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| 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∩</m:t>
                        </m:r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US" altLang="zh-CN" dirty="0">
                        <a:solidFill>
                          <a:srgbClr val="C0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C00000"/>
                        </a:solidFill>
                      </a:rPr>
                      <m:t>Claim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dirty="0" smtClean="0">
                        <a:solidFill>
                          <a:srgbClr val="C00000"/>
                        </a:solidFill>
                      </a:rPr>
                      <m:t>3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C00000"/>
                        </a:solidFill>
                      </a:rPr>
                      <m:t>)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where</a:t>
                </a:r>
                <a14:m>
                  <m:oMath xmlns:m="http://schemas.openxmlformats.org/officeDocument/2006/math">
                    <m:r>
                      <a:rPr kumimoji="1" lang="zh-CN" alt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zh-CN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tiny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constant.</a:t>
                </a:r>
                <a:r>
                  <a:rPr kumimoji="1" lang="zh-CN" altLang="en-US" dirty="0"/>
                  <a:t>  </a:t>
                </a:r>
                <a:r>
                  <a:rPr kumimoji="1" lang="en-US" altLang="zh-CN" dirty="0"/>
                  <a:t>then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either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dirty="0"/>
                  <a:t>      </a:t>
                </a:r>
                <a:endParaRPr kumimoji="1" lang="en-US" altLang="zh-CN" dirty="0"/>
              </a:p>
              <a:p>
                <a:r>
                  <a:rPr kumimoji="1" lang="zh-CN" altLang="en-US" dirty="0"/>
                  <a:t>             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=0)≤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r>
                  <a:rPr kumimoji="1" lang="zh-CN" altLang="en-US" dirty="0"/>
                  <a:t>    </a:t>
                </a:r>
                <a:r>
                  <a:rPr kumimoji="1" lang="en-US" altLang="zh-CN" dirty="0"/>
                  <a:t>or</a:t>
                </a:r>
                <a:r>
                  <a:rPr kumimoji="1" lang="zh-CN" altLang="en-US" dirty="0"/>
                  <a:t>   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=0)≤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                                                                 </a:t>
                </a: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A42FEEF-D7E1-814B-A0FA-7DD51A2C8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388" y="4422944"/>
                <a:ext cx="11243084" cy="1360757"/>
              </a:xfrm>
              <a:prstGeom prst="rect">
                <a:avLst/>
              </a:prstGeom>
              <a:blipFill>
                <a:blip r:embed="rId3"/>
                <a:stretch>
                  <a:fillRect l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BE2D47B3-B48F-F64A-8A75-7A4D848B5973}"/>
              </a:ext>
            </a:extLst>
          </p:cNvPr>
          <p:cNvSpPr txBox="1"/>
          <p:nvPr/>
        </p:nvSpPr>
        <p:spPr>
          <a:xfrm>
            <a:off x="596502" y="6236530"/>
            <a:ext cx="1216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So,</a:t>
            </a:r>
            <a:r>
              <a:rPr kumimoji="1" lang="zh-CN" altLang="en-US" dirty="0"/>
              <a:t> 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either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Alice’s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</a:t>
            </a:r>
            <a:r>
              <a:rPr kumimoji="1" lang="zh-CN" altLang="en-US" dirty="0"/>
              <a:t> 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 </a:t>
            </a:r>
            <a:r>
              <a:rPr kumimoji="1" lang="en-US" altLang="zh-CN" dirty="0"/>
              <a:t>Bob’s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decrease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potential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D32BDBC-3C25-B37D-D9FD-99F14EA87AA1}"/>
              </a:ext>
            </a:extLst>
          </p:cNvPr>
          <p:cNvSpPr txBox="1"/>
          <p:nvPr/>
        </p:nvSpPr>
        <p:spPr>
          <a:xfrm>
            <a:off x="252248" y="4429482"/>
            <a:ext cx="243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[Gadget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Lemma]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18078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F90968D1-A101-AD14-6972-9CF24D81F7BF}"/>
              </a:ext>
            </a:extLst>
          </p:cNvPr>
          <p:cNvSpPr/>
          <p:nvPr/>
        </p:nvSpPr>
        <p:spPr>
          <a:xfrm>
            <a:off x="298148" y="2688112"/>
            <a:ext cx="11529180" cy="27388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CCCAF4-4CBC-955E-1EEB-EC6E6A87E199}"/>
              </a:ext>
            </a:extLst>
          </p:cNvPr>
          <p:cNvSpPr/>
          <p:nvPr/>
        </p:nvSpPr>
        <p:spPr>
          <a:xfrm>
            <a:off x="298148" y="1127173"/>
            <a:ext cx="11586634" cy="14676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E09407-F1B9-2717-8F73-0FEA1590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44" y="75355"/>
            <a:ext cx="3708370" cy="1325563"/>
          </a:xfrm>
        </p:spPr>
        <p:txBody>
          <a:bodyPr/>
          <a:lstStyle/>
          <a:p>
            <a:pPr algn="ctr"/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8CD40-8647-4D70-265A-CF411D9F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26BC3-C03F-544F-B614-80F2B9D9E2FB}" type="datetime1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8CEA4-C1F3-056C-F726-AAE00B4C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5B8AB6-1CE5-4728-5109-2283B17B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23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586C830-42AF-031B-3AF1-B290EC7E3BEE}"/>
                  </a:ext>
                </a:extLst>
              </p:cNvPr>
              <p:cNvSpPr txBox="1"/>
              <p:nvPr/>
            </p:nvSpPr>
            <p:spPr>
              <a:xfrm>
                <a:off x="4376057" y="3760428"/>
                <a:ext cx="25033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0" smtClean="0">
                          <a:latin typeface="Cambria Math" panose="02040503050406030204" pitchFamily="18" charset="0"/>
                        </a:rPr>
                        <m:t>𝐂𝐮𝐫𝐫</m:t>
                      </m:r>
                      <m:d>
                        <m:d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kumimoji="1" lang="en-US" altLang="zh-CN" b="1" i="0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sSup>
                            <m:sSup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1" i="0" smtClean="0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p>
                              <m:r>
                                <a:rPr kumimoji="1" lang="en-US" altLang="zh-CN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p>
                          </m:sSup>
                        </m:e>
                      </m:d>
                      <m:r>
                        <a:rPr kumimoji="1" lang="en-US" altLang="zh-CN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1" i="0" smtClean="0">
                          <a:latin typeface="Cambria Math" panose="02040503050406030204" pitchFamily="18" charset="0"/>
                        </a:rPr>
                        <m:t>𝛀</m:t>
                      </m:r>
                      <m:r>
                        <a:rPr kumimoji="1" lang="en-US" altLang="zh-CN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0" smtClean="0">
                          <a:latin typeface="Cambria Math" panose="02040503050406030204" pitchFamily="18" charset="0"/>
                        </a:rPr>
                        <m:t>𝐛𝐬</m:t>
                      </m:r>
                      <m:d>
                        <m:d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d>
                      <m:r>
                        <a:rPr kumimoji="1" lang="en-US" altLang="zh-CN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586C830-42AF-031B-3AF1-B290EC7E3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057" y="3760428"/>
                <a:ext cx="2503314" cy="276999"/>
              </a:xfrm>
              <a:prstGeom prst="rect">
                <a:avLst/>
              </a:prstGeom>
              <a:blipFill>
                <a:blip r:embed="rId2"/>
                <a:stretch>
                  <a:fillRect l="-1515" t="-4545" r="-2525" b="-3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AA97E6-EF65-E38D-4E50-F20FBD0759AC}"/>
                  </a:ext>
                </a:extLst>
              </p:cNvPr>
              <p:cNvSpPr txBox="1"/>
              <p:nvPr/>
            </p:nvSpPr>
            <p:spPr>
              <a:xfrm>
                <a:off x="3837214" y="1905367"/>
                <a:ext cx="7772400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𝐁𝐏𝐏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𝐂𝐂</m:t>
                        </m:r>
                      </m:sup>
                    </m:sSup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𝑺𝒆𝒕</m:t>
                        </m:r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𝒅𝒊𝒔𝒋𝒐𝒊𝒏𝒕𝒏𝒆𝒔𝒔</m:t>
                        </m:r>
                      </m:e>
                    </m:d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AA97E6-EF65-E38D-4E50-F20FBD075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214" y="1905367"/>
                <a:ext cx="7772400" cy="37555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2FB1320-272D-CBF7-27F5-6857FCC93DA1}"/>
                  </a:ext>
                </a:extLst>
              </p:cNvPr>
              <p:cNvSpPr txBox="1"/>
              <p:nvPr/>
            </p:nvSpPr>
            <p:spPr>
              <a:xfrm>
                <a:off x="364672" y="2751000"/>
                <a:ext cx="7788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The</a:t>
                </a:r>
                <a:r>
                  <a:rPr lang="zh-CN" altLang="en-US" dirty="0"/>
                  <a:t> corruption bound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is lower bounded by </a:t>
                </a:r>
                <a:r>
                  <a:rPr lang="en-US" altLang="zh-CN" dirty="0"/>
                  <a:t>block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sensitivity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2FB1320-272D-CBF7-27F5-6857FCC93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72" y="2751000"/>
                <a:ext cx="7788728" cy="369332"/>
              </a:xfrm>
              <a:prstGeom prst="rect">
                <a:avLst/>
              </a:prstGeom>
              <a:blipFill>
                <a:blip r:embed="rId4"/>
                <a:stretch>
                  <a:fillRect l="-650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FA42E81-83E1-CB10-CF93-FB726590E1C2}"/>
                  </a:ext>
                </a:extLst>
              </p:cNvPr>
              <p:cNvSpPr txBox="1"/>
              <p:nvPr/>
            </p:nvSpPr>
            <p:spPr>
              <a:xfrm>
                <a:off x="298148" y="1237870"/>
                <a:ext cx="88283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New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randomized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communication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lower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bound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disjointness</a:t>
                </a:r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FA42E81-83E1-CB10-CF93-FB726590E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48" y="1237870"/>
                <a:ext cx="8828314" cy="369332"/>
              </a:xfrm>
              <a:prstGeom prst="rect">
                <a:avLst/>
              </a:prstGeom>
              <a:blipFill>
                <a:blip r:embed="rId5"/>
                <a:stretch>
                  <a:fillRect l="-575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CE9F5DA-EC72-3EFD-D54F-96C81AFCCFFE}"/>
              </a:ext>
            </a:extLst>
          </p:cNvPr>
          <p:cNvSpPr txBox="1"/>
          <p:nvPr/>
        </p:nvSpPr>
        <p:spPr>
          <a:xfrm>
            <a:off x="4021273" y="4947020"/>
            <a:ext cx="389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Low-discrepancy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gadgets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A2794BD-0FA2-A5CC-2D23-5D22E1A3B4D1}"/>
              </a:ext>
            </a:extLst>
          </p:cNvPr>
          <p:cNvCxnSpPr/>
          <p:nvPr/>
        </p:nvCxnSpPr>
        <p:spPr>
          <a:xfrm flipV="1">
            <a:off x="5465596" y="4378272"/>
            <a:ext cx="0" cy="41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DBFD62D-99A0-EB1F-EDE3-BF70BFFC1A29}"/>
              </a:ext>
            </a:extLst>
          </p:cNvPr>
          <p:cNvSpPr txBox="1"/>
          <p:nvPr/>
        </p:nvSpPr>
        <p:spPr>
          <a:xfrm>
            <a:off x="7655378" y="3578115"/>
            <a:ext cx="3539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sensitivity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lower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bound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randomized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complexity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8E2A1F5-4EC9-FB7B-7385-37CB65559F94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flipH="1" flipV="1">
            <a:off x="6879371" y="3898928"/>
            <a:ext cx="776007" cy="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3D5E372-3E74-3EAC-BBBC-DDB03165BC48}"/>
              </a:ext>
            </a:extLst>
          </p:cNvPr>
          <p:cNvSpPr txBox="1"/>
          <p:nvPr/>
        </p:nvSpPr>
        <p:spPr>
          <a:xfrm>
            <a:off x="298148" y="3454942"/>
            <a:ext cx="3539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Corruption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lower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bound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randomized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communication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complexity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2654ACC5-C159-A02F-5198-FB76FF7A2DE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577469" y="3898928"/>
            <a:ext cx="798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BC9383D-49AD-E3BE-F621-003961025AA9}"/>
              </a:ext>
            </a:extLst>
          </p:cNvPr>
          <p:cNvSpPr txBox="1"/>
          <p:nvPr/>
        </p:nvSpPr>
        <p:spPr>
          <a:xfrm>
            <a:off x="1772066" y="5740859"/>
            <a:ext cx="102146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dirty="0">
                <a:effectLst/>
                <a:latin typeface="NimbusSanL"/>
              </a:rPr>
              <a:t>Thank you all for attending. I am open to questions and discussions. </a:t>
            </a:r>
            <a:endParaRPr lang="en" altLang="zh-CN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453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24B1A-DA06-2B03-0A79-7BB383C0B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5000" y="-152310"/>
            <a:ext cx="10515600" cy="1325563"/>
          </a:xfrm>
        </p:spPr>
        <p:txBody>
          <a:bodyPr/>
          <a:lstStyle/>
          <a:p>
            <a:pPr algn="ctr"/>
            <a:r>
              <a:rPr lang="en" altLang="zh-CN" dirty="0"/>
              <a:t>Communication Complexity 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F0D412-BC21-3F8A-0064-CDFFF88F92E4}"/>
              </a:ext>
            </a:extLst>
          </p:cNvPr>
          <p:cNvSpPr txBox="1"/>
          <p:nvPr/>
        </p:nvSpPr>
        <p:spPr>
          <a:xfrm>
            <a:off x="2346593" y="4954944"/>
            <a:ext cx="6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Alice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ED37CF-4A43-61AE-35D1-49233117CDCA}"/>
              </a:ext>
            </a:extLst>
          </p:cNvPr>
          <p:cNvSpPr txBox="1"/>
          <p:nvPr/>
        </p:nvSpPr>
        <p:spPr>
          <a:xfrm>
            <a:off x="8437085" y="4954944"/>
            <a:ext cx="6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Bob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33A0B9-DA99-DB35-885E-6751CAD5C1B5}"/>
                  </a:ext>
                </a:extLst>
              </p:cNvPr>
              <p:cNvSpPr txBox="1"/>
              <p:nvPr/>
            </p:nvSpPr>
            <p:spPr>
              <a:xfrm>
                <a:off x="2547364" y="5420299"/>
                <a:ext cx="2172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33A0B9-DA99-DB35-885E-6751CAD5C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364" y="5420299"/>
                <a:ext cx="217239" cy="276999"/>
              </a:xfrm>
              <a:prstGeom prst="rect">
                <a:avLst/>
              </a:prstGeom>
              <a:blipFill>
                <a:blip r:embed="rId2"/>
                <a:stretch>
                  <a:fillRect l="-22222" r="-16667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FB6B3DC-A9FC-6ABC-1836-F04EAE852930}"/>
                  </a:ext>
                </a:extLst>
              </p:cNvPr>
              <p:cNvSpPr txBox="1"/>
              <p:nvPr/>
            </p:nvSpPr>
            <p:spPr>
              <a:xfrm flipH="1">
                <a:off x="7703230" y="5418463"/>
                <a:ext cx="212872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FB6B3DC-A9FC-6ABC-1836-F04EAE852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703230" y="5418463"/>
                <a:ext cx="2128722" cy="276999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日期占位符 8">
            <a:extLst>
              <a:ext uri="{FF2B5EF4-FFF2-40B4-BE49-F238E27FC236}">
                <a16:creationId xmlns:a16="http://schemas.microsoft.com/office/drawing/2014/main" id="{260EDBC1-7463-37F7-C53C-1F06B60F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8BD6-EBB9-9246-B9F2-B08FECAB34F2}" type="datetime1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71469C3D-2331-0B8A-1FAA-1F09776C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183A8D2-8E06-F56A-07F9-8B2E73A7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3</a:t>
            </a:fld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34E6F78-5736-0F26-870A-65966E7A0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71251" y="2183225"/>
            <a:ext cx="3891777" cy="24915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DDE7124-5C95-C8F8-2202-CC13F591F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785" y="2117557"/>
            <a:ext cx="2743200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BA85CF-0F58-A11F-ACD3-5CBA939DE021}"/>
                  </a:ext>
                </a:extLst>
              </p:cNvPr>
              <p:cNvSpPr txBox="1"/>
              <p:nvPr/>
            </p:nvSpPr>
            <p:spPr>
              <a:xfrm>
                <a:off x="1236356" y="1035161"/>
                <a:ext cx="262201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m:rPr>
                          <m:lit/>
                        </m:rP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BA85CF-0F58-A11F-ACD3-5CBA939DE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356" y="1035161"/>
                <a:ext cx="2622015" cy="430887"/>
              </a:xfrm>
              <a:prstGeom prst="rect">
                <a:avLst/>
              </a:prstGeom>
              <a:blipFill>
                <a:blip r:embed="rId6"/>
                <a:stretch>
                  <a:fillRect l="-3865" t="-8571" r="-5314"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9043EA6C-E3A6-412B-3AEA-66C604C411C9}"/>
              </a:ext>
            </a:extLst>
          </p:cNvPr>
          <p:cNvCxnSpPr/>
          <p:nvPr/>
        </p:nvCxnSpPr>
        <p:spPr>
          <a:xfrm>
            <a:off x="5109989" y="2633031"/>
            <a:ext cx="197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A87DFB6-C23C-4E82-60C6-023D17453E43}"/>
              </a:ext>
            </a:extLst>
          </p:cNvPr>
          <p:cNvCxnSpPr>
            <a:cxnSpLocks/>
          </p:cNvCxnSpPr>
          <p:nvPr/>
        </p:nvCxnSpPr>
        <p:spPr>
          <a:xfrm flipH="1">
            <a:off x="5109989" y="2895600"/>
            <a:ext cx="194080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E6647AD-F4F9-BEDC-3CD2-BEC89F02E6BC}"/>
              </a:ext>
            </a:extLst>
          </p:cNvPr>
          <p:cNvCxnSpPr/>
          <p:nvPr/>
        </p:nvCxnSpPr>
        <p:spPr>
          <a:xfrm>
            <a:off x="5078775" y="3161840"/>
            <a:ext cx="197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08FCBCD-C646-305F-A693-419F8C012CE8}"/>
              </a:ext>
            </a:extLst>
          </p:cNvPr>
          <p:cNvCxnSpPr/>
          <p:nvPr/>
        </p:nvCxnSpPr>
        <p:spPr>
          <a:xfrm>
            <a:off x="5078774" y="3701667"/>
            <a:ext cx="197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829747DD-38D0-B414-F4E9-FBF4A4E33440}"/>
              </a:ext>
            </a:extLst>
          </p:cNvPr>
          <p:cNvCxnSpPr/>
          <p:nvPr/>
        </p:nvCxnSpPr>
        <p:spPr>
          <a:xfrm>
            <a:off x="5078772" y="4252511"/>
            <a:ext cx="197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BA30EDA-3C00-94B7-BCDB-D18BFC57F0AF}"/>
              </a:ext>
            </a:extLst>
          </p:cNvPr>
          <p:cNvCxnSpPr>
            <a:cxnSpLocks/>
          </p:cNvCxnSpPr>
          <p:nvPr/>
        </p:nvCxnSpPr>
        <p:spPr>
          <a:xfrm flipH="1">
            <a:off x="5094379" y="3429000"/>
            <a:ext cx="194080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05E87D15-A450-562D-E810-6B18119604F3}"/>
              </a:ext>
            </a:extLst>
          </p:cNvPr>
          <p:cNvCxnSpPr>
            <a:cxnSpLocks/>
          </p:cNvCxnSpPr>
          <p:nvPr/>
        </p:nvCxnSpPr>
        <p:spPr>
          <a:xfrm flipH="1">
            <a:off x="5078771" y="3995450"/>
            <a:ext cx="194080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2CA545DA-4279-5208-3B77-EB79D4006B2B}"/>
              </a:ext>
            </a:extLst>
          </p:cNvPr>
          <p:cNvCxnSpPr>
            <a:cxnSpLocks/>
          </p:cNvCxnSpPr>
          <p:nvPr/>
        </p:nvCxnSpPr>
        <p:spPr>
          <a:xfrm flipH="1">
            <a:off x="5078770" y="4557311"/>
            <a:ext cx="194080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8CF9EB7-81FC-BE83-9BE8-73EC3EAAB4B6}"/>
              </a:ext>
            </a:extLst>
          </p:cNvPr>
          <p:cNvSpPr txBox="1"/>
          <p:nvPr/>
        </p:nvSpPr>
        <p:spPr>
          <a:xfrm>
            <a:off x="5884798" y="4271431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D89E640-0557-41A5-450E-52619D3B69C3}"/>
              </a:ext>
            </a:extLst>
          </p:cNvPr>
          <p:cNvSpPr txBox="1"/>
          <p:nvPr/>
        </p:nvSpPr>
        <p:spPr>
          <a:xfrm>
            <a:off x="5914258" y="2640109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2F2ED6B-2F00-DF19-5CE1-4C1A09BA67FC}"/>
              </a:ext>
            </a:extLst>
          </p:cNvPr>
          <p:cNvSpPr txBox="1"/>
          <p:nvPr/>
        </p:nvSpPr>
        <p:spPr>
          <a:xfrm>
            <a:off x="5878759" y="2878322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9DB55C1-4643-71C8-1F72-103B8D1693A4}"/>
              </a:ext>
            </a:extLst>
          </p:cNvPr>
          <p:cNvSpPr txBox="1"/>
          <p:nvPr/>
        </p:nvSpPr>
        <p:spPr>
          <a:xfrm>
            <a:off x="5893195" y="3119343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EA081F6-2A61-4AB3-D34D-4F434FA57B4E}"/>
              </a:ext>
            </a:extLst>
          </p:cNvPr>
          <p:cNvSpPr txBox="1"/>
          <p:nvPr/>
        </p:nvSpPr>
        <p:spPr>
          <a:xfrm>
            <a:off x="5898679" y="3388855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52C4FC-5125-FA20-C01B-DD412034B470}"/>
              </a:ext>
            </a:extLst>
          </p:cNvPr>
          <p:cNvSpPr txBox="1"/>
          <p:nvPr/>
        </p:nvSpPr>
        <p:spPr>
          <a:xfrm>
            <a:off x="5904163" y="3719470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CC4E4B8-E698-98C9-ACCF-3DA8F6400B79}"/>
              </a:ext>
            </a:extLst>
          </p:cNvPr>
          <p:cNvSpPr txBox="1"/>
          <p:nvPr/>
        </p:nvSpPr>
        <p:spPr>
          <a:xfrm>
            <a:off x="5904162" y="3974202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A84827E-2F35-3BCB-8F7D-4F8DEBBB12A4}"/>
              </a:ext>
            </a:extLst>
          </p:cNvPr>
          <p:cNvSpPr txBox="1"/>
          <p:nvPr/>
        </p:nvSpPr>
        <p:spPr>
          <a:xfrm>
            <a:off x="5917557" y="2322672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E23CB1-E6F5-A979-B0B0-DC7B71F1A9C6}"/>
              </a:ext>
            </a:extLst>
          </p:cNvPr>
          <p:cNvSpPr txBox="1"/>
          <p:nvPr/>
        </p:nvSpPr>
        <p:spPr>
          <a:xfrm>
            <a:off x="2208454" y="6041756"/>
            <a:ext cx="81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r>
              <a:rPr lang="en" altLang="zh-CN" dirty="0"/>
              <a:t>inimum number of bits exchanged between Alice and Bob in the worst case.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AB58F96-3E01-A3DE-9BE2-1481D1DD0708}"/>
              </a:ext>
            </a:extLst>
          </p:cNvPr>
          <p:cNvSpPr txBox="1"/>
          <p:nvPr/>
        </p:nvSpPr>
        <p:spPr>
          <a:xfrm>
            <a:off x="-51184" y="5727161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C</a:t>
            </a:r>
            <a:r>
              <a:rPr lang="en" altLang="zh-CN" b="1" dirty="0"/>
              <a:t>ommunication complexity of</a:t>
            </a:r>
            <a:r>
              <a:rPr lang="zh-CN" altLang="en-US" b="1" dirty="0"/>
              <a:t> </a:t>
            </a:r>
            <a:r>
              <a:rPr lang="en-US" altLang="zh-CN" b="1" dirty="0"/>
              <a:t>F:</a:t>
            </a:r>
            <a:r>
              <a:rPr lang="zh-CN" altLang="en-US" b="1" dirty="0"/>
              <a:t>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79A89A6-8587-1976-93DB-D3E225F9D2D4}"/>
              </a:ext>
            </a:extLst>
          </p:cNvPr>
          <p:cNvSpPr txBox="1"/>
          <p:nvPr/>
        </p:nvSpPr>
        <p:spPr>
          <a:xfrm>
            <a:off x="4923819" y="1214477"/>
            <a:ext cx="340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Public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randomness</a:t>
            </a:r>
            <a:endParaRPr kumimoji="1" lang="zh-CN" altLang="en-US" b="1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C694C75E-8348-2580-AEC6-C84F80238083}"/>
              </a:ext>
            </a:extLst>
          </p:cNvPr>
          <p:cNvCxnSpPr/>
          <p:nvPr/>
        </p:nvCxnSpPr>
        <p:spPr>
          <a:xfrm flipH="1">
            <a:off x="4527030" y="1583809"/>
            <a:ext cx="551740" cy="5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AA7AE741-96C1-8E54-2484-02E3547C5F5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628725" y="1583809"/>
            <a:ext cx="800249" cy="48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08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46B3A413-8C9F-9961-2160-73C53D0B6C3B}"/>
              </a:ext>
            </a:extLst>
          </p:cNvPr>
          <p:cNvSpPr/>
          <p:nvPr/>
        </p:nvSpPr>
        <p:spPr>
          <a:xfrm>
            <a:off x="492830" y="5073684"/>
            <a:ext cx="11343570" cy="13314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6278D0-9432-E246-9BD5-6CDD6136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314"/>
            <a:ext cx="10515600" cy="1325563"/>
          </a:xfrm>
        </p:spPr>
        <p:txBody>
          <a:bodyPr/>
          <a:lstStyle/>
          <a:p>
            <a:r>
              <a:rPr lang="en" altLang="zh-CN" dirty="0"/>
              <a:t>Deterministic protocols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1FF342A-F3E5-2F4A-D631-683A6D2AFE7E}"/>
                  </a:ext>
                </a:extLst>
              </p:cNvPr>
              <p:cNvSpPr txBox="1"/>
              <p:nvPr/>
            </p:nvSpPr>
            <p:spPr>
              <a:xfrm>
                <a:off x="7460785" y="1284270"/>
                <a:ext cx="262201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m:rPr>
                          <m:lit/>
                        </m:rP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1FF342A-F3E5-2F4A-D631-683A6D2AF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85" y="1284270"/>
                <a:ext cx="2622015" cy="430887"/>
              </a:xfrm>
              <a:prstGeom prst="rect">
                <a:avLst/>
              </a:prstGeom>
              <a:blipFill>
                <a:blip r:embed="rId2"/>
                <a:stretch>
                  <a:fillRect l="-3865" t="-11765" r="-5314" b="-3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日期占位符 7">
            <a:extLst>
              <a:ext uri="{FF2B5EF4-FFF2-40B4-BE49-F238E27FC236}">
                <a16:creationId xmlns:a16="http://schemas.microsoft.com/office/drawing/2014/main" id="{D787BE74-DF51-6DC2-041A-252A5F1F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38C3-7296-604E-A057-E6641343D26F}" type="datetime1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06E8234-1E19-34D8-97EF-6BA0F8B4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386F5C4-88B7-5B7E-08B9-7F0E0070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4</a:t>
            </a:fld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DB1246-2A60-0185-0FA8-E34E38F13011}"/>
                  </a:ext>
                </a:extLst>
              </p:cNvPr>
              <p:cNvSpPr txBox="1"/>
              <p:nvPr/>
            </p:nvSpPr>
            <p:spPr>
              <a:xfrm>
                <a:off x="5854730" y="559251"/>
                <a:ext cx="5478273" cy="375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CC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" altLang="zh-CN" dirty="0"/>
                  <a:t>Deterministic communication complexity 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 </a:t>
                </a:r>
                <a:endParaRPr lang="en-US" altLang="zh-CN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DB1246-2A60-0185-0FA8-E34E38F1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730" y="559251"/>
                <a:ext cx="5478273" cy="375872"/>
              </a:xfrm>
              <a:prstGeom prst="rect">
                <a:avLst/>
              </a:prstGeom>
              <a:blipFill>
                <a:blip r:embed="rId3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CC1769-233A-236E-9B3B-E6709C63AFF4}"/>
                  </a:ext>
                </a:extLst>
              </p:cNvPr>
              <p:cNvSpPr txBox="1"/>
              <p:nvPr/>
            </p:nvSpPr>
            <p:spPr>
              <a:xfrm>
                <a:off x="1180682" y="5301541"/>
                <a:ext cx="9680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Deterministic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protocol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partitions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true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value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table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into</a:t>
                </a:r>
                <a:r>
                  <a:rPr kumimoji="1" lang="zh-CN" altLang="en-US" dirty="0"/>
                  <a:t> </a:t>
                </a:r>
                <a:r>
                  <a:rPr kumimoji="1" lang="en-US" altLang="zh-CN" b="1" dirty="0"/>
                  <a:t>monochromatic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rectangles</a:t>
                </a:r>
                <a:endParaRPr kumimoji="1" lang="zh-CN" altLang="en-US" b="1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CC1769-233A-236E-9B3B-E6709C63A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682" y="5301541"/>
                <a:ext cx="9680382" cy="369332"/>
              </a:xfrm>
              <a:prstGeom prst="rect">
                <a:avLst/>
              </a:prstGeom>
              <a:blipFill>
                <a:blip r:embed="rId4"/>
                <a:stretch>
                  <a:fillRect l="-655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FB02E28-94F8-9785-D350-D74792539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471" y="1833601"/>
            <a:ext cx="3098800" cy="3009900"/>
          </a:xfrm>
          <a:prstGeom prst="rect">
            <a:avLst/>
          </a:prstGeom>
        </p:spPr>
      </p:pic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414AA7B-71E8-A132-D3C5-89F8B180B4C4}"/>
              </a:ext>
            </a:extLst>
          </p:cNvPr>
          <p:cNvCxnSpPr>
            <a:cxnSpLocks/>
          </p:cNvCxnSpPr>
          <p:nvPr/>
        </p:nvCxnSpPr>
        <p:spPr>
          <a:xfrm>
            <a:off x="7255667" y="4416716"/>
            <a:ext cx="1811383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DC75E4A9-AF57-4337-6B6E-813EAC8F2FF4}"/>
              </a:ext>
            </a:extLst>
          </p:cNvPr>
          <p:cNvCxnSpPr>
            <a:cxnSpLocks/>
          </p:cNvCxnSpPr>
          <p:nvPr/>
        </p:nvCxnSpPr>
        <p:spPr>
          <a:xfrm flipV="1">
            <a:off x="7634490" y="1854479"/>
            <a:ext cx="0" cy="148334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D149AC5-D92E-F6E7-AE0C-F4A80AC2EA26}"/>
              </a:ext>
            </a:extLst>
          </p:cNvPr>
          <p:cNvCxnSpPr>
            <a:cxnSpLocks/>
          </p:cNvCxnSpPr>
          <p:nvPr/>
        </p:nvCxnSpPr>
        <p:spPr>
          <a:xfrm flipH="1">
            <a:off x="7255667" y="3346366"/>
            <a:ext cx="148979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979C12B-6079-5CB8-39CC-648E46195964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8705871" y="1833601"/>
            <a:ext cx="0" cy="25723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B7A88161-538C-105F-1FA7-1B876DC709D6}"/>
              </a:ext>
            </a:extLst>
          </p:cNvPr>
          <p:cNvCxnSpPr>
            <a:cxnSpLocks/>
          </p:cNvCxnSpPr>
          <p:nvPr/>
        </p:nvCxnSpPr>
        <p:spPr>
          <a:xfrm>
            <a:off x="9067050" y="1958138"/>
            <a:ext cx="0" cy="68360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FD41C7FE-135F-69EF-9B8B-0F179E840E65}"/>
              </a:ext>
            </a:extLst>
          </p:cNvPr>
          <p:cNvCxnSpPr>
            <a:cxnSpLocks/>
          </p:cNvCxnSpPr>
          <p:nvPr/>
        </p:nvCxnSpPr>
        <p:spPr>
          <a:xfrm flipH="1">
            <a:off x="8668551" y="2628714"/>
            <a:ext cx="148285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5" name="图片 84">
            <a:extLst>
              <a:ext uri="{FF2B5EF4-FFF2-40B4-BE49-F238E27FC236}">
                <a16:creationId xmlns:a16="http://schemas.microsoft.com/office/drawing/2014/main" id="{7AB4A032-C070-21CE-2815-E17A77764E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933" y="1615400"/>
            <a:ext cx="3746500" cy="3060700"/>
          </a:xfrm>
          <a:prstGeom prst="rect">
            <a:avLst/>
          </a:prstGeom>
        </p:spPr>
      </p:pic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89C3C8F7-2148-1161-7427-1B7FB4ACB7D5}"/>
              </a:ext>
            </a:extLst>
          </p:cNvPr>
          <p:cNvCxnSpPr>
            <a:cxnSpLocks/>
          </p:cNvCxnSpPr>
          <p:nvPr/>
        </p:nvCxnSpPr>
        <p:spPr>
          <a:xfrm flipH="1">
            <a:off x="7255667" y="3695514"/>
            <a:ext cx="289573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3D69163A-CEAD-31EF-2259-514240BE4C54}"/>
              </a:ext>
            </a:extLst>
          </p:cNvPr>
          <p:cNvCxnSpPr>
            <a:cxnSpLocks/>
          </p:cNvCxnSpPr>
          <p:nvPr/>
        </p:nvCxnSpPr>
        <p:spPr>
          <a:xfrm>
            <a:off x="9428229" y="2609833"/>
            <a:ext cx="0" cy="108522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B0F30B1B-A854-2ADF-C0C0-0C4DF5E07080}"/>
              </a:ext>
            </a:extLst>
          </p:cNvPr>
          <p:cNvCxnSpPr>
            <a:cxnSpLocks/>
          </p:cNvCxnSpPr>
          <p:nvPr/>
        </p:nvCxnSpPr>
        <p:spPr>
          <a:xfrm flipH="1">
            <a:off x="9771156" y="2628714"/>
            <a:ext cx="8366" cy="10663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37798CAF-AAFD-3C28-2E9C-F4355A7BDAE6}"/>
              </a:ext>
            </a:extLst>
          </p:cNvPr>
          <p:cNvCxnSpPr>
            <a:cxnSpLocks/>
          </p:cNvCxnSpPr>
          <p:nvPr/>
        </p:nvCxnSpPr>
        <p:spPr>
          <a:xfrm>
            <a:off x="9081457" y="3708543"/>
            <a:ext cx="0" cy="101648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B962942F-D095-E606-40B0-F4DD68E044FA}"/>
              </a:ext>
            </a:extLst>
          </p:cNvPr>
          <p:cNvCxnSpPr>
            <a:cxnSpLocks/>
          </p:cNvCxnSpPr>
          <p:nvPr/>
        </p:nvCxnSpPr>
        <p:spPr>
          <a:xfrm flipH="1">
            <a:off x="8668551" y="4038412"/>
            <a:ext cx="412906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0B8399E8-0A5E-D4E0-2B65-DE7BFA34584C}"/>
              </a:ext>
            </a:extLst>
          </p:cNvPr>
          <p:cNvCxnSpPr>
            <a:cxnSpLocks/>
          </p:cNvCxnSpPr>
          <p:nvPr/>
        </p:nvCxnSpPr>
        <p:spPr>
          <a:xfrm flipH="1">
            <a:off x="8745462" y="2974110"/>
            <a:ext cx="1354933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011E8A45-B072-AED7-0E61-774EBA1621C9}"/>
              </a:ext>
            </a:extLst>
          </p:cNvPr>
          <p:cNvSpPr txBox="1"/>
          <p:nvPr/>
        </p:nvSpPr>
        <p:spPr>
          <a:xfrm>
            <a:off x="3366041" y="1414800"/>
            <a:ext cx="336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Communication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Alice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Bob</a:t>
            </a:r>
            <a:endParaRPr kumimoji="1" lang="zh-CN" altLang="en-US" dirty="0"/>
          </a:p>
        </p:txBody>
      </p: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B8A4EB65-BE0A-3779-3FD6-D6549420FC26}"/>
              </a:ext>
            </a:extLst>
          </p:cNvPr>
          <p:cNvCxnSpPr/>
          <p:nvPr/>
        </p:nvCxnSpPr>
        <p:spPr>
          <a:xfrm flipH="1">
            <a:off x="3147934" y="1766867"/>
            <a:ext cx="659568" cy="19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9C625DE8-B7DA-A703-0DF1-BD746EB6160B}"/>
              </a:ext>
            </a:extLst>
          </p:cNvPr>
          <p:cNvCxnSpPr/>
          <p:nvPr/>
        </p:nvCxnSpPr>
        <p:spPr>
          <a:xfrm>
            <a:off x="3581400" y="2299941"/>
            <a:ext cx="3674267" cy="139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37D53030-AB24-8061-7ABF-FC159C63715B}"/>
              </a:ext>
            </a:extLst>
          </p:cNvPr>
          <p:cNvGrpSpPr/>
          <p:nvPr/>
        </p:nvGrpSpPr>
        <p:grpSpPr>
          <a:xfrm>
            <a:off x="1067370" y="4416716"/>
            <a:ext cx="1479598" cy="276017"/>
            <a:chOff x="1067370" y="4416716"/>
            <a:chExt cx="1590830" cy="276017"/>
          </a:xfrm>
        </p:grpSpPr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4B374D41-5A7B-53CC-E8E4-AF9E5B8999C0}"/>
                </a:ext>
              </a:extLst>
            </p:cNvPr>
            <p:cNvSpPr/>
            <p:nvPr/>
          </p:nvSpPr>
          <p:spPr>
            <a:xfrm>
              <a:off x="1067370" y="4425034"/>
              <a:ext cx="246405" cy="25545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FDB8C212-2CEA-192F-FB6E-4D71A6ED0CD3}"/>
                </a:ext>
              </a:extLst>
            </p:cNvPr>
            <p:cNvSpPr/>
            <p:nvPr/>
          </p:nvSpPr>
          <p:spPr>
            <a:xfrm>
              <a:off x="1331979" y="4416716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48C78329-71CE-935F-9F78-6B06498BDCF1}"/>
                </a:ext>
              </a:extLst>
            </p:cNvPr>
            <p:cNvSpPr/>
            <p:nvPr/>
          </p:nvSpPr>
          <p:spPr>
            <a:xfrm>
              <a:off x="1592249" y="4425033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9E3B0E35-A192-25DF-B814-AF647DD1F17A}"/>
                </a:ext>
              </a:extLst>
            </p:cNvPr>
            <p:cNvSpPr/>
            <p:nvPr/>
          </p:nvSpPr>
          <p:spPr>
            <a:xfrm>
              <a:off x="1873614" y="4433349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BD0C73DC-879B-9A72-3A2C-B6BE616A1766}"/>
                </a:ext>
              </a:extLst>
            </p:cNvPr>
            <p:cNvSpPr/>
            <p:nvPr/>
          </p:nvSpPr>
          <p:spPr>
            <a:xfrm>
              <a:off x="2117469" y="4433349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3B66F119-D426-7BFA-26FD-54559F8ED265}"/>
                </a:ext>
              </a:extLst>
            </p:cNvPr>
            <p:cNvSpPr/>
            <p:nvPr/>
          </p:nvSpPr>
          <p:spPr>
            <a:xfrm>
              <a:off x="2395038" y="4433349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18FA4C81-EDF1-0381-8D02-E4FE8A4AE9E6}"/>
              </a:ext>
            </a:extLst>
          </p:cNvPr>
          <p:cNvGrpSpPr/>
          <p:nvPr/>
        </p:nvGrpSpPr>
        <p:grpSpPr>
          <a:xfrm>
            <a:off x="2561741" y="4449982"/>
            <a:ext cx="1290987" cy="259384"/>
            <a:chOff x="1067370" y="4416716"/>
            <a:chExt cx="1590830" cy="276017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490254EC-9AB0-0F83-15E1-263696A120EE}"/>
                </a:ext>
              </a:extLst>
            </p:cNvPr>
            <p:cNvSpPr/>
            <p:nvPr/>
          </p:nvSpPr>
          <p:spPr>
            <a:xfrm>
              <a:off x="1067370" y="4425034"/>
              <a:ext cx="246405" cy="25545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FB50E28E-49B5-B177-805B-B31A168AE4F5}"/>
                </a:ext>
              </a:extLst>
            </p:cNvPr>
            <p:cNvSpPr/>
            <p:nvPr/>
          </p:nvSpPr>
          <p:spPr>
            <a:xfrm>
              <a:off x="1331979" y="4416716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1566E1C3-656F-8C22-B126-5CAB13D50DF1}"/>
                </a:ext>
              </a:extLst>
            </p:cNvPr>
            <p:cNvSpPr/>
            <p:nvPr/>
          </p:nvSpPr>
          <p:spPr>
            <a:xfrm>
              <a:off x="1592249" y="4425033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4BEC5D78-A1A4-1661-E39E-7DDA96A9F3D5}"/>
                </a:ext>
              </a:extLst>
            </p:cNvPr>
            <p:cNvSpPr/>
            <p:nvPr/>
          </p:nvSpPr>
          <p:spPr>
            <a:xfrm>
              <a:off x="1873614" y="4433349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302267F9-7AE6-1928-0265-B709F9DBC978}"/>
                </a:ext>
              </a:extLst>
            </p:cNvPr>
            <p:cNvSpPr/>
            <p:nvPr/>
          </p:nvSpPr>
          <p:spPr>
            <a:xfrm>
              <a:off x="2117469" y="4433349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9C1DAE21-4389-F49B-79C4-FAB15BF75473}"/>
                </a:ext>
              </a:extLst>
            </p:cNvPr>
            <p:cNvSpPr/>
            <p:nvPr/>
          </p:nvSpPr>
          <p:spPr>
            <a:xfrm>
              <a:off x="2395038" y="4433349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8" name="椭圆 137">
            <a:extLst>
              <a:ext uri="{FF2B5EF4-FFF2-40B4-BE49-F238E27FC236}">
                <a16:creationId xmlns:a16="http://schemas.microsoft.com/office/drawing/2014/main" id="{7B9AD72C-4AA9-D3C6-6750-C4EA6A5761C4}"/>
              </a:ext>
            </a:extLst>
          </p:cNvPr>
          <p:cNvSpPr/>
          <p:nvPr/>
        </p:nvSpPr>
        <p:spPr>
          <a:xfrm>
            <a:off x="3915722" y="4473430"/>
            <a:ext cx="199962" cy="2400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609DA5EF-0A0B-5081-B77B-44A4B8836520}"/>
              </a:ext>
            </a:extLst>
          </p:cNvPr>
          <p:cNvSpPr/>
          <p:nvPr/>
        </p:nvSpPr>
        <p:spPr>
          <a:xfrm>
            <a:off x="4130457" y="4465613"/>
            <a:ext cx="213561" cy="243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9335B956-5C1A-9270-9093-C319C0FBEB12}"/>
              </a:ext>
            </a:extLst>
          </p:cNvPr>
          <p:cNvSpPr/>
          <p:nvPr/>
        </p:nvSpPr>
        <p:spPr>
          <a:xfrm>
            <a:off x="4341671" y="4473429"/>
            <a:ext cx="213561" cy="243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216E0303-F1C1-7159-5334-33150AD90228}"/>
              </a:ext>
            </a:extLst>
          </p:cNvPr>
          <p:cNvSpPr/>
          <p:nvPr/>
        </p:nvSpPr>
        <p:spPr>
          <a:xfrm>
            <a:off x="4570003" y="4481244"/>
            <a:ext cx="213561" cy="243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877A44EE-3BD6-8C87-4F49-C3C938F01FDC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783564" y="4132557"/>
            <a:ext cx="4673478" cy="47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5E323CD-8810-592A-92BF-86997C7C9DDC}"/>
              </a:ext>
            </a:extLst>
          </p:cNvPr>
          <p:cNvSpPr txBox="1"/>
          <p:nvPr/>
        </p:nvSpPr>
        <p:spPr>
          <a:xfrm>
            <a:off x="1180682" y="5767349"/>
            <a:ext cx="10097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numbers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monochromatic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rectangles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=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numbers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leaf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nodes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protocol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00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1B54F-3C19-C052-0CD0-334A1A9B0388}"/>
              </a:ext>
            </a:extLst>
          </p:cNvPr>
          <p:cNvSpPr/>
          <p:nvPr/>
        </p:nvSpPr>
        <p:spPr>
          <a:xfrm>
            <a:off x="492830" y="5073684"/>
            <a:ext cx="11343570" cy="13314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6278D0-9432-E246-9BD5-6CDD6136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314"/>
            <a:ext cx="10515600" cy="1325563"/>
          </a:xfrm>
        </p:spPr>
        <p:txBody>
          <a:bodyPr/>
          <a:lstStyle/>
          <a:p>
            <a:r>
              <a:rPr lang="en-US" altLang="zh-CN" dirty="0"/>
              <a:t>Randomized</a:t>
            </a:r>
            <a:r>
              <a:rPr lang="zh-CN" altLang="en-US" dirty="0"/>
              <a:t> </a:t>
            </a:r>
            <a:r>
              <a:rPr lang="en" altLang="zh-CN" dirty="0"/>
              <a:t>protocols 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1FF342A-F3E5-2F4A-D631-683A6D2AFE7E}"/>
                  </a:ext>
                </a:extLst>
              </p:cNvPr>
              <p:cNvSpPr txBox="1"/>
              <p:nvPr/>
            </p:nvSpPr>
            <p:spPr>
              <a:xfrm>
                <a:off x="7460785" y="1284270"/>
                <a:ext cx="262201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m:rPr>
                          <m:lit/>
                        </m:rP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1FF342A-F3E5-2F4A-D631-683A6D2AF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85" y="1284270"/>
                <a:ext cx="2622015" cy="430887"/>
              </a:xfrm>
              <a:prstGeom prst="rect">
                <a:avLst/>
              </a:prstGeom>
              <a:blipFill>
                <a:blip r:embed="rId2"/>
                <a:stretch>
                  <a:fillRect l="-3865" t="-11765" r="-5314" b="-3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日期占位符 7">
            <a:extLst>
              <a:ext uri="{FF2B5EF4-FFF2-40B4-BE49-F238E27FC236}">
                <a16:creationId xmlns:a16="http://schemas.microsoft.com/office/drawing/2014/main" id="{D787BE74-DF51-6DC2-041A-252A5F1F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38C3-7296-604E-A057-E6641343D26F}" type="datetime1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06E8234-1E19-34D8-97EF-6BA0F8B4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386F5C4-88B7-5B7E-08B9-7F0E0070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5</a:t>
            </a:fld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CC1769-233A-236E-9B3B-E6709C63AFF4}"/>
                  </a:ext>
                </a:extLst>
              </p:cNvPr>
              <p:cNvSpPr txBox="1"/>
              <p:nvPr/>
            </p:nvSpPr>
            <p:spPr>
              <a:xfrm>
                <a:off x="1422045" y="5149443"/>
                <a:ext cx="9680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Randomized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dirty="0"/>
                  <a:t>protocol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partitions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true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value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table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into</a:t>
                </a:r>
                <a:r>
                  <a:rPr kumimoji="1" lang="zh-CN" altLang="en-US" dirty="0"/>
                  <a:t> </a:t>
                </a:r>
                <a:r>
                  <a:rPr kumimoji="1" lang="en-US" altLang="zh-CN" b="1" dirty="0"/>
                  <a:t>near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monochromatic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rectangles</a:t>
                </a:r>
                <a:endParaRPr kumimoji="1" lang="zh-CN" altLang="en-US" b="1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CC1769-233A-236E-9B3B-E6709C63A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045" y="5149443"/>
                <a:ext cx="9680382" cy="369332"/>
              </a:xfrm>
              <a:prstGeom prst="rect">
                <a:avLst/>
              </a:prstGeom>
              <a:blipFill>
                <a:blip r:embed="rId3"/>
                <a:stretch>
                  <a:fillRect l="-393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FB02E28-94F8-9785-D350-D74792539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471" y="1833601"/>
            <a:ext cx="3098800" cy="3009900"/>
          </a:xfrm>
          <a:prstGeom prst="rect">
            <a:avLst/>
          </a:prstGeom>
        </p:spPr>
      </p:pic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414AA7B-71E8-A132-D3C5-89F8B180B4C4}"/>
              </a:ext>
            </a:extLst>
          </p:cNvPr>
          <p:cNvCxnSpPr>
            <a:cxnSpLocks/>
          </p:cNvCxnSpPr>
          <p:nvPr/>
        </p:nvCxnSpPr>
        <p:spPr>
          <a:xfrm>
            <a:off x="7255667" y="4416716"/>
            <a:ext cx="1811383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DC75E4A9-AF57-4337-6B6E-813EAC8F2FF4}"/>
              </a:ext>
            </a:extLst>
          </p:cNvPr>
          <p:cNvCxnSpPr>
            <a:cxnSpLocks/>
          </p:cNvCxnSpPr>
          <p:nvPr/>
        </p:nvCxnSpPr>
        <p:spPr>
          <a:xfrm flipV="1">
            <a:off x="7634490" y="1854479"/>
            <a:ext cx="0" cy="148334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D149AC5-D92E-F6E7-AE0C-F4A80AC2EA26}"/>
              </a:ext>
            </a:extLst>
          </p:cNvPr>
          <p:cNvCxnSpPr>
            <a:cxnSpLocks/>
          </p:cNvCxnSpPr>
          <p:nvPr/>
        </p:nvCxnSpPr>
        <p:spPr>
          <a:xfrm flipH="1">
            <a:off x="7255667" y="3346366"/>
            <a:ext cx="148979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979C12B-6079-5CB8-39CC-648E46195964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8705871" y="1833601"/>
            <a:ext cx="0" cy="257238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B7A88161-538C-105F-1FA7-1B876DC709D6}"/>
              </a:ext>
            </a:extLst>
          </p:cNvPr>
          <p:cNvCxnSpPr>
            <a:cxnSpLocks/>
          </p:cNvCxnSpPr>
          <p:nvPr/>
        </p:nvCxnSpPr>
        <p:spPr>
          <a:xfrm>
            <a:off x="9067050" y="1958138"/>
            <a:ext cx="0" cy="68360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FD41C7FE-135F-69EF-9B8B-0F179E840E65}"/>
              </a:ext>
            </a:extLst>
          </p:cNvPr>
          <p:cNvCxnSpPr>
            <a:cxnSpLocks/>
          </p:cNvCxnSpPr>
          <p:nvPr/>
        </p:nvCxnSpPr>
        <p:spPr>
          <a:xfrm flipH="1">
            <a:off x="8668551" y="2628714"/>
            <a:ext cx="148285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5" name="图片 84">
            <a:extLst>
              <a:ext uri="{FF2B5EF4-FFF2-40B4-BE49-F238E27FC236}">
                <a16:creationId xmlns:a16="http://schemas.microsoft.com/office/drawing/2014/main" id="{7AB4A032-C070-21CE-2815-E17A77764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933" y="1615400"/>
            <a:ext cx="3746500" cy="3060700"/>
          </a:xfrm>
          <a:prstGeom prst="rect">
            <a:avLst/>
          </a:prstGeom>
        </p:spPr>
      </p:pic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89C3C8F7-2148-1161-7427-1B7FB4ACB7D5}"/>
              </a:ext>
            </a:extLst>
          </p:cNvPr>
          <p:cNvCxnSpPr>
            <a:cxnSpLocks/>
          </p:cNvCxnSpPr>
          <p:nvPr/>
        </p:nvCxnSpPr>
        <p:spPr>
          <a:xfrm flipH="1">
            <a:off x="7255667" y="3695514"/>
            <a:ext cx="289573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3D69163A-CEAD-31EF-2259-514240BE4C54}"/>
              </a:ext>
            </a:extLst>
          </p:cNvPr>
          <p:cNvCxnSpPr>
            <a:cxnSpLocks/>
          </p:cNvCxnSpPr>
          <p:nvPr/>
        </p:nvCxnSpPr>
        <p:spPr>
          <a:xfrm>
            <a:off x="9428229" y="2609833"/>
            <a:ext cx="0" cy="108522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B0F30B1B-A854-2ADF-C0C0-0C4DF5E07080}"/>
              </a:ext>
            </a:extLst>
          </p:cNvPr>
          <p:cNvCxnSpPr>
            <a:cxnSpLocks/>
          </p:cNvCxnSpPr>
          <p:nvPr/>
        </p:nvCxnSpPr>
        <p:spPr>
          <a:xfrm flipH="1">
            <a:off x="9771156" y="2628714"/>
            <a:ext cx="8366" cy="10663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37798CAF-AAFD-3C28-2E9C-F4355A7BDAE6}"/>
              </a:ext>
            </a:extLst>
          </p:cNvPr>
          <p:cNvCxnSpPr>
            <a:cxnSpLocks/>
          </p:cNvCxnSpPr>
          <p:nvPr/>
        </p:nvCxnSpPr>
        <p:spPr>
          <a:xfrm>
            <a:off x="9081457" y="3708543"/>
            <a:ext cx="0" cy="101648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B962942F-D095-E606-40B0-F4DD68E044FA}"/>
              </a:ext>
            </a:extLst>
          </p:cNvPr>
          <p:cNvCxnSpPr>
            <a:cxnSpLocks/>
          </p:cNvCxnSpPr>
          <p:nvPr/>
        </p:nvCxnSpPr>
        <p:spPr>
          <a:xfrm flipH="1">
            <a:off x="8668551" y="4038412"/>
            <a:ext cx="412906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0B8399E8-0A5E-D4E0-2B65-DE7BFA34584C}"/>
              </a:ext>
            </a:extLst>
          </p:cNvPr>
          <p:cNvCxnSpPr>
            <a:cxnSpLocks/>
          </p:cNvCxnSpPr>
          <p:nvPr/>
        </p:nvCxnSpPr>
        <p:spPr>
          <a:xfrm flipH="1">
            <a:off x="8745462" y="2974110"/>
            <a:ext cx="1354933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011E8A45-B072-AED7-0E61-774EBA1621C9}"/>
              </a:ext>
            </a:extLst>
          </p:cNvPr>
          <p:cNvSpPr txBox="1"/>
          <p:nvPr/>
        </p:nvSpPr>
        <p:spPr>
          <a:xfrm>
            <a:off x="3366041" y="1414800"/>
            <a:ext cx="336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Communication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Alice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Bob</a:t>
            </a:r>
            <a:endParaRPr kumimoji="1" lang="zh-CN" altLang="en-US" dirty="0"/>
          </a:p>
        </p:txBody>
      </p: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B8A4EB65-BE0A-3779-3FD6-D6549420FC26}"/>
              </a:ext>
            </a:extLst>
          </p:cNvPr>
          <p:cNvCxnSpPr/>
          <p:nvPr/>
        </p:nvCxnSpPr>
        <p:spPr>
          <a:xfrm flipH="1">
            <a:off x="3147934" y="1766867"/>
            <a:ext cx="659568" cy="19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9C625DE8-B7DA-A703-0DF1-BD746EB6160B}"/>
              </a:ext>
            </a:extLst>
          </p:cNvPr>
          <p:cNvCxnSpPr/>
          <p:nvPr/>
        </p:nvCxnSpPr>
        <p:spPr>
          <a:xfrm>
            <a:off x="3581400" y="2299941"/>
            <a:ext cx="3674267" cy="139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37D53030-AB24-8061-7ABF-FC159C63715B}"/>
              </a:ext>
            </a:extLst>
          </p:cNvPr>
          <p:cNvGrpSpPr/>
          <p:nvPr/>
        </p:nvGrpSpPr>
        <p:grpSpPr>
          <a:xfrm>
            <a:off x="1067370" y="4416716"/>
            <a:ext cx="1479598" cy="276017"/>
            <a:chOff x="1067370" y="4416716"/>
            <a:chExt cx="1590830" cy="276017"/>
          </a:xfrm>
        </p:grpSpPr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4B374D41-5A7B-53CC-E8E4-AF9E5B8999C0}"/>
                </a:ext>
              </a:extLst>
            </p:cNvPr>
            <p:cNvSpPr/>
            <p:nvPr/>
          </p:nvSpPr>
          <p:spPr>
            <a:xfrm>
              <a:off x="1067370" y="4425034"/>
              <a:ext cx="246405" cy="25545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FDB8C212-2CEA-192F-FB6E-4D71A6ED0CD3}"/>
                </a:ext>
              </a:extLst>
            </p:cNvPr>
            <p:cNvSpPr/>
            <p:nvPr/>
          </p:nvSpPr>
          <p:spPr>
            <a:xfrm>
              <a:off x="1331979" y="4416716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48C78329-71CE-935F-9F78-6B06498BDCF1}"/>
                </a:ext>
              </a:extLst>
            </p:cNvPr>
            <p:cNvSpPr/>
            <p:nvPr/>
          </p:nvSpPr>
          <p:spPr>
            <a:xfrm>
              <a:off x="1592249" y="4425033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9E3B0E35-A192-25DF-B814-AF647DD1F17A}"/>
                </a:ext>
              </a:extLst>
            </p:cNvPr>
            <p:cNvSpPr/>
            <p:nvPr/>
          </p:nvSpPr>
          <p:spPr>
            <a:xfrm>
              <a:off x="1873614" y="4433349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BD0C73DC-879B-9A72-3A2C-B6BE616A1766}"/>
                </a:ext>
              </a:extLst>
            </p:cNvPr>
            <p:cNvSpPr/>
            <p:nvPr/>
          </p:nvSpPr>
          <p:spPr>
            <a:xfrm>
              <a:off x="2117469" y="4433349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3B66F119-D426-7BFA-26FD-54559F8ED265}"/>
                </a:ext>
              </a:extLst>
            </p:cNvPr>
            <p:cNvSpPr/>
            <p:nvPr/>
          </p:nvSpPr>
          <p:spPr>
            <a:xfrm>
              <a:off x="2395038" y="4433349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18FA4C81-EDF1-0381-8D02-E4FE8A4AE9E6}"/>
              </a:ext>
            </a:extLst>
          </p:cNvPr>
          <p:cNvGrpSpPr/>
          <p:nvPr/>
        </p:nvGrpSpPr>
        <p:grpSpPr>
          <a:xfrm>
            <a:off x="2561741" y="4449982"/>
            <a:ext cx="1290987" cy="259384"/>
            <a:chOff x="1067370" y="4416716"/>
            <a:chExt cx="1590830" cy="276017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490254EC-9AB0-0F83-15E1-263696A120EE}"/>
                </a:ext>
              </a:extLst>
            </p:cNvPr>
            <p:cNvSpPr/>
            <p:nvPr/>
          </p:nvSpPr>
          <p:spPr>
            <a:xfrm>
              <a:off x="1067370" y="4425034"/>
              <a:ext cx="246405" cy="25545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FB50E28E-49B5-B177-805B-B31A168AE4F5}"/>
                </a:ext>
              </a:extLst>
            </p:cNvPr>
            <p:cNvSpPr/>
            <p:nvPr/>
          </p:nvSpPr>
          <p:spPr>
            <a:xfrm>
              <a:off x="1331979" y="4416716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1566E1C3-656F-8C22-B126-5CAB13D50DF1}"/>
                </a:ext>
              </a:extLst>
            </p:cNvPr>
            <p:cNvSpPr/>
            <p:nvPr/>
          </p:nvSpPr>
          <p:spPr>
            <a:xfrm>
              <a:off x="1592249" y="4425033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4BEC5D78-A1A4-1661-E39E-7DDA96A9F3D5}"/>
                </a:ext>
              </a:extLst>
            </p:cNvPr>
            <p:cNvSpPr/>
            <p:nvPr/>
          </p:nvSpPr>
          <p:spPr>
            <a:xfrm>
              <a:off x="1873614" y="4433349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302267F9-7AE6-1928-0265-B709F9DBC978}"/>
                </a:ext>
              </a:extLst>
            </p:cNvPr>
            <p:cNvSpPr/>
            <p:nvPr/>
          </p:nvSpPr>
          <p:spPr>
            <a:xfrm>
              <a:off x="2117469" y="4433349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9C1DAE21-4389-F49B-79C4-FAB15BF75473}"/>
                </a:ext>
              </a:extLst>
            </p:cNvPr>
            <p:cNvSpPr/>
            <p:nvPr/>
          </p:nvSpPr>
          <p:spPr>
            <a:xfrm>
              <a:off x="2395038" y="4433349"/>
              <a:ext cx="263162" cy="2593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8" name="椭圆 137">
            <a:extLst>
              <a:ext uri="{FF2B5EF4-FFF2-40B4-BE49-F238E27FC236}">
                <a16:creationId xmlns:a16="http://schemas.microsoft.com/office/drawing/2014/main" id="{7B9AD72C-4AA9-D3C6-6750-C4EA6A5761C4}"/>
              </a:ext>
            </a:extLst>
          </p:cNvPr>
          <p:cNvSpPr/>
          <p:nvPr/>
        </p:nvSpPr>
        <p:spPr>
          <a:xfrm>
            <a:off x="3915722" y="4473430"/>
            <a:ext cx="199962" cy="2400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609DA5EF-0A0B-5081-B77B-44A4B8836520}"/>
              </a:ext>
            </a:extLst>
          </p:cNvPr>
          <p:cNvSpPr/>
          <p:nvPr/>
        </p:nvSpPr>
        <p:spPr>
          <a:xfrm>
            <a:off x="4130457" y="4465613"/>
            <a:ext cx="213561" cy="243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9335B956-5C1A-9270-9093-C319C0FBEB12}"/>
              </a:ext>
            </a:extLst>
          </p:cNvPr>
          <p:cNvSpPr/>
          <p:nvPr/>
        </p:nvSpPr>
        <p:spPr>
          <a:xfrm>
            <a:off x="4341671" y="4473429"/>
            <a:ext cx="213561" cy="243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216E0303-F1C1-7159-5334-33150AD90228}"/>
              </a:ext>
            </a:extLst>
          </p:cNvPr>
          <p:cNvSpPr/>
          <p:nvPr/>
        </p:nvSpPr>
        <p:spPr>
          <a:xfrm>
            <a:off x="4570003" y="4481244"/>
            <a:ext cx="213561" cy="2437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877A44EE-3BD6-8C87-4F49-C3C938F01FDC}"/>
              </a:ext>
            </a:extLst>
          </p:cNvPr>
          <p:cNvCxnSpPr>
            <a:cxnSpLocks/>
            <a:stCxn id="141" idx="6"/>
          </p:cNvCxnSpPr>
          <p:nvPr/>
        </p:nvCxnSpPr>
        <p:spPr>
          <a:xfrm flipV="1">
            <a:off x="4783564" y="4132557"/>
            <a:ext cx="4673478" cy="47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36B73F47-9B56-170C-89C3-F829893B0679}"/>
                  </a:ext>
                </a:extLst>
              </p:cNvPr>
              <p:cNvSpPr txBox="1"/>
              <p:nvPr/>
            </p:nvSpPr>
            <p:spPr>
              <a:xfrm>
                <a:off x="451184" y="5691315"/>
                <a:ext cx="11432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The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numbers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of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near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monochromatic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rectangles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under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hard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input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distribution</a:t>
                </a:r>
                <a:r>
                  <a:rPr kumimoji="1" lang="zh-CN" altLang="en-US" b="1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kumimoji="1" lang="en-US" altLang="zh-CN" b="1" dirty="0"/>
                      <m:t>The</m:t>
                    </m:r>
                    <m:r>
                      <m:rPr>
                        <m:nor/>
                      </m:rPr>
                      <a:rPr kumimoji="1" lang="zh-CN" altLang="en-US" b="1" dirty="0"/>
                      <m:t> </m:t>
                    </m:r>
                    <m:r>
                      <m:rPr>
                        <m:nor/>
                      </m:rPr>
                      <a:rPr kumimoji="1" lang="en-US" altLang="zh-CN" b="1" dirty="0"/>
                      <m:t>numbers</m:t>
                    </m:r>
                    <m:r>
                      <m:rPr>
                        <m:nor/>
                      </m:rPr>
                      <a:rPr kumimoji="1" lang="zh-CN" altLang="en-US" b="1" dirty="0"/>
                      <m:t> </m:t>
                    </m:r>
                    <m:r>
                      <m:rPr>
                        <m:nor/>
                      </m:rPr>
                      <a:rPr kumimoji="1" lang="en-US" altLang="zh-CN" b="1" dirty="0"/>
                      <m:t>of</m:t>
                    </m:r>
                  </m:oMath>
                </a14:m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leaf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nodes</a:t>
                </a:r>
                <a:endParaRPr kumimoji="1" lang="zh-CN" altLang="en-US" b="1" dirty="0"/>
              </a:p>
            </p:txBody>
          </p:sp>
        </mc:Choice>
        <mc:Fallback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36B73F47-9B56-170C-89C3-F829893B0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4" y="5691315"/>
                <a:ext cx="11432107" cy="369332"/>
              </a:xfrm>
              <a:prstGeom prst="rect">
                <a:avLst/>
              </a:prstGeom>
              <a:blipFill>
                <a:blip r:embed="rId6"/>
                <a:stretch>
                  <a:fillRect l="-444" t="-10000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BAA0286-1F57-FDE6-B591-061A601CE4D9}"/>
                  </a:ext>
                </a:extLst>
              </p:cNvPr>
              <p:cNvSpPr txBox="1"/>
              <p:nvPr/>
            </p:nvSpPr>
            <p:spPr>
              <a:xfrm>
                <a:off x="5660292" y="599744"/>
                <a:ext cx="6223000" cy="375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BP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CC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Randomized</a:t>
                </a:r>
                <a:r>
                  <a:rPr lang="en" altLang="zh-CN" dirty="0"/>
                  <a:t> communication complexity 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BAA0286-1F57-FDE6-B591-061A601CE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292" y="599744"/>
                <a:ext cx="6223000" cy="375872"/>
              </a:xfrm>
              <a:prstGeom prst="rect">
                <a:avLst/>
              </a:prstGeom>
              <a:blipFill>
                <a:blip r:embed="rId7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268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F0D412-BC21-3F8A-0064-CDFFF88F92E4}"/>
              </a:ext>
            </a:extLst>
          </p:cNvPr>
          <p:cNvSpPr txBox="1"/>
          <p:nvPr/>
        </p:nvSpPr>
        <p:spPr>
          <a:xfrm>
            <a:off x="2260618" y="4482808"/>
            <a:ext cx="6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Alice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ED37CF-4A43-61AE-35D1-49233117CDCA}"/>
              </a:ext>
            </a:extLst>
          </p:cNvPr>
          <p:cNvSpPr txBox="1"/>
          <p:nvPr/>
        </p:nvSpPr>
        <p:spPr>
          <a:xfrm>
            <a:off x="8351110" y="4482808"/>
            <a:ext cx="6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Bob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33A0B9-DA99-DB35-885E-6751CAD5C1B5}"/>
                  </a:ext>
                </a:extLst>
              </p:cNvPr>
              <p:cNvSpPr txBox="1"/>
              <p:nvPr/>
            </p:nvSpPr>
            <p:spPr>
              <a:xfrm>
                <a:off x="2043859" y="4897253"/>
                <a:ext cx="1094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33A0B9-DA99-DB35-885E-6751CAD5C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859" y="4897253"/>
                <a:ext cx="1094530" cy="276999"/>
              </a:xfrm>
              <a:prstGeom prst="rect">
                <a:avLst/>
              </a:prstGeom>
              <a:blipFill>
                <a:blip r:embed="rId2"/>
                <a:stretch>
                  <a:fillRect l="-3409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FB6B3DC-A9FC-6ABC-1836-F04EAE852930}"/>
                  </a:ext>
                </a:extLst>
              </p:cNvPr>
              <p:cNvSpPr txBox="1"/>
              <p:nvPr/>
            </p:nvSpPr>
            <p:spPr>
              <a:xfrm flipH="1">
                <a:off x="7617255" y="4946327"/>
                <a:ext cx="212872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FB6B3DC-A9FC-6ABC-1836-F04EAE852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17255" y="4946327"/>
                <a:ext cx="2128722" cy="276999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日期占位符 8">
            <a:extLst>
              <a:ext uri="{FF2B5EF4-FFF2-40B4-BE49-F238E27FC236}">
                <a16:creationId xmlns:a16="http://schemas.microsoft.com/office/drawing/2014/main" id="{260EDBC1-7463-37F7-C53C-1F06B60F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8BD6-EBB9-9246-B9F2-B08FECAB34F2}" type="datetime1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71469C3D-2331-0B8A-1FAA-1F09776C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183A8D2-8E06-F56A-07F9-8B2E73A7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6</a:t>
            </a:fld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34E6F78-5736-0F26-870A-65966E7A0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38200" y="1871559"/>
            <a:ext cx="3891777" cy="24915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DDE7124-5C95-C8F8-2202-CC13F591F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810" y="1645421"/>
            <a:ext cx="2743200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BA85CF-0F58-A11F-ACD3-5CBA939DE021}"/>
                  </a:ext>
                </a:extLst>
              </p:cNvPr>
              <p:cNvSpPr txBox="1"/>
              <p:nvPr/>
            </p:nvSpPr>
            <p:spPr>
              <a:xfrm>
                <a:off x="4724418" y="1292088"/>
                <a:ext cx="262201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BA85CF-0F58-A11F-ACD3-5CBA939DE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18" y="1292088"/>
                <a:ext cx="2622015" cy="430887"/>
              </a:xfrm>
              <a:prstGeom prst="rect">
                <a:avLst/>
              </a:prstGeom>
              <a:blipFill>
                <a:blip r:embed="rId6"/>
                <a:stretch>
                  <a:fillRect t="-8571"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9043EA6C-E3A6-412B-3AEA-66C604C411C9}"/>
              </a:ext>
            </a:extLst>
          </p:cNvPr>
          <p:cNvCxnSpPr/>
          <p:nvPr/>
        </p:nvCxnSpPr>
        <p:spPr>
          <a:xfrm>
            <a:off x="5024014" y="2160895"/>
            <a:ext cx="197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A87DFB6-C23C-4E82-60C6-023D17453E43}"/>
              </a:ext>
            </a:extLst>
          </p:cNvPr>
          <p:cNvCxnSpPr>
            <a:cxnSpLocks/>
          </p:cNvCxnSpPr>
          <p:nvPr/>
        </p:nvCxnSpPr>
        <p:spPr>
          <a:xfrm flipH="1">
            <a:off x="5024014" y="2423464"/>
            <a:ext cx="194080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E6647AD-F4F9-BEDC-3CD2-BEC89F02E6BC}"/>
              </a:ext>
            </a:extLst>
          </p:cNvPr>
          <p:cNvCxnSpPr/>
          <p:nvPr/>
        </p:nvCxnSpPr>
        <p:spPr>
          <a:xfrm>
            <a:off x="4992800" y="2689704"/>
            <a:ext cx="197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08FCBCD-C646-305F-A693-419F8C012CE8}"/>
              </a:ext>
            </a:extLst>
          </p:cNvPr>
          <p:cNvCxnSpPr/>
          <p:nvPr/>
        </p:nvCxnSpPr>
        <p:spPr>
          <a:xfrm>
            <a:off x="4992799" y="3229531"/>
            <a:ext cx="197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829747DD-38D0-B414-F4E9-FBF4A4E33440}"/>
              </a:ext>
            </a:extLst>
          </p:cNvPr>
          <p:cNvCxnSpPr/>
          <p:nvPr/>
        </p:nvCxnSpPr>
        <p:spPr>
          <a:xfrm>
            <a:off x="4992797" y="3780375"/>
            <a:ext cx="197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BA30EDA-3C00-94B7-BCDB-D18BFC57F0AF}"/>
              </a:ext>
            </a:extLst>
          </p:cNvPr>
          <p:cNvCxnSpPr>
            <a:cxnSpLocks/>
          </p:cNvCxnSpPr>
          <p:nvPr/>
        </p:nvCxnSpPr>
        <p:spPr>
          <a:xfrm flipH="1">
            <a:off x="5008404" y="2956864"/>
            <a:ext cx="194080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05E87D15-A450-562D-E810-6B18119604F3}"/>
              </a:ext>
            </a:extLst>
          </p:cNvPr>
          <p:cNvCxnSpPr>
            <a:cxnSpLocks/>
          </p:cNvCxnSpPr>
          <p:nvPr/>
        </p:nvCxnSpPr>
        <p:spPr>
          <a:xfrm flipH="1">
            <a:off x="4992796" y="3523314"/>
            <a:ext cx="194080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2CA545DA-4279-5208-3B77-EB79D4006B2B}"/>
              </a:ext>
            </a:extLst>
          </p:cNvPr>
          <p:cNvCxnSpPr>
            <a:cxnSpLocks/>
          </p:cNvCxnSpPr>
          <p:nvPr/>
        </p:nvCxnSpPr>
        <p:spPr>
          <a:xfrm flipH="1">
            <a:off x="4992795" y="4085175"/>
            <a:ext cx="194080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8CF9EB7-81FC-BE83-9BE8-73EC3EAAB4B6}"/>
              </a:ext>
            </a:extLst>
          </p:cNvPr>
          <p:cNvSpPr txBox="1"/>
          <p:nvPr/>
        </p:nvSpPr>
        <p:spPr>
          <a:xfrm>
            <a:off x="5798823" y="3799295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D89E640-0557-41A5-450E-52619D3B69C3}"/>
              </a:ext>
            </a:extLst>
          </p:cNvPr>
          <p:cNvSpPr txBox="1"/>
          <p:nvPr/>
        </p:nvSpPr>
        <p:spPr>
          <a:xfrm>
            <a:off x="5828283" y="2167973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2F2ED6B-2F00-DF19-5CE1-4C1A09BA67FC}"/>
              </a:ext>
            </a:extLst>
          </p:cNvPr>
          <p:cNvSpPr txBox="1"/>
          <p:nvPr/>
        </p:nvSpPr>
        <p:spPr>
          <a:xfrm>
            <a:off x="5792784" y="2406186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9DB55C1-4643-71C8-1F72-103B8D1693A4}"/>
              </a:ext>
            </a:extLst>
          </p:cNvPr>
          <p:cNvSpPr txBox="1"/>
          <p:nvPr/>
        </p:nvSpPr>
        <p:spPr>
          <a:xfrm>
            <a:off x="5807220" y="2647207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EA081F6-2A61-4AB3-D34D-4F434FA57B4E}"/>
              </a:ext>
            </a:extLst>
          </p:cNvPr>
          <p:cNvSpPr txBox="1"/>
          <p:nvPr/>
        </p:nvSpPr>
        <p:spPr>
          <a:xfrm>
            <a:off x="5812704" y="2916719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52C4FC-5125-FA20-C01B-DD412034B470}"/>
              </a:ext>
            </a:extLst>
          </p:cNvPr>
          <p:cNvSpPr txBox="1"/>
          <p:nvPr/>
        </p:nvSpPr>
        <p:spPr>
          <a:xfrm>
            <a:off x="5818188" y="3247334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CC4E4B8-E698-98C9-ACCF-3DA8F6400B79}"/>
              </a:ext>
            </a:extLst>
          </p:cNvPr>
          <p:cNvSpPr txBox="1"/>
          <p:nvPr/>
        </p:nvSpPr>
        <p:spPr>
          <a:xfrm>
            <a:off x="5818187" y="3502066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A84827E-2F35-3BCB-8F7D-4F8DEBBB12A4}"/>
              </a:ext>
            </a:extLst>
          </p:cNvPr>
          <p:cNvSpPr txBox="1"/>
          <p:nvPr/>
        </p:nvSpPr>
        <p:spPr>
          <a:xfrm>
            <a:off x="5831582" y="1850536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9401D76B-6A6C-4FFD-CA91-A02972038913}"/>
              </a:ext>
            </a:extLst>
          </p:cNvPr>
          <p:cNvSpPr txBox="1">
            <a:spLocks/>
          </p:cNvSpPr>
          <p:nvPr/>
        </p:nvSpPr>
        <p:spPr>
          <a:xfrm>
            <a:off x="167640" y="127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Examples: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Equality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18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F2130ED-E477-8C77-71A8-4838939C441E}"/>
              </a:ext>
            </a:extLst>
          </p:cNvPr>
          <p:cNvSpPr/>
          <p:nvPr/>
        </p:nvSpPr>
        <p:spPr>
          <a:xfrm>
            <a:off x="194899" y="4692579"/>
            <a:ext cx="11473694" cy="16271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260EDBC1-7463-37F7-C53C-1F06B60F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8BD6-EBB9-9246-B9F2-B08FECAB34F2}" type="datetime1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71469C3D-2331-0B8A-1FAA-1F09776C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1041C2F-1F46-8986-0303-0F380AC82285}"/>
              </a:ext>
            </a:extLst>
          </p:cNvPr>
          <p:cNvGrpSpPr/>
          <p:nvPr/>
        </p:nvGrpSpPr>
        <p:grpSpPr>
          <a:xfrm>
            <a:off x="523407" y="1289628"/>
            <a:ext cx="5257800" cy="3199883"/>
            <a:chOff x="838200" y="1292088"/>
            <a:chExt cx="9153810" cy="4005399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2F0D412-BC21-3F8A-0064-CDFFF88F92E4}"/>
                </a:ext>
              </a:extLst>
            </p:cNvPr>
            <p:cNvSpPr txBox="1"/>
            <p:nvPr/>
          </p:nvSpPr>
          <p:spPr>
            <a:xfrm>
              <a:off x="1923272" y="4482808"/>
              <a:ext cx="1850931" cy="46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Alice</a:t>
              </a:r>
              <a:endParaRPr kumimoji="1"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9ED37CF-4A43-61AE-35D1-49233117CDCA}"/>
                </a:ext>
              </a:extLst>
            </p:cNvPr>
            <p:cNvSpPr txBox="1"/>
            <p:nvPr/>
          </p:nvSpPr>
          <p:spPr>
            <a:xfrm>
              <a:off x="8351111" y="4482808"/>
              <a:ext cx="1153739" cy="462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Bob</a:t>
              </a:r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7D33A0B9-DA99-DB35-885E-6751CAD5C1B5}"/>
                    </a:ext>
                  </a:extLst>
                </p:cNvPr>
                <p:cNvSpPr txBox="1"/>
                <p:nvPr/>
              </p:nvSpPr>
              <p:spPr>
                <a:xfrm>
                  <a:off x="1831303" y="4950758"/>
                  <a:ext cx="1905573" cy="3467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7D33A0B9-DA99-DB35-885E-6751CAD5C1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1303" y="4950758"/>
                  <a:ext cx="1905573" cy="346729"/>
                </a:xfrm>
                <a:prstGeom prst="rect">
                  <a:avLst/>
                </a:prstGeom>
                <a:blipFill>
                  <a:blip r:embed="rId2"/>
                  <a:stretch>
                    <a:fillRect l="-3409"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DFB6B3DC-A9FC-6ABC-1836-F04EAE852930}"/>
                    </a:ext>
                  </a:extLst>
                </p:cNvPr>
                <p:cNvSpPr txBox="1"/>
                <p:nvPr/>
              </p:nvSpPr>
              <p:spPr>
                <a:xfrm flipH="1">
                  <a:off x="7617255" y="4946327"/>
                  <a:ext cx="2128721" cy="3467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DFB6B3DC-A9FC-6ABC-1836-F04EAE8529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617255" y="4946327"/>
                  <a:ext cx="2128721" cy="346729"/>
                </a:xfrm>
                <a:prstGeom prst="rect">
                  <a:avLst/>
                </a:prstGeom>
                <a:blipFill>
                  <a:blip r:embed="rId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34E6F78-5736-0F26-870A-65966E7A0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838200" y="1871559"/>
              <a:ext cx="3891777" cy="249155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DDE7124-5C95-C8F8-2202-CC13F591F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48810" y="1645421"/>
              <a:ext cx="2743200" cy="27432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CBA85CF-0F58-A11F-ACD3-5CBA939DE021}"/>
                    </a:ext>
                  </a:extLst>
                </p:cNvPr>
                <p:cNvSpPr txBox="1"/>
                <p:nvPr/>
              </p:nvSpPr>
              <p:spPr>
                <a:xfrm>
                  <a:off x="4724418" y="1292088"/>
                  <a:ext cx="262201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zh-CN" alt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CBA85CF-0F58-A11F-ACD3-5CBA939DE0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18" y="1292088"/>
                  <a:ext cx="2622015" cy="430887"/>
                </a:xfrm>
                <a:prstGeom prst="rect">
                  <a:avLst/>
                </a:prstGeom>
                <a:blipFill>
                  <a:blip r:embed="rId6"/>
                  <a:stretch>
                    <a:fillRect t="-10714" b="-67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9043EA6C-E3A6-412B-3AEA-66C604C411C9}"/>
                </a:ext>
              </a:extLst>
            </p:cNvPr>
            <p:cNvCxnSpPr/>
            <p:nvPr/>
          </p:nvCxnSpPr>
          <p:spPr>
            <a:xfrm>
              <a:off x="5024014" y="2160895"/>
              <a:ext cx="1972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1A87DFB6-C23C-4E82-60C6-023D17453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4014" y="2423464"/>
              <a:ext cx="1940800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EE6647AD-F4F9-BEDC-3CD2-BEC89F02E6BC}"/>
                </a:ext>
              </a:extLst>
            </p:cNvPr>
            <p:cNvCxnSpPr/>
            <p:nvPr/>
          </p:nvCxnSpPr>
          <p:spPr>
            <a:xfrm>
              <a:off x="4992800" y="2689704"/>
              <a:ext cx="1972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808FCBCD-C646-305F-A693-419F8C012CE8}"/>
                </a:ext>
              </a:extLst>
            </p:cNvPr>
            <p:cNvCxnSpPr/>
            <p:nvPr/>
          </p:nvCxnSpPr>
          <p:spPr>
            <a:xfrm>
              <a:off x="4992799" y="3229531"/>
              <a:ext cx="1972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829747DD-38D0-B414-F4E9-FBF4A4E33440}"/>
                </a:ext>
              </a:extLst>
            </p:cNvPr>
            <p:cNvCxnSpPr/>
            <p:nvPr/>
          </p:nvCxnSpPr>
          <p:spPr>
            <a:xfrm>
              <a:off x="4992797" y="3780375"/>
              <a:ext cx="1972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3BA30EDA-3C00-94B7-BCDB-D18BFC57F0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8404" y="2956864"/>
              <a:ext cx="1940801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05E87D15-A450-562D-E810-6B18119604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2796" y="3523314"/>
              <a:ext cx="1940801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2CA545DA-4279-5208-3B77-EB79D4006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2795" y="4085175"/>
              <a:ext cx="1940801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8CF9EB7-81FC-BE83-9BE8-73EC3EAAB4B6}"/>
                </a:ext>
              </a:extLst>
            </p:cNvPr>
            <p:cNvSpPr txBox="1"/>
            <p:nvPr/>
          </p:nvSpPr>
          <p:spPr>
            <a:xfrm>
              <a:off x="5798823" y="3799295"/>
              <a:ext cx="217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D89E640-0557-41A5-450E-52619D3B69C3}"/>
                </a:ext>
              </a:extLst>
            </p:cNvPr>
            <p:cNvSpPr txBox="1"/>
            <p:nvPr/>
          </p:nvSpPr>
          <p:spPr>
            <a:xfrm>
              <a:off x="5828283" y="2167973"/>
              <a:ext cx="217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2F2ED6B-2F00-DF19-5CE1-4C1A09BA67FC}"/>
                </a:ext>
              </a:extLst>
            </p:cNvPr>
            <p:cNvSpPr txBox="1"/>
            <p:nvPr/>
          </p:nvSpPr>
          <p:spPr>
            <a:xfrm>
              <a:off x="5792784" y="2406186"/>
              <a:ext cx="217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9DB55C1-4643-71C8-1F72-103B8D1693A4}"/>
                </a:ext>
              </a:extLst>
            </p:cNvPr>
            <p:cNvSpPr txBox="1"/>
            <p:nvPr/>
          </p:nvSpPr>
          <p:spPr>
            <a:xfrm>
              <a:off x="5807220" y="2647207"/>
              <a:ext cx="217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EA081F6-2A61-4AB3-D34D-4F434FA57B4E}"/>
                </a:ext>
              </a:extLst>
            </p:cNvPr>
            <p:cNvSpPr txBox="1"/>
            <p:nvPr/>
          </p:nvSpPr>
          <p:spPr>
            <a:xfrm>
              <a:off x="5812704" y="2916719"/>
              <a:ext cx="217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752C4FC-5125-FA20-C01B-DD412034B470}"/>
                </a:ext>
              </a:extLst>
            </p:cNvPr>
            <p:cNvSpPr txBox="1"/>
            <p:nvPr/>
          </p:nvSpPr>
          <p:spPr>
            <a:xfrm>
              <a:off x="5818188" y="3247334"/>
              <a:ext cx="217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CC4E4B8-E698-98C9-ACCF-3DA8F6400B79}"/>
                </a:ext>
              </a:extLst>
            </p:cNvPr>
            <p:cNvSpPr txBox="1"/>
            <p:nvPr/>
          </p:nvSpPr>
          <p:spPr>
            <a:xfrm>
              <a:off x="5818187" y="3502066"/>
              <a:ext cx="217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A84827E-2F35-3BCB-8F7D-4F8DEBBB12A4}"/>
                </a:ext>
              </a:extLst>
            </p:cNvPr>
            <p:cNvSpPr txBox="1"/>
            <p:nvPr/>
          </p:nvSpPr>
          <p:spPr>
            <a:xfrm>
              <a:off x="5831582" y="1850536"/>
              <a:ext cx="217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9401D76B-6A6C-4FFD-CA91-A02972038913}"/>
              </a:ext>
            </a:extLst>
          </p:cNvPr>
          <p:cNvSpPr txBox="1">
            <a:spLocks/>
          </p:cNvSpPr>
          <p:nvPr/>
        </p:nvSpPr>
        <p:spPr>
          <a:xfrm>
            <a:off x="0" y="-109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Examples: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Equality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CCC8138-DF91-D795-91E7-4EF6D7B7591D}"/>
                  </a:ext>
                </a:extLst>
              </p:cNvPr>
              <p:cNvSpPr txBox="1"/>
              <p:nvPr/>
            </p:nvSpPr>
            <p:spPr>
              <a:xfrm>
                <a:off x="8595610" y="5442989"/>
                <a:ext cx="6145966" cy="375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𝐂𝐂</m:t>
                        </m:r>
                      </m:sup>
                    </m:sSup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𝒆𝒒𝒖𝒂𝒍𝒊𝒕𝒚</m:t>
                        </m:r>
                      </m:e>
                    </m:d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zh-CN" altLang="en-US" b="1" dirty="0"/>
                  <a:t> 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CCC8138-DF91-D795-91E7-4EF6D7B75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610" y="5442989"/>
                <a:ext cx="6145966" cy="375872"/>
              </a:xfrm>
              <a:prstGeom prst="rect">
                <a:avLst/>
              </a:prstGeom>
              <a:blipFill>
                <a:blip r:embed="rId7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组合 66">
            <a:extLst>
              <a:ext uri="{FF2B5EF4-FFF2-40B4-BE49-F238E27FC236}">
                <a16:creationId xmlns:a16="http://schemas.microsoft.com/office/drawing/2014/main" id="{9AA71517-3A11-1DBE-075E-3328F1855F76}"/>
              </a:ext>
            </a:extLst>
          </p:cNvPr>
          <p:cNvGrpSpPr/>
          <p:nvPr/>
        </p:nvGrpSpPr>
        <p:grpSpPr>
          <a:xfrm>
            <a:off x="7818616" y="1445170"/>
            <a:ext cx="3155431" cy="3128181"/>
            <a:chOff x="7360170" y="1461352"/>
            <a:chExt cx="3155431" cy="312818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A31EBCA-1E7B-8F13-3E38-1BB774AFF59C}"/>
                </a:ext>
              </a:extLst>
            </p:cNvPr>
            <p:cNvSpPr/>
            <p:nvPr/>
          </p:nvSpPr>
          <p:spPr>
            <a:xfrm>
              <a:off x="7360171" y="1461744"/>
              <a:ext cx="3155430" cy="302422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EEEE4A6C-C3D5-AB08-5CF4-3D0E7F90B9A9}"/>
                </a:ext>
              </a:extLst>
            </p:cNvPr>
            <p:cNvCxnSpPr>
              <a:cxnSpLocks/>
            </p:cNvCxnSpPr>
            <p:nvPr/>
          </p:nvCxnSpPr>
          <p:spPr>
            <a:xfrm>
              <a:off x="7868716" y="1461352"/>
              <a:ext cx="0" cy="303637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D9944030-490E-E373-A6D3-7426F02D339D}"/>
                </a:ext>
              </a:extLst>
            </p:cNvPr>
            <p:cNvCxnSpPr>
              <a:cxnSpLocks/>
            </p:cNvCxnSpPr>
            <p:nvPr/>
          </p:nvCxnSpPr>
          <p:spPr>
            <a:xfrm>
              <a:off x="8391865" y="1462754"/>
              <a:ext cx="0" cy="302321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3091F375-3B07-0B4A-C09C-3B88DD960BCD}"/>
                </a:ext>
              </a:extLst>
            </p:cNvPr>
            <p:cNvCxnSpPr>
              <a:cxnSpLocks/>
            </p:cNvCxnSpPr>
            <p:nvPr/>
          </p:nvCxnSpPr>
          <p:spPr>
            <a:xfrm>
              <a:off x="8937885" y="1497179"/>
              <a:ext cx="0" cy="303637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49">
              <a:extLst>
                <a:ext uri="{FF2B5EF4-FFF2-40B4-BE49-F238E27FC236}">
                  <a16:creationId xmlns:a16="http://schemas.microsoft.com/office/drawing/2014/main" id="{E886630E-D9D3-BE9A-FB18-D5060C91CF82}"/>
                </a:ext>
              </a:extLst>
            </p:cNvPr>
            <p:cNvCxnSpPr>
              <a:cxnSpLocks/>
            </p:cNvCxnSpPr>
            <p:nvPr/>
          </p:nvCxnSpPr>
          <p:spPr>
            <a:xfrm>
              <a:off x="9418823" y="1497179"/>
              <a:ext cx="0" cy="303637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38E75AB8-61F3-9335-FB9F-062D87A478C3}"/>
                </a:ext>
              </a:extLst>
            </p:cNvPr>
            <p:cNvCxnSpPr>
              <a:cxnSpLocks/>
            </p:cNvCxnSpPr>
            <p:nvPr/>
          </p:nvCxnSpPr>
          <p:spPr>
            <a:xfrm>
              <a:off x="10004688" y="1469316"/>
              <a:ext cx="0" cy="303637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15A156F4-2670-1D93-F263-EB243F0460AD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0" y="1553156"/>
              <a:ext cx="0" cy="3036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278B7758-F69E-D822-101D-06AECBF01862}"/>
                </a:ext>
              </a:extLst>
            </p:cNvPr>
            <p:cNvCxnSpPr>
              <a:cxnSpLocks/>
            </p:cNvCxnSpPr>
            <p:nvPr/>
          </p:nvCxnSpPr>
          <p:spPr>
            <a:xfrm>
              <a:off x="7360170" y="1983711"/>
              <a:ext cx="3155430" cy="4711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6EAFB1A3-9478-C775-9911-893725285AD1}"/>
                </a:ext>
              </a:extLst>
            </p:cNvPr>
            <p:cNvCxnSpPr>
              <a:cxnSpLocks/>
            </p:cNvCxnSpPr>
            <p:nvPr/>
          </p:nvCxnSpPr>
          <p:spPr>
            <a:xfrm>
              <a:off x="7360170" y="2474729"/>
              <a:ext cx="315543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020B8D63-ADA6-C06D-07BD-E251988E96F8}"/>
                </a:ext>
              </a:extLst>
            </p:cNvPr>
            <p:cNvCxnSpPr>
              <a:cxnSpLocks/>
              <a:endCxn id="43" idx="3"/>
            </p:cNvCxnSpPr>
            <p:nvPr/>
          </p:nvCxnSpPr>
          <p:spPr>
            <a:xfrm>
              <a:off x="7392193" y="2946847"/>
              <a:ext cx="3123408" cy="27011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B63892BC-E79A-70FB-77CB-8EA9B458E914}"/>
                </a:ext>
              </a:extLst>
            </p:cNvPr>
            <p:cNvCxnSpPr>
              <a:cxnSpLocks/>
            </p:cNvCxnSpPr>
            <p:nvPr/>
          </p:nvCxnSpPr>
          <p:spPr>
            <a:xfrm>
              <a:off x="7473846" y="3451498"/>
              <a:ext cx="3041754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1053D830-7856-D8A6-2EC9-96EA47A93D86}"/>
                </a:ext>
              </a:extLst>
            </p:cNvPr>
            <p:cNvCxnSpPr>
              <a:cxnSpLocks/>
            </p:cNvCxnSpPr>
            <p:nvPr/>
          </p:nvCxnSpPr>
          <p:spPr>
            <a:xfrm>
              <a:off x="7360170" y="3979901"/>
              <a:ext cx="315543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E792E6F8-135E-E0AB-5486-7C1F56F513FB}"/>
              </a:ext>
            </a:extLst>
          </p:cNvPr>
          <p:cNvSpPr txBox="1"/>
          <p:nvPr/>
        </p:nvSpPr>
        <p:spPr>
          <a:xfrm>
            <a:off x="7930126" y="1555290"/>
            <a:ext cx="31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AE9D8E8-1574-8BC7-AE66-7153E4EE9DD7}"/>
              </a:ext>
            </a:extLst>
          </p:cNvPr>
          <p:cNvSpPr txBox="1"/>
          <p:nvPr/>
        </p:nvSpPr>
        <p:spPr>
          <a:xfrm>
            <a:off x="8381559" y="2009680"/>
            <a:ext cx="31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FF3E0EF-AF8F-F2C3-FB26-E74CEF0C2199}"/>
              </a:ext>
            </a:extLst>
          </p:cNvPr>
          <p:cNvSpPr txBox="1"/>
          <p:nvPr/>
        </p:nvSpPr>
        <p:spPr>
          <a:xfrm>
            <a:off x="8966753" y="2547194"/>
            <a:ext cx="31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F623272-8850-02CB-7DAA-3393F78A5703}"/>
              </a:ext>
            </a:extLst>
          </p:cNvPr>
          <p:cNvSpPr txBox="1"/>
          <p:nvPr/>
        </p:nvSpPr>
        <p:spPr>
          <a:xfrm>
            <a:off x="9492210" y="3058093"/>
            <a:ext cx="31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E646E0A-BD77-4BD5-5A89-6A4034743435}"/>
              </a:ext>
            </a:extLst>
          </p:cNvPr>
          <p:cNvSpPr txBox="1"/>
          <p:nvPr/>
        </p:nvSpPr>
        <p:spPr>
          <a:xfrm>
            <a:off x="10028621" y="3536277"/>
            <a:ext cx="31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EC75C61-908B-D982-73DA-365F69CDAD7D}"/>
              </a:ext>
            </a:extLst>
          </p:cNvPr>
          <p:cNvSpPr txBox="1"/>
          <p:nvPr/>
        </p:nvSpPr>
        <p:spPr>
          <a:xfrm>
            <a:off x="10569012" y="4045898"/>
            <a:ext cx="31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6135AC7-D7EE-E566-3F70-1C1359664B4A}"/>
                  </a:ext>
                </a:extLst>
              </p:cNvPr>
              <p:cNvSpPr txBox="1"/>
              <p:nvPr/>
            </p:nvSpPr>
            <p:spPr>
              <a:xfrm>
                <a:off x="3476087" y="2678571"/>
                <a:ext cx="73451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6135AC7-D7EE-E566-3F70-1C1359664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087" y="2678571"/>
                <a:ext cx="734518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FD237C61-8C41-70AC-4FE9-D2D4BBAB373C}"/>
                  </a:ext>
                </a:extLst>
              </p:cNvPr>
              <p:cNvSpPr txBox="1"/>
              <p:nvPr/>
            </p:nvSpPr>
            <p:spPr>
              <a:xfrm>
                <a:off x="5775065" y="969547"/>
                <a:ext cx="73226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FD237C61-8C41-70AC-4FE9-D2D4BBAB3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065" y="969547"/>
                <a:ext cx="73226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F5D75D1-F16A-BE4F-15A8-D086F950A337}"/>
                  </a:ext>
                </a:extLst>
              </p:cNvPr>
              <p:cNvSpPr txBox="1"/>
              <p:nvPr/>
            </p:nvSpPr>
            <p:spPr>
              <a:xfrm>
                <a:off x="523407" y="5230068"/>
                <a:ext cx="659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b="1" dirty="0"/>
                  <a:t>numbers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monochromatic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rectangles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1-inputs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kumimoji="1" lang="zh-CN" altLang="en-US" b="1" dirty="0"/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F5D75D1-F16A-BE4F-15A8-D086F950A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07" y="5230068"/>
                <a:ext cx="6596921" cy="369332"/>
              </a:xfrm>
              <a:prstGeom prst="rect">
                <a:avLst/>
              </a:prstGeom>
              <a:blipFill>
                <a:blip r:embed="rId10"/>
                <a:stretch>
                  <a:fillRect l="-962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文本框 79">
            <a:extLst>
              <a:ext uri="{FF2B5EF4-FFF2-40B4-BE49-F238E27FC236}">
                <a16:creationId xmlns:a16="http://schemas.microsoft.com/office/drawing/2014/main" id="{55F821EA-B2D5-50F9-8127-E45FB59ED4D0}"/>
              </a:ext>
            </a:extLst>
          </p:cNvPr>
          <p:cNvSpPr txBox="1"/>
          <p:nvPr/>
        </p:nvSpPr>
        <p:spPr>
          <a:xfrm>
            <a:off x="179882" y="4767954"/>
            <a:ext cx="332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deterministic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protocol,</a:t>
            </a:r>
            <a:r>
              <a:rPr kumimoji="1" lang="zh-CN" altLang="en-US" dirty="0"/>
              <a:t> 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8B14B01-0BD5-69CF-36C3-9C674D4AC53A}"/>
              </a:ext>
            </a:extLst>
          </p:cNvPr>
          <p:cNvSpPr txBox="1"/>
          <p:nvPr/>
        </p:nvSpPr>
        <p:spPr>
          <a:xfrm>
            <a:off x="523406" y="5696948"/>
            <a:ext cx="659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size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monochromatic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rectangles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1-inputs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1</a:t>
            </a:r>
            <a:endParaRPr kumimoji="1" lang="zh-CN" altLang="en-US" dirty="0"/>
          </a:p>
        </p:txBody>
      </p:sp>
      <p:sp>
        <p:nvSpPr>
          <p:cNvPr id="82" name="右箭头 81">
            <a:extLst>
              <a:ext uri="{FF2B5EF4-FFF2-40B4-BE49-F238E27FC236}">
                <a16:creationId xmlns:a16="http://schemas.microsoft.com/office/drawing/2014/main" id="{F9D02B59-1FE6-3036-1C73-E18C3EA30223}"/>
              </a:ext>
            </a:extLst>
          </p:cNvPr>
          <p:cNvSpPr/>
          <p:nvPr/>
        </p:nvSpPr>
        <p:spPr>
          <a:xfrm>
            <a:off x="7087354" y="5558731"/>
            <a:ext cx="854440" cy="187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522A2B3-8DAA-35D4-B2D5-11C86C79748E}"/>
                  </a:ext>
                </a:extLst>
              </p:cNvPr>
              <p:cNvSpPr txBox="1"/>
              <p:nvPr/>
            </p:nvSpPr>
            <p:spPr>
              <a:xfrm>
                <a:off x="3369240" y="4790616"/>
                <a:ext cx="65504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1-inputs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set</a:t>
                </a:r>
                <a:r>
                  <a:rPr kumimoji="1" lang="zh-CN" altLang="en-US" dirty="0"/>
                  <a:t> 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522A2B3-8DAA-35D4-B2D5-11C86C797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240" y="4790616"/>
                <a:ext cx="6550419" cy="369332"/>
              </a:xfrm>
              <a:prstGeom prst="rect">
                <a:avLst/>
              </a:prstGeom>
              <a:blipFill>
                <a:blip r:embed="rId11"/>
                <a:stretch>
                  <a:fillRect l="-775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72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F0D412-BC21-3F8A-0064-CDFFF88F92E4}"/>
              </a:ext>
            </a:extLst>
          </p:cNvPr>
          <p:cNvSpPr txBox="1"/>
          <p:nvPr/>
        </p:nvSpPr>
        <p:spPr>
          <a:xfrm>
            <a:off x="2260618" y="4482808"/>
            <a:ext cx="6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Alice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ED37CF-4A43-61AE-35D1-49233117CDCA}"/>
              </a:ext>
            </a:extLst>
          </p:cNvPr>
          <p:cNvSpPr txBox="1"/>
          <p:nvPr/>
        </p:nvSpPr>
        <p:spPr>
          <a:xfrm>
            <a:off x="8351110" y="4482808"/>
            <a:ext cx="6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Bob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33A0B9-DA99-DB35-885E-6751CAD5C1B5}"/>
                  </a:ext>
                </a:extLst>
              </p:cNvPr>
              <p:cNvSpPr txBox="1"/>
              <p:nvPr/>
            </p:nvSpPr>
            <p:spPr>
              <a:xfrm>
                <a:off x="1999200" y="5275654"/>
                <a:ext cx="722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1,4,7</m:t>
                      </m:r>
                      <m:r>
                        <m:rPr>
                          <m:lit/>
                        </m:rP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33A0B9-DA99-DB35-885E-6751CAD5C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200" y="5275654"/>
                <a:ext cx="722955" cy="276999"/>
              </a:xfrm>
              <a:prstGeom prst="rect">
                <a:avLst/>
              </a:prstGeom>
              <a:blipFill>
                <a:blip r:embed="rId2"/>
                <a:stretch>
                  <a:fillRect l="-10345" t="-4348" r="-10345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FB6B3DC-A9FC-6ABC-1836-F04EAE852930}"/>
                  </a:ext>
                </a:extLst>
              </p:cNvPr>
              <p:cNvSpPr txBox="1"/>
              <p:nvPr/>
            </p:nvSpPr>
            <p:spPr>
              <a:xfrm flipH="1">
                <a:off x="7617255" y="5302806"/>
                <a:ext cx="212872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{2,4,6}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FB6B3DC-A9FC-6ABC-1836-F04EAE852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17255" y="5302806"/>
                <a:ext cx="2128722" cy="276999"/>
              </a:xfrm>
              <a:prstGeom prst="rect">
                <a:avLst/>
              </a:prstGeom>
              <a:blipFill>
                <a:blip r:embed="rId3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日期占位符 8">
            <a:extLst>
              <a:ext uri="{FF2B5EF4-FFF2-40B4-BE49-F238E27FC236}">
                <a16:creationId xmlns:a16="http://schemas.microsoft.com/office/drawing/2014/main" id="{260EDBC1-7463-37F7-C53C-1F06B60F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8BD6-EBB9-9246-B9F2-B08FECAB34F2}" type="datetime1">
              <a:rPr kumimoji="1" lang="zh-CN" altLang="en-US" smtClean="0"/>
              <a:t>2022/9/13</a:t>
            </a:fld>
            <a:endParaRPr kumimoji="1" lang="zh-CN" altLang="en-US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71469C3D-2331-0B8A-1FAA-1F09776C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183A8D2-8E06-F56A-07F9-8B2E73A7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8</a:t>
            </a:fld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34E6F78-5736-0F26-870A-65966E7A0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38200" y="1871559"/>
            <a:ext cx="3891777" cy="24915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DDE7124-5C95-C8F8-2202-CC13F591F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810" y="1645421"/>
            <a:ext cx="2743200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BA85CF-0F58-A11F-ACD3-5CBA939DE021}"/>
                  </a:ext>
                </a:extLst>
              </p:cNvPr>
              <p:cNvSpPr txBox="1"/>
              <p:nvPr/>
            </p:nvSpPr>
            <p:spPr>
              <a:xfrm>
                <a:off x="4724418" y="1292088"/>
                <a:ext cx="262201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=∅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BA85CF-0F58-A11F-ACD3-5CBA939DE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18" y="1292088"/>
                <a:ext cx="2622015" cy="430887"/>
              </a:xfrm>
              <a:prstGeom prst="rect">
                <a:avLst/>
              </a:prstGeom>
              <a:blipFill>
                <a:blip r:embed="rId6"/>
                <a:stretch>
                  <a:fillRect t="-8571"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9043EA6C-E3A6-412B-3AEA-66C604C411C9}"/>
              </a:ext>
            </a:extLst>
          </p:cNvPr>
          <p:cNvCxnSpPr/>
          <p:nvPr/>
        </p:nvCxnSpPr>
        <p:spPr>
          <a:xfrm>
            <a:off x="5024014" y="2160895"/>
            <a:ext cx="197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A87DFB6-C23C-4E82-60C6-023D17453E43}"/>
              </a:ext>
            </a:extLst>
          </p:cNvPr>
          <p:cNvCxnSpPr>
            <a:cxnSpLocks/>
          </p:cNvCxnSpPr>
          <p:nvPr/>
        </p:nvCxnSpPr>
        <p:spPr>
          <a:xfrm flipH="1">
            <a:off x="5024014" y="2423464"/>
            <a:ext cx="194080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E6647AD-F4F9-BEDC-3CD2-BEC89F02E6BC}"/>
              </a:ext>
            </a:extLst>
          </p:cNvPr>
          <p:cNvCxnSpPr/>
          <p:nvPr/>
        </p:nvCxnSpPr>
        <p:spPr>
          <a:xfrm>
            <a:off x="4992800" y="2689704"/>
            <a:ext cx="197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08FCBCD-C646-305F-A693-419F8C012CE8}"/>
              </a:ext>
            </a:extLst>
          </p:cNvPr>
          <p:cNvCxnSpPr/>
          <p:nvPr/>
        </p:nvCxnSpPr>
        <p:spPr>
          <a:xfrm>
            <a:off x="4992799" y="3229531"/>
            <a:ext cx="197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829747DD-38D0-B414-F4E9-FBF4A4E33440}"/>
              </a:ext>
            </a:extLst>
          </p:cNvPr>
          <p:cNvCxnSpPr/>
          <p:nvPr/>
        </p:nvCxnSpPr>
        <p:spPr>
          <a:xfrm>
            <a:off x="4992797" y="3780375"/>
            <a:ext cx="1972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BA30EDA-3C00-94B7-BCDB-D18BFC57F0AF}"/>
              </a:ext>
            </a:extLst>
          </p:cNvPr>
          <p:cNvCxnSpPr>
            <a:cxnSpLocks/>
          </p:cNvCxnSpPr>
          <p:nvPr/>
        </p:nvCxnSpPr>
        <p:spPr>
          <a:xfrm flipH="1">
            <a:off x="5008404" y="2956864"/>
            <a:ext cx="194080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05E87D15-A450-562D-E810-6B18119604F3}"/>
              </a:ext>
            </a:extLst>
          </p:cNvPr>
          <p:cNvCxnSpPr>
            <a:cxnSpLocks/>
          </p:cNvCxnSpPr>
          <p:nvPr/>
        </p:nvCxnSpPr>
        <p:spPr>
          <a:xfrm flipH="1">
            <a:off x="4992796" y="3523314"/>
            <a:ext cx="194080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2CA545DA-4279-5208-3B77-EB79D4006B2B}"/>
              </a:ext>
            </a:extLst>
          </p:cNvPr>
          <p:cNvCxnSpPr>
            <a:cxnSpLocks/>
          </p:cNvCxnSpPr>
          <p:nvPr/>
        </p:nvCxnSpPr>
        <p:spPr>
          <a:xfrm flipH="1">
            <a:off x="4992795" y="4085175"/>
            <a:ext cx="194080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8CF9EB7-81FC-BE83-9BE8-73EC3EAAB4B6}"/>
              </a:ext>
            </a:extLst>
          </p:cNvPr>
          <p:cNvSpPr txBox="1"/>
          <p:nvPr/>
        </p:nvSpPr>
        <p:spPr>
          <a:xfrm>
            <a:off x="5798823" y="3799295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D89E640-0557-41A5-450E-52619D3B69C3}"/>
              </a:ext>
            </a:extLst>
          </p:cNvPr>
          <p:cNvSpPr txBox="1"/>
          <p:nvPr/>
        </p:nvSpPr>
        <p:spPr>
          <a:xfrm>
            <a:off x="5828283" y="2167973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2F2ED6B-2F00-DF19-5CE1-4C1A09BA67FC}"/>
              </a:ext>
            </a:extLst>
          </p:cNvPr>
          <p:cNvSpPr txBox="1"/>
          <p:nvPr/>
        </p:nvSpPr>
        <p:spPr>
          <a:xfrm>
            <a:off x="5792784" y="2406186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9DB55C1-4643-71C8-1F72-103B8D1693A4}"/>
              </a:ext>
            </a:extLst>
          </p:cNvPr>
          <p:cNvSpPr txBox="1"/>
          <p:nvPr/>
        </p:nvSpPr>
        <p:spPr>
          <a:xfrm>
            <a:off x="5807220" y="2647207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EA081F6-2A61-4AB3-D34D-4F434FA57B4E}"/>
              </a:ext>
            </a:extLst>
          </p:cNvPr>
          <p:cNvSpPr txBox="1"/>
          <p:nvPr/>
        </p:nvSpPr>
        <p:spPr>
          <a:xfrm>
            <a:off x="5812704" y="2916719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52C4FC-5125-FA20-C01B-DD412034B470}"/>
              </a:ext>
            </a:extLst>
          </p:cNvPr>
          <p:cNvSpPr txBox="1"/>
          <p:nvPr/>
        </p:nvSpPr>
        <p:spPr>
          <a:xfrm>
            <a:off x="5818188" y="3247334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CC4E4B8-E698-98C9-ACCF-3DA8F6400B79}"/>
              </a:ext>
            </a:extLst>
          </p:cNvPr>
          <p:cNvSpPr txBox="1"/>
          <p:nvPr/>
        </p:nvSpPr>
        <p:spPr>
          <a:xfrm>
            <a:off x="5818187" y="3502066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A84827E-2F35-3BCB-8F7D-4F8DEBBB12A4}"/>
              </a:ext>
            </a:extLst>
          </p:cNvPr>
          <p:cNvSpPr txBox="1"/>
          <p:nvPr/>
        </p:nvSpPr>
        <p:spPr>
          <a:xfrm>
            <a:off x="5831582" y="1850536"/>
            <a:ext cx="2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9401D76B-6A6C-4FFD-CA91-A02972038913}"/>
              </a:ext>
            </a:extLst>
          </p:cNvPr>
          <p:cNvSpPr txBox="1">
            <a:spLocks/>
          </p:cNvSpPr>
          <p:nvPr/>
        </p:nvSpPr>
        <p:spPr>
          <a:xfrm>
            <a:off x="167640" y="127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Examples: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Disjointness</a:t>
            </a:r>
            <a:endParaRPr kumimoji="1" lang="zh-CN" altLang="en-US" dirty="0"/>
          </a:p>
        </p:txBody>
      </p:sp>
      <p:graphicFrame>
        <p:nvGraphicFramePr>
          <p:cNvPr id="20" name="表格 21">
            <a:extLst>
              <a:ext uri="{FF2B5EF4-FFF2-40B4-BE49-F238E27FC236}">
                <a16:creationId xmlns:a16="http://schemas.microsoft.com/office/drawing/2014/main" id="{F4ABCE2D-C9A8-5310-8C65-0C8950C07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196918"/>
              </p:ext>
            </p:extLst>
          </p:nvPr>
        </p:nvGraphicFramePr>
        <p:xfrm>
          <a:off x="680976" y="5988358"/>
          <a:ext cx="3815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070">
                  <a:extLst>
                    <a:ext uri="{9D8B030D-6E8A-4147-A177-3AD203B41FA5}">
                      <a16:colId xmlns:a16="http://schemas.microsoft.com/office/drawing/2014/main" val="40302368"/>
                    </a:ext>
                  </a:extLst>
                </a:gridCol>
                <a:gridCol w="545070">
                  <a:extLst>
                    <a:ext uri="{9D8B030D-6E8A-4147-A177-3AD203B41FA5}">
                      <a16:colId xmlns:a16="http://schemas.microsoft.com/office/drawing/2014/main" val="1908394945"/>
                    </a:ext>
                  </a:extLst>
                </a:gridCol>
                <a:gridCol w="545070">
                  <a:extLst>
                    <a:ext uri="{9D8B030D-6E8A-4147-A177-3AD203B41FA5}">
                      <a16:colId xmlns:a16="http://schemas.microsoft.com/office/drawing/2014/main" val="435410134"/>
                    </a:ext>
                  </a:extLst>
                </a:gridCol>
                <a:gridCol w="545070">
                  <a:extLst>
                    <a:ext uri="{9D8B030D-6E8A-4147-A177-3AD203B41FA5}">
                      <a16:colId xmlns:a16="http://schemas.microsoft.com/office/drawing/2014/main" val="3450652708"/>
                    </a:ext>
                  </a:extLst>
                </a:gridCol>
                <a:gridCol w="545070">
                  <a:extLst>
                    <a:ext uri="{9D8B030D-6E8A-4147-A177-3AD203B41FA5}">
                      <a16:colId xmlns:a16="http://schemas.microsoft.com/office/drawing/2014/main" val="3878894684"/>
                    </a:ext>
                  </a:extLst>
                </a:gridCol>
                <a:gridCol w="545070">
                  <a:extLst>
                    <a:ext uri="{9D8B030D-6E8A-4147-A177-3AD203B41FA5}">
                      <a16:colId xmlns:a16="http://schemas.microsoft.com/office/drawing/2014/main" val="4162832003"/>
                    </a:ext>
                  </a:extLst>
                </a:gridCol>
                <a:gridCol w="545070">
                  <a:extLst>
                    <a:ext uri="{9D8B030D-6E8A-4147-A177-3AD203B41FA5}">
                      <a16:colId xmlns:a16="http://schemas.microsoft.com/office/drawing/2014/main" val="1760527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254278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A985F670-0487-5F8C-36C9-DF95CC8600E9}"/>
              </a:ext>
            </a:extLst>
          </p:cNvPr>
          <p:cNvSpPr txBox="1"/>
          <p:nvPr/>
        </p:nvSpPr>
        <p:spPr>
          <a:xfrm>
            <a:off x="723309" y="5626771"/>
            <a:ext cx="381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        </a:t>
            </a:r>
            <a:r>
              <a:rPr kumimoji="1" lang="en-US" altLang="zh-CN" dirty="0"/>
              <a:t>2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3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4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5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6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graphicFrame>
        <p:nvGraphicFramePr>
          <p:cNvPr id="24" name="表格 21">
            <a:extLst>
              <a:ext uri="{FF2B5EF4-FFF2-40B4-BE49-F238E27FC236}">
                <a16:creationId xmlns:a16="http://schemas.microsoft.com/office/drawing/2014/main" id="{71B6D65F-1A8C-9315-F91A-714BA38EB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537010"/>
              </p:ext>
            </p:extLst>
          </p:nvPr>
        </p:nvGraphicFramePr>
        <p:xfrm>
          <a:off x="7104377" y="5920099"/>
          <a:ext cx="3815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070">
                  <a:extLst>
                    <a:ext uri="{9D8B030D-6E8A-4147-A177-3AD203B41FA5}">
                      <a16:colId xmlns:a16="http://schemas.microsoft.com/office/drawing/2014/main" val="40302368"/>
                    </a:ext>
                  </a:extLst>
                </a:gridCol>
                <a:gridCol w="545070">
                  <a:extLst>
                    <a:ext uri="{9D8B030D-6E8A-4147-A177-3AD203B41FA5}">
                      <a16:colId xmlns:a16="http://schemas.microsoft.com/office/drawing/2014/main" val="1908394945"/>
                    </a:ext>
                  </a:extLst>
                </a:gridCol>
                <a:gridCol w="545070">
                  <a:extLst>
                    <a:ext uri="{9D8B030D-6E8A-4147-A177-3AD203B41FA5}">
                      <a16:colId xmlns:a16="http://schemas.microsoft.com/office/drawing/2014/main" val="435410134"/>
                    </a:ext>
                  </a:extLst>
                </a:gridCol>
                <a:gridCol w="545070">
                  <a:extLst>
                    <a:ext uri="{9D8B030D-6E8A-4147-A177-3AD203B41FA5}">
                      <a16:colId xmlns:a16="http://schemas.microsoft.com/office/drawing/2014/main" val="3450652708"/>
                    </a:ext>
                  </a:extLst>
                </a:gridCol>
                <a:gridCol w="545070">
                  <a:extLst>
                    <a:ext uri="{9D8B030D-6E8A-4147-A177-3AD203B41FA5}">
                      <a16:colId xmlns:a16="http://schemas.microsoft.com/office/drawing/2014/main" val="3878894684"/>
                    </a:ext>
                  </a:extLst>
                </a:gridCol>
                <a:gridCol w="545070">
                  <a:extLst>
                    <a:ext uri="{9D8B030D-6E8A-4147-A177-3AD203B41FA5}">
                      <a16:colId xmlns:a16="http://schemas.microsoft.com/office/drawing/2014/main" val="4162832003"/>
                    </a:ext>
                  </a:extLst>
                </a:gridCol>
                <a:gridCol w="545070">
                  <a:extLst>
                    <a:ext uri="{9D8B030D-6E8A-4147-A177-3AD203B41FA5}">
                      <a16:colId xmlns:a16="http://schemas.microsoft.com/office/drawing/2014/main" val="1760527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 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254278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61DBFE37-BE69-B77E-38A6-353A72954FCF}"/>
              </a:ext>
            </a:extLst>
          </p:cNvPr>
          <p:cNvSpPr txBox="1"/>
          <p:nvPr/>
        </p:nvSpPr>
        <p:spPr>
          <a:xfrm>
            <a:off x="7104377" y="5574506"/>
            <a:ext cx="381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        </a:t>
            </a:r>
            <a:r>
              <a:rPr kumimoji="1" lang="en-US" altLang="zh-CN" dirty="0"/>
              <a:t>2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3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4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5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6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7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148E19C-AFDA-136B-7272-9EB6CF8A3880}"/>
                  </a:ext>
                </a:extLst>
              </p:cNvPr>
              <p:cNvSpPr txBox="1"/>
              <p:nvPr/>
            </p:nvSpPr>
            <p:spPr>
              <a:xfrm>
                <a:off x="4359454" y="5280226"/>
                <a:ext cx="3134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𝑆𝑒𝑡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𝑑𝑖𝑠𝑗𝑜𝑖𝑛𝑡𝑛𝑒𝑠𝑠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𝐴𝑁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148E19C-AFDA-136B-7272-9EB6CF8A3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454" y="5280226"/>
                <a:ext cx="3134704" cy="276999"/>
              </a:xfrm>
              <a:prstGeom prst="rect">
                <a:avLst/>
              </a:prstGeom>
              <a:blipFill>
                <a:blip r:embed="rId7"/>
                <a:stretch>
                  <a:fillRect l="-1215" t="-4348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052421E-5FCE-3DA4-BF8D-FC7D33D8E0C1}"/>
                  </a:ext>
                </a:extLst>
              </p:cNvPr>
              <p:cNvSpPr txBox="1"/>
              <p:nvPr/>
            </p:nvSpPr>
            <p:spPr>
              <a:xfrm>
                <a:off x="1939691" y="4822247"/>
                <a:ext cx="1382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⊆[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052421E-5FCE-3DA4-BF8D-FC7D33D8E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691" y="4822247"/>
                <a:ext cx="1382725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57BF098-5202-9059-EBAE-CF7F630E5A39}"/>
                  </a:ext>
                </a:extLst>
              </p:cNvPr>
              <p:cNvSpPr txBox="1"/>
              <p:nvPr/>
            </p:nvSpPr>
            <p:spPr>
              <a:xfrm>
                <a:off x="8101799" y="4837621"/>
                <a:ext cx="11596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⊆[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57BF098-5202-9059-EBAE-CF7F630E5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799" y="4837621"/>
                <a:ext cx="1159633" cy="369332"/>
              </a:xfrm>
              <a:prstGeom prst="rect">
                <a:avLst/>
              </a:prstGeom>
              <a:blipFill>
                <a:blip r:embed="rId9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90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8">
            <a:extLst>
              <a:ext uri="{FF2B5EF4-FFF2-40B4-BE49-F238E27FC236}">
                <a16:creationId xmlns:a16="http://schemas.microsoft.com/office/drawing/2014/main" id="{260EDBC1-7463-37F7-C53C-1F06B60F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8BD6-EBB9-9246-B9F2-B08FECAB34F2}" type="datetime1">
              <a:rPr kumimoji="1" lang="zh-CN" altLang="en-US" smtClean="0"/>
              <a:t>2022/9/13</a:t>
            </a:fld>
            <a:endParaRPr kumimoji="1" lang="zh-CN" altLang="en-US" dirty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71469C3D-2331-0B8A-1FAA-1F09776C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Guangxu Yang- Communication Complexity</a:t>
            </a:r>
            <a:endParaRPr kumimoji="1"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183A8D2-8E06-F56A-07F9-8B2E73A7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F57-DC4C-3342-8770-7BFFFDC850A3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9401D76B-6A6C-4FFD-CA91-A02972038913}"/>
              </a:ext>
            </a:extLst>
          </p:cNvPr>
          <p:cNvSpPr txBox="1">
            <a:spLocks/>
          </p:cNvSpPr>
          <p:nvPr/>
        </p:nvSpPr>
        <p:spPr>
          <a:xfrm>
            <a:off x="0" y="-1189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Examples: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Disjointness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46311DD-B084-864C-25FE-04FCF258AF4D}"/>
                  </a:ext>
                </a:extLst>
              </p:cNvPr>
              <p:cNvSpPr txBox="1"/>
              <p:nvPr/>
            </p:nvSpPr>
            <p:spPr>
              <a:xfrm>
                <a:off x="802820" y="1448274"/>
                <a:ext cx="6145966" cy="375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𝐁𝐏𝐏</m:t>
                        </m:r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𝐂𝐂</m:t>
                        </m:r>
                      </m:sup>
                    </m:sSup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𝑺𝒆𝒕</m:t>
                        </m:r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𝒅𝒊𝒔𝒋𝒐𝒊𝒏𝒕𝒏𝒆𝒔𝒔</m:t>
                        </m:r>
                      </m:e>
                    </m:d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46311DD-B084-864C-25FE-04FCF258A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20" y="1448274"/>
                <a:ext cx="6145966" cy="37587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5EAC9E8-33A5-FC82-F7BE-77B5469452C6}"/>
              </a:ext>
            </a:extLst>
          </p:cNvPr>
          <p:cNvSpPr txBox="1"/>
          <p:nvPr/>
        </p:nvSpPr>
        <p:spPr>
          <a:xfrm>
            <a:off x="391749" y="3764413"/>
            <a:ext cx="453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Applications:</a:t>
            </a:r>
            <a:r>
              <a:rPr kumimoji="1" lang="zh-CN" altLang="en-US" b="1" dirty="0"/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698FBB-AB9A-0277-F2A9-32AFF981197C}"/>
              </a:ext>
            </a:extLst>
          </p:cNvPr>
          <p:cNvSpPr txBox="1"/>
          <p:nvPr/>
        </p:nvSpPr>
        <p:spPr>
          <a:xfrm>
            <a:off x="2175782" y="2830633"/>
            <a:ext cx="8109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Entropy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[Raz92]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[BJKS03]</a:t>
            </a:r>
            <a:r>
              <a:rPr kumimoji="1" lang="zh-CN" altLang="en-US" dirty="0"/>
              <a:t>  </a:t>
            </a:r>
            <a:endParaRPr lang="zh-CN" altLang="en-US" dirty="0"/>
          </a:p>
          <a:p>
            <a:r>
              <a:rPr kumimoji="1" lang="zh-CN" altLang="en-US" dirty="0"/>
              <a:t>   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E2AB275-87EF-C6F2-4505-585D35D889BF}"/>
              </a:ext>
            </a:extLst>
          </p:cNvPr>
          <p:cNvSpPr txBox="1"/>
          <p:nvPr/>
        </p:nvSpPr>
        <p:spPr>
          <a:xfrm>
            <a:off x="291574" y="2294894"/>
            <a:ext cx="188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Previous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proofs:</a:t>
            </a:r>
            <a:r>
              <a:rPr kumimoji="1" lang="zh-CN" altLang="en-US" b="1" dirty="0"/>
              <a:t> 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B3040B4-4619-B84E-1335-BB9A7B84C153}"/>
              </a:ext>
            </a:extLst>
          </p:cNvPr>
          <p:cNvSpPr txBox="1"/>
          <p:nvPr/>
        </p:nvSpPr>
        <p:spPr>
          <a:xfrm>
            <a:off x="2175782" y="3310728"/>
            <a:ext cx="705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We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give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simple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proof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via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new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simulation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method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!</a:t>
            </a:r>
            <a:endParaRPr kumimoji="1" lang="zh-CN" altLang="en-US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4A539FA-4E7F-9AE4-E3CD-7ED646AE4FA6}"/>
              </a:ext>
            </a:extLst>
          </p:cNvPr>
          <p:cNvSpPr txBox="1"/>
          <p:nvPr/>
        </p:nvSpPr>
        <p:spPr>
          <a:xfrm>
            <a:off x="1907449" y="3981576"/>
            <a:ext cx="96139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Streaming:</a:t>
            </a:r>
            <a:r>
              <a:rPr lang="zh-CN" altLang="en-US" b="1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  <a:r>
              <a:rPr lang="en" altLang="zh-CN" dirty="0"/>
              <a:t>requency moments</a:t>
            </a:r>
            <a:r>
              <a:rPr lang="zh-CN" altLang="en-US" dirty="0"/>
              <a:t> </a:t>
            </a:r>
            <a:r>
              <a:rPr lang="en" altLang="zh-CN" dirty="0"/>
              <a:t>streaming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bound</a:t>
            </a:r>
            <a:r>
              <a:rPr lang="zh-CN" altLang="en-US" dirty="0"/>
              <a:t> </a:t>
            </a:r>
            <a:r>
              <a:rPr lang="en-US" altLang="zh-CN" dirty="0"/>
              <a:t>[AMS96]</a:t>
            </a:r>
          </a:p>
          <a:p>
            <a:r>
              <a:rPr lang="en-US" altLang="zh-CN" b="1" dirty="0"/>
              <a:t>D</a:t>
            </a:r>
            <a:r>
              <a:rPr lang="en" altLang="zh-CN" b="1" dirty="0"/>
              <a:t>ata structures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" altLang="zh-CN" dirty="0"/>
              <a:t>Cell probe lower bounds for high-dimensional problems</a:t>
            </a:r>
            <a:r>
              <a:rPr lang="en-US" altLang="zh-CN" dirty="0"/>
              <a:t>[</a:t>
            </a:r>
            <a:r>
              <a:rPr lang="en" altLang="zh-CN" dirty="0"/>
              <a:t>Patrascu</a:t>
            </a:r>
            <a:r>
              <a:rPr lang="en-US" altLang="zh-CN" dirty="0"/>
              <a:t>08]</a:t>
            </a:r>
            <a:endParaRPr lang="en" altLang="zh-CN" dirty="0"/>
          </a:p>
          <a:p>
            <a:r>
              <a:rPr lang="en-US" altLang="zh-CN" b="1" dirty="0"/>
              <a:t>C</a:t>
            </a:r>
            <a:r>
              <a:rPr lang="en" altLang="zh-CN" b="1" dirty="0"/>
              <a:t>ircuit complexity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dirty="0"/>
              <a:t>Monotone</a:t>
            </a:r>
            <a:r>
              <a:rPr lang="zh-CN" altLang="en-US" dirty="0"/>
              <a:t> </a:t>
            </a:r>
            <a:r>
              <a:rPr lang="en-US" altLang="zh-CN" dirty="0"/>
              <a:t>circuit</a:t>
            </a:r>
            <a:r>
              <a:rPr lang="zh-CN" altLang="en-US" dirty="0"/>
              <a:t> </a:t>
            </a:r>
            <a:r>
              <a:rPr lang="en-US" altLang="zh-CN" dirty="0"/>
              <a:t>depth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bound</a:t>
            </a:r>
            <a:r>
              <a:rPr lang="zh-CN" altLang="en-US" dirty="0"/>
              <a:t> </a:t>
            </a:r>
            <a:r>
              <a:rPr lang="en-US" altLang="zh-CN" dirty="0"/>
              <a:t>[HN12,GP14]</a:t>
            </a:r>
            <a:endParaRPr lang="en" altLang="zh-CN" b="1" dirty="0"/>
          </a:p>
          <a:p>
            <a:r>
              <a:rPr lang="en-US" altLang="zh-CN" b="1" dirty="0"/>
              <a:t>P</a:t>
            </a:r>
            <a:r>
              <a:rPr lang="en" altLang="zh-CN" b="1" dirty="0"/>
              <a:t>roof complexity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dirty="0"/>
              <a:t>L</a:t>
            </a:r>
            <a:r>
              <a:rPr lang="en" altLang="zh-CN" dirty="0"/>
              <a:t>ength–space lower bounds for semi-algebraic proof systems</a:t>
            </a:r>
            <a:r>
              <a:rPr lang="en-US" altLang="zh-CN" dirty="0"/>
              <a:t>[HN12,GP14]</a:t>
            </a:r>
            <a:endParaRPr lang="en" altLang="zh-CN" dirty="0"/>
          </a:p>
          <a:p>
            <a:r>
              <a:rPr lang="en-US" altLang="zh-CN" b="1" dirty="0"/>
              <a:t>G</a:t>
            </a:r>
            <a:r>
              <a:rPr lang="en" altLang="zh-CN" b="1" dirty="0"/>
              <a:t>ame theory</a:t>
            </a:r>
            <a:r>
              <a:rPr lang="en-US" altLang="zh-CN" b="1" dirty="0"/>
              <a:t>:</a:t>
            </a:r>
            <a:r>
              <a:rPr lang="zh-CN" altLang="en-US" b="1" dirty="0"/>
              <a:t>  </a:t>
            </a:r>
            <a:r>
              <a:rPr lang="en-US" altLang="zh-CN" dirty="0"/>
              <a:t>Communication</a:t>
            </a:r>
            <a:r>
              <a:rPr lang="zh-CN" altLang="en-US" dirty="0"/>
              <a:t> </a:t>
            </a:r>
            <a:r>
              <a:rPr lang="en-US" altLang="zh-CN" dirty="0"/>
              <a:t>complexity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" altLang="zh-CN" dirty="0"/>
              <a:t>pure Nash equilibrium </a:t>
            </a:r>
            <a:r>
              <a:rPr lang="en-US" altLang="zh-CN" dirty="0"/>
              <a:t>[CS04]</a:t>
            </a:r>
          </a:p>
          <a:p>
            <a:r>
              <a:rPr lang="en-US" altLang="zh-CN" b="1" dirty="0"/>
              <a:t>Cryptography:</a:t>
            </a:r>
            <a:r>
              <a:rPr lang="zh-CN" altLang="en-US" b="1" dirty="0"/>
              <a:t>  </a:t>
            </a:r>
            <a:r>
              <a:rPr lang="en-US" altLang="zh-CN" dirty="0"/>
              <a:t>Communication</a:t>
            </a:r>
            <a:r>
              <a:rPr lang="zh-CN" altLang="en-US" dirty="0"/>
              <a:t> </a:t>
            </a:r>
            <a:r>
              <a:rPr lang="en-US" altLang="zh-CN" dirty="0"/>
              <a:t>complexity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agreement</a:t>
            </a:r>
            <a:r>
              <a:rPr lang="zh-CN" altLang="en-US" dirty="0"/>
              <a:t> </a:t>
            </a:r>
            <a:r>
              <a:rPr lang="en-US" altLang="zh-CN" dirty="0"/>
              <a:t>[HMOYR18] </a:t>
            </a:r>
          </a:p>
          <a:p>
            <a:r>
              <a:rPr lang="en-US" altLang="zh-CN" b="1" dirty="0"/>
              <a:t>Property</a:t>
            </a:r>
            <a:r>
              <a:rPr lang="zh-CN" altLang="en-US" b="1" dirty="0"/>
              <a:t> </a:t>
            </a:r>
            <a:r>
              <a:rPr lang="en-US" altLang="zh-CN" b="1" dirty="0"/>
              <a:t>testing:</a:t>
            </a:r>
            <a:r>
              <a:rPr lang="zh-CN" altLang="en-US" b="1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bound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b="1" dirty="0"/>
              <a:t> </a:t>
            </a:r>
            <a:r>
              <a:rPr lang="en" altLang="zh-CN" dirty="0"/>
              <a:t>k-linear</a:t>
            </a:r>
            <a:r>
              <a:rPr lang="zh-CN" altLang="en-US" dirty="0"/>
              <a:t> </a:t>
            </a:r>
            <a:r>
              <a:rPr lang="en-US" altLang="zh-CN" dirty="0"/>
              <a:t>[BBM11]</a:t>
            </a:r>
          </a:p>
          <a:p>
            <a:r>
              <a:rPr lang="en-US" altLang="zh-CN" b="1" dirty="0"/>
              <a:t>Learning</a:t>
            </a:r>
            <a:r>
              <a:rPr lang="zh-CN" altLang="en-US" b="1" dirty="0"/>
              <a:t> </a:t>
            </a:r>
            <a:r>
              <a:rPr lang="en-US" altLang="zh-CN" b="1" dirty="0"/>
              <a:t>theory:</a:t>
            </a:r>
            <a:r>
              <a:rPr lang="zh-CN" altLang="en-US" b="1" dirty="0"/>
              <a:t> </a:t>
            </a:r>
            <a:r>
              <a:rPr lang="en" altLang="zh-CN" dirty="0"/>
              <a:t>Distributed Learning of Halfspaces</a:t>
            </a:r>
            <a:r>
              <a:rPr lang="zh-CN" altLang="en-US" dirty="0"/>
              <a:t> </a:t>
            </a:r>
            <a:r>
              <a:rPr lang="en-US" altLang="zh-CN" dirty="0"/>
              <a:t>[BKMS19]</a:t>
            </a:r>
            <a:endParaRPr lang="en-US" altLang="zh-CN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A2C203F-EA17-913C-3695-16B95D33DF10}"/>
              </a:ext>
            </a:extLst>
          </p:cNvPr>
          <p:cNvSpPr txBox="1"/>
          <p:nvPr/>
        </p:nvSpPr>
        <p:spPr>
          <a:xfrm>
            <a:off x="5080417" y="2025875"/>
            <a:ext cx="614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”Cook-Levin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Theorem”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of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Communication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complexity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45422C5-01F0-F522-4191-635E15972409}"/>
                  </a:ext>
                </a:extLst>
              </p:cNvPr>
              <p:cNvSpPr txBox="1"/>
              <p:nvPr/>
            </p:nvSpPr>
            <p:spPr>
              <a:xfrm>
                <a:off x="5296990" y="1122781"/>
                <a:ext cx="62244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altLang="zh-CN" b="0" i="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</a:rPr>
                  <a:t>canonical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N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cc</m:t>
                        </m:r>
                      </m:sup>
                    </m:sSup>
                  </m:oMath>
                </a14:m>
                <a:r>
                  <a:rPr lang="en" altLang="zh-CN" b="0" i="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</a:rPr>
                  <a:t>-complete problem</a:t>
                </a:r>
                <a:r>
                  <a:rPr lang="zh-CN" altLang="en-US" b="0" i="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</a:rPr>
                  <a:t>    </a:t>
                </a:r>
                <a:r>
                  <a:rPr lang="en-US" altLang="zh-CN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[complexity</a:t>
                </a:r>
                <a:r>
                  <a:rPr lang="zh-CN" alt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CN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zoo]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45422C5-01F0-F522-4191-635E15972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990" y="1122781"/>
                <a:ext cx="6224450" cy="369332"/>
              </a:xfrm>
              <a:prstGeom prst="rect">
                <a:avLst/>
              </a:prstGeom>
              <a:blipFill>
                <a:blip r:embed="rId3"/>
                <a:stretch>
                  <a:fillRect l="-815" t="-10000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79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7911</TotalTime>
  <Words>2350</Words>
  <Application>Microsoft Macintosh PowerPoint</Application>
  <PresentationFormat>宽屏</PresentationFormat>
  <Paragraphs>410</Paragraphs>
  <Slides>23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等线 Light</vt:lpstr>
      <vt:lpstr>CMMI10</vt:lpstr>
      <vt:lpstr>CMR10</vt:lpstr>
      <vt:lpstr>NimbusSanL</vt:lpstr>
      <vt:lpstr>Arial</vt:lpstr>
      <vt:lpstr>Cambria Math</vt:lpstr>
      <vt:lpstr>Office 主题​​</vt:lpstr>
      <vt:lpstr>Communication complexity via simulation methods</vt:lpstr>
      <vt:lpstr>Part 1: Introduction</vt:lpstr>
      <vt:lpstr>Communication Complexity </vt:lpstr>
      <vt:lpstr>Deterministic protocols </vt:lpstr>
      <vt:lpstr>Randomized protocols </vt:lpstr>
      <vt:lpstr>PowerPoint 演示文稿</vt:lpstr>
      <vt:lpstr>PowerPoint 演示文稿</vt:lpstr>
      <vt:lpstr>PowerPoint 演示文稿</vt:lpstr>
      <vt:lpstr>PowerPoint 演示文稿</vt:lpstr>
      <vt:lpstr>Part 2:  Simulation method</vt:lpstr>
      <vt:lpstr>Previous Simulation method </vt:lpstr>
      <vt:lpstr>Decision tree of OR function</vt:lpstr>
      <vt:lpstr>Our simulation methods (informal)</vt:lpstr>
      <vt:lpstr>      Ω(n)  lower bound for Set Disjointness</vt:lpstr>
      <vt:lpstr>Proof outline</vt:lpstr>
      <vt:lpstr>Proof outline</vt:lpstr>
      <vt:lpstr>PowerPoint 演示文稿</vt:lpstr>
      <vt:lpstr>PowerPoint 演示文稿</vt:lpstr>
      <vt:lpstr>PowerPoint 演示文稿</vt:lpstr>
      <vt:lpstr>Projection</vt:lpstr>
      <vt:lpstr>Analysis of Projection  (I=[n])</vt:lpstr>
      <vt:lpstr>PowerPoint 演示文稿</vt:lpstr>
      <vt:lpstr>Our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complexity via simulation methods</dc:title>
  <dc:creator>534597827@qq.com</dc:creator>
  <cp:lastModifiedBy>534597827@qq.com</cp:lastModifiedBy>
  <cp:revision>256</cp:revision>
  <dcterms:created xsi:type="dcterms:W3CDTF">2022-09-03T01:36:50Z</dcterms:created>
  <dcterms:modified xsi:type="dcterms:W3CDTF">2022-09-13T10:19:22Z</dcterms:modified>
</cp:coreProperties>
</file>