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3" r:id="rId3"/>
    <p:sldId id="306" r:id="rId4"/>
    <p:sldId id="406" r:id="rId5"/>
    <p:sldId id="395" r:id="rId6"/>
    <p:sldId id="396" r:id="rId7"/>
    <p:sldId id="397" r:id="rId8"/>
    <p:sldId id="398" r:id="rId9"/>
    <p:sldId id="399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373" r:id="rId22"/>
    <p:sldId id="403" r:id="rId23"/>
    <p:sldId id="419" r:id="rId24"/>
    <p:sldId id="420" r:id="rId25"/>
    <p:sldId id="421" r:id="rId26"/>
    <p:sldId id="422" r:id="rId27"/>
    <p:sldId id="423" r:id="rId28"/>
    <p:sldId id="424" r:id="rId29"/>
    <p:sldId id="418" r:id="rId30"/>
    <p:sldId id="394" r:id="rId31"/>
    <p:sldId id="425" r:id="rId32"/>
    <p:sldId id="37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81889" autoAdjust="0"/>
  </p:normalViewPr>
  <p:slideViewPr>
    <p:cSldViewPr snapToGrid="0">
      <p:cViewPr varScale="1">
        <p:scale>
          <a:sx n="59" d="100"/>
          <a:sy n="59" d="100"/>
        </p:scale>
        <p:origin x="1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A1168-E648-46B5-BC5D-68B30E6DA73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6D0D-E51B-4BE5-990B-CEAC2FCCE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0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课上内容的一个补充，辅导大家进行图形学的编程。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3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"/>
              </a:rPr>
              <a:t>Credit:  </a:t>
            </a:r>
          </a:p>
          <a:p>
            <a:r>
              <a:rPr lang="en-US" altLang="zh-CN" dirty="0" smtClean="0">
                <a:hlinkClick r:id=""/>
              </a:rPr>
              <a:t>https://www.scratchapixel.com/lessons/3d-basic-rendering/introduction-to-ray-tracing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4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WSL</a:t>
            </a:r>
            <a:r>
              <a:rPr lang="zh-CN" altLang="en-US" dirty="0" smtClean="0"/>
              <a:t>示例、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VS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r>
              <a:rPr lang="en-US" altLang="zh-CN" dirty="0" smtClean="0"/>
              <a:t>IDE: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Clion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VSCode</a:t>
            </a:r>
            <a:r>
              <a:rPr lang="en-US" altLang="zh-CN" baseline="0" dirty="0" smtClean="0"/>
              <a:t>, Visual Studio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9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6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3" y="632334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1F497D"/>
                </a:solidFill>
                <a:latin typeface="仿宋" pitchFamily="49" charset="-122"/>
                <a:ea typeface="仿宋" pitchFamily="49" charset="-122"/>
              </a:rPr>
              <a:t>计算机图形学基础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467545" y="632334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1F497D"/>
                </a:solidFill>
                <a:latin typeface="仿宋" pitchFamily="49" charset="-122"/>
                <a:ea typeface="仿宋" pitchFamily="49" charset="-122"/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404010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154217"/>
            <a:ext cx="970529" cy="97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rgbClr val="82318E"/>
          </a:solidFill>
          <a:ln w="3175">
            <a:solidFill>
              <a:srgbClr val="8166A2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3374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《</a:t>
            </a:r>
            <a:r>
              <a:rPr lang="zh-CN" altLang="en-US" sz="4800" dirty="0" smtClean="0"/>
              <a:t>计算机图形学基础</a:t>
            </a:r>
            <a:r>
              <a:rPr lang="en-US" altLang="zh-CN" sz="4800" dirty="0" smtClean="0"/>
              <a:t>》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dirty="0"/>
              <a:t>习题课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124672"/>
            <a:ext cx="6400800" cy="247268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助教   方晓楠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2020</a:t>
            </a:r>
            <a:r>
              <a:rPr lang="zh-CN" altLang="en-US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Inconsolata" panose="020B0609030003000000" pitchFamily="49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29</a:t>
            </a:r>
            <a:r>
              <a:rPr lang="zh-CN" altLang="en-US" dirty="0">
                <a:solidFill>
                  <a:schemeClr val="tx1"/>
                </a:solidFill>
                <a:latin typeface="Inconsolata" panose="020B0609030003000000" pitchFamily="49" charset="0"/>
              </a:rPr>
              <a:t>日</a:t>
            </a:r>
            <a:endParaRPr lang="en-US" altLang="zh-CN" dirty="0">
              <a:solidFill>
                <a:schemeClr val="tx1"/>
              </a:solidFill>
              <a:latin typeface="Inconsolata" panose="020B0609030003000000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9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透视相机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300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透视相机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在视点前放置一块画布，划分成</a:t>
            </a:r>
            <a:r>
              <a:rPr lang="en-US" altLang="zh-CN" sz="2800" dirty="0" smtClean="0"/>
              <a:t>h*w</a:t>
            </a:r>
            <a:r>
              <a:rPr lang="zh-CN" altLang="en-US" sz="2800" dirty="0" smtClean="0"/>
              <a:t>的均匀网格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99" y="2498411"/>
            <a:ext cx="3889601" cy="3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透视相机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相机外参：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视点位置</a:t>
            </a:r>
            <a:r>
              <a:rPr lang="en-US" altLang="zh-CN" sz="2200" dirty="0" smtClean="0"/>
              <a:t>t</a:t>
            </a:r>
          </a:p>
          <a:p>
            <a:pPr lvl="1"/>
            <a:r>
              <a:rPr lang="zh-CN" altLang="en-US" sz="2200" dirty="0" smtClean="0"/>
              <a:t>视点朝向（指向画布中心点）</a:t>
            </a:r>
            <a:r>
              <a:rPr lang="en-US" altLang="zh-CN" sz="2200" dirty="0" smtClean="0"/>
              <a:t>direction</a:t>
            </a:r>
          </a:p>
          <a:p>
            <a:pPr lvl="1"/>
            <a:r>
              <a:rPr lang="zh-CN" altLang="en-US" sz="2200" dirty="0" smtClean="0"/>
              <a:t>画布的水平轴</a:t>
            </a:r>
            <a:r>
              <a:rPr lang="en-US" altLang="zh-CN" sz="2200" dirty="0" smtClean="0"/>
              <a:t>horizontal</a:t>
            </a:r>
            <a:r>
              <a:rPr lang="zh-CN" altLang="en-US" sz="2200" dirty="0" smtClean="0"/>
              <a:t>和数值轴</a:t>
            </a:r>
            <a:r>
              <a:rPr lang="en-US" altLang="zh-CN" sz="2200" dirty="0" smtClean="0"/>
              <a:t>up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99" y="3527117"/>
            <a:ext cx="3889601" cy="3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透视相机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相机内参：</a:t>
                </a:r>
                <a:endParaRPr lang="en-US" altLang="zh-CN" sz="2800" dirty="0" smtClean="0"/>
              </a:p>
              <a:p>
                <a:pPr lvl="1"/>
                <a:r>
                  <a:rPr lang="zh-CN" altLang="en-US" sz="2200" dirty="0" smtClean="0"/>
                  <a:t>图像大小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/>
              </a:p>
              <a:p>
                <a:pPr lvl="1"/>
                <a:r>
                  <a:rPr lang="zh-CN" altLang="en-US" sz="2200" dirty="0"/>
                  <a:t>光</a:t>
                </a:r>
                <a:r>
                  <a:rPr lang="zh-CN" altLang="en-US" sz="2200" dirty="0" smtClean="0"/>
                  <a:t>心位置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lvl="1"/>
                <a:r>
                  <a:rPr lang="zh-CN" altLang="en-US" sz="2200" dirty="0" smtClean="0"/>
                  <a:t>视场角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r>
                  <a:rPr lang="zh-CN" altLang="en-US" sz="2200" dirty="0" smtClean="0"/>
                  <a:t>（水平、竖直）</a:t>
                </a:r>
                <a:endParaRPr lang="en-US" altLang="zh-CN" sz="2200" dirty="0" smtClean="0"/>
              </a:p>
              <a:p>
                <a:r>
                  <a:rPr lang="zh-CN" altLang="en-US" sz="2800" dirty="0" smtClean="0"/>
                  <a:t>给定图像坐标求射线？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99" y="2246725"/>
            <a:ext cx="3889601" cy="3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几何求交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151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射线与平面的交点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射线参数方程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平面</a:t>
                </a:r>
                <a:r>
                  <a:rPr lang="zh-CN" altLang="en-US" dirty="0" smtClean="0"/>
                  <a:t>方程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二者联立解出参数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平行四边形 3"/>
          <p:cNvSpPr/>
          <p:nvPr/>
        </p:nvSpPr>
        <p:spPr>
          <a:xfrm>
            <a:off x="5551714" y="3918857"/>
            <a:ext cx="2286000" cy="15838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76157" y="3706586"/>
            <a:ext cx="1453243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射线与三角形的交点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求出三角形所在平面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出射线与平面交点</a:t>
            </a:r>
            <a:endParaRPr lang="en-US" altLang="zh-CN" dirty="0" smtClean="0"/>
          </a:p>
          <a:p>
            <a:r>
              <a:rPr lang="zh-CN" altLang="en-US" dirty="0" smtClean="0"/>
              <a:t>判断交点是否在三角形内</a:t>
            </a:r>
            <a:endParaRPr lang="zh-CN" altLang="en-US" dirty="0"/>
          </a:p>
        </p:txBody>
      </p:sp>
      <p:sp>
        <p:nvSpPr>
          <p:cNvPr id="4" name="平行四边形 3"/>
          <p:cNvSpPr/>
          <p:nvPr/>
        </p:nvSpPr>
        <p:spPr>
          <a:xfrm>
            <a:off x="5551714" y="3918857"/>
            <a:ext cx="2286000" cy="15838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94714" y="4171950"/>
            <a:ext cx="718457" cy="66947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053942" y="3461657"/>
            <a:ext cx="783772" cy="1045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射线与三角形的交点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设三角形的三个顶点坐标为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一般约定顶点顺序为逆时针</a:t>
                </a:r>
                <a:endParaRPr lang="en-US" altLang="zh-CN" dirty="0" smtClean="0"/>
              </a:p>
              <a:p>
                <a:r>
                  <a:rPr lang="zh-CN" altLang="en-US" dirty="0"/>
                  <a:t>法</a:t>
                </a:r>
                <a:r>
                  <a:rPr lang="zh-CN" altLang="en-US" dirty="0" smtClean="0"/>
                  <a:t>向量方向：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∥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所在平面方程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8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射线与三角形的交点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顶点坐标为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dirty="0" smtClean="0"/>
                  <a:t>，交点坐标为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若交点落在三角形内部，则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/>
                  <a:t>p</a:t>
                </a:r>
                <a:r>
                  <a:rPr lang="en-US" altLang="zh-CN" dirty="0" err="1" smtClean="0"/>
                  <a:t>ab</a:t>
                </a:r>
                <a:r>
                  <a:rPr lang="zh-CN" altLang="en-US" dirty="0" smtClean="0"/>
                  <a:t>为逆时针顺序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pbc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逆时针顺序</a:t>
                </a:r>
              </a:p>
              <a:p>
                <a:pPr lvl="1"/>
                <a:r>
                  <a:rPr lang="en-US" altLang="zh-CN" dirty="0" err="1" smtClean="0"/>
                  <a:t>pca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逆时针顺序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/>
                  <a:t>同向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/>
          <p:cNvSpPr/>
          <p:nvPr/>
        </p:nvSpPr>
        <p:spPr>
          <a:xfrm>
            <a:off x="6564086" y="2873828"/>
            <a:ext cx="1894114" cy="14205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462157" y="3608614"/>
            <a:ext cx="97972" cy="97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0"/>
            <a:endCxn id="5" idx="7"/>
          </p:cNvCxnSpPr>
          <p:nvPr/>
        </p:nvCxnSpPr>
        <p:spPr>
          <a:xfrm>
            <a:off x="7511143" y="2873828"/>
            <a:ext cx="34638" cy="7491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1"/>
          </p:cNvCxnSpPr>
          <p:nvPr/>
        </p:nvCxnSpPr>
        <p:spPr>
          <a:xfrm flipV="1">
            <a:off x="6564086" y="3622962"/>
            <a:ext cx="912419" cy="671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4"/>
            <a:endCxn id="5" idx="5"/>
          </p:cNvCxnSpPr>
          <p:nvPr/>
        </p:nvCxnSpPr>
        <p:spPr>
          <a:xfrm flipH="1" flipV="1">
            <a:off x="7545781" y="3692238"/>
            <a:ext cx="912419" cy="602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219209" y="2412163"/>
                <a:ext cx="65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09" y="2412163"/>
                <a:ext cx="653143" cy="461665"/>
              </a:xfrm>
              <a:prstGeom prst="rect">
                <a:avLst/>
              </a:prstGeom>
              <a:blipFill>
                <a:blip r:embed="rId3"/>
                <a:stretch>
                  <a:fillRect t="-20000" r="-32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207679" y="4077928"/>
                <a:ext cx="50074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79" y="4077928"/>
                <a:ext cx="500743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360228" y="4132495"/>
                <a:ext cx="65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28" y="4132495"/>
                <a:ext cx="653143" cy="461665"/>
              </a:xfrm>
              <a:prstGeom prst="rect">
                <a:avLst/>
              </a:prstGeom>
              <a:blipFill>
                <a:blip r:embed="rId5"/>
                <a:stretch>
                  <a:fillRect t="-19737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176408" y="3639035"/>
                <a:ext cx="65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408" y="3639035"/>
                <a:ext cx="653143" cy="461665"/>
              </a:xfrm>
              <a:prstGeom prst="rect">
                <a:avLst/>
              </a:prstGeom>
              <a:blipFill>
                <a:blip r:embed="rId6"/>
                <a:stretch>
                  <a:fillRect t="-19737" r="-3457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射线与球面的交点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射线参数方程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球面方程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139543" y="3429000"/>
            <a:ext cx="1894114" cy="1894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323116" y="2841172"/>
            <a:ext cx="2024742" cy="2824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主要邮箱：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fangxn18</a:t>
            </a:r>
            <a:r>
              <a:rPr lang="en-US" altLang="zh-CN" dirty="0" smtClean="0">
                <a:latin typeface="Inconsolata" panose="020B0609030003000000" pitchFamily="49" charset="0"/>
              </a:rPr>
              <a:t>@mails.tsinghua.edu.cn</a:t>
            </a:r>
            <a:endParaRPr lang="en-US" altLang="zh-CN" dirty="0">
              <a:latin typeface="Inconsolata" panose="020B0609030003000000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位置：</a:t>
            </a:r>
            <a:endParaRPr lang="en-US" altLang="zh-CN" dirty="0"/>
          </a:p>
          <a:p>
            <a:pPr lvl="1"/>
            <a:r>
              <a:rPr lang="en-US" altLang="zh-CN" dirty="0" smtClean="0"/>
              <a:t>FIT</a:t>
            </a:r>
            <a:r>
              <a:rPr lang="zh-CN" altLang="en-US" dirty="0" smtClean="0"/>
              <a:t>楼 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/>
              <a:t>区</a:t>
            </a:r>
            <a:r>
              <a:rPr lang="en-US" altLang="zh-CN" dirty="0"/>
              <a:t> </a:t>
            </a:r>
            <a:r>
              <a:rPr lang="en-US" altLang="zh-CN" dirty="0" smtClean="0"/>
              <a:t>523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6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射线与球面的交点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smtClean="0"/>
              <a:t>OC</a:t>
            </a:r>
            <a:r>
              <a:rPr lang="zh-CN" altLang="en-US" dirty="0" smtClean="0"/>
              <a:t>在射线方向的投影长度</a:t>
            </a:r>
            <a:r>
              <a:rPr lang="en-US" altLang="zh-CN" dirty="0" smtClean="0"/>
              <a:t>OH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CH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CH&gt;R</a:t>
            </a:r>
            <a:r>
              <a:rPr lang="zh-CN" altLang="en-US" dirty="0" smtClean="0"/>
              <a:t>说明不相交</a:t>
            </a:r>
            <a:endParaRPr lang="en-US" altLang="zh-CN" dirty="0" smtClean="0"/>
          </a:p>
          <a:p>
            <a:r>
              <a:rPr lang="zh-CN" altLang="en-US" dirty="0" smtClean="0"/>
              <a:t>否则计算</a:t>
            </a:r>
            <a:r>
              <a:rPr lang="en-US" altLang="zh-CN" dirty="0" smtClean="0"/>
              <a:t>PH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t=OP=OH-PH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39543" y="3429000"/>
            <a:ext cx="1894114" cy="1894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323116" y="2841172"/>
            <a:ext cx="2024742" cy="2824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037614" y="4327071"/>
            <a:ext cx="97972" cy="9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5" idx="1"/>
          </p:cNvCxnSpPr>
          <p:nvPr/>
        </p:nvCxnSpPr>
        <p:spPr>
          <a:xfrm flipH="1">
            <a:off x="5323116" y="4341419"/>
            <a:ext cx="1728846" cy="132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</p:cNvCxnSpPr>
          <p:nvPr/>
        </p:nvCxnSpPr>
        <p:spPr>
          <a:xfrm flipH="1" flipV="1">
            <a:off x="6564086" y="3967843"/>
            <a:ext cx="522514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0"/>
          </p:cNvCxnSpPr>
          <p:nvPr/>
        </p:nvCxnSpPr>
        <p:spPr>
          <a:xfrm flipH="1">
            <a:off x="6139048" y="4327071"/>
            <a:ext cx="947552" cy="18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96543" y="556804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10006" y="43953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9543" y="359846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7028" y="42622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代码讲解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85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ecmath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主要用到的是</a:t>
            </a:r>
            <a:r>
              <a:rPr lang="en-US" altLang="zh-CN" dirty="0" smtClean="0"/>
              <a:t>Vector3f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重载</a:t>
            </a:r>
            <a:r>
              <a:rPr lang="zh-CN" altLang="en-US" dirty="0" smtClean="0"/>
              <a:t>了</a:t>
            </a:r>
            <a:r>
              <a:rPr lang="en-US" altLang="zh-CN" dirty="0" smtClean="0"/>
              <a:t>+-*/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[]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一些常用的函数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5" y="0"/>
            <a:ext cx="865941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567542" y="6126165"/>
            <a:ext cx="1583872" cy="5848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5800" y="846138"/>
            <a:ext cx="179614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912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Image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数组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存储颜色值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46" y="2385201"/>
            <a:ext cx="5908197" cy="44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Object3D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所有类型物体的基类</a:t>
            </a:r>
            <a:endParaRPr lang="en-US" altLang="zh-CN" sz="2800" dirty="0" smtClean="0"/>
          </a:p>
          <a:p>
            <a:r>
              <a:rPr lang="zh-CN" altLang="en-US" sz="2800" dirty="0" smtClean="0"/>
              <a:t>需要在派生类中实现</a:t>
            </a:r>
            <a:r>
              <a:rPr lang="en-US" altLang="zh-CN" sz="2800" dirty="0" smtClean="0"/>
              <a:t>intersect</a:t>
            </a:r>
            <a:r>
              <a:rPr lang="zh-CN" altLang="en-US" sz="2800" dirty="0" smtClean="0"/>
              <a:t>求交函数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03" y="3131683"/>
            <a:ext cx="6260642" cy="37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Material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/>
              <a:t>定义</a:t>
            </a:r>
            <a:r>
              <a:rPr lang="zh-CN" altLang="en-US" sz="2800" dirty="0" smtClean="0"/>
              <a:t>了材质属性</a:t>
            </a:r>
            <a:endParaRPr lang="en-US" altLang="zh-CN" sz="2800" dirty="0" smtClean="0"/>
          </a:p>
          <a:p>
            <a:r>
              <a:rPr lang="zh-CN" altLang="en-US" sz="2800" dirty="0" smtClean="0"/>
              <a:t>需要根据</a:t>
            </a:r>
            <a:r>
              <a:rPr lang="en-US" altLang="zh-CN" sz="2800" dirty="0" err="1" smtClean="0"/>
              <a:t>Phong</a:t>
            </a:r>
            <a:r>
              <a:rPr lang="zh-CN" altLang="en-US" sz="2800" dirty="0" smtClean="0"/>
              <a:t>模型实现</a:t>
            </a:r>
            <a:r>
              <a:rPr lang="en-US" altLang="zh-CN" sz="2800" dirty="0" smtClean="0"/>
              <a:t>Shade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10040"/>
            <a:ext cx="8677116" cy="35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SceneParser</a:t>
            </a:r>
            <a:r>
              <a:rPr lang="zh-CN" altLang="en-US" dirty="0" smtClean="0"/>
              <a:t>类，读取输入的场景文件和模型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场景文件（</a:t>
            </a:r>
            <a:r>
              <a:rPr lang="en-US" altLang="zh-CN" dirty="0" smtClean="0"/>
              <a:t>scene*.txt</a:t>
            </a:r>
            <a:r>
              <a:rPr lang="zh-CN" altLang="en-US" dirty="0" smtClean="0"/>
              <a:t>）和模型文件（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59" y="2124870"/>
            <a:ext cx="3371170" cy="45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07" y="2124870"/>
            <a:ext cx="1771650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环境配置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7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1 </a:t>
            </a:r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210" y="1608881"/>
            <a:ext cx="7211144" cy="45172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PA1:RayCasting</a:t>
            </a:r>
            <a:endParaRPr lang="en-US" altLang="zh-CN" dirty="0"/>
          </a:p>
          <a:p>
            <a:pPr lvl="1"/>
            <a:r>
              <a:rPr lang="zh-CN" altLang="en-US" dirty="0" smtClean="0"/>
              <a:t>光线投射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透视相机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几何求交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8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3D131-187A-8E4E-92C0-7FF76E5E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F45BA-FD94-FF4A-B392-041A7075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600202"/>
            <a:ext cx="7966038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为什么使用</a:t>
            </a:r>
            <a:r>
              <a:rPr kumimoji="1" lang="en-US" altLang="zh-CN" dirty="0" err="1" smtClean="0"/>
              <a:t>CMake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zh-CN" altLang="en-US" dirty="0" smtClean="0"/>
              <a:t>自动处理复杂的源码依赖关系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能够生成跨平台的编译文件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配置示例：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Windows </a:t>
            </a:r>
            <a:r>
              <a:rPr kumimoji="1" lang="en-US" altLang="zh-CN" dirty="0"/>
              <a:t>10 + Ubuntu </a:t>
            </a:r>
            <a:r>
              <a:rPr kumimoji="1" lang="en-US" altLang="zh-CN" dirty="0" smtClean="0"/>
              <a:t>Subsystem</a:t>
            </a:r>
          </a:p>
          <a:p>
            <a:pPr lvl="1"/>
            <a:r>
              <a:rPr lang="en-US" altLang="zh-CN" dirty="0">
                <a:hlinkClick r:id="rId3"/>
              </a:rPr>
              <a:t>https://docs.microsoft.com/en-us/windows/wsl/install-win10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CLion</a:t>
            </a:r>
            <a:r>
              <a:rPr kumimoji="1" lang="en-US" altLang="zh-CN" dirty="0" smtClean="0"/>
              <a:t>, VS Code, Visual Studio</a:t>
            </a:r>
            <a:endParaRPr kumimoji="1" lang="en-US" altLang="zh-CN" dirty="0"/>
          </a:p>
        </p:txBody>
      </p:sp>
      <p:pic>
        <p:nvPicPr>
          <p:cNvPr id="1026" name="Picture 2" descr="CMa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1" y="2027824"/>
            <a:ext cx="1802316" cy="7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不论你采用何种方式编译和调试，请将补充完整的程序文件按原路径保存好，以确保能够按照</a:t>
            </a:r>
            <a:r>
              <a:rPr lang="en-US" altLang="zh-CN" dirty="0" smtClean="0"/>
              <a:t>introduction</a:t>
            </a:r>
            <a:r>
              <a:rPr lang="zh-CN" altLang="en-US" dirty="0" smtClean="0"/>
              <a:t>中的方式编译运行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83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140968"/>
            <a:ext cx="721114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Thank You </a:t>
            </a:r>
            <a:r>
              <a:rPr lang="zh-CN" altLang="en-US" sz="6000" dirty="0"/>
              <a:t>！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39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光线投射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7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光线</a:t>
            </a:r>
            <a:r>
              <a:rPr lang="zh-CN" altLang="en-US" dirty="0"/>
              <a:t>投射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https://www.scratchapixel.com/images/upload/introduction-to-ray-tracing/lighttoey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46133"/>
            <a:ext cx="3474096" cy="26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scratchapixel.com/images/upload/introduction-to-ray-tracing/tracefromeyetoligh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81" y="2414753"/>
            <a:ext cx="3624320" cy="28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scratchapixel.com/images/upload/introduction-to-ray-tracing/lightingnoshado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65" y="2417124"/>
            <a:ext cx="50577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光线投射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从视点出发逆向追踪光路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32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scratchapixel.com/images/upload/introduction-to-ray-tracing/lightingshado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31" y="2497261"/>
            <a:ext cx="50577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光线投射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24096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只计算光源对交点的直接贡献</a:t>
            </a:r>
            <a:endParaRPr lang="en-US" altLang="zh-CN" sz="2800" dirty="0" smtClean="0"/>
          </a:p>
          <a:p>
            <a:r>
              <a:rPr lang="zh-CN" altLang="en-US" sz="2800" dirty="0" smtClean="0"/>
              <a:t>作业中不考虑光源被遮挡的问题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13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scratchapixel.com/images/upload/introduction-to-ray-tracing/pixelrend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93" y="2999630"/>
            <a:ext cx="50577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光线投射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扫描所有像素求出对应颜色</a:t>
            </a:r>
            <a:endParaRPr lang="en-US" altLang="zh-CN" dirty="0" smtClean="0"/>
          </a:p>
          <a:p>
            <a:r>
              <a:rPr lang="zh-CN" altLang="en-US" dirty="0" smtClean="0"/>
              <a:t>没有交点的位置设为背景色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9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scratchapixel.com/images/upload/introduction-to-ray-tracing/reflectionrefrac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43" y="1750026"/>
            <a:ext cx="6486963" cy="42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光线追踪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695</Words>
  <Application>Microsoft Office PowerPoint</Application>
  <PresentationFormat>全屏显示(4:3)</PresentationFormat>
  <Paragraphs>124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Inconsolata</vt:lpstr>
      <vt:lpstr>仿宋</vt:lpstr>
      <vt:lpstr>华文仿宋</vt:lpstr>
      <vt:lpstr>宋体</vt:lpstr>
      <vt:lpstr>Arial</vt:lpstr>
      <vt:lpstr>Calibri</vt:lpstr>
      <vt:lpstr>Cambria Math</vt:lpstr>
      <vt:lpstr>Office 主题​​</vt:lpstr>
      <vt:lpstr>《计算机图形学基础》  习题课1</vt:lpstr>
      <vt:lpstr>联系方式</vt:lpstr>
      <vt:lpstr>习题课1 主要内容</vt:lpstr>
      <vt:lpstr>光线投射</vt:lpstr>
      <vt:lpstr>光线投射</vt:lpstr>
      <vt:lpstr>光线投射</vt:lpstr>
      <vt:lpstr>光线投射</vt:lpstr>
      <vt:lpstr>光线投射</vt:lpstr>
      <vt:lpstr>扩展——光线追踪</vt:lpstr>
      <vt:lpstr>透视相机</vt:lpstr>
      <vt:lpstr>透视相机</vt:lpstr>
      <vt:lpstr>透视相机</vt:lpstr>
      <vt:lpstr>透视相机</vt:lpstr>
      <vt:lpstr>几何求交</vt:lpstr>
      <vt:lpstr>射线与平面的交点</vt:lpstr>
      <vt:lpstr>射线与三角形的交点</vt:lpstr>
      <vt:lpstr>射线与三角形的交点</vt:lpstr>
      <vt:lpstr>射线与三角形的交点</vt:lpstr>
      <vt:lpstr>射线与球面的交点</vt:lpstr>
      <vt:lpstr>射线与球面的交点</vt:lpstr>
      <vt:lpstr>代码讲解</vt:lpstr>
      <vt:lpstr>代码讲解</vt:lpstr>
      <vt:lpstr>PowerPoint 演示文稿</vt:lpstr>
      <vt:lpstr>代码讲解</vt:lpstr>
      <vt:lpstr>代码讲解</vt:lpstr>
      <vt:lpstr>代码讲解</vt:lpstr>
      <vt:lpstr>代码讲解</vt:lpstr>
      <vt:lpstr>代码讲解</vt:lpstr>
      <vt:lpstr>环境配置</vt:lpstr>
      <vt:lpstr>环境配置</vt:lpstr>
      <vt:lpstr>环境配置</vt:lpstr>
      <vt:lpstr>Thank You ！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《计算机图形学基础》  习题课</dc:title>
  <dc:creator>Kang Chen</dc:creator>
  <cp:lastModifiedBy>fornorp</cp:lastModifiedBy>
  <cp:revision>179</cp:revision>
  <dcterms:created xsi:type="dcterms:W3CDTF">2016-03-05T08:15:29Z</dcterms:created>
  <dcterms:modified xsi:type="dcterms:W3CDTF">2020-02-29T11:50:43Z</dcterms:modified>
</cp:coreProperties>
</file>