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66" r:id="rId4"/>
    <p:sldId id="269" r:id="rId5"/>
    <p:sldId id="270" r:id="rId6"/>
    <p:sldId id="271" r:id="rId7"/>
    <p:sldId id="272" r:id="rId8"/>
    <p:sldId id="263" r:id="rId9"/>
    <p:sldId id="268" r:id="rId10"/>
    <p:sldId id="277" r:id="rId11"/>
    <p:sldId id="276" r:id="rId12"/>
    <p:sldId id="278" r:id="rId13"/>
    <p:sldId id="279" r:id="rId14"/>
    <p:sldId id="280" r:id="rId15"/>
    <p:sldId id="281" r:id="rId16"/>
    <p:sldId id="282" r:id="rId17"/>
    <p:sldId id="283" r:id="rId18"/>
    <p:sldId id="274" r:id="rId19"/>
    <p:sldId id="284" r:id="rId20"/>
    <p:sldId id="285" r:id="rId21"/>
    <p:sldId id="286" r:id="rId22"/>
    <p:sldId id="287" r:id="rId23"/>
    <p:sldId id="275" r:id="rId24"/>
    <p:sldId id="273"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5" autoAdjust="0"/>
    <p:restoredTop sz="88443" autoAdjust="0"/>
  </p:normalViewPr>
  <p:slideViewPr>
    <p:cSldViewPr snapToGrid="0">
      <p:cViewPr varScale="1">
        <p:scale>
          <a:sx n="110" d="100"/>
          <a:sy n="110" d="100"/>
        </p:scale>
        <p:origin x="323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83B10-4AFC-444E-A2FB-9E8E149BD40A}" type="datetimeFigureOut">
              <a:rPr lang="en-US" smtClean="0"/>
              <a:t>1/3/2022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FEB3D-3DA2-4474-AB58-9A7D56BBFD54}" type="slidenum">
              <a:rPr lang="en-US" smtClean="0"/>
              <a:t>‹#›</a:t>
            </a:fld>
            <a:endParaRPr lang="en-US"/>
          </a:p>
        </p:txBody>
      </p:sp>
    </p:spTree>
    <p:extLst>
      <p:ext uri="{BB962C8B-B14F-4D97-AF65-F5344CB8AC3E}">
        <p14:creationId xmlns:p14="http://schemas.microsoft.com/office/powerpoint/2010/main" val="3278454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Edges are straight line</a:t>
            </a:r>
          </a:p>
          <a:p>
            <a:endParaRPr lang="en-US"/>
          </a:p>
          <a:p>
            <a:endParaRPr lang="en-US"/>
          </a:p>
        </p:txBody>
      </p:sp>
      <p:sp>
        <p:nvSpPr>
          <p:cNvPr id="4" name="Slide Number Placeholder 3"/>
          <p:cNvSpPr>
            <a:spLocks noGrp="1"/>
          </p:cNvSpPr>
          <p:nvPr>
            <p:ph type="sldNum" sz="quarter" idx="10"/>
          </p:nvPr>
        </p:nvSpPr>
        <p:spPr/>
        <p:txBody>
          <a:bodyPr/>
          <a:lstStyle/>
          <a:p>
            <a:fld id="{C1BFEB3D-3DA2-4474-AB58-9A7D56BBFD54}" type="slidenum">
              <a:rPr lang="en-US" smtClean="0"/>
              <a:t>4</a:t>
            </a:fld>
            <a:endParaRPr lang="en-US"/>
          </a:p>
        </p:txBody>
      </p:sp>
    </p:spTree>
    <p:extLst>
      <p:ext uri="{BB962C8B-B14F-4D97-AF65-F5344CB8AC3E}">
        <p14:creationId xmlns:p14="http://schemas.microsoft.com/office/powerpoint/2010/main" val="3473336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Edges are straight line</a:t>
            </a:r>
          </a:p>
          <a:p>
            <a:endParaRPr lang="en-US"/>
          </a:p>
          <a:p>
            <a:endParaRPr lang="en-US"/>
          </a:p>
        </p:txBody>
      </p:sp>
      <p:sp>
        <p:nvSpPr>
          <p:cNvPr id="4" name="Slide Number Placeholder 3"/>
          <p:cNvSpPr>
            <a:spLocks noGrp="1"/>
          </p:cNvSpPr>
          <p:nvPr>
            <p:ph type="sldNum" sz="quarter" idx="10"/>
          </p:nvPr>
        </p:nvSpPr>
        <p:spPr/>
        <p:txBody>
          <a:bodyPr/>
          <a:lstStyle/>
          <a:p>
            <a:fld id="{C1BFEB3D-3DA2-4474-AB58-9A7D56BBFD54}" type="slidenum">
              <a:rPr lang="en-US" smtClean="0"/>
              <a:t>10</a:t>
            </a:fld>
            <a:endParaRPr lang="en-US"/>
          </a:p>
        </p:txBody>
      </p:sp>
    </p:spTree>
    <p:extLst>
      <p:ext uri="{BB962C8B-B14F-4D97-AF65-F5344CB8AC3E}">
        <p14:creationId xmlns:p14="http://schemas.microsoft.com/office/powerpoint/2010/main" val="587222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Edges are straight line</a:t>
            </a:r>
          </a:p>
          <a:p>
            <a:endParaRPr lang="en-US"/>
          </a:p>
          <a:p>
            <a:endParaRPr lang="en-US"/>
          </a:p>
        </p:txBody>
      </p:sp>
      <p:sp>
        <p:nvSpPr>
          <p:cNvPr id="4" name="Slide Number Placeholder 3"/>
          <p:cNvSpPr>
            <a:spLocks noGrp="1"/>
          </p:cNvSpPr>
          <p:nvPr>
            <p:ph type="sldNum" sz="quarter" idx="10"/>
          </p:nvPr>
        </p:nvSpPr>
        <p:spPr/>
        <p:txBody>
          <a:bodyPr/>
          <a:lstStyle/>
          <a:p>
            <a:fld id="{C1BFEB3D-3DA2-4474-AB58-9A7D56BBFD54}" type="slidenum">
              <a:rPr lang="en-US" smtClean="0"/>
              <a:t>13</a:t>
            </a:fld>
            <a:endParaRPr lang="en-US"/>
          </a:p>
        </p:txBody>
      </p:sp>
    </p:spTree>
    <p:extLst>
      <p:ext uri="{BB962C8B-B14F-4D97-AF65-F5344CB8AC3E}">
        <p14:creationId xmlns:p14="http://schemas.microsoft.com/office/powerpoint/2010/main" val="104606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E4A2CB-AB09-4F27-B9F7-C28CCE07D0C8}"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185683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4A2CB-AB09-4F27-B9F7-C28CCE07D0C8}"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342031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4A2CB-AB09-4F27-B9F7-C28CCE07D0C8}"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62955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4A2CB-AB09-4F27-B9F7-C28CCE07D0C8}"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984430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E4A2CB-AB09-4F27-B9F7-C28CCE07D0C8}"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3129928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E4A2CB-AB09-4F27-B9F7-C28CCE07D0C8}"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317409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E4A2CB-AB09-4F27-B9F7-C28CCE07D0C8}" type="datetimeFigureOut">
              <a:rPr lang="en-US" smtClean="0"/>
              <a:t>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158014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E4A2CB-AB09-4F27-B9F7-C28CCE07D0C8}" type="datetimeFigureOut">
              <a:rPr lang="en-US" smtClean="0"/>
              <a:t>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57469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E4A2CB-AB09-4F27-B9F7-C28CCE07D0C8}" type="datetimeFigureOut">
              <a:rPr lang="en-US" smtClean="0"/>
              <a:t>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857356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E4A2CB-AB09-4F27-B9F7-C28CCE07D0C8}"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74067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E4A2CB-AB09-4F27-B9F7-C28CCE07D0C8}"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160310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4A2CB-AB09-4F27-B9F7-C28CCE07D0C8}" type="datetimeFigureOut">
              <a:rPr lang="en-US" smtClean="0"/>
              <a:t>1/3/2022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5A22E-4EDB-4AA0-BD1F-A1B99B7AF06E}" type="slidenum">
              <a:rPr lang="en-US" smtClean="0"/>
              <a:t>‹#›</a:t>
            </a:fld>
            <a:endParaRPr lang="en-US"/>
          </a:p>
        </p:txBody>
      </p:sp>
    </p:spTree>
    <p:extLst>
      <p:ext uri="{BB962C8B-B14F-4D97-AF65-F5344CB8AC3E}">
        <p14:creationId xmlns:p14="http://schemas.microsoft.com/office/powerpoint/2010/main" val="31700033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8" Type="http://schemas.openxmlformats.org/officeDocument/2006/relationships/image" Target="../media/image16.png"/><Relationship Id="rId21" Type="http://schemas.openxmlformats.org/officeDocument/2006/relationships/image" Target="../media/image19.png"/><Relationship Id="rId17" Type="http://schemas.openxmlformats.org/officeDocument/2006/relationships/image" Target="../media/image5.png"/><Relationship Id="rId16" Type="http://schemas.openxmlformats.org/officeDocument/2006/relationships/image" Target="../media/image52.png"/><Relationship Id="rId20" Type="http://schemas.openxmlformats.org/officeDocument/2006/relationships/image" Target="../media/image18.png"/><Relationship Id="rId1" Type="http://schemas.openxmlformats.org/officeDocument/2006/relationships/slideLayout" Target="../slideLayouts/slideLayout2.xml"/><Relationship Id="rId24" Type="http://schemas.openxmlformats.org/officeDocument/2006/relationships/image" Target="../media/image54.png"/><Relationship Id="rId15" Type="http://schemas.openxmlformats.org/officeDocument/2006/relationships/image" Target="../media/image51.png"/><Relationship Id="rId23" Type="http://schemas.openxmlformats.org/officeDocument/2006/relationships/image" Target="../media/image53.png"/><Relationship Id="rId19" Type="http://schemas.openxmlformats.org/officeDocument/2006/relationships/image" Target="../media/image17.png"/><Relationship Id="rId22"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6936" y="2156223"/>
            <a:ext cx="7629525" cy="444102"/>
          </a:xfrm>
        </p:spPr>
        <p:txBody>
          <a:bodyPr>
            <a:noAutofit/>
          </a:bodyPr>
          <a:lstStyle/>
          <a:p>
            <a:r>
              <a:rPr lang="en-US" sz="3200" dirty="0"/>
              <a:t>Risk-Aware UAV-UGV periodic Rendezvous</a:t>
            </a:r>
          </a:p>
        </p:txBody>
      </p:sp>
      <p:sp>
        <p:nvSpPr>
          <p:cNvPr id="4" name="TextBox 3"/>
          <p:cNvSpPr txBox="1"/>
          <p:nvPr/>
        </p:nvSpPr>
        <p:spPr>
          <a:xfrm>
            <a:off x="3701562" y="3358661"/>
            <a:ext cx="4158762" cy="369277"/>
          </a:xfrm>
          <a:prstGeom prst="rect">
            <a:avLst/>
          </a:prstGeom>
          <a:noFill/>
        </p:spPr>
        <p:txBody>
          <a:bodyPr wrap="square" rtlCol="0">
            <a:spAutoFit/>
          </a:bodyPr>
          <a:lstStyle/>
          <a:p>
            <a:r>
              <a:rPr lang="en-US" dirty="0"/>
              <a:t>Guangyao Shi </a:t>
            </a:r>
          </a:p>
        </p:txBody>
      </p:sp>
    </p:spTree>
    <p:extLst>
      <p:ext uri="{BB962C8B-B14F-4D97-AF65-F5344CB8AC3E}">
        <p14:creationId xmlns:p14="http://schemas.microsoft.com/office/powerpoint/2010/main" val="3459042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2</a:t>
            </a:r>
          </a:p>
        </p:txBody>
      </p:sp>
      <p:sp>
        <p:nvSpPr>
          <p:cNvPr id="5" name="TextBox 4"/>
          <p:cNvSpPr txBox="1"/>
          <p:nvPr/>
        </p:nvSpPr>
        <p:spPr>
          <a:xfrm>
            <a:off x="532636" y="878898"/>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Key is to rendezvous periodically for the long-term operation</a:t>
            </a:r>
          </a:p>
        </p:txBody>
      </p:sp>
      <p:sp>
        <p:nvSpPr>
          <p:cNvPr id="42" name="TextBox 41"/>
          <p:cNvSpPr txBox="1"/>
          <p:nvPr/>
        </p:nvSpPr>
        <p:spPr>
          <a:xfrm>
            <a:off x="532636" y="1283189"/>
            <a:ext cx="7636119"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Simpler problem: suppose the task path of the UGV is given, a sequence of nodes that the UAV should visit is also given.  Considering the limited energy of the UAV, we want to answer the questions:</a:t>
            </a:r>
          </a:p>
        </p:txBody>
      </p:sp>
      <p:pic>
        <p:nvPicPr>
          <p:cNvPr id="43" name="Picture 4" descr="Drones transparent PNG images - Sti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9803" y="5288845"/>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4901" y="4219175"/>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45" name="Freeform 44"/>
          <p:cNvSpPr/>
          <p:nvPr/>
        </p:nvSpPr>
        <p:spPr>
          <a:xfrm>
            <a:off x="2580800" y="4219175"/>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528048" y="5132112"/>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2258" y="2337505"/>
            <a:ext cx="5719483"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Is it possible for the UAV to finish the path by periodic rendezvous with the UGV to replenish power?</a:t>
            </a:r>
          </a:p>
          <a:p>
            <a:pPr marL="285750" indent="-285750">
              <a:buFont typeface="Wingdings" panose="05000000000000000000" pitchFamily="2" charset="2"/>
              <a:buChar char="§"/>
            </a:pPr>
            <a:r>
              <a:rPr lang="en-US" dirty="0"/>
              <a:t>If possible, what are the detour decisions (leave a node to rendezvous with the UGV) for the UAV </a:t>
            </a:r>
            <a:r>
              <a:rPr lang="en-US" altLang="zh-CN" dirty="0"/>
              <a:t>such </a:t>
            </a:r>
            <a:r>
              <a:rPr lang="en-US" dirty="0"/>
              <a:t>that the total travel time of UAV and energy chance constrains is satisfied during the task. </a:t>
            </a:r>
          </a:p>
        </p:txBody>
      </p:sp>
      <p:sp>
        <p:nvSpPr>
          <p:cNvPr id="7" name="Oval 6"/>
          <p:cNvSpPr/>
          <p:nvPr/>
        </p:nvSpPr>
        <p:spPr>
          <a:xfrm>
            <a:off x="2498166" y="569830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770096" y="53475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28871" y="51022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370171" y="53774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89246" y="57281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17871"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462744" y="57250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023225" y="57847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480425" y="60038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070975"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652000" y="58340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893300" y="631027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258425" y="67332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617946" y="63401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528048" y="46482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994773" y="444359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405283" y="427819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077635" y="42451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402980" y="465457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962435" y="48662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648235" y="477907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295666" y="471350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995754" y="48805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660800" y="543720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495047" y="4849368"/>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46418" y="4807397"/>
            <a:ext cx="989108" cy="369332"/>
          </a:xfrm>
          <a:prstGeom prst="rect">
            <a:avLst/>
          </a:prstGeom>
          <a:noFill/>
        </p:spPr>
        <p:txBody>
          <a:bodyPr wrap="square" rtlCol="0">
            <a:spAutoFit/>
          </a:bodyPr>
          <a:lstStyle/>
          <a:p>
            <a:r>
              <a:rPr lang="en-US" altLang="zh-CN" dirty="0"/>
              <a:t>detour</a:t>
            </a:r>
            <a:endParaRPr lang="en-US" dirty="0"/>
          </a:p>
        </p:txBody>
      </p:sp>
      <p:sp>
        <p:nvSpPr>
          <p:cNvPr id="4" name="Freeform 3"/>
          <p:cNvSpPr/>
          <p:nvPr/>
        </p:nvSpPr>
        <p:spPr>
          <a:xfrm>
            <a:off x="3243532" y="4382218"/>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006340" y="4899660"/>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5482197" y="5282566"/>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3405188" y="4855363"/>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0624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dirty="0"/>
              <a:t>CCMDP based formulation</a:t>
            </a:r>
          </a:p>
        </p:txBody>
      </p:sp>
      <p:sp>
        <p:nvSpPr>
          <p:cNvPr id="5" name="TextBox 4"/>
          <p:cNvSpPr txBox="1"/>
          <p:nvPr/>
        </p:nvSpPr>
        <p:spPr>
          <a:xfrm>
            <a:off x="750498" y="1431984"/>
            <a:ext cx="6124755" cy="369332"/>
          </a:xfrm>
          <a:prstGeom prst="rect">
            <a:avLst/>
          </a:prstGeom>
          <a:noFill/>
        </p:spPr>
        <p:txBody>
          <a:bodyPr wrap="square" rtlCol="0">
            <a:spAutoFit/>
          </a:bodyPr>
          <a:lstStyle/>
          <a:p>
            <a:pPr marL="285750" indent="-285750">
              <a:buFont typeface="Arial" panose="020B0604020202020204" pitchFamily="34" charset="0"/>
              <a:buChar char="•"/>
            </a:pPr>
            <a:r>
              <a:rPr lang="en-US" dirty="0"/>
              <a:t>Overleaf formulation</a:t>
            </a:r>
          </a:p>
        </p:txBody>
      </p:sp>
      <p:sp>
        <p:nvSpPr>
          <p:cNvPr id="101" name="TextBox 100"/>
          <p:cNvSpPr txBox="1"/>
          <p:nvPr/>
        </p:nvSpPr>
        <p:spPr>
          <a:xfrm>
            <a:off x="750498" y="2334882"/>
            <a:ext cx="6124755" cy="369332"/>
          </a:xfrm>
          <a:prstGeom prst="rect">
            <a:avLst/>
          </a:prstGeom>
          <a:noFill/>
        </p:spPr>
        <p:txBody>
          <a:bodyPr wrap="square" rtlCol="0">
            <a:spAutoFit/>
          </a:bodyPr>
          <a:lstStyle/>
          <a:p>
            <a:pPr marL="285750" indent="-285750">
              <a:buFont typeface="Arial" panose="020B0604020202020204" pitchFamily="34" charset="0"/>
              <a:buChar char="•"/>
            </a:pPr>
            <a:r>
              <a:rPr lang="en-US" dirty="0"/>
              <a:t>Questions</a:t>
            </a:r>
          </a:p>
        </p:txBody>
      </p:sp>
      <p:sp>
        <p:nvSpPr>
          <p:cNvPr id="86" name="TextBox 85"/>
          <p:cNvSpPr txBox="1"/>
          <p:nvPr/>
        </p:nvSpPr>
        <p:spPr>
          <a:xfrm>
            <a:off x="1147313" y="2888964"/>
            <a:ext cx="5331124"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Is this a standard CMDP?  </a:t>
            </a:r>
          </a:p>
        </p:txBody>
      </p:sp>
      <p:sp>
        <p:nvSpPr>
          <p:cNvPr id="104" name="TextBox 103"/>
          <p:cNvSpPr txBox="1"/>
          <p:nvPr/>
        </p:nvSpPr>
        <p:spPr>
          <a:xfrm>
            <a:off x="1828800" y="3429000"/>
            <a:ext cx="7116793" cy="369332"/>
          </a:xfrm>
          <a:prstGeom prst="rect">
            <a:avLst/>
          </a:prstGeom>
          <a:noFill/>
        </p:spPr>
        <p:txBody>
          <a:bodyPr wrap="square" rtlCol="0">
            <a:spAutoFit/>
          </a:bodyPr>
          <a:lstStyle/>
          <a:p>
            <a:r>
              <a:rPr lang="en-US" dirty="0"/>
              <a:t>State: UAV (discrete), UGV (discrete but large),  energy(continuous)</a:t>
            </a:r>
          </a:p>
        </p:txBody>
      </p:sp>
      <p:sp>
        <p:nvSpPr>
          <p:cNvPr id="106" name="TextBox 105"/>
          <p:cNvSpPr txBox="1"/>
          <p:nvPr/>
        </p:nvSpPr>
        <p:spPr>
          <a:xfrm>
            <a:off x="1147313" y="3958253"/>
            <a:ext cx="5331124"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How to solve it?</a:t>
            </a:r>
          </a:p>
        </p:txBody>
      </p:sp>
      <p:sp>
        <p:nvSpPr>
          <p:cNvPr id="108" name="TextBox 107"/>
          <p:cNvSpPr txBox="1"/>
          <p:nvPr/>
        </p:nvSpPr>
        <p:spPr>
          <a:xfrm>
            <a:off x="1828800" y="4423361"/>
            <a:ext cx="7116793" cy="923330"/>
          </a:xfrm>
          <a:prstGeom prst="rect">
            <a:avLst/>
          </a:prstGeom>
          <a:noFill/>
        </p:spPr>
        <p:txBody>
          <a:bodyPr wrap="square" rtlCol="0">
            <a:spAutoFit/>
          </a:bodyPr>
          <a:lstStyle/>
          <a:p>
            <a:r>
              <a:rPr lang="en-US" dirty="0"/>
              <a:t>Linear programming</a:t>
            </a:r>
          </a:p>
          <a:p>
            <a:r>
              <a:rPr lang="en-US" dirty="0"/>
              <a:t>Dynamic programming</a:t>
            </a:r>
          </a:p>
          <a:p>
            <a:r>
              <a:rPr lang="en-US" dirty="0"/>
              <a:t>MCTS-based</a:t>
            </a:r>
          </a:p>
        </p:txBody>
      </p:sp>
    </p:spTree>
    <p:extLst>
      <p:ext uri="{BB962C8B-B14F-4D97-AF65-F5344CB8AC3E}">
        <p14:creationId xmlns:p14="http://schemas.microsoft.com/office/powerpoint/2010/main" val="3468441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dirty="0"/>
              <a:t>CCMDP based formulation</a:t>
            </a:r>
          </a:p>
        </p:txBody>
      </p:sp>
      <p:sp>
        <p:nvSpPr>
          <p:cNvPr id="5" name="TextBox 4"/>
          <p:cNvSpPr txBox="1"/>
          <p:nvPr/>
        </p:nvSpPr>
        <p:spPr>
          <a:xfrm>
            <a:off x="732635" y="896777"/>
            <a:ext cx="6124755" cy="369332"/>
          </a:xfrm>
          <a:prstGeom prst="rect">
            <a:avLst/>
          </a:prstGeom>
          <a:noFill/>
        </p:spPr>
        <p:txBody>
          <a:bodyPr wrap="square" rtlCol="0">
            <a:spAutoFit/>
          </a:bodyPr>
          <a:lstStyle/>
          <a:p>
            <a:pPr marL="285750" indent="-285750">
              <a:buFont typeface="Arial" panose="020B0604020202020204" pitchFamily="34" charset="0"/>
              <a:buChar char="•"/>
            </a:pPr>
            <a:r>
              <a:rPr lang="en-US" dirty="0"/>
              <a:t>Offline or online?</a:t>
            </a:r>
          </a:p>
        </p:txBody>
      </p:sp>
      <p:pic>
        <p:nvPicPr>
          <p:cNvPr id="9"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0248" y="1924858"/>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5346" y="855188"/>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10"/>
          <p:cNvSpPr/>
          <p:nvPr/>
        </p:nvSpPr>
        <p:spPr>
          <a:xfrm>
            <a:off x="3771245" y="855188"/>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3718493" y="1768125"/>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88611" y="23343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960541" y="198357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319316" y="17382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560616" y="201345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779691" y="23642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208316" y="244868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53189" y="236102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213670" y="242078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670870" y="263986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261420" y="244868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842445" y="24700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083745" y="29462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8448870" y="33692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8808391" y="29761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718493" y="128424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185218" y="107960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595728" y="91420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268080" y="8812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593425" y="129059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152880" y="150222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838680" y="14150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486111" y="13495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8186199" y="15166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8851245" y="207322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flipV="1">
            <a:off x="3685492" y="1485381"/>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936863" y="1443410"/>
            <a:ext cx="989108" cy="369332"/>
          </a:xfrm>
          <a:prstGeom prst="rect">
            <a:avLst/>
          </a:prstGeom>
          <a:noFill/>
        </p:spPr>
        <p:txBody>
          <a:bodyPr wrap="square" rtlCol="0">
            <a:spAutoFit/>
          </a:bodyPr>
          <a:lstStyle/>
          <a:p>
            <a:r>
              <a:rPr lang="en-US" altLang="zh-CN" dirty="0"/>
              <a:t>detour</a:t>
            </a:r>
            <a:endParaRPr lang="en-US" dirty="0"/>
          </a:p>
        </p:txBody>
      </p:sp>
      <p:sp>
        <p:nvSpPr>
          <p:cNvPr id="39" name="Freeform 38"/>
          <p:cNvSpPr/>
          <p:nvPr/>
        </p:nvSpPr>
        <p:spPr>
          <a:xfrm>
            <a:off x="4433977" y="1018231"/>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6196785" y="1535673"/>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6672642" y="1918579"/>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4595633" y="1491376"/>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87547" y="3214835"/>
            <a:ext cx="7723301"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Back to the original question: is it possible to finish the path for the UAV? (Offline solution can answer this by a single run)</a:t>
            </a:r>
          </a:p>
          <a:p>
            <a:pPr marL="285750" indent="-285750">
              <a:buFont typeface="Wingdings" panose="05000000000000000000" pitchFamily="2" charset="2"/>
              <a:buChar char="§"/>
            </a:pPr>
            <a:r>
              <a:rPr lang="en-US" dirty="0"/>
              <a:t>UAV can fly for only for about 20 minutes. Does it have enough computational power to finish decision-making in a few seconds when it reaches a node?</a:t>
            </a:r>
          </a:p>
        </p:txBody>
      </p:sp>
    </p:spTree>
    <p:extLst>
      <p:ext uri="{BB962C8B-B14F-4D97-AF65-F5344CB8AC3E}">
        <p14:creationId xmlns:p14="http://schemas.microsoft.com/office/powerpoint/2010/main" val="3697845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2</a:t>
            </a:r>
          </a:p>
        </p:txBody>
      </p:sp>
      <p:sp>
        <p:nvSpPr>
          <p:cNvPr id="5" name="TextBox 4"/>
          <p:cNvSpPr txBox="1"/>
          <p:nvPr/>
        </p:nvSpPr>
        <p:spPr>
          <a:xfrm>
            <a:off x="532636" y="878898"/>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Key is to rendezvous periodically for the long-term operation</a:t>
            </a:r>
          </a:p>
        </p:txBody>
      </p:sp>
      <p:sp>
        <p:nvSpPr>
          <p:cNvPr id="42" name="TextBox 41"/>
          <p:cNvSpPr txBox="1"/>
          <p:nvPr/>
        </p:nvSpPr>
        <p:spPr>
          <a:xfrm>
            <a:off x="532636" y="1283189"/>
            <a:ext cx="7636119"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Simpler problem: suppose the task path of the UGV is given, a sequence of nodes that the UAV should visit is also given.  Considering the limited energy of the UAV, we want to answer the questions:</a:t>
            </a:r>
          </a:p>
        </p:txBody>
      </p:sp>
      <p:pic>
        <p:nvPicPr>
          <p:cNvPr id="43" name="Picture 4" descr="Drones transparent PNG images - Sti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9803" y="5288845"/>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4901" y="4219175"/>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45" name="Freeform 44"/>
          <p:cNvSpPr/>
          <p:nvPr/>
        </p:nvSpPr>
        <p:spPr>
          <a:xfrm>
            <a:off x="2580800" y="4219175"/>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528048" y="5132112"/>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2258" y="2337505"/>
            <a:ext cx="5719483"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Is it possible for the UAV to finish the path by periodic rendezvous with the UGV to replenish power?</a:t>
            </a:r>
          </a:p>
          <a:p>
            <a:pPr marL="285750" indent="-285750">
              <a:buFont typeface="Wingdings" panose="05000000000000000000" pitchFamily="2" charset="2"/>
              <a:buChar char="§"/>
            </a:pPr>
            <a:r>
              <a:rPr lang="en-US" dirty="0"/>
              <a:t>If possible, what are the detour decisions (leave a node to rendezvous with the UGV) for the UAV </a:t>
            </a:r>
            <a:r>
              <a:rPr lang="en-US" altLang="zh-CN" dirty="0"/>
              <a:t>such </a:t>
            </a:r>
            <a:r>
              <a:rPr lang="en-US" dirty="0"/>
              <a:t>that the total travel time of UAV and energy chance constrains is satisfied during the task. </a:t>
            </a:r>
          </a:p>
        </p:txBody>
      </p:sp>
      <p:sp>
        <p:nvSpPr>
          <p:cNvPr id="7" name="Oval 6"/>
          <p:cNvSpPr/>
          <p:nvPr/>
        </p:nvSpPr>
        <p:spPr>
          <a:xfrm>
            <a:off x="2498166" y="569830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770096" y="53475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28871" y="51022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370171" y="53774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89246" y="57281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17871"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462744" y="57250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023225" y="57847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480425" y="60038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070975"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652000" y="58340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893300" y="631027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258425" y="67332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617946" y="63401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528048" y="46482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994773" y="444359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405283" y="427819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077635" y="42451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402980" y="465457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962435" y="48662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648235" y="477907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295666" y="471350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995754" y="48805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660800" y="543720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495047" y="4849368"/>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46418" y="4807397"/>
            <a:ext cx="989108" cy="369332"/>
          </a:xfrm>
          <a:prstGeom prst="rect">
            <a:avLst/>
          </a:prstGeom>
          <a:noFill/>
        </p:spPr>
        <p:txBody>
          <a:bodyPr wrap="square" rtlCol="0">
            <a:spAutoFit/>
          </a:bodyPr>
          <a:lstStyle/>
          <a:p>
            <a:r>
              <a:rPr lang="en-US" altLang="zh-CN" dirty="0"/>
              <a:t>detour</a:t>
            </a:r>
            <a:endParaRPr lang="en-US" dirty="0"/>
          </a:p>
        </p:txBody>
      </p:sp>
      <p:sp>
        <p:nvSpPr>
          <p:cNvPr id="4" name="Freeform 3"/>
          <p:cNvSpPr/>
          <p:nvPr/>
        </p:nvSpPr>
        <p:spPr>
          <a:xfrm>
            <a:off x="3243532" y="4382218"/>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006340" y="4899660"/>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5482197" y="5282566"/>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3405188" y="4855363"/>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38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dirty="0"/>
              <a:t>CCMDP based formulation</a:t>
            </a:r>
          </a:p>
        </p:txBody>
      </p:sp>
      <p:sp>
        <p:nvSpPr>
          <p:cNvPr id="5" name="TextBox 4"/>
          <p:cNvSpPr txBox="1"/>
          <p:nvPr/>
        </p:nvSpPr>
        <p:spPr>
          <a:xfrm>
            <a:off x="690733" y="965819"/>
            <a:ext cx="6124755" cy="369332"/>
          </a:xfrm>
          <a:prstGeom prst="rect">
            <a:avLst/>
          </a:prstGeom>
          <a:noFill/>
        </p:spPr>
        <p:txBody>
          <a:bodyPr wrap="square" rtlCol="0">
            <a:spAutoFit/>
          </a:bodyPr>
          <a:lstStyle/>
          <a:p>
            <a:pPr marL="285750" indent="-285750">
              <a:buFont typeface="Arial" panose="020B0604020202020204" pitchFamily="34" charset="0"/>
              <a:buChar char="•"/>
            </a:pPr>
            <a:r>
              <a:rPr lang="en-US" dirty="0"/>
              <a:t>Overleaf formulation</a:t>
            </a:r>
          </a:p>
        </p:txBody>
      </p:sp>
      <p:pic>
        <p:nvPicPr>
          <p:cNvPr id="3" name="Picture 2"/>
          <p:cNvPicPr>
            <a:picLocks noChangeAspect="1"/>
          </p:cNvPicPr>
          <p:nvPr/>
        </p:nvPicPr>
        <p:blipFill>
          <a:blip r:embed="rId2"/>
          <a:stretch>
            <a:fillRect/>
          </a:stretch>
        </p:blipFill>
        <p:spPr>
          <a:xfrm>
            <a:off x="628650" y="1803868"/>
            <a:ext cx="3391966" cy="1525028"/>
          </a:xfrm>
          <a:prstGeom prst="rect">
            <a:avLst/>
          </a:prstGeom>
        </p:spPr>
      </p:pic>
      <p:pic>
        <p:nvPicPr>
          <p:cNvPr id="4" name="Picture 3"/>
          <p:cNvPicPr>
            <a:picLocks noChangeAspect="1"/>
          </p:cNvPicPr>
          <p:nvPr/>
        </p:nvPicPr>
        <p:blipFill>
          <a:blip r:embed="rId3"/>
          <a:stretch>
            <a:fillRect/>
          </a:stretch>
        </p:blipFill>
        <p:spPr>
          <a:xfrm>
            <a:off x="4468302" y="776941"/>
            <a:ext cx="3921541" cy="5920884"/>
          </a:xfrm>
          <a:prstGeom prst="rect">
            <a:avLst/>
          </a:prstGeom>
        </p:spPr>
      </p:pic>
    </p:spTree>
    <p:extLst>
      <p:ext uri="{BB962C8B-B14F-4D97-AF65-F5344CB8AC3E}">
        <p14:creationId xmlns:p14="http://schemas.microsoft.com/office/powerpoint/2010/main" val="110924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altLang="zh-CN" dirty="0"/>
              <a:t>MCTS</a:t>
            </a:r>
            <a:r>
              <a:rPr lang="en-US" dirty="0"/>
              <a:t> based algorithm</a:t>
            </a:r>
          </a:p>
        </p:txBody>
      </p:sp>
    </p:spTree>
    <p:extLst>
      <p:ext uri="{BB962C8B-B14F-4D97-AF65-F5344CB8AC3E}">
        <p14:creationId xmlns:p14="http://schemas.microsoft.com/office/powerpoint/2010/main" val="82673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altLang="zh-CN" dirty="0"/>
              <a:t>Test case</a:t>
            </a:r>
            <a:endParaRPr lang="en-US" dirty="0"/>
          </a:p>
        </p:txBody>
      </p:sp>
      <p:pic>
        <p:nvPicPr>
          <p:cNvPr id="3" name="Picture 2"/>
          <p:cNvPicPr>
            <a:picLocks noChangeAspect="1"/>
          </p:cNvPicPr>
          <p:nvPr/>
        </p:nvPicPr>
        <p:blipFill>
          <a:blip r:embed="rId2"/>
          <a:stretch>
            <a:fillRect/>
          </a:stretch>
        </p:blipFill>
        <p:spPr>
          <a:xfrm>
            <a:off x="2400605" y="1127117"/>
            <a:ext cx="4701376" cy="3528000"/>
          </a:xfrm>
          <a:prstGeom prst="rect">
            <a:avLst/>
          </a:prstGeom>
        </p:spPr>
      </p:pic>
    </p:spTree>
    <p:extLst>
      <p:ext uri="{BB962C8B-B14F-4D97-AF65-F5344CB8AC3E}">
        <p14:creationId xmlns:p14="http://schemas.microsoft.com/office/powerpoint/2010/main" val="1068310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85" y="262883"/>
            <a:ext cx="7886700" cy="478935"/>
          </a:xfrm>
        </p:spPr>
        <p:txBody>
          <a:bodyPr>
            <a:normAutofit fontScale="90000"/>
          </a:bodyPr>
          <a:lstStyle/>
          <a:p>
            <a:r>
              <a:rPr lang="en-US" altLang="zh-CN" dirty="0"/>
              <a:t>Results and problems</a:t>
            </a:r>
            <a:endParaRPr lang="en-US" dirty="0"/>
          </a:p>
        </p:txBody>
      </p:sp>
      <p:pic>
        <p:nvPicPr>
          <p:cNvPr id="4" name="Picture 3"/>
          <p:cNvPicPr>
            <a:picLocks noChangeAspect="1"/>
          </p:cNvPicPr>
          <p:nvPr/>
        </p:nvPicPr>
        <p:blipFill>
          <a:blip r:embed="rId4"/>
          <a:stretch>
            <a:fillRect/>
          </a:stretch>
        </p:blipFill>
        <p:spPr>
          <a:xfrm>
            <a:off x="3114862" y="871538"/>
            <a:ext cx="3391966" cy="1525028"/>
          </a:xfrm>
          <a:prstGeom prst="rect">
            <a:avLst/>
          </a:prstGeom>
        </p:spPr>
      </p:pic>
      <p:pic>
        <p:nvPicPr>
          <p:cNvPr id="5" name="Picture 4" descr="\documentclass{article}&#10;\usepackage{amsmath}&#10;\pagestyle{empty}&#10;\begin{document}&#10;&#10;$$&#10;\delta = 0.2&#10;$$&#10;&#10;\end{document}" title="IguanaTex Bitmap Display"/>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667435" y="2946400"/>
            <a:ext cx="760381" cy="185905"/>
          </a:xfrm>
          <a:prstGeom prst="rect">
            <a:avLst/>
          </a:prstGeom>
        </p:spPr>
      </p:pic>
      <p:sp>
        <p:nvSpPr>
          <p:cNvPr id="6" name="TextBox 5"/>
          <p:cNvSpPr txBox="1"/>
          <p:nvPr/>
        </p:nvSpPr>
        <p:spPr>
          <a:xfrm>
            <a:off x="753035" y="3244334"/>
            <a:ext cx="3024094" cy="369332"/>
          </a:xfrm>
          <a:prstGeom prst="rect">
            <a:avLst/>
          </a:prstGeom>
          <a:noFill/>
        </p:spPr>
        <p:txBody>
          <a:bodyPr wrap="square" rtlCol="0">
            <a:spAutoFit/>
          </a:bodyPr>
          <a:lstStyle/>
          <a:p>
            <a:r>
              <a:rPr lang="en-US" dirty="0"/>
              <a:t>Very risk-sensitive to collision</a:t>
            </a:r>
          </a:p>
        </p:txBody>
      </p:sp>
      <p:pic>
        <p:nvPicPr>
          <p:cNvPr id="8" name="Picture 7" descr="\documentclass{article}&#10;\usepackage{amsmath}&#10;\pagestyle{empty}&#10;\begin{document}&#10;&#10;$$&#10;\delta = 0.5&#10;$$&#10;&#10;\end{document}" title="IguanaTex Bitmap Display"/>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6308164" y="2946400"/>
            <a:ext cx="760381" cy="185905"/>
          </a:xfrm>
          <a:prstGeom prst="rect">
            <a:avLst/>
          </a:prstGeom>
        </p:spPr>
      </p:pic>
      <p:sp>
        <p:nvSpPr>
          <p:cNvPr id="9" name="TextBox 8"/>
          <p:cNvSpPr txBox="1"/>
          <p:nvPr/>
        </p:nvSpPr>
        <p:spPr>
          <a:xfrm>
            <a:off x="5339976" y="3240711"/>
            <a:ext cx="3024094" cy="369332"/>
          </a:xfrm>
          <a:prstGeom prst="rect">
            <a:avLst/>
          </a:prstGeom>
          <a:noFill/>
        </p:spPr>
        <p:txBody>
          <a:bodyPr wrap="square" rtlCol="0">
            <a:spAutoFit/>
          </a:bodyPr>
          <a:lstStyle/>
          <a:p>
            <a:r>
              <a:rPr lang="en-US"/>
              <a:t>Less </a:t>
            </a:r>
            <a:r>
              <a:rPr lang="en-US" dirty="0"/>
              <a:t>risk-sensitive to collision</a:t>
            </a:r>
          </a:p>
        </p:txBody>
      </p:sp>
    </p:spTree>
    <p:extLst>
      <p:ext uri="{BB962C8B-B14F-4D97-AF65-F5344CB8AC3E}">
        <p14:creationId xmlns:p14="http://schemas.microsoft.com/office/powerpoint/2010/main" val="35175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dirty="0"/>
              <a:t>Example 1   CMDP</a:t>
            </a:r>
          </a:p>
        </p:txBody>
      </p:sp>
      <p:sp>
        <p:nvSpPr>
          <p:cNvPr id="5" name="Rectangle 4"/>
          <p:cNvSpPr/>
          <p:nvPr/>
        </p:nvSpPr>
        <p:spPr>
          <a:xfrm>
            <a:off x="1664899" y="1345721"/>
            <a:ext cx="5348377" cy="35972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596551" y="4140679"/>
            <a:ext cx="112143" cy="12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66226" y="2881222"/>
            <a:ext cx="1216325" cy="879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90559" y="2119222"/>
            <a:ext cx="112143" cy="12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639683" y="2191109"/>
            <a:ext cx="3088257" cy="1958197"/>
          </a:xfrm>
          <a:custGeom>
            <a:avLst/>
            <a:gdLst>
              <a:gd name="connsiteX0" fmla="*/ 0 w 3088257"/>
              <a:gd name="connsiteY0" fmla="*/ 1958197 h 1958197"/>
              <a:gd name="connsiteX1" fmla="*/ 733245 w 3088257"/>
              <a:gd name="connsiteY1" fmla="*/ 672861 h 1958197"/>
              <a:gd name="connsiteX2" fmla="*/ 3088257 w 3088257"/>
              <a:gd name="connsiteY2" fmla="*/ 0 h 1958197"/>
            </a:gdLst>
            <a:ahLst/>
            <a:cxnLst>
              <a:cxn ang="0">
                <a:pos x="connsiteX0" y="connsiteY0"/>
              </a:cxn>
              <a:cxn ang="0">
                <a:pos x="connsiteX1" y="connsiteY1"/>
              </a:cxn>
              <a:cxn ang="0">
                <a:pos x="connsiteX2" y="connsiteY2"/>
              </a:cxn>
            </a:cxnLst>
            <a:rect l="l" t="t" r="r" b="b"/>
            <a:pathLst>
              <a:path w="3088257" h="1958197">
                <a:moveTo>
                  <a:pt x="0" y="1958197"/>
                </a:moveTo>
                <a:cubicBezTo>
                  <a:pt x="109268" y="1478712"/>
                  <a:pt x="218536" y="999227"/>
                  <a:pt x="733245" y="672861"/>
                </a:cubicBezTo>
                <a:cubicBezTo>
                  <a:pt x="1247955" y="346495"/>
                  <a:pt x="2688566" y="112143"/>
                  <a:pt x="308825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2473246" y="2030251"/>
            <a:ext cx="3254694" cy="2162187"/>
          </a:xfrm>
          <a:custGeom>
            <a:avLst/>
            <a:gdLst>
              <a:gd name="connsiteX0" fmla="*/ 149184 w 3254694"/>
              <a:gd name="connsiteY0" fmla="*/ 2162187 h 2162187"/>
              <a:gd name="connsiteX1" fmla="*/ 356218 w 3254694"/>
              <a:gd name="connsiteY1" fmla="*/ 169485 h 2162187"/>
              <a:gd name="connsiteX2" fmla="*/ 3254694 w 3254694"/>
              <a:gd name="connsiteY2" fmla="*/ 109100 h 2162187"/>
              <a:gd name="connsiteX3" fmla="*/ 3254694 w 3254694"/>
              <a:gd name="connsiteY3" fmla="*/ 109100 h 2162187"/>
            </a:gdLst>
            <a:ahLst/>
            <a:cxnLst>
              <a:cxn ang="0">
                <a:pos x="connsiteX0" y="connsiteY0"/>
              </a:cxn>
              <a:cxn ang="0">
                <a:pos x="connsiteX1" y="connsiteY1"/>
              </a:cxn>
              <a:cxn ang="0">
                <a:pos x="connsiteX2" y="connsiteY2"/>
              </a:cxn>
              <a:cxn ang="0">
                <a:pos x="connsiteX3" y="connsiteY3"/>
              </a:cxn>
            </a:cxnLst>
            <a:rect l="l" t="t" r="r" b="b"/>
            <a:pathLst>
              <a:path w="3254694" h="2162187">
                <a:moveTo>
                  <a:pt x="149184" y="2162187"/>
                </a:moveTo>
                <a:cubicBezTo>
                  <a:pt x="-6092" y="1336926"/>
                  <a:pt x="-161367" y="511666"/>
                  <a:pt x="356218" y="169485"/>
                </a:cubicBezTo>
                <a:cubicBezTo>
                  <a:pt x="873803" y="-172696"/>
                  <a:pt x="3254694" y="109100"/>
                  <a:pt x="3254694" y="109100"/>
                </a:cubicBezTo>
                <a:lnTo>
                  <a:pt x="3254694" y="1091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5249175" y="2400850"/>
            <a:ext cx="441384" cy="284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469867" y="2662217"/>
            <a:ext cx="1140843" cy="369332"/>
          </a:xfrm>
          <a:prstGeom prst="rect">
            <a:avLst/>
          </a:prstGeom>
          <a:noFill/>
        </p:spPr>
        <p:txBody>
          <a:bodyPr wrap="square" rtlCol="0">
            <a:spAutoFit/>
          </a:bodyPr>
          <a:lstStyle/>
          <a:p>
            <a:r>
              <a:rPr lang="en-US" dirty="0"/>
              <a:t>High risk</a:t>
            </a:r>
          </a:p>
        </p:txBody>
      </p:sp>
      <p:cxnSp>
        <p:nvCxnSpPr>
          <p:cNvPr id="15" name="Straight Arrow Connector 14"/>
          <p:cNvCxnSpPr/>
          <p:nvPr/>
        </p:nvCxnSpPr>
        <p:spPr>
          <a:xfrm flipH="1">
            <a:off x="4100594" y="1798841"/>
            <a:ext cx="238493" cy="188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323632" y="1476721"/>
            <a:ext cx="1140843" cy="369332"/>
          </a:xfrm>
          <a:prstGeom prst="rect">
            <a:avLst/>
          </a:prstGeom>
          <a:noFill/>
        </p:spPr>
        <p:txBody>
          <a:bodyPr wrap="square" rtlCol="0">
            <a:spAutoFit/>
          </a:bodyPr>
          <a:lstStyle/>
          <a:p>
            <a:r>
              <a:rPr lang="en-US" dirty="0"/>
              <a:t>Low risk</a:t>
            </a:r>
          </a:p>
        </p:txBody>
      </p:sp>
    </p:spTree>
    <p:extLst>
      <p:ext uri="{BB962C8B-B14F-4D97-AF65-F5344CB8AC3E}">
        <p14:creationId xmlns:p14="http://schemas.microsoft.com/office/powerpoint/2010/main" val="1272046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altLang="zh-CN" dirty="0"/>
              <a:t>Different </a:t>
            </a:r>
            <a:r>
              <a:rPr lang="en-US" dirty="0"/>
              <a:t>MDPs</a:t>
            </a:r>
          </a:p>
        </p:txBody>
      </p:sp>
      <p:sp>
        <p:nvSpPr>
          <p:cNvPr id="2" name="TextBox 1">
            <a:extLst>
              <a:ext uri="{FF2B5EF4-FFF2-40B4-BE49-F238E27FC236}">
                <a16:creationId xmlns:a16="http://schemas.microsoft.com/office/drawing/2014/main" id="{46857DFE-175D-4A02-A724-0249A055F212}"/>
              </a:ext>
            </a:extLst>
          </p:cNvPr>
          <p:cNvSpPr txBox="1"/>
          <p:nvPr/>
        </p:nvSpPr>
        <p:spPr>
          <a:xfrm>
            <a:off x="635726" y="1288869"/>
            <a:ext cx="5338354" cy="923330"/>
          </a:xfrm>
          <a:prstGeom prst="rect">
            <a:avLst/>
          </a:prstGeom>
          <a:noFill/>
        </p:spPr>
        <p:txBody>
          <a:bodyPr wrap="square" rtlCol="0">
            <a:spAutoFit/>
          </a:bodyPr>
          <a:lstStyle/>
          <a:p>
            <a:pPr marL="285750" indent="-285750">
              <a:buFont typeface="Arial" panose="020B0604020202020204" pitchFamily="34" charset="0"/>
              <a:buChar char="•"/>
            </a:pPr>
            <a:r>
              <a:rPr lang="en-US" dirty="0"/>
              <a:t>Infinite horizon MDP</a:t>
            </a:r>
          </a:p>
          <a:p>
            <a:pPr marL="285750" indent="-285750">
              <a:buFont typeface="Arial" panose="020B0604020202020204" pitchFamily="34" charset="0"/>
              <a:buChar char="•"/>
            </a:pPr>
            <a:r>
              <a:rPr lang="en-US" dirty="0"/>
              <a:t>Finite horizon MDP</a:t>
            </a:r>
          </a:p>
          <a:p>
            <a:pPr marL="285750" indent="-285750">
              <a:buFont typeface="Arial" panose="020B0604020202020204" pitchFamily="34" charset="0"/>
              <a:buChar char="•"/>
            </a:pPr>
            <a:r>
              <a:rPr lang="en-US" dirty="0"/>
              <a:t>Indefinite MDP (e.g., stochastic shortest path)</a:t>
            </a:r>
          </a:p>
        </p:txBody>
      </p:sp>
      <p:sp>
        <p:nvSpPr>
          <p:cNvPr id="16" name="TextBox 15">
            <a:extLst>
              <a:ext uri="{FF2B5EF4-FFF2-40B4-BE49-F238E27FC236}">
                <a16:creationId xmlns:a16="http://schemas.microsoft.com/office/drawing/2014/main" id="{C53896A0-566C-4819-8B14-699ADD935C9F}"/>
              </a:ext>
            </a:extLst>
          </p:cNvPr>
          <p:cNvSpPr txBox="1"/>
          <p:nvPr/>
        </p:nvSpPr>
        <p:spPr>
          <a:xfrm>
            <a:off x="569343" y="2567508"/>
            <a:ext cx="5848709" cy="369332"/>
          </a:xfrm>
          <a:prstGeom prst="rect">
            <a:avLst/>
          </a:prstGeom>
          <a:noFill/>
        </p:spPr>
        <p:txBody>
          <a:bodyPr wrap="square" rtlCol="0">
            <a:spAutoFit/>
          </a:bodyPr>
          <a:lstStyle/>
          <a:p>
            <a:r>
              <a:rPr lang="en-US" altLang="zh-CN" dirty="0"/>
              <a:t>Our problem</a:t>
            </a:r>
            <a:endParaRPr lang="en-US" dirty="0"/>
          </a:p>
        </p:txBody>
      </p:sp>
      <p:sp>
        <p:nvSpPr>
          <p:cNvPr id="19" name="TextBox 18">
            <a:extLst>
              <a:ext uri="{FF2B5EF4-FFF2-40B4-BE49-F238E27FC236}">
                <a16:creationId xmlns:a16="http://schemas.microsoft.com/office/drawing/2014/main" id="{0BECFAAA-21C6-434C-8115-326702BB0960}"/>
              </a:ext>
            </a:extLst>
          </p:cNvPr>
          <p:cNvSpPr txBox="1"/>
          <p:nvPr/>
        </p:nvSpPr>
        <p:spPr>
          <a:xfrm>
            <a:off x="635726" y="2997831"/>
            <a:ext cx="533835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Chance-constrained SSP with dead ends</a:t>
            </a:r>
          </a:p>
          <a:p>
            <a:pPr marL="285750" indent="-285750">
              <a:buFont typeface="Arial" panose="020B0604020202020204" pitchFamily="34" charset="0"/>
              <a:buChar char="•"/>
            </a:pPr>
            <a:r>
              <a:rPr lang="en-US" dirty="0"/>
              <a:t>Constrained SSP with dead ends </a:t>
            </a:r>
          </a:p>
          <a:p>
            <a:pPr marL="285750" indent="-285750">
              <a:buFont typeface="Arial" panose="020B0604020202020204" pitchFamily="34" charset="0"/>
              <a:buChar char="•"/>
            </a:pPr>
            <a:r>
              <a:rPr lang="en-US" dirty="0"/>
              <a:t>A special structure and previous test case is not a good choice</a:t>
            </a:r>
          </a:p>
          <a:p>
            <a:endParaRPr lang="en-US" dirty="0"/>
          </a:p>
        </p:txBody>
      </p:sp>
    </p:spTree>
    <p:extLst>
      <p:ext uri="{BB962C8B-B14F-4D97-AF65-F5344CB8AC3E}">
        <p14:creationId xmlns:p14="http://schemas.microsoft.com/office/powerpoint/2010/main" val="3032789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1</a:t>
            </a:r>
          </a:p>
        </p:txBody>
      </p:sp>
      <p:sp>
        <p:nvSpPr>
          <p:cNvPr id="5" name="TextBox 4"/>
          <p:cNvSpPr txBox="1"/>
          <p:nvPr/>
        </p:nvSpPr>
        <p:spPr>
          <a:xfrm>
            <a:off x="532638" y="1084006"/>
            <a:ext cx="763611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Given a common starting  position,  the  objective  of  this  problem  is  to  find  policies  for  the  UAV  and  the  UGV  to maximize the collected reward while achieving </a:t>
            </a:r>
            <a:r>
              <a:rPr lang="en-US" i="1" dirty="0"/>
              <a:t>rendezvous with a high probability </a:t>
            </a:r>
            <a:r>
              <a:rPr lang="en-US" dirty="0"/>
              <a:t>before the UAV runs out of energy.</a:t>
            </a:r>
          </a:p>
        </p:txBody>
      </p:sp>
      <p:sp>
        <p:nvSpPr>
          <p:cNvPr id="26" name="TextBox 25"/>
          <p:cNvSpPr txBox="1"/>
          <p:nvPr/>
        </p:nvSpPr>
        <p:spPr>
          <a:xfrm>
            <a:off x="532637" y="5495808"/>
            <a:ext cx="8277988" cy="369332"/>
          </a:xfrm>
          <a:prstGeom prst="rect">
            <a:avLst/>
          </a:prstGeom>
          <a:noFill/>
        </p:spPr>
        <p:txBody>
          <a:bodyPr wrap="square" rtlCol="0">
            <a:spAutoFit/>
          </a:bodyPr>
          <a:lstStyle/>
          <a:p>
            <a:pPr marL="285750" indent="-285750">
              <a:buFont typeface="Arial" panose="020B0604020202020204" pitchFamily="34" charset="0"/>
              <a:buChar char="•"/>
            </a:pPr>
            <a:r>
              <a:rPr lang="en-US" dirty="0"/>
              <a:t>Cannot be directly formulated as CMDP due to non-Markovian reward structure</a:t>
            </a:r>
          </a:p>
        </p:txBody>
      </p:sp>
      <p:cxnSp>
        <p:nvCxnSpPr>
          <p:cNvPr id="23" name="Straight Connector 22"/>
          <p:cNvCxnSpPr>
            <a:stCxn id="31" idx="4"/>
            <a:endCxn id="33" idx="0"/>
          </p:cNvCxnSpPr>
          <p:nvPr/>
        </p:nvCxnSpPr>
        <p:spPr>
          <a:xfrm>
            <a:off x="4804901" y="3434513"/>
            <a:ext cx="48358" cy="12630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3972890" y="3946298"/>
            <a:ext cx="1708410" cy="218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0" idx="5"/>
            <a:endCxn id="33" idx="2"/>
          </p:cNvCxnSpPr>
          <p:nvPr/>
        </p:nvCxnSpPr>
        <p:spPr>
          <a:xfrm>
            <a:off x="3958726" y="4184434"/>
            <a:ext cx="846175" cy="561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32" idx="3"/>
            <a:endCxn id="33" idx="6"/>
          </p:cNvCxnSpPr>
          <p:nvPr/>
        </p:nvCxnSpPr>
        <p:spPr>
          <a:xfrm flipH="1">
            <a:off x="4901617" y="3966206"/>
            <a:ext cx="793847" cy="77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1" idx="5"/>
            <a:endCxn id="32" idx="2"/>
          </p:cNvCxnSpPr>
          <p:nvPr/>
        </p:nvCxnSpPr>
        <p:spPr>
          <a:xfrm>
            <a:off x="4839095" y="3420349"/>
            <a:ext cx="842205" cy="5116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0" idx="7"/>
            <a:endCxn id="31" idx="3"/>
          </p:cNvCxnSpPr>
          <p:nvPr/>
        </p:nvCxnSpPr>
        <p:spPr>
          <a:xfrm flipV="1">
            <a:off x="3958726" y="3420349"/>
            <a:ext cx="811981" cy="6956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3876174" y="410188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756543" y="3337797"/>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681300" y="3883654"/>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804901" y="4697560"/>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487254" y="2712236"/>
            <a:ext cx="1984465" cy="369332"/>
          </a:xfrm>
          <a:prstGeom prst="rect">
            <a:avLst/>
          </a:prstGeom>
          <a:noFill/>
        </p:spPr>
        <p:txBody>
          <a:bodyPr wrap="square" rtlCol="0">
            <a:spAutoFit/>
          </a:bodyPr>
          <a:lstStyle/>
          <a:p>
            <a:r>
              <a:rPr lang="en-US" dirty="0"/>
              <a:t>Physical map</a:t>
            </a:r>
          </a:p>
        </p:txBody>
      </p:sp>
      <mc:AlternateContent xmlns:mc="http://schemas.openxmlformats.org/markup-compatibility/2006" xmlns:a14="http://schemas.microsoft.com/office/drawing/2010/main">
        <mc:Choice Requires="a14">
          <p:sp>
            <p:nvSpPr>
              <p:cNvPr id="35" name="TextBox 34"/>
              <p:cNvSpPr txBox="1"/>
              <p:nvPr/>
            </p:nvSpPr>
            <p:spPr>
              <a:xfrm>
                <a:off x="4801508" y="3025263"/>
                <a:ext cx="1829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4801508" y="3025263"/>
                <a:ext cx="182999" cy="276999"/>
              </a:xfrm>
              <a:prstGeom prst="rect">
                <a:avLst/>
              </a:prstGeom>
              <a:blipFill>
                <a:blip r:embed="rId2"/>
                <a:stretch>
                  <a:fillRect l="-33333" r="-26667"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3742531" y="3865366"/>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3742531" y="3865366"/>
                <a:ext cx="186781" cy="276999"/>
              </a:xfrm>
              <a:prstGeom prst="rect">
                <a:avLst/>
              </a:prstGeom>
              <a:blipFill>
                <a:blip r:embed="rId3"/>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5685212" y="3612404"/>
                <a:ext cx="1660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5685212" y="3612404"/>
                <a:ext cx="166007" cy="276999"/>
              </a:xfrm>
              <a:prstGeom prst="rect">
                <a:avLst/>
              </a:prstGeom>
              <a:blipFill>
                <a:blip r:embed="rId4"/>
                <a:stretch>
                  <a:fillRect l="-22222" r="-148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930856" y="4655776"/>
                <a:ext cx="1932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4930856" y="4655776"/>
                <a:ext cx="193258" cy="276999"/>
              </a:xfrm>
              <a:prstGeom prst="rect">
                <a:avLst/>
              </a:prstGeom>
              <a:blipFill>
                <a:blip r:embed="rId5"/>
                <a:stretch>
                  <a:fillRect l="-31250" r="-25000" b="-8889"/>
                </a:stretch>
              </a:blipFill>
            </p:spPr>
            <p:txBody>
              <a:bodyPr/>
              <a:lstStyle/>
              <a:p>
                <a:r>
                  <a:rPr lang="en-US">
                    <a:noFill/>
                  </a:rPr>
                  <a:t> </a:t>
                </a:r>
              </a:p>
            </p:txBody>
          </p:sp>
        </mc:Fallback>
      </mc:AlternateContent>
      <p:sp>
        <p:nvSpPr>
          <p:cNvPr id="39" name="TextBox 38"/>
          <p:cNvSpPr txBox="1"/>
          <p:nvPr/>
        </p:nvSpPr>
        <p:spPr>
          <a:xfrm>
            <a:off x="4970795" y="3202188"/>
            <a:ext cx="2119209" cy="369332"/>
          </a:xfrm>
          <a:prstGeom prst="rect">
            <a:avLst/>
          </a:prstGeom>
          <a:noFill/>
        </p:spPr>
        <p:txBody>
          <a:bodyPr wrap="square" rtlCol="0">
            <a:spAutoFit/>
          </a:bodyPr>
          <a:lstStyle/>
          <a:p>
            <a:r>
              <a:rPr lang="en-US" altLang="zh-CN" dirty="0">
                <a:solidFill>
                  <a:srgbClr val="FF0000"/>
                </a:solidFill>
              </a:rPr>
              <a:t>Only UAV can visit</a:t>
            </a:r>
            <a:endParaRPr lang="en-US" dirty="0">
              <a:solidFill>
                <a:srgbClr val="FF0000"/>
              </a:solidFill>
            </a:endParaRPr>
          </a:p>
        </p:txBody>
      </p:sp>
      <p:pic>
        <p:nvPicPr>
          <p:cNvPr id="40" name="Picture 4" descr="Drones transparent PNG images - Stic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82196" y="3401891"/>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Jackal UGV - Small Weatherproof Robot - Clearpath"/>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74509" y="4109697"/>
            <a:ext cx="633349" cy="546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956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altLang="zh-CN" dirty="0"/>
              <a:t>MCTS</a:t>
            </a:r>
            <a:endParaRPr lang="en-US" dirty="0"/>
          </a:p>
        </p:txBody>
      </p:sp>
      <p:sp>
        <p:nvSpPr>
          <p:cNvPr id="2" name="TextBox 1">
            <a:extLst>
              <a:ext uri="{FF2B5EF4-FFF2-40B4-BE49-F238E27FC236}">
                <a16:creationId xmlns:a16="http://schemas.microsoft.com/office/drawing/2014/main" id="{46857DFE-175D-4A02-A724-0249A055F212}"/>
              </a:ext>
            </a:extLst>
          </p:cNvPr>
          <p:cNvSpPr txBox="1"/>
          <p:nvPr/>
        </p:nvSpPr>
        <p:spPr>
          <a:xfrm>
            <a:off x="635726" y="1288869"/>
            <a:ext cx="533835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MCTS will converge to optimal solution under some conditions</a:t>
            </a:r>
          </a:p>
          <a:p>
            <a:pPr marL="285750" indent="-285750">
              <a:buFont typeface="Arial" panose="020B0604020202020204" pitchFamily="34" charset="0"/>
              <a:buChar char="•"/>
            </a:pPr>
            <a:r>
              <a:rPr lang="en-US" altLang="zh-CN" dirty="0"/>
              <a:t>Usually work with together with heuristic</a:t>
            </a:r>
          </a:p>
          <a:p>
            <a:pPr marL="285750" indent="-285750">
              <a:buFont typeface="Arial" panose="020B0604020202020204" pitchFamily="34" charset="0"/>
              <a:buChar char="•"/>
            </a:pPr>
            <a:r>
              <a:rPr lang="en-US" dirty="0"/>
              <a:t>A popular heuristic </a:t>
            </a:r>
            <a:r>
              <a:rPr lang="en-US" sz="1800" b="0" i="1" u="none" strike="noStrike" baseline="0" dirty="0">
                <a:latin typeface="TimesNewRoman,Italic"/>
              </a:rPr>
              <a:t>Rapid Action Value Estimation</a:t>
            </a:r>
            <a:endParaRPr lang="en-US" dirty="0"/>
          </a:p>
        </p:txBody>
      </p:sp>
      <p:pic>
        <p:nvPicPr>
          <p:cNvPr id="5" name="Picture 4">
            <a:extLst>
              <a:ext uri="{FF2B5EF4-FFF2-40B4-BE49-F238E27FC236}">
                <a16:creationId xmlns:a16="http://schemas.microsoft.com/office/drawing/2014/main" id="{82CD0DE1-49FA-4B39-8212-F21173ADABE7}"/>
              </a:ext>
            </a:extLst>
          </p:cNvPr>
          <p:cNvPicPr>
            <a:picLocks noChangeAspect="1"/>
          </p:cNvPicPr>
          <p:nvPr/>
        </p:nvPicPr>
        <p:blipFill>
          <a:blip r:embed="rId2"/>
          <a:stretch>
            <a:fillRect/>
          </a:stretch>
        </p:blipFill>
        <p:spPr>
          <a:xfrm>
            <a:off x="3493698" y="2809875"/>
            <a:ext cx="1990725" cy="619125"/>
          </a:xfrm>
          <a:prstGeom prst="rect">
            <a:avLst/>
          </a:prstGeom>
        </p:spPr>
      </p:pic>
    </p:spTree>
    <p:extLst>
      <p:ext uri="{BB962C8B-B14F-4D97-AF65-F5344CB8AC3E}">
        <p14:creationId xmlns:p14="http://schemas.microsoft.com/office/powerpoint/2010/main" val="2101574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dirty="0"/>
              <a:t>Test case</a:t>
            </a:r>
          </a:p>
        </p:txBody>
      </p:sp>
      <p:pic>
        <p:nvPicPr>
          <p:cNvPr id="6" name="Picture 5">
            <a:extLst>
              <a:ext uri="{FF2B5EF4-FFF2-40B4-BE49-F238E27FC236}">
                <a16:creationId xmlns:a16="http://schemas.microsoft.com/office/drawing/2014/main" id="{BD900279-DA36-428D-BDD4-EEE895341114}"/>
              </a:ext>
            </a:extLst>
          </p:cNvPr>
          <p:cNvPicPr>
            <a:picLocks noChangeAspect="1"/>
          </p:cNvPicPr>
          <p:nvPr/>
        </p:nvPicPr>
        <p:blipFill>
          <a:blip r:embed="rId3"/>
          <a:stretch>
            <a:fillRect/>
          </a:stretch>
        </p:blipFill>
        <p:spPr>
          <a:xfrm>
            <a:off x="2670725" y="1341801"/>
            <a:ext cx="3391966" cy="1525028"/>
          </a:xfrm>
          <a:prstGeom prst="rect">
            <a:avLst/>
          </a:prstGeom>
        </p:spPr>
      </p:pic>
      <p:cxnSp>
        <p:nvCxnSpPr>
          <p:cNvPr id="7" name="Straight Arrow Connector 6">
            <a:extLst>
              <a:ext uri="{FF2B5EF4-FFF2-40B4-BE49-F238E27FC236}">
                <a16:creationId xmlns:a16="http://schemas.microsoft.com/office/drawing/2014/main" id="{F148A2C1-AD34-4FC8-A043-2556A2098443}"/>
              </a:ext>
            </a:extLst>
          </p:cNvPr>
          <p:cNvCxnSpPr/>
          <p:nvPr/>
        </p:nvCxnSpPr>
        <p:spPr>
          <a:xfrm flipV="1">
            <a:off x="5495109" y="2621280"/>
            <a:ext cx="470262" cy="992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B9F783D7-073F-40CC-9719-AEA343925390}"/>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334652" y="3680824"/>
            <a:ext cx="320914" cy="182857"/>
          </a:xfrm>
          <a:prstGeom prst="rect">
            <a:avLst/>
          </a:prstGeom>
        </p:spPr>
      </p:pic>
      <p:sp>
        <p:nvSpPr>
          <p:cNvPr id="10" name="TextBox 9">
            <a:extLst>
              <a:ext uri="{FF2B5EF4-FFF2-40B4-BE49-F238E27FC236}">
                <a16:creationId xmlns:a16="http://schemas.microsoft.com/office/drawing/2014/main" id="{2BCF53F1-04A9-410E-8846-E2C175CDE94B}"/>
              </a:ext>
            </a:extLst>
          </p:cNvPr>
          <p:cNvSpPr txBox="1"/>
          <p:nvPr/>
        </p:nvSpPr>
        <p:spPr>
          <a:xfrm>
            <a:off x="2511771" y="3440833"/>
            <a:ext cx="2595155" cy="646331"/>
          </a:xfrm>
          <a:prstGeom prst="rect">
            <a:avLst/>
          </a:prstGeom>
          <a:noFill/>
        </p:spPr>
        <p:txBody>
          <a:bodyPr wrap="square" rtlCol="0">
            <a:spAutoFit/>
          </a:bodyPr>
          <a:lstStyle/>
          <a:p>
            <a:r>
              <a:rPr lang="en-US" dirty="0"/>
              <a:t>Going into collision state incurs D cost</a:t>
            </a:r>
          </a:p>
        </p:txBody>
      </p:sp>
    </p:spTree>
    <p:extLst>
      <p:ext uri="{BB962C8B-B14F-4D97-AF65-F5344CB8AC3E}">
        <p14:creationId xmlns:p14="http://schemas.microsoft.com/office/powerpoint/2010/main" val="3497513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DE397-B84E-421D-9C4F-37AB0A7DF879}"/>
              </a:ext>
            </a:extLst>
          </p:cNvPr>
          <p:cNvSpPr txBox="1"/>
          <p:nvPr/>
        </p:nvSpPr>
        <p:spPr>
          <a:xfrm>
            <a:off x="1071154" y="775063"/>
            <a:ext cx="6226629"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Same Algorithm and test for rendezvous problem</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LP, approximate LP, heuristic search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Multi-objective MCTS</a:t>
            </a:r>
          </a:p>
          <a:p>
            <a:endParaRPr lang="en-US" dirty="0"/>
          </a:p>
        </p:txBody>
      </p:sp>
      <p:sp>
        <p:nvSpPr>
          <p:cNvPr id="3" name="TextBox 2">
            <a:extLst>
              <a:ext uri="{FF2B5EF4-FFF2-40B4-BE49-F238E27FC236}">
                <a16:creationId xmlns:a16="http://schemas.microsoft.com/office/drawing/2014/main" id="{3895924C-6BA6-4252-A19C-4D5FC59E4562}"/>
              </a:ext>
            </a:extLst>
          </p:cNvPr>
          <p:cNvSpPr txBox="1"/>
          <p:nvPr/>
        </p:nvSpPr>
        <p:spPr>
          <a:xfrm>
            <a:off x="1776549" y="2926080"/>
            <a:ext cx="3788228"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Trade off performance with risk</a:t>
            </a:r>
          </a:p>
        </p:txBody>
      </p:sp>
    </p:spTree>
    <p:extLst>
      <p:ext uri="{BB962C8B-B14F-4D97-AF65-F5344CB8AC3E}">
        <p14:creationId xmlns:p14="http://schemas.microsoft.com/office/powerpoint/2010/main" val="2701278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dirty="0"/>
              <a:t>Example 2   Rendezvous</a:t>
            </a:r>
          </a:p>
        </p:txBody>
      </p:sp>
      <p:sp>
        <p:nvSpPr>
          <p:cNvPr id="5" name="Rectangle 4"/>
          <p:cNvSpPr/>
          <p:nvPr/>
        </p:nvSpPr>
        <p:spPr>
          <a:xfrm>
            <a:off x="1828800" y="1285480"/>
            <a:ext cx="5477774" cy="3631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5" idx="1"/>
            <a:endCxn id="5" idx="3"/>
          </p:cNvCxnSpPr>
          <p:nvPr/>
        </p:nvCxnSpPr>
        <p:spPr>
          <a:xfrm>
            <a:off x="1828800" y="3101340"/>
            <a:ext cx="54777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3" idx="0"/>
          </p:cNvCxnSpPr>
          <p:nvPr/>
        </p:nvCxnSpPr>
        <p:spPr>
          <a:xfrm>
            <a:off x="1835150" y="1285480"/>
            <a:ext cx="414068" cy="3592901"/>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789981" y="125097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210399" y="4878381"/>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697672" y="125097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175599" y="4874068"/>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063161" y="4874068"/>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950723" y="4882215"/>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608179" y="1246661"/>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535548" y="125314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462917" y="1242827"/>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385793" y="124717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a:stCxn id="24" idx="4"/>
            <a:endCxn id="23" idx="7"/>
          </p:cNvCxnSpPr>
          <p:nvPr/>
        </p:nvCxnSpPr>
        <p:spPr>
          <a:xfrm flipH="1">
            <a:off x="2276667" y="1328612"/>
            <a:ext cx="459824" cy="3561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4" idx="5"/>
            <a:endCxn id="26" idx="0"/>
          </p:cNvCxnSpPr>
          <p:nvPr/>
        </p:nvCxnSpPr>
        <p:spPr>
          <a:xfrm>
            <a:off x="2763940" y="1317242"/>
            <a:ext cx="450478" cy="3556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9" idx="4"/>
            <a:endCxn id="26" idx="6"/>
          </p:cNvCxnSpPr>
          <p:nvPr/>
        </p:nvCxnSpPr>
        <p:spPr>
          <a:xfrm flipH="1">
            <a:off x="3253237" y="1324299"/>
            <a:ext cx="393761" cy="3588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9" idx="4"/>
            <a:endCxn id="27" idx="0"/>
          </p:cNvCxnSpPr>
          <p:nvPr/>
        </p:nvCxnSpPr>
        <p:spPr>
          <a:xfrm>
            <a:off x="3646998" y="1324299"/>
            <a:ext cx="454982" cy="3549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0" idx="4"/>
            <a:endCxn id="27" idx="0"/>
          </p:cNvCxnSpPr>
          <p:nvPr/>
        </p:nvCxnSpPr>
        <p:spPr>
          <a:xfrm flipH="1">
            <a:off x="4101980" y="1330781"/>
            <a:ext cx="472387" cy="3543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0" idx="4"/>
            <a:endCxn id="28" idx="0"/>
          </p:cNvCxnSpPr>
          <p:nvPr/>
        </p:nvCxnSpPr>
        <p:spPr>
          <a:xfrm>
            <a:off x="4574367" y="1330781"/>
            <a:ext cx="415175" cy="3551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1" idx="4"/>
            <a:endCxn id="28" idx="7"/>
          </p:cNvCxnSpPr>
          <p:nvPr/>
        </p:nvCxnSpPr>
        <p:spPr>
          <a:xfrm flipH="1">
            <a:off x="5016991" y="1320465"/>
            <a:ext cx="484745" cy="3573120"/>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5915923" y="4874068"/>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stCxn id="31" idx="4"/>
            <a:endCxn id="56" idx="0"/>
          </p:cNvCxnSpPr>
          <p:nvPr/>
        </p:nvCxnSpPr>
        <p:spPr>
          <a:xfrm>
            <a:off x="5501736" y="1320465"/>
            <a:ext cx="453006" cy="3553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32" idx="4"/>
            <a:endCxn id="56" idx="0"/>
          </p:cNvCxnSpPr>
          <p:nvPr/>
        </p:nvCxnSpPr>
        <p:spPr>
          <a:xfrm flipH="1">
            <a:off x="5954742" y="1324808"/>
            <a:ext cx="469870" cy="3549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249218" y="3103617"/>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3170148" y="3101340"/>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4057710" y="3103880"/>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4912276" y="3104832"/>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237073" y="2897264"/>
            <a:ext cx="787400" cy="369332"/>
          </a:xfrm>
          <a:prstGeom prst="rect">
            <a:avLst/>
          </a:prstGeom>
          <a:noFill/>
        </p:spPr>
        <p:txBody>
          <a:bodyPr wrap="square" rtlCol="0">
            <a:spAutoFit/>
          </a:bodyPr>
          <a:lstStyle/>
          <a:p>
            <a:r>
              <a:rPr lang="en-US" altLang="zh-CN" dirty="0">
                <a:solidFill>
                  <a:srgbClr val="FF0000"/>
                </a:solidFill>
              </a:rPr>
              <a:t>UGV</a:t>
            </a:r>
            <a:endParaRPr lang="en-US" dirty="0">
              <a:solidFill>
                <a:srgbClr val="FF0000"/>
              </a:solidFill>
            </a:endParaRPr>
          </a:p>
        </p:txBody>
      </p:sp>
      <p:cxnSp>
        <p:nvCxnSpPr>
          <p:cNvPr id="72" name="Straight Arrow Connector 71"/>
          <p:cNvCxnSpPr/>
          <p:nvPr/>
        </p:nvCxnSpPr>
        <p:spPr>
          <a:xfrm>
            <a:off x="1931518" y="2129610"/>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2104825" y="3637927"/>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399156" y="3581400"/>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2543952" y="2451122"/>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2908833" y="2444794"/>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3078651" y="3826606"/>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3352800" y="3714752"/>
            <a:ext cx="31412" cy="345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V="1">
            <a:off x="3473231" y="2479636"/>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088475" y="1204864"/>
            <a:ext cx="937353" cy="369332"/>
          </a:xfrm>
          <a:prstGeom prst="rect">
            <a:avLst/>
          </a:prstGeom>
          <a:noFill/>
        </p:spPr>
        <p:txBody>
          <a:bodyPr wrap="square" rtlCol="0">
            <a:spAutoFit/>
          </a:bodyPr>
          <a:lstStyle/>
          <a:p>
            <a:r>
              <a:rPr lang="en-US" altLang="zh-CN" dirty="0"/>
              <a:t>UAV</a:t>
            </a:r>
            <a:endParaRPr lang="en-US" dirty="0"/>
          </a:p>
        </p:txBody>
      </p:sp>
      <p:sp>
        <p:nvSpPr>
          <p:cNvPr id="86" name="TextBox 85"/>
          <p:cNvSpPr txBox="1"/>
          <p:nvPr/>
        </p:nvSpPr>
        <p:spPr>
          <a:xfrm>
            <a:off x="477766" y="5185493"/>
            <a:ext cx="817984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Energy range: enough to go from top to bottom and then go back </a:t>
            </a:r>
          </a:p>
          <a:p>
            <a:pPr marL="285750" indent="-285750">
              <a:buFont typeface="Arial" panose="020B0604020202020204" pitchFamily="34" charset="0"/>
              <a:buChar char="•"/>
            </a:pPr>
            <a:r>
              <a:rPr lang="en-US" dirty="0"/>
              <a:t>If UAV flies with best endurance velocity, the horizontal velocity will be slower than that of UGV</a:t>
            </a:r>
          </a:p>
          <a:p>
            <a:pPr marL="285750" indent="-285750">
              <a:buFont typeface="Arial" panose="020B0604020202020204" pitchFamily="34" charset="0"/>
              <a:buChar char="•"/>
            </a:pPr>
            <a:r>
              <a:rPr lang="en-US" dirty="0"/>
              <a:t>If UAV flies with best range velocity, the horizontal velocity will be faster than that of UGV</a:t>
            </a:r>
          </a:p>
        </p:txBody>
      </p:sp>
      <p:sp>
        <p:nvSpPr>
          <p:cNvPr id="87" name="Oval 86"/>
          <p:cNvSpPr/>
          <p:nvPr/>
        </p:nvSpPr>
        <p:spPr>
          <a:xfrm>
            <a:off x="1948031" y="257110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2065915" y="3534307"/>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364965" y="388511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2521071" y="271989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2872248" y="2365711"/>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3007325" y="355964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2308958" y="430979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2137838" y="4232156"/>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1893589" y="2017235"/>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591785" y="212961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2805437" y="1907409"/>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3095451" y="4270975"/>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4802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3</a:t>
            </a:r>
          </a:p>
        </p:txBody>
      </p:sp>
      <p:sp>
        <p:nvSpPr>
          <p:cNvPr id="5" name="TextBox 4"/>
          <p:cNvSpPr txBox="1"/>
          <p:nvPr/>
        </p:nvSpPr>
        <p:spPr>
          <a:xfrm>
            <a:off x="532638" y="1084006"/>
            <a:ext cx="763611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given a graph, there are some rendezvous nodes in which UAV can land on UGV. UAVs will appear in those nodes stochastically due to task and energy-management and the inter-arrival time is decided by the energy consumption, which is also stochastic. UGV travels on the graph to provide power and the travel time may be stochastic for each edge.  Research question is what is the minimum number of UGVs and their routes such that the waiting time of each UAV in the rendezvous nodes is less than T with high prob.</a:t>
            </a:r>
          </a:p>
        </p:txBody>
      </p:sp>
    </p:spTree>
    <p:extLst>
      <p:ext uri="{BB962C8B-B14F-4D97-AF65-F5344CB8AC3E}">
        <p14:creationId xmlns:p14="http://schemas.microsoft.com/office/powerpoint/2010/main" val="864399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a:t>
            </a:r>
          </a:p>
        </p:txBody>
      </p:sp>
      <p:sp>
        <p:nvSpPr>
          <p:cNvPr id="5" name="TextBox 4"/>
          <p:cNvSpPr txBox="1"/>
          <p:nvPr/>
        </p:nvSpPr>
        <p:spPr>
          <a:xfrm>
            <a:off x="532638" y="1084006"/>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Reward-collecting type tasks: non-Markovian reward</a:t>
            </a:r>
          </a:p>
        </p:txBody>
      </p:sp>
      <p:pic>
        <p:nvPicPr>
          <p:cNvPr id="3" name="Picture 2"/>
          <p:cNvPicPr>
            <a:picLocks noChangeAspect="1"/>
          </p:cNvPicPr>
          <p:nvPr/>
        </p:nvPicPr>
        <p:blipFill>
          <a:blip r:embed="rId2"/>
          <a:stretch>
            <a:fillRect/>
          </a:stretch>
        </p:blipFill>
        <p:spPr>
          <a:xfrm>
            <a:off x="2938738" y="1553882"/>
            <a:ext cx="3266524" cy="3282203"/>
          </a:xfrm>
          <a:prstGeom prst="rect">
            <a:avLst/>
          </a:prstGeom>
        </p:spPr>
      </p:pic>
      <p:sp>
        <p:nvSpPr>
          <p:cNvPr id="4" name="TextBox 3"/>
          <p:cNvSpPr txBox="1"/>
          <p:nvPr/>
        </p:nvSpPr>
        <p:spPr>
          <a:xfrm>
            <a:off x="131486" y="5139435"/>
            <a:ext cx="9287435" cy="369332"/>
          </a:xfrm>
          <a:prstGeom prst="rect">
            <a:avLst/>
          </a:prstGeom>
          <a:noFill/>
        </p:spPr>
        <p:txBody>
          <a:bodyPr wrap="square" rtlCol="0">
            <a:spAutoFit/>
          </a:bodyPr>
          <a:lstStyle/>
          <a:p>
            <a:r>
              <a:rPr lang="en-US" dirty="0"/>
              <a:t> If robot moves following a−d−c−b−d, the last transition between b and d returns  zero  reward </a:t>
            </a:r>
          </a:p>
        </p:txBody>
      </p:sp>
      <p:sp>
        <p:nvSpPr>
          <p:cNvPr id="42" name="TextBox 41"/>
          <p:cNvSpPr txBox="1"/>
          <p:nvPr/>
        </p:nvSpPr>
        <p:spPr>
          <a:xfrm>
            <a:off x="113557" y="5913718"/>
            <a:ext cx="9287435" cy="369332"/>
          </a:xfrm>
          <a:prstGeom prst="rect">
            <a:avLst/>
          </a:prstGeom>
          <a:noFill/>
        </p:spPr>
        <p:txBody>
          <a:bodyPr wrap="square" rtlCol="0">
            <a:spAutoFit/>
          </a:bodyPr>
          <a:lstStyle/>
          <a:p>
            <a:r>
              <a:rPr lang="en-US" dirty="0"/>
              <a:t> if  the  robot  moves  following a−c−b−d, it can collect some reward in the transition from b to d</a:t>
            </a:r>
          </a:p>
        </p:txBody>
      </p:sp>
    </p:spTree>
    <p:extLst>
      <p:ext uri="{BB962C8B-B14F-4D97-AF65-F5344CB8AC3E}">
        <p14:creationId xmlns:p14="http://schemas.microsoft.com/office/powerpoint/2010/main" val="2286942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2</a:t>
            </a:r>
          </a:p>
        </p:txBody>
      </p:sp>
      <p:sp>
        <p:nvSpPr>
          <p:cNvPr id="5" name="TextBox 4"/>
          <p:cNvSpPr txBox="1"/>
          <p:nvPr/>
        </p:nvSpPr>
        <p:spPr>
          <a:xfrm>
            <a:off x="532636" y="878898"/>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Key is to rendezvous periodically for the long-term operation</a:t>
            </a:r>
          </a:p>
        </p:txBody>
      </p:sp>
      <p:sp>
        <p:nvSpPr>
          <p:cNvPr id="42" name="TextBox 41"/>
          <p:cNvSpPr txBox="1"/>
          <p:nvPr/>
        </p:nvSpPr>
        <p:spPr>
          <a:xfrm>
            <a:off x="532636" y="1283189"/>
            <a:ext cx="7636119"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Simpler problem: suppose the task path of the UGV is given, a sequence of nodes that the UAV should visit is also given.  Considering the limited energy of the UAV, we want to answer the questions:</a:t>
            </a:r>
          </a:p>
        </p:txBody>
      </p:sp>
      <p:pic>
        <p:nvPicPr>
          <p:cNvPr id="43" name="Picture 4" descr="Drones transparent PNG images - Sti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9803" y="5288845"/>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4901" y="4219175"/>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45" name="Freeform 44"/>
          <p:cNvSpPr/>
          <p:nvPr/>
        </p:nvSpPr>
        <p:spPr>
          <a:xfrm>
            <a:off x="2580800" y="4219175"/>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528048" y="5132112"/>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2258" y="2337505"/>
            <a:ext cx="5719483"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Is it possible for the UAV to finish the path by periodic rendezvous with the UGV to replenish power?</a:t>
            </a:r>
          </a:p>
          <a:p>
            <a:pPr marL="285750" indent="-285750">
              <a:buFont typeface="Wingdings" panose="05000000000000000000" pitchFamily="2" charset="2"/>
              <a:buChar char="§"/>
            </a:pPr>
            <a:r>
              <a:rPr lang="en-US" dirty="0"/>
              <a:t>If possible, what are the detour decisions (leave a node to rendezvous with the UGV) for the UAV </a:t>
            </a:r>
            <a:r>
              <a:rPr lang="en-US" altLang="zh-CN" dirty="0"/>
              <a:t>such </a:t>
            </a:r>
            <a:r>
              <a:rPr lang="en-US" dirty="0"/>
              <a:t>that the total travel time of UAV and energy chance constrains is satisfied during the task. </a:t>
            </a:r>
          </a:p>
        </p:txBody>
      </p:sp>
      <p:sp>
        <p:nvSpPr>
          <p:cNvPr id="7" name="Oval 6"/>
          <p:cNvSpPr/>
          <p:nvPr/>
        </p:nvSpPr>
        <p:spPr>
          <a:xfrm>
            <a:off x="2498166" y="569830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770096" y="53475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28871" y="51022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370171" y="53774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89246" y="57281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17871"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462744" y="57250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023225" y="57847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480425" y="60038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070975"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652000" y="58340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893300" y="631027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258425" y="67332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617946" y="63401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528048" y="46482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994773" y="444359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405283" y="427819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077635" y="42451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402980" y="465457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962435" y="48662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648235" y="477907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295666" y="471350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995754" y="48805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660800" y="543720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495047" y="4849368"/>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46418" y="4807397"/>
            <a:ext cx="989108" cy="369332"/>
          </a:xfrm>
          <a:prstGeom prst="rect">
            <a:avLst/>
          </a:prstGeom>
          <a:noFill/>
        </p:spPr>
        <p:txBody>
          <a:bodyPr wrap="square" rtlCol="0">
            <a:spAutoFit/>
          </a:bodyPr>
          <a:lstStyle/>
          <a:p>
            <a:r>
              <a:rPr lang="en-US" altLang="zh-CN" dirty="0"/>
              <a:t>detour</a:t>
            </a:r>
            <a:endParaRPr lang="en-US" dirty="0"/>
          </a:p>
        </p:txBody>
      </p:sp>
      <p:sp>
        <p:nvSpPr>
          <p:cNvPr id="4" name="Freeform 3"/>
          <p:cNvSpPr/>
          <p:nvPr/>
        </p:nvSpPr>
        <p:spPr>
          <a:xfrm>
            <a:off x="3243532" y="4382218"/>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006340" y="4899660"/>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5482197" y="5282566"/>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3405188" y="4855363"/>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6847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p:cNvCxnSpPr/>
          <p:nvPr/>
        </p:nvCxnSpPr>
        <p:spPr>
          <a:xfrm flipH="1">
            <a:off x="3600959" y="6214664"/>
            <a:ext cx="1761131" cy="672"/>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6666" y="365004"/>
            <a:ext cx="7886700" cy="478935"/>
          </a:xfrm>
        </p:spPr>
        <p:txBody>
          <a:bodyPr>
            <a:normAutofit fontScale="90000"/>
          </a:bodyPr>
          <a:lstStyle/>
          <a:p>
            <a:r>
              <a:rPr lang="en-US" dirty="0"/>
              <a:t>Problem </a:t>
            </a:r>
            <a:r>
              <a:rPr lang="en-US" altLang="zh-CN" dirty="0"/>
              <a:t>setup</a:t>
            </a:r>
            <a:endParaRPr lang="en-US" dirty="0"/>
          </a:p>
        </p:txBody>
      </p:sp>
      <p:sp>
        <p:nvSpPr>
          <p:cNvPr id="5" name="TextBox 4"/>
          <p:cNvSpPr txBox="1"/>
          <p:nvPr/>
        </p:nvSpPr>
        <p:spPr>
          <a:xfrm>
            <a:off x="532636" y="878898"/>
            <a:ext cx="763611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Environment</a:t>
            </a:r>
          </a:p>
        </p:txBody>
      </p:sp>
      <p:pic>
        <p:nvPicPr>
          <p:cNvPr id="43"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9276" y="417954"/>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023" y="510261"/>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1135819" y="1321888"/>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UGV moves on the road</a:t>
            </a:r>
          </a:p>
        </p:txBody>
      </p:sp>
      <p:sp>
        <p:nvSpPr>
          <p:cNvPr id="39" name="TextBox 38"/>
          <p:cNvSpPr txBox="1"/>
          <p:nvPr/>
        </p:nvSpPr>
        <p:spPr>
          <a:xfrm>
            <a:off x="532635" y="2268903"/>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Motion models: deterministic only for rout planning  </a:t>
            </a:r>
          </a:p>
        </p:txBody>
      </p:sp>
      <p:sp>
        <p:nvSpPr>
          <p:cNvPr id="41" name="TextBox 40"/>
          <p:cNvSpPr txBox="1"/>
          <p:nvPr/>
        </p:nvSpPr>
        <p:spPr>
          <a:xfrm>
            <a:off x="1135818" y="1777635"/>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UAV can transit between any two points if energy permits</a:t>
            </a:r>
          </a:p>
        </p:txBody>
      </p:sp>
      <mc:AlternateContent xmlns:mc="http://schemas.openxmlformats.org/markup-compatibility/2006" xmlns:a14="http://schemas.microsoft.com/office/drawing/2010/main">
        <mc:Choice Requires="a14">
          <p:sp>
            <p:nvSpPr>
              <p:cNvPr id="42" name="TextBox 41"/>
              <p:cNvSpPr txBox="1"/>
              <p:nvPr/>
            </p:nvSpPr>
            <p:spPr>
              <a:xfrm>
                <a:off x="1115889" y="2640736"/>
                <a:ext cx="7636119" cy="404983"/>
              </a:xfrm>
              <a:prstGeom prst="rect">
                <a:avLst/>
              </a:prstGeom>
              <a:noFill/>
            </p:spPr>
            <p:txBody>
              <a:bodyPr wrap="square" rtlCol="0">
                <a:spAutoFit/>
              </a:bodyPr>
              <a:lstStyle/>
              <a:p>
                <a:pPr marL="285750" indent="-285750">
                  <a:buFont typeface="Wingdings" panose="05000000000000000000" pitchFamily="2" charset="2"/>
                  <a:buChar char="§"/>
                </a:pPr>
                <a:r>
                  <a:rPr lang="en-US" dirty="0"/>
                  <a:t>UGV moves at a speed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𝑚𝑎𝑥</m:t>
                            </m:r>
                          </m:sub>
                          <m:sup>
                            <m:r>
                              <a:rPr lang="en-US" b="0" i="1" smtClean="0">
                                <a:latin typeface="Cambria Math" panose="02040503050406030204" pitchFamily="18" charset="0"/>
                              </a:rPr>
                              <m:t>𝑔</m:t>
                            </m:r>
                          </m:sup>
                        </m:sSubSup>
                      </m:e>
                    </m:d>
                  </m:oMath>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1115889" y="2640736"/>
                <a:ext cx="7636119" cy="404983"/>
              </a:xfrm>
              <a:prstGeom prst="rect">
                <a:avLst/>
              </a:prstGeom>
              <a:blipFill>
                <a:blip r:embed="rId4"/>
                <a:stretch>
                  <a:fillRect l="-479" t="-1493" b="-194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1115888" y="3072544"/>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UAV moves at a speed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0,  </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i="1">
                                <a:latin typeface="Cambria Math" panose="02040503050406030204" pitchFamily="18" charset="0"/>
                              </a:rPr>
                              <m:t>𝑚𝑎𝑥</m:t>
                            </m:r>
                          </m:sub>
                          <m:sup>
                            <m:r>
                              <a:rPr lang="en-US" b="0" i="1" smtClean="0">
                                <a:latin typeface="Cambria Math" panose="02040503050406030204" pitchFamily="18" charset="0"/>
                              </a:rPr>
                              <m:t>𝑎</m:t>
                            </m:r>
                          </m:sup>
                        </m:sSubSup>
                      </m:e>
                    </m:d>
                  </m:oMath>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1115888" y="3072544"/>
                <a:ext cx="7636119" cy="369332"/>
              </a:xfrm>
              <a:prstGeom prst="rect">
                <a:avLst/>
              </a:prstGeom>
              <a:blipFill>
                <a:blip r:embed="rId5"/>
                <a:stretch>
                  <a:fillRect l="-479" t="-8197" b="-24590"/>
                </a:stretch>
              </a:blipFill>
            </p:spPr>
            <p:txBody>
              <a:bodyPr/>
              <a:lstStyle/>
              <a:p>
                <a:r>
                  <a:rPr lang="en-US">
                    <a:noFill/>
                  </a:rPr>
                  <a:t> </a:t>
                </a:r>
              </a:p>
            </p:txBody>
          </p:sp>
        </mc:Fallback>
      </mc:AlternateContent>
      <p:sp>
        <p:nvSpPr>
          <p:cNvPr id="58" name="TextBox 57"/>
          <p:cNvSpPr txBox="1"/>
          <p:nvPr/>
        </p:nvSpPr>
        <p:spPr>
          <a:xfrm>
            <a:off x="532635" y="4155962"/>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Task </a:t>
            </a:r>
          </a:p>
        </p:txBody>
      </p:sp>
      <p:sp>
        <p:nvSpPr>
          <p:cNvPr id="59" name="TextBox 58"/>
          <p:cNvSpPr txBox="1"/>
          <p:nvPr/>
        </p:nvSpPr>
        <p:spPr>
          <a:xfrm>
            <a:off x="1135814" y="4570130"/>
            <a:ext cx="7636119"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UGV follows a sequence of nodes and may deviate from the task when receiving rendezvous request</a:t>
            </a:r>
          </a:p>
        </p:txBody>
      </p:sp>
      <p:sp>
        <p:nvSpPr>
          <p:cNvPr id="60" name="TextBox 59"/>
          <p:cNvSpPr txBox="1"/>
          <p:nvPr/>
        </p:nvSpPr>
        <p:spPr>
          <a:xfrm>
            <a:off x="1135814" y="5323378"/>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UAV strictly follows an ordered sequence of nodes</a:t>
            </a:r>
          </a:p>
        </p:txBody>
      </p:sp>
      <p:cxnSp>
        <p:nvCxnSpPr>
          <p:cNvPr id="61" name="Straight Connector 60"/>
          <p:cNvCxnSpPr/>
          <p:nvPr/>
        </p:nvCxnSpPr>
        <p:spPr>
          <a:xfrm flipH="1">
            <a:off x="1764381" y="6219609"/>
            <a:ext cx="1761131" cy="672"/>
          </a:xfrm>
          <a:prstGeom prst="line">
            <a:avLst/>
          </a:prstGeom>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1667665" y="6169589"/>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511348" y="6149009"/>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666" y="5775510"/>
            <a:ext cx="938447" cy="938447"/>
          </a:xfrm>
          <a:prstGeom prst="rect">
            <a:avLst/>
          </a:prstGeom>
          <a:noFill/>
          <a:extLst>
            <a:ext uri="{909E8E84-426E-40DD-AFC4-6F175D3DCCD1}">
              <a14:hiddenFill xmlns:a14="http://schemas.microsoft.com/office/drawing/2010/main">
                <a:solidFill>
                  <a:srgbClr val="FFFFFF"/>
                </a:solidFill>
              </a14:hiddenFill>
            </a:ext>
          </a:extLst>
        </p:spPr>
      </p:pic>
      <p:sp>
        <p:nvSpPr>
          <p:cNvPr id="79" name="Oval 78"/>
          <p:cNvSpPr/>
          <p:nvPr/>
        </p:nvSpPr>
        <p:spPr>
          <a:xfrm>
            <a:off x="5328972" y="6166306"/>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532634" y="3630673"/>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Energy model: stochastic for time-deterministic route</a:t>
            </a:r>
          </a:p>
        </p:txBody>
      </p:sp>
    </p:spTree>
    <p:extLst>
      <p:ext uri="{BB962C8B-B14F-4D97-AF65-F5344CB8AC3E}">
        <p14:creationId xmlns:p14="http://schemas.microsoft.com/office/powerpoint/2010/main" val="358787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p:cNvCxnSpPr/>
          <p:nvPr/>
        </p:nvCxnSpPr>
        <p:spPr>
          <a:xfrm flipV="1">
            <a:off x="3059483" y="1800106"/>
            <a:ext cx="195519" cy="78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6666" y="365004"/>
            <a:ext cx="7886700" cy="478935"/>
          </a:xfrm>
        </p:spPr>
        <p:txBody>
          <a:bodyPr>
            <a:normAutofit fontScale="90000"/>
          </a:bodyPr>
          <a:lstStyle/>
          <a:p>
            <a:r>
              <a:rPr lang="en-US" dirty="0"/>
              <a:t>Problem </a:t>
            </a:r>
            <a:r>
              <a:rPr lang="en-US" altLang="zh-CN" dirty="0"/>
              <a:t>setup</a:t>
            </a:r>
            <a:endParaRPr lang="en-US" dirty="0"/>
          </a:p>
        </p:txBody>
      </p:sp>
      <p:sp>
        <p:nvSpPr>
          <p:cNvPr id="5" name="TextBox 4"/>
          <p:cNvSpPr txBox="1"/>
          <p:nvPr/>
        </p:nvSpPr>
        <p:spPr>
          <a:xfrm>
            <a:off x="532636" y="878898"/>
            <a:ext cx="763611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Cooperative behavior - rendezvous</a:t>
            </a:r>
          </a:p>
        </p:txBody>
      </p:sp>
      <p:pic>
        <p:nvPicPr>
          <p:cNvPr id="43"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9276" y="417954"/>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023" y="510261"/>
            <a:ext cx="633349" cy="5464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7660" y="2760970"/>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2758" y="1691300"/>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5"/>
          <p:cNvSpPr/>
          <p:nvPr/>
        </p:nvSpPr>
        <p:spPr>
          <a:xfrm>
            <a:off x="2468657" y="1691300"/>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2415905" y="2604237"/>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86023" y="31704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57953" y="28196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016728" y="25743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258028" y="28495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77103" y="320031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05728" y="328480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350601" y="31971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11082" y="32569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368282" y="34759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958832" y="328480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539857" y="33061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781157" y="378239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505803" y="381228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415905" y="212035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882630" y="191571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293140" y="175031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965492" y="17173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290837" y="212670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850292" y="233833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536092" y="225119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183523" y="218563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883611" y="235271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7548657" y="29093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p:nvPr/>
        </p:nvCxnSpPr>
        <p:spPr>
          <a:xfrm flipV="1">
            <a:off x="2382904" y="2321493"/>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634275" y="2279522"/>
            <a:ext cx="989108" cy="369332"/>
          </a:xfrm>
          <a:prstGeom prst="rect">
            <a:avLst/>
          </a:prstGeom>
          <a:noFill/>
        </p:spPr>
        <p:txBody>
          <a:bodyPr wrap="square" rtlCol="0">
            <a:spAutoFit/>
          </a:bodyPr>
          <a:lstStyle/>
          <a:p>
            <a:r>
              <a:rPr lang="en-US" altLang="zh-CN" dirty="0"/>
              <a:t>detour</a:t>
            </a:r>
            <a:endParaRPr lang="en-US" dirty="0"/>
          </a:p>
        </p:txBody>
      </p:sp>
      <p:sp>
        <p:nvSpPr>
          <p:cNvPr id="51" name="Freeform 50"/>
          <p:cNvSpPr/>
          <p:nvPr/>
        </p:nvSpPr>
        <p:spPr>
          <a:xfrm>
            <a:off x="4894197" y="2371785"/>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5370054" y="2754691"/>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3293045" y="2327488"/>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777685" y="4428606"/>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At node </a:t>
            </a:r>
            <a:r>
              <a:rPr lang="en-US" i="1" dirty="0">
                <a:latin typeface="Times New Roman" panose="02020603050405020304" pitchFamily="18" charset="0"/>
                <a:cs typeface="Times New Roman" panose="02020603050405020304" pitchFamily="18" charset="0"/>
              </a:rPr>
              <a:t>a</a:t>
            </a:r>
            <a:r>
              <a:rPr lang="en-US" dirty="0"/>
              <a:t>, UAV sends a rendezvous request to UGV who is in point </a:t>
            </a:r>
            <a:r>
              <a:rPr lang="en-US" i="1" dirty="0">
                <a:latin typeface="Times New Roman" panose="02020603050405020304" pitchFamily="18" charset="0"/>
                <a:cs typeface="Times New Roman" panose="02020603050405020304" pitchFamily="18" charset="0"/>
              </a:rPr>
              <a:t>c</a:t>
            </a:r>
          </a:p>
        </p:txBody>
      </p:sp>
      <mc:AlternateContent xmlns:mc="http://schemas.openxmlformats.org/markup-compatibility/2006" xmlns:a14="http://schemas.microsoft.com/office/drawing/2010/main">
        <mc:Choice Requires="a14">
          <p:sp>
            <p:nvSpPr>
              <p:cNvPr id="55" name="TextBox 54"/>
              <p:cNvSpPr txBox="1"/>
              <p:nvPr/>
            </p:nvSpPr>
            <p:spPr>
              <a:xfrm>
                <a:off x="3097737" y="2828339"/>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3097737" y="2828339"/>
                <a:ext cx="186781" cy="276999"/>
              </a:xfrm>
              <a:prstGeom prst="rect">
                <a:avLst/>
              </a:prstGeom>
              <a:blipFill>
                <a:blip r:embed="rId4"/>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3030084" y="1532591"/>
                <a:ext cx="1660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3030084" y="1532591"/>
                <a:ext cx="166006" cy="276999"/>
              </a:xfrm>
              <a:prstGeom prst="rect">
                <a:avLst/>
              </a:prstGeom>
              <a:blipFill>
                <a:blip r:embed="rId5"/>
                <a:stretch>
                  <a:fillRect l="-22222" r="-14815"/>
                </a:stretch>
              </a:blipFill>
            </p:spPr>
            <p:txBody>
              <a:bodyPr/>
              <a:lstStyle/>
              <a:p>
                <a:r>
                  <a:rPr lang="en-US">
                    <a:noFill/>
                  </a:rPr>
                  <a:t> </a:t>
                </a:r>
              </a:p>
            </p:txBody>
          </p:sp>
        </mc:Fallback>
      </mc:AlternateContent>
      <p:sp>
        <p:nvSpPr>
          <p:cNvPr id="57" name="Oval 56"/>
          <p:cNvSpPr/>
          <p:nvPr/>
        </p:nvSpPr>
        <p:spPr>
          <a:xfrm>
            <a:off x="3059483" y="1803203"/>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33" idx="5"/>
            <a:endCxn id="53" idx="1"/>
          </p:cNvCxnSpPr>
          <p:nvPr/>
        </p:nvCxnSpPr>
        <p:spPr>
          <a:xfrm>
            <a:off x="3344152" y="1801328"/>
            <a:ext cx="325130" cy="53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p:cNvSpPr txBox="1"/>
              <p:nvPr/>
            </p:nvSpPr>
            <p:spPr>
              <a:xfrm>
                <a:off x="771956" y="4820554"/>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UGV will do a forward search in the road to find a rendezvous point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𝑟</m:t>
                            </m:r>
                          </m:sub>
                        </m:sSub>
                      </m:e>
                    </m:d>
                  </m:oMath>
                </a14:m>
                <a:r>
                  <a:rPr lang="en-US" dirty="0"/>
                  <a:t>  </a:t>
                </a:r>
                <a:endParaRPr lang="en-US" i="1" dirty="0">
                  <a:latin typeface="Times New Roman" panose="02020603050405020304" pitchFamily="18" charset="0"/>
                  <a:cs typeface="Times New Roman" panose="02020603050405020304" pitchFamily="18" charset="0"/>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771956" y="4820554"/>
                <a:ext cx="7636119" cy="369332"/>
              </a:xfrm>
              <a:prstGeom prst="rect">
                <a:avLst/>
              </a:prstGeom>
              <a:blipFill>
                <a:blip r:embed="rId6"/>
                <a:stretch>
                  <a:fillRect l="-559"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3424558" y="3268830"/>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63" name="TextBox 62"/>
              <p:cNvSpPr txBox="1">
                <a:spLocks noRot="1" noChangeAspect="1" noMove="1" noResize="1" noEditPoints="1" noAdjustHandles="1" noChangeArrowheads="1" noChangeShapeType="1" noTextEdit="1"/>
              </p:cNvSpPr>
              <p:nvPr/>
            </p:nvSpPr>
            <p:spPr>
              <a:xfrm>
                <a:off x="3424558" y="3268830"/>
                <a:ext cx="186781" cy="276999"/>
              </a:xfrm>
              <a:prstGeom prst="rect">
                <a:avLst/>
              </a:prstGeom>
              <a:blipFill>
                <a:blip r:embed="rId7"/>
                <a:stretch>
                  <a:fillRect l="-30000" r="-30000"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573323" y="5212502"/>
                <a:ext cx="5005216" cy="646331"/>
              </a:xfrm>
              <a:prstGeom prst="rect">
                <a:avLst/>
              </a:prstGeom>
              <a:noFill/>
            </p:spPr>
            <p:txBody>
              <a:bodyPr wrap="square" rtlCol="0">
                <a:spAutoFit/>
              </a:bodyPr>
              <a:lstStyle/>
              <a:p>
                <a:r>
                  <a:rPr lang="en-US" dirty="0"/>
                  <a:t>Minimize  time(a to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𝑟</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𝑟</m:t>
                            </m:r>
                          </m:sub>
                        </m:sSub>
                      </m:e>
                    </m:d>
                  </m:oMath>
                </a14:m>
                <a:r>
                  <a:rPr lang="en-US" dirty="0"/>
                  <a:t>) + time(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𝑟</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𝑟</m:t>
                            </m:r>
                          </m:sub>
                        </m:sSub>
                      </m:e>
                    </m:d>
                  </m:oMath>
                </a14:m>
                <a:r>
                  <a:rPr lang="en-US" dirty="0"/>
                  <a:t> to b) </a:t>
                </a:r>
              </a:p>
              <a:p>
                <a:r>
                  <a:rPr lang="en-US" dirty="0" err="1"/>
                  <a:t>s.t.</a:t>
                </a:r>
                <a:r>
                  <a:rPr lang="en-US" dirty="0"/>
                  <a:t>     Point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𝑟</m:t>
                        </m:r>
                      </m:sub>
                    </m:sSub>
                  </m:oMath>
                </a14:m>
                <a:r>
                  <a:rPr lang="en-US" dirty="0"/>
                  <a:t> is reachable for UAV within time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𝑟</m:t>
                        </m:r>
                      </m:sub>
                    </m:sSub>
                  </m:oMath>
                </a14:m>
                <a:r>
                  <a:rPr lang="en-US" dirty="0"/>
                  <a:t> </a:t>
                </a:r>
              </a:p>
            </p:txBody>
          </p:sp>
        </mc:Choice>
        <mc:Fallback xmlns="">
          <p:sp>
            <p:nvSpPr>
              <p:cNvPr id="9" name="TextBox 8"/>
              <p:cNvSpPr txBox="1">
                <a:spLocks noRot="1" noChangeAspect="1" noMove="1" noResize="1" noEditPoints="1" noAdjustHandles="1" noChangeArrowheads="1" noChangeShapeType="1" noTextEdit="1"/>
              </p:cNvSpPr>
              <p:nvPr/>
            </p:nvSpPr>
            <p:spPr>
              <a:xfrm>
                <a:off x="2573323" y="5212502"/>
                <a:ext cx="5005216" cy="646331"/>
              </a:xfrm>
              <a:prstGeom prst="rect">
                <a:avLst/>
              </a:prstGeom>
              <a:blipFill>
                <a:blip r:embed="rId8"/>
                <a:stretch>
                  <a:fillRect l="-974"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077073" y="5924372"/>
                <a:ext cx="1727781" cy="8299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𝑑𝑖𝑠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_</m:t>
                          </m:r>
                          <m:r>
                            <a:rPr lang="en-US" b="0" i="1" smtClean="0">
                              <a:latin typeface="Cambria Math" panose="02040503050406030204" pitchFamily="18" charset="0"/>
                            </a:rPr>
                            <m:t>𝑟</m:t>
                          </m:r>
                          <m:r>
                            <a:rPr lang="en-US" b="0" i="1" smtClean="0">
                              <a:latin typeface="Cambria Math" panose="02040503050406030204" pitchFamily="18" charset="0"/>
                            </a:rPr>
                            <m:t>)</m:t>
                          </m:r>
                        </m:num>
                        <m:den>
                          <m:r>
                            <a:rPr lang="en-US" b="0" i="1" smtClean="0">
                              <a:latin typeface="Cambria Math" panose="02040503050406030204" pitchFamily="18" charset="0"/>
                            </a:rPr>
                            <m:t>𝑣</m:t>
                          </m:r>
                          <m:r>
                            <a:rPr lang="en-US" b="0" i="1" smtClean="0">
                              <a:latin typeface="Cambria Math" panose="02040503050406030204" pitchFamily="18" charset="0"/>
                            </a:rPr>
                            <m:t>_</m:t>
                          </m:r>
                          <m:r>
                            <m:rPr>
                              <m:sty m:val="p"/>
                            </m:rPr>
                            <a:rPr lang="en-US" b="0" i="0" smtClean="0">
                              <a:latin typeface="Cambria Math" panose="02040503050406030204" pitchFamily="18" charset="0"/>
                            </a:rPr>
                            <m:t>max</m:t>
                          </m:r>
                          <m:r>
                            <a:rPr lang="en-US" b="0" i="1" smtClean="0">
                              <a:latin typeface="Cambria Math" panose="02040503050406030204" pitchFamily="18" charset="0"/>
                            </a:rPr>
                            <m:t>⁡^</m:t>
                          </m:r>
                          <m:r>
                            <a:rPr lang="en-US" b="0" i="1" smtClean="0">
                              <a:latin typeface="Cambria Math" panose="02040503050406030204" pitchFamily="18" charset="0"/>
                            </a:rPr>
                            <m:t>𝑎</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𝑟</m:t>
                          </m:r>
                        </m:sub>
                      </m:sSub>
                    </m:oMath>
                  </m:oMathPara>
                </a14:m>
                <a:endParaRPr lang="en-US" i="1" dirty="0">
                  <a:latin typeface="Cambria Math" panose="02040503050406030204" pitchFamily="18" charset="0"/>
                </a:endParaRPr>
              </a:p>
              <a:p>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077073" y="5924372"/>
                <a:ext cx="1727781" cy="829971"/>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4958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p:cNvCxnSpPr/>
          <p:nvPr/>
        </p:nvCxnSpPr>
        <p:spPr>
          <a:xfrm flipV="1">
            <a:off x="3059483" y="1800106"/>
            <a:ext cx="195519" cy="78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6666" y="365004"/>
            <a:ext cx="7886700" cy="478935"/>
          </a:xfrm>
        </p:spPr>
        <p:txBody>
          <a:bodyPr>
            <a:normAutofit fontScale="90000"/>
          </a:bodyPr>
          <a:lstStyle/>
          <a:p>
            <a:r>
              <a:rPr lang="en-US" dirty="0"/>
              <a:t>Problem </a:t>
            </a:r>
            <a:r>
              <a:rPr lang="en-US" altLang="zh-CN" dirty="0"/>
              <a:t>setup</a:t>
            </a:r>
            <a:endParaRPr lang="en-US" dirty="0"/>
          </a:p>
        </p:txBody>
      </p:sp>
      <p:sp>
        <p:nvSpPr>
          <p:cNvPr id="5" name="TextBox 4"/>
          <p:cNvSpPr txBox="1"/>
          <p:nvPr/>
        </p:nvSpPr>
        <p:spPr>
          <a:xfrm>
            <a:off x="532636" y="878898"/>
            <a:ext cx="763611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Cooperative behavior - recharge</a:t>
            </a:r>
          </a:p>
        </p:txBody>
      </p:sp>
      <p:pic>
        <p:nvPicPr>
          <p:cNvPr id="43"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9276" y="417954"/>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023" y="510261"/>
            <a:ext cx="633349" cy="5464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7660" y="2760970"/>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2758" y="1691300"/>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5"/>
          <p:cNvSpPr/>
          <p:nvPr/>
        </p:nvSpPr>
        <p:spPr>
          <a:xfrm>
            <a:off x="2468657" y="1691300"/>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2415905" y="2604237"/>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86023" y="31704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57953" y="28196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016728" y="25743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258028" y="28495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77103" y="320031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05728" y="328480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350601" y="31971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11082" y="32569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368282" y="34759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958832" y="328480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539857" y="33061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781157" y="378239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505803" y="381228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415905" y="212035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882630" y="191571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293140" y="175031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965492" y="17173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290837" y="212670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850292" y="233833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536092" y="225119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183523" y="218563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883611" y="235271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7548657" y="29093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p:nvPr/>
        </p:nvCxnSpPr>
        <p:spPr>
          <a:xfrm flipV="1">
            <a:off x="2382904" y="2321493"/>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634275" y="2279522"/>
            <a:ext cx="989108" cy="369332"/>
          </a:xfrm>
          <a:prstGeom prst="rect">
            <a:avLst/>
          </a:prstGeom>
          <a:noFill/>
        </p:spPr>
        <p:txBody>
          <a:bodyPr wrap="square" rtlCol="0">
            <a:spAutoFit/>
          </a:bodyPr>
          <a:lstStyle/>
          <a:p>
            <a:r>
              <a:rPr lang="en-US" altLang="zh-CN" dirty="0"/>
              <a:t>detour</a:t>
            </a:r>
            <a:endParaRPr lang="en-US" dirty="0"/>
          </a:p>
        </p:txBody>
      </p:sp>
      <p:sp>
        <p:nvSpPr>
          <p:cNvPr id="51" name="Freeform 50"/>
          <p:cNvSpPr/>
          <p:nvPr/>
        </p:nvSpPr>
        <p:spPr>
          <a:xfrm>
            <a:off x="4894197" y="2371785"/>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5370054" y="2754691"/>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3293045" y="2327488"/>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777685" y="4428606"/>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Swap battery  -- constant time</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5" name="TextBox 54"/>
              <p:cNvSpPr txBox="1"/>
              <p:nvPr/>
            </p:nvSpPr>
            <p:spPr>
              <a:xfrm>
                <a:off x="3097737" y="2828339"/>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3097737" y="2828339"/>
                <a:ext cx="186781" cy="276999"/>
              </a:xfrm>
              <a:prstGeom prst="rect">
                <a:avLst/>
              </a:prstGeom>
              <a:blipFill>
                <a:blip r:embed="rId4"/>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3030084" y="1532591"/>
                <a:ext cx="1660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3030084" y="1532591"/>
                <a:ext cx="166006" cy="276999"/>
              </a:xfrm>
              <a:prstGeom prst="rect">
                <a:avLst/>
              </a:prstGeom>
              <a:blipFill>
                <a:blip r:embed="rId5"/>
                <a:stretch>
                  <a:fillRect l="-22222" r="-14815"/>
                </a:stretch>
              </a:blipFill>
            </p:spPr>
            <p:txBody>
              <a:bodyPr/>
              <a:lstStyle/>
              <a:p>
                <a:r>
                  <a:rPr lang="en-US">
                    <a:noFill/>
                  </a:rPr>
                  <a:t> </a:t>
                </a:r>
              </a:p>
            </p:txBody>
          </p:sp>
        </mc:Fallback>
      </mc:AlternateContent>
      <p:sp>
        <p:nvSpPr>
          <p:cNvPr id="57" name="Oval 56"/>
          <p:cNvSpPr/>
          <p:nvPr/>
        </p:nvSpPr>
        <p:spPr>
          <a:xfrm>
            <a:off x="3059483" y="1803203"/>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33" idx="5"/>
            <a:endCxn id="53" idx="1"/>
          </p:cNvCxnSpPr>
          <p:nvPr/>
        </p:nvCxnSpPr>
        <p:spPr>
          <a:xfrm>
            <a:off x="3344152" y="1801328"/>
            <a:ext cx="325130" cy="53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771956" y="4994436"/>
            <a:ext cx="7636119"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Mobile charging -- charging time is decided by energy left and need to think about how UGV moves and its effect on the UAV task</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3" name="TextBox 62"/>
              <p:cNvSpPr txBox="1"/>
              <p:nvPr/>
            </p:nvSpPr>
            <p:spPr>
              <a:xfrm>
                <a:off x="3424558" y="3268830"/>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63" name="TextBox 62"/>
              <p:cNvSpPr txBox="1">
                <a:spLocks noRot="1" noChangeAspect="1" noMove="1" noResize="1" noEditPoints="1" noAdjustHandles="1" noChangeArrowheads="1" noChangeShapeType="1" noTextEdit="1"/>
              </p:cNvSpPr>
              <p:nvPr/>
            </p:nvSpPr>
            <p:spPr>
              <a:xfrm>
                <a:off x="3424558" y="3268830"/>
                <a:ext cx="186781" cy="276999"/>
              </a:xfrm>
              <a:prstGeom prst="rect">
                <a:avLst/>
              </a:prstGeom>
              <a:blipFill>
                <a:blip r:embed="rId6"/>
                <a:stretch>
                  <a:fillRect l="-30000" r="-30000" b="-6522"/>
                </a:stretch>
              </a:blipFill>
            </p:spPr>
            <p:txBody>
              <a:bodyPr/>
              <a:lstStyle/>
              <a:p>
                <a:r>
                  <a:rPr lang="en-US">
                    <a:noFill/>
                  </a:rPr>
                  <a:t> </a:t>
                </a:r>
              </a:p>
            </p:txBody>
          </p:sp>
        </mc:Fallback>
      </mc:AlternateContent>
    </p:spTree>
    <p:extLst>
      <p:ext uri="{BB962C8B-B14F-4D97-AF65-F5344CB8AC3E}">
        <p14:creationId xmlns:p14="http://schemas.microsoft.com/office/powerpoint/2010/main" val="324382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9332" y="2054817"/>
            <a:ext cx="8233818" cy="369332"/>
          </a:xfrm>
          <a:prstGeom prst="rect">
            <a:avLst/>
          </a:prstGeom>
          <a:noFill/>
        </p:spPr>
        <p:txBody>
          <a:bodyPr wrap="square" rtlCol="0">
            <a:spAutoFit/>
          </a:bodyPr>
          <a:lstStyle/>
          <a:p>
            <a:pPr marL="285750" indent="-285750">
              <a:buFont typeface="Arial" panose="020B0604020202020204" pitchFamily="34" charset="0"/>
              <a:buChar char="•"/>
            </a:pPr>
            <a:r>
              <a:rPr lang="en-US" dirty="0"/>
              <a:t>Each transition is represented by a trajectory and the corresponding controller </a:t>
            </a:r>
          </a:p>
        </p:txBody>
      </p:sp>
      <p:sp>
        <p:nvSpPr>
          <p:cNvPr id="9" name="TextBox 8"/>
          <p:cNvSpPr txBox="1"/>
          <p:nvPr/>
        </p:nvSpPr>
        <p:spPr>
          <a:xfrm>
            <a:off x="594649" y="3845058"/>
            <a:ext cx="6702552" cy="369332"/>
          </a:xfrm>
          <a:prstGeom prst="rect">
            <a:avLst/>
          </a:prstGeom>
          <a:noFill/>
        </p:spPr>
        <p:txBody>
          <a:bodyPr wrap="square" rtlCol="0">
            <a:spAutoFit/>
          </a:bodyPr>
          <a:lstStyle/>
          <a:p>
            <a:pPr marL="285750" indent="-285750">
              <a:buFont typeface="Arial" panose="020B0604020202020204" pitchFamily="34" charset="0"/>
              <a:buChar char="•"/>
            </a:pPr>
            <a:r>
              <a:rPr lang="en-US" dirty="0"/>
              <a:t>Energy consumption distribution </a:t>
            </a:r>
          </a:p>
        </p:txBody>
      </p:sp>
      <p:sp>
        <p:nvSpPr>
          <p:cNvPr id="11" name="TextBox 10"/>
          <p:cNvSpPr txBox="1"/>
          <p:nvPr/>
        </p:nvSpPr>
        <p:spPr>
          <a:xfrm>
            <a:off x="2111691" y="118992"/>
            <a:ext cx="5203439" cy="400110"/>
          </a:xfrm>
          <a:prstGeom prst="rect">
            <a:avLst/>
          </a:prstGeom>
          <a:noFill/>
        </p:spPr>
        <p:txBody>
          <a:bodyPr wrap="square" rtlCol="0">
            <a:spAutoFit/>
          </a:bodyPr>
          <a:lstStyle/>
          <a:p>
            <a:r>
              <a:rPr lang="en-US" sz="2000" dirty="0"/>
              <a:t>How to incorporate energy uncertainty?</a:t>
            </a:r>
          </a:p>
        </p:txBody>
      </p:sp>
      <p:cxnSp>
        <p:nvCxnSpPr>
          <p:cNvPr id="13" name="Straight Connector 12"/>
          <p:cNvCxnSpPr/>
          <p:nvPr/>
        </p:nvCxnSpPr>
        <p:spPr>
          <a:xfrm flipH="1">
            <a:off x="1904657" y="1337153"/>
            <a:ext cx="1761131" cy="672"/>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807941" y="1287133"/>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651624" y="1266553"/>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p:cNvSpPr txBox="1"/>
              <p:nvPr/>
            </p:nvSpPr>
            <p:spPr>
              <a:xfrm>
                <a:off x="1674298" y="1050617"/>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1674298" y="1050617"/>
                <a:ext cx="186781" cy="276999"/>
              </a:xfrm>
              <a:prstGeom prst="rect">
                <a:avLst/>
              </a:prstGeom>
              <a:blipFill>
                <a:blip r:embed="rId15"/>
                <a:stretch>
                  <a:fillRect l="-20000"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707589" y="1030367"/>
                <a:ext cx="1660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3707589" y="1030367"/>
                <a:ext cx="166007" cy="276999"/>
              </a:xfrm>
              <a:prstGeom prst="rect">
                <a:avLst/>
              </a:prstGeom>
              <a:blipFill>
                <a:blip r:embed="rId16"/>
                <a:stretch>
                  <a:fillRect l="-22222" r="-14815"/>
                </a:stretch>
              </a:blipFill>
            </p:spPr>
            <p:txBody>
              <a:bodyPr/>
              <a:lstStyle/>
              <a:p>
                <a:r>
                  <a:rPr lang="en-US">
                    <a:noFill/>
                  </a:rPr>
                  <a:t> </a:t>
                </a:r>
              </a:p>
            </p:txBody>
          </p:sp>
        </mc:Fallback>
      </mc:AlternateContent>
      <p:pic>
        <p:nvPicPr>
          <p:cNvPr id="28" name="Picture 4" descr="Drones transparent PNG images - Stick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86942" y="893054"/>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p:cNvPicPr>
          <p:nvPr/>
        </p:nvPicPr>
        <p:blipFill>
          <a:blip r:embed="rId18"/>
          <a:stretch>
            <a:fillRect/>
          </a:stretch>
        </p:blipFill>
        <p:spPr>
          <a:xfrm>
            <a:off x="1111435" y="2919752"/>
            <a:ext cx="3314700" cy="400050"/>
          </a:xfrm>
          <a:prstGeom prst="rect">
            <a:avLst/>
          </a:prstGeom>
        </p:spPr>
      </p:pic>
      <p:pic>
        <p:nvPicPr>
          <p:cNvPr id="43" name="Picture 42"/>
          <p:cNvPicPr>
            <a:picLocks noChangeAspect="1"/>
          </p:cNvPicPr>
          <p:nvPr/>
        </p:nvPicPr>
        <p:blipFill>
          <a:blip r:embed="rId19"/>
          <a:stretch>
            <a:fillRect/>
          </a:stretch>
        </p:blipFill>
        <p:spPr>
          <a:xfrm>
            <a:off x="1165817" y="2458850"/>
            <a:ext cx="2228850" cy="381000"/>
          </a:xfrm>
          <a:prstGeom prst="rect">
            <a:avLst/>
          </a:prstGeom>
        </p:spPr>
      </p:pic>
      <p:pic>
        <p:nvPicPr>
          <p:cNvPr id="44" name="Picture 43"/>
          <p:cNvPicPr>
            <a:picLocks noChangeAspect="1"/>
          </p:cNvPicPr>
          <p:nvPr/>
        </p:nvPicPr>
        <p:blipFill>
          <a:blip r:embed="rId20"/>
          <a:stretch>
            <a:fillRect/>
          </a:stretch>
        </p:blipFill>
        <p:spPr>
          <a:xfrm>
            <a:off x="1111435" y="3503214"/>
            <a:ext cx="2238375" cy="361950"/>
          </a:xfrm>
          <a:prstGeom prst="rect">
            <a:avLst/>
          </a:prstGeom>
        </p:spPr>
      </p:pic>
      <p:pic>
        <p:nvPicPr>
          <p:cNvPr id="46" name="Picture 45"/>
          <p:cNvPicPr>
            <a:picLocks noChangeAspect="1"/>
          </p:cNvPicPr>
          <p:nvPr/>
        </p:nvPicPr>
        <p:blipFill>
          <a:blip r:embed="rId21"/>
          <a:stretch>
            <a:fillRect/>
          </a:stretch>
        </p:blipFill>
        <p:spPr>
          <a:xfrm>
            <a:off x="5495902" y="5757231"/>
            <a:ext cx="2881929" cy="206934"/>
          </a:xfrm>
          <a:prstGeom prst="rect">
            <a:avLst/>
          </a:prstGeom>
        </p:spPr>
      </p:pic>
      <p:pic>
        <p:nvPicPr>
          <p:cNvPr id="47" name="Picture 46"/>
          <p:cNvPicPr>
            <a:picLocks noChangeAspect="1"/>
          </p:cNvPicPr>
          <p:nvPr/>
        </p:nvPicPr>
        <p:blipFill>
          <a:blip r:embed="rId22"/>
          <a:stretch>
            <a:fillRect/>
          </a:stretch>
        </p:blipFill>
        <p:spPr>
          <a:xfrm>
            <a:off x="2571727" y="4842527"/>
            <a:ext cx="2924175" cy="533400"/>
          </a:xfrm>
          <a:prstGeom prst="rect">
            <a:avLst/>
          </a:prstGeom>
        </p:spPr>
      </p:pic>
      <mc:AlternateContent xmlns:mc="http://schemas.openxmlformats.org/markup-compatibility/2006" xmlns:a14="http://schemas.microsoft.com/office/drawing/2010/main">
        <mc:Choice Requires="a14">
          <p:sp>
            <p:nvSpPr>
              <p:cNvPr id="48" name="TextBox 47"/>
              <p:cNvSpPr txBox="1"/>
              <p:nvPr/>
            </p:nvSpPr>
            <p:spPr>
              <a:xfrm>
                <a:off x="3495251" y="5636434"/>
                <a:ext cx="1363835" cy="372794"/>
              </a:xfrm>
              <a:prstGeom prst="rect">
                <a:avLst/>
              </a:prstGeom>
              <a:noFill/>
            </p:spPr>
            <p:txBody>
              <a:bodyPr wrap="none" lIns="0" tIns="0" rIns="0" bIns="0" rtlCol="0">
                <a:spAutoFit/>
              </a:bodyPr>
              <a:lstStyle/>
              <a:p>
                <a:r>
                  <a:rPr lang="en-US" dirty="0"/>
                  <a:t>e = </a:t>
                </a:r>
                <a14:m>
                  <m:oMath xmlns:m="http://schemas.openxmlformats.org/officeDocument/2006/math">
                    <m:nary>
                      <m:naryPr>
                        <m:ctrlPr>
                          <a:rPr lang="en-US" i="1">
                            <a:latin typeface="Cambria Math" panose="02040503050406030204" pitchFamily="18" charset="0"/>
                          </a:rPr>
                        </m:ctrlPr>
                      </m:naryPr>
                      <m:sub>
                        <m:r>
                          <m:rPr>
                            <m:brk m:alnAt="23"/>
                          </m:rP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𝑓</m:t>
                            </m:r>
                          </m:sub>
                        </m:s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𝑣</m:t>
                            </m:r>
                          </m:e>
                        </m:d>
                        <m:r>
                          <a:rPr lang="en-US" i="1">
                            <a:latin typeface="Cambria Math" panose="02040503050406030204" pitchFamily="18" charset="0"/>
                          </a:rPr>
                          <m:t>𝑑𝑡</m:t>
                        </m:r>
                      </m:e>
                    </m:nary>
                  </m:oMath>
                </a14:m>
                <a:endParaRPr 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3495251" y="5636434"/>
                <a:ext cx="1363835" cy="372794"/>
              </a:xfrm>
              <a:prstGeom prst="rect">
                <a:avLst/>
              </a:prstGeom>
              <a:blipFill>
                <a:blip r:embed="rId23"/>
                <a:stretch>
                  <a:fillRect l="-12054" t="-145902" r="-5357" b="-226230"/>
                </a:stretch>
              </a:blipFill>
            </p:spPr>
            <p:txBody>
              <a:bodyPr/>
              <a:lstStyle/>
              <a:p>
                <a:r>
                  <a:rPr lang="en-US">
                    <a:noFill/>
                  </a:rPr>
                  <a:t> </a:t>
                </a:r>
              </a:p>
            </p:txBody>
          </p:sp>
        </mc:Fallback>
      </mc:AlternateContent>
      <p:sp>
        <p:nvSpPr>
          <p:cNvPr id="49" name="TextBox 48"/>
          <p:cNvSpPr txBox="1"/>
          <p:nvPr/>
        </p:nvSpPr>
        <p:spPr>
          <a:xfrm>
            <a:off x="688384" y="4584886"/>
            <a:ext cx="6334565" cy="369332"/>
          </a:xfrm>
          <a:prstGeom prst="rect">
            <a:avLst/>
          </a:prstGeom>
          <a:noFill/>
        </p:spPr>
        <p:txBody>
          <a:bodyPr wrap="square" rtlCol="0">
            <a:spAutoFit/>
          </a:bodyPr>
          <a:lstStyle/>
          <a:p>
            <a:r>
              <a:rPr lang="en-US" dirty="0"/>
              <a:t>Forward simulation and record a set of trajectories  </a:t>
            </a:r>
          </a:p>
        </p:txBody>
      </p:sp>
      <p:sp>
        <p:nvSpPr>
          <p:cNvPr id="50" name="TextBox 49"/>
          <p:cNvSpPr txBox="1"/>
          <p:nvPr/>
        </p:nvSpPr>
        <p:spPr>
          <a:xfrm>
            <a:off x="688384" y="5639896"/>
            <a:ext cx="6334565" cy="369332"/>
          </a:xfrm>
          <a:prstGeom prst="rect">
            <a:avLst/>
          </a:prstGeom>
          <a:noFill/>
        </p:spPr>
        <p:txBody>
          <a:bodyPr wrap="square" rtlCol="0">
            <a:spAutoFit/>
          </a:bodyPr>
          <a:lstStyle/>
          <a:p>
            <a:r>
              <a:rPr lang="en-US" dirty="0"/>
              <a:t>Compute energy</a:t>
            </a:r>
          </a:p>
        </p:txBody>
      </p:sp>
      <p:sp>
        <p:nvSpPr>
          <p:cNvPr id="51" name="TextBox 50"/>
          <p:cNvSpPr txBox="1"/>
          <p:nvPr/>
        </p:nvSpPr>
        <p:spPr>
          <a:xfrm>
            <a:off x="6259023" y="4075799"/>
            <a:ext cx="2707445" cy="923330"/>
          </a:xfrm>
          <a:prstGeom prst="rect">
            <a:avLst/>
          </a:prstGeom>
          <a:noFill/>
        </p:spPr>
        <p:txBody>
          <a:bodyPr wrap="square" rtlCol="0">
            <a:spAutoFit/>
          </a:bodyPr>
          <a:lstStyle/>
          <a:p>
            <a:r>
              <a:rPr lang="en-US" dirty="0"/>
              <a:t>We can get energy distribution for each discrete time step</a:t>
            </a:r>
          </a:p>
        </p:txBody>
      </p:sp>
      <mc:AlternateContent xmlns:mc="http://schemas.openxmlformats.org/markup-compatibility/2006" xmlns:a14="http://schemas.microsoft.com/office/drawing/2010/main">
        <mc:Choice Requires="a14">
          <p:sp>
            <p:nvSpPr>
              <p:cNvPr id="54" name="Rectangle 53"/>
              <p:cNvSpPr/>
              <p:nvPr/>
            </p:nvSpPr>
            <p:spPr>
              <a:xfrm>
                <a:off x="5161446" y="2874249"/>
                <a:ext cx="1005275" cy="391582"/>
              </a:xfrm>
              <a:prstGeom prst="rect">
                <a:avLst/>
              </a:prstGeom>
            </p:spPr>
            <p:txBody>
              <a:bodyPr wrap="none">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𝑓</m:t>
                        </m:r>
                      </m:sub>
                    </m:sSub>
                    <m:r>
                      <a:rPr lang="en-US" b="0" i="1" smtClean="0">
                        <a:latin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Ζ</m:t>
                        </m:r>
                      </m:e>
                      <m:sub>
                        <m:r>
                          <a:rPr lang="en-US" b="0" i="1" smtClean="0">
                            <a:latin typeface="Cambria Math" panose="02040503050406030204" pitchFamily="18" charset="0"/>
                            <a:ea typeface="Cambria Math" panose="02040503050406030204" pitchFamily="18" charset="0"/>
                          </a:rPr>
                          <m:t>+</m:t>
                        </m:r>
                      </m:sub>
                    </m:sSub>
                  </m:oMath>
                </a14:m>
                <a:r>
                  <a:rPr lang="en-US" dirty="0"/>
                  <a:t> </a:t>
                </a:r>
              </a:p>
            </p:txBody>
          </p:sp>
        </mc:Choice>
        <mc:Fallback xmlns="">
          <p:sp>
            <p:nvSpPr>
              <p:cNvPr id="54" name="Rectangle 53"/>
              <p:cNvSpPr>
                <a:spLocks noRot="1" noChangeAspect="1" noMove="1" noResize="1" noEditPoints="1" noAdjustHandles="1" noChangeArrowheads="1" noChangeShapeType="1" noTextEdit="1"/>
              </p:cNvSpPr>
              <p:nvPr/>
            </p:nvSpPr>
            <p:spPr>
              <a:xfrm>
                <a:off x="5161446" y="2874249"/>
                <a:ext cx="1005275" cy="391582"/>
              </a:xfrm>
              <a:prstGeom prst="rect">
                <a:avLst/>
              </a:prstGeom>
              <a:blipFill>
                <a:blip r:embed="rId24"/>
                <a:stretch>
                  <a:fillRect b="-9231"/>
                </a:stretch>
              </a:blipFill>
            </p:spPr>
            <p:txBody>
              <a:bodyPr/>
              <a:lstStyle/>
              <a:p>
                <a:r>
                  <a:rPr lang="en-US">
                    <a:noFill/>
                  </a:rPr>
                  <a:t> </a:t>
                </a:r>
              </a:p>
            </p:txBody>
          </p:sp>
        </mc:Fallback>
      </mc:AlternateContent>
      <p:sp>
        <p:nvSpPr>
          <p:cNvPr id="55" name="TextBox 54"/>
          <p:cNvSpPr txBox="1"/>
          <p:nvPr/>
        </p:nvSpPr>
        <p:spPr>
          <a:xfrm>
            <a:off x="6259023" y="2896499"/>
            <a:ext cx="2707445" cy="369332"/>
          </a:xfrm>
          <a:prstGeom prst="rect">
            <a:avLst/>
          </a:prstGeom>
          <a:noFill/>
        </p:spPr>
        <p:txBody>
          <a:bodyPr wrap="square" rtlCol="0">
            <a:spAutoFit/>
          </a:bodyPr>
          <a:lstStyle/>
          <a:p>
            <a:r>
              <a:rPr lang="en-US" dirty="0"/>
              <a:t>Unit second</a:t>
            </a:r>
          </a:p>
        </p:txBody>
      </p:sp>
    </p:spTree>
    <p:extLst>
      <p:ext uri="{BB962C8B-B14F-4D97-AF65-F5344CB8AC3E}">
        <p14:creationId xmlns:p14="http://schemas.microsoft.com/office/powerpoint/2010/main" val="2875630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dirty="0"/>
              <a:t>CCMDP based formulation</a:t>
            </a:r>
          </a:p>
        </p:txBody>
      </p:sp>
      <p:cxnSp>
        <p:nvCxnSpPr>
          <p:cNvPr id="4" name="Straight Connector 3"/>
          <p:cNvCxnSpPr/>
          <p:nvPr/>
        </p:nvCxnSpPr>
        <p:spPr>
          <a:xfrm>
            <a:off x="944592" y="3752490"/>
            <a:ext cx="725481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857402"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781327"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05252"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629177"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523641"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457534"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347832"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273619"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189881"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84828" y="33991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87753" y="31514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84828" y="28763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84828" y="264509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84828" y="23699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84828" y="209482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84828" y="18770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48639" y="5273198"/>
            <a:ext cx="277253" cy="27725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84828" y="160072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84828" y="126743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884828" y="984591"/>
            <a:ext cx="59764" cy="5976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791608" y="34019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794533" y="31543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791608" y="287919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791608" y="26479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791608" y="23728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791608" y="20976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791608" y="18799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791608" y="16035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791608" y="12702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791608" y="9874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710783" y="339721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713708" y="314956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710783" y="287442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710783" y="264318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710783" y="236805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710783" y="20929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710783" y="187515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710783" y="15988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710783" y="126553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710783" y="98268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620414" y="33972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623339" y="31495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620414" y="287442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620414" y="26431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620414" y="236805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620414" y="209292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620414" y="187515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3620414" y="159882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620414" y="12655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620414" y="98268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553858" y="34019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556783" y="31543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553858" y="287919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553858" y="26479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4553858" y="23728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553858" y="20976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553858" y="18799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553858" y="16035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4553858" y="12702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553858" y="9874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5461908" y="34083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464833" y="31606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461908" y="28855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461908" y="26543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461908" y="23791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5461908" y="21040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461908" y="18862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461908" y="16099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461908" y="127664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461908" y="99379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6350908" y="34146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353833" y="31670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6350908" y="289189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350908" y="26606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350908" y="23855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350908" y="21103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350908" y="18926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350908" y="16162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6350908" y="12829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6350908" y="10001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Arrow Connector 86"/>
          <p:cNvCxnSpPr>
            <a:stCxn id="25" idx="6"/>
            <a:endCxn id="33" idx="1"/>
          </p:cNvCxnSpPr>
          <p:nvPr/>
        </p:nvCxnSpPr>
        <p:spPr>
          <a:xfrm>
            <a:off x="944592" y="1014473"/>
            <a:ext cx="855768" cy="597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30" idx="2"/>
          </p:cNvCxnSpPr>
          <p:nvPr/>
        </p:nvCxnSpPr>
        <p:spPr>
          <a:xfrm>
            <a:off x="896092" y="1015082"/>
            <a:ext cx="895516" cy="13876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1987632">
            <a:off x="805686" y="1812736"/>
            <a:ext cx="3387602" cy="246221"/>
          </a:xfrm>
          <a:prstGeom prst="rect">
            <a:avLst/>
          </a:prstGeom>
          <a:noFill/>
        </p:spPr>
        <p:txBody>
          <a:bodyPr wrap="square" rtlCol="0">
            <a:spAutoFit/>
          </a:bodyPr>
          <a:lstStyle/>
          <a:p>
            <a:r>
              <a:rPr lang="en-US" sz="1000" dirty="0"/>
              <a:t>rendezvous</a:t>
            </a:r>
          </a:p>
        </p:txBody>
      </p:sp>
      <p:sp>
        <p:nvSpPr>
          <p:cNvPr id="91" name="TextBox 90"/>
          <p:cNvSpPr txBox="1"/>
          <p:nvPr/>
        </p:nvSpPr>
        <p:spPr>
          <a:xfrm rot="3115092">
            <a:off x="510033" y="2834444"/>
            <a:ext cx="3387602" cy="246221"/>
          </a:xfrm>
          <a:prstGeom prst="rect">
            <a:avLst/>
          </a:prstGeom>
          <a:noFill/>
        </p:spPr>
        <p:txBody>
          <a:bodyPr wrap="square" rtlCol="0">
            <a:spAutoFit/>
          </a:bodyPr>
          <a:lstStyle/>
          <a:p>
            <a:r>
              <a:rPr lang="en-US" sz="1000" dirty="0"/>
              <a:t>next</a:t>
            </a:r>
          </a:p>
        </p:txBody>
      </p:sp>
      <p:cxnSp>
        <p:nvCxnSpPr>
          <p:cNvPr id="92" name="Straight Arrow Connector 91"/>
          <p:cNvCxnSpPr>
            <a:endCxn id="37" idx="2"/>
          </p:cNvCxnSpPr>
          <p:nvPr/>
        </p:nvCxnSpPr>
        <p:spPr>
          <a:xfrm>
            <a:off x="1810203" y="2400676"/>
            <a:ext cx="903505" cy="7787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22" idx="0"/>
          </p:cNvCxnSpPr>
          <p:nvPr/>
        </p:nvCxnSpPr>
        <p:spPr>
          <a:xfrm>
            <a:off x="2763990" y="3191207"/>
            <a:ext cx="823276" cy="20819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51" idx="4"/>
          </p:cNvCxnSpPr>
          <p:nvPr/>
        </p:nvCxnSpPr>
        <p:spPr>
          <a:xfrm flipV="1">
            <a:off x="2752454" y="2152686"/>
            <a:ext cx="897842" cy="1004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Curved Connector 102"/>
          <p:cNvCxnSpPr>
            <a:stCxn id="22" idx="4"/>
            <a:endCxn id="22" idx="6"/>
          </p:cNvCxnSpPr>
          <p:nvPr/>
        </p:nvCxnSpPr>
        <p:spPr>
          <a:xfrm rot="5400000" flipH="1" flipV="1">
            <a:off x="3587266" y="5411825"/>
            <a:ext cx="138626" cy="138626"/>
          </a:xfrm>
          <a:prstGeom prst="curvedConnector4">
            <a:avLst>
              <a:gd name="adj1" fmla="val -164904"/>
              <a:gd name="adj2" fmla="val 26490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endCxn id="40" idx="5"/>
          </p:cNvCxnSpPr>
          <p:nvPr/>
        </p:nvCxnSpPr>
        <p:spPr>
          <a:xfrm>
            <a:off x="1807752" y="1639818"/>
            <a:ext cx="954043" cy="7792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42" idx="2"/>
          </p:cNvCxnSpPr>
          <p:nvPr/>
        </p:nvCxnSpPr>
        <p:spPr>
          <a:xfrm>
            <a:off x="1826692" y="1631682"/>
            <a:ext cx="884091" cy="273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22" idx="7"/>
          </p:cNvCxnSpPr>
          <p:nvPr/>
        </p:nvCxnSpPr>
        <p:spPr>
          <a:xfrm>
            <a:off x="2711291" y="2392559"/>
            <a:ext cx="973998" cy="2921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3331377" y="3918367"/>
            <a:ext cx="1685183" cy="369332"/>
          </a:xfrm>
          <a:prstGeom prst="rect">
            <a:avLst/>
          </a:prstGeom>
          <a:noFill/>
        </p:spPr>
        <p:txBody>
          <a:bodyPr wrap="square" rtlCol="0">
            <a:spAutoFit/>
          </a:bodyPr>
          <a:lstStyle/>
          <a:p>
            <a:r>
              <a:rPr lang="en-US" dirty="0"/>
              <a:t>CCMDP:</a:t>
            </a:r>
          </a:p>
        </p:txBody>
      </p:sp>
      <p:sp>
        <p:nvSpPr>
          <p:cNvPr id="113" name="TextBox 112"/>
          <p:cNvSpPr txBox="1"/>
          <p:nvPr/>
        </p:nvSpPr>
        <p:spPr>
          <a:xfrm>
            <a:off x="4053347" y="4183063"/>
            <a:ext cx="4042903"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t>State: UAV, UGV,  energy</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Action: rendezvous or next</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Cost: time consumed for transition</a:t>
            </a:r>
          </a:p>
        </p:txBody>
      </p:sp>
      <mc:AlternateContent xmlns:mc="http://schemas.openxmlformats.org/markup-compatibility/2006" xmlns:a14="http://schemas.microsoft.com/office/drawing/2010/main">
        <mc:Choice Requires="a14">
          <p:sp>
            <p:nvSpPr>
              <p:cNvPr id="114" name="TextBox 113"/>
              <p:cNvSpPr txBox="1"/>
              <p:nvPr/>
            </p:nvSpPr>
            <p:spPr>
              <a:xfrm>
                <a:off x="4838700" y="5294001"/>
                <a:ext cx="327192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𝜋</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𝑎𝑟𝑔𝑚𝑖𝑛</m:t>
                      </m:r>
                      <m:r>
                        <a:rPr lang="en-US" b="0" i="1" smtClean="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Ε</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𝐶</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𝜋</m:t>
                              </m:r>
                            </m:e>
                          </m:d>
                        </m:e>
                      </m:d>
                    </m:oMath>
                  </m:oMathPara>
                </a14:m>
                <a:endParaRPr lang="en-US" b="0" i="1" dirty="0">
                  <a:latin typeface="Cambria Math" panose="02040503050406030204" pitchFamily="18" charset="0"/>
                  <a:ea typeface="Cambria Math" panose="02040503050406030204" pitchFamily="18" charset="0"/>
                </a:endParaRPr>
              </a:p>
              <a:p>
                <a:r>
                  <a:rPr lang="en-US" b="0" dirty="0" err="1">
                    <a:ea typeface="Cambria Math" panose="02040503050406030204" pitchFamily="18" charset="0"/>
                  </a:rPr>
                  <a:t>s.t.</a:t>
                </a:r>
                <a:r>
                  <a:rPr lang="en-US" b="0" dirty="0">
                    <a:ea typeface="Cambria Math" panose="02040503050406030204" pitchFamily="18" charset="0"/>
                  </a:rPr>
                  <a:t>     P(entering failure state) &lt;= </a:t>
                </a:r>
                <a:r>
                  <a:rPr lang="el-GR" b="0" dirty="0">
                    <a:ea typeface="Cambria Math" panose="02040503050406030204" pitchFamily="18" charset="0"/>
                  </a:rPr>
                  <a:t>α</a:t>
                </a:r>
                <a14:m>
                  <m:oMath xmlns:m="http://schemas.openxmlformats.org/officeDocument/2006/math">
                    <m:r>
                      <a:rPr lang="en-US" b="0" i="1" smtClean="0">
                        <a:latin typeface="Cambria Math" panose="02040503050406030204" pitchFamily="18" charset="0"/>
                        <a:ea typeface="Cambria Math" panose="02040503050406030204" pitchFamily="18" charset="0"/>
                      </a:rPr>
                      <m:t> </m:t>
                    </m:r>
                  </m:oMath>
                </a14:m>
                <a:endParaRPr lang="en-US" dirty="0"/>
              </a:p>
            </p:txBody>
          </p:sp>
        </mc:Choice>
        <mc:Fallback xmlns="">
          <p:sp>
            <p:nvSpPr>
              <p:cNvPr id="114" name="TextBox 113"/>
              <p:cNvSpPr txBox="1">
                <a:spLocks noRot="1" noChangeAspect="1" noMove="1" noResize="1" noEditPoints="1" noAdjustHandles="1" noChangeArrowheads="1" noChangeShapeType="1" noTextEdit="1"/>
              </p:cNvSpPr>
              <p:nvPr/>
            </p:nvSpPr>
            <p:spPr>
              <a:xfrm>
                <a:off x="4838700" y="5294001"/>
                <a:ext cx="3271921" cy="553998"/>
              </a:xfrm>
              <a:prstGeom prst="rect">
                <a:avLst/>
              </a:prstGeom>
              <a:blipFill>
                <a:blip r:embed="rId2"/>
                <a:stretch>
                  <a:fillRect l="-4478" r="-2052" b="-25275"/>
                </a:stretch>
              </a:blipFill>
            </p:spPr>
            <p:txBody>
              <a:bodyPr/>
              <a:lstStyle/>
              <a:p>
                <a:r>
                  <a:rPr lang="en-US">
                    <a:noFill/>
                  </a:rPr>
                  <a:t> </a:t>
                </a:r>
              </a:p>
            </p:txBody>
          </p:sp>
        </mc:Fallback>
      </mc:AlternateContent>
      <p:sp>
        <p:nvSpPr>
          <p:cNvPr id="115" name="TextBox 114"/>
          <p:cNvSpPr txBox="1"/>
          <p:nvPr/>
        </p:nvSpPr>
        <p:spPr>
          <a:xfrm>
            <a:off x="2117310" y="5269839"/>
            <a:ext cx="1685183" cy="369332"/>
          </a:xfrm>
          <a:prstGeom prst="rect">
            <a:avLst/>
          </a:prstGeom>
          <a:noFill/>
        </p:spPr>
        <p:txBody>
          <a:bodyPr wrap="square" rtlCol="0">
            <a:spAutoFit/>
          </a:bodyPr>
          <a:lstStyle/>
          <a:p>
            <a:r>
              <a:rPr lang="en-US" dirty="0"/>
              <a:t>Failure state</a:t>
            </a:r>
          </a:p>
        </p:txBody>
      </p:sp>
    </p:spTree>
    <p:extLst>
      <p:ext uri="{BB962C8B-B14F-4D97-AF65-F5344CB8AC3E}">
        <p14:creationId xmlns:p14="http://schemas.microsoft.com/office/powerpoint/2010/main" val="42209082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91.48859"/>
  <p:tag name="ORIGINALWIDTH" val="374.2032"/>
  <p:tag name="LATEXADDIN" val="\documentclass{article}&#10;\usepackage{amsmath}&#10;\pagestyle{empty}&#10;\begin{document}&#10;&#10;$$&#10;\delta = 0.2&#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91.48859"/>
  <p:tag name="ORIGINALWIDTH" val="374.2032"/>
  <p:tag name="LATEXADDIN" val="\documentclass{article}&#10;\usepackage{amsmath}&#10;\pagestyle{empty}&#10;\begin{document}&#10;&#10;$$&#10;\delta = 0.5&#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2000"/>
  <p:tag name="ORIGINALHEIGHT" val="149.9813"/>
  <p:tag name="ORIGINALWIDTH" val="263.2171"/>
  <p:tag name="LATEXADDIN" val="\documentclass{article}&#10;\usepackage{amsmath}&#10;\pagestyle{empty}&#10;\begin{document}&#10;&#10;$$D \delta$$&#10;&#10;&#10;\end{document}"/>
  <p:tag name="IGUANATEXSIZE" val="20"/>
  <p:tag name="IGUANATEXCURSOR" val="91"/>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1139</Words>
  <Application>Microsoft Office PowerPoint</Application>
  <PresentationFormat>On-screen Show (4:3)</PresentationFormat>
  <Paragraphs>144</Paragraphs>
  <Slides>24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TimesNewRoman,Italic</vt:lpstr>
      <vt:lpstr>Arial</vt:lpstr>
      <vt:lpstr>Calibri</vt:lpstr>
      <vt:lpstr>Calibri Light</vt:lpstr>
      <vt:lpstr>Cambria Math</vt:lpstr>
      <vt:lpstr>Times New Roman</vt:lpstr>
      <vt:lpstr>Wingdings</vt:lpstr>
      <vt:lpstr>Office Theme</vt:lpstr>
      <vt:lpstr>Risk-Aware UAV-UGV periodic Rendezvous</vt:lpstr>
      <vt:lpstr>Problem 1</vt:lpstr>
      <vt:lpstr>Problem</vt:lpstr>
      <vt:lpstr>Problem 2</vt:lpstr>
      <vt:lpstr>Problem setup</vt:lpstr>
      <vt:lpstr>Problem setup</vt:lpstr>
      <vt:lpstr>Problem setup</vt:lpstr>
      <vt:lpstr>PowerPoint Presentation</vt:lpstr>
      <vt:lpstr>CCMDP based formulation</vt:lpstr>
      <vt:lpstr>Problem 2</vt:lpstr>
      <vt:lpstr>CCMDP based formulation</vt:lpstr>
      <vt:lpstr>CCMDP based formulation</vt:lpstr>
      <vt:lpstr>Problem 2</vt:lpstr>
      <vt:lpstr>CCMDP based formulation</vt:lpstr>
      <vt:lpstr>MCTS based algorithm</vt:lpstr>
      <vt:lpstr>Test case</vt:lpstr>
      <vt:lpstr>Results and problems</vt:lpstr>
      <vt:lpstr>PowerPoint Presentation</vt:lpstr>
      <vt:lpstr>PowerPoint Presentation</vt:lpstr>
      <vt:lpstr>PowerPoint Presentation</vt:lpstr>
      <vt:lpstr>PowerPoint Presentation</vt:lpstr>
      <vt:lpstr>PowerPoint Presentation</vt:lpstr>
      <vt:lpstr>PowerPoint Presentation</vt:lpstr>
      <vt:lpstr>Problem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Risk-Aware UAV-UGV Rendezvous Via CMDP</dc:title>
  <dc:creator>Guangyao Shi</dc:creator>
  <cp:lastModifiedBy>SHI Roy</cp:lastModifiedBy>
  <cp:revision>107</cp:revision>
  <dcterms:created xsi:type="dcterms:W3CDTF">2021-10-04T19:21:08Z</dcterms:created>
  <dcterms:modified xsi:type="dcterms:W3CDTF">2022-01-10T02:47:59Z</dcterms:modified>
</cp:coreProperties>
</file>