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4.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66" r:id="rId4"/>
    <p:sldId id="269" r:id="rId5"/>
    <p:sldId id="270" r:id="rId6"/>
    <p:sldId id="271" r:id="rId7"/>
    <p:sldId id="272" r:id="rId8"/>
    <p:sldId id="263" r:id="rId9"/>
    <p:sldId id="268" r:id="rId10"/>
    <p:sldId id="277" r:id="rId11"/>
    <p:sldId id="276" r:id="rId12"/>
    <p:sldId id="278" r:id="rId13"/>
    <p:sldId id="279" r:id="rId14"/>
    <p:sldId id="280" r:id="rId15"/>
    <p:sldId id="281" r:id="rId16"/>
    <p:sldId id="282" r:id="rId17"/>
    <p:sldId id="283" r:id="rId18"/>
    <p:sldId id="274" r:id="rId19"/>
    <p:sldId id="284" r:id="rId20"/>
    <p:sldId id="285" r:id="rId21"/>
    <p:sldId id="286" r:id="rId22"/>
    <p:sldId id="287" r:id="rId23"/>
    <p:sldId id="275" r:id="rId24"/>
    <p:sldId id="288" r:id="rId25"/>
    <p:sldId id="289" r:id="rId26"/>
    <p:sldId id="273"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86486" autoAdjust="0"/>
  </p:normalViewPr>
  <p:slideViewPr>
    <p:cSldViewPr snapToGrid="0">
      <p:cViewPr varScale="1">
        <p:scale>
          <a:sx n="110" d="100"/>
          <a:sy n="110" d="100"/>
        </p:scale>
        <p:origin x="3228"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83B10-4AFC-444E-A2FB-9E8E149BD40A}" type="datetimeFigureOut">
              <a:rPr lang="en-US" smtClean="0"/>
              <a:t>1/21/2022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BFEB3D-3DA2-4474-AB58-9A7D56BBFD54}" type="slidenum">
              <a:rPr lang="en-US" smtClean="0"/>
              <a:t>‹#›</a:t>
            </a:fld>
            <a:endParaRPr lang="en-US"/>
          </a:p>
        </p:txBody>
      </p:sp>
    </p:spTree>
    <p:extLst>
      <p:ext uri="{BB962C8B-B14F-4D97-AF65-F5344CB8AC3E}">
        <p14:creationId xmlns:p14="http://schemas.microsoft.com/office/powerpoint/2010/main" val="3278454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Edges are straight line</a:t>
            </a:r>
          </a:p>
          <a:p>
            <a:endParaRPr lang="en-US"/>
          </a:p>
          <a:p>
            <a:endParaRPr lang="en-US"/>
          </a:p>
        </p:txBody>
      </p:sp>
      <p:sp>
        <p:nvSpPr>
          <p:cNvPr id="4" name="Slide Number Placeholder 3"/>
          <p:cNvSpPr>
            <a:spLocks noGrp="1"/>
          </p:cNvSpPr>
          <p:nvPr>
            <p:ph type="sldNum" sz="quarter" idx="10"/>
          </p:nvPr>
        </p:nvSpPr>
        <p:spPr/>
        <p:txBody>
          <a:bodyPr/>
          <a:lstStyle/>
          <a:p>
            <a:fld id="{C1BFEB3D-3DA2-4474-AB58-9A7D56BBFD54}" type="slidenum">
              <a:rPr lang="en-US" smtClean="0"/>
              <a:t>4</a:t>
            </a:fld>
            <a:endParaRPr lang="en-US"/>
          </a:p>
        </p:txBody>
      </p:sp>
    </p:spTree>
    <p:extLst>
      <p:ext uri="{BB962C8B-B14F-4D97-AF65-F5344CB8AC3E}">
        <p14:creationId xmlns:p14="http://schemas.microsoft.com/office/powerpoint/2010/main" val="3473336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Edges are straight line</a:t>
            </a:r>
          </a:p>
          <a:p>
            <a:endParaRPr lang="en-US"/>
          </a:p>
          <a:p>
            <a:endParaRPr lang="en-US"/>
          </a:p>
        </p:txBody>
      </p:sp>
      <p:sp>
        <p:nvSpPr>
          <p:cNvPr id="4" name="Slide Number Placeholder 3"/>
          <p:cNvSpPr>
            <a:spLocks noGrp="1"/>
          </p:cNvSpPr>
          <p:nvPr>
            <p:ph type="sldNum" sz="quarter" idx="10"/>
          </p:nvPr>
        </p:nvSpPr>
        <p:spPr/>
        <p:txBody>
          <a:bodyPr/>
          <a:lstStyle/>
          <a:p>
            <a:fld id="{C1BFEB3D-3DA2-4474-AB58-9A7D56BBFD54}" type="slidenum">
              <a:rPr lang="en-US" smtClean="0"/>
              <a:t>10</a:t>
            </a:fld>
            <a:endParaRPr lang="en-US"/>
          </a:p>
        </p:txBody>
      </p:sp>
    </p:spTree>
    <p:extLst>
      <p:ext uri="{BB962C8B-B14F-4D97-AF65-F5344CB8AC3E}">
        <p14:creationId xmlns:p14="http://schemas.microsoft.com/office/powerpoint/2010/main" val="587222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Edges are straight line</a:t>
            </a:r>
          </a:p>
          <a:p>
            <a:endParaRPr lang="en-US"/>
          </a:p>
          <a:p>
            <a:endParaRPr lang="en-US"/>
          </a:p>
        </p:txBody>
      </p:sp>
      <p:sp>
        <p:nvSpPr>
          <p:cNvPr id="4" name="Slide Number Placeholder 3"/>
          <p:cNvSpPr>
            <a:spLocks noGrp="1"/>
          </p:cNvSpPr>
          <p:nvPr>
            <p:ph type="sldNum" sz="quarter" idx="10"/>
          </p:nvPr>
        </p:nvSpPr>
        <p:spPr/>
        <p:txBody>
          <a:bodyPr/>
          <a:lstStyle/>
          <a:p>
            <a:fld id="{C1BFEB3D-3DA2-4474-AB58-9A7D56BBFD54}" type="slidenum">
              <a:rPr lang="en-US" smtClean="0"/>
              <a:t>13</a:t>
            </a:fld>
            <a:endParaRPr lang="en-US"/>
          </a:p>
        </p:txBody>
      </p:sp>
    </p:spTree>
    <p:extLst>
      <p:ext uri="{BB962C8B-B14F-4D97-AF65-F5344CB8AC3E}">
        <p14:creationId xmlns:p14="http://schemas.microsoft.com/office/powerpoint/2010/main" val="104606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Parameters, Input map: some 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Continuous state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Collision state penalty?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1BFEB3D-3DA2-4474-AB58-9A7D56BBFD54}" type="slidenum">
              <a:rPr lang="en-US" smtClean="0"/>
              <a:t>23</a:t>
            </a:fld>
            <a:endParaRPr lang="en-US"/>
          </a:p>
        </p:txBody>
      </p:sp>
    </p:spTree>
    <p:extLst>
      <p:ext uri="{BB962C8B-B14F-4D97-AF65-F5344CB8AC3E}">
        <p14:creationId xmlns:p14="http://schemas.microsoft.com/office/powerpoint/2010/main" val="1065892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Parameters, Input map: some 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Continuous state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Collision state penalty?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1BFEB3D-3DA2-4474-AB58-9A7D56BBFD54}" type="slidenum">
              <a:rPr lang="en-US" smtClean="0"/>
              <a:t>24</a:t>
            </a:fld>
            <a:endParaRPr lang="en-US"/>
          </a:p>
        </p:txBody>
      </p:sp>
    </p:spTree>
    <p:extLst>
      <p:ext uri="{BB962C8B-B14F-4D97-AF65-F5344CB8AC3E}">
        <p14:creationId xmlns:p14="http://schemas.microsoft.com/office/powerpoint/2010/main" val="3401035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Parameters, Input map: some 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Continuous state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Collision state penalty?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1BFEB3D-3DA2-4474-AB58-9A7D56BBFD54}" type="slidenum">
              <a:rPr lang="en-US" smtClean="0"/>
              <a:t>25</a:t>
            </a:fld>
            <a:endParaRPr lang="en-US"/>
          </a:p>
        </p:txBody>
      </p:sp>
    </p:spTree>
    <p:extLst>
      <p:ext uri="{BB962C8B-B14F-4D97-AF65-F5344CB8AC3E}">
        <p14:creationId xmlns:p14="http://schemas.microsoft.com/office/powerpoint/2010/main" val="130571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E4A2CB-AB09-4F27-B9F7-C28CCE07D0C8}"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2185683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E4A2CB-AB09-4F27-B9F7-C28CCE07D0C8}"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342031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E4A2CB-AB09-4F27-B9F7-C28CCE07D0C8}"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2629555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E4A2CB-AB09-4F27-B9F7-C28CCE07D0C8}"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2984430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E4A2CB-AB09-4F27-B9F7-C28CCE07D0C8}"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3129928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E4A2CB-AB09-4F27-B9F7-C28CCE07D0C8}"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3174098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E4A2CB-AB09-4F27-B9F7-C28CCE07D0C8}" type="datetimeFigureOut">
              <a:rPr lang="en-US" smtClean="0"/>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1580148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E4A2CB-AB09-4F27-B9F7-C28CCE07D0C8}" type="datetimeFigureOut">
              <a:rPr lang="en-US" smtClean="0"/>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257469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E4A2CB-AB09-4F27-B9F7-C28CCE07D0C8}" type="datetimeFigureOut">
              <a:rPr lang="en-US" smtClean="0"/>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2857356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E4A2CB-AB09-4F27-B9F7-C28CCE07D0C8}"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74067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E4A2CB-AB09-4F27-B9F7-C28CCE07D0C8}"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160310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E4A2CB-AB09-4F27-B9F7-C28CCE07D0C8}" type="datetimeFigureOut">
              <a:rPr lang="en-US" smtClean="0"/>
              <a:t>1/21/2022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5A22E-4EDB-4AA0-BD1F-A1B99B7AF06E}" type="slidenum">
              <a:rPr lang="en-US" smtClean="0"/>
              <a:t>‹#›</a:t>
            </a:fld>
            <a:endParaRPr lang="en-US"/>
          </a:p>
        </p:txBody>
      </p:sp>
    </p:spTree>
    <p:extLst>
      <p:ext uri="{BB962C8B-B14F-4D97-AF65-F5344CB8AC3E}">
        <p14:creationId xmlns:p14="http://schemas.microsoft.com/office/powerpoint/2010/main" val="31700033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image" Target="../media/image29.png"/><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notesSlide" Target="../notesSlides/notesSlide4.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slideLayout" Target="../slideLayouts/slideLayout2.xml"/><Relationship Id="rId5" Type="http://schemas.openxmlformats.org/officeDocument/2006/relationships/tags" Target="../tags/tag8.xml"/><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22.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8" Type="http://schemas.openxmlformats.org/officeDocument/2006/relationships/image" Target="../media/image16.png"/><Relationship Id="rId21" Type="http://schemas.openxmlformats.org/officeDocument/2006/relationships/image" Target="../media/image19.png"/><Relationship Id="rId17" Type="http://schemas.openxmlformats.org/officeDocument/2006/relationships/image" Target="../media/image5.png"/><Relationship Id="rId16" Type="http://schemas.openxmlformats.org/officeDocument/2006/relationships/image" Target="../media/image52.png"/><Relationship Id="rId20" Type="http://schemas.openxmlformats.org/officeDocument/2006/relationships/image" Target="../media/image18.png"/><Relationship Id="rId1" Type="http://schemas.openxmlformats.org/officeDocument/2006/relationships/slideLayout" Target="../slideLayouts/slideLayout2.xml"/><Relationship Id="rId24" Type="http://schemas.openxmlformats.org/officeDocument/2006/relationships/image" Target="../media/image54.png"/><Relationship Id="rId15" Type="http://schemas.openxmlformats.org/officeDocument/2006/relationships/image" Target="../media/image51.png"/><Relationship Id="rId23" Type="http://schemas.openxmlformats.org/officeDocument/2006/relationships/image" Target="../media/image53.png"/><Relationship Id="rId19" Type="http://schemas.openxmlformats.org/officeDocument/2006/relationships/image" Target="../media/image17.png"/><Relationship Id="rId22"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6936" y="2156223"/>
            <a:ext cx="7629525" cy="444102"/>
          </a:xfrm>
        </p:spPr>
        <p:txBody>
          <a:bodyPr>
            <a:noAutofit/>
          </a:bodyPr>
          <a:lstStyle/>
          <a:p>
            <a:r>
              <a:rPr lang="en-US" sz="3200" dirty="0"/>
              <a:t>Risk-Aware UAV-UGV periodic Rendezvous</a:t>
            </a:r>
          </a:p>
        </p:txBody>
      </p:sp>
      <p:sp>
        <p:nvSpPr>
          <p:cNvPr id="4" name="TextBox 3"/>
          <p:cNvSpPr txBox="1"/>
          <p:nvPr/>
        </p:nvSpPr>
        <p:spPr>
          <a:xfrm>
            <a:off x="3701562" y="3358661"/>
            <a:ext cx="4158762" cy="369277"/>
          </a:xfrm>
          <a:prstGeom prst="rect">
            <a:avLst/>
          </a:prstGeom>
          <a:noFill/>
        </p:spPr>
        <p:txBody>
          <a:bodyPr wrap="square" rtlCol="0">
            <a:spAutoFit/>
          </a:bodyPr>
          <a:lstStyle/>
          <a:p>
            <a:r>
              <a:rPr lang="en-US" dirty="0"/>
              <a:t>Guangyao Shi </a:t>
            </a:r>
          </a:p>
        </p:txBody>
      </p:sp>
    </p:spTree>
    <p:extLst>
      <p:ext uri="{BB962C8B-B14F-4D97-AF65-F5344CB8AC3E}">
        <p14:creationId xmlns:p14="http://schemas.microsoft.com/office/powerpoint/2010/main" val="3459042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 2</a:t>
            </a:r>
          </a:p>
        </p:txBody>
      </p:sp>
      <p:sp>
        <p:nvSpPr>
          <p:cNvPr id="5" name="TextBox 4"/>
          <p:cNvSpPr txBox="1"/>
          <p:nvPr/>
        </p:nvSpPr>
        <p:spPr>
          <a:xfrm>
            <a:off x="532636" y="878898"/>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Key is to rendezvous periodically for the long-term operation</a:t>
            </a:r>
          </a:p>
        </p:txBody>
      </p:sp>
      <p:sp>
        <p:nvSpPr>
          <p:cNvPr id="42" name="TextBox 41"/>
          <p:cNvSpPr txBox="1"/>
          <p:nvPr/>
        </p:nvSpPr>
        <p:spPr>
          <a:xfrm>
            <a:off x="532636" y="1283189"/>
            <a:ext cx="7636119" cy="923330"/>
          </a:xfrm>
          <a:prstGeom prst="rect">
            <a:avLst/>
          </a:prstGeom>
          <a:noFill/>
        </p:spPr>
        <p:txBody>
          <a:bodyPr wrap="square" rtlCol="0">
            <a:spAutoFit/>
          </a:bodyPr>
          <a:lstStyle/>
          <a:p>
            <a:pPr marL="285750" indent="-285750">
              <a:buFont typeface="Arial" panose="020B0604020202020204" pitchFamily="34" charset="0"/>
              <a:buChar char="•"/>
            </a:pPr>
            <a:r>
              <a:rPr lang="en-US" dirty="0"/>
              <a:t>Simpler problem: suppose the task path of the UGV is given, a sequence of nodes that the UAV should visit is also given.  Considering the limited energy of the UAV, we want to answer the questions:</a:t>
            </a:r>
          </a:p>
        </p:txBody>
      </p:sp>
      <p:pic>
        <p:nvPicPr>
          <p:cNvPr id="43" name="Picture 4" descr="Drones transparent PNG images - Sti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9803" y="5288845"/>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4901" y="4219175"/>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45" name="Freeform 44"/>
          <p:cNvSpPr/>
          <p:nvPr/>
        </p:nvSpPr>
        <p:spPr>
          <a:xfrm>
            <a:off x="2580800" y="4219175"/>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528048" y="5132112"/>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12258" y="2337505"/>
            <a:ext cx="5719483"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t>Is it possible for the UAV to finish the path by periodic rendezvous with the UGV to replenish power?</a:t>
            </a:r>
          </a:p>
          <a:p>
            <a:pPr marL="285750" indent="-285750">
              <a:buFont typeface="Wingdings" panose="05000000000000000000" pitchFamily="2" charset="2"/>
              <a:buChar char="§"/>
            </a:pPr>
            <a:r>
              <a:rPr lang="en-US" dirty="0"/>
              <a:t>If possible, what are the detour decisions (leave a node to rendezvous with the UGV) for the UAV </a:t>
            </a:r>
            <a:r>
              <a:rPr lang="en-US" altLang="zh-CN" dirty="0"/>
              <a:t>such </a:t>
            </a:r>
            <a:r>
              <a:rPr lang="en-US" dirty="0"/>
              <a:t>that the total travel time of UAV and energy chance constrains is satisfied during the task. </a:t>
            </a:r>
          </a:p>
        </p:txBody>
      </p:sp>
      <p:sp>
        <p:nvSpPr>
          <p:cNvPr id="7" name="Oval 6"/>
          <p:cNvSpPr/>
          <p:nvPr/>
        </p:nvSpPr>
        <p:spPr>
          <a:xfrm>
            <a:off x="2498166" y="569830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770096" y="53475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128871" y="510223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370171" y="537744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589246" y="57281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017871"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462744" y="572501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023225" y="57847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480425" y="60038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070975"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652000" y="58340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893300" y="631027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258425" y="67332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7617946" y="634015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528048" y="46482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2994773" y="444359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405283" y="427819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077635" y="42451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402980" y="465457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4962435" y="486620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5648235" y="477907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295666" y="471350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995754" y="48805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7660800" y="543720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495047" y="4849368"/>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46418" y="4807397"/>
            <a:ext cx="989108" cy="369332"/>
          </a:xfrm>
          <a:prstGeom prst="rect">
            <a:avLst/>
          </a:prstGeom>
          <a:noFill/>
        </p:spPr>
        <p:txBody>
          <a:bodyPr wrap="square" rtlCol="0">
            <a:spAutoFit/>
          </a:bodyPr>
          <a:lstStyle/>
          <a:p>
            <a:r>
              <a:rPr lang="en-US" altLang="zh-CN" dirty="0"/>
              <a:t>detour</a:t>
            </a:r>
            <a:endParaRPr lang="en-US" dirty="0"/>
          </a:p>
        </p:txBody>
      </p:sp>
      <p:sp>
        <p:nvSpPr>
          <p:cNvPr id="4" name="Freeform 3"/>
          <p:cNvSpPr/>
          <p:nvPr/>
        </p:nvSpPr>
        <p:spPr>
          <a:xfrm>
            <a:off x="3243532" y="4382218"/>
            <a:ext cx="516975" cy="467149"/>
          </a:xfrm>
          <a:custGeom>
            <a:avLst/>
            <a:gdLst>
              <a:gd name="connsiteX0" fmla="*/ 0 w 621102"/>
              <a:gd name="connsiteY0" fmla="*/ 0 h 465826"/>
              <a:gd name="connsiteX1" fmla="*/ 172528 w 621102"/>
              <a:gd name="connsiteY1" fmla="*/ 345056 h 465826"/>
              <a:gd name="connsiteX2" fmla="*/ 621102 w 621102"/>
              <a:gd name="connsiteY2" fmla="*/ 465826 h 465826"/>
            </a:gdLst>
            <a:ahLst/>
            <a:cxnLst>
              <a:cxn ang="0">
                <a:pos x="connsiteX0" y="connsiteY0"/>
              </a:cxn>
              <a:cxn ang="0">
                <a:pos x="connsiteX1" y="connsiteY1"/>
              </a:cxn>
              <a:cxn ang="0">
                <a:pos x="connsiteX2" y="connsiteY2"/>
              </a:cxn>
            </a:cxnLst>
            <a:rect l="l" t="t" r="r" b="b"/>
            <a:pathLst>
              <a:path w="621102" h="465826">
                <a:moveTo>
                  <a:pt x="0" y="0"/>
                </a:moveTo>
                <a:cubicBezTo>
                  <a:pt x="34505" y="133709"/>
                  <a:pt x="69011" y="267418"/>
                  <a:pt x="172528" y="345056"/>
                </a:cubicBezTo>
                <a:cubicBezTo>
                  <a:pt x="276045" y="422694"/>
                  <a:pt x="448573" y="444260"/>
                  <a:pt x="621102" y="46582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5006340" y="4899660"/>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5482197" y="5282566"/>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3405188" y="4855363"/>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0624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dirty="0"/>
              <a:t>CCMDP based formulation</a:t>
            </a:r>
          </a:p>
        </p:txBody>
      </p:sp>
      <p:sp>
        <p:nvSpPr>
          <p:cNvPr id="5" name="TextBox 4"/>
          <p:cNvSpPr txBox="1"/>
          <p:nvPr/>
        </p:nvSpPr>
        <p:spPr>
          <a:xfrm>
            <a:off x="750498" y="1431984"/>
            <a:ext cx="6124755" cy="369332"/>
          </a:xfrm>
          <a:prstGeom prst="rect">
            <a:avLst/>
          </a:prstGeom>
          <a:noFill/>
        </p:spPr>
        <p:txBody>
          <a:bodyPr wrap="square" rtlCol="0">
            <a:spAutoFit/>
          </a:bodyPr>
          <a:lstStyle/>
          <a:p>
            <a:pPr marL="285750" indent="-285750">
              <a:buFont typeface="Arial" panose="020B0604020202020204" pitchFamily="34" charset="0"/>
              <a:buChar char="•"/>
            </a:pPr>
            <a:r>
              <a:rPr lang="en-US" dirty="0"/>
              <a:t>Overleaf formulation</a:t>
            </a:r>
          </a:p>
        </p:txBody>
      </p:sp>
      <p:sp>
        <p:nvSpPr>
          <p:cNvPr id="101" name="TextBox 100"/>
          <p:cNvSpPr txBox="1"/>
          <p:nvPr/>
        </p:nvSpPr>
        <p:spPr>
          <a:xfrm>
            <a:off x="750498" y="2334882"/>
            <a:ext cx="6124755" cy="369332"/>
          </a:xfrm>
          <a:prstGeom prst="rect">
            <a:avLst/>
          </a:prstGeom>
          <a:noFill/>
        </p:spPr>
        <p:txBody>
          <a:bodyPr wrap="square" rtlCol="0">
            <a:spAutoFit/>
          </a:bodyPr>
          <a:lstStyle/>
          <a:p>
            <a:pPr marL="285750" indent="-285750">
              <a:buFont typeface="Arial" panose="020B0604020202020204" pitchFamily="34" charset="0"/>
              <a:buChar char="•"/>
            </a:pPr>
            <a:r>
              <a:rPr lang="en-US" dirty="0"/>
              <a:t>Questions</a:t>
            </a:r>
          </a:p>
        </p:txBody>
      </p:sp>
      <p:sp>
        <p:nvSpPr>
          <p:cNvPr id="86" name="TextBox 85"/>
          <p:cNvSpPr txBox="1"/>
          <p:nvPr/>
        </p:nvSpPr>
        <p:spPr>
          <a:xfrm>
            <a:off x="1147313" y="2888964"/>
            <a:ext cx="5331124"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Is this a standard CMDP?  </a:t>
            </a:r>
          </a:p>
        </p:txBody>
      </p:sp>
      <p:sp>
        <p:nvSpPr>
          <p:cNvPr id="104" name="TextBox 103"/>
          <p:cNvSpPr txBox="1"/>
          <p:nvPr/>
        </p:nvSpPr>
        <p:spPr>
          <a:xfrm>
            <a:off x="1828800" y="3429000"/>
            <a:ext cx="7116793" cy="369332"/>
          </a:xfrm>
          <a:prstGeom prst="rect">
            <a:avLst/>
          </a:prstGeom>
          <a:noFill/>
        </p:spPr>
        <p:txBody>
          <a:bodyPr wrap="square" rtlCol="0">
            <a:spAutoFit/>
          </a:bodyPr>
          <a:lstStyle/>
          <a:p>
            <a:r>
              <a:rPr lang="en-US" dirty="0"/>
              <a:t>State: UAV (discrete), UGV (discrete but large),  energy(continuous)</a:t>
            </a:r>
          </a:p>
        </p:txBody>
      </p:sp>
      <p:sp>
        <p:nvSpPr>
          <p:cNvPr id="106" name="TextBox 105"/>
          <p:cNvSpPr txBox="1"/>
          <p:nvPr/>
        </p:nvSpPr>
        <p:spPr>
          <a:xfrm>
            <a:off x="1147313" y="3958253"/>
            <a:ext cx="5331124"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How to solve it?</a:t>
            </a:r>
          </a:p>
        </p:txBody>
      </p:sp>
      <p:sp>
        <p:nvSpPr>
          <p:cNvPr id="108" name="TextBox 107"/>
          <p:cNvSpPr txBox="1"/>
          <p:nvPr/>
        </p:nvSpPr>
        <p:spPr>
          <a:xfrm>
            <a:off x="1828800" y="4423361"/>
            <a:ext cx="7116793" cy="923330"/>
          </a:xfrm>
          <a:prstGeom prst="rect">
            <a:avLst/>
          </a:prstGeom>
          <a:noFill/>
        </p:spPr>
        <p:txBody>
          <a:bodyPr wrap="square" rtlCol="0">
            <a:spAutoFit/>
          </a:bodyPr>
          <a:lstStyle/>
          <a:p>
            <a:r>
              <a:rPr lang="en-US" dirty="0"/>
              <a:t>Linear programming</a:t>
            </a:r>
          </a:p>
          <a:p>
            <a:r>
              <a:rPr lang="en-US" dirty="0"/>
              <a:t>Dynamic programming</a:t>
            </a:r>
          </a:p>
          <a:p>
            <a:r>
              <a:rPr lang="en-US" dirty="0"/>
              <a:t>MCTS-based</a:t>
            </a:r>
          </a:p>
        </p:txBody>
      </p:sp>
    </p:spTree>
    <p:extLst>
      <p:ext uri="{BB962C8B-B14F-4D97-AF65-F5344CB8AC3E}">
        <p14:creationId xmlns:p14="http://schemas.microsoft.com/office/powerpoint/2010/main" val="3468441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dirty="0"/>
              <a:t>CCMDP based formulation</a:t>
            </a:r>
          </a:p>
        </p:txBody>
      </p:sp>
      <p:sp>
        <p:nvSpPr>
          <p:cNvPr id="5" name="TextBox 4"/>
          <p:cNvSpPr txBox="1"/>
          <p:nvPr/>
        </p:nvSpPr>
        <p:spPr>
          <a:xfrm>
            <a:off x="732635" y="896777"/>
            <a:ext cx="6124755" cy="369332"/>
          </a:xfrm>
          <a:prstGeom prst="rect">
            <a:avLst/>
          </a:prstGeom>
          <a:noFill/>
        </p:spPr>
        <p:txBody>
          <a:bodyPr wrap="square" rtlCol="0">
            <a:spAutoFit/>
          </a:bodyPr>
          <a:lstStyle/>
          <a:p>
            <a:pPr marL="285750" indent="-285750">
              <a:buFont typeface="Arial" panose="020B0604020202020204" pitchFamily="34" charset="0"/>
              <a:buChar char="•"/>
            </a:pPr>
            <a:r>
              <a:rPr lang="en-US" dirty="0"/>
              <a:t>Offline or online?</a:t>
            </a:r>
          </a:p>
        </p:txBody>
      </p:sp>
      <p:pic>
        <p:nvPicPr>
          <p:cNvPr id="9"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0248" y="1924858"/>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5346" y="855188"/>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10"/>
          <p:cNvSpPr/>
          <p:nvPr/>
        </p:nvSpPr>
        <p:spPr>
          <a:xfrm>
            <a:off x="3771245" y="855188"/>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3718493" y="1768125"/>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688611" y="23343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960541" y="198357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319316" y="173824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560616" y="201345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779691" y="236420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208316" y="244868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653189" y="236102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213670" y="242078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670870" y="263986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7261420" y="244868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7842445" y="24700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083745" y="29462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8448870" y="33692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8808391" y="29761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718493" y="128424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185218" y="107960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595728" y="91420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268080" y="88120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593425" y="129059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152880" y="150222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838680" y="14150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486111" y="134952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8186199" y="151660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8851245" y="207322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flipV="1">
            <a:off x="3685492" y="1485381"/>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936863" y="1443410"/>
            <a:ext cx="989108" cy="369332"/>
          </a:xfrm>
          <a:prstGeom prst="rect">
            <a:avLst/>
          </a:prstGeom>
          <a:noFill/>
        </p:spPr>
        <p:txBody>
          <a:bodyPr wrap="square" rtlCol="0">
            <a:spAutoFit/>
          </a:bodyPr>
          <a:lstStyle/>
          <a:p>
            <a:r>
              <a:rPr lang="en-US" altLang="zh-CN" dirty="0"/>
              <a:t>detour</a:t>
            </a:r>
            <a:endParaRPr lang="en-US" dirty="0"/>
          </a:p>
        </p:txBody>
      </p:sp>
      <p:sp>
        <p:nvSpPr>
          <p:cNvPr id="39" name="Freeform 38"/>
          <p:cNvSpPr/>
          <p:nvPr/>
        </p:nvSpPr>
        <p:spPr>
          <a:xfrm>
            <a:off x="4433977" y="1018231"/>
            <a:ext cx="516975" cy="467149"/>
          </a:xfrm>
          <a:custGeom>
            <a:avLst/>
            <a:gdLst>
              <a:gd name="connsiteX0" fmla="*/ 0 w 621102"/>
              <a:gd name="connsiteY0" fmla="*/ 0 h 465826"/>
              <a:gd name="connsiteX1" fmla="*/ 172528 w 621102"/>
              <a:gd name="connsiteY1" fmla="*/ 345056 h 465826"/>
              <a:gd name="connsiteX2" fmla="*/ 621102 w 621102"/>
              <a:gd name="connsiteY2" fmla="*/ 465826 h 465826"/>
            </a:gdLst>
            <a:ahLst/>
            <a:cxnLst>
              <a:cxn ang="0">
                <a:pos x="connsiteX0" y="connsiteY0"/>
              </a:cxn>
              <a:cxn ang="0">
                <a:pos x="connsiteX1" y="connsiteY1"/>
              </a:cxn>
              <a:cxn ang="0">
                <a:pos x="connsiteX2" y="connsiteY2"/>
              </a:cxn>
            </a:cxnLst>
            <a:rect l="l" t="t" r="r" b="b"/>
            <a:pathLst>
              <a:path w="621102" h="465826">
                <a:moveTo>
                  <a:pt x="0" y="0"/>
                </a:moveTo>
                <a:cubicBezTo>
                  <a:pt x="34505" y="133709"/>
                  <a:pt x="69011" y="267418"/>
                  <a:pt x="172528" y="345056"/>
                </a:cubicBezTo>
                <a:cubicBezTo>
                  <a:pt x="276045" y="422694"/>
                  <a:pt x="448573" y="444260"/>
                  <a:pt x="621102" y="46582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a:off x="6196785" y="1535673"/>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a:off x="6672642" y="1918579"/>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4595633" y="1491376"/>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487547" y="3214835"/>
            <a:ext cx="7723301"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a:t>Back to the original question: is it possible to finish the path for the UAV? (Offline solution can answer this by a single run)</a:t>
            </a:r>
          </a:p>
          <a:p>
            <a:pPr marL="285750" indent="-285750">
              <a:buFont typeface="Wingdings" panose="05000000000000000000" pitchFamily="2" charset="2"/>
              <a:buChar char="§"/>
            </a:pPr>
            <a:r>
              <a:rPr lang="en-US" dirty="0"/>
              <a:t>UAV can fly for only for about 20 minutes. Does it have enough computational power to finish decision-making in a few seconds when it reaches a node?</a:t>
            </a:r>
          </a:p>
        </p:txBody>
      </p:sp>
    </p:spTree>
    <p:extLst>
      <p:ext uri="{BB962C8B-B14F-4D97-AF65-F5344CB8AC3E}">
        <p14:creationId xmlns:p14="http://schemas.microsoft.com/office/powerpoint/2010/main" val="3697845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 2</a:t>
            </a:r>
          </a:p>
        </p:txBody>
      </p:sp>
      <p:sp>
        <p:nvSpPr>
          <p:cNvPr id="5" name="TextBox 4"/>
          <p:cNvSpPr txBox="1"/>
          <p:nvPr/>
        </p:nvSpPr>
        <p:spPr>
          <a:xfrm>
            <a:off x="532636" y="878898"/>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Key is to rendezvous periodically for the long-term operation</a:t>
            </a:r>
          </a:p>
        </p:txBody>
      </p:sp>
      <p:sp>
        <p:nvSpPr>
          <p:cNvPr id="42" name="TextBox 41"/>
          <p:cNvSpPr txBox="1"/>
          <p:nvPr/>
        </p:nvSpPr>
        <p:spPr>
          <a:xfrm>
            <a:off x="532636" y="1283189"/>
            <a:ext cx="7636119" cy="923330"/>
          </a:xfrm>
          <a:prstGeom prst="rect">
            <a:avLst/>
          </a:prstGeom>
          <a:noFill/>
        </p:spPr>
        <p:txBody>
          <a:bodyPr wrap="square" rtlCol="0">
            <a:spAutoFit/>
          </a:bodyPr>
          <a:lstStyle/>
          <a:p>
            <a:pPr marL="285750" indent="-285750">
              <a:buFont typeface="Arial" panose="020B0604020202020204" pitchFamily="34" charset="0"/>
              <a:buChar char="•"/>
            </a:pPr>
            <a:r>
              <a:rPr lang="en-US" dirty="0"/>
              <a:t>Simpler problem: suppose the task path of the UGV is given, a sequence of nodes that the UAV should visit is also given.  Considering the limited energy of the UAV, we want to answer the questions:</a:t>
            </a:r>
          </a:p>
        </p:txBody>
      </p:sp>
      <p:pic>
        <p:nvPicPr>
          <p:cNvPr id="43" name="Picture 4" descr="Drones transparent PNG images - Sti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9803" y="5288845"/>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4901" y="4219175"/>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45" name="Freeform 44"/>
          <p:cNvSpPr/>
          <p:nvPr/>
        </p:nvSpPr>
        <p:spPr>
          <a:xfrm>
            <a:off x="2580800" y="4219175"/>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528048" y="5132112"/>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12258" y="2337505"/>
            <a:ext cx="5719483"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t>Is it possible for the UAV to finish the path by periodic rendezvous with the UGV to replenish power?</a:t>
            </a:r>
          </a:p>
          <a:p>
            <a:pPr marL="285750" indent="-285750">
              <a:buFont typeface="Wingdings" panose="05000000000000000000" pitchFamily="2" charset="2"/>
              <a:buChar char="§"/>
            </a:pPr>
            <a:r>
              <a:rPr lang="en-US" dirty="0"/>
              <a:t>If possible, what are the detour decisions (leave a node to rendezvous with the UGV) for the UAV </a:t>
            </a:r>
            <a:r>
              <a:rPr lang="en-US" altLang="zh-CN" dirty="0"/>
              <a:t>such </a:t>
            </a:r>
            <a:r>
              <a:rPr lang="en-US" dirty="0"/>
              <a:t>that the total travel time of UAV and energy chance constrains is satisfied during the task. </a:t>
            </a:r>
          </a:p>
        </p:txBody>
      </p:sp>
      <p:sp>
        <p:nvSpPr>
          <p:cNvPr id="7" name="Oval 6"/>
          <p:cNvSpPr/>
          <p:nvPr/>
        </p:nvSpPr>
        <p:spPr>
          <a:xfrm>
            <a:off x="2498166" y="569830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770096" y="53475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128871" y="510223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370171" y="537744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589246" y="57281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017871"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462744" y="572501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023225" y="57847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480425" y="60038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070975"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652000" y="58340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893300" y="631027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258425" y="67332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7617946" y="634015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528048" y="46482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2994773" y="444359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405283" y="427819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077635" y="42451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402980" y="465457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4962435" y="486620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5648235" y="477907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295666" y="471350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995754" y="48805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7660800" y="543720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495047" y="4849368"/>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46418" y="4807397"/>
            <a:ext cx="989108" cy="369332"/>
          </a:xfrm>
          <a:prstGeom prst="rect">
            <a:avLst/>
          </a:prstGeom>
          <a:noFill/>
        </p:spPr>
        <p:txBody>
          <a:bodyPr wrap="square" rtlCol="0">
            <a:spAutoFit/>
          </a:bodyPr>
          <a:lstStyle/>
          <a:p>
            <a:r>
              <a:rPr lang="en-US" altLang="zh-CN" dirty="0"/>
              <a:t>detour</a:t>
            </a:r>
            <a:endParaRPr lang="en-US" dirty="0"/>
          </a:p>
        </p:txBody>
      </p:sp>
      <p:sp>
        <p:nvSpPr>
          <p:cNvPr id="4" name="Freeform 3"/>
          <p:cNvSpPr/>
          <p:nvPr/>
        </p:nvSpPr>
        <p:spPr>
          <a:xfrm>
            <a:off x="3243532" y="4382218"/>
            <a:ext cx="516975" cy="467149"/>
          </a:xfrm>
          <a:custGeom>
            <a:avLst/>
            <a:gdLst>
              <a:gd name="connsiteX0" fmla="*/ 0 w 621102"/>
              <a:gd name="connsiteY0" fmla="*/ 0 h 465826"/>
              <a:gd name="connsiteX1" fmla="*/ 172528 w 621102"/>
              <a:gd name="connsiteY1" fmla="*/ 345056 h 465826"/>
              <a:gd name="connsiteX2" fmla="*/ 621102 w 621102"/>
              <a:gd name="connsiteY2" fmla="*/ 465826 h 465826"/>
            </a:gdLst>
            <a:ahLst/>
            <a:cxnLst>
              <a:cxn ang="0">
                <a:pos x="connsiteX0" y="connsiteY0"/>
              </a:cxn>
              <a:cxn ang="0">
                <a:pos x="connsiteX1" y="connsiteY1"/>
              </a:cxn>
              <a:cxn ang="0">
                <a:pos x="connsiteX2" y="connsiteY2"/>
              </a:cxn>
            </a:cxnLst>
            <a:rect l="l" t="t" r="r" b="b"/>
            <a:pathLst>
              <a:path w="621102" h="465826">
                <a:moveTo>
                  <a:pt x="0" y="0"/>
                </a:moveTo>
                <a:cubicBezTo>
                  <a:pt x="34505" y="133709"/>
                  <a:pt x="69011" y="267418"/>
                  <a:pt x="172528" y="345056"/>
                </a:cubicBezTo>
                <a:cubicBezTo>
                  <a:pt x="276045" y="422694"/>
                  <a:pt x="448573" y="444260"/>
                  <a:pt x="621102" y="46582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5006340" y="4899660"/>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5482197" y="5282566"/>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3405188" y="4855363"/>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2387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dirty="0"/>
              <a:t>CCMDP based formulation</a:t>
            </a:r>
          </a:p>
        </p:txBody>
      </p:sp>
      <p:sp>
        <p:nvSpPr>
          <p:cNvPr id="5" name="TextBox 4"/>
          <p:cNvSpPr txBox="1"/>
          <p:nvPr/>
        </p:nvSpPr>
        <p:spPr>
          <a:xfrm>
            <a:off x="690733" y="965819"/>
            <a:ext cx="6124755" cy="369332"/>
          </a:xfrm>
          <a:prstGeom prst="rect">
            <a:avLst/>
          </a:prstGeom>
          <a:noFill/>
        </p:spPr>
        <p:txBody>
          <a:bodyPr wrap="square" rtlCol="0">
            <a:spAutoFit/>
          </a:bodyPr>
          <a:lstStyle/>
          <a:p>
            <a:pPr marL="285750" indent="-285750">
              <a:buFont typeface="Arial" panose="020B0604020202020204" pitchFamily="34" charset="0"/>
              <a:buChar char="•"/>
            </a:pPr>
            <a:r>
              <a:rPr lang="en-US" dirty="0"/>
              <a:t>Overleaf formulation</a:t>
            </a:r>
          </a:p>
        </p:txBody>
      </p:sp>
      <p:pic>
        <p:nvPicPr>
          <p:cNvPr id="3" name="Picture 2"/>
          <p:cNvPicPr>
            <a:picLocks noChangeAspect="1"/>
          </p:cNvPicPr>
          <p:nvPr/>
        </p:nvPicPr>
        <p:blipFill>
          <a:blip r:embed="rId2"/>
          <a:stretch>
            <a:fillRect/>
          </a:stretch>
        </p:blipFill>
        <p:spPr>
          <a:xfrm>
            <a:off x="628650" y="1803868"/>
            <a:ext cx="3391966" cy="1525028"/>
          </a:xfrm>
          <a:prstGeom prst="rect">
            <a:avLst/>
          </a:prstGeom>
        </p:spPr>
      </p:pic>
      <p:pic>
        <p:nvPicPr>
          <p:cNvPr id="4" name="Picture 3"/>
          <p:cNvPicPr>
            <a:picLocks noChangeAspect="1"/>
          </p:cNvPicPr>
          <p:nvPr/>
        </p:nvPicPr>
        <p:blipFill>
          <a:blip r:embed="rId3"/>
          <a:stretch>
            <a:fillRect/>
          </a:stretch>
        </p:blipFill>
        <p:spPr>
          <a:xfrm>
            <a:off x="4468302" y="776941"/>
            <a:ext cx="3921541" cy="5920884"/>
          </a:xfrm>
          <a:prstGeom prst="rect">
            <a:avLst/>
          </a:prstGeom>
        </p:spPr>
      </p:pic>
    </p:spTree>
    <p:extLst>
      <p:ext uri="{BB962C8B-B14F-4D97-AF65-F5344CB8AC3E}">
        <p14:creationId xmlns:p14="http://schemas.microsoft.com/office/powerpoint/2010/main" val="110924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altLang="zh-CN" dirty="0"/>
              <a:t>MCTS</a:t>
            </a:r>
            <a:r>
              <a:rPr lang="en-US" dirty="0"/>
              <a:t> based algorithm</a:t>
            </a:r>
          </a:p>
        </p:txBody>
      </p:sp>
    </p:spTree>
    <p:extLst>
      <p:ext uri="{BB962C8B-B14F-4D97-AF65-F5344CB8AC3E}">
        <p14:creationId xmlns:p14="http://schemas.microsoft.com/office/powerpoint/2010/main" val="82673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altLang="zh-CN" dirty="0"/>
              <a:t>Test case</a:t>
            </a:r>
            <a:endParaRPr lang="en-US" dirty="0"/>
          </a:p>
        </p:txBody>
      </p:sp>
      <p:pic>
        <p:nvPicPr>
          <p:cNvPr id="3" name="Picture 2"/>
          <p:cNvPicPr>
            <a:picLocks noChangeAspect="1"/>
          </p:cNvPicPr>
          <p:nvPr/>
        </p:nvPicPr>
        <p:blipFill>
          <a:blip r:embed="rId2"/>
          <a:stretch>
            <a:fillRect/>
          </a:stretch>
        </p:blipFill>
        <p:spPr>
          <a:xfrm>
            <a:off x="2400605" y="1127117"/>
            <a:ext cx="4701376" cy="3528000"/>
          </a:xfrm>
          <a:prstGeom prst="rect">
            <a:avLst/>
          </a:prstGeom>
        </p:spPr>
      </p:pic>
    </p:spTree>
    <p:extLst>
      <p:ext uri="{BB962C8B-B14F-4D97-AF65-F5344CB8AC3E}">
        <p14:creationId xmlns:p14="http://schemas.microsoft.com/office/powerpoint/2010/main" val="1068310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85" y="262883"/>
            <a:ext cx="7886700" cy="478935"/>
          </a:xfrm>
        </p:spPr>
        <p:txBody>
          <a:bodyPr>
            <a:normAutofit fontScale="90000"/>
          </a:bodyPr>
          <a:lstStyle/>
          <a:p>
            <a:r>
              <a:rPr lang="en-US" altLang="zh-CN" dirty="0"/>
              <a:t>Results and problems</a:t>
            </a:r>
            <a:endParaRPr lang="en-US" dirty="0"/>
          </a:p>
        </p:txBody>
      </p:sp>
      <p:pic>
        <p:nvPicPr>
          <p:cNvPr id="4" name="Picture 3"/>
          <p:cNvPicPr>
            <a:picLocks noChangeAspect="1"/>
          </p:cNvPicPr>
          <p:nvPr/>
        </p:nvPicPr>
        <p:blipFill>
          <a:blip r:embed="rId4"/>
          <a:stretch>
            <a:fillRect/>
          </a:stretch>
        </p:blipFill>
        <p:spPr>
          <a:xfrm>
            <a:off x="3114862" y="871538"/>
            <a:ext cx="3391966" cy="1525028"/>
          </a:xfrm>
          <a:prstGeom prst="rect">
            <a:avLst/>
          </a:prstGeom>
        </p:spPr>
      </p:pic>
      <p:pic>
        <p:nvPicPr>
          <p:cNvPr id="5" name="Picture 4" descr="\documentclass{article}&#10;\usepackage{amsmath}&#10;\pagestyle{empty}&#10;\begin{document}&#10;&#10;$$&#10;\delta = 0.2&#10;$$&#10;&#10;\end{document}" title="IguanaTex Bitmap Display"/>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667435" y="2946400"/>
            <a:ext cx="760381" cy="185905"/>
          </a:xfrm>
          <a:prstGeom prst="rect">
            <a:avLst/>
          </a:prstGeom>
        </p:spPr>
      </p:pic>
      <p:sp>
        <p:nvSpPr>
          <p:cNvPr id="6" name="TextBox 5"/>
          <p:cNvSpPr txBox="1"/>
          <p:nvPr/>
        </p:nvSpPr>
        <p:spPr>
          <a:xfrm>
            <a:off x="753035" y="3244334"/>
            <a:ext cx="3024094" cy="369332"/>
          </a:xfrm>
          <a:prstGeom prst="rect">
            <a:avLst/>
          </a:prstGeom>
          <a:noFill/>
        </p:spPr>
        <p:txBody>
          <a:bodyPr wrap="square" rtlCol="0">
            <a:spAutoFit/>
          </a:bodyPr>
          <a:lstStyle/>
          <a:p>
            <a:r>
              <a:rPr lang="en-US" dirty="0"/>
              <a:t>Very risk-sensitive to collision</a:t>
            </a:r>
          </a:p>
        </p:txBody>
      </p:sp>
      <p:pic>
        <p:nvPicPr>
          <p:cNvPr id="8" name="Picture 7" descr="\documentclass{article}&#10;\usepackage{amsmath}&#10;\pagestyle{empty}&#10;\begin{document}&#10;&#10;$$&#10;\delta = 0.5&#10;$$&#10;&#10;\end{document}" title="IguanaTex Bitmap Display"/>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6308164" y="2946400"/>
            <a:ext cx="760381" cy="185905"/>
          </a:xfrm>
          <a:prstGeom prst="rect">
            <a:avLst/>
          </a:prstGeom>
        </p:spPr>
      </p:pic>
      <p:sp>
        <p:nvSpPr>
          <p:cNvPr id="9" name="TextBox 8"/>
          <p:cNvSpPr txBox="1"/>
          <p:nvPr/>
        </p:nvSpPr>
        <p:spPr>
          <a:xfrm>
            <a:off x="5339976" y="3240711"/>
            <a:ext cx="3024094" cy="369332"/>
          </a:xfrm>
          <a:prstGeom prst="rect">
            <a:avLst/>
          </a:prstGeom>
          <a:noFill/>
        </p:spPr>
        <p:txBody>
          <a:bodyPr wrap="square" rtlCol="0">
            <a:spAutoFit/>
          </a:bodyPr>
          <a:lstStyle/>
          <a:p>
            <a:r>
              <a:rPr lang="en-US"/>
              <a:t>Less </a:t>
            </a:r>
            <a:r>
              <a:rPr lang="en-US" dirty="0"/>
              <a:t>risk-sensitive to collision</a:t>
            </a:r>
          </a:p>
        </p:txBody>
      </p:sp>
    </p:spTree>
    <p:extLst>
      <p:ext uri="{BB962C8B-B14F-4D97-AF65-F5344CB8AC3E}">
        <p14:creationId xmlns:p14="http://schemas.microsoft.com/office/powerpoint/2010/main" val="35175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344" y="379562"/>
            <a:ext cx="5848709" cy="369332"/>
          </a:xfrm>
          <a:prstGeom prst="rect">
            <a:avLst/>
          </a:prstGeom>
          <a:noFill/>
        </p:spPr>
        <p:txBody>
          <a:bodyPr wrap="square" rtlCol="0">
            <a:spAutoFit/>
          </a:bodyPr>
          <a:lstStyle/>
          <a:p>
            <a:r>
              <a:rPr lang="en-US" dirty="0"/>
              <a:t>Example 1   CMDP</a:t>
            </a:r>
          </a:p>
        </p:txBody>
      </p:sp>
      <p:sp>
        <p:nvSpPr>
          <p:cNvPr id="5" name="Rectangle 4"/>
          <p:cNvSpPr/>
          <p:nvPr/>
        </p:nvSpPr>
        <p:spPr>
          <a:xfrm>
            <a:off x="1664899" y="1345721"/>
            <a:ext cx="5348377" cy="35972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596551" y="4140679"/>
            <a:ext cx="112143" cy="120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666226" y="2881222"/>
            <a:ext cx="1216325" cy="879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690559" y="2119222"/>
            <a:ext cx="112143" cy="120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639683" y="2191109"/>
            <a:ext cx="3088257" cy="1958197"/>
          </a:xfrm>
          <a:custGeom>
            <a:avLst/>
            <a:gdLst>
              <a:gd name="connsiteX0" fmla="*/ 0 w 3088257"/>
              <a:gd name="connsiteY0" fmla="*/ 1958197 h 1958197"/>
              <a:gd name="connsiteX1" fmla="*/ 733245 w 3088257"/>
              <a:gd name="connsiteY1" fmla="*/ 672861 h 1958197"/>
              <a:gd name="connsiteX2" fmla="*/ 3088257 w 3088257"/>
              <a:gd name="connsiteY2" fmla="*/ 0 h 1958197"/>
            </a:gdLst>
            <a:ahLst/>
            <a:cxnLst>
              <a:cxn ang="0">
                <a:pos x="connsiteX0" y="connsiteY0"/>
              </a:cxn>
              <a:cxn ang="0">
                <a:pos x="connsiteX1" y="connsiteY1"/>
              </a:cxn>
              <a:cxn ang="0">
                <a:pos x="connsiteX2" y="connsiteY2"/>
              </a:cxn>
            </a:cxnLst>
            <a:rect l="l" t="t" r="r" b="b"/>
            <a:pathLst>
              <a:path w="3088257" h="1958197">
                <a:moveTo>
                  <a:pt x="0" y="1958197"/>
                </a:moveTo>
                <a:cubicBezTo>
                  <a:pt x="109268" y="1478712"/>
                  <a:pt x="218536" y="999227"/>
                  <a:pt x="733245" y="672861"/>
                </a:cubicBezTo>
                <a:cubicBezTo>
                  <a:pt x="1247955" y="346495"/>
                  <a:pt x="2688566" y="112143"/>
                  <a:pt x="308825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2473246" y="2030251"/>
            <a:ext cx="3254694" cy="2162187"/>
          </a:xfrm>
          <a:custGeom>
            <a:avLst/>
            <a:gdLst>
              <a:gd name="connsiteX0" fmla="*/ 149184 w 3254694"/>
              <a:gd name="connsiteY0" fmla="*/ 2162187 h 2162187"/>
              <a:gd name="connsiteX1" fmla="*/ 356218 w 3254694"/>
              <a:gd name="connsiteY1" fmla="*/ 169485 h 2162187"/>
              <a:gd name="connsiteX2" fmla="*/ 3254694 w 3254694"/>
              <a:gd name="connsiteY2" fmla="*/ 109100 h 2162187"/>
              <a:gd name="connsiteX3" fmla="*/ 3254694 w 3254694"/>
              <a:gd name="connsiteY3" fmla="*/ 109100 h 2162187"/>
            </a:gdLst>
            <a:ahLst/>
            <a:cxnLst>
              <a:cxn ang="0">
                <a:pos x="connsiteX0" y="connsiteY0"/>
              </a:cxn>
              <a:cxn ang="0">
                <a:pos x="connsiteX1" y="connsiteY1"/>
              </a:cxn>
              <a:cxn ang="0">
                <a:pos x="connsiteX2" y="connsiteY2"/>
              </a:cxn>
              <a:cxn ang="0">
                <a:pos x="connsiteX3" y="connsiteY3"/>
              </a:cxn>
            </a:cxnLst>
            <a:rect l="l" t="t" r="r" b="b"/>
            <a:pathLst>
              <a:path w="3254694" h="2162187">
                <a:moveTo>
                  <a:pt x="149184" y="2162187"/>
                </a:moveTo>
                <a:cubicBezTo>
                  <a:pt x="-6092" y="1336926"/>
                  <a:pt x="-161367" y="511666"/>
                  <a:pt x="356218" y="169485"/>
                </a:cubicBezTo>
                <a:cubicBezTo>
                  <a:pt x="873803" y="-172696"/>
                  <a:pt x="3254694" y="109100"/>
                  <a:pt x="3254694" y="109100"/>
                </a:cubicBezTo>
                <a:lnTo>
                  <a:pt x="3254694" y="10910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flipV="1">
            <a:off x="5249175" y="2400850"/>
            <a:ext cx="441384" cy="284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469867" y="2662217"/>
            <a:ext cx="1140843" cy="369332"/>
          </a:xfrm>
          <a:prstGeom prst="rect">
            <a:avLst/>
          </a:prstGeom>
          <a:noFill/>
        </p:spPr>
        <p:txBody>
          <a:bodyPr wrap="square" rtlCol="0">
            <a:spAutoFit/>
          </a:bodyPr>
          <a:lstStyle/>
          <a:p>
            <a:r>
              <a:rPr lang="en-US" dirty="0"/>
              <a:t>High risk</a:t>
            </a:r>
          </a:p>
        </p:txBody>
      </p:sp>
      <p:cxnSp>
        <p:nvCxnSpPr>
          <p:cNvPr id="15" name="Straight Arrow Connector 14"/>
          <p:cNvCxnSpPr/>
          <p:nvPr/>
        </p:nvCxnSpPr>
        <p:spPr>
          <a:xfrm flipH="1">
            <a:off x="4100594" y="1798841"/>
            <a:ext cx="238493" cy="188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323632" y="1476721"/>
            <a:ext cx="1140843" cy="369332"/>
          </a:xfrm>
          <a:prstGeom prst="rect">
            <a:avLst/>
          </a:prstGeom>
          <a:noFill/>
        </p:spPr>
        <p:txBody>
          <a:bodyPr wrap="square" rtlCol="0">
            <a:spAutoFit/>
          </a:bodyPr>
          <a:lstStyle/>
          <a:p>
            <a:r>
              <a:rPr lang="en-US" dirty="0"/>
              <a:t>Low risk</a:t>
            </a:r>
          </a:p>
        </p:txBody>
      </p:sp>
    </p:spTree>
    <p:extLst>
      <p:ext uri="{BB962C8B-B14F-4D97-AF65-F5344CB8AC3E}">
        <p14:creationId xmlns:p14="http://schemas.microsoft.com/office/powerpoint/2010/main" val="1272046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344" y="379562"/>
            <a:ext cx="5848709" cy="369332"/>
          </a:xfrm>
          <a:prstGeom prst="rect">
            <a:avLst/>
          </a:prstGeom>
          <a:noFill/>
        </p:spPr>
        <p:txBody>
          <a:bodyPr wrap="square" rtlCol="0">
            <a:spAutoFit/>
          </a:bodyPr>
          <a:lstStyle/>
          <a:p>
            <a:r>
              <a:rPr lang="en-US" altLang="zh-CN" dirty="0"/>
              <a:t>Different </a:t>
            </a:r>
            <a:r>
              <a:rPr lang="en-US" dirty="0"/>
              <a:t>MDPs</a:t>
            </a:r>
          </a:p>
        </p:txBody>
      </p:sp>
      <p:sp>
        <p:nvSpPr>
          <p:cNvPr id="2" name="TextBox 1">
            <a:extLst>
              <a:ext uri="{FF2B5EF4-FFF2-40B4-BE49-F238E27FC236}">
                <a16:creationId xmlns:a16="http://schemas.microsoft.com/office/drawing/2014/main" id="{46857DFE-175D-4A02-A724-0249A055F212}"/>
              </a:ext>
            </a:extLst>
          </p:cNvPr>
          <p:cNvSpPr txBox="1"/>
          <p:nvPr/>
        </p:nvSpPr>
        <p:spPr>
          <a:xfrm>
            <a:off x="635726" y="1288869"/>
            <a:ext cx="5338354" cy="923330"/>
          </a:xfrm>
          <a:prstGeom prst="rect">
            <a:avLst/>
          </a:prstGeom>
          <a:noFill/>
        </p:spPr>
        <p:txBody>
          <a:bodyPr wrap="square" rtlCol="0">
            <a:spAutoFit/>
          </a:bodyPr>
          <a:lstStyle/>
          <a:p>
            <a:pPr marL="285750" indent="-285750">
              <a:buFont typeface="Arial" panose="020B0604020202020204" pitchFamily="34" charset="0"/>
              <a:buChar char="•"/>
            </a:pPr>
            <a:r>
              <a:rPr lang="en-US" dirty="0"/>
              <a:t>Infinite horizon MDP</a:t>
            </a:r>
          </a:p>
          <a:p>
            <a:pPr marL="285750" indent="-285750">
              <a:buFont typeface="Arial" panose="020B0604020202020204" pitchFamily="34" charset="0"/>
              <a:buChar char="•"/>
            </a:pPr>
            <a:r>
              <a:rPr lang="en-US" dirty="0"/>
              <a:t>Finite horizon MDP</a:t>
            </a:r>
          </a:p>
          <a:p>
            <a:pPr marL="285750" indent="-285750">
              <a:buFont typeface="Arial" panose="020B0604020202020204" pitchFamily="34" charset="0"/>
              <a:buChar char="•"/>
            </a:pPr>
            <a:r>
              <a:rPr lang="en-US" dirty="0"/>
              <a:t>Indefinite MDP (e.g., stochastic shortest path)</a:t>
            </a:r>
          </a:p>
        </p:txBody>
      </p:sp>
      <p:sp>
        <p:nvSpPr>
          <p:cNvPr id="16" name="TextBox 15">
            <a:extLst>
              <a:ext uri="{FF2B5EF4-FFF2-40B4-BE49-F238E27FC236}">
                <a16:creationId xmlns:a16="http://schemas.microsoft.com/office/drawing/2014/main" id="{C53896A0-566C-4819-8B14-699ADD935C9F}"/>
              </a:ext>
            </a:extLst>
          </p:cNvPr>
          <p:cNvSpPr txBox="1"/>
          <p:nvPr/>
        </p:nvSpPr>
        <p:spPr>
          <a:xfrm>
            <a:off x="569343" y="2567508"/>
            <a:ext cx="5848709" cy="369332"/>
          </a:xfrm>
          <a:prstGeom prst="rect">
            <a:avLst/>
          </a:prstGeom>
          <a:noFill/>
        </p:spPr>
        <p:txBody>
          <a:bodyPr wrap="square" rtlCol="0">
            <a:spAutoFit/>
          </a:bodyPr>
          <a:lstStyle/>
          <a:p>
            <a:r>
              <a:rPr lang="en-US" altLang="zh-CN" dirty="0"/>
              <a:t>Our problem</a:t>
            </a:r>
            <a:endParaRPr lang="en-US" dirty="0"/>
          </a:p>
        </p:txBody>
      </p:sp>
      <p:sp>
        <p:nvSpPr>
          <p:cNvPr id="19" name="TextBox 18">
            <a:extLst>
              <a:ext uri="{FF2B5EF4-FFF2-40B4-BE49-F238E27FC236}">
                <a16:creationId xmlns:a16="http://schemas.microsoft.com/office/drawing/2014/main" id="{0BECFAAA-21C6-434C-8115-326702BB0960}"/>
              </a:ext>
            </a:extLst>
          </p:cNvPr>
          <p:cNvSpPr txBox="1"/>
          <p:nvPr/>
        </p:nvSpPr>
        <p:spPr>
          <a:xfrm>
            <a:off x="635726" y="2997831"/>
            <a:ext cx="533835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Chance-constrained SSP with dead ends</a:t>
            </a:r>
          </a:p>
          <a:p>
            <a:pPr marL="285750" indent="-285750">
              <a:buFont typeface="Arial" panose="020B0604020202020204" pitchFamily="34" charset="0"/>
              <a:buChar char="•"/>
            </a:pPr>
            <a:r>
              <a:rPr lang="en-US" dirty="0"/>
              <a:t>Constrained SSP with dead ends </a:t>
            </a:r>
          </a:p>
          <a:p>
            <a:pPr marL="285750" indent="-285750">
              <a:buFont typeface="Arial" panose="020B0604020202020204" pitchFamily="34" charset="0"/>
              <a:buChar char="•"/>
            </a:pPr>
            <a:r>
              <a:rPr lang="en-US" dirty="0"/>
              <a:t>A special structure and previous test case is not a good choice</a:t>
            </a:r>
          </a:p>
          <a:p>
            <a:endParaRPr lang="en-US" dirty="0"/>
          </a:p>
        </p:txBody>
      </p:sp>
    </p:spTree>
    <p:extLst>
      <p:ext uri="{BB962C8B-B14F-4D97-AF65-F5344CB8AC3E}">
        <p14:creationId xmlns:p14="http://schemas.microsoft.com/office/powerpoint/2010/main" val="3032789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 1</a:t>
            </a:r>
          </a:p>
        </p:txBody>
      </p:sp>
      <p:sp>
        <p:nvSpPr>
          <p:cNvPr id="5" name="TextBox 4"/>
          <p:cNvSpPr txBox="1"/>
          <p:nvPr/>
        </p:nvSpPr>
        <p:spPr>
          <a:xfrm>
            <a:off x="532638" y="1084006"/>
            <a:ext cx="763611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Given a common starting  position,  the  objective  of  this  problem  is  to  find  policies  for  the  UAV  and  the  UGV  to maximize the collected reward while achieving </a:t>
            </a:r>
            <a:r>
              <a:rPr lang="en-US" i="1" dirty="0"/>
              <a:t>rendezvous with a high probability </a:t>
            </a:r>
            <a:r>
              <a:rPr lang="en-US" dirty="0"/>
              <a:t>before the UAV runs out of energy.</a:t>
            </a:r>
          </a:p>
        </p:txBody>
      </p:sp>
      <p:sp>
        <p:nvSpPr>
          <p:cNvPr id="26" name="TextBox 25"/>
          <p:cNvSpPr txBox="1"/>
          <p:nvPr/>
        </p:nvSpPr>
        <p:spPr>
          <a:xfrm>
            <a:off x="532637" y="5495808"/>
            <a:ext cx="8277988" cy="369332"/>
          </a:xfrm>
          <a:prstGeom prst="rect">
            <a:avLst/>
          </a:prstGeom>
          <a:noFill/>
        </p:spPr>
        <p:txBody>
          <a:bodyPr wrap="square" rtlCol="0">
            <a:spAutoFit/>
          </a:bodyPr>
          <a:lstStyle/>
          <a:p>
            <a:pPr marL="285750" indent="-285750">
              <a:buFont typeface="Arial" panose="020B0604020202020204" pitchFamily="34" charset="0"/>
              <a:buChar char="•"/>
            </a:pPr>
            <a:r>
              <a:rPr lang="en-US" dirty="0"/>
              <a:t>Cannot be directly formulated as CMDP due to non-Markovian reward structure</a:t>
            </a:r>
          </a:p>
        </p:txBody>
      </p:sp>
      <p:cxnSp>
        <p:nvCxnSpPr>
          <p:cNvPr id="23" name="Straight Connector 22"/>
          <p:cNvCxnSpPr>
            <a:stCxn id="31" idx="4"/>
            <a:endCxn id="33" idx="0"/>
          </p:cNvCxnSpPr>
          <p:nvPr/>
        </p:nvCxnSpPr>
        <p:spPr>
          <a:xfrm>
            <a:off x="4804901" y="3434513"/>
            <a:ext cx="48358" cy="12630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3972890" y="3946298"/>
            <a:ext cx="1708410" cy="2182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0" idx="5"/>
            <a:endCxn id="33" idx="2"/>
          </p:cNvCxnSpPr>
          <p:nvPr/>
        </p:nvCxnSpPr>
        <p:spPr>
          <a:xfrm>
            <a:off x="3958726" y="4184434"/>
            <a:ext cx="846175" cy="5614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32" idx="3"/>
            <a:endCxn id="33" idx="6"/>
          </p:cNvCxnSpPr>
          <p:nvPr/>
        </p:nvCxnSpPr>
        <p:spPr>
          <a:xfrm flipH="1">
            <a:off x="4901617" y="3966206"/>
            <a:ext cx="793847" cy="779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1" idx="5"/>
            <a:endCxn id="32" idx="2"/>
          </p:cNvCxnSpPr>
          <p:nvPr/>
        </p:nvCxnSpPr>
        <p:spPr>
          <a:xfrm>
            <a:off x="4839095" y="3420349"/>
            <a:ext cx="842205" cy="5116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0" idx="7"/>
            <a:endCxn id="31" idx="3"/>
          </p:cNvCxnSpPr>
          <p:nvPr/>
        </p:nvCxnSpPr>
        <p:spPr>
          <a:xfrm flipV="1">
            <a:off x="3958726" y="3420349"/>
            <a:ext cx="811981" cy="6956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3876174" y="410188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4756543" y="3337797"/>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681300" y="3883654"/>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804901" y="4697560"/>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487254" y="2712236"/>
            <a:ext cx="1984465" cy="369332"/>
          </a:xfrm>
          <a:prstGeom prst="rect">
            <a:avLst/>
          </a:prstGeom>
          <a:noFill/>
        </p:spPr>
        <p:txBody>
          <a:bodyPr wrap="square" rtlCol="0">
            <a:spAutoFit/>
          </a:bodyPr>
          <a:lstStyle/>
          <a:p>
            <a:r>
              <a:rPr lang="en-US" dirty="0"/>
              <a:t>Physical map</a:t>
            </a:r>
          </a:p>
        </p:txBody>
      </p:sp>
      <mc:AlternateContent xmlns:mc="http://schemas.openxmlformats.org/markup-compatibility/2006" xmlns:a14="http://schemas.microsoft.com/office/drawing/2010/main">
        <mc:Choice Requires="a14">
          <p:sp>
            <p:nvSpPr>
              <p:cNvPr id="35" name="TextBox 34"/>
              <p:cNvSpPr txBox="1"/>
              <p:nvPr/>
            </p:nvSpPr>
            <p:spPr>
              <a:xfrm>
                <a:off x="4801508" y="3025263"/>
                <a:ext cx="1829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4801508" y="3025263"/>
                <a:ext cx="182999" cy="276999"/>
              </a:xfrm>
              <a:prstGeom prst="rect">
                <a:avLst/>
              </a:prstGeom>
              <a:blipFill>
                <a:blip r:embed="rId2"/>
                <a:stretch>
                  <a:fillRect l="-33333" r="-26667"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3742531" y="3865366"/>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3742531" y="3865366"/>
                <a:ext cx="186781" cy="276999"/>
              </a:xfrm>
              <a:prstGeom prst="rect">
                <a:avLst/>
              </a:prstGeom>
              <a:blipFill>
                <a:blip r:embed="rId3"/>
                <a:stretch>
                  <a:fillRect l="-19355" r="-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5685212" y="3612404"/>
                <a:ext cx="1660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5685212" y="3612404"/>
                <a:ext cx="166007" cy="276999"/>
              </a:xfrm>
              <a:prstGeom prst="rect">
                <a:avLst/>
              </a:prstGeom>
              <a:blipFill>
                <a:blip r:embed="rId4"/>
                <a:stretch>
                  <a:fillRect l="-22222" r="-148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4930856" y="4655776"/>
                <a:ext cx="1932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4930856" y="4655776"/>
                <a:ext cx="193258" cy="276999"/>
              </a:xfrm>
              <a:prstGeom prst="rect">
                <a:avLst/>
              </a:prstGeom>
              <a:blipFill>
                <a:blip r:embed="rId5"/>
                <a:stretch>
                  <a:fillRect l="-31250" r="-25000" b="-8889"/>
                </a:stretch>
              </a:blipFill>
            </p:spPr>
            <p:txBody>
              <a:bodyPr/>
              <a:lstStyle/>
              <a:p>
                <a:r>
                  <a:rPr lang="en-US">
                    <a:noFill/>
                  </a:rPr>
                  <a:t> </a:t>
                </a:r>
              </a:p>
            </p:txBody>
          </p:sp>
        </mc:Fallback>
      </mc:AlternateContent>
      <p:sp>
        <p:nvSpPr>
          <p:cNvPr id="39" name="TextBox 38"/>
          <p:cNvSpPr txBox="1"/>
          <p:nvPr/>
        </p:nvSpPr>
        <p:spPr>
          <a:xfrm>
            <a:off x="4970795" y="3202188"/>
            <a:ext cx="2119209" cy="369332"/>
          </a:xfrm>
          <a:prstGeom prst="rect">
            <a:avLst/>
          </a:prstGeom>
          <a:noFill/>
        </p:spPr>
        <p:txBody>
          <a:bodyPr wrap="square" rtlCol="0">
            <a:spAutoFit/>
          </a:bodyPr>
          <a:lstStyle/>
          <a:p>
            <a:r>
              <a:rPr lang="en-US" altLang="zh-CN" dirty="0">
                <a:solidFill>
                  <a:srgbClr val="FF0000"/>
                </a:solidFill>
              </a:rPr>
              <a:t>Only UAV can visit</a:t>
            </a:r>
            <a:endParaRPr lang="en-US" dirty="0">
              <a:solidFill>
                <a:srgbClr val="FF0000"/>
              </a:solidFill>
            </a:endParaRPr>
          </a:p>
        </p:txBody>
      </p:sp>
      <p:pic>
        <p:nvPicPr>
          <p:cNvPr id="40" name="Picture 4" descr="Drones transparent PNG images - Stick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82196" y="3401891"/>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Jackal UGV - Small Weatherproof Robot - Clearpath"/>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74509" y="4109697"/>
            <a:ext cx="633349" cy="546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956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344" y="379562"/>
            <a:ext cx="5848709" cy="369332"/>
          </a:xfrm>
          <a:prstGeom prst="rect">
            <a:avLst/>
          </a:prstGeom>
          <a:noFill/>
        </p:spPr>
        <p:txBody>
          <a:bodyPr wrap="square" rtlCol="0">
            <a:spAutoFit/>
          </a:bodyPr>
          <a:lstStyle/>
          <a:p>
            <a:r>
              <a:rPr lang="en-US" altLang="zh-CN" dirty="0"/>
              <a:t>MCTS</a:t>
            </a:r>
            <a:endParaRPr lang="en-US" dirty="0"/>
          </a:p>
        </p:txBody>
      </p:sp>
      <p:sp>
        <p:nvSpPr>
          <p:cNvPr id="2" name="TextBox 1">
            <a:extLst>
              <a:ext uri="{FF2B5EF4-FFF2-40B4-BE49-F238E27FC236}">
                <a16:creationId xmlns:a16="http://schemas.microsoft.com/office/drawing/2014/main" id="{46857DFE-175D-4A02-A724-0249A055F212}"/>
              </a:ext>
            </a:extLst>
          </p:cNvPr>
          <p:cNvSpPr txBox="1"/>
          <p:nvPr/>
        </p:nvSpPr>
        <p:spPr>
          <a:xfrm>
            <a:off x="635726" y="1288869"/>
            <a:ext cx="533835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MCTS will converge to optimal solution under some conditions</a:t>
            </a:r>
          </a:p>
          <a:p>
            <a:pPr marL="285750" indent="-285750">
              <a:buFont typeface="Arial" panose="020B0604020202020204" pitchFamily="34" charset="0"/>
              <a:buChar char="•"/>
            </a:pPr>
            <a:r>
              <a:rPr lang="en-US" altLang="zh-CN" dirty="0"/>
              <a:t>Usually work with together with heuristic</a:t>
            </a:r>
          </a:p>
          <a:p>
            <a:pPr marL="285750" indent="-285750">
              <a:buFont typeface="Arial" panose="020B0604020202020204" pitchFamily="34" charset="0"/>
              <a:buChar char="•"/>
            </a:pPr>
            <a:r>
              <a:rPr lang="en-US" dirty="0"/>
              <a:t>A popular heuristic </a:t>
            </a:r>
            <a:r>
              <a:rPr lang="en-US" sz="1800" b="0" i="1" u="none" strike="noStrike" baseline="0" dirty="0">
                <a:latin typeface="TimesNewRoman,Italic"/>
              </a:rPr>
              <a:t>Rapid Action Value Estimation</a:t>
            </a:r>
            <a:endParaRPr lang="en-US" dirty="0"/>
          </a:p>
        </p:txBody>
      </p:sp>
      <p:pic>
        <p:nvPicPr>
          <p:cNvPr id="5" name="Picture 4">
            <a:extLst>
              <a:ext uri="{FF2B5EF4-FFF2-40B4-BE49-F238E27FC236}">
                <a16:creationId xmlns:a16="http://schemas.microsoft.com/office/drawing/2014/main" id="{82CD0DE1-49FA-4B39-8212-F21173ADABE7}"/>
              </a:ext>
            </a:extLst>
          </p:cNvPr>
          <p:cNvPicPr>
            <a:picLocks noChangeAspect="1"/>
          </p:cNvPicPr>
          <p:nvPr/>
        </p:nvPicPr>
        <p:blipFill>
          <a:blip r:embed="rId2"/>
          <a:stretch>
            <a:fillRect/>
          </a:stretch>
        </p:blipFill>
        <p:spPr>
          <a:xfrm>
            <a:off x="3493698" y="2809875"/>
            <a:ext cx="1990725" cy="619125"/>
          </a:xfrm>
          <a:prstGeom prst="rect">
            <a:avLst/>
          </a:prstGeom>
        </p:spPr>
      </p:pic>
    </p:spTree>
    <p:extLst>
      <p:ext uri="{BB962C8B-B14F-4D97-AF65-F5344CB8AC3E}">
        <p14:creationId xmlns:p14="http://schemas.microsoft.com/office/powerpoint/2010/main" val="2101574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344" y="379562"/>
            <a:ext cx="5848709" cy="369332"/>
          </a:xfrm>
          <a:prstGeom prst="rect">
            <a:avLst/>
          </a:prstGeom>
          <a:noFill/>
        </p:spPr>
        <p:txBody>
          <a:bodyPr wrap="square" rtlCol="0">
            <a:spAutoFit/>
          </a:bodyPr>
          <a:lstStyle/>
          <a:p>
            <a:r>
              <a:rPr lang="en-US" dirty="0"/>
              <a:t>Test case</a:t>
            </a:r>
          </a:p>
        </p:txBody>
      </p:sp>
      <p:pic>
        <p:nvPicPr>
          <p:cNvPr id="6" name="Picture 5">
            <a:extLst>
              <a:ext uri="{FF2B5EF4-FFF2-40B4-BE49-F238E27FC236}">
                <a16:creationId xmlns:a16="http://schemas.microsoft.com/office/drawing/2014/main" id="{BD900279-DA36-428D-BDD4-EEE895341114}"/>
              </a:ext>
            </a:extLst>
          </p:cNvPr>
          <p:cNvPicPr>
            <a:picLocks noChangeAspect="1"/>
          </p:cNvPicPr>
          <p:nvPr/>
        </p:nvPicPr>
        <p:blipFill>
          <a:blip r:embed="rId3"/>
          <a:stretch>
            <a:fillRect/>
          </a:stretch>
        </p:blipFill>
        <p:spPr>
          <a:xfrm>
            <a:off x="2670725" y="1341801"/>
            <a:ext cx="3391966" cy="1525028"/>
          </a:xfrm>
          <a:prstGeom prst="rect">
            <a:avLst/>
          </a:prstGeom>
        </p:spPr>
      </p:pic>
      <p:cxnSp>
        <p:nvCxnSpPr>
          <p:cNvPr id="7" name="Straight Arrow Connector 6">
            <a:extLst>
              <a:ext uri="{FF2B5EF4-FFF2-40B4-BE49-F238E27FC236}">
                <a16:creationId xmlns:a16="http://schemas.microsoft.com/office/drawing/2014/main" id="{F148A2C1-AD34-4FC8-A043-2556A2098443}"/>
              </a:ext>
            </a:extLst>
          </p:cNvPr>
          <p:cNvCxnSpPr/>
          <p:nvPr/>
        </p:nvCxnSpPr>
        <p:spPr>
          <a:xfrm flipV="1">
            <a:off x="5495109" y="2621280"/>
            <a:ext cx="470262" cy="992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B9F783D7-073F-40CC-9719-AEA343925390}"/>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5334652" y="3680824"/>
            <a:ext cx="320914" cy="182857"/>
          </a:xfrm>
          <a:prstGeom prst="rect">
            <a:avLst/>
          </a:prstGeom>
        </p:spPr>
      </p:pic>
      <p:sp>
        <p:nvSpPr>
          <p:cNvPr id="10" name="TextBox 9">
            <a:extLst>
              <a:ext uri="{FF2B5EF4-FFF2-40B4-BE49-F238E27FC236}">
                <a16:creationId xmlns:a16="http://schemas.microsoft.com/office/drawing/2014/main" id="{2BCF53F1-04A9-410E-8846-E2C175CDE94B}"/>
              </a:ext>
            </a:extLst>
          </p:cNvPr>
          <p:cNvSpPr txBox="1"/>
          <p:nvPr/>
        </p:nvSpPr>
        <p:spPr>
          <a:xfrm>
            <a:off x="2511771" y="3440833"/>
            <a:ext cx="2595155" cy="646331"/>
          </a:xfrm>
          <a:prstGeom prst="rect">
            <a:avLst/>
          </a:prstGeom>
          <a:noFill/>
        </p:spPr>
        <p:txBody>
          <a:bodyPr wrap="square" rtlCol="0">
            <a:spAutoFit/>
          </a:bodyPr>
          <a:lstStyle/>
          <a:p>
            <a:r>
              <a:rPr lang="en-US" dirty="0"/>
              <a:t>Going into collision state incurs D cost</a:t>
            </a:r>
          </a:p>
        </p:txBody>
      </p:sp>
    </p:spTree>
    <p:extLst>
      <p:ext uri="{BB962C8B-B14F-4D97-AF65-F5344CB8AC3E}">
        <p14:creationId xmlns:p14="http://schemas.microsoft.com/office/powerpoint/2010/main" val="3497513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A19C90-6F79-419A-A693-B7959168BF19}"/>
              </a:ext>
            </a:extLst>
          </p:cNvPr>
          <p:cNvSpPr txBox="1"/>
          <p:nvPr/>
        </p:nvSpPr>
        <p:spPr>
          <a:xfrm>
            <a:off x="1158240" y="940525"/>
            <a:ext cx="6984274" cy="369332"/>
          </a:xfrm>
          <a:prstGeom prst="rect">
            <a:avLst/>
          </a:prstGeom>
          <a:noFill/>
        </p:spPr>
        <p:txBody>
          <a:bodyPr wrap="square" rtlCol="0">
            <a:spAutoFit/>
          </a:bodyPr>
          <a:lstStyle/>
          <a:p>
            <a:r>
              <a:rPr lang="en-US" altLang="zh-CN" dirty="0"/>
              <a:t>LP for standard CMDP – prove correctness of the formulation</a:t>
            </a:r>
            <a:endParaRPr lang="en-US" dirty="0"/>
          </a:p>
        </p:txBody>
      </p:sp>
      <p:sp>
        <p:nvSpPr>
          <p:cNvPr id="5" name="TextBox 4">
            <a:extLst>
              <a:ext uri="{FF2B5EF4-FFF2-40B4-BE49-F238E27FC236}">
                <a16:creationId xmlns:a16="http://schemas.microsoft.com/office/drawing/2014/main" id="{2153E86A-C2AF-40C5-8D68-6FFC90B5D6AE}"/>
              </a:ext>
            </a:extLst>
          </p:cNvPr>
          <p:cNvSpPr txBox="1"/>
          <p:nvPr/>
        </p:nvSpPr>
        <p:spPr>
          <a:xfrm>
            <a:off x="1158240" y="1885405"/>
            <a:ext cx="6984274" cy="369332"/>
          </a:xfrm>
          <a:prstGeom prst="rect">
            <a:avLst/>
          </a:prstGeom>
          <a:noFill/>
        </p:spPr>
        <p:txBody>
          <a:bodyPr wrap="square" rtlCol="0">
            <a:spAutoFit/>
          </a:bodyPr>
          <a:lstStyle/>
          <a:p>
            <a:r>
              <a:rPr lang="en-US" altLang="zh-CN" dirty="0"/>
              <a:t>Problems show up when parameters are uncertain (e.g., time varying)</a:t>
            </a:r>
            <a:endParaRPr lang="en-US" dirty="0"/>
          </a:p>
        </p:txBody>
      </p:sp>
      <p:sp>
        <p:nvSpPr>
          <p:cNvPr id="6" name="TextBox 5">
            <a:extLst>
              <a:ext uri="{FF2B5EF4-FFF2-40B4-BE49-F238E27FC236}">
                <a16:creationId xmlns:a16="http://schemas.microsoft.com/office/drawing/2014/main" id="{E2DFC9E8-EF54-40CC-9C1F-53ABDFFF4690}"/>
              </a:ext>
            </a:extLst>
          </p:cNvPr>
          <p:cNvSpPr txBox="1"/>
          <p:nvPr/>
        </p:nvSpPr>
        <p:spPr>
          <a:xfrm>
            <a:off x="1158240" y="2715288"/>
            <a:ext cx="6984274" cy="369332"/>
          </a:xfrm>
          <a:prstGeom prst="rect">
            <a:avLst/>
          </a:prstGeom>
          <a:noFill/>
        </p:spPr>
        <p:txBody>
          <a:bodyPr wrap="square" rtlCol="0">
            <a:spAutoFit/>
          </a:bodyPr>
          <a:lstStyle/>
          <a:p>
            <a:r>
              <a:rPr lang="en-US" altLang="zh-CN" dirty="0"/>
              <a:t>Improved algorithm</a:t>
            </a:r>
            <a:endParaRPr lang="en-US" dirty="0"/>
          </a:p>
        </p:txBody>
      </p:sp>
    </p:spTree>
    <p:extLst>
      <p:ext uri="{BB962C8B-B14F-4D97-AF65-F5344CB8AC3E}">
        <p14:creationId xmlns:p14="http://schemas.microsoft.com/office/powerpoint/2010/main" val="3369818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708" y="118918"/>
            <a:ext cx="5848709" cy="646331"/>
          </a:xfrm>
          <a:prstGeom prst="rect">
            <a:avLst/>
          </a:prstGeom>
          <a:noFill/>
        </p:spPr>
        <p:txBody>
          <a:bodyPr wrap="square" rtlCol="0">
            <a:spAutoFit/>
          </a:bodyPr>
          <a:lstStyle/>
          <a:p>
            <a:r>
              <a:rPr lang="en-US" dirty="0"/>
              <a:t>Rendezvous </a:t>
            </a:r>
            <a:r>
              <a:rPr lang="en-US" altLang="zh-CN" dirty="0"/>
              <a:t>example</a:t>
            </a:r>
          </a:p>
          <a:p>
            <a:r>
              <a:rPr lang="en-US" dirty="0"/>
              <a:t>   (Top-down view)</a:t>
            </a:r>
          </a:p>
        </p:txBody>
      </p:sp>
      <p:sp>
        <p:nvSpPr>
          <p:cNvPr id="5" name="Rectangle 4"/>
          <p:cNvSpPr/>
          <p:nvPr/>
        </p:nvSpPr>
        <p:spPr>
          <a:xfrm>
            <a:off x="3387634" y="226015"/>
            <a:ext cx="5477774" cy="3631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5" idx="1"/>
            <a:endCxn id="5" idx="3"/>
          </p:cNvCxnSpPr>
          <p:nvPr/>
        </p:nvCxnSpPr>
        <p:spPr>
          <a:xfrm>
            <a:off x="3387634" y="2041875"/>
            <a:ext cx="54777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3" idx="0"/>
          </p:cNvCxnSpPr>
          <p:nvPr/>
        </p:nvCxnSpPr>
        <p:spPr>
          <a:xfrm>
            <a:off x="3393984" y="226015"/>
            <a:ext cx="414068" cy="3592901"/>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348815" y="191509"/>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769233" y="3818916"/>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256506" y="191509"/>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734433" y="3814603"/>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621995" y="3814603"/>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509557" y="3822750"/>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167013" y="187196"/>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094382" y="193678"/>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7021751" y="183362"/>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7944627" y="187705"/>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a:stCxn id="24" idx="4"/>
            <a:endCxn id="23" idx="7"/>
          </p:cNvCxnSpPr>
          <p:nvPr/>
        </p:nvCxnSpPr>
        <p:spPr>
          <a:xfrm flipH="1">
            <a:off x="3835501" y="269147"/>
            <a:ext cx="459824" cy="3561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4" idx="5"/>
            <a:endCxn id="26" idx="0"/>
          </p:cNvCxnSpPr>
          <p:nvPr/>
        </p:nvCxnSpPr>
        <p:spPr>
          <a:xfrm>
            <a:off x="4322774" y="257777"/>
            <a:ext cx="450478" cy="3556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9" idx="4"/>
            <a:endCxn id="26" idx="6"/>
          </p:cNvCxnSpPr>
          <p:nvPr/>
        </p:nvCxnSpPr>
        <p:spPr>
          <a:xfrm flipH="1">
            <a:off x="4812071" y="264834"/>
            <a:ext cx="393761" cy="3588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29" idx="4"/>
            <a:endCxn id="27" idx="0"/>
          </p:cNvCxnSpPr>
          <p:nvPr/>
        </p:nvCxnSpPr>
        <p:spPr>
          <a:xfrm>
            <a:off x="5205832" y="264834"/>
            <a:ext cx="454982" cy="354976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0" idx="4"/>
            <a:endCxn id="27" idx="0"/>
          </p:cNvCxnSpPr>
          <p:nvPr/>
        </p:nvCxnSpPr>
        <p:spPr>
          <a:xfrm flipH="1">
            <a:off x="5660814" y="271316"/>
            <a:ext cx="472387" cy="3543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0" idx="4"/>
            <a:endCxn id="28" idx="0"/>
          </p:cNvCxnSpPr>
          <p:nvPr/>
        </p:nvCxnSpPr>
        <p:spPr>
          <a:xfrm>
            <a:off x="6133201" y="271316"/>
            <a:ext cx="415175" cy="35514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1" idx="4"/>
            <a:endCxn id="28" idx="7"/>
          </p:cNvCxnSpPr>
          <p:nvPr/>
        </p:nvCxnSpPr>
        <p:spPr>
          <a:xfrm flipH="1">
            <a:off x="6575825" y="261000"/>
            <a:ext cx="484745" cy="3573120"/>
          </a:xfrm>
          <a:prstGeom prst="line">
            <a:avLst/>
          </a:prstGeom>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7474757" y="3814603"/>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a:stCxn id="31" idx="4"/>
            <a:endCxn id="56" idx="0"/>
          </p:cNvCxnSpPr>
          <p:nvPr/>
        </p:nvCxnSpPr>
        <p:spPr>
          <a:xfrm>
            <a:off x="7060570" y="261000"/>
            <a:ext cx="453006" cy="3553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32" idx="4"/>
            <a:endCxn id="56" idx="0"/>
          </p:cNvCxnSpPr>
          <p:nvPr/>
        </p:nvCxnSpPr>
        <p:spPr>
          <a:xfrm flipH="1">
            <a:off x="7513576" y="265343"/>
            <a:ext cx="469870" cy="3549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808052" y="2044152"/>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728982" y="2041875"/>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5616544" y="2044415"/>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6471110" y="2045367"/>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795907" y="1837799"/>
            <a:ext cx="787400" cy="369332"/>
          </a:xfrm>
          <a:prstGeom prst="rect">
            <a:avLst/>
          </a:prstGeom>
          <a:noFill/>
        </p:spPr>
        <p:txBody>
          <a:bodyPr wrap="square" rtlCol="0">
            <a:spAutoFit/>
          </a:bodyPr>
          <a:lstStyle/>
          <a:p>
            <a:r>
              <a:rPr lang="en-US" altLang="zh-CN" dirty="0">
                <a:solidFill>
                  <a:srgbClr val="FF0000"/>
                </a:solidFill>
              </a:rPr>
              <a:t>UGV</a:t>
            </a:r>
            <a:endParaRPr lang="en-US" dirty="0">
              <a:solidFill>
                <a:srgbClr val="FF0000"/>
              </a:solidFill>
            </a:endParaRPr>
          </a:p>
        </p:txBody>
      </p:sp>
      <p:cxnSp>
        <p:nvCxnSpPr>
          <p:cNvPr id="72" name="Straight Arrow Connector 71"/>
          <p:cNvCxnSpPr/>
          <p:nvPr/>
        </p:nvCxnSpPr>
        <p:spPr>
          <a:xfrm>
            <a:off x="3490352" y="1070145"/>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3663659" y="2578462"/>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3957990" y="2521935"/>
            <a:ext cx="47886" cy="353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4102786" y="1391657"/>
            <a:ext cx="47886" cy="353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4467667" y="1385329"/>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4637485" y="2767141"/>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V="1">
            <a:off x="4911634" y="2655287"/>
            <a:ext cx="31412" cy="345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V="1">
            <a:off x="5032065" y="1420171"/>
            <a:ext cx="47886" cy="353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2647309" y="145399"/>
            <a:ext cx="937353" cy="369332"/>
          </a:xfrm>
          <a:prstGeom prst="rect">
            <a:avLst/>
          </a:prstGeom>
          <a:noFill/>
        </p:spPr>
        <p:txBody>
          <a:bodyPr wrap="square" rtlCol="0">
            <a:spAutoFit/>
          </a:bodyPr>
          <a:lstStyle/>
          <a:p>
            <a:r>
              <a:rPr lang="en-US" altLang="zh-CN" dirty="0"/>
              <a:t>UAV</a:t>
            </a:r>
            <a:endParaRPr lang="en-US" dirty="0"/>
          </a:p>
        </p:txBody>
      </p:sp>
      <p:sp>
        <p:nvSpPr>
          <p:cNvPr id="87" name="Oval 86"/>
          <p:cNvSpPr/>
          <p:nvPr/>
        </p:nvSpPr>
        <p:spPr>
          <a:xfrm>
            <a:off x="3506865" y="1511639"/>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3624749" y="2474842"/>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3923799" y="2825648"/>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4079905" y="1660425"/>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4431082" y="1306246"/>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4566159" y="2500178"/>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3867792" y="3250329"/>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3696672" y="3172691"/>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3452423" y="957770"/>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4150619" y="1070145"/>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4364271" y="847944"/>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4654285" y="3211510"/>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B43AC5C-9F06-43F7-87CE-091A6E990C07}"/>
              </a:ext>
            </a:extLst>
          </p:cNvPr>
          <p:cNvSpPr txBox="1"/>
          <p:nvPr/>
        </p:nvSpPr>
        <p:spPr>
          <a:xfrm>
            <a:off x="482177" y="4224306"/>
            <a:ext cx="642898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Move to next task with best endurance velocity</a:t>
            </a:r>
          </a:p>
          <a:p>
            <a:pPr marL="285750" indent="-285750">
              <a:buFont typeface="Arial" panose="020B0604020202020204" pitchFamily="34" charset="0"/>
              <a:buChar char="•"/>
            </a:pPr>
            <a:r>
              <a:rPr lang="en-US" dirty="0"/>
              <a:t>Move to next task with best range velocity</a:t>
            </a:r>
          </a:p>
          <a:p>
            <a:pPr marL="285750" indent="-285750">
              <a:buFont typeface="Arial" panose="020B0604020202020204" pitchFamily="34" charset="0"/>
              <a:buChar char="•"/>
            </a:pPr>
            <a:r>
              <a:rPr lang="en-US" dirty="0"/>
              <a:t>Rendezvous with        and return to task with</a:t>
            </a:r>
          </a:p>
          <a:p>
            <a:pPr marL="285750" indent="-285750">
              <a:buFont typeface="Arial" panose="020B0604020202020204" pitchFamily="34" charset="0"/>
              <a:buChar char="•"/>
            </a:pPr>
            <a:r>
              <a:rPr lang="en-US" dirty="0"/>
              <a:t>Rendezvous with        and return to task with</a:t>
            </a:r>
          </a:p>
          <a:p>
            <a:pPr marL="285750" indent="-285750">
              <a:buFont typeface="Arial" panose="020B0604020202020204" pitchFamily="34" charset="0"/>
              <a:buChar char="•"/>
            </a:pPr>
            <a:r>
              <a:rPr lang="en-US" dirty="0"/>
              <a:t>Rendezvous with        and return to task with</a:t>
            </a:r>
          </a:p>
          <a:p>
            <a:pPr marL="285750" indent="-285750">
              <a:buFont typeface="Arial" panose="020B0604020202020204" pitchFamily="34" charset="0"/>
              <a:buChar char="•"/>
            </a:pPr>
            <a:r>
              <a:rPr lang="en-US" dirty="0"/>
              <a:t>Rendezvous with        and return to task with</a:t>
            </a:r>
          </a:p>
        </p:txBody>
      </p:sp>
      <p:sp>
        <p:nvSpPr>
          <p:cNvPr id="3" name="TextBox 2">
            <a:extLst>
              <a:ext uri="{FF2B5EF4-FFF2-40B4-BE49-F238E27FC236}">
                <a16:creationId xmlns:a16="http://schemas.microsoft.com/office/drawing/2014/main" id="{83AC73A8-C76C-4DEA-8A43-28A522C33ECF}"/>
              </a:ext>
            </a:extLst>
          </p:cNvPr>
          <p:cNvSpPr txBox="1"/>
          <p:nvPr/>
        </p:nvSpPr>
        <p:spPr>
          <a:xfrm>
            <a:off x="374336" y="3814603"/>
            <a:ext cx="2891389" cy="369332"/>
          </a:xfrm>
          <a:prstGeom prst="rect">
            <a:avLst/>
          </a:prstGeom>
          <a:noFill/>
        </p:spPr>
        <p:txBody>
          <a:bodyPr wrap="square" rtlCol="0">
            <a:spAutoFit/>
          </a:bodyPr>
          <a:lstStyle/>
          <a:p>
            <a:r>
              <a:rPr lang="en-US" altLang="zh-CN" dirty="0"/>
              <a:t>UAV actions at each node:</a:t>
            </a:r>
            <a:endParaRPr lang="en-US" dirty="0"/>
          </a:p>
        </p:txBody>
      </p:sp>
      <p:pic>
        <p:nvPicPr>
          <p:cNvPr id="7" name="Picture 6">
            <a:extLst>
              <a:ext uri="{FF2B5EF4-FFF2-40B4-BE49-F238E27FC236}">
                <a16:creationId xmlns:a16="http://schemas.microsoft.com/office/drawing/2014/main" id="{63EAD178-65EB-4928-A51E-603F852612F9}"/>
              </a:ext>
            </a:extLst>
          </p:cNvPr>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5387494" y="4374666"/>
            <a:ext cx="262491" cy="135771"/>
          </a:xfrm>
          <a:prstGeom prst="rect">
            <a:avLst/>
          </a:prstGeom>
        </p:spPr>
      </p:pic>
      <p:pic>
        <p:nvPicPr>
          <p:cNvPr id="9" name="Picture 8">
            <a:extLst>
              <a:ext uri="{FF2B5EF4-FFF2-40B4-BE49-F238E27FC236}">
                <a16:creationId xmlns:a16="http://schemas.microsoft.com/office/drawing/2014/main" id="{2B9B0C0E-8CCF-4D1A-B5B7-C06A02744209}"/>
              </a:ext>
            </a:extLst>
          </p:cNvPr>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4911634" y="4657168"/>
            <a:ext cx="265782" cy="135771"/>
          </a:xfrm>
          <a:prstGeom prst="rect">
            <a:avLst/>
          </a:prstGeom>
        </p:spPr>
      </p:pic>
      <p:pic>
        <p:nvPicPr>
          <p:cNvPr id="60" name="Picture 59">
            <a:extLst>
              <a:ext uri="{FF2B5EF4-FFF2-40B4-BE49-F238E27FC236}">
                <a16:creationId xmlns:a16="http://schemas.microsoft.com/office/drawing/2014/main" id="{A946FB58-05A1-4D70-96F5-45381A18439F}"/>
              </a:ext>
            </a:extLst>
          </p:cNvPr>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2516063" y="4909664"/>
            <a:ext cx="262491" cy="135771"/>
          </a:xfrm>
          <a:prstGeom prst="rect">
            <a:avLst/>
          </a:prstGeom>
        </p:spPr>
      </p:pic>
      <p:pic>
        <p:nvPicPr>
          <p:cNvPr id="62" name="Picture 61">
            <a:extLst>
              <a:ext uri="{FF2B5EF4-FFF2-40B4-BE49-F238E27FC236}">
                <a16:creationId xmlns:a16="http://schemas.microsoft.com/office/drawing/2014/main" id="{15DDD408-86F3-431C-A337-307D55CFA23F}"/>
              </a:ext>
            </a:extLst>
          </p:cNvPr>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5043787" y="4910538"/>
            <a:ext cx="262491" cy="135771"/>
          </a:xfrm>
          <a:prstGeom prst="rect">
            <a:avLst/>
          </a:prstGeom>
        </p:spPr>
      </p:pic>
      <p:pic>
        <p:nvPicPr>
          <p:cNvPr id="63" name="Picture 62">
            <a:extLst>
              <a:ext uri="{FF2B5EF4-FFF2-40B4-BE49-F238E27FC236}">
                <a16:creationId xmlns:a16="http://schemas.microsoft.com/office/drawing/2014/main" id="{EB2D25DC-6664-4E20-BAD7-7CB53083C14D}"/>
              </a:ext>
            </a:extLst>
          </p:cNvPr>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2507808" y="5196993"/>
            <a:ext cx="262491" cy="135771"/>
          </a:xfrm>
          <a:prstGeom prst="rect">
            <a:avLst/>
          </a:prstGeom>
        </p:spPr>
      </p:pic>
      <p:pic>
        <p:nvPicPr>
          <p:cNvPr id="64" name="Picture 63">
            <a:extLst>
              <a:ext uri="{FF2B5EF4-FFF2-40B4-BE49-F238E27FC236}">
                <a16:creationId xmlns:a16="http://schemas.microsoft.com/office/drawing/2014/main" id="{E01E7500-5519-4CFE-8757-8FD707511E5C}"/>
              </a:ext>
            </a:extLst>
          </p:cNvPr>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5063962" y="5204576"/>
            <a:ext cx="265782" cy="135771"/>
          </a:xfrm>
          <a:prstGeom prst="rect">
            <a:avLst/>
          </a:prstGeom>
        </p:spPr>
      </p:pic>
      <p:pic>
        <p:nvPicPr>
          <p:cNvPr id="65" name="Picture 64">
            <a:extLst>
              <a:ext uri="{FF2B5EF4-FFF2-40B4-BE49-F238E27FC236}">
                <a16:creationId xmlns:a16="http://schemas.microsoft.com/office/drawing/2014/main" id="{625F7D67-FF10-49B0-885D-649303EED7F4}"/>
              </a:ext>
            </a:extLst>
          </p:cNvPr>
          <p:cNvPicPr>
            <a:picLocks noChangeAspect="1"/>
          </p:cNvPicPr>
          <p:nvPr>
            <p:custDataLst>
              <p:tags r:id="rId7"/>
            </p:custDataLst>
          </p:nvPr>
        </p:nvPicPr>
        <p:blipFill>
          <a:blip r:embed="rId14" cstate="print">
            <a:extLst>
              <a:ext uri="{28A0092B-C50C-407E-A947-70E740481C1C}">
                <a14:useLocalDpi xmlns:a14="http://schemas.microsoft.com/office/drawing/2010/main" val="0"/>
              </a:ext>
            </a:extLst>
          </a:blip>
          <a:stretch>
            <a:fillRect/>
          </a:stretch>
        </p:blipFill>
        <p:spPr>
          <a:xfrm>
            <a:off x="2483988" y="5489179"/>
            <a:ext cx="265782" cy="135771"/>
          </a:xfrm>
          <a:prstGeom prst="rect">
            <a:avLst/>
          </a:prstGeom>
        </p:spPr>
      </p:pic>
      <p:pic>
        <p:nvPicPr>
          <p:cNvPr id="71" name="Picture 70">
            <a:extLst>
              <a:ext uri="{FF2B5EF4-FFF2-40B4-BE49-F238E27FC236}">
                <a16:creationId xmlns:a16="http://schemas.microsoft.com/office/drawing/2014/main" id="{0C35437F-3EB2-4AB4-9C87-74251E4FC279}"/>
              </a:ext>
            </a:extLst>
          </p:cNvPr>
          <p:cNvPicPr>
            <a:picLocks noChangeAspect="1"/>
          </p:cNvPicPr>
          <p:nvPr>
            <p:custDataLst>
              <p:tags r:id="rId8"/>
            </p:custDataLst>
          </p:nvPr>
        </p:nvPicPr>
        <p:blipFill>
          <a:blip r:embed="rId14" cstate="print">
            <a:extLst>
              <a:ext uri="{28A0092B-C50C-407E-A947-70E740481C1C}">
                <a14:useLocalDpi xmlns:a14="http://schemas.microsoft.com/office/drawing/2010/main" val="0"/>
              </a:ext>
            </a:extLst>
          </a:blip>
          <a:stretch>
            <a:fillRect/>
          </a:stretch>
        </p:blipFill>
        <p:spPr>
          <a:xfrm>
            <a:off x="2488336" y="5737378"/>
            <a:ext cx="265782" cy="135771"/>
          </a:xfrm>
          <a:prstGeom prst="rect">
            <a:avLst/>
          </a:prstGeom>
        </p:spPr>
      </p:pic>
      <p:pic>
        <p:nvPicPr>
          <p:cNvPr id="73" name="Picture 72">
            <a:extLst>
              <a:ext uri="{FF2B5EF4-FFF2-40B4-BE49-F238E27FC236}">
                <a16:creationId xmlns:a16="http://schemas.microsoft.com/office/drawing/2014/main" id="{C6B34E10-BB6C-4028-B29C-A4A2478CEA4D}"/>
              </a:ext>
            </a:extLst>
          </p:cNvPr>
          <p:cNvPicPr>
            <a:picLocks noChangeAspect="1"/>
          </p:cNvPicPr>
          <p:nvPr>
            <p:custDataLst>
              <p:tags r:id="rId9"/>
            </p:custDataLst>
          </p:nvPr>
        </p:nvPicPr>
        <p:blipFill>
          <a:blip r:embed="rId14" cstate="print">
            <a:extLst>
              <a:ext uri="{28A0092B-C50C-407E-A947-70E740481C1C}">
                <a14:useLocalDpi xmlns:a14="http://schemas.microsoft.com/office/drawing/2010/main" val="0"/>
              </a:ext>
            </a:extLst>
          </a:blip>
          <a:stretch>
            <a:fillRect/>
          </a:stretch>
        </p:blipFill>
        <p:spPr>
          <a:xfrm>
            <a:off x="5063962" y="5478592"/>
            <a:ext cx="265782" cy="135771"/>
          </a:xfrm>
          <a:prstGeom prst="rect">
            <a:avLst/>
          </a:prstGeom>
        </p:spPr>
      </p:pic>
      <p:pic>
        <p:nvPicPr>
          <p:cNvPr id="74" name="Picture 73">
            <a:extLst>
              <a:ext uri="{FF2B5EF4-FFF2-40B4-BE49-F238E27FC236}">
                <a16:creationId xmlns:a16="http://schemas.microsoft.com/office/drawing/2014/main" id="{FD814BF6-AC39-4B06-8D2E-E227B2568DB9}"/>
              </a:ext>
            </a:extLst>
          </p:cNvPr>
          <p:cNvPicPr>
            <a:picLocks noChangeAspect="1"/>
          </p:cNvPicPr>
          <p:nvPr>
            <p:custDataLst>
              <p:tags r:id="rId10"/>
            </p:custDataLst>
          </p:nvPr>
        </p:nvPicPr>
        <p:blipFill>
          <a:blip r:embed="rId13" cstate="print">
            <a:extLst>
              <a:ext uri="{28A0092B-C50C-407E-A947-70E740481C1C}">
                <a14:useLocalDpi xmlns:a14="http://schemas.microsoft.com/office/drawing/2010/main" val="0"/>
              </a:ext>
            </a:extLst>
          </a:blip>
          <a:stretch>
            <a:fillRect/>
          </a:stretch>
        </p:blipFill>
        <p:spPr>
          <a:xfrm>
            <a:off x="5040872" y="5734826"/>
            <a:ext cx="262491" cy="135771"/>
          </a:xfrm>
          <a:prstGeom prst="rect">
            <a:avLst/>
          </a:prstGeom>
        </p:spPr>
      </p:pic>
      <p:sp>
        <p:nvSpPr>
          <p:cNvPr id="77" name="TextBox 76">
            <a:extLst>
              <a:ext uri="{FF2B5EF4-FFF2-40B4-BE49-F238E27FC236}">
                <a16:creationId xmlns:a16="http://schemas.microsoft.com/office/drawing/2014/main" id="{4CA5E1CB-644C-43B2-A3E7-97E349A9B538}"/>
              </a:ext>
            </a:extLst>
          </p:cNvPr>
          <p:cNvSpPr txBox="1"/>
          <p:nvPr/>
        </p:nvSpPr>
        <p:spPr>
          <a:xfrm>
            <a:off x="385162" y="6056293"/>
            <a:ext cx="4056747" cy="369332"/>
          </a:xfrm>
          <a:prstGeom prst="rect">
            <a:avLst/>
          </a:prstGeom>
          <a:noFill/>
        </p:spPr>
        <p:txBody>
          <a:bodyPr wrap="square" rtlCol="0">
            <a:spAutoFit/>
          </a:bodyPr>
          <a:lstStyle/>
          <a:p>
            <a:r>
              <a:rPr lang="en-US" altLang="zh-CN" dirty="0"/>
              <a:t>Stochastic power consumption model</a:t>
            </a:r>
            <a:endParaRPr lang="en-US" dirty="0"/>
          </a:p>
        </p:txBody>
      </p:sp>
    </p:spTree>
    <p:extLst>
      <p:ext uri="{BB962C8B-B14F-4D97-AF65-F5344CB8AC3E}">
        <p14:creationId xmlns:p14="http://schemas.microsoft.com/office/powerpoint/2010/main" val="994802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E48E293-5B3C-4EB8-A8EB-06592DCD9150}"/>
              </a:ext>
            </a:extLst>
          </p:cNvPr>
          <p:cNvPicPr>
            <a:picLocks noChangeAspect="1"/>
          </p:cNvPicPr>
          <p:nvPr/>
        </p:nvPicPr>
        <p:blipFill>
          <a:blip r:embed="rId3"/>
          <a:stretch>
            <a:fillRect/>
          </a:stretch>
        </p:blipFill>
        <p:spPr>
          <a:xfrm>
            <a:off x="2551612" y="186451"/>
            <a:ext cx="4707926" cy="3167080"/>
          </a:xfrm>
          <a:prstGeom prst="rect">
            <a:avLst/>
          </a:prstGeom>
        </p:spPr>
      </p:pic>
      <p:sp>
        <p:nvSpPr>
          <p:cNvPr id="10" name="TextBox 9">
            <a:extLst>
              <a:ext uri="{FF2B5EF4-FFF2-40B4-BE49-F238E27FC236}">
                <a16:creationId xmlns:a16="http://schemas.microsoft.com/office/drawing/2014/main" id="{8AEFC785-29EB-4950-8347-6E1AB5665972}"/>
              </a:ext>
            </a:extLst>
          </p:cNvPr>
          <p:cNvSpPr txBox="1"/>
          <p:nvPr/>
        </p:nvSpPr>
        <p:spPr>
          <a:xfrm>
            <a:off x="345694" y="186451"/>
            <a:ext cx="3413760" cy="369332"/>
          </a:xfrm>
          <a:prstGeom prst="rect">
            <a:avLst/>
          </a:prstGeom>
          <a:noFill/>
        </p:spPr>
        <p:txBody>
          <a:bodyPr wrap="square" rtlCol="0">
            <a:spAutoFit/>
          </a:bodyPr>
          <a:lstStyle/>
          <a:p>
            <a:r>
              <a:rPr lang="en-US" dirty="0"/>
              <a:t>Simulation results</a:t>
            </a:r>
          </a:p>
        </p:txBody>
      </p:sp>
      <p:pic>
        <p:nvPicPr>
          <p:cNvPr id="12" name="Picture 11">
            <a:extLst>
              <a:ext uri="{FF2B5EF4-FFF2-40B4-BE49-F238E27FC236}">
                <a16:creationId xmlns:a16="http://schemas.microsoft.com/office/drawing/2014/main" id="{A3D0D0CB-4487-4943-BF99-9FCB93CD7671}"/>
              </a:ext>
            </a:extLst>
          </p:cNvPr>
          <p:cNvPicPr>
            <a:picLocks noChangeAspect="1"/>
          </p:cNvPicPr>
          <p:nvPr/>
        </p:nvPicPr>
        <p:blipFill>
          <a:blip r:embed="rId4"/>
          <a:stretch>
            <a:fillRect/>
          </a:stretch>
        </p:blipFill>
        <p:spPr>
          <a:xfrm>
            <a:off x="2644757" y="3568028"/>
            <a:ext cx="4707926" cy="3289972"/>
          </a:xfrm>
          <a:prstGeom prst="rect">
            <a:avLst/>
          </a:prstGeom>
        </p:spPr>
      </p:pic>
    </p:spTree>
    <p:extLst>
      <p:ext uri="{BB962C8B-B14F-4D97-AF65-F5344CB8AC3E}">
        <p14:creationId xmlns:p14="http://schemas.microsoft.com/office/powerpoint/2010/main" val="3739969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AEFC785-29EB-4950-8347-6E1AB5665972}"/>
              </a:ext>
            </a:extLst>
          </p:cNvPr>
          <p:cNvSpPr txBox="1"/>
          <p:nvPr/>
        </p:nvSpPr>
        <p:spPr>
          <a:xfrm>
            <a:off x="345693" y="186451"/>
            <a:ext cx="5558717" cy="369332"/>
          </a:xfrm>
          <a:prstGeom prst="rect">
            <a:avLst/>
          </a:prstGeom>
          <a:noFill/>
        </p:spPr>
        <p:txBody>
          <a:bodyPr wrap="square" rtlCol="0">
            <a:spAutoFit/>
          </a:bodyPr>
          <a:lstStyle/>
          <a:p>
            <a:r>
              <a:rPr lang="en-US" dirty="0"/>
              <a:t>Problems with previous formulation: non-Markovian</a:t>
            </a:r>
          </a:p>
        </p:txBody>
      </p:sp>
      <p:pic>
        <p:nvPicPr>
          <p:cNvPr id="3" name="Picture 2">
            <a:extLst>
              <a:ext uri="{FF2B5EF4-FFF2-40B4-BE49-F238E27FC236}">
                <a16:creationId xmlns:a16="http://schemas.microsoft.com/office/drawing/2014/main" id="{BEDF44AA-D831-4327-B927-9B4F0E656432}"/>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527187" y="2521809"/>
            <a:ext cx="1323886" cy="251429"/>
          </a:xfrm>
          <a:prstGeom prst="rect">
            <a:avLst/>
          </a:prstGeom>
        </p:spPr>
      </p:pic>
      <p:pic>
        <p:nvPicPr>
          <p:cNvPr id="7" name="Picture 6">
            <a:extLst>
              <a:ext uri="{FF2B5EF4-FFF2-40B4-BE49-F238E27FC236}">
                <a16:creationId xmlns:a16="http://schemas.microsoft.com/office/drawing/2014/main" id="{5A750F6E-7BAD-4E09-94BD-CB8E453C8B4B}"/>
              </a:ext>
            </a:extLst>
          </p:cNvPr>
          <p:cNvPicPr>
            <a:picLocks noChangeAspect="1"/>
          </p:cNvPicPr>
          <p:nvPr/>
        </p:nvPicPr>
        <p:blipFill>
          <a:blip r:embed="rId5"/>
          <a:stretch>
            <a:fillRect/>
          </a:stretch>
        </p:blipFill>
        <p:spPr>
          <a:xfrm>
            <a:off x="3125051" y="740644"/>
            <a:ext cx="3391966" cy="1525028"/>
          </a:xfrm>
          <a:prstGeom prst="rect">
            <a:avLst/>
          </a:prstGeom>
        </p:spPr>
      </p:pic>
      <p:sp>
        <p:nvSpPr>
          <p:cNvPr id="9" name="Rectangle 8">
            <a:extLst>
              <a:ext uri="{FF2B5EF4-FFF2-40B4-BE49-F238E27FC236}">
                <a16:creationId xmlns:a16="http://schemas.microsoft.com/office/drawing/2014/main" id="{BB19BDBA-F588-415B-BB48-E965EBDCDA31}"/>
              </a:ext>
            </a:extLst>
          </p:cNvPr>
          <p:cNvSpPr/>
          <p:nvPr/>
        </p:nvSpPr>
        <p:spPr>
          <a:xfrm>
            <a:off x="82837" y="3093489"/>
            <a:ext cx="5073376" cy="3631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4F9CA056-6829-49E6-B98C-02C06781C445}"/>
              </a:ext>
            </a:extLst>
          </p:cNvPr>
          <p:cNvCxnSpPr>
            <a:cxnSpLocks/>
            <a:endCxn id="9" idx="3"/>
          </p:cNvCxnSpPr>
          <p:nvPr/>
        </p:nvCxnSpPr>
        <p:spPr>
          <a:xfrm flipV="1">
            <a:off x="426636" y="4909349"/>
            <a:ext cx="4729577" cy="108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F9BE420-0BDB-4739-8DDC-2F1E9E46EFAE}"/>
              </a:ext>
            </a:extLst>
          </p:cNvPr>
          <p:cNvCxnSpPr>
            <a:endCxn id="15" idx="0"/>
          </p:cNvCxnSpPr>
          <p:nvPr/>
        </p:nvCxnSpPr>
        <p:spPr>
          <a:xfrm>
            <a:off x="432986" y="3093489"/>
            <a:ext cx="414068" cy="3592901"/>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CBF693E6-BBF5-48BE-A0FB-7ECBA6159C46}"/>
              </a:ext>
            </a:extLst>
          </p:cNvPr>
          <p:cNvSpPr/>
          <p:nvPr/>
        </p:nvSpPr>
        <p:spPr>
          <a:xfrm>
            <a:off x="387817" y="3058983"/>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02EDF26-D5AD-471D-98C2-16C9A46903CB}"/>
              </a:ext>
            </a:extLst>
          </p:cNvPr>
          <p:cNvSpPr/>
          <p:nvPr/>
        </p:nvSpPr>
        <p:spPr>
          <a:xfrm>
            <a:off x="808235" y="6686390"/>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E103C73-3BC8-4189-AA73-CE134F4A99F2}"/>
              </a:ext>
            </a:extLst>
          </p:cNvPr>
          <p:cNvSpPr/>
          <p:nvPr/>
        </p:nvSpPr>
        <p:spPr>
          <a:xfrm>
            <a:off x="1295508" y="3058983"/>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3CAEF1-DD70-4032-B727-D9C2657D03C4}"/>
              </a:ext>
            </a:extLst>
          </p:cNvPr>
          <p:cNvSpPr/>
          <p:nvPr/>
        </p:nvSpPr>
        <p:spPr>
          <a:xfrm>
            <a:off x="1773435" y="6682077"/>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11667A2-40DB-48CD-9FF6-1E0812693675}"/>
              </a:ext>
            </a:extLst>
          </p:cNvPr>
          <p:cNvSpPr/>
          <p:nvPr/>
        </p:nvSpPr>
        <p:spPr>
          <a:xfrm>
            <a:off x="2660997" y="6682077"/>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6A88420-F888-45AC-B5AD-D044F9627360}"/>
              </a:ext>
            </a:extLst>
          </p:cNvPr>
          <p:cNvSpPr/>
          <p:nvPr/>
        </p:nvSpPr>
        <p:spPr>
          <a:xfrm>
            <a:off x="3548559" y="6690224"/>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D7CD2A7-1D52-4339-8901-309490201124}"/>
              </a:ext>
            </a:extLst>
          </p:cNvPr>
          <p:cNvSpPr/>
          <p:nvPr/>
        </p:nvSpPr>
        <p:spPr>
          <a:xfrm>
            <a:off x="2206015" y="3054670"/>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467624D-C743-4CA6-B1BA-B5B127C1EBCD}"/>
              </a:ext>
            </a:extLst>
          </p:cNvPr>
          <p:cNvSpPr/>
          <p:nvPr/>
        </p:nvSpPr>
        <p:spPr>
          <a:xfrm>
            <a:off x="3133384" y="3061152"/>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27AE879-EDF8-4ABD-BAE0-3FDB9535D0BF}"/>
              </a:ext>
            </a:extLst>
          </p:cNvPr>
          <p:cNvSpPr/>
          <p:nvPr/>
        </p:nvSpPr>
        <p:spPr>
          <a:xfrm>
            <a:off x="4060753" y="3050836"/>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86C6D8D-0F1A-43FF-A5E6-EA0F8DD043F8}"/>
              </a:ext>
            </a:extLst>
          </p:cNvPr>
          <p:cNvSpPr/>
          <p:nvPr/>
        </p:nvSpPr>
        <p:spPr>
          <a:xfrm>
            <a:off x="4983629" y="3055179"/>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B06B8B71-EE4D-4007-9CD0-1825C4932BEC}"/>
              </a:ext>
            </a:extLst>
          </p:cNvPr>
          <p:cNvCxnSpPr>
            <a:stCxn id="16" idx="4"/>
            <a:endCxn id="15" idx="7"/>
          </p:cNvCxnSpPr>
          <p:nvPr/>
        </p:nvCxnSpPr>
        <p:spPr>
          <a:xfrm flipH="1">
            <a:off x="874503" y="3136621"/>
            <a:ext cx="459824" cy="3561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0730D98-7F69-449C-AA26-9EF278E2A980}"/>
              </a:ext>
            </a:extLst>
          </p:cNvPr>
          <p:cNvCxnSpPr>
            <a:stCxn id="16" idx="5"/>
            <a:endCxn id="17" idx="0"/>
          </p:cNvCxnSpPr>
          <p:nvPr/>
        </p:nvCxnSpPr>
        <p:spPr>
          <a:xfrm>
            <a:off x="1361776" y="3125251"/>
            <a:ext cx="450478" cy="3556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56012C7-D2DA-4E2F-A085-A4CC71665898}"/>
              </a:ext>
            </a:extLst>
          </p:cNvPr>
          <p:cNvCxnSpPr>
            <a:stCxn id="20" idx="4"/>
            <a:endCxn id="17" idx="6"/>
          </p:cNvCxnSpPr>
          <p:nvPr/>
        </p:nvCxnSpPr>
        <p:spPr>
          <a:xfrm flipH="1">
            <a:off x="1851073" y="3132308"/>
            <a:ext cx="393761" cy="3588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09D2AC2-BBD6-4A25-8529-7E467C1B59A7}"/>
              </a:ext>
            </a:extLst>
          </p:cNvPr>
          <p:cNvCxnSpPr>
            <a:stCxn id="20" idx="4"/>
            <a:endCxn id="18" idx="0"/>
          </p:cNvCxnSpPr>
          <p:nvPr/>
        </p:nvCxnSpPr>
        <p:spPr>
          <a:xfrm>
            <a:off x="2244834" y="3132308"/>
            <a:ext cx="454982" cy="35497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6351ABC-A1CB-420A-B82F-AA98684D4EFC}"/>
              </a:ext>
            </a:extLst>
          </p:cNvPr>
          <p:cNvCxnSpPr>
            <a:stCxn id="21" idx="4"/>
            <a:endCxn id="18" idx="0"/>
          </p:cNvCxnSpPr>
          <p:nvPr/>
        </p:nvCxnSpPr>
        <p:spPr>
          <a:xfrm flipH="1">
            <a:off x="2699816" y="3138790"/>
            <a:ext cx="472387" cy="3543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BF2489F-F1DF-4457-8F79-EDDE47861B23}"/>
              </a:ext>
            </a:extLst>
          </p:cNvPr>
          <p:cNvCxnSpPr>
            <a:stCxn id="21" idx="4"/>
            <a:endCxn id="19" idx="0"/>
          </p:cNvCxnSpPr>
          <p:nvPr/>
        </p:nvCxnSpPr>
        <p:spPr>
          <a:xfrm>
            <a:off x="3172203" y="3138790"/>
            <a:ext cx="415175" cy="35514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D697B79-D8BC-41DF-8E6F-5C13C2CF63E9}"/>
              </a:ext>
            </a:extLst>
          </p:cNvPr>
          <p:cNvCxnSpPr>
            <a:stCxn id="22" idx="4"/>
            <a:endCxn id="19" idx="7"/>
          </p:cNvCxnSpPr>
          <p:nvPr/>
        </p:nvCxnSpPr>
        <p:spPr>
          <a:xfrm flipH="1">
            <a:off x="3614827" y="3128474"/>
            <a:ext cx="484745" cy="3573120"/>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BC8E74C8-916B-43B0-B108-0CFDADFFF677}"/>
              </a:ext>
            </a:extLst>
          </p:cNvPr>
          <p:cNvSpPr/>
          <p:nvPr/>
        </p:nvSpPr>
        <p:spPr>
          <a:xfrm>
            <a:off x="4513759" y="6682077"/>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53C4620E-B56D-44FF-B19B-2C6B6B9D1CFC}"/>
              </a:ext>
            </a:extLst>
          </p:cNvPr>
          <p:cNvCxnSpPr>
            <a:stCxn id="22" idx="4"/>
            <a:endCxn id="31" idx="0"/>
          </p:cNvCxnSpPr>
          <p:nvPr/>
        </p:nvCxnSpPr>
        <p:spPr>
          <a:xfrm>
            <a:off x="4099572" y="3128474"/>
            <a:ext cx="453006" cy="3553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7C6AFA9-0A63-4935-A13B-2161FD299E63}"/>
              </a:ext>
            </a:extLst>
          </p:cNvPr>
          <p:cNvCxnSpPr>
            <a:stCxn id="23" idx="4"/>
            <a:endCxn id="31" idx="0"/>
          </p:cNvCxnSpPr>
          <p:nvPr/>
        </p:nvCxnSpPr>
        <p:spPr>
          <a:xfrm flipH="1">
            <a:off x="4552578" y="3132817"/>
            <a:ext cx="469870" cy="3549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D80CC5A-ECC5-481D-9A7D-B73FE666DE1C}"/>
              </a:ext>
            </a:extLst>
          </p:cNvPr>
          <p:cNvCxnSpPr/>
          <p:nvPr/>
        </p:nvCxnSpPr>
        <p:spPr>
          <a:xfrm>
            <a:off x="847054" y="4911626"/>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F3A52A7-6AC3-43CF-AF06-8C44E5313E60}"/>
              </a:ext>
            </a:extLst>
          </p:cNvPr>
          <p:cNvCxnSpPr/>
          <p:nvPr/>
        </p:nvCxnSpPr>
        <p:spPr>
          <a:xfrm>
            <a:off x="1767984" y="4909349"/>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B8D8015-DD75-44BA-83B9-715E457DEE06}"/>
              </a:ext>
            </a:extLst>
          </p:cNvPr>
          <p:cNvCxnSpPr/>
          <p:nvPr/>
        </p:nvCxnSpPr>
        <p:spPr>
          <a:xfrm>
            <a:off x="2655546" y="4911889"/>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A042A92-99E0-43FB-BCF7-A44DE5C0E9EC}"/>
              </a:ext>
            </a:extLst>
          </p:cNvPr>
          <p:cNvCxnSpPr/>
          <p:nvPr/>
        </p:nvCxnSpPr>
        <p:spPr>
          <a:xfrm>
            <a:off x="3510112" y="4912841"/>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CDB6BF8-7230-4696-A9C7-BE7FCBCFBEFC}"/>
              </a:ext>
            </a:extLst>
          </p:cNvPr>
          <p:cNvCxnSpPr/>
          <p:nvPr/>
        </p:nvCxnSpPr>
        <p:spPr>
          <a:xfrm>
            <a:off x="529354" y="3937619"/>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BCAFCFE-B395-4737-BA99-E5D45D8F0970}"/>
              </a:ext>
            </a:extLst>
          </p:cNvPr>
          <p:cNvCxnSpPr/>
          <p:nvPr/>
        </p:nvCxnSpPr>
        <p:spPr>
          <a:xfrm>
            <a:off x="702661" y="5445936"/>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4BB8FF7-8A49-492F-8E85-2F665EDB927D}"/>
              </a:ext>
            </a:extLst>
          </p:cNvPr>
          <p:cNvCxnSpPr/>
          <p:nvPr/>
        </p:nvCxnSpPr>
        <p:spPr>
          <a:xfrm flipV="1">
            <a:off x="996992" y="5389409"/>
            <a:ext cx="47886" cy="353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D5AA8EC-7044-4551-8257-99B245FC15A2}"/>
              </a:ext>
            </a:extLst>
          </p:cNvPr>
          <p:cNvCxnSpPr/>
          <p:nvPr/>
        </p:nvCxnSpPr>
        <p:spPr>
          <a:xfrm flipV="1">
            <a:off x="1141788" y="4259131"/>
            <a:ext cx="47886" cy="353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AAAD959-CF5C-424E-A9F0-2731ED776713}"/>
              </a:ext>
            </a:extLst>
          </p:cNvPr>
          <p:cNvCxnSpPr/>
          <p:nvPr/>
        </p:nvCxnSpPr>
        <p:spPr>
          <a:xfrm>
            <a:off x="1506669" y="4252803"/>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83D684A-34AD-4295-B19F-0302CF78FD22}"/>
              </a:ext>
            </a:extLst>
          </p:cNvPr>
          <p:cNvCxnSpPr/>
          <p:nvPr/>
        </p:nvCxnSpPr>
        <p:spPr>
          <a:xfrm>
            <a:off x="1676487" y="5634615"/>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18E9463-6E51-4D4A-90DC-AE15EFDCA39F}"/>
              </a:ext>
            </a:extLst>
          </p:cNvPr>
          <p:cNvCxnSpPr/>
          <p:nvPr/>
        </p:nvCxnSpPr>
        <p:spPr>
          <a:xfrm flipV="1">
            <a:off x="1950636" y="5522761"/>
            <a:ext cx="31412" cy="345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5BB22F7-C213-46E7-9C5F-C72C6C5B92D2}"/>
              </a:ext>
            </a:extLst>
          </p:cNvPr>
          <p:cNvCxnSpPr/>
          <p:nvPr/>
        </p:nvCxnSpPr>
        <p:spPr>
          <a:xfrm flipV="1">
            <a:off x="2071067" y="4287645"/>
            <a:ext cx="47886" cy="353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B6F2FF82-46BB-43BC-8A44-86F011EF90B3}"/>
              </a:ext>
            </a:extLst>
          </p:cNvPr>
          <p:cNvSpPr/>
          <p:nvPr/>
        </p:nvSpPr>
        <p:spPr>
          <a:xfrm>
            <a:off x="545867" y="4379113"/>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FAF0A7E-68B2-43D2-9DAD-5B57EA040526}"/>
              </a:ext>
            </a:extLst>
          </p:cNvPr>
          <p:cNvSpPr/>
          <p:nvPr/>
        </p:nvSpPr>
        <p:spPr>
          <a:xfrm>
            <a:off x="663751" y="5342316"/>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ED4B9F07-2410-4D37-8BEF-74F8AABAAACA}"/>
              </a:ext>
            </a:extLst>
          </p:cNvPr>
          <p:cNvSpPr/>
          <p:nvPr/>
        </p:nvSpPr>
        <p:spPr>
          <a:xfrm>
            <a:off x="962801" y="5693122"/>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40B40849-9BB7-43D9-BE79-0052650045A7}"/>
              </a:ext>
            </a:extLst>
          </p:cNvPr>
          <p:cNvSpPr/>
          <p:nvPr/>
        </p:nvSpPr>
        <p:spPr>
          <a:xfrm>
            <a:off x="1118907" y="4527899"/>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080BEEA8-8D8D-483A-9F31-EFE4B964A979}"/>
              </a:ext>
            </a:extLst>
          </p:cNvPr>
          <p:cNvSpPr/>
          <p:nvPr/>
        </p:nvSpPr>
        <p:spPr>
          <a:xfrm>
            <a:off x="1470084" y="4173720"/>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EB9C31A6-0258-4765-B903-645B4C9B826C}"/>
              </a:ext>
            </a:extLst>
          </p:cNvPr>
          <p:cNvSpPr/>
          <p:nvPr/>
        </p:nvSpPr>
        <p:spPr>
          <a:xfrm>
            <a:off x="1605161" y="5367652"/>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1682D71E-1FC4-48B9-A8CE-8642FCDBE8D5}"/>
              </a:ext>
            </a:extLst>
          </p:cNvPr>
          <p:cNvSpPr/>
          <p:nvPr/>
        </p:nvSpPr>
        <p:spPr>
          <a:xfrm>
            <a:off x="906794" y="6117803"/>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6D9BD0C-96BD-4360-8419-6CF51786ECBB}"/>
              </a:ext>
            </a:extLst>
          </p:cNvPr>
          <p:cNvSpPr/>
          <p:nvPr/>
        </p:nvSpPr>
        <p:spPr>
          <a:xfrm>
            <a:off x="735674" y="6040165"/>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216F9844-1FEE-465B-9AA0-2327023391D5}"/>
              </a:ext>
            </a:extLst>
          </p:cNvPr>
          <p:cNvSpPr/>
          <p:nvPr/>
        </p:nvSpPr>
        <p:spPr>
          <a:xfrm>
            <a:off x="491425" y="3825244"/>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37FFB72F-B0E2-4F71-BE37-7D23B64ABA07}"/>
              </a:ext>
            </a:extLst>
          </p:cNvPr>
          <p:cNvSpPr/>
          <p:nvPr/>
        </p:nvSpPr>
        <p:spPr>
          <a:xfrm>
            <a:off x="1189621" y="3937619"/>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42A7B9AF-27E8-4902-909F-2099B7A6104F}"/>
              </a:ext>
            </a:extLst>
          </p:cNvPr>
          <p:cNvSpPr/>
          <p:nvPr/>
        </p:nvSpPr>
        <p:spPr>
          <a:xfrm>
            <a:off x="1403273" y="3715418"/>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56FE428E-F1B8-403B-9B41-53B095FCEEA3}"/>
              </a:ext>
            </a:extLst>
          </p:cNvPr>
          <p:cNvSpPr/>
          <p:nvPr/>
        </p:nvSpPr>
        <p:spPr>
          <a:xfrm>
            <a:off x="1693287" y="6078984"/>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0C40247-CCA6-401C-AE05-68CAE940988E}"/>
              </a:ext>
            </a:extLst>
          </p:cNvPr>
          <p:cNvSpPr txBox="1"/>
          <p:nvPr/>
        </p:nvSpPr>
        <p:spPr>
          <a:xfrm>
            <a:off x="2118953" y="2429440"/>
            <a:ext cx="5477774" cy="369332"/>
          </a:xfrm>
          <a:prstGeom prst="rect">
            <a:avLst/>
          </a:prstGeom>
          <a:noFill/>
        </p:spPr>
        <p:txBody>
          <a:bodyPr wrap="square" rtlCol="0">
            <a:spAutoFit/>
          </a:bodyPr>
          <a:lstStyle/>
          <a:p>
            <a:r>
              <a:rPr lang="en-US" dirty="0"/>
              <a:t>Cannot decide transition with this state alone</a:t>
            </a:r>
          </a:p>
        </p:txBody>
      </p:sp>
      <p:cxnSp>
        <p:nvCxnSpPr>
          <p:cNvPr id="6" name="Straight Connector 5">
            <a:extLst>
              <a:ext uri="{FF2B5EF4-FFF2-40B4-BE49-F238E27FC236}">
                <a16:creationId xmlns:a16="http://schemas.microsoft.com/office/drawing/2014/main" id="{CD13E5CC-22B3-4C95-86EB-9600677B0ABB}"/>
              </a:ext>
            </a:extLst>
          </p:cNvPr>
          <p:cNvCxnSpPr/>
          <p:nvPr/>
        </p:nvCxnSpPr>
        <p:spPr>
          <a:xfrm>
            <a:off x="1267259" y="4917190"/>
            <a:ext cx="67068" cy="82563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6B53866-56C4-41D3-B366-67A0CD9EC956}"/>
              </a:ext>
            </a:extLst>
          </p:cNvPr>
          <p:cNvCxnSpPr/>
          <p:nvPr/>
        </p:nvCxnSpPr>
        <p:spPr>
          <a:xfrm>
            <a:off x="1672236" y="4102648"/>
            <a:ext cx="67068" cy="82563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Isosceles Triangle 58">
            <a:extLst>
              <a:ext uri="{FF2B5EF4-FFF2-40B4-BE49-F238E27FC236}">
                <a16:creationId xmlns:a16="http://schemas.microsoft.com/office/drawing/2014/main" id="{667EEB0A-A747-460B-82DB-6972C4ADB672}"/>
              </a:ext>
            </a:extLst>
          </p:cNvPr>
          <p:cNvSpPr/>
          <p:nvPr/>
        </p:nvSpPr>
        <p:spPr>
          <a:xfrm>
            <a:off x="1284029" y="5631769"/>
            <a:ext cx="166178" cy="16448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57BBCFEB-FF5D-4774-A5AA-8E63898FE389}"/>
              </a:ext>
            </a:extLst>
          </p:cNvPr>
          <p:cNvSpPr txBox="1"/>
          <p:nvPr/>
        </p:nvSpPr>
        <p:spPr>
          <a:xfrm>
            <a:off x="5222481" y="3608390"/>
            <a:ext cx="4511117" cy="369332"/>
          </a:xfrm>
          <a:prstGeom prst="rect">
            <a:avLst/>
          </a:prstGeom>
          <a:noFill/>
        </p:spPr>
        <p:txBody>
          <a:bodyPr wrap="square" rtlCol="0">
            <a:spAutoFit/>
          </a:bodyPr>
          <a:lstStyle/>
          <a:p>
            <a:pPr marL="285750" indent="-285750">
              <a:buFont typeface="Arial" panose="020B0604020202020204" pitchFamily="34" charset="0"/>
              <a:buChar char="•"/>
            </a:pPr>
            <a:r>
              <a:rPr lang="en-US" dirty="0"/>
              <a:t>Rendezvous will change UGV’s path</a:t>
            </a:r>
          </a:p>
        </p:txBody>
      </p:sp>
      <p:sp>
        <p:nvSpPr>
          <p:cNvPr id="62" name="TextBox 61">
            <a:extLst>
              <a:ext uri="{FF2B5EF4-FFF2-40B4-BE49-F238E27FC236}">
                <a16:creationId xmlns:a16="http://schemas.microsoft.com/office/drawing/2014/main" id="{006E10A6-491A-4463-8AFD-F2263F4CCF64}"/>
              </a:ext>
            </a:extLst>
          </p:cNvPr>
          <p:cNvSpPr txBox="1"/>
          <p:nvPr/>
        </p:nvSpPr>
        <p:spPr>
          <a:xfrm>
            <a:off x="5280727" y="4245968"/>
            <a:ext cx="4511117" cy="646331"/>
          </a:xfrm>
          <a:prstGeom prst="rect">
            <a:avLst/>
          </a:prstGeom>
          <a:noFill/>
        </p:spPr>
        <p:txBody>
          <a:bodyPr wrap="square" rtlCol="0">
            <a:spAutoFit/>
          </a:bodyPr>
          <a:lstStyle/>
          <a:p>
            <a:pPr marL="285750" indent="-285750">
              <a:buFont typeface="Arial" panose="020B0604020202020204" pitchFamily="34" charset="0"/>
              <a:buChar char="•"/>
            </a:pPr>
            <a:r>
              <a:rPr lang="en-US" dirty="0"/>
              <a:t>After rendezvous, the transition may </a:t>
            </a:r>
          </a:p>
          <a:p>
            <a:r>
              <a:rPr lang="en-US"/>
              <a:t>be  non-decidable  </a:t>
            </a:r>
            <a:endParaRPr lang="en-US" dirty="0"/>
          </a:p>
        </p:txBody>
      </p:sp>
    </p:spTree>
    <p:extLst>
      <p:ext uri="{BB962C8B-B14F-4D97-AF65-F5344CB8AC3E}">
        <p14:creationId xmlns:p14="http://schemas.microsoft.com/office/powerpoint/2010/main" val="218854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 3</a:t>
            </a:r>
          </a:p>
        </p:txBody>
      </p:sp>
      <p:sp>
        <p:nvSpPr>
          <p:cNvPr id="5" name="TextBox 4"/>
          <p:cNvSpPr txBox="1"/>
          <p:nvPr/>
        </p:nvSpPr>
        <p:spPr>
          <a:xfrm>
            <a:off x="532638" y="1084006"/>
            <a:ext cx="763611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given a graph, there are some rendezvous nodes in which UAV can land on UGV. UAVs will appear in those nodes stochastically due to task and energy-management and the inter-arrival time is decided by the energy consumption, which is also stochastic. UGV travels on the graph to provide power and the travel time may be stochastic for each edge.  Research question is what is the minimum number of UGVs and their routes such that the waiting time of each UAV in the rendezvous nodes is less than T with high prob.</a:t>
            </a:r>
          </a:p>
        </p:txBody>
      </p:sp>
    </p:spTree>
    <p:extLst>
      <p:ext uri="{BB962C8B-B14F-4D97-AF65-F5344CB8AC3E}">
        <p14:creationId xmlns:p14="http://schemas.microsoft.com/office/powerpoint/2010/main" val="864399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a:t>
            </a:r>
          </a:p>
        </p:txBody>
      </p:sp>
      <p:sp>
        <p:nvSpPr>
          <p:cNvPr id="5" name="TextBox 4"/>
          <p:cNvSpPr txBox="1"/>
          <p:nvPr/>
        </p:nvSpPr>
        <p:spPr>
          <a:xfrm>
            <a:off x="532638" y="1084006"/>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Reward-collecting type tasks: non-Markovian reward</a:t>
            </a:r>
          </a:p>
        </p:txBody>
      </p:sp>
      <p:pic>
        <p:nvPicPr>
          <p:cNvPr id="3" name="Picture 2"/>
          <p:cNvPicPr>
            <a:picLocks noChangeAspect="1"/>
          </p:cNvPicPr>
          <p:nvPr/>
        </p:nvPicPr>
        <p:blipFill>
          <a:blip r:embed="rId2"/>
          <a:stretch>
            <a:fillRect/>
          </a:stretch>
        </p:blipFill>
        <p:spPr>
          <a:xfrm>
            <a:off x="2938738" y="1553882"/>
            <a:ext cx="3266524" cy="3282203"/>
          </a:xfrm>
          <a:prstGeom prst="rect">
            <a:avLst/>
          </a:prstGeom>
        </p:spPr>
      </p:pic>
      <p:sp>
        <p:nvSpPr>
          <p:cNvPr id="4" name="TextBox 3"/>
          <p:cNvSpPr txBox="1"/>
          <p:nvPr/>
        </p:nvSpPr>
        <p:spPr>
          <a:xfrm>
            <a:off x="131486" y="5139435"/>
            <a:ext cx="9287435" cy="369332"/>
          </a:xfrm>
          <a:prstGeom prst="rect">
            <a:avLst/>
          </a:prstGeom>
          <a:noFill/>
        </p:spPr>
        <p:txBody>
          <a:bodyPr wrap="square" rtlCol="0">
            <a:spAutoFit/>
          </a:bodyPr>
          <a:lstStyle/>
          <a:p>
            <a:r>
              <a:rPr lang="en-US" dirty="0"/>
              <a:t> If robot moves following a−d−c−b−d, the last transition between b and d returns  zero  reward </a:t>
            </a:r>
          </a:p>
        </p:txBody>
      </p:sp>
      <p:sp>
        <p:nvSpPr>
          <p:cNvPr id="42" name="TextBox 41"/>
          <p:cNvSpPr txBox="1"/>
          <p:nvPr/>
        </p:nvSpPr>
        <p:spPr>
          <a:xfrm>
            <a:off x="113557" y="5913718"/>
            <a:ext cx="9287435" cy="369332"/>
          </a:xfrm>
          <a:prstGeom prst="rect">
            <a:avLst/>
          </a:prstGeom>
          <a:noFill/>
        </p:spPr>
        <p:txBody>
          <a:bodyPr wrap="square" rtlCol="0">
            <a:spAutoFit/>
          </a:bodyPr>
          <a:lstStyle/>
          <a:p>
            <a:r>
              <a:rPr lang="en-US" dirty="0"/>
              <a:t> if  the  robot  moves  following a−c−b−d, it can collect some reward in the transition from b to d</a:t>
            </a:r>
          </a:p>
        </p:txBody>
      </p:sp>
    </p:spTree>
    <p:extLst>
      <p:ext uri="{BB962C8B-B14F-4D97-AF65-F5344CB8AC3E}">
        <p14:creationId xmlns:p14="http://schemas.microsoft.com/office/powerpoint/2010/main" val="2286942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 2</a:t>
            </a:r>
          </a:p>
        </p:txBody>
      </p:sp>
      <p:sp>
        <p:nvSpPr>
          <p:cNvPr id="5" name="TextBox 4"/>
          <p:cNvSpPr txBox="1"/>
          <p:nvPr/>
        </p:nvSpPr>
        <p:spPr>
          <a:xfrm>
            <a:off x="532636" y="878898"/>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Key is to rendezvous periodically for the long-term operation</a:t>
            </a:r>
          </a:p>
        </p:txBody>
      </p:sp>
      <p:sp>
        <p:nvSpPr>
          <p:cNvPr id="42" name="TextBox 41"/>
          <p:cNvSpPr txBox="1"/>
          <p:nvPr/>
        </p:nvSpPr>
        <p:spPr>
          <a:xfrm>
            <a:off x="532636" y="1283189"/>
            <a:ext cx="7636119" cy="923330"/>
          </a:xfrm>
          <a:prstGeom prst="rect">
            <a:avLst/>
          </a:prstGeom>
          <a:noFill/>
        </p:spPr>
        <p:txBody>
          <a:bodyPr wrap="square" rtlCol="0">
            <a:spAutoFit/>
          </a:bodyPr>
          <a:lstStyle/>
          <a:p>
            <a:pPr marL="285750" indent="-285750">
              <a:buFont typeface="Arial" panose="020B0604020202020204" pitchFamily="34" charset="0"/>
              <a:buChar char="•"/>
            </a:pPr>
            <a:r>
              <a:rPr lang="en-US" dirty="0"/>
              <a:t>Simpler problem: suppose the task path of the UGV is given, a sequence of nodes that the UAV should visit is also given.  Considering the limited energy of the UAV, we want to answer the questions:</a:t>
            </a:r>
          </a:p>
        </p:txBody>
      </p:sp>
      <p:pic>
        <p:nvPicPr>
          <p:cNvPr id="43" name="Picture 4" descr="Drones transparent PNG images - Sti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9803" y="5288845"/>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4901" y="4219175"/>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45" name="Freeform 44"/>
          <p:cNvSpPr/>
          <p:nvPr/>
        </p:nvSpPr>
        <p:spPr>
          <a:xfrm>
            <a:off x="2580800" y="4219175"/>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528048" y="5132112"/>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12258" y="2337505"/>
            <a:ext cx="5719483"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t>Is it possible for the UAV to finish the path by periodic rendezvous with the UGV to replenish power?</a:t>
            </a:r>
          </a:p>
          <a:p>
            <a:pPr marL="285750" indent="-285750">
              <a:buFont typeface="Wingdings" panose="05000000000000000000" pitchFamily="2" charset="2"/>
              <a:buChar char="§"/>
            </a:pPr>
            <a:r>
              <a:rPr lang="en-US" dirty="0"/>
              <a:t>If possible, what are the detour decisions (leave a node to rendezvous with the UGV) for the UAV </a:t>
            </a:r>
            <a:r>
              <a:rPr lang="en-US" altLang="zh-CN" dirty="0"/>
              <a:t>such </a:t>
            </a:r>
            <a:r>
              <a:rPr lang="en-US" dirty="0"/>
              <a:t>that the total travel time of UAV and energy chance constrains is satisfied during the task. </a:t>
            </a:r>
          </a:p>
        </p:txBody>
      </p:sp>
      <p:sp>
        <p:nvSpPr>
          <p:cNvPr id="7" name="Oval 6"/>
          <p:cNvSpPr/>
          <p:nvPr/>
        </p:nvSpPr>
        <p:spPr>
          <a:xfrm>
            <a:off x="2498166" y="569830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770096" y="53475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128871" y="510223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370171" y="537744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589246" y="57281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017871"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462744" y="572501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023225" y="57847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480425" y="60038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070975"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652000" y="58340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893300" y="631027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258425" y="67332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7617946" y="634015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528048" y="46482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2994773" y="444359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405283" y="427819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077635" y="42451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402980" y="465457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4962435" y="486620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5648235" y="477907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295666" y="471350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995754" y="48805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7660800" y="543720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495047" y="4849368"/>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46418" y="4807397"/>
            <a:ext cx="989108" cy="369332"/>
          </a:xfrm>
          <a:prstGeom prst="rect">
            <a:avLst/>
          </a:prstGeom>
          <a:noFill/>
        </p:spPr>
        <p:txBody>
          <a:bodyPr wrap="square" rtlCol="0">
            <a:spAutoFit/>
          </a:bodyPr>
          <a:lstStyle/>
          <a:p>
            <a:r>
              <a:rPr lang="en-US" altLang="zh-CN" dirty="0"/>
              <a:t>detour</a:t>
            </a:r>
            <a:endParaRPr lang="en-US" dirty="0"/>
          </a:p>
        </p:txBody>
      </p:sp>
      <p:sp>
        <p:nvSpPr>
          <p:cNvPr id="4" name="Freeform 3"/>
          <p:cNvSpPr/>
          <p:nvPr/>
        </p:nvSpPr>
        <p:spPr>
          <a:xfrm>
            <a:off x="3243532" y="4382218"/>
            <a:ext cx="516975" cy="467149"/>
          </a:xfrm>
          <a:custGeom>
            <a:avLst/>
            <a:gdLst>
              <a:gd name="connsiteX0" fmla="*/ 0 w 621102"/>
              <a:gd name="connsiteY0" fmla="*/ 0 h 465826"/>
              <a:gd name="connsiteX1" fmla="*/ 172528 w 621102"/>
              <a:gd name="connsiteY1" fmla="*/ 345056 h 465826"/>
              <a:gd name="connsiteX2" fmla="*/ 621102 w 621102"/>
              <a:gd name="connsiteY2" fmla="*/ 465826 h 465826"/>
            </a:gdLst>
            <a:ahLst/>
            <a:cxnLst>
              <a:cxn ang="0">
                <a:pos x="connsiteX0" y="connsiteY0"/>
              </a:cxn>
              <a:cxn ang="0">
                <a:pos x="connsiteX1" y="connsiteY1"/>
              </a:cxn>
              <a:cxn ang="0">
                <a:pos x="connsiteX2" y="connsiteY2"/>
              </a:cxn>
            </a:cxnLst>
            <a:rect l="l" t="t" r="r" b="b"/>
            <a:pathLst>
              <a:path w="621102" h="465826">
                <a:moveTo>
                  <a:pt x="0" y="0"/>
                </a:moveTo>
                <a:cubicBezTo>
                  <a:pt x="34505" y="133709"/>
                  <a:pt x="69011" y="267418"/>
                  <a:pt x="172528" y="345056"/>
                </a:cubicBezTo>
                <a:cubicBezTo>
                  <a:pt x="276045" y="422694"/>
                  <a:pt x="448573" y="444260"/>
                  <a:pt x="621102" y="46582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5006340" y="4899660"/>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5482197" y="5282566"/>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3405188" y="4855363"/>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6847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Straight Connector 79"/>
          <p:cNvCxnSpPr/>
          <p:nvPr/>
        </p:nvCxnSpPr>
        <p:spPr>
          <a:xfrm flipH="1">
            <a:off x="3600959" y="6214664"/>
            <a:ext cx="1761131" cy="672"/>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6666" y="365004"/>
            <a:ext cx="7886700" cy="478935"/>
          </a:xfrm>
        </p:spPr>
        <p:txBody>
          <a:bodyPr>
            <a:normAutofit fontScale="90000"/>
          </a:bodyPr>
          <a:lstStyle/>
          <a:p>
            <a:r>
              <a:rPr lang="en-US" dirty="0"/>
              <a:t>Problem </a:t>
            </a:r>
            <a:r>
              <a:rPr lang="en-US" altLang="zh-CN" dirty="0"/>
              <a:t>setup</a:t>
            </a:r>
            <a:endParaRPr lang="en-US" dirty="0"/>
          </a:p>
        </p:txBody>
      </p:sp>
      <p:sp>
        <p:nvSpPr>
          <p:cNvPr id="5" name="TextBox 4"/>
          <p:cNvSpPr txBox="1"/>
          <p:nvPr/>
        </p:nvSpPr>
        <p:spPr>
          <a:xfrm>
            <a:off x="532636" y="878898"/>
            <a:ext cx="7636119"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Environment</a:t>
            </a:r>
          </a:p>
        </p:txBody>
      </p:sp>
      <p:pic>
        <p:nvPicPr>
          <p:cNvPr id="43"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9276" y="417954"/>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9023" y="510261"/>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p:nvSpPr>
        <p:spPr>
          <a:xfrm>
            <a:off x="1135819" y="1321888"/>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UGV moves on the road</a:t>
            </a:r>
          </a:p>
        </p:txBody>
      </p:sp>
      <p:sp>
        <p:nvSpPr>
          <p:cNvPr id="39" name="TextBox 38"/>
          <p:cNvSpPr txBox="1"/>
          <p:nvPr/>
        </p:nvSpPr>
        <p:spPr>
          <a:xfrm>
            <a:off x="532635" y="2268903"/>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Motion models: deterministic only for rout planning  </a:t>
            </a:r>
          </a:p>
        </p:txBody>
      </p:sp>
      <p:sp>
        <p:nvSpPr>
          <p:cNvPr id="41" name="TextBox 40"/>
          <p:cNvSpPr txBox="1"/>
          <p:nvPr/>
        </p:nvSpPr>
        <p:spPr>
          <a:xfrm>
            <a:off x="1135818" y="1777635"/>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UAV can transit between any two points if energy permits</a:t>
            </a:r>
          </a:p>
        </p:txBody>
      </p:sp>
      <mc:AlternateContent xmlns:mc="http://schemas.openxmlformats.org/markup-compatibility/2006" xmlns:a14="http://schemas.microsoft.com/office/drawing/2010/main">
        <mc:Choice Requires="a14">
          <p:sp>
            <p:nvSpPr>
              <p:cNvPr id="42" name="TextBox 41"/>
              <p:cNvSpPr txBox="1"/>
              <p:nvPr/>
            </p:nvSpPr>
            <p:spPr>
              <a:xfrm>
                <a:off x="1115889" y="2640736"/>
                <a:ext cx="7636119" cy="404983"/>
              </a:xfrm>
              <a:prstGeom prst="rect">
                <a:avLst/>
              </a:prstGeom>
              <a:noFill/>
            </p:spPr>
            <p:txBody>
              <a:bodyPr wrap="square" rtlCol="0">
                <a:spAutoFit/>
              </a:bodyPr>
              <a:lstStyle/>
              <a:p>
                <a:pPr marL="285750" indent="-285750">
                  <a:buFont typeface="Wingdings" panose="05000000000000000000" pitchFamily="2" charset="2"/>
                  <a:buChar char="§"/>
                </a:pPr>
                <a:r>
                  <a:rPr lang="en-US" dirty="0"/>
                  <a:t>UGV moves at a speed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𝑚𝑎𝑥</m:t>
                            </m:r>
                          </m:sub>
                          <m:sup>
                            <m:r>
                              <a:rPr lang="en-US" b="0" i="1" smtClean="0">
                                <a:latin typeface="Cambria Math" panose="02040503050406030204" pitchFamily="18" charset="0"/>
                              </a:rPr>
                              <m:t>𝑔</m:t>
                            </m:r>
                          </m:sup>
                        </m:sSubSup>
                      </m:e>
                    </m:d>
                  </m:oMath>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1115889" y="2640736"/>
                <a:ext cx="7636119" cy="404983"/>
              </a:xfrm>
              <a:prstGeom prst="rect">
                <a:avLst/>
              </a:prstGeom>
              <a:blipFill>
                <a:blip r:embed="rId4"/>
                <a:stretch>
                  <a:fillRect l="-479" t="-1493" b="-194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1115888" y="3072544"/>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UAV moves at a speed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0,  </m:t>
                        </m:r>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i="1">
                                <a:latin typeface="Cambria Math" panose="02040503050406030204" pitchFamily="18" charset="0"/>
                              </a:rPr>
                              <m:t>𝑚𝑎𝑥</m:t>
                            </m:r>
                          </m:sub>
                          <m:sup>
                            <m:r>
                              <a:rPr lang="en-US" b="0" i="1" smtClean="0">
                                <a:latin typeface="Cambria Math" panose="02040503050406030204" pitchFamily="18" charset="0"/>
                              </a:rPr>
                              <m:t>𝑎</m:t>
                            </m:r>
                          </m:sup>
                        </m:sSubSup>
                      </m:e>
                    </m:d>
                  </m:oMath>
                </a14:m>
                <a:endParaRPr 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1115888" y="3072544"/>
                <a:ext cx="7636119" cy="369332"/>
              </a:xfrm>
              <a:prstGeom prst="rect">
                <a:avLst/>
              </a:prstGeom>
              <a:blipFill>
                <a:blip r:embed="rId5"/>
                <a:stretch>
                  <a:fillRect l="-479" t="-8197" b="-24590"/>
                </a:stretch>
              </a:blipFill>
            </p:spPr>
            <p:txBody>
              <a:bodyPr/>
              <a:lstStyle/>
              <a:p>
                <a:r>
                  <a:rPr lang="en-US">
                    <a:noFill/>
                  </a:rPr>
                  <a:t> </a:t>
                </a:r>
              </a:p>
            </p:txBody>
          </p:sp>
        </mc:Fallback>
      </mc:AlternateContent>
      <p:sp>
        <p:nvSpPr>
          <p:cNvPr id="58" name="TextBox 57"/>
          <p:cNvSpPr txBox="1"/>
          <p:nvPr/>
        </p:nvSpPr>
        <p:spPr>
          <a:xfrm>
            <a:off x="532635" y="4155962"/>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Task </a:t>
            </a:r>
          </a:p>
        </p:txBody>
      </p:sp>
      <p:sp>
        <p:nvSpPr>
          <p:cNvPr id="59" name="TextBox 58"/>
          <p:cNvSpPr txBox="1"/>
          <p:nvPr/>
        </p:nvSpPr>
        <p:spPr>
          <a:xfrm>
            <a:off x="1135814" y="4570130"/>
            <a:ext cx="7636119"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t>UGV follows a sequence of nodes and may deviate from the task when receiving rendezvous request</a:t>
            </a:r>
          </a:p>
        </p:txBody>
      </p:sp>
      <p:sp>
        <p:nvSpPr>
          <p:cNvPr id="60" name="TextBox 59"/>
          <p:cNvSpPr txBox="1"/>
          <p:nvPr/>
        </p:nvSpPr>
        <p:spPr>
          <a:xfrm>
            <a:off x="1135814" y="5323378"/>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UAV strictly follows an ordered sequence of nodes</a:t>
            </a:r>
          </a:p>
        </p:txBody>
      </p:sp>
      <p:cxnSp>
        <p:nvCxnSpPr>
          <p:cNvPr id="61" name="Straight Connector 60"/>
          <p:cNvCxnSpPr/>
          <p:nvPr/>
        </p:nvCxnSpPr>
        <p:spPr>
          <a:xfrm flipH="1">
            <a:off x="1764381" y="6219609"/>
            <a:ext cx="1761131" cy="672"/>
          </a:xfrm>
          <a:prstGeom prst="line">
            <a:avLst/>
          </a:prstGeom>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1667665" y="6169589"/>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3511348" y="6149009"/>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666" y="5775510"/>
            <a:ext cx="938447" cy="938447"/>
          </a:xfrm>
          <a:prstGeom prst="rect">
            <a:avLst/>
          </a:prstGeom>
          <a:noFill/>
          <a:extLst>
            <a:ext uri="{909E8E84-426E-40DD-AFC4-6F175D3DCCD1}">
              <a14:hiddenFill xmlns:a14="http://schemas.microsoft.com/office/drawing/2010/main">
                <a:solidFill>
                  <a:srgbClr val="FFFFFF"/>
                </a:solidFill>
              </a14:hiddenFill>
            </a:ext>
          </a:extLst>
        </p:spPr>
      </p:pic>
      <p:sp>
        <p:nvSpPr>
          <p:cNvPr id="79" name="Oval 78"/>
          <p:cNvSpPr/>
          <p:nvPr/>
        </p:nvSpPr>
        <p:spPr>
          <a:xfrm>
            <a:off x="5328972" y="6166306"/>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532634" y="3630673"/>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Energy model: stochastic for time-deterministic route</a:t>
            </a:r>
          </a:p>
        </p:txBody>
      </p:sp>
    </p:spTree>
    <p:extLst>
      <p:ext uri="{BB962C8B-B14F-4D97-AF65-F5344CB8AC3E}">
        <p14:creationId xmlns:p14="http://schemas.microsoft.com/office/powerpoint/2010/main" val="3587877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Straight Arrow Connector 60"/>
          <p:cNvCxnSpPr/>
          <p:nvPr/>
        </p:nvCxnSpPr>
        <p:spPr>
          <a:xfrm flipV="1">
            <a:off x="3059483" y="1800106"/>
            <a:ext cx="195519" cy="78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6666" y="365004"/>
            <a:ext cx="7886700" cy="478935"/>
          </a:xfrm>
        </p:spPr>
        <p:txBody>
          <a:bodyPr>
            <a:normAutofit fontScale="90000"/>
          </a:bodyPr>
          <a:lstStyle/>
          <a:p>
            <a:r>
              <a:rPr lang="en-US" dirty="0"/>
              <a:t>Problem </a:t>
            </a:r>
            <a:r>
              <a:rPr lang="en-US" altLang="zh-CN" dirty="0"/>
              <a:t>setup</a:t>
            </a:r>
            <a:endParaRPr lang="en-US" dirty="0"/>
          </a:p>
        </p:txBody>
      </p:sp>
      <p:sp>
        <p:nvSpPr>
          <p:cNvPr id="5" name="TextBox 4"/>
          <p:cNvSpPr txBox="1"/>
          <p:nvPr/>
        </p:nvSpPr>
        <p:spPr>
          <a:xfrm>
            <a:off x="532636" y="878898"/>
            <a:ext cx="7636119"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Cooperative behavior - rendezvous</a:t>
            </a:r>
          </a:p>
        </p:txBody>
      </p:sp>
      <p:pic>
        <p:nvPicPr>
          <p:cNvPr id="43"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9276" y="417954"/>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9023" y="510261"/>
            <a:ext cx="633349" cy="54641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7660" y="2760970"/>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2758" y="1691300"/>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5"/>
          <p:cNvSpPr/>
          <p:nvPr/>
        </p:nvSpPr>
        <p:spPr>
          <a:xfrm>
            <a:off x="2468657" y="1691300"/>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2415905" y="2604237"/>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86023" y="317043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57953" y="28196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016728" y="257435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258028" y="28495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477103" y="320031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905728" y="328480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350601" y="31971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911082" y="325690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368282" y="34759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958832" y="328480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539857" y="330614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781157" y="378239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505803" y="381228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415905" y="212035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882630" y="191571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293140" y="175031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965492" y="171732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290837" y="212670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850292" y="233833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536092" y="225119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183523" y="218563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883611" y="235271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7548657" y="29093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p:nvPr/>
        </p:nvCxnSpPr>
        <p:spPr>
          <a:xfrm flipV="1">
            <a:off x="2382904" y="2321493"/>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634275" y="2279522"/>
            <a:ext cx="989108" cy="369332"/>
          </a:xfrm>
          <a:prstGeom prst="rect">
            <a:avLst/>
          </a:prstGeom>
          <a:noFill/>
        </p:spPr>
        <p:txBody>
          <a:bodyPr wrap="square" rtlCol="0">
            <a:spAutoFit/>
          </a:bodyPr>
          <a:lstStyle/>
          <a:p>
            <a:r>
              <a:rPr lang="en-US" altLang="zh-CN" dirty="0"/>
              <a:t>detour</a:t>
            </a:r>
            <a:endParaRPr lang="en-US" dirty="0"/>
          </a:p>
        </p:txBody>
      </p:sp>
      <p:sp>
        <p:nvSpPr>
          <p:cNvPr id="51" name="Freeform 50"/>
          <p:cNvSpPr/>
          <p:nvPr/>
        </p:nvSpPr>
        <p:spPr>
          <a:xfrm>
            <a:off x="4894197" y="2371785"/>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5370054" y="2754691"/>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3293045" y="2327488"/>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777685" y="4428606"/>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At node </a:t>
            </a:r>
            <a:r>
              <a:rPr lang="en-US" i="1" dirty="0">
                <a:latin typeface="Times New Roman" panose="02020603050405020304" pitchFamily="18" charset="0"/>
                <a:cs typeface="Times New Roman" panose="02020603050405020304" pitchFamily="18" charset="0"/>
              </a:rPr>
              <a:t>a</a:t>
            </a:r>
            <a:r>
              <a:rPr lang="en-US" dirty="0"/>
              <a:t>, UAV sends a rendezvous request to UGV who is in point </a:t>
            </a:r>
            <a:r>
              <a:rPr lang="en-US" i="1" dirty="0">
                <a:latin typeface="Times New Roman" panose="02020603050405020304" pitchFamily="18" charset="0"/>
                <a:cs typeface="Times New Roman" panose="02020603050405020304" pitchFamily="18" charset="0"/>
              </a:rPr>
              <a:t>c</a:t>
            </a:r>
          </a:p>
        </p:txBody>
      </p:sp>
      <mc:AlternateContent xmlns:mc="http://schemas.openxmlformats.org/markup-compatibility/2006" xmlns:a14="http://schemas.microsoft.com/office/drawing/2010/main">
        <mc:Choice Requires="a14">
          <p:sp>
            <p:nvSpPr>
              <p:cNvPr id="55" name="TextBox 54"/>
              <p:cNvSpPr txBox="1"/>
              <p:nvPr/>
            </p:nvSpPr>
            <p:spPr>
              <a:xfrm>
                <a:off x="3097737" y="2828339"/>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3097737" y="2828339"/>
                <a:ext cx="186781" cy="276999"/>
              </a:xfrm>
              <a:prstGeom prst="rect">
                <a:avLst/>
              </a:prstGeom>
              <a:blipFill>
                <a:blip r:embed="rId4"/>
                <a:stretch>
                  <a:fillRect l="-19355" r="-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3030084" y="1532591"/>
                <a:ext cx="1660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3030084" y="1532591"/>
                <a:ext cx="166006" cy="276999"/>
              </a:xfrm>
              <a:prstGeom prst="rect">
                <a:avLst/>
              </a:prstGeom>
              <a:blipFill>
                <a:blip r:embed="rId5"/>
                <a:stretch>
                  <a:fillRect l="-22222" r="-14815"/>
                </a:stretch>
              </a:blipFill>
            </p:spPr>
            <p:txBody>
              <a:bodyPr/>
              <a:lstStyle/>
              <a:p>
                <a:r>
                  <a:rPr lang="en-US">
                    <a:noFill/>
                  </a:rPr>
                  <a:t> </a:t>
                </a:r>
              </a:p>
            </p:txBody>
          </p:sp>
        </mc:Fallback>
      </mc:AlternateContent>
      <p:sp>
        <p:nvSpPr>
          <p:cNvPr id="57" name="Oval 56"/>
          <p:cNvSpPr/>
          <p:nvPr/>
        </p:nvSpPr>
        <p:spPr>
          <a:xfrm>
            <a:off x="3059483" y="1803203"/>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33" idx="5"/>
            <a:endCxn id="53" idx="1"/>
          </p:cNvCxnSpPr>
          <p:nvPr/>
        </p:nvCxnSpPr>
        <p:spPr>
          <a:xfrm>
            <a:off x="3344152" y="1801328"/>
            <a:ext cx="325130" cy="53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p:cNvSpPr txBox="1"/>
              <p:nvPr/>
            </p:nvSpPr>
            <p:spPr>
              <a:xfrm>
                <a:off x="771956" y="4820554"/>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UGV will do a forward search in the road to find a rendezvous point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𝑟</m:t>
                            </m:r>
                          </m:sub>
                        </m:sSub>
                      </m:e>
                    </m:d>
                  </m:oMath>
                </a14:m>
                <a:r>
                  <a:rPr lang="en-US" dirty="0"/>
                  <a:t>  </a:t>
                </a:r>
                <a:endParaRPr lang="en-US" i="1" dirty="0">
                  <a:latin typeface="Times New Roman" panose="02020603050405020304" pitchFamily="18" charset="0"/>
                  <a:cs typeface="Times New Roman" panose="02020603050405020304" pitchFamily="18" charset="0"/>
                </a:endParaRPr>
              </a:p>
            </p:txBody>
          </p:sp>
        </mc:Choice>
        <mc:Fallback xmlns="">
          <p:sp>
            <p:nvSpPr>
              <p:cNvPr id="62" name="TextBox 61"/>
              <p:cNvSpPr txBox="1">
                <a:spLocks noRot="1" noChangeAspect="1" noMove="1" noResize="1" noEditPoints="1" noAdjustHandles="1" noChangeArrowheads="1" noChangeShapeType="1" noTextEdit="1"/>
              </p:cNvSpPr>
              <p:nvPr/>
            </p:nvSpPr>
            <p:spPr>
              <a:xfrm>
                <a:off x="771956" y="4820554"/>
                <a:ext cx="7636119" cy="369332"/>
              </a:xfrm>
              <a:prstGeom prst="rect">
                <a:avLst/>
              </a:prstGeom>
              <a:blipFill>
                <a:blip r:embed="rId6"/>
                <a:stretch>
                  <a:fillRect l="-559"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3424558" y="3268830"/>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63" name="TextBox 62"/>
              <p:cNvSpPr txBox="1">
                <a:spLocks noRot="1" noChangeAspect="1" noMove="1" noResize="1" noEditPoints="1" noAdjustHandles="1" noChangeArrowheads="1" noChangeShapeType="1" noTextEdit="1"/>
              </p:cNvSpPr>
              <p:nvPr/>
            </p:nvSpPr>
            <p:spPr>
              <a:xfrm>
                <a:off x="3424558" y="3268830"/>
                <a:ext cx="186781" cy="276999"/>
              </a:xfrm>
              <a:prstGeom prst="rect">
                <a:avLst/>
              </a:prstGeom>
              <a:blipFill>
                <a:blip r:embed="rId7"/>
                <a:stretch>
                  <a:fillRect l="-30000" r="-30000"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573323" y="5212502"/>
                <a:ext cx="5005216" cy="646331"/>
              </a:xfrm>
              <a:prstGeom prst="rect">
                <a:avLst/>
              </a:prstGeom>
              <a:noFill/>
            </p:spPr>
            <p:txBody>
              <a:bodyPr wrap="square" rtlCol="0">
                <a:spAutoFit/>
              </a:bodyPr>
              <a:lstStyle/>
              <a:p>
                <a:r>
                  <a:rPr lang="en-US" dirty="0"/>
                  <a:t>Minimize  time(a to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𝑟</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𝑟</m:t>
                            </m:r>
                          </m:sub>
                        </m:sSub>
                      </m:e>
                    </m:d>
                  </m:oMath>
                </a14:m>
                <a:r>
                  <a:rPr lang="en-US" dirty="0"/>
                  <a:t>) + time(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𝑟</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𝑟</m:t>
                            </m:r>
                          </m:sub>
                        </m:sSub>
                      </m:e>
                    </m:d>
                  </m:oMath>
                </a14:m>
                <a:r>
                  <a:rPr lang="en-US" dirty="0"/>
                  <a:t> to b) </a:t>
                </a:r>
              </a:p>
              <a:p>
                <a:r>
                  <a:rPr lang="en-US" dirty="0" err="1"/>
                  <a:t>s.t.</a:t>
                </a:r>
                <a:r>
                  <a:rPr lang="en-US" dirty="0"/>
                  <a:t>     Point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𝑟</m:t>
                        </m:r>
                      </m:sub>
                    </m:sSub>
                  </m:oMath>
                </a14:m>
                <a:r>
                  <a:rPr lang="en-US" dirty="0"/>
                  <a:t> is reachable for UAV within time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𝑟</m:t>
                        </m:r>
                      </m:sub>
                    </m:sSub>
                  </m:oMath>
                </a14:m>
                <a:r>
                  <a:rPr lang="en-US" dirty="0"/>
                  <a:t> </a:t>
                </a:r>
              </a:p>
            </p:txBody>
          </p:sp>
        </mc:Choice>
        <mc:Fallback xmlns="">
          <p:sp>
            <p:nvSpPr>
              <p:cNvPr id="9" name="TextBox 8"/>
              <p:cNvSpPr txBox="1">
                <a:spLocks noRot="1" noChangeAspect="1" noMove="1" noResize="1" noEditPoints="1" noAdjustHandles="1" noChangeArrowheads="1" noChangeShapeType="1" noTextEdit="1"/>
              </p:cNvSpPr>
              <p:nvPr/>
            </p:nvSpPr>
            <p:spPr>
              <a:xfrm>
                <a:off x="2573323" y="5212502"/>
                <a:ext cx="5005216" cy="646331"/>
              </a:xfrm>
              <a:prstGeom prst="rect">
                <a:avLst/>
              </a:prstGeom>
              <a:blipFill>
                <a:blip r:embed="rId8"/>
                <a:stretch>
                  <a:fillRect l="-974"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077073" y="5924372"/>
                <a:ext cx="1727781" cy="8299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𝑑𝑖𝑠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_</m:t>
                          </m:r>
                          <m:r>
                            <a:rPr lang="en-US" b="0" i="1" smtClean="0">
                              <a:latin typeface="Cambria Math" panose="02040503050406030204" pitchFamily="18" charset="0"/>
                            </a:rPr>
                            <m:t>𝑟</m:t>
                          </m:r>
                          <m:r>
                            <a:rPr lang="en-US" b="0" i="1" smtClean="0">
                              <a:latin typeface="Cambria Math" panose="02040503050406030204" pitchFamily="18" charset="0"/>
                            </a:rPr>
                            <m:t>)</m:t>
                          </m:r>
                        </m:num>
                        <m:den>
                          <m:r>
                            <a:rPr lang="en-US" b="0" i="1" smtClean="0">
                              <a:latin typeface="Cambria Math" panose="02040503050406030204" pitchFamily="18" charset="0"/>
                            </a:rPr>
                            <m:t>𝑣</m:t>
                          </m:r>
                          <m:r>
                            <a:rPr lang="en-US" b="0" i="1" smtClean="0">
                              <a:latin typeface="Cambria Math" panose="02040503050406030204" pitchFamily="18" charset="0"/>
                            </a:rPr>
                            <m:t>_</m:t>
                          </m:r>
                          <m:r>
                            <m:rPr>
                              <m:sty m:val="p"/>
                            </m:rPr>
                            <a:rPr lang="en-US" b="0" i="0" smtClean="0">
                              <a:latin typeface="Cambria Math" panose="02040503050406030204" pitchFamily="18" charset="0"/>
                            </a:rPr>
                            <m:t>max</m:t>
                          </m:r>
                          <m:r>
                            <a:rPr lang="en-US" b="0" i="1" smtClean="0">
                              <a:latin typeface="Cambria Math" panose="02040503050406030204" pitchFamily="18" charset="0"/>
                            </a:rPr>
                            <m:t>⁡^</m:t>
                          </m:r>
                          <m:r>
                            <a:rPr lang="en-US" b="0" i="1" smtClean="0">
                              <a:latin typeface="Cambria Math" panose="02040503050406030204" pitchFamily="18" charset="0"/>
                            </a:rPr>
                            <m:t>𝑎</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𝑟</m:t>
                          </m:r>
                        </m:sub>
                      </m:sSub>
                    </m:oMath>
                  </m:oMathPara>
                </a14:m>
                <a:endParaRPr lang="en-US" i="1" dirty="0">
                  <a:latin typeface="Cambria Math" panose="02040503050406030204" pitchFamily="18" charset="0"/>
                </a:endParaRPr>
              </a:p>
              <a:p>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077073" y="5924372"/>
                <a:ext cx="1727781" cy="829971"/>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49583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Straight Arrow Connector 60"/>
          <p:cNvCxnSpPr/>
          <p:nvPr/>
        </p:nvCxnSpPr>
        <p:spPr>
          <a:xfrm flipV="1">
            <a:off x="3059483" y="1800106"/>
            <a:ext cx="195519" cy="78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6666" y="365004"/>
            <a:ext cx="7886700" cy="478935"/>
          </a:xfrm>
        </p:spPr>
        <p:txBody>
          <a:bodyPr>
            <a:normAutofit fontScale="90000"/>
          </a:bodyPr>
          <a:lstStyle/>
          <a:p>
            <a:r>
              <a:rPr lang="en-US" dirty="0"/>
              <a:t>Problem </a:t>
            </a:r>
            <a:r>
              <a:rPr lang="en-US" altLang="zh-CN" dirty="0"/>
              <a:t>setup</a:t>
            </a:r>
            <a:endParaRPr lang="en-US" dirty="0"/>
          </a:p>
        </p:txBody>
      </p:sp>
      <p:sp>
        <p:nvSpPr>
          <p:cNvPr id="5" name="TextBox 4"/>
          <p:cNvSpPr txBox="1"/>
          <p:nvPr/>
        </p:nvSpPr>
        <p:spPr>
          <a:xfrm>
            <a:off x="532636" y="878898"/>
            <a:ext cx="7636119"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Cooperative behavior - recharge</a:t>
            </a:r>
          </a:p>
        </p:txBody>
      </p:sp>
      <p:pic>
        <p:nvPicPr>
          <p:cNvPr id="43"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9276" y="417954"/>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9023" y="510261"/>
            <a:ext cx="633349" cy="54641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7660" y="2760970"/>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2758" y="1691300"/>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5"/>
          <p:cNvSpPr/>
          <p:nvPr/>
        </p:nvSpPr>
        <p:spPr>
          <a:xfrm>
            <a:off x="2468657" y="1691300"/>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2415905" y="2604237"/>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86023" y="317043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57953" y="28196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016728" y="257435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258028" y="28495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477103" y="320031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905728" y="328480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350601" y="31971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911082" y="325690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368282" y="34759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958832" y="328480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539857" y="330614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781157" y="378239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505803" y="381228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415905" y="212035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882630" y="191571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293140" y="175031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965492" y="171732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290837" y="212670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850292" y="233833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536092" y="225119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183523" y="218563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883611" y="235271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7548657" y="29093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p:nvPr/>
        </p:nvCxnSpPr>
        <p:spPr>
          <a:xfrm flipV="1">
            <a:off x="2382904" y="2321493"/>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634275" y="2279522"/>
            <a:ext cx="989108" cy="369332"/>
          </a:xfrm>
          <a:prstGeom prst="rect">
            <a:avLst/>
          </a:prstGeom>
          <a:noFill/>
        </p:spPr>
        <p:txBody>
          <a:bodyPr wrap="square" rtlCol="0">
            <a:spAutoFit/>
          </a:bodyPr>
          <a:lstStyle/>
          <a:p>
            <a:r>
              <a:rPr lang="en-US" altLang="zh-CN" dirty="0"/>
              <a:t>detour</a:t>
            </a:r>
            <a:endParaRPr lang="en-US" dirty="0"/>
          </a:p>
        </p:txBody>
      </p:sp>
      <p:sp>
        <p:nvSpPr>
          <p:cNvPr id="51" name="Freeform 50"/>
          <p:cNvSpPr/>
          <p:nvPr/>
        </p:nvSpPr>
        <p:spPr>
          <a:xfrm>
            <a:off x="4894197" y="2371785"/>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5370054" y="2754691"/>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3293045" y="2327488"/>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777685" y="4428606"/>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Swap battery  -- constant time</a:t>
            </a:r>
            <a:endParaRPr 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5" name="TextBox 54"/>
              <p:cNvSpPr txBox="1"/>
              <p:nvPr/>
            </p:nvSpPr>
            <p:spPr>
              <a:xfrm>
                <a:off x="3097737" y="2828339"/>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3097737" y="2828339"/>
                <a:ext cx="186781" cy="276999"/>
              </a:xfrm>
              <a:prstGeom prst="rect">
                <a:avLst/>
              </a:prstGeom>
              <a:blipFill>
                <a:blip r:embed="rId4"/>
                <a:stretch>
                  <a:fillRect l="-19355" r="-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3030084" y="1532591"/>
                <a:ext cx="1660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3030084" y="1532591"/>
                <a:ext cx="166006" cy="276999"/>
              </a:xfrm>
              <a:prstGeom prst="rect">
                <a:avLst/>
              </a:prstGeom>
              <a:blipFill>
                <a:blip r:embed="rId5"/>
                <a:stretch>
                  <a:fillRect l="-22222" r="-14815"/>
                </a:stretch>
              </a:blipFill>
            </p:spPr>
            <p:txBody>
              <a:bodyPr/>
              <a:lstStyle/>
              <a:p>
                <a:r>
                  <a:rPr lang="en-US">
                    <a:noFill/>
                  </a:rPr>
                  <a:t> </a:t>
                </a:r>
              </a:p>
            </p:txBody>
          </p:sp>
        </mc:Fallback>
      </mc:AlternateContent>
      <p:sp>
        <p:nvSpPr>
          <p:cNvPr id="57" name="Oval 56"/>
          <p:cNvSpPr/>
          <p:nvPr/>
        </p:nvSpPr>
        <p:spPr>
          <a:xfrm>
            <a:off x="3059483" y="1803203"/>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33" idx="5"/>
            <a:endCxn id="53" idx="1"/>
          </p:cNvCxnSpPr>
          <p:nvPr/>
        </p:nvCxnSpPr>
        <p:spPr>
          <a:xfrm>
            <a:off x="3344152" y="1801328"/>
            <a:ext cx="325130" cy="53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771956" y="4994436"/>
            <a:ext cx="7636119"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t>Mobile charging -- charging time is decided by energy left and need to think about how UGV moves and its effect on the UAV task</a:t>
            </a:r>
            <a:endParaRPr 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3" name="TextBox 62"/>
              <p:cNvSpPr txBox="1"/>
              <p:nvPr/>
            </p:nvSpPr>
            <p:spPr>
              <a:xfrm>
                <a:off x="3424558" y="3268830"/>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63" name="TextBox 62"/>
              <p:cNvSpPr txBox="1">
                <a:spLocks noRot="1" noChangeAspect="1" noMove="1" noResize="1" noEditPoints="1" noAdjustHandles="1" noChangeArrowheads="1" noChangeShapeType="1" noTextEdit="1"/>
              </p:cNvSpPr>
              <p:nvPr/>
            </p:nvSpPr>
            <p:spPr>
              <a:xfrm>
                <a:off x="3424558" y="3268830"/>
                <a:ext cx="186781" cy="276999"/>
              </a:xfrm>
              <a:prstGeom prst="rect">
                <a:avLst/>
              </a:prstGeom>
              <a:blipFill>
                <a:blip r:embed="rId6"/>
                <a:stretch>
                  <a:fillRect l="-30000" r="-30000" b="-6522"/>
                </a:stretch>
              </a:blipFill>
            </p:spPr>
            <p:txBody>
              <a:bodyPr/>
              <a:lstStyle/>
              <a:p>
                <a:r>
                  <a:rPr lang="en-US">
                    <a:noFill/>
                  </a:rPr>
                  <a:t> </a:t>
                </a:r>
              </a:p>
            </p:txBody>
          </p:sp>
        </mc:Fallback>
      </mc:AlternateContent>
    </p:spTree>
    <p:extLst>
      <p:ext uri="{BB962C8B-B14F-4D97-AF65-F5344CB8AC3E}">
        <p14:creationId xmlns:p14="http://schemas.microsoft.com/office/powerpoint/2010/main" val="324382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89332" y="2054817"/>
            <a:ext cx="8233818" cy="369332"/>
          </a:xfrm>
          <a:prstGeom prst="rect">
            <a:avLst/>
          </a:prstGeom>
          <a:noFill/>
        </p:spPr>
        <p:txBody>
          <a:bodyPr wrap="square" rtlCol="0">
            <a:spAutoFit/>
          </a:bodyPr>
          <a:lstStyle/>
          <a:p>
            <a:pPr marL="285750" indent="-285750">
              <a:buFont typeface="Arial" panose="020B0604020202020204" pitchFamily="34" charset="0"/>
              <a:buChar char="•"/>
            </a:pPr>
            <a:r>
              <a:rPr lang="en-US" dirty="0"/>
              <a:t>Each transition is represented by a trajectory and the corresponding controller </a:t>
            </a:r>
          </a:p>
        </p:txBody>
      </p:sp>
      <p:sp>
        <p:nvSpPr>
          <p:cNvPr id="9" name="TextBox 8"/>
          <p:cNvSpPr txBox="1"/>
          <p:nvPr/>
        </p:nvSpPr>
        <p:spPr>
          <a:xfrm>
            <a:off x="594649" y="3845058"/>
            <a:ext cx="6702552" cy="369332"/>
          </a:xfrm>
          <a:prstGeom prst="rect">
            <a:avLst/>
          </a:prstGeom>
          <a:noFill/>
        </p:spPr>
        <p:txBody>
          <a:bodyPr wrap="square" rtlCol="0">
            <a:spAutoFit/>
          </a:bodyPr>
          <a:lstStyle/>
          <a:p>
            <a:pPr marL="285750" indent="-285750">
              <a:buFont typeface="Arial" panose="020B0604020202020204" pitchFamily="34" charset="0"/>
              <a:buChar char="•"/>
            </a:pPr>
            <a:r>
              <a:rPr lang="en-US" dirty="0"/>
              <a:t>Energy consumption distribution </a:t>
            </a:r>
          </a:p>
        </p:txBody>
      </p:sp>
      <p:sp>
        <p:nvSpPr>
          <p:cNvPr id="11" name="TextBox 10"/>
          <p:cNvSpPr txBox="1"/>
          <p:nvPr/>
        </p:nvSpPr>
        <p:spPr>
          <a:xfrm>
            <a:off x="2111691" y="118992"/>
            <a:ext cx="5203439" cy="400110"/>
          </a:xfrm>
          <a:prstGeom prst="rect">
            <a:avLst/>
          </a:prstGeom>
          <a:noFill/>
        </p:spPr>
        <p:txBody>
          <a:bodyPr wrap="square" rtlCol="0">
            <a:spAutoFit/>
          </a:bodyPr>
          <a:lstStyle/>
          <a:p>
            <a:r>
              <a:rPr lang="en-US" sz="2000" dirty="0"/>
              <a:t>How to incorporate energy uncertainty?</a:t>
            </a:r>
          </a:p>
        </p:txBody>
      </p:sp>
      <p:cxnSp>
        <p:nvCxnSpPr>
          <p:cNvPr id="13" name="Straight Connector 12"/>
          <p:cNvCxnSpPr/>
          <p:nvPr/>
        </p:nvCxnSpPr>
        <p:spPr>
          <a:xfrm flipH="1">
            <a:off x="1904657" y="1337153"/>
            <a:ext cx="1761131" cy="672"/>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807941" y="1287133"/>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651624" y="1266553"/>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p:cNvSpPr txBox="1"/>
              <p:nvPr/>
            </p:nvSpPr>
            <p:spPr>
              <a:xfrm>
                <a:off x="1674298" y="1050617"/>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1674298" y="1050617"/>
                <a:ext cx="186781" cy="276999"/>
              </a:xfrm>
              <a:prstGeom prst="rect">
                <a:avLst/>
              </a:prstGeom>
              <a:blipFill>
                <a:blip r:embed="rId15"/>
                <a:stretch>
                  <a:fillRect l="-20000" r="-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3707589" y="1030367"/>
                <a:ext cx="1660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3707589" y="1030367"/>
                <a:ext cx="166007" cy="276999"/>
              </a:xfrm>
              <a:prstGeom prst="rect">
                <a:avLst/>
              </a:prstGeom>
              <a:blipFill>
                <a:blip r:embed="rId16"/>
                <a:stretch>
                  <a:fillRect l="-22222" r="-14815"/>
                </a:stretch>
              </a:blipFill>
            </p:spPr>
            <p:txBody>
              <a:bodyPr/>
              <a:lstStyle/>
              <a:p>
                <a:r>
                  <a:rPr lang="en-US">
                    <a:noFill/>
                  </a:rPr>
                  <a:t> </a:t>
                </a:r>
              </a:p>
            </p:txBody>
          </p:sp>
        </mc:Fallback>
      </mc:AlternateContent>
      <p:pic>
        <p:nvPicPr>
          <p:cNvPr id="28" name="Picture 4" descr="Drones transparent PNG images - Stick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86942" y="893054"/>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p:cNvPicPr>
            <a:picLocks noChangeAspect="1"/>
          </p:cNvPicPr>
          <p:nvPr/>
        </p:nvPicPr>
        <p:blipFill>
          <a:blip r:embed="rId18"/>
          <a:stretch>
            <a:fillRect/>
          </a:stretch>
        </p:blipFill>
        <p:spPr>
          <a:xfrm>
            <a:off x="1111435" y="2919752"/>
            <a:ext cx="3314700" cy="400050"/>
          </a:xfrm>
          <a:prstGeom prst="rect">
            <a:avLst/>
          </a:prstGeom>
        </p:spPr>
      </p:pic>
      <p:pic>
        <p:nvPicPr>
          <p:cNvPr id="43" name="Picture 42"/>
          <p:cNvPicPr>
            <a:picLocks noChangeAspect="1"/>
          </p:cNvPicPr>
          <p:nvPr/>
        </p:nvPicPr>
        <p:blipFill>
          <a:blip r:embed="rId19"/>
          <a:stretch>
            <a:fillRect/>
          </a:stretch>
        </p:blipFill>
        <p:spPr>
          <a:xfrm>
            <a:off x="1165817" y="2458850"/>
            <a:ext cx="2228850" cy="381000"/>
          </a:xfrm>
          <a:prstGeom prst="rect">
            <a:avLst/>
          </a:prstGeom>
        </p:spPr>
      </p:pic>
      <p:pic>
        <p:nvPicPr>
          <p:cNvPr id="44" name="Picture 43"/>
          <p:cNvPicPr>
            <a:picLocks noChangeAspect="1"/>
          </p:cNvPicPr>
          <p:nvPr/>
        </p:nvPicPr>
        <p:blipFill>
          <a:blip r:embed="rId20"/>
          <a:stretch>
            <a:fillRect/>
          </a:stretch>
        </p:blipFill>
        <p:spPr>
          <a:xfrm>
            <a:off x="1111435" y="3503214"/>
            <a:ext cx="2238375" cy="361950"/>
          </a:xfrm>
          <a:prstGeom prst="rect">
            <a:avLst/>
          </a:prstGeom>
        </p:spPr>
      </p:pic>
      <p:pic>
        <p:nvPicPr>
          <p:cNvPr id="46" name="Picture 45"/>
          <p:cNvPicPr>
            <a:picLocks noChangeAspect="1"/>
          </p:cNvPicPr>
          <p:nvPr/>
        </p:nvPicPr>
        <p:blipFill>
          <a:blip r:embed="rId21"/>
          <a:stretch>
            <a:fillRect/>
          </a:stretch>
        </p:blipFill>
        <p:spPr>
          <a:xfrm>
            <a:off x="5495902" y="5757231"/>
            <a:ext cx="2881929" cy="206934"/>
          </a:xfrm>
          <a:prstGeom prst="rect">
            <a:avLst/>
          </a:prstGeom>
        </p:spPr>
      </p:pic>
      <p:pic>
        <p:nvPicPr>
          <p:cNvPr id="47" name="Picture 46"/>
          <p:cNvPicPr>
            <a:picLocks noChangeAspect="1"/>
          </p:cNvPicPr>
          <p:nvPr/>
        </p:nvPicPr>
        <p:blipFill>
          <a:blip r:embed="rId22"/>
          <a:stretch>
            <a:fillRect/>
          </a:stretch>
        </p:blipFill>
        <p:spPr>
          <a:xfrm>
            <a:off x="2571727" y="4842527"/>
            <a:ext cx="2924175" cy="533400"/>
          </a:xfrm>
          <a:prstGeom prst="rect">
            <a:avLst/>
          </a:prstGeom>
        </p:spPr>
      </p:pic>
      <mc:AlternateContent xmlns:mc="http://schemas.openxmlformats.org/markup-compatibility/2006" xmlns:a14="http://schemas.microsoft.com/office/drawing/2010/main">
        <mc:Choice Requires="a14">
          <p:sp>
            <p:nvSpPr>
              <p:cNvPr id="48" name="TextBox 47"/>
              <p:cNvSpPr txBox="1"/>
              <p:nvPr/>
            </p:nvSpPr>
            <p:spPr>
              <a:xfrm>
                <a:off x="3495251" y="5636434"/>
                <a:ext cx="1363835" cy="372794"/>
              </a:xfrm>
              <a:prstGeom prst="rect">
                <a:avLst/>
              </a:prstGeom>
              <a:noFill/>
            </p:spPr>
            <p:txBody>
              <a:bodyPr wrap="none" lIns="0" tIns="0" rIns="0" bIns="0" rtlCol="0">
                <a:spAutoFit/>
              </a:bodyPr>
              <a:lstStyle/>
              <a:p>
                <a:r>
                  <a:rPr lang="en-US" dirty="0"/>
                  <a:t>e = </a:t>
                </a:r>
                <a14:m>
                  <m:oMath xmlns:m="http://schemas.openxmlformats.org/officeDocument/2006/math">
                    <m:nary>
                      <m:naryPr>
                        <m:ctrlPr>
                          <a:rPr lang="en-US" i="1">
                            <a:latin typeface="Cambria Math" panose="02040503050406030204" pitchFamily="18" charset="0"/>
                          </a:rPr>
                        </m:ctrlPr>
                      </m:naryPr>
                      <m:sub>
                        <m:r>
                          <m:rPr>
                            <m:brk m:alnAt="23"/>
                          </m:rPr>
                          <a:rPr lang="en-US" i="1">
                            <a:latin typeface="Cambria Math" panose="02040503050406030204" pitchFamily="18" charset="0"/>
                          </a:rPr>
                          <m:t>0</m:t>
                        </m:r>
                      </m:sub>
                      <m:sup>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𝑓</m:t>
                            </m:r>
                          </m:sub>
                        </m:sSub>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𝑣</m:t>
                            </m:r>
                          </m:e>
                        </m:d>
                        <m:r>
                          <a:rPr lang="en-US" i="1">
                            <a:latin typeface="Cambria Math" panose="02040503050406030204" pitchFamily="18" charset="0"/>
                          </a:rPr>
                          <m:t>𝑑𝑡</m:t>
                        </m:r>
                      </m:e>
                    </m:nary>
                  </m:oMath>
                </a14:m>
                <a:endParaRPr lang="en-US" dirty="0"/>
              </a:p>
            </p:txBody>
          </p:sp>
        </mc:Choice>
        <mc:Fallback xmlns="">
          <p:sp>
            <p:nvSpPr>
              <p:cNvPr id="48" name="TextBox 47"/>
              <p:cNvSpPr txBox="1">
                <a:spLocks noRot="1" noChangeAspect="1" noMove="1" noResize="1" noEditPoints="1" noAdjustHandles="1" noChangeArrowheads="1" noChangeShapeType="1" noTextEdit="1"/>
              </p:cNvSpPr>
              <p:nvPr/>
            </p:nvSpPr>
            <p:spPr>
              <a:xfrm>
                <a:off x="3495251" y="5636434"/>
                <a:ext cx="1363835" cy="372794"/>
              </a:xfrm>
              <a:prstGeom prst="rect">
                <a:avLst/>
              </a:prstGeom>
              <a:blipFill>
                <a:blip r:embed="rId23"/>
                <a:stretch>
                  <a:fillRect l="-12054" t="-145902" r="-5357" b="-226230"/>
                </a:stretch>
              </a:blipFill>
            </p:spPr>
            <p:txBody>
              <a:bodyPr/>
              <a:lstStyle/>
              <a:p>
                <a:r>
                  <a:rPr lang="en-US">
                    <a:noFill/>
                  </a:rPr>
                  <a:t> </a:t>
                </a:r>
              </a:p>
            </p:txBody>
          </p:sp>
        </mc:Fallback>
      </mc:AlternateContent>
      <p:sp>
        <p:nvSpPr>
          <p:cNvPr id="49" name="TextBox 48"/>
          <p:cNvSpPr txBox="1"/>
          <p:nvPr/>
        </p:nvSpPr>
        <p:spPr>
          <a:xfrm>
            <a:off x="688384" y="4584886"/>
            <a:ext cx="6334565" cy="369332"/>
          </a:xfrm>
          <a:prstGeom prst="rect">
            <a:avLst/>
          </a:prstGeom>
          <a:noFill/>
        </p:spPr>
        <p:txBody>
          <a:bodyPr wrap="square" rtlCol="0">
            <a:spAutoFit/>
          </a:bodyPr>
          <a:lstStyle/>
          <a:p>
            <a:r>
              <a:rPr lang="en-US" dirty="0"/>
              <a:t>Forward simulation and record a set of trajectories  </a:t>
            </a:r>
          </a:p>
        </p:txBody>
      </p:sp>
      <p:sp>
        <p:nvSpPr>
          <p:cNvPr id="50" name="TextBox 49"/>
          <p:cNvSpPr txBox="1"/>
          <p:nvPr/>
        </p:nvSpPr>
        <p:spPr>
          <a:xfrm>
            <a:off x="688384" y="5639896"/>
            <a:ext cx="6334565" cy="369332"/>
          </a:xfrm>
          <a:prstGeom prst="rect">
            <a:avLst/>
          </a:prstGeom>
          <a:noFill/>
        </p:spPr>
        <p:txBody>
          <a:bodyPr wrap="square" rtlCol="0">
            <a:spAutoFit/>
          </a:bodyPr>
          <a:lstStyle/>
          <a:p>
            <a:r>
              <a:rPr lang="en-US" dirty="0"/>
              <a:t>Compute energy</a:t>
            </a:r>
          </a:p>
        </p:txBody>
      </p:sp>
      <p:sp>
        <p:nvSpPr>
          <p:cNvPr id="51" name="TextBox 50"/>
          <p:cNvSpPr txBox="1"/>
          <p:nvPr/>
        </p:nvSpPr>
        <p:spPr>
          <a:xfrm>
            <a:off x="6259023" y="4075799"/>
            <a:ext cx="2707445" cy="923330"/>
          </a:xfrm>
          <a:prstGeom prst="rect">
            <a:avLst/>
          </a:prstGeom>
          <a:noFill/>
        </p:spPr>
        <p:txBody>
          <a:bodyPr wrap="square" rtlCol="0">
            <a:spAutoFit/>
          </a:bodyPr>
          <a:lstStyle/>
          <a:p>
            <a:r>
              <a:rPr lang="en-US" dirty="0"/>
              <a:t>We can get energy distribution for each discrete time step</a:t>
            </a:r>
          </a:p>
        </p:txBody>
      </p:sp>
      <mc:AlternateContent xmlns:mc="http://schemas.openxmlformats.org/markup-compatibility/2006" xmlns:a14="http://schemas.microsoft.com/office/drawing/2010/main">
        <mc:Choice Requires="a14">
          <p:sp>
            <p:nvSpPr>
              <p:cNvPr id="54" name="Rectangle 53"/>
              <p:cNvSpPr/>
              <p:nvPr/>
            </p:nvSpPr>
            <p:spPr>
              <a:xfrm>
                <a:off x="5161446" y="2874249"/>
                <a:ext cx="1005275" cy="391582"/>
              </a:xfrm>
              <a:prstGeom prst="rect">
                <a:avLst/>
              </a:prstGeom>
            </p:spPr>
            <p:txBody>
              <a:bodyPr wrap="none">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𝑓</m:t>
                        </m:r>
                      </m:sub>
                    </m:sSub>
                    <m:r>
                      <a:rPr lang="en-US" b="0" i="1" smtClean="0">
                        <a:latin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Ζ</m:t>
                        </m:r>
                      </m:e>
                      <m:sub>
                        <m:r>
                          <a:rPr lang="en-US" b="0" i="1" smtClean="0">
                            <a:latin typeface="Cambria Math" panose="02040503050406030204" pitchFamily="18" charset="0"/>
                            <a:ea typeface="Cambria Math" panose="02040503050406030204" pitchFamily="18" charset="0"/>
                          </a:rPr>
                          <m:t>+</m:t>
                        </m:r>
                      </m:sub>
                    </m:sSub>
                  </m:oMath>
                </a14:m>
                <a:r>
                  <a:rPr lang="en-US" dirty="0"/>
                  <a:t> </a:t>
                </a:r>
              </a:p>
            </p:txBody>
          </p:sp>
        </mc:Choice>
        <mc:Fallback xmlns="">
          <p:sp>
            <p:nvSpPr>
              <p:cNvPr id="54" name="Rectangle 53"/>
              <p:cNvSpPr>
                <a:spLocks noRot="1" noChangeAspect="1" noMove="1" noResize="1" noEditPoints="1" noAdjustHandles="1" noChangeArrowheads="1" noChangeShapeType="1" noTextEdit="1"/>
              </p:cNvSpPr>
              <p:nvPr/>
            </p:nvSpPr>
            <p:spPr>
              <a:xfrm>
                <a:off x="5161446" y="2874249"/>
                <a:ext cx="1005275" cy="391582"/>
              </a:xfrm>
              <a:prstGeom prst="rect">
                <a:avLst/>
              </a:prstGeom>
              <a:blipFill>
                <a:blip r:embed="rId24"/>
                <a:stretch>
                  <a:fillRect b="-9231"/>
                </a:stretch>
              </a:blipFill>
            </p:spPr>
            <p:txBody>
              <a:bodyPr/>
              <a:lstStyle/>
              <a:p>
                <a:r>
                  <a:rPr lang="en-US">
                    <a:noFill/>
                  </a:rPr>
                  <a:t> </a:t>
                </a:r>
              </a:p>
            </p:txBody>
          </p:sp>
        </mc:Fallback>
      </mc:AlternateContent>
      <p:sp>
        <p:nvSpPr>
          <p:cNvPr id="55" name="TextBox 54"/>
          <p:cNvSpPr txBox="1"/>
          <p:nvPr/>
        </p:nvSpPr>
        <p:spPr>
          <a:xfrm>
            <a:off x="6259023" y="2896499"/>
            <a:ext cx="2707445" cy="369332"/>
          </a:xfrm>
          <a:prstGeom prst="rect">
            <a:avLst/>
          </a:prstGeom>
          <a:noFill/>
        </p:spPr>
        <p:txBody>
          <a:bodyPr wrap="square" rtlCol="0">
            <a:spAutoFit/>
          </a:bodyPr>
          <a:lstStyle/>
          <a:p>
            <a:r>
              <a:rPr lang="en-US" dirty="0"/>
              <a:t>Unit second</a:t>
            </a:r>
          </a:p>
        </p:txBody>
      </p:sp>
    </p:spTree>
    <p:extLst>
      <p:ext uri="{BB962C8B-B14F-4D97-AF65-F5344CB8AC3E}">
        <p14:creationId xmlns:p14="http://schemas.microsoft.com/office/powerpoint/2010/main" val="2875630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dirty="0"/>
              <a:t>CCMDP based formulation</a:t>
            </a:r>
          </a:p>
        </p:txBody>
      </p:sp>
      <p:cxnSp>
        <p:nvCxnSpPr>
          <p:cNvPr id="4" name="Straight Connector 3"/>
          <p:cNvCxnSpPr/>
          <p:nvPr/>
        </p:nvCxnSpPr>
        <p:spPr>
          <a:xfrm>
            <a:off x="944592" y="3752490"/>
            <a:ext cx="725481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857402"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781327"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05252"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629177"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523641"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457534"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347832"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273619"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189881"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884828" y="33991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87753" y="31514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84828" y="28763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884828" y="264509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884828" y="23699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84828" y="209482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884828" y="18770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448639" y="5273198"/>
            <a:ext cx="277253" cy="27725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884828" y="160072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84828" y="126743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884828" y="984591"/>
            <a:ext cx="59764" cy="5976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791608" y="34019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794533" y="315432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791608" y="287919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791608" y="26479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791608" y="23728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791608" y="20976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791608" y="18799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791608" y="16035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791608" y="12702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791608" y="98744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710783" y="339721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713708" y="314956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710783" y="287442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710783" y="264318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710783" y="236805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710783" y="209292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710783" y="187515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710783" y="159882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710783" y="126553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710783" y="98268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3620414" y="339721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623339" y="31495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3620414" y="287442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620414" y="26431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620414" y="236805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620414" y="209292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620414" y="187515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3620414" y="159882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3620414" y="12655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620414" y="98268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4553858" y="34019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556783" y="315432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4553858" y="287919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553858" y="26479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4553858" y="23728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4553858" y="20976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553858" y="18799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4553858" y="16035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4553858" y="12702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553858" y="98744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5461908" y="340832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464833" y="31606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5461908" y="288554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461908" y="265430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5461908" y="23791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5461908" y="21040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461908" y="18862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5461908" y="16099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461908" y="127664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461908" y="99379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6350908" y="34146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6353833" y="316702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6350908" y="289189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350908" y="26606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350908" y="23855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6350908" y="21103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350908" y="18926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350908" y="16162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6350908" y="12829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6350908" y="100014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Arrow Connector 86"/>
          <p:cNvCxnSpPr>
            <a:stCxn id="25" idx="6"/>
            <a:endCxn id="33" idx="1"/>
          </p:cNvCxnSpPr>
          <p:nvPr/>
        </p:nvCxnSpPr>
        <p:spPr>
          <a:xfrm>
            <a:off x="944592" y="1014473"/>
            <a:ext cx="855768" cy="597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endCxn id="30" idx="2"/>
          </p:cNvCxnSpPr>
          <p:nvPr/>
        </p:nvCxnSpPr>
        <p:spPr>
          <a:xfrm>
            <a:off x="896092" y="1015082"/>
            <a:ext cx="895516" cy="13876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rot="1987632">
            <a:off x="805686" y="1812736"/>
            <a:ext cx="3387602" cy="246221"/>
          </a:xfrm>
          <a:prstGeom prst="rect">
            <a:avLst/>
          </a:prstGeom>
          <a:noFill/>
        </p:spPr>
        <p:txBody>
          <a:bodyPr wrap="square" rtlCol="0">
            <a:spAutoFit/>
          </a:bodyPr>
          <a:lstStyle/>
          <a:p>
            <a:r>
              <a:rPr lang="en-US" sz="1000" dirty="0"/>
              <a:t>rendezvous</a:t>
            </a:r>
          </a:p>
        </p:txBody>
      </p:sp>
      <p:sp>
        <p:nvSpPr>
          <p:cNvPr id="91" name="TextBox 90"/>
          <p:cNvSpPr txBox="1"/>
          <p:nvPr/>
        </p:nvSpPr>
        <p:spPr>
          <a:xfrm rot="3115092">
            <a:off x="510033" y="2834444"/>
            <a:ext cx="3387602" cy="246221"/>
          </a:xfrm>
          <a:prstGeom prst="rect">
            <a:avLst/>
          </a:prstGeom>
          <a:noFill/>
        </p:spPr>
        <p:txBody>
          <a:bodyPr wrap="square" rtlCol="0">
            <a:spAutoFit/>
          </a:bodyPr>
          <a:lstStyle/>
          <a:p>
            <a:r>
              <a:rPr lang="en-US" sz="1000" dirty="0"/>
              <a:t>next</a:t>
            </a:r>
          </a:p>
        </p:txBody>
      </p:sp>
      <p:cxnSp>
        <p:nvCxnSpPr>
          <p:cNvPr id="92" name="Straight Arrow Connector 91"/>
          <p:cNvCxnSpPr>
            <a:endCxn id="37" idx="2"/>
          </p:cNvCxnSpPr>
          <p:nvPr/>
        </p:nvCxnSpPr>
        <p:spPr>
          <a:xfrm>
            <a:off x="1810203" y="2400676"/>
            <a:ext cx="903505" cy="7787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endCxn id="22" idx="0"/>
          </p:cNvCxnSpPr>
          <p:nvPr/>
        </p:nvCxnSpPr>
        <p:spPr>
          <a:xfrm>
            <a:off x="2763990" y="3191207"/>
            <a:ext cx="823276" cy="20819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endCxn id="51" idx="4"/>
          </p:cNvCxnSpPr>
          <p:nvPr/>
        </p:nvCxnSpPr>
        <p:spPr>
          <a:xfrm flipV="1">
            <a:off x="2752454" y="2152686"/>
            <a:ext cx="897842" cy="1004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Curved Connector 102"/>
          <p:cNvCxnSpPr>
            <a:stCxn id="22" idx="4"/>
            <a:endCxn id="22" idx="6"/>
          </p:cNvCxnSpPr>
          <p:nvPr/>
        </p:nvCxnSpPr>
        <p:spPr>
          <a:xfrm rot="5400000" flipH="1" flipV="1">
            <a:off x="3587266" y="5411825"/>
            <a:ext cx="138626" cy="138626"/>
          </a:xfrm>
          <a:prstGeom prst="curvedConnector4">
            <a:avLst>
              <a:gd name="adj1" fmla="val -164904"/>
              <a:gd name="adj2" fmla="val 26490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endCxn id="40" idx="5"/>
          </p:cNvCxnSpPr>
          <p:nvPr/>
        </p:nvCxnSpPr>
        <p:spPr>
          <a:xfrm>
            <a:off x="1807752" y="1639818"/>
            <a:ext cx="954043" cy="7792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endCxn id="42" idx="2"/>
          </p:cNvCxnSpPr>
          <p:nvPr/>
        </p:nvCxnSpPr>
        <p:spPr>
          <a:xfrm>
            <a:off x="1826692" y="1631682"/>
            <a:ext cx="884091" cy="273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endCxn id="22" idx="7"/>
          </p:cNvCxnSpPr>
          <p:nvPr/>
        </p:nvCxnSpPr>
        <p:spPr>
          <a:xfrm>
            <a:off x="2711291" y="2392559"/>
            <a:ext cx="973998" cy="2921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3331377" y="3918367"/>
            <a:ext cx="1685183" cy="369332"/>
          </a:xfrm>
          <a:prstGeom prst="rect">
            <a:avLst/>
          </a:prstGeom>
          <a:noFill/>
        </p:spPr>
        <p:txBody>
          <a:bodyPr wrap="square" rtlCol="0">
            <a:spAutoFit/>
          </a:bodyPr>
          <a:lstStyle/>
          <a:p>
            <a:r>
              <a:rPr lang="en-US" dirty="0"/>
              <a:t>CCMDP:</a:t>
            </a:r>
          </a:p>
        </p:txBody>
      </p:sp>
      <p:sp>
        <p:nvSpPr>
          <p:cNvPr id="113" name="TextBox 112"/>
          <p:cNvSpPr txBox="1"/>
          <p:nvPr/>
        </p:nvSpPr>
        <p:spPr>
          <a:xfrm>
            <a:off x="4053347" y="4183063"/>
            <a:ext cx="4042903" cy="923330"/>
          </a:xfrm>
          <a:prstGeom prst="rect">
            <a:avLst/>
          </a:prstGeom>
          <a:noFill/>
        </p:spPr>
        <p:txBody>
          <a:bodyPr wrap="square" rtlCol="0">
            <a:spAutoFit/>
          </a:bodyPr>
          <a:lstStyle/>
          <a:p>
            <a:pPr marL="285750" indent="-285750">
              <a:buFont typeface="Wingdings" panose="05000000000000000000" pitchFamily="2" charset="2"/>
              <a:buChar char="§"/>
            </a:pPr>
            <a:r>
              <a:rPr lang="en-US" dirty="0"/>
              <a:t>State: UAV, UGV,  energy</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Action: rendezvous or next</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Cost: time consumed for transition</a:t>
            </a:r>
          </a:p>
        </p:txBody>
      </p:sp>
      <mc:AlternateContent xmlns:mc="http://schemas.openxmlformats.org/markup-compatibility/2006" xmlns:a14="http://schemas.microsoft.com/office/drawing/2010/main">
        <mc:Choice Requires="a14">
          <p:sp>
            <p:nvSpPr>
              <p:cNvPr id="114" name="TextBox 113"/>
              <p:cNvSpPr txBox="1"/>
              <p:nvPr/>
            </p:nvSpPr>
            <p:spPr>
              <a:xfrm>
                <a:off x="4838700" y="5294001"/>
                <a:ext cx="327192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𝜋</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𝑎𝑟𝑔𝑚𝑖𝑛</m:t>
                      </m:r>
                      <m:r>
                        <a:rPr lang="en-US" b="0" i="1" smtClean="0">
                          <a:latin typeface="Cambria Math" panose="02040503050406030204" pitchFamily="18" charset="0"/>
                          <a:ea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Ε</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𝐶</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𝜋</m:t>
                              </m:r>
                            </m:e>
                          </m:d>
                        </m:e>
                      </m:d>
                    </m:oMath>
                  </m:oMathPara>
                </a14:m>
                <a:endParaRPr lang="en-US" b="0" i="1" dirty="0">
                  <a:latin typeface="Cambria Math" panose="02040503050406030204" pitchFamily="18" charset="0"/>
                  <a:ea typeface="Cambria Math" panose="02040503050406030204" pitchFamily="18" charset="0"/>
                </a:endParaRPr>
              </a:p>
              <a:p>
                <a:r>
                  <a:rPr lang="en-US" b="0" dirty="0" err="1">
                    <a:ea typeface="Cambria Math" panose="02040503050406030204" pitchFamily="18" charset="0"/>
                  </a:rPr>
                  <a:t>s.t.</a:t>
                </a:r>
                <a:r>
                  <a:rPr lang="en-US" b="0" dirty="0">
                    <a:ea typeface="Cambria Math" panose="02040503050406030204" pitchFamily="18" charset="0"/>
                  </a:rPr>
                  <a:t>     P(entering failure state) &lt;= </a:t>
                </a:r>
                <a:r>
                  <a:rPr lang="el-GR" b="0" dirty="0">
                    <a:ea typeface="Cambria Math" panose="02040503050406030204" pitchFamily="18" charset="0"/>
                  </a:rPr>
                  <a:t>α</a:t>
                </a:r>
                <a14:m>
                  <m:oMath xmlns:m="http://schemas.openxmlformats.org/officeDocument/2006/math">
                    <m:r>
                      <a:rPr lang="en-US" b="0" i="1" smtClean="0">
                        <a:latin typeface="Cambria Math" panose="02040503050406030204" pitchFamily="18" charset="0"/>
                        <a:ea typeface="Cambria Math" panose="02040503050406030204" pitchFamily="18" charset="0"/>
                      </a:rPr>
                      <m:t> </m:t>
                    </m:r>
                  </m:oMath>
                </a14:m>
                <a:endParaRPr lang="en-US" dirty="0"/>
              </a:p>
            </p:txBody>
          </p:sp>
        </mc:Choice>
        <mc:Fallback xmlns="">
          <p:sp>
            <p:nvSpPr>
              <p:cNvPr id="114" name="TextBox 113"/>
              <p:cNvSpPr txBox="1">
                <a:spLocks noRot="1" noChangeAspect="1" noMove="1" noResize="1" noEditPoints="1" noAdjustHandles="1" noChangeArrowheads="1" noChangeShapeType="1" noTextEdit="1"/>
              </p:cNvSpPr>
              <p:nvPr/>
            </p:nvSpPr>
            <p:spPr>
              <a:xfrm>
                <a:off x="4838700" y="5294001"/>
                <a:ext cx="3271921" cy="553998"/>
              </a:xfrm>
              <a:prstGeom prst="rect">
                <a:avLst/>
              </a:prstGeom>
              <a:blipFill>
                <a:blip r:embed="rId2"/>
                <a:stretch>
                  <a:fillRect l="-4478" r="-2052" b="-25275"/>
                </a:stretch>
              </a:blipFill>
            </p:spPr>
            <p:txBody>
              <a:bodyPr/>
              <a:lstStyle/>
              <a:p>
                <a:r>
                  <a:rPr lang="en-US">
                    <a:noFill/>
                  </a:rPr>
                  <a:t> </a:t>
                </a:r>
              </a:p>
            </p:txBody>
          </p:sp>
        </mc:Fallback>
      </mc:AlternateContent>
      <p:sp>
        <p:nvSpPr>
          <p:cNvPr id="115" name="TextBox 114"/>
          <p:cNvSpPr txBox="1"/>
          <p:nvPr/>
        </p:nvSpPr>
        <p:spPr>
          <a:xfrm>
            <a:off x="2117310" y="5269839"/>
            <a:ext cx="1685183" cy="369332"/>
          </a:xfrm>
          <a:prstGeom prst="rect">
            <a:avLst/>
          </a:prstGeom>
          <a:noFill/>
        </p:spPr>
        <p:txBody>
          <a:bodyPr wrap="square" rtlCol="0">
            <a:spAutoFit/>
          </a:bodyPr>
          <a:lstStyle/>
          <a:p>
            <a:r>
              <a:rPr lang="en-US" dirty="0"/>
              <a:t>Failure state</a:t>
            </a:r>
          </a:p>
        </p:txBody>
      </p:sp>
    </p:spTree>
    <p:extLst>
      <p:ext uri="{BB962C8B-B14F-4D97-AF65-F5344CB8AC3E}">
        <p14:creationId xmlns:p14="http://schemas.microsoft.com/office/powerpoint/2010/main" val="42209082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91.48859"/>
  <p:tag name="ORIGINALWIDTH" val="374.2032"/>
  <p:tag name="LATEXADDIN" val="\documentclass{article}&#10;\usepackage{amsmath}&#10;\pagestyle{empty}&#10;\begin{document}&#10;&#10;$$&#10;\delta = 0.2&#10;$$&#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2000"/>
  <p:tag name="ORIGINALHEIGHT" val="123.7346"/>
  <p:tag name="ORIGINALWIDTH" val="242.2197"/>
  <p:tag name="LATEXADDIN" val="\documentclass{article}&#10;\usepackage{amsmath}&#10;\pagestyle{empty}&#10;\begin{document}&#10;&#10;&#10;$$&#10;v_{br}&#10;$$&#10;&#10;\end{document}"/>
  <p:tag name="IGUANATEXSIZE" val="18"/>
  <p:tag name="IGUANATEXCURSOR" val="90"/>
  <p:tag name="TRANSPARENCY" val="True"/>
  <p:tag name="LATEXENGINEID" val="0"/>
  <p:tag name="TEMPFOLDER" val="C:\Guangyao\Course Materials\Robotics\research\Presentation\LatexFormula\"/>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2000"/>
  <p:tag name="ORIGINALHEIGHT" val="123.7346"/>
  <p:tag name="ORIGINALWIDTH" val="242.2197"/>
  <p:tag name="LATEXADDIN" val="\documentclass{article}&#10;\usepackage{amsmath}&#10;\pagestyle{empty}&#10;\begin{document}&#10;&#10;&#10;$$&#10;v_{br}&#10;$$&#10;&#10;\end{document}"/>
  <p:tag name="IGUANATEXSIZE" val="18"/>
  <p:tag name="IGUANATEXCURSOR" val="90"/>
  <p:tag name="TRANSPARENCY" val="True"/>
  <p:tag name="LATEXENGINEID" val="0"/>
  <p:tag name="TEMPFOLDER" val="C:\Guangyao\Course Materials\Robotics\research\Presentation\LatexFormula\"/>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2000"/>
  <p:tag name="ORIGINALHEIGHT" val="123.7346"/>
  <p:tag name="ORIGINALWIDTH" val="242.2197"/>
  <p:tag name="LATEXADDIN" val="\documentclass{article}&#10;\usepackage{amsmath}&#10;\pagestyle{empty}&#10;\begin{document}&#10;&#10;&#10;$$&#10;v_{br}&#10;$$&#10;&#10;\end{document}"/>
  <p:tag name="IGUANATEXSIZE" val="18"/>
  <p:tag name="IGUANATEXCURSOR" val="90"/>
  <p:tag name="TRANSPARENCY" val="True"/>
  <p:tag name="LATEXENGINEID" val="0"/>
  <p:tag name="TEMPFOLDER" val="C:\Guangyao\Course Materials\Robotics\research\Presentation\LatexFormula\"/>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2000"/>
  <p:tag name="ORIGINALHEIGHT" val="123.7346"/>
  <p:tag name="ORIGINALWIDTH" val="239.2201"/>
  <p:tag name="LATEXADDIN" val="\documentclass{article}&#10;\usepackage{amsmath}&#10;\pagestyle{empty}&#10;\begin{document}&#10;&#10;&#10;$$&#10;v_{be}&#10;$$&#10;&#10;\end{document}"/>
  <p:tag name="IGUANATEXSIZE" val="18"/>
  <p:tag name="IGUANATEXCURSOR" val="90"/>
  <p:tag name="TRANSPARENCY" val="True"/>
  <p:tag name="LATEXENGINEID" val="0"/>
  <p:tag name="TEMPFOLDER" val="C:\Guangyao\Course Materials\Robotics\research\Presentation\LatexFormula\"/>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2000"/>
  <p:tag name="ORIGINALHEIGHT" val="206.2243"/>
  <p:tag name="ORIGINALWIDTH" val="1085.864"/>
  <p:tag name="LATEXADDIN" val="\documentclass{article}&#10;\usepackage{amsmath}&#10;\pagestyle{empty}&#10;\begin{document}&#10;&#10;$$&#10;S_g \times S_a \times \mathcal{B}&#10;$$&#10;&#10;&#10;\end{document}"/>
  <p:tag name="IGUANATEXSIZE" val="20"/>
  <p:tag name="IGUANATEXCURSOR" val="117"/>
  <p:tag name="TRANSPARENCY" val="True"/>
  <p:tag name="LATEXENGINEID" val="0"/>
  <p:tag name="TEMPFOLDER" val="C:\Guangyao\Course Materials\Robotics\research\Presentation\LatexFormula\"/>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91.48859"/>
  <p:tag name="ORIGINALWIDTH" val="374.2032"/>
  <p:tag name="LATEXADDIN" val="\documentclass{article}&#10;\usepackage{amsmath}&#10;\pagestyle{empty}&#10;\begin{document}&#10;&#10;$$&#10;\delta = 0.5&#10;$$&#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2000"/>
  <p:tag name="ORIGINALHEIGHT" val="149.9813"/>
  <p:tag name="ORIGINALWIDTH" val="263.2171"/>
  <p:tag name="LATEXADDIN" val="\documentclass{article}&#10;\usepackage{amsmath}&#10;\pagestyle{empty}&#10;\begin{document}&#10;&#10;$$D \delta$$&#10;&#10;&#10;\end{document}"/>
  <p:tag name="IGUANATEXSIZE" val="20"/>
  <p:tag name="IGUANATEXCURSOR" val="91"/>
  <p:tag name="TRANSPARENCY" val="True"/>
  <p:tag name="LATEXENGINEID" val="0"/>
  <p:tag name="TEMPFOLDER" val="C:\Guangyao\Course Materials\Robotics\research\Presentation\LatexFormula\"/>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2000"/>
  <p:tag name="ORIGINALHEIGHT" val="123.7346"/>
  <p:tag name="ORIGINALWIDTH" val="239.2201"/>
  <p:tag name="LATEXADDIN" val="\documentclass{article}&#10;\usepackage{amsmath}&#10;\pagestyle{empty}&#10;\begin{document}&#10;&#10;&#10;$$&#10;v_{be}&#10;$$&#10;&#10;\end{document}"/>
  <p:tag name="IGUANATEXSIZE" val="18"/>
  <p:tag name="IGUANATEXCURSOR" val="90"/>
  <p:tag name="TRANSPARENCY" val="True"/>
  <p:tag name="LATEXENGINEID" val="0"/>
  <p:tag name="TEMPFOLDER" val="C:\Guangyao\Course Materials\Robotics\research\Presentation\LatexFormula\"/>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2000"/>
  <p:tag name="ORIGINALHEIGHT" val="123.7346"/>
  <p:tag name="ORIGINALWIDTH" val="242.2197"/>
  <p:tag name="LATEXADDIN" val="\documentclass{article}&#10;\usepackage{amsmath}&#10;\pagestyle{empty}&#10;\begin{document}&#10;&#10;&#10;$$&#10;v_{br}&#10;$$&#10;&#10;\end{document}"/>
  <p:tag name="IGUANATEXSIZE" val="18"/>
  <p:tag name="IGUANATEXCURSOR" val="90"/>
  <p:tag name="TRANSPARENCY" val="True"/>
  <p:tag name="LATEXENGINEID" val="0"/>
  <p:tag name="TEMPFOLDER" val="C:\Guangyao\Course Materials\Robotics\research\Presentation\LatexFormula\"/>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2000"/>
  <p:tag name="ORIGINALHEIGHT" val="123.7346"/>
  <p:tag name="ORIGINALWIDTH" val="239.2201"/>
  <p:tag name="LATEXADDIN" val="\documentclass{article}&#10;\usepackage{amsmath}&#10;\pagestyle{empty}&#10;\begin{document}&#10;&#10;&#10;$$&#10;v_{be}&#10;$$&#10;&#10;\end{document}"/>
  <p:tag name="IGUANATEXSIZE" val="18"/>
  <p:tag name="IGUANATEXCURSOR" val="90"/>
  <p:tag name="TRANSPARENCY" val="True"/>
  <p:tag name="LATEXENGINEID" val="0"/>
  <p:tag name="TEMPFOLDER" val="C:\Guangyao\Course Materials\Robotics\research\Presentation\LatexFormula\"/>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2000"/>
  <p:tag name="ORIGINALHEIGHT" val="123.7346"/>
  <p:tag name="ORIGINALWIDTH" val="239.2201"/>
  <p:tag name="LATEXADDIN" val="\documentclass{article}&#10;\usepackage{amsmath}&#10;\pagestyle{empty}&#10;\begin{document}&#10;&#10;&#10;$$&#10;v_{be}&#10;$$&#10;&#10;\end{document}"/>
  <p:tag name="IGUANATEXSIZE" val="18"/>
  <p:tag name="IGUANATEXCURSOR" val="90"/>
  <p:tag name="TRANSPARENCY" val="True"/>
  <p:tag name="LATEXENGINEID" val="0"/>
  <p:tag name="TEMPFOLDER" val="C:\Guangyao\Course Materials\Robotics\research\Presentation\LatexFormula\"/>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2000"/>
  <p:tag name="ORIGINALHEIGHT" val="123.7346"/>
  <p:tag name="ORIGINALWIDTH" val="239.2201"/>
  <p:tag name="LATEXADDIN" val="\documentclass{article}&#10;\usepackage{amsmath}&#10;\pagestyle{empty}&#10;\begin{document}&#10;&#10;&#10;$$&#10;v_{be}&#10;$$&#10;&#10;\end{document}"/>
  <p:tag name="IGUANATEXSIZE" val="18"/>
  <p:tag name="IGUANATEXCURSOR" val="90"/>
  <p:tag name="TRANSPARENCY" val="True"/>
  <p:tag name="LATEXENGINEID" val="0"/>
  <p:tag name="TEMPFOLDER" val="C:\Guangyao\Course Materials\Robotics\research\Presentation\LatexFormula\"/>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2000"/>
  <p:tag name="ORIGINALHEIGHT" val="123.7346"/>
  <p:tag name="ORIGINALWIDTH" val="242.2197"/>
  <p:tag name="LATEXADDIN" val="\documentclass{article}&#10;\usepackage{amsmath}&#10;\pagestyle{empty}&#10;\begin{document}&#10;&#10;&#10;$$&#10;v_{br}&#10;$$&#10;&#10;\end{document}"/>
  <p:tag name="IGUANATEXSIZE" val="18"/>
  <p:tag name="IGUANATEXCURSOR" val="90"/>
  <p:tag name="TRANSPARENCY" val="True"/>
  <p:tag name="LATEXENGINEID" val="0"/>
  <p:tag name="TEMPFOLDER" val="C:\Guangyao\Course Materials\Robotics\research\Presentation\LatexFormula\"/>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1223</Words>
  <Application>Microsoft Office PowerPoint</Application>
  <PresentationFormat>On-screen Show (4:3)</PresentationFormat>
  <Paragraphs>175</Paragraphs>
  <Slides>26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TimesNewRoman,Italic</vt:lpstr>
      <vt:lpstr>Arial</vt:lpstr>
      <vt:lpstr>Calibri</vt:lpstr>
      <vt:lpstr>Calibri Light</vt:lpstr>
      <vt:lpstr>Cambria Math</vt:lpstr>
      <vt:lpstr>Times New Roman</vt:lpstr>
      <vt:lpstr>Wingdings</vt:lpstr>
      <vt:lpstr>Office Theme</vt:lpstr>
      <vt:lpstr>Risk-Aware UAV-UGV periodic Rendezvous</vt:lpstr>
      <vt:lpstr>Problem 1</vt:lpstr>
      <vt:lpstr>Problem</vt:lpstr>
      <vt:lpstr>Problem 2</vt:lpstr>
      <vt:lpstr>Problem setup</vt:lpstr>
      <vt:lpstr>Problem setup</vt:lpstr>
      <vt:lpstr>Problem setup</vt:lpstr>
      <vt:lpstr>PowerPoint Presentation</vt:lpstr>
      <vt:lpstr>CCMDP based formulation</vt:lpstr>
      <vt:lpstr>Problem 2</vt:lpstr>
      <vt:lpstr>CCMDP based formulation</vt:lpstr>
      <vt:lpstr>CCMDP based formulation</vt:lpstr>
      <vt:lpstr>Problem 2</vt:lpstr>
      <vt:lpstr>CCMDP based formulation</vt:lpstr>
      <vt:lpstr>MCTS based algorithm</vt:lpstr>
      <vt:lpstr>Test case</vt:lpstr>
      <vt:lpstr>Results and problems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Risk-Aware UAV-UGV Rendezvous Via CMDP</dc:title>
  <dc:creator>Guangyao Shi</dc:creator>
  <cp:lastModifiedBy>SHI Roy</cp:lastModifiedBy>
  <cp:revision>111</cp:revision>
  <dcterms:created xsi:type="dcterms:W3CDTF">2021-10-04T19:21:08Z</dcterms:created>
  <dcterms:modified xsi:type="dcterms:W3CDTF">2022-01-24T05:42:16Z</dcterms:modified>
</cp:coreProperties>
</file>