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3"/>
    <p:restoredTop sz="94648"/>
  </p:normalViewPr>
  <p:slideViewPr>
    <p:cSldViewPr snapToGrid="0" snapToObjects="1">
      <p:cViewPr varScale="1">
        <p:scale>
          <a:sx n="113" d="100"/>
          <a:sy n="113"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0C6C41-9C5C-1F43-A807-004A3B614F12}"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95565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C6C41-9C5C-1F43-A807-004A3B614F12}"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60670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C6C41-9C5C-1F43-A807-004A3B614F12}"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64429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C6C41-9C5C-1F43-A807-004A3B614F12}"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20293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C6C41-9C5C-1F43-A807-004A3B614F12}"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28823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C6C41-9C5C-1F43-A807-004A3B614F12}"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37089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C6C41-9C5C-1F43-A807-004A3B614F12}" type="datetimeFigureOut">
              <a:rPr lang="en-US" smtClean="0"/>
              <a:t>3/23/16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60162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C6C41-9C5C-1F43-A807-004A3B614F12}" type="datetimeFigureOut">
              <a:rPr lang="en-US" smtClean="0"/>
              <a:t>3/23/16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200887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C6C41-9C5C-1F43-A807-004A3B614F12}" type="datetimeFigureOut">
              <a:rPr lang="en-US" smtClean="0"/>
              <a:t>3/23/16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40511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C6C41-9C5C-1F43-A807-004A3B614F12}"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28341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C6C41-9C5C-1F43-A807-004A3B614F12}"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579B6-423A-2649-BE11-D6A20196DE1E}" type="slidenum">
              <a:rPr lang="en-US" smtClean="0"/>
              <a:t>‹#›</a:t>
            </a:fld>
            <a:endParaRPr lang="en-US"/>
          </a:p>
        </p:txBody>
      </p:sp>
    </p:spTree>
    <p:extLst>
      <p:ext uri="{BB962C8B-B14F-4D97-AF65-F5344CB8AC3E}">
        <p14:creationId xmlns:p14="http://schemas.microsoft.com/office/powerpoint/2010/main" val="10765250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C6C41-9C5C-1F43-A807-004A3B614F12}" type="datetimeFigureOut">
              <a:rPr lang="en-US" smtClean="0"/>
              <a:t>3/23/16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579B6-423A-2649-BE11-D6A20196DE1E}" type="slidenum">
              <a:rPr lang="en-US" smtClean="0"/>
              <a:t>‹#›</a:t>
            </a:fld>
            <a:endParaRPr lang="en-US"/>
          </a:p>
        </p:txBody>
      </p:sp>
    </p:spTree>
    <p:extLst>
      <p:ext uri="{BB962C8B-B14F-4D97-AF65-F5344CB8AC3E}">
        <p14:creationId xmlns:p14="http://schemas.microsoft.com/office/powerpoint/2010/main" val="265373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Object-Oriented Design</a:t>
            </a:r>
            <a:br>
              <a:rPr lang="en-US" dirty="0" smtClean="0"/>
            </a:br>
            <a:r>
              <a:rPr lang="en-US" dirty="0" smtClean="0"/>
              <a:t>and Useful Tips</a:t>
            </a:r>
            <a:endParaRPr lang="en-US" dirty="0"/>
          </a:p>
        </p:txBody>
      </p:sp>
      <p:sp>
        <p:nvSpPr>
          <p:cNvPr id="3" name="Subtitle 2"/>
          <p:cNvSpPr>
            <a:spLocks noGrp="1"/>
          </p:cNvSpPr>
          <p:nvPr>
            <p:ph type="subTitle" idx="1"/>
          </p:nvPr>
        </p:nvSpPr>
        <p:spPr/>
        <p:txBody>
          <a:bodyPr/>
          <a:lstStyle/>
          <a:p>
            <a:r>
              <a:rPr lang="en-US" dirty="0" smtClean="0"/>
              <a:t>A Practical Introduction</a:t>
            </a:r>
          </a:p>
          <a:p>
            <a:r>
              <a:rPr lang="en-US" dirty="0" smtClean="0"/>
              <a:t>For the Purposes of Project 3</a:t>
            </a:r>
            <a:endParaRPr lang="en-US" dirty="0"/>
          </a:p>
        </p:txBody>
      </p:sp>
    </p:spTree>
    <p:extLst>
      <p:ext uri="{BB962C8B-B14F-4D97-AF65-F5344CB8AC3E}">
        <p14:creationId xmlns:p14="http://schemas.microsoft.com/office/powerpoint/2010/main" val="149727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Exercise P.02</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Write code that creates an array of however many </a:t>
            </a:r>
            <a:r>
              <a:rPr lang="en-US" dirty="0" err="1" smtClean="0"/>
              <a:t>ints</a:t>
            </a:r>
            <a:r>
              <a:rPr lang="en-US" dirty="0" smtClean="0"/>
              <a:t> you like (initialize it with the curly-brace initialization method)</a:t>
            </a:r>
          </a:p>
          <a:p>
            <a:r>
              <a:rPr lang="en-US" dirty="0" smtClean="0"/>
              <a:t>Print each of its elements with a space between them by using the for-each loop</a:t>
            </a:r>
            <a:endParaRPr lang="en-US" dirty="0"/>
          </a:p>
        </p:txBody>
      </p:sp>
    </p:spTree>
    <p:extLst>
      <p:ext uri="{BB962C8B-B14F-4D97-AF65-F5344CB8AC3E}">
        <p14:creationId xmlns:p14="http://schemas.microsoft.com/office/powerpoint/2010/main" val="115409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for-each loop</a:t>
            </a:r>
            <a:endParaRPr lang="en-US" dirty="0"/>
          </a:p>
        </p:txBody>
      </p:sp>
      <p:sp>
        <p:nvSpPr>
          <p:cNvPr id="3" name="Content Placeholder 2"/>
          <p:cNvSpPr>
            <a:spLocks noGrp="1"/>
          </p:cNvSpPr>
          <p:nvPr>
            <p:ph idx="1"/>
          </p:nvPr>
        </p:nvSpPr>
        <p:spPr/>
        <p:txBody>
          <a:bodyPr/>
          <a:lstStyle/>
          <a:p>
            <a:r>
              <a:rPr lang="en-US" dirty="0" smtClean="0"/>
              <a:t>Look at your solution to exercise 2. How can you modify it so that it changes some elements of the array, such as…</a:t>
            </a:r>
          </a:p>
          <a:p>
            <a:r>
              <a:rPr lang="en-US" dirty="0" smtClean="0"/>
              <a:t>If the number is even, add one to it. </a:t>
            </a:r>
            <a:endParaRPr lang="en-US" dirty="0"/>
          </a:p>
        </p:txBody>
      </p:sp>
    </p:spTree>
    <p:extLst>
      <p:ext uri="{BB962C8B-B14F-4D97-AF65-F5344CB8AC3E}">
        <p14:creationId xmlns:p14="http://schemas.microsoft.com/office/powerpoint/2010/main" val="79276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about how 2D arrays work</a:t>
            </a:r>
            <a:endParaRPr lang="en-US" dirty="0"/>
          </a:p>
        </p:txBody>
      </p:sp>
      <p:sp>
        <p:nvSpPr>
          <p:cNvPr id="3" name="Content Placeholder 2"/>
          <p:cNvSpPr>
            <a:spLocks noGrp="1"/>
          </p:cNvSpPr>
          <p:nvPr>
            <p:ph idx="1"/>
          </p:nvPr>
        </p:nvSpPr>
        <p:spPr/>
        <p:txBody>
          <a:bodyPr/>
          <a:lstStyle/>
          <a:p>
            <a:pPr marL="0" indent="0">
              <a:buNone/>
            </a:pPr>
            <a:r>
              <a:rPr lang="en-US" dirty="0" smtClean="0"/>
              <a:t>If you have a 2D array such as </a:t>
            </a:r>
            <a:r>
              <a:rPr lang="en-US" dirty="0" err="1" smtClean="0"/>
              <a:t>int</a:t>
            </a:r>
            <a:r>
              <a:rPr lang="en-US" dirty="0" smtClean="0"/>
              <a:t> [][] b = new </a:t>
            </a:r>
            <a:r>
              <a:rPr lang="en-US" dirty="0" err="1" smtClean="0"/>
              <a:t>int</a:t>
            </a:r>
            <a:r>
              <a:rPr lang="en-US" dirty="0" smtClean="0"/>
              <a:t>[5][3];</a:t>
            </a:r>
          </a:p>
          <a:p>
            <a:r>
              <a:rPr lang="en-US" dirty="0" smtClean="0"/>
              <a:t>Then b[0] is an </a:t>
            </a:r>
            <a:r>
              <a:rPr lang="en-US" b="1" dirty="0" smtClean="0"/>
              <a:t>array</a:t>
            </a:r>
            <a:r>
              <a:rPr lang="en-US" dirty="0" smtClean="0"/>
              <a:t> of length 3</a:t>
            </a:r>
          </a:p>
          <a:p>
            <a:pPr lvl="1"/>
            <a:r>
              <a:rPr lang="en-US" dirty="0" smtClean="0"/>
              <a:t>You can loop over this array just like a 1D array</a:t>
            </a:r>
          </a:p>
          <a:p>
            <a:r>
              <a:rPr lang="en-US" dirty="0" smtClean="0"/>
              <a:t>And b[1] is an </a:t>
            </a:r>
            <a:r>
              <a:rPr lang="en-US" b="1" dirty="0" smtClean="0"/>
              <a:t>array</a:t>
            </a:r>
            <a:r>
              <a:rPr lang="en-US" dirty="0" smtClean="0"/>
              <a:t> of length  3</a:t>
            </a:r>
          </a:p>
          <a:p>
            <a:pPr lvl="1"/>
            <a:r>
              <a:rPr lang="en-US" dirty="0" smtClean="0"/>
              <a:t>You can loop over this array just like a 1D array</a:t>
            </a:r>
          </a:p>
          <a:p>
            <a:endParaRPr lang="en-US" dirty="0" smtClean="0"/>
          </a:p>
          <a:p>
            <a:pPr marL="0" indent="0">
              <a:buNone/>
            </a:pPr>
            <a:r>
              <a:rPr lang="en-US" dirty="0" smtClean="0"/>
              <a:t>You don’t get an actual </a:t>
            </a:r>
            <a:r>
              <a:rPr lang="en-US" dirty="0" err="1" smtClean="0"/>
              <a:t>int</a:t>
            </a:r>
            <a:r>
              <a:rPr lang="en-US" dirty="0" smtClean="0"/>
              <a:t> until you fully dereference (go all the way into a specific cell), as in b[0][2]</a:t>
            </a:r>
            <a:endParaRPr lang="en-US" dirty="0"/>
          </a:p>
        </p:txBody>
      </p:sp>
    </p:spTree>
    <p:extLst>
      <p:ext uri="{BB962C8B-B14F-4D97-AF65-F5344CB8AC3E}">
        <p14:creationId xmlns:p14="http://schemas.microsoft.com/office/powerpoint/2010/main" val="147939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Review of Project 3 Description</a:t>
            </a:r>
            <a:endParaRPr lang="en-US" dirty="0"/>
          </a:p>
        </p:txBody>
      </p:sp>
    </p:spTree>
    <p:extLst>
      <p:ext uri="{BB962C8B-B14F-4D97-AF65-F5344CB8AC3E}">
        <p14:creationId xmlns:p14="http://schemas.microsoft.com/office/powerpoint/2010/main" val="49319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Diagrams with Multiple Classes</a:t>
            </a:r>
            <a:endParaRPr lang="en-US" dirty="0"/>
          </a:p>
        </p:txBody>
      </p:sp>
      <p:sp>
        <p:nvSpPr>
          <p:cNvPr id="3" name="Content Placeholder 2"/>
          <p:cNvSpPr>
            <a:spLocks noGrp="1"/>
          </p:cNvSpPr>
          <p:nvPr>
            <p:ph idx="1"/>
          </p:nvPr>
        </p:nvSpPr>
        <p:spPr/>
        <p:txBody>
          <a:bodyPr/>
          <a:lstStyle/>
          <a:p>
            <a:pPr marL="0" indent="0">
              <a:buNone/>
            </a:pPr>
            <a:r>
              <a:rPr lang="en-US" dirty="0" smtClean="0"/>
              <a:t>Example:</a:t>
            </a:r>
          </a:p>
          <a:p>
            <a:r>
              <a:rPr lang="en-US" dirty="0" smtClean="0"/>
              <a:t>Consider a program where a </a:t>
            </a:r>
            <a:r>
              <a:rPr lang="en-US" dirty="0" err="1" smtClean="0"/>
              <a:t>LawFirm</a:t>
            </a:r>
            <a:r>
              <a:rPr lang="en-US" dirty="0" smtClean="0"/>
              <a:t> class needs an array of Lawyer objects, and methods for </a:t>
            </a:r>
            <a:r>
              <a:rPr lang="en-US" dirty="0" err="1" smtClean="0"/>
              <a:t>toString</a:t>
            </a:r>
            <a:r>
              <a:rPr lang="en-US" dirty="0" smtClean="0"/>
              <a:t> and for printing its net worth. </a:t>
            </a:r>
          </a:p>
          <a:p>
            <a:r>
              <a:rPr lang="en-US" dirty="0" smtClean="0"/>
              <a:t>The Lawyer class has a name, a salary, and a number of cases. It has an </a:t>
            </a:r>
            <a:r>
              <a:rPr lang="en-US" dirty="0" err="1" smtClean="0"/>
              <a:t>addCase</a:t>
            </a:r>
            <a:r>
              <a:rPr lang="en-US" dirty="0"/>
              <a:t> </a:t>
            </a:r>
            <a:r>
              <a:rPr lang="en-US" dirty="0" smtClean="0"/>
              <a:t>and </a:t>
            </a:r>
            <a:r>
              <a:rPr lang="en-US" dirty="0" err="1" smtClean="0"/>
              <a:t>removeCase</a:t>
            </a:r>
            <a:r>
              <a:rPr lang="en-US" dirty="0" smtClean="0"/>
              <a:t> method that increase and decrease the number of cases. </a:t>
            </a:r>
          </a:p>
          <a:p>
            <a:r>
              <a:rPr lang="en-US" dirty="0" smtClean="0"/>
              <a:t>There is a class named </a:t>
            </a:r>
            <a:r>
              <a:rPr lang="en-US" dirty="0" err="1" smtClean="0"/>
              <a:t>TestLawFirm</a:t>
            </a:r>
            <a:r>
              <a:rPr lang="en-US" dirty="0" smtClean="0"/>
              <a:t> which has a main method that instantiates a </a:t>
            </a:r>
            <a:r>
              <a:rPr lang="en-US" dirty="0" err="1" smtClean="0"/>
              <a:t>LawFirm</a:t>
            </a:r>
            <a:r>
              <a:rPr lang="en-US" dirty="0" smtClean="0"/>
              <a:t> object. </a:t>
            </a:r>
            <a:endParaRPr lang="en-US" dirty="0"/>
          </a:p>
        </p:txBody>
      </p:sp>
    </p:spTree>
    <p:extLst>
      <p:ext uri="{BB962C8B-B14F-4D97-AF65-F5344CB8AC3E}">
        <p14:creationId xmlns:p14="http://schemas.microsoft.com/office/powerpoint/2010/main" val="20253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and Public</a:t>
            </a:r>
            <a:endParaRPr lang="en-US" dirty="0"/>
          </a:p>
        </p:txBody>
      </p:sp>
      <p:sp>
        <p:nvSpPr>
          <p:cNvPr id="3" name="Content Placeholder 2"/>
          <p:cNvSpPr>
            <a:spLocks noGrp="1"/>
          </p:cNvSpPr>
          <p:nvPr>
            <p:ph idx="1"/>
          </p:nvPr>
        </p:nvSpPr>
        <p:spPr/>
        <p:txBody>
          <a:bodyPr/>
          <a:lstStyle/>
          <a:p>
            <a:r>
              <a:rPr lang="en-US" dirty="0" smtClean="0"/>
              <a:t>We almost always want to keep member variables private</a:t>
            </a:r>
          </a:p>
          <a:p>
            <a:r>
              <a:rPr lang="en-US" dirty="0" smtClean="0"/>
              <a:t>Other code (outside the class) can only access via getters and setters</a:t>
            </a:r>
          </a:p>
          <a:p>
            <a:r>
              <a:rPr lang="en-US" dirty="0" smtClean="0"/>
              <a:t>Constants don’t need to be private because they aren’t changeable</a:t>
            </a:r>
            <a:endParaRPr lang="en-US" dirty="0"/>
          </a:p>
        </p:txBody>
      </p:sp>
    </p:spTree>
    <p:extLst>
      <p:ext uri="{BB962C8B-B14F-4D97-AF65-F5344CB8AC3E}">
        <p14:creationId xmlns:p14="http://schemas.microsoft.com/office/powerpoint/2010/main" val="14304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numbers in strings</a:t>
            </a:r>
            <a:endParaRPr lang="en-US" dirty="0"/>
          </a:p>
        </p:txBody>
      </p:sp>
      <p:sp>
        <p:nvSpPr>
          <p:cNvPr id="3" name="Content Placeholder 2"/>
          <p:cNvSpPr>
            <a:spLocks noGrp="1"/>
          </p:cNvSpPr>
          <p:nvPr>
            <p:ph idx="1"/>
          </p:nvPr>
        </p:nvSpPr>
        <p:spPr/>
        <p:txBody>
          <a:bodyPr/>
          <a:lstStyle/>
          <a:p>
            <a:r>
              <a:rPr lang="en-US" dirty="0" smtClean="0"/>
              <a:t>You can use </a:t>
            </a:r>
            <a:r>
              <a:rPr lang="en-US" dirty="0" err="1" smtClean="0"/>
              <a:t>System.out.printf</a:t>
            </a:r>
            <a:r>
              <a:rPr lang="en-US" dirty="0" smtClean="0"/>
              <a:t> as we have seen in the slides to format decimals. For printing in a total of 8 vertical slots with 2 decimal places, you could use </a:t>
            </a:r>
          </a:p>
          <a:p>
            <a:pPr lvl="1"/>
            <a:r>
              <a:rPr lang="en-US" dirty="0" err="1" smtClean="0"/>
              <a:t>System.out.printf</a:t>
            </a:r>
            <a:r>
              <a:rPr lang="en-US" dirty="0" smtClean="0"/>
              <a:t>(“%8.2f”,valueToPrint)</a:t>
            </a:r>
          </a:p>
          <a:p>
            <a:r>
              <a:rPr lang="en-US" dirty="0" smtClean="0"/>
              <a:t>If you want to format a number for use in a string and not in a </a:t>
            </a:r>
            <a:r>
              <a:rPr lang="en-US" dirty="0" err="1" smtClean="0"/>
              <a:t>printf</a:t>
            </a:r>
            <a:r>
              <a:rPr lang="en-US" dirty="0" smtClean="0"/>
              <a:t> statement you can use </a:t>
            </a:r>
            <a:r>
              <a:rPr lang="en-US" dirty="0" err="1" smtClean="0"/>
              <a:t>String.format</a:t>
            </a:r>
            <a:r>
              <a:rPr lang="en-US" dirty="0" smtClean="0"/>
              <a:t>() with the same parameters.</a:t>
            </a:r>
          </a:p>
          <a:p>
            <a:endParaRPr lang="en-US" dirty="0"/>
          </a:p>
        </p:txBody>
      </p:sp>
    </p:spTree>
    <p:extLst>
      <p:ext uri="{BB962C8B-B14F-4D97-AF65-F5344CB8AC3E}">
        <p14:creationId xmlns:p14="http://schemas.microsoft.com/office/powerpoint/2010/main" val="50640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You May Need</a:t>
            </a:r>
            <a:endParaRPr lang="en-US" dirty="0"/>
          </a:p>
        </p:txBody>
      </p:sp>
      <p:sp>
        <p:nvSpPr>
          <p:cNvPr id="3" name="Content Placeholder 2"/>
          <p:cNvSpPr>
            <a:spLocks noGrp="1"/>
          </p:cNvSpPr>
          <p:nvPr>
            <p:ph idx="1"/>
          </p:nvPr>
        </p:nvSpPr>
        <p:spPr/>
        <p:txBody>
          <a:bodyPr>
            <a:normAutofit fontScale="92500"/>
          </a:bodyPr>
          <a:lstStyle/>
          <a:p>
            <a:r>
              <a:rPr lang="en-US" dirty="0" smtClean="0"/>
              <a:t>You may use </a:t>
            </a:r>
            <a:r>
              <a:rPr lang="en-US" dirty="0" err="1" smtClean="0"/>
              <a:t>ThreadLocalRandom</a:t>
            </a:r>
            <a:r>
              <a:rPr lang="en-US" dirty="0" smtClean="0"/>
              <a:t> to generate a random number between certain values. It is very convenient. You will need to import it. The details of its syntax are in the Java API. Make sure you’re looking at Java 8.</a:t>
            </a:r>
          </a:p>
          <a:p>
            <a:r>
              <a:rPr lang="en-US" dirty="0" smtClean="0"/>
              <a:t>You may use </a:t>
            </a:r>
            <a:r>
              <a:rPr lang="en-US" dirty="0" err="1" smtClean="0"/>
              <a:t>Thread.sleep</a:t>
            </a:r>
            <a:r>
              <a:rPr lang="en-US" dirty="0" smtClean="0"/>
              <a:t> in order to pause a thread of your program for a certain amount of time. Note from the API that it takes milliseconds, not seconds. </a:t>
            </a:r>
          </a:p>
          <a:p>
            <a:r>
              <a:rPr lang="en-US" dirty="0" smtClean="0"/>
              <a:t>You may write your own private methods within a class to do utility functions that may make your other methods harder to understand. For example, I made a method called </a:t>
            </a:r>
            <a:r>
              <a:rPr lang="en-US" dirty="0" err="1" smtClean="0"/>
              <a:t>countBeats</a:t>
            </a:r>
            <a:r>
              <a:rPr lang="en-US" dirty="0" smtClean="0"/>
              <a:t> whose only job is to print the periods in the simulation of the guitar playing. It cleans up the </a:t>
            </a:r>
            <a:r>
              <a:rPr lang="en-US" dirty="0" err="1" smtClean="0"/>
              <a:t>simulateSong</a:t>
            </a:r>
            <a:r>
              <a:rPr lang="en-US" dirty="0" smtClean="0"/>
              <a:t>() method, but this design is up to you. </a:t>
            </a:r>
          </a:p>
          <a:p>
            <a:endParaRPr lang="en-US" dirty="0"/>
          </a:p>
        </p:txBody>
      </p:sp>
    </p:spTree>
    <p:extLst>
      <p:ext uri="{BB962C8B-B14F-4D97-AF65-F5344CB8AC3E}">
        <p14:creationId xmlns:p14="http://schemas.microsoft.com/office/powerpoint/2010/main" val="77068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pPr marL="0" indent="0">
              <a:buNone/>
            </a:pPr>
            <a:r>
              <a:rPr lang="en-US" dirty="0" smtClean="0"/>
              <a:t>Some java code throws Exceptions</a:t>
            </a:r>
          </a:p>
          <a:p>
            <a:pPr lvl="1"/>
            <a:r>
              <a:rPr lang="en-US" dirty="0" smtClean="0"/>
              <a:t>You’ll learn more about these later</a:t>
            </a:r>
          </a:p>
          <a:p>
            <a:pPr lvl="1"/>
            <a:r>
              <a:rPr lang="en-US" dirty="0" smtClean="0"/>
              <a:t>But they are special kinds of objects</a:t>
            </a:r>
          </a:p>
          <a:p>
            <a:pPr lvl="1"/>
            <a:r>
              <a:rPr lang="en-US" dirty="0" smtClean="0"/>
              <a:t>They contain information about something that went wrong</a:t>
            </a:r>
          </a:p>
          <a:p>
            <a:pPr lvl="1"/>
            <a:r>
              <a:rPr lang="en-US" dirty="0" smtClean="0"/>
              <a:t>They can be </a:t>
            </a:r>
            <a:r>
              <a:rPr lang="en-US" i="1" dirty="0" smtClean="0"/>
              <a:t>handled</a:t>
            </a:r>
            <a:r>
              <a:rPr lang="en-US" dirty="0" smtClean="0"/>
              <a:t>, but that is beyond the scope of this project</a:t>
            </a:r>
          </a:p>
          <a:p>
            <a:pPr lvl="1"/>
            <a:r>
              <a:rPr lang="en-US" dirty="0" smtClean="0"/>
              <a:t>So you should simply throw the Exception</a:t>
            </a:r>
            <a:endParaRPr lang="en-US" dirty="0"/>
          </a:p>
        </p:txBody>
      </p:sp>
    </p:spTree>
    <p:extLst>
      <p:ext uri="{BB962C8B-B14F-4D97-AF65-F5344CB8AC3E}">
        <p14:creationId xmlns:p14="http://schemas.microsoft.com/office/powerpoint/2010/main" val="52378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B0F0"/>
                </a:solidFill>
              </a:rPr>
              <a:t>Exercise P.01</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Write a main method that loops through numbers from 1 to 10 and prints them on separate lines with 2 seconds between printing each one. </a:t>
            </a:r>
            <a:endParaRPr lang="en-US" dirty="0"/>
          </a:p>
        </p:txBody>
      </p:sp>
    </p:spTree>
    <p:extLst>
      <p:ext uri="{BB962C8B-B14F-4D97-AF65-F5344CB8AC3E}">
        <p14:creationId xmlns:p14="http://schemas.microsoft.com/office/powerpoint/2010/main" val="54227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useful for loop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Say you have </a:t>
            </a:r>
            <a:r>
              <a:rPr lang="en-US" b="1" dirty="0" smtClean="0">
                <a:latin typeface="Monaco" charset="0"/>
                <a:ea typeface="Monaco" charset="0"/>
                <a:cs typeface="Monaco" charset="0"/>
              </a:rPr>
              <a:t>double [] a = new double[size];</a:t>
            </a:r>
          </a:p>
          <a:p>
            <a:pPr marL="0" indent="0">
              <a:buNone/>
            </a:pPr>
            <a:r>
              <a:rPr lang="en-US" dirty="0" smtClean="0"/>
              <a:t>You may find yourself writing the same loop over and over, like this:</a:t>
            </a:r>
          </a:p>
          <a:p>
            <a:pPr marL="0" indent="0">
              <a:buNone/>
            </a:pPr>
            <a:r>
              <a:rPr lang="en-US" b="1" dirty="0">
                <a:latin typeface="Monaco" charset="0"/>
                <a:ea typeface="Monaco" charset="0"/>
                <a:cs typeface="Monaco" charset="0"/>
              </a:rPr>
              <a:t>f</a:t>
            </a:r>
            <a:r>
              <a:rPr lang="en-US" b="1" dirty="0" smtClean="0">
                <a:latin typeface="Monaco" charset="0"/>
                <a:ea typeface="Monaco" charset="0"/>
                <a:cs typeface="Monaco" charset="0"/>
              </a:rPr>
              <a:t>or (</a:t>
            </a:r>
            <a:r>
              <a:rPr lang="en-US" b="1" dirty="0" err="1" smtClean="0">
                <a:latin typeface="Monaco" charset="0"/>
                <a:ea typeface="Monaco" charset="0"/>
                <a:cs typeface="Monaco" charset="0"/>
              </a:rPr>
              <a:t>int</a:t>
            </a:r>
            <a:r>
              <a:rPr lang="en-US" b="1" dirty="0" smtClean="0">
                <a:latin typeface="Monaco" charset="0"/>
                <a:ea typeface="Monaco" charset="0"/>
                <a:cs typeface="Monaco" charset="0"/>
              </a:rPr>
              <a:t> </a:t>
            </a:r>
            <a:r>
              <a:rPr lang="en-US" b="1" dirty="0" err="1" smtClean="0">
                <a:latin typeface="Monaco" charset="0"/>
                <a:ea typeface="Monaco" charset="0"/>
                <a:cs typeface="Monaco" charset="0"/>
              </a:rPr>
              <a:t>i</a:t>
            </a:r>
            <a:r>
              <a:rPr lang="en-US" b="1" dirty="0" smtClean="0">
                <a:latin typeface="Monaco" charset="0"/>
                <a:ea typeface="Monaco" charset="0"/>
                <a:cs typeface="Monaco" charset="0"/>
              </a:rPr>
              <a:t>=0; </a:t>
            </a:r>
            <a:r>
              <a:rPr lang="en-US" b="1" dirty="0" err="1" smtClean="0">
                <a:latin typeface="Monaco" charset="0"/>
                <a:ea typeface="Monaco" charset="0"/>
                <a:cs typeface="Monaco" charset="0"/>
              </a:rPr>
              <a:t>i</a:t>
            </a:r>
            <a:r>
              <a:rPr lang="en-US" b="1" dirty="0" smtClean="0">
                <a:latin typeface="Monaco" charset="0"/>
                <a:ea typeface="Monaco" charset="0"/>
                <a:cs typeface="Monaco" charset="0"/>
              </a:rPr>
              <a:t> &lt; </a:t>
            </a:r>
            <a:r>
              <a:rPr lang="en-US" b="1" dirty="0" err="1" smtClean="0">
                <a:latin typeface="Monaco" charset="0"/>
                <a:ea typeface="Monaco" charset="0"/>
                <a:cs typeface="Monaco" charset="0"/>
              </a:rPr>
              <a:t>a.length</a:t>
            </a:r>
            <a:r>
              <a:rPr lang="en-US" b="1" dirty="0" smtClean="0">
                <a:latin typeface="Monaco" charset="0"/>
                <a:ea typeface="Monaco" charset="0"/>
                <a:cs typeface="Monaco" charset="0"/>
              </a:rPr>
              <a:t>; </a:t>
            </a:r>
            <a:r>
              <a:rPr lang="en-US" b="1" dirty="0" err="1" smtClean="0">
                <a:latin typeface="Monaco" charset="0"/>
                <a:ea typeface="Monaco" charset="0"/>
                <a:cs typeface="Monaco" charset="0"/>
              </a:rPr>
              <a:t>i</a:t>
            </a:r>
            <a:r>
              <a:rPr lang="en-US" b="1" dirty="0" smtClean="0">
                <a:latin typeface="Monaco" charset="0"/>
                <a:ea typeface="Monaco" charset="0"/>
                <a:cs typeface="Monaco" charset="0"/>
              </a:rPr>
              <a:t>++) {</a:t>
            </a:r>
          </a:p>
          <a:p>
            <a:pPr marL="0" indent="0">
              <a:buNone/>
            </a:pPr>
            <a:r>
              <a:rPr lang="en-US" b="1" dirty="0">
                <a:latin typeface="Monaco" charset="0"/>
                <a:ea typeface="Monaco" charset="0"/>
                <a:cs typeface="Monaco" charset="0"/>
              </a:rPr>
              <a:t> </a:t>
            </a:r>
            <a:r>
              <a:rPr lang="en-US" b="1" dirty="0" smtClean="0">
                <a:latin typeface="Monaco" charset="0"/>
                <a:ea typeface="Monaco" charset="0"/>
                <a:cs typeface="Monaco" charset="0"/>
              </a:rPr>
              <a:t>//do something with a[</a:t>
            </a:r>
            <a:r>
              <a:rPr lang="en-US" b="1" dirty="0" err="1" smtClean="0">
                <a:latin typeface="Monaco" charset="0"/>
                <a:ea typeface="Monaco" charset="0"/>
                <a:cs typeface="Monaco" charset="0"/>
              </a:rPr>
              <a:t>i</a:t>
            </a:r>
            <a:r>
              <a:rPr lang="en-US" b="1" dirty="0" smtClean="0">
                <a:latin typeface="Monaco" charset="0"/>
                <a:ea typeface="Monaco" charset="0"/>
                <a:cs typeface="Monaco" charset="0"/>
              </a:rPr>
              <a:t>]</a:t>
            </a:r>
          </a:p>
          <a:p>
            <a:pPr marL="0" indent="0">
              <a:buNone/>
            </a:pPr>
            <a:r>
              <a:rPr lang="en-US" b="1" dirty="0" smtClean="0">
                <a:latin typeface="Monaco" charset="0"/>
                <a:ea typeface="Monaco" charset="0"/>
                <a:cs typeface="Monaco" charset="0"/>
              </a:rPr>
              <a:t>}</a:t>
            </a:r>
          </a:p>
          <a:p>
            <a:pPr marL="0" indent="0">
              <a:buNone/>
            </a:pPr>
            <a:r>
              <a:rPr lang="en-US" dirty="0" smtClean="0"/>
              <a:t>But you can use a convenient shortcut if you like:</a:t>
            </a:r>
          </a:p>
          <a:p>
            <a:pPr marL="0" indent="0">
              <a:buNone/>
            </a:pPr>
            <a:r>
              <a:rPr lang="en-US" b="1" dirty="0" smtClean="0">
                <a:latin typeface="Monaco" charset="0"/>
                <a:ea typeface="Monaco" charset="0"/>
                <a:cs typeface="Monaco" charset="0"/>
              </a:rPr>
              <a:t>for (double x : a) {</a:t>
            </a:r>
          </a:p>
          <a:p>
            <a:pPr marL="0" indent="0">
              <a:buNone/>
            </a:pPr>
            <a:r>
              <a:rPr lang="en-US" b="1" dirty="0" smtClean="0">
                <a:latin typeface="Monaco" charset="0"/>
                <a:ea typeface="Monaco" charset="0"/>
                <a:cs typeface="Monaco" charset="0"/>
              </a:rPr>
              <a:t> //do something with x</a:t>
            </a:r>
          </a:p>
          <a:p>
            <a:pPr marL="0" indent="0">
              <a:buNone/>
            </a:pPr>
            <a:r>
              <a:rPr lang="en-US" b="1" dirty="0" smtClean="0">
                <a:latin typeface="Monaco" charset="0"/>
                <a:ea typeface="Monaco" charset="0"/>
                <a:cs typeface="Monaco" charset="0"/>
              </a:rPr>
              <a:t>} </a:t>
            </a:r>
            <a:r>
              <a:rPr lang="en-US" b="1" dirty="0" smtClean="0">
                <a:solidFill>
                  <a:schemeClr val="accent2">
                    <a:lumMod val="75000"/>
                  </a:schemeClr>
                </a:solidFill>
                <a:latin typeface="Monaco" charset="0"/>
                <a:ea typeface="Monaco" charset="0"/>
                <a:cs typeface="Monaco" charset="0"/>
              </a:rPr>
              <a:t>//This is called the for-each loop</a:t>
            </a:r>
            <a:endParaRPr lang="en-US" b="1" dirty="0">
              <a:solidFill>
                <a:schemeClr val="accent2">
                  <a:lumMod val="75000"/>
                </a:schemeClr>
              </a:solidFill>
              <a:latin typeface="Monaco" charset="0"/>
              <a:ea typeface="Monaco" charset="0"/>
              <a:cs typeface="Monaco" charset="0"/>
            </a:endParaRPr>
          </a:p>
        </p:txBody>
      </p:sp>
    </p:spTree>
    <p:extLst>
      <p:ext uri="{BB962C8B-B14F-4D97-AF65-F5344CB8AC3E}">
        <p14:creationId xmlns:p14="http://schemas.microsoft.com/office/powerpoint/2010/main" val="133876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677</Words>
  <Application>Microsoft Macintosh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Arial</vt:lpstr>
      <vt:lpstr>Monaco</vt:lpstr>
      <vt:lpstr>Office Theme</vt:lpstr>
      <vt:lpstr>Object-Oriented Design and Useful Tips</vt:lpstr>
      <vt:lpstr>Review of Project 3 Description</vt:lpstr>
      <vt:lpstr>UML Class Diagrams with Multiple Classes</vt:lpstr>
      <vt:lpstr>Private and Public</vt:lpstr>
      <vt:lpstr>Formatting numbers in strings</vt:lpstr>
      <vt:lpstr>Utilities You May Need</vt:lpstr>
      <vt:lpstr>Exceptions</vt:lpstr>
      <vt:lpstr>Exercise P.01</vt:lpstr>
      <vt:lpstr>A very useful for loop structure</vt:lpstr>
      <vt:lpstr>Exercise P.02</vt:lpstr>
      <vt:lpstr>Limitations of for-each loop</vt:lpstr>
      <vt:lpstr>Reminder about how 2D arrays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Design and Useful Tips</dc:title>
  <dc:creator>Boyer,Kristy</dc:creator>
  <cp:lastModifiedBy>Boyer,Kristy</cp:lastModifiedBy>
  <cp:revision>26</cp:revision>
  <dcterms:created xsi:type="dcterms:W3CDTF">2016-03-21T13:59:34Z</dcterms:created>
  <dcterms:modified xsi:type="dcterms:W3CDTF">2016-03-23T19:20:36Z</dcterms:modified>
</cp:coreProperties>
</file>