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24" r:id="rId2"/>
    <p:sldId id="343" r:id="rId3"/>
    <p:sldId id="327" r:id="rId4"/>
    <p:sldId id="328" r:id="rId5"/>
    <p:sldId id="336" r:id="rId6"/>
    <p:sldId id="331" r:id="rId7"/>
    <p:sldId id="329" r:id="rId8"/>
    <p:sldId id="337" r:id="rId9"/>
    <p:sldId id="330" r:id="rId10"/>
    <p:sldId id="335" r:id="rId11"/>
    <p:sldId id="338" r:id="rId12"/>
    <p:sldId id="342" r:id="rId13"/>
    <p:sldId id="341" r:id="rId14"/>
    <p:sldId id="345" r:id="rId15"/>
    <p:sldId id="348" r:id="rId16"/>
    <p:sldId id="349" r:id="rId17"/>
    <p:sldId id="350" r:id="rId18"/>
    <p:sldId id="347" r:id="rId19"/>
    <p:sldId id="346" r:id="rId20"/>
    <p:sldId id="351" r:id="rId21"/>
    <p:sldId id="352" r:id="rId22"/>
    <p:sldId id="339" r:id="rId23"/>
    <p:sldId id="332" r:id="rId24"/>
    <p:sldId id="333" r:id="rId25"/>
    <p:sldId id="334" r:id="rId26"/>
    <p:sldId id="340" r:id="rId2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Turner" initials="DJT" lastIdx="3" clrIdx="0"/>
  <p:cmAuthor id="1" name="Tom Brennan" initials="T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9F"/>
    <a:srgbClr val="F1F1F1"/>
    <a:srgbClr val="BFBFBF"/>
    <a:srgbClr val="FF6600"/>
    <a:srgbClr val="B2B2B2"/>
    <a:srgbClr val="00A1DE"/>
    <a:srgbClr val="4A4A4A"/>
    <a:srgbClr val="000066"/>
    <a:srgbClr val="6666FF"/>
    <a:srgbClr val="175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4" autoAdjust="0"/>
    <p:restoredTop sz="99780" autoAdjust="0"/>
  </p:normalViewPr>
  <p:slideViewPr>
    <p:cSldViewPr snapToGrid="0">
      <p:cViewPr>
        <p:scale>
          <a:sx n="121" d="100"/>
          <a:sy n="121" d="100"/>
        </p:scale>
        <p:origin x="-960" y="-416"/>
      </p:cViewPr>
      <p:guideLst>
        <p:guide orient="horz" pos="378"/>
        <p:guide pos="575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10" cy="7201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1044A8D1-7A79-4DCD-A9EE-B1C8ED5B15E5}" type="datetimeFigureOut">
              <a:rPr lang="en-US" smtClean="0"/>
              <a:pPr/>
              <a:t>16/04/2014</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72580134-0EA8-484B-B605-C76B22A3FF72}" type="slidenum">
              <a:rPr lang="en-US" smtClean="0"/>
              <a:pPr/>
              <a:t>‹#›</a:t>
            </a:fld>
            <a:endParaRPr lang="en-US" dirty="0"/>
          </a:p>
        </p:txBody>
      </p:sp>
    </p:spTree>
    <p:extLst>
      <p:ext uri="{BB962C8B-B14F-4D97-AF65-F5344CB8AC3E}">
        <p14:creationId xmlns:p14="http://schemas.microsoft.com/office/powerpoint/2010/main" val="1363060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2A78713-F65A-417D-803A-7690E12E64C3}" type="datetimeFigureOut">
              <a:rPr lang="en-US" smtClean="0"/>
              <a:pPr/>
              <a:t>16/04/2014</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7463004A-52CB-4085-B58E-4D7E94C2C639}" type="slidenum">
              <a:rPr lang="en-US" smtClean="0"/>
              <a:pPr/>
              <a:t>‹#›</a:t>
            </a:fld>
            <a:endParaRPr lang="en-US" dirty="0"/>
          </a:p>
        </p:txBody>
      </p:sp>
    </p:spTree>
    <p:extLst>
      <p:ext uri="{BB962C8B-B14F-4D97-AF65-F5344CB8AC3E}">
        <p14:creationId xmlns:p14="http://schemas.microsoft.com/office/powerpoint/2010/main" val="3316533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2895600" y="525463"/>
            <a:ext cx="3505200" cy="2628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57" name="Shape 257"/>
          <p:cNvSpPr txBox="1">
            <a:spLocks noGrp="1"/>
          </p:cNvSpPr>
          <p:nvPr>
            <p:ph type="body" idx="1"/>
          </p:nvPr>
        </p:nvSpPr>
        <p:spPr>
          <a:xfrm>
            <a:off x="930275" y="3330575"/>
            <a:ext cx="7435850" cy="3154362"/>
          </a:xfrm>
          <a:prstGeom prst="rect">
            <a:avLst/>
          </a:prstGeom>
          <a:noFill/>
          <a:ln>
            <a:noFill/>
          </a:ln>
        </p:spPr>
        <p:txBody>
          <a:bodyPr lIns="93175" tIns="46575" rIns="93175" bIns="46575" anchor="t" anchorCtr="0">
            <a:noAutofit/>
          </a:bodyPr>
          <a:lstStyle/>
          <a:p>
            <a:pPr>
              <a:buNone/>
            </a:pPr>
            <a:r>
              <a:rPr lang="en-US" sz="1800" b="0" i="0" u="none" strike="noStrike" cap="none" baseline="0" dirty="0"/>
              <a:t>
FinancialForce ERP is built on a CRM engine and the most flexible cloud platform available today. This allowed us to overcome the limitations of traditional ERP systems to make our applications easier to implement, easy to use and easy to change. </a:t>
            </a:r>
          </a:p>
          <a:p>
            <a:endParaRPr lang="en-US" sz="1800" b="0" i="0" u="none" strike="noStrike" cap="none" baseline="0" dirty="0"/>
          </a:p>
          <a:p>
            <a:pPr>
              <a:buNone/>
            </a:pPr>
            <a:r>
              <a:rPr lang="en-US" sz="1800" b="0" i="0" u="none" strike="noStrike" cap="none" baseline="0" dirty="0"/>
              <a:t>By using this platform, we were able to build the application around a customer’s journey rather than departments or the internal facing approach of the past. This allows us to increase process efficiency and eliminate the walls between department and the barriers between you and your customers. </a:t>
            </a:r>
          </a:p>
          <a:p>
            <a:endParaRPr lang="en-US" sz="1800" b="0" i="0" u="none" strike="noStrike" cap="none" baseline="0" dirty="0"/>
          </a:p>
          <a:p>
            <a:pPr>
              <a:buNone/>
            </a:pPr>
            <a:r>
              <a:rPr lang="en-US" sz="1800" b="0" i="0" u="none" strike="noStrike" cap="none" baseline="0" dirty="0"/>
              <a:t>The result is a system that helps you grow both the top and bottom line. </a:t>
            </a:r>
          </a:p>
          <a:p>
            <a:endParaRPr lang="en-US" sz="1800" b="0" i="0" u="none" strike="noStrike" cap="none" baseline="0" dirty="0"/>
          </a:p>
          <a:p>
            <a:pPr>
              <a:buNone/>
            </a:pPr>
            <a:r>
              <a:rPr lang="en-US" sz="1800" b="0" i="0" u="none" strike="noStrike" cap="none" baseline="0" dirty="0"/>
              <a:t>FinancialForce ERP is the combined effort of two leaders in their field UNIT4 and Salesforce.com. Salesforce is the undisputed leader in online CRM and cloud computing platforms. UNIT4 is a $600 million company that has been building ERP applications for 35 years. </a:t>
            </a:r>
          </a:p>
          <a:p>
            <a:pPr>
              <a:buNone/>
            </a:pPr>
            <a:r>
              <a:rPr lang="en-US" sz="1800" b="0" i="0" u="none" strike="noStrike" cap="none" baseline="0" dirty="0"/>
              <a:t>We are truly global company with customers around the world and offices in San Francisco, Toronto, Manchester NH, Harrogate England and Granada Spain. </a:t>
            </a:r>
          </a:p>
        </p:txBody>
      </p:sp>
      <p:sp>
        <p:nvSpPr>
          <p:cNvPr id="258" name="Shape 258"/>
          <p:cNvSpPr txBox="1">
            <a:spLocks noGrp="1"/>
          </p:cNvSpPr>
          <p:nvPr>
            <p:ph type="sldNum" idx="12"/>
          </p:nvPr>
        </p:nvSpPr>
        <p:spPr>
          <a:xfrm>
            <a:off x="5265737" y="6657975"/>
            <a:ext cx="4029074" cy="350837"/>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Full Img Slide No Title or Log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itle 11"/>
          <p:cNvSpPr txBox="1">
            <a:spLocks/>
          </p:cNvSpPr>
          <p:nvPr userDrawn="1"/>
        </p:nvSpPr>
        <p:spPr>
          <a:xfrm>
            <a:off x="4024949" y="2367280"/>
            <a:ext cx="4773612" cy="698500"/>
          </a:xfrm>
          <a:prstGeom prst="rect">
            <a:avLst/>
          </a:prstGeom>
        </p:spPr>
        <p:txBody>
          <a:bodyPr vert="horz" lIns="91440" tIns="45720" rIns="91440" bIns="45720" rtlCol="0" anchor="ctr">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chemeClr val="bg1"/>
              </a:solidFill>
              <a:effectLst/>
              <a:uLnTx/>
              <a:uFillTx/>
              <a:latin typeface="Arial"/>
              <a:ea typeface="Geneva" pitchFamily="-112" charset="-128"/>
              <a:cs typeface="Arial"/>
            </a:endParaRPr>
          </a:p>
        </p:txBody>
      </p:sp>
      <p:sp>
        <p:nvSpPr>
          <p:cNvPr id="8" name="Content Placeholder 12"/>
          <p:cNvSpPr txBox="1">
            <a:spLocks/>
          </p:cNvSpPr>
          <p:nvPr userDrawn="1"/>
        </p:nvSpPr>
        <p:spPr>
          <a:xfrm>
            <a:off x="4017010" y="3230880"/>
            <a:ext cx="4771390" cy="1023620"/>
          </a:xfrm>
          <a:prstGeom prst="rect">
            <a:avLst/>
          </a:prstGeom>
        </p:spPr>
        <p:txBody>
          <a:bodyPr vert="horz"/>
          <a:lstStyle/>
          <a:p>
            <a:pPr marL="342900" marR="0" lvl="0" indent="-342900" algn="l" defTabSz="457200" rtl="0" eaLnBrk="1" fontAlgn="base" latinLnBrk="0" hangingPunct="1">
              <a:lnSpc>
                <a:spcPct val="100000"/>
              </a:lnSpc>
              <a:spcBef>
                <a:spcPct val="20000"/>
              </a:spcBef>
              <a:spcAft>
                <a:spcPct val="0"/>
              </a:spcAft>
              <a:buClr>
                <a:schemeClr val="accent2"/>
              </a:buClr>
              <a:buSzTx/>
              <a:buFont typeface="Arial" charset="0"/>
              <a:buNone/>
              <a:tabLst/>
              <a:defRPr/>
            </a:pPr>
            <a:endParaRPr kumimoji="0" lang="en-US" sz="2400" b="0" i="0" u="none" strike="noStrike" kern="1200" cap="none" spc="0" normalizeH="0" baseline="0" noProof="0" dirty="0">
              <a:ln>
                <a:noFill/>
              </a:ln>
              <a:solidFill>
                <a:schemeClr val="accent1"/>
              </a:solidFill>
              <a:effectLst/>
              <a:uLnTx/>
              <a:uFillTx/>
              <a:latin typeface="+mn-lt"/>
              <a:ea typeface="Geneva" pitchFamily="-112" charset="-128"/>
              <a:cs typeface="Geneva" pitchFamily="-112" charset="-128"/>
            </a:endParaRPr>
          </a:p>
        </p:txBody>
      </p:sp>
      <p:sp>
        <p:nvSpPr>
          <p:cNvPr id="11"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pic>
        <p:nvPicPr>
          <p:cNvPr id="3" name="Picture 2" descr="PP-4in-iPad-img.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3657600" cy="6858000"/>
          </a:xfrm>
          <a:prstGeom prst="rect">
            <a:avLst/>
          </a:prstGeom>
        </p:spPr>
      </p:pic>
    </p:spTree>
    <p:extLst>
      <p:ext uri="{BB962C8B-B14F-4D97-AF65-F5344CB8AC3E}">
        <p14:creationId xmlns:p14="http://schemas.microsoft.com/office/powerpoint/2010/main" val="14301124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Imgs 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15" name="Picture Placeholder 3"/>
          <p:cNvSpPr>
            <a:spLocks noGrp="1"/>
          </p:cNvSpPr>
          <p:nvPr>
            <p:ph type="pic" sz="quarter" idx="16" hasCustomPrompt="1"/>
          </p:nvPr>
        </p:nvSpPr>
        <p:spPr>
          <a:xfrm>
            <a:off x="546100" y="23114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18" name="Picture Placeholder 3"/>
          <p:cNvSpPr>
            <a:spLocks noGrp="1"/>
          </p:cNvSpPr>
          <p:nvPr>
            <p:ph type="pic" sz="quarter" idx="17" hasCustomPrompt="1"/>
          </p:nvPr>
        </p:nvSpPr>
        <p:spPr>
          <a:xfrm>
            <a:off x="4800600" y="23114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6"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1699526226"/>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mgs 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15" name="Picture Placeholder 3"/>
          <p:cNvSpPr>
            <a:spLocks noGrp="1"/>
          </p:cNvSpPr>
          <p:nvPr>
            <p:ph type="pic" sz="quarter" idx="16" hasCustomPrompt="1"/>
          </p:nvPr>
        </p:nvSpPr>
        <p:spPr>
          <a:xfrm>
            <a:off x="4686300" y="11049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18" name="Picture Placeholder 3"/>
          <p:cNvSpPr>
            <a:spLocks noGrp="1"/>
          </p:cNvSpPr>
          <p:nvPr>
            <p:ph type="pic" sz="quarter" idx="17" hasCustomPrompt="1"/>
          </p:nvPr>
        </p:nvSpPr>
        <p:spPr>
          <a:xfrm>
            <a:off x="4686300" y="37465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12" name="Picture Placeholder 3"/>
          <p:cNvSpPr>
            <a:spLocks noGrp="1"/>
          </p:cNvSpPr>
          <p:nvPr>
            <p:ph type="pic" sz="quarter" idx="18" hasCustomPrompt="1"/>
          </p:nvPr>
        </p:nvSpPr>
        <p:spPr>
          <a:xfrm>
            <a:off x="609600" y="1104900"/>
            <a:ext cx="3848100" cy="2413000"/>
          </a:xfrm>
          <a:prstGeom prst="rect">
            <a:avLst/>
          </a:prstGeom>
          <a:solidFill>
            <a:srgbClr val="D9D9D9"/>
          </a:solidFill>
          <a:ln>
            <a:noFill/>
          </a:ln>
        </p:spPr>
        <p:txBody>
          <a:bodyPr vert="horz"/>
          <a:lstStyle>
            <a:lvl1pPr marL="0" indent="0">
              <a:buNone/>
              <a:defRPr sz="1600"/>
            </a:lvl1pPr>
          </a:lstStyle>
          <a:p>
            <a:r>
              <a:rPr lang="en-US" dirty="0" smtClean="0"/>
              <a:t>Please ensure your image sits inside this grey box. Once you have placed your image you can remove this grey container box.</a:t>
            </a:r>
          </a:p>
          <a:p>
            <a:endParaRPr lang="en-US" dirty="0"/>
          </a:p>
        </p:txBody>
      </p:sp>
      <p:sp>
        <p:nvSpPr>
          <p:cNvPr id="13" name="Picture Placeholder 3"/>
          <p:cNvSpPr>
            <a:spLocks noGrp="1"/>
          </p:cNvSpPr>
          <p:nvPr>
            <p:ph type="pic" sz="quarter" idx="19" hasCustomPrompt="1"/>
          </p:nvPr>
        </p:nvSpPr>
        <p:spPr>
          <a:xfrm>
            <a:off x="609600" y="37465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baseline="0"/>
            </a:lvl1pPr>
          </a:lstStyle>
          <a:p>
            <a:r>
              <a:rPr lang="en-US" dirty="0" smtClean="0"/>
              <a:t>Please ensure your image sits inside this grey box. Once you have placed your image you can remove this grey container box.</a:t>
            </a:r>
          </a:p>
          <a:p>
            <a:endParaRPr lang="en-US" dirty="0"/>
          </a:p>
        </p:txBody>
      </p:sp>
      <p:sp>
        <p:nvSpPr>
          <p:cNvPr id="8"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1480163478"/>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12" name="Picture Placeholder 3"/>
          <p:cNvSpPr>
            <a:spLocks noGrp="1"/>
          </p:cNvSpPr>
          <p:nvPr>
            <p:ph type="pic" sz="quarter" idx="16" hasCustomPrompt="1"/>
          </p:nvPr>
        </p:nvSpPr>
        <p:spPr>
          <a:xfrm>
            <a:off x="328003" y="951665"/>
            <a:ext cx="8472815" cy="5244105"/>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5"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3845119521"/>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Full Img Slide No Title or Log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6" hasCustomPrompt="1"/>
          </p:nvPr>
        </p:nvSpPr>
        <p:spPr>
          <a:xfrm>
            <a:off x="0" y="0"/>
            <a:ext cx="3657600" cy="6858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3" name="Title 1"/>
          <p:cNvSpPr>
            <a:spLocks noGrp="1"/>
          </p:cNvSpPr>
          <p:nvPr>
            <p:ph type="title"/>
          </p:nvPr>
        </p:nvSpPr>
        <p:spPr>
          <a:xfrm>
            <a:off x="4024949" y="1097280"/>
            <a:ext cx="4773612" cy="698500"/>
          </a:xfrm>
        </p:spPr>
        <p:txBody>
          <a:bodyPr anchor="t">
            <a:normAutofit/>
          </a:bodyPr>
          <a:lstStyle>
            <a:lvl1pPr>
              <a:defRPr sz="3200">
                <a:solidFill>
                  <a:schemeClr val="bg1"/>
                </a:solidFill>
              </a:defRPr>
            </a:lvl1pPr>
          </a:lstStyle>
          <a:p>
            <a:r>
              <a:rPr lang="en-GB" smtClean="0"/>
              <a:t>Click to edit Master title style</a:t>
            </a:r>
            <a:endParaRPr lang="en-US" dirty="0"/>
          </a:p>
        </p:txBody>
      </p:sp>
      <p:sp>
        <p:nvSpPr>
          <p:cNvPr id="4" name="Content Placeholder 6"/>
          <p:cNvSpPr>
            <a:spLocks noGrp="1"/>
          </p:cNvSpPr>
          <p:nvPr>
            <p:ph sz="quarter" idx="13"/>
          </p:nvPr>
        </p:nvSpPr>
        <p:spPr>
          <a:xfrm>
            <a:off x="4017010" y="1960880"/>
            <a:ext cx="4771390" cy="3383280"/>
          </a:xfrm>
          <a:prstGeom prst="rect">
            <a:avLst/>
          </a:prstGeom>
        </p:spPr>
        <p:txBody>
          <a:bodyPr vert="horz" anchor="t"/>
          <a:lstStyle>
            <a:lvl1pPr>
              <a:buClr>
                <a:schemeClr val="accent1"/>
              </a:buClr>
              <a:defRPr>
                <a:solidFill>
                  <a:schemeClr val="bg1"/>
                </a:solidFill>
              </a:defRPr>
            </a:lvl1pPr>
            <a:lvl2pPr marL="742950" indent="-285750">
              <a:buClr>
                <a:schemeClr val="accent1"/>
              </a:buClr>
              <a:buFont typeface="Arial"/>
              <a:buChar char="•"/>
              <a:defRPr sz="2000">
                <a:solidFill>
                  <a:schemeClr val="bg1"/>
                </a:solidFill>
              </a:defRPr>
            </a:lvl2pPr>
            <a:lvl3pPr marL="1143000" indent="-228600">
              <a:buClr>
                <a:schemeClr val="accent1"/>
              </a:buClr>
              <a:buFont typeface="Arial"/>
              <a:buChar char="•"/>
              <a:defRPr sz="2000">
                <a:solidFill>
                  <a:schemeClr val="bg1"/>
                </a:solidFill>
              </a:defRPr>
            </a:lvl3pPr>
            <a:lvl4pPr marL="1600200" indent="-228600">
              <a:buClr>
                <a:schemeClr val="accent1"/>
              </a:buClr>
              <a:buFont typeface="Arial"/>
              <a:buChar char="•"/>
              <a:defRPr sz="2000">
                <a:solidFill>
                  <a:schemeClr val="bg1"/>
                </a:solidFill>
              </a:defRPr>
            </a:lvl4pPr>
            <a:lvl5pPr marL="2057400" indent="-228600">
              <a:buClr>
                <a:schemeClr val="accent1"/>
              </a:buClr>
              <a:buFont typeface="Arial"/>
              <a:buChar char="•"/>
              <a:defRPr sz="2000">
                <a:solidFill>
                  <a:schemeClr val="bg1"/>
                </a:solidFil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4072304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ull Img Slide No Title or Log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6" hasCustomPrompt="1"/>
          </p:nvPr>
        </p:nvSpPr>
        <p:spPr>
          <a:xfrm>
            <a:off x="0" y="0"/>
            <a:ext cx="5486400" cy="6858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3" name="Title 1"/>
          <p:cNvSpPr>
            <a:spLocks noGrp="1"/>
          </p:cNvSpPr>
          <p:nvPr>
            <p:ph type="title"/>
          </p:nvPr>
        </p:nvSpPr>
        <p:spPr>
          <a:xfrm>
            <a:off x="5750559" y="1097280"/>
            <a:ext cx="3048001" cy="1473200"/>
          </a:xfrm>
        </p:spPr>
        <p:txBody>
          <a:bodyPr anchor="t">
            <a:normAutofit/>
          </a:bodyPr>
          <a:lstStyle>
            <a:lvl1pPr>
              <a:defRPr sz="3200">
                <a:solidFill>
                  <a:schemeClr val="bg1"/>
                </a:solidFill>
              </a:defRPr>
            </a:lvl1pPr>
          </a:lstStyle>
          <a:p>
            <a:r>
              <a:rPr lang="en-GB" smtClean="0"/>
              <a:t>Click to edit Master title style</a:t>
            </a:r>
            <a:endParaRPr lang="en-US" dirty="0"/>
          </a:p>
        </p:txBody>
      </p:sp>
      <p:sp>
        <p:nvSpPr>
          <p:cNvPr id="4" name="Content Placeholder 6"/>
          <p:cNvSpPr>
            <a:spLocks noGrp="1"/>
          </p:cNvSpPr>
          <p:nvPr>
            <p:ph sz="quarter" idx="13"/>
          </p:nvPr>
        </p:nvSpPr>
        <p:spPr>
          <a:xfrm>
            <a:off x="5730240" y="1960880"/>
            <a:ext cx="3058160" cy="3383280"/>
          </a:xfrm>
          <a:prstGeom prst="rect">
            <a:avLst/>
          </a:prstGeom>
        </p:spPr>
        <p:txBody>
          <a:bodyPr vert="horz" anchor="t"/>
          <a:lstStyle>
            <a:lvl1pPr>
              <a:buClr>
                <a:schemeClr val="accent1"/>
              </a:buClr>
              <a:defRPr>
                <a:solidFill>
                  <a:schemeClr val="bg1"/>
                </a:solidFill>
              </a:defRPr>
            </a:lvl1pPr>
            <a:lvl2pPr marL="742950" indent="-285750">
              <a:buClr>
                <a:schemeClr val="accent1"/>
              </a:buClr>
              <a:buFont typeface="Arial"/>
              <a:buChar char="•"/>
              <a:defRPr sz="2000">
                <a:solidFill>
                  <a:schemeClr val="bg1"/>
                </a:solidFill>
              </a:defRPr>
            </a:lvl2pPr>
            <a:lvl3pPr marL="1143000" indent="-228600">
              <a:buClr>
                <a:schemeClr val="accent1"/>
              </a:buClr>
              <a:buFont typeface="Arial"/>
              <a:buChar char="•"/>
              <a:defRPr sz="2000">
                <a:solidFill>
                  <a:schemeClr val="bg1"/>
                </a:solidFill>
              </a:defRPr>
            </a:lvl3pPr>
            <a:lvl4pPr marL="1600200" indent="-228600">
              <a:buClr>
                <a:schemeClr val="accent1"/>
              </a:buClr>
              <a:buFont typeface="Arial"/>
              <a:buChar char="•"/>
              <a:defRPr sz="2000">
                <a:solidFill>
                  <a:schemeClr val="bg1"/>
                </a:solidFill>
              </a:defRPr>
            </a:lvl4pPr>
            <a:lvl5pPr marL="2057400" indent="-228600">
              <a:buClr>
                <a:schemeClr val="accent1"/>
              </a:buClr>
              <a:buFont typeface="Arial"/>
              <a:buChar char="•"/>
              <a:defRPr sz="2000">
                <a:solidFill>
                  <a:schemeClr val="bg1"/>
                </a:solidFil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6"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1430112414"/>
      </p:ext>
    </p:extLst>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 Point Mast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188" y="101600"/>
            <a:ext cx="8431212" cy="698500"/>
          </a:xfrm>
        </p:spPr>
        <p:txBody>
          <a:bodyPr>
            <a:normAutofit/>
          </a:bodyPr>
          <a:lstStyle>
            <a:lvl1pPr>
              <a:defRPr sz="3200">
                <a:solidFill>
                  <a:schemeClr val="bg1"/>
                </a:solidFill>
              </a:defRPr>
            </a:lvl1pPr>
          </a:lstStyle>
          <a:p>
            <a:r>
              <a:rPr lang="en-GB" smtClean="0"/>
              <a:t>Click to edit Master title style</a:t>
            </a:r>
            <a:endParaRPr lang="en-US" dirty="0"/>
          </a:p>
        </p:txBody>
      </p:sp>
      <p:sp>
        <p:nvSpPr>
          <p:cNvPr id="7" name="Content Placeholder 6"/>
          <p:cNvSpPr>
            <a:spLocks noGrp="1"/>
          </p:cNvSpPr>
          <p:nvPr>
            <p:ph sz="quarter" idx="13"/>
          </p:nvPr>
        </p:nvSpPr>
        <p:spPr>
          <a:xfrm>
            <a:off x="349250" y="965200"/>
            <a:ext cx="8445500" cy="5232400"/>
          </a:xfrm>
          <a:prstGeom prst="rect">
            <a:avLst/>
          </a:prstGeom>
        </p:spPr>
        <p:txBody>
          <a:bodyPr vert="horz"/>
          <a:lstStyle>
            <a:lvl1pPr>
              <a:buClr>
                <a:schemeClr val="accent1"/>
              </a:buClr>
              <a:defRPr>
                <a:solidFill>
                  <a:schemeClr val="bg1"/>
                </a:solidFill>
              </a:defRPr>
            </a:lvl1pPr>
            <a:lvl2pPr marL="742950" indent="-285750">
              <a:buClr>
                <a:schemeClr val="accent1"/>
              </a:buClr>
              <a:buFont typeface="Arial"/>
              <a:buChar char="•"/>
              <a:defRPr sz="2000">
                <a:solidFill>
                  <a:schemeClr val="bg1"/>
                </a:solidFill>
              </a:defRPr>
            </a:lvl2pPr>
            <a:lvl3pPr marL="1143000" indent="-228600">
              <a:buClr>
                <a:schemeClr val="accent1"/>
              </a:buClr>
              <a:buFont typeface="Arial"/>
              <a:buChar char="•"/>
              <a:defRPr sz="2000">
                <a:solidFill>
                  <a:schemeClr val="bg1"/>
                </a:solidFill>
              </a:defRPr>
            </a:lvl3pPr>
            <a:lvl4pPr marL="1600200" indent="-228600">
              <a:buClr>
                <a:schemeClr val="accent1"/>
              </a:buClr>
              <a:buFont typeface="Arial"/>
              <a:buChar char="•"/>
              <a:defRPr sz="2000">
                <a:solidFill>
                  <a:schemeClr val="bg1"/>
                </a:solidFill>
              </a:defRPr>
            </a:lvl4pPr>
            <a:lvl5pPr marL="2057400" indent="-228600">
              <a:buClr>
                <a:schemeClr val="accent1"/>
              </a:buClr>
              <a:buFont typeface="Arial"/>
              <a:buChar char="•"/>
              <a:defRPr sz="2000">
                <a:solidFill>
                  <a:schemeClr val="bg1"/>
                </a:solidFil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3916228244"/>
      </p:ext>
    </p:extLst>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oint Master">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accent1"/>
                </a:solidFill>
              </a:defRPr>
            </a:lvl1pPr>
          </a:lstStyle>
          <a:p>
            <a:r>
              <a:rPr lang="en-GB" smtClean="0"/>
              <a:t>Click to edit Master title style</a:t>
            </a:r>
            <a:endParaRPr lang="en-US" dirty="0"/>
          </a:p>
        </p:txBody>
      </p:sp>
      <p:sp>
        <p:nvSpPr>
          <p:cNvPr id="7" name="Content Placeholder 6"/>
          <p:cNvSpPr>
            <a:spLocks noGrp="1"/>
          </p:cNvSpPr>
          <p:nvPr>
            <p:ph sz="quarter" idx="13"/>
          </p:nvPr>
        </p:nvSpPr>
        <p:spPr>
          <a:xfrm>
            <a:off x="349250" y="965200"/>
            <a:ext cx="8445500" cy="5232400"/>
          </a:xfrm>
          <a:prstGeom prst="rect">
            <a:avLst/>
          </a:prstGeom>
        </p:spPr>
        <p:txBody>
          <a:bodyPr vert="horz"/>
          <a:lstStyle>
            <a:lvl1pPr>
              <a:buClr>
                <a:schemeClr val="accent1"/>
              </a:buClr>
              <a:defRPr>
                <a:solidFill>
                  <a:srgbClr val="4A4A4A"/>
                </a:solidFill>
              </a:defRPr>
            </a:lvl1pPr>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3916228244"/>
      </p:ext>
    </p:extLst>
  </p:cSld>
  <p:clrMapOvr>
    <a:masterClrMapping/>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GB" smtClean="0"/>
              <a:t>Click to edit Master title style</a:t>
            </a:r>
            <a:endParaRPr lang="en-US" dirty="0"/>
          </a:p>
        </p:txBody>
      </p:sp>
      <p:sp>
        <p:nvSpPr>
          <p:cNvPr id="7" name="Content Placeholder 6"/>
          <p:cNvSpPr>
            <a:spLocks noGrp="1"/>
          </p:cNvSpPr>
          <p:nvPr>
            <p:ph sz="quarter" idx="13" hasCustomPrompt="1"/>
          </p:nvPr>
        </p:nvSpPr>
        <p:spPr>
          <a:xfrm>
            <a:off x="349250" y="965200"/>
            <a:ext cx="4072659" cy="5232400"/>
          </a:xfrm>
          <a:prstGeom prst="rect">
            <a:avLst/>
          </a:prstGeom>
        </p:spPr>
        <p:txBody>
          <a:bodyPr vert="horz"/>
          <a:lstStyle>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6"/>
          <p:cNvSpPr>
            <a:spLocks noGrp="1"/>
          </p:cNvSpPr>
          <p:nvPr>
            <p:ph sz="quarter" idx="14" hasCustomPrompt="1"/>
          </p:nvPr>
        </p:nvSpPr>
        <p:spPr>
          <a:xfrm>
            <a:off x="4733635" y="967509"/>
            <a:ext cx="4066309" cy="5232400"/>
          </a:xfrm>
          <a:prstGeom prst="rect">
            <a:avLst/>
          </a:prstGeom>
        </p:spPr>
        <p:txBody>
          <a:bodyPr vert="horz"/>
          <a:lstStyle>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6"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21068872"/>
      </p:ext>
    </p:extLst>
  </p:cSld>
  <p:clrMapOvr>
    <a:masterClrMapping/>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Descs &amp; 2 Img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GB" smtClean="0"/>
              <a:t>Click to edit Master title style</a:t>
            </a:r>
            <a:endParaRPr lang="en-US" dirty="0"/>
          </a:p>
        </p:txBody>
      </p:sp>
      <p:sp>
        <p:nvSpPr>
          <p:cNvPr id="14" name="Content Placeholder 6"/>
          <p:cNvSpPr>
            <a:spLocks noGrp="1"/>
          </p:cNvSpPr>
          <p:nvPr>
            <p:ph sz="quarter" idx="14" hasCustomPrompt="1"/>
          </p:nvPr>
        </p:nvSpPr>
        <p:spPr>
          <a:xfrm>
            <a:off x="349250" y="1104900"/>
            <a:ext cx="4425950" cy="2413000"/>
          </a:xfrm>
          <a:prstGeom prst="rect">
            <a:avLst/>
          </a:prstGeom>
        </p:spPr>
        <p:txBody>
          <a:bodyPr vert="horz"/>
          <a:lstStyle>
            <a:lvl1pPr marL="0" indent="0">
              <a:buNone/>
              <a:defRPr/>
            </a:lvl1pPr>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5" name="Picture Placeholder 3"/>
          <p:cNvSpPr>
            <a:spLocks noGrp="1"/>
          </p:cNvSpPr>
          <p:nvPr>
            <p:ph type="pic" sz="quarter" idx="16" hasCustomPrompt="1"/>
          </p:nvPr>
        </p:nvSpPr>
        <p:spPr>
          <a:xfrm>
            <a:off x="4953000" y="1104900"/>
            <a:ext cx="3848100" cy="2413000"/>
          </a:xfrm>
          <a:prstGeom prst="rect">
            <a:avLst/>
          </a:prstGeom>
          <a:solidFill>
            <a:schemeClr val="bg1">
              <a:lumMod val="85000"/>
            </a:schemeClr>
          </a:solidFill>
          <a:ln>
            <a:noFill/>
          </a:ln>
        </p:spPr>
        <p:txBody>
          <a:bodyPr vert="horz"/>
          <a:lstStyle>
            <a:lvl1pPr marL="0" indent="0">
              <a:buNone/>
              <a:defRPr sz="1600" baseline="0"/>
            </a:lvl1pPr>
          </a:lstStyle>
          <a:p>
            <a:r>
              <a:rPr lang="en-US" dirty="0" smtClean="0"/>
              <a:t>Please ensure your image sits inside this grey box. Once you have placed your image you can remove this grey container box.</a:t>
            </a:r>
          </a:p>
          <a:p>
            <a:endParaRPr lang="en-US" dirty="0"/>
          </a:p>
        </p:txBody>
      </p:sp>
      <p:sp>
        <p:nvSpPr>
          <p:cNvPr id="18" name="Picture Placeholder 3"/>
          <p:cNvSpPr>
            <a:spLocks noGrp="1"/>
          </p:cNvSpPr>
          <p:nvPr>
            <p:ph type="pic" sz="quarter" idx="17" hasCustomPrompt="1"/>
          </p:nvPr>
        </p:nvSpPr>
        <p:spPr>
          <a:xfrm>
            <a:off x="4953000" y="37465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19" name="Content Placeholder 6"/>
          <p:cNvSpPr>
            <a:spLocks noGrp="1"/>
          </p:cNvSpPr>
          <p:nvPr>
            <p:ph sz="quarter" idx="18" hasCustomPrompt="1"/>
          </p:nvPr>
        </p:nvSpPr>
        <p:spPr>
          <a:xfrm>
            <a:off x="349250" y="3746500"/>
            <a:ext cx="4425950" cy="2413000"/>
          </a:xfrm>
          <a:prstGeom prst="rect">
            <a:avLst/>
          </a:prstGeom>
        </p:spPr>
        <p:txBody>
          <a:bodyPr vert="horz"/>
          <a:lstStyle>
            <a:lvl1pPr marL="0" indent="0">
              <a:buNone/>
              <a:defRPr/>
            </a:lvl1pPr>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1803841538"/>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Desc &amp; 2 Img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GB" smtClean="0"/>
              <a:t>Click to edit Master title style</a:t>
            </a:r>
            <a:endParaRPr lang="en-US" dirty="0"/>
          </a:p>
        </p:txBody>
      </p:sp>
      <p:sp>
        <p:nvSpPr>
          <p:cNvPr id="14" name="Content Placeholder 6"/>
          <p:cNvSpPr>
            <a:spLocks noGrp="1"/>
          </p:cNvSpPr>
          <p:nvPr>
            <p:ph sz="quarter" idx="14" hasCustomPrompt="1"/>
          </p:nvPr>
        </p:nvSpPr>
        <p:spPr>
          <a:xfrm>
            <a:off x="349250" y="1104900"/>
            <a:ext cx="4425950" cy="5054600"/>
          </a:xfrm>
          <a:prstGeom prst="rect">
            <a:avLst/>
          </a:prstGeom>
        </p:spPr>
        <p:txBody>
          <a:bodyPr vert="horz"/>
          <a:lstStyle>
            <a:lvl1pPr marL="0" indent="0">
              <a:buNone/>
              <a:defRPr/>
            </a:lvl1pPr>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5" name="Picture Placeholder 3"/>
          <p:cNvSpPr>
            <a:spLocks noGrp="1"/>
          </p:cNvSpPr>
          <p:nvPr>
            <p:ph type="pic" sz="quarter" idx="16" hasCustomPrompt="1"/>
          </p:nvPr>
        </p:nvSpPr>
        <p:spPr>
          <a:xfrm>
            <a:off x="4953000" y="11049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18" name="Picture Placeholder 3"/>
          <p:cNvSpPr>
            <a:spLocks noGrp="1"/>
          </p:cNvSpPr>
          <p:nvPr>
            <p:ph type="pic" sz="quarter" idx="17" hasCustomPrompt="1"/>
          </p:nvPr>
        </p:nvSpPr>
        <p:spPr>
          <a:xfrm>
            <a:off x="4953000" y="3746500"/>
            <a:ext cx="3848100" cy="2413000"/>
          </a:xfrm>
          <a:prstGeom prst="rect">
            <a:avLst/>
          </a:prstGeom>
          <a:solidFill>
            <a:srgbClr val="D9D9D9"/>
          </a:solidFill>
          <a:ln>
            <a:noFill/>
          </a:ln>
        </p:spPr>
        <p:txBody>
          <a:bodyPr vert="horz"/>
          <a:lstStyle>
            <a:lvl1pPr marL="0" marR="0" indent="0" algn="l" defTabSz="457200" rtl="0" eaLnBrk="1" fontAlgn="base" latinLnBrk="0" hangingPunct="1">
              <a:lnSpc>
                <a:spcPct val="100000"/>
              </a:lnSpc>
              <a:spcBef>
                <a:spcPct val="20000"/>
              </a:spcBef>
              <a:spcAft>
                <a:spcPct val="0"/>
              </a:spcAft>
              <a:buClrTx/>
              <a:buSzTx/>
              <a:buFont typeface="Arial" charset="0"/>
              <a:buNone/>
              <a:tabLst/>
              <a:defRPr sz="1600"/>
            </a:lvl1pPr>
          </a:lstStyle>
          <a:p>
            <a:r>
              <a:rPr lang="en-US" dirty="0" smtClean="0"/>
              <a:t>Please ensure your image sits inside this grey box. Once you have placed your image you can remove this grey container box.</a:t>
            </a:r>
          </a:p>
          <a:p>
            <a:endParaRPr lang="en-US" dirty="0"/>
          </a:p>
        </p:txBody>
      </p:sp>
      <p:sp>
        <p:nvSpPr>
          <p:cNvPr id="7"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4256452160"/>
      </p:ext>
    </p:extLst>
  </p:cSld>
  <p:clrMapOvr>
    <a:masterClrMapping/>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Desc &amp; 1im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chemeClr val="tx2"/>
                </a:solidFill>
              </a:defRPr>
            </a:lvl1pPr>
          </a:lstStyle>
          <a:p>
            <a:r>
              <a:rPr lang="en-GB" smtClean="0"/>
              <a:t>Click to edit Master title style</a:t>
            </a:r>
            <a:endParaRPr lang="en-US" dirty="0"/>
          </a:p>
        </p:txBody>
      </p:sp>
      <p:sp>
        <p:nvSpPr>
          <p:cNvPr id="12" name="Content Placeholder 6"/>
          <p:cNvSpPr>
            <a:spLocks noGrp="1"/>
          </p:cNvSpPr>
          <p:nvPr>
            <p:ph sz="quarter" idx="14" hasCustomPrompt="1"/>
          </p:nvPr>
        </p:nvSpPr>
        <p:spPr>
          <a:xfrm>
            <a:off x="349250" y="1104900"/>
            <a:ext cx="4425950" cy="5054600"/>
          </a:xfrm>
          <a:prstGeom prst="rect">
            <a:avLst/>
          </a:prstGeom>
        </p:spPr>
        <p:txBody>
          <a:bodyPr vert="horz"/>
          <a:lstStyle>
            <a:lvl1pPr marL="0" indent="0">
              <a:buNone/>
              <a:defRPr/>
            </a:lvl1pPr>
            <a:lvl2pPr marL="742950" indent="-285750">
              <a:buClr>
                <a:srgbClr val="FF6600"/>
              </a:buClr>
              <a:buFont typeface="Arial"/>
              <a:buChar char="•"/>
              <a:defRPr sz="2000">
                <a:solidFill>
                  <a:srgbClr val="4A4A4A"/>
                </a:solidFill>
              </a:defRPr>
            </a:lvl2pPr>
            <a:lvl3pPr marL="1143000" indent="-228600">
              <a:buClr>
                <a:srgbClr val="FF6600"/>
              </a:buClr>
              <a:buFont typeface="Arial"/>
              <a:buChar char="•"/>
              <a:defRPr sz="2000">
                <a:solidFill>
                  <a:srgbClr val="4A4A4A"/>
                </a:solidFill>
              </a:defRPr>
            </a:lvl3pPr>
            <a:lvl4pPr marL="1600200" indent="-228600">
              <a:buClr>
                <a:srgbClr val="FF6600"/>
              </a:buClr>
              <a:buFont typeface="Arial"/>
              <a:buChar char="•"/>
              <a:defRPr sz="2000">
                <a:solidFill>
                  <a:srgbClr val="4A4A4A"/>
                </a:solidFill>
              </a:defRPr>
            </a:lvl4pPr>
            <a:lvl5pPr marL="2057400" indent="-228600">
              <a:buClr>
                <a:srgbClr val="FF6600"/>
              </a:buClr>
              <a:buFont typeface="Arial"/>
              <a:buChar char="•"/>
              <a:defRPr sz="2000">
                <a:solidFill>
                  <a:srgbClr val="4A4A4A"/>
                </a:solidFill>
              </a:defRPr>
            </a:lvl5pPr>
          </a:lstStyle>
          <a:p>
            <a:pPr lvl="0"/>
            <a:r>
              <a:rPr lang="en-GB" dirty="0" smtClean="0"/>
              <a:t>Click to edit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3" name="Picture Placeholder 3"/>
          <p:cNvSpPr>
            <a:spLocks noGrp="1"/>
          </p:cNvSpPr>
          <p:nvPr>
            <p:ph type="pic" sz="quarter" idx="16" hasCustomPrompt="1"/>
          </p:nvPr>
        </p:nvSpPr>
        <p:spPr>
          <a:xfrm>
            <a:off x="4953000" y="1104900"/>
            <a:ext cx="3848100" cy="5054600"/>
          </a:xfrm>
          <a:prstGeom prst="rect">
            <a:avLst/>
          </a:prstGeom>
          <a:solidFill>
            <a:srgbClr val="D9D9D9"/>
          </a:solidFill>
          <a:ln>
            <a:noFill/>
          </a:ln>
        </p:spPr>
        <p:txBody>
          <a:bodyPr vert="horz"/>
          <a:lstStyle>
            <a:lvl1pPr marL="0" indent="0">
              <a:buNone/>
              <a:defRPr sz="1600"/>
            </a:lvl1pPr>
          </a:lstStyle>
          <a:p>
            <a:r>
              <a:rPr lang="en-US" dirty="0" smtClean="0"/>
              <a:t>Please ensure your image sits inside this grey box. Once you have placed your image you can remove this grey container box.</a:t>
            </a:r>
          </a:p>
          <a:p>
            <a:endParaRPr lang="en-US" dirty="0"/>
          </a:p>
        </p:txBody>
      </p:sp>
      <p:sp>
        <p:nvSpPr>
          <p:cNvPr id="8" name="TextBox 7"/>
          <p:cNvSpPr txBox="1"/>
          <p:nvPr userDrawn="1"/>
        </p:nvSpPr>
        <p:spPr>
          <a:xfrm>
            <a:off x="8249920" y="6512560"/>
            <a:ext cx="184666" cy="369332"/>
          </a:xfrm>
          <a:prstGeom prst="rect">
            <a:avLst/>
          </a:prstGeom>
          <a:noFill/>
        </p:spPr>
        <p:txBody>
          <a:bodyPr wrap="none" rtlCol="0">
            <a:spAutoFit/>
          </a:bodyPr>
          <a:lstStyle/>
          <a:p>
            <a:endParaRPr lang="en-US" dirty="0"/>
          </a:p>
        </p:txBody>
      </p:sp>
      <p:sp>
        <p:nvSpPr>
          <p:cNvPr id="7"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200">
                <a:solidFill>
                  <a:schemeClr val="bg1">
                    <a:lumMod val="85000"/>
                  </a:schemeClr>
                </a:solidFill>
              </a:defRPr>
            </a:lvl1pPr>
          </a:lstStyle>
          <a:p>
            <a:fld id="{91D48A74-E838-E348-B4BA-763B9B8FC266}" type="slidenum">
              <a:rPr lang="en-US" smtClean="0"/>
              <a:pPr/>
              <a:t>‹#›</a:t>
            </a:fld>
            <a:endParaRPr lang="en-US" dirty="0"/>
          </a:p>
        </p:txBody>
      </p:sp>
    </p:spTree>
    <p:extLst>
      <p:ext uri="{BB962C8B-B14F-4D97-AF65-F5344CB8AC3E}">
        <p14:creationId xmlns:p14="http://schemas.microsoft.com/office/powerpoint/2010/main" val="680417523"/>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357188" y="101600"/>
            <a:ext cx="8329612" cy="6985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2" name="Slide Number Placeholder 1"/>
          <p:cNvSpPr>
            <a:spLocks noGrp="1"/>
          </p:cNvSpPr>
          <p:nvPr>
            <p:ph type="sldNum" sz="quarter" idx="4"/>
          </p:nvPr>
        </p:nvSpPr>
        <p:spPr>
          <a:xfrm>
            <a:off x="8578850" y="6346824"/>
            <a:ext cx="565149" cy="494463"/>
          </a:xfrm>
          <a:prstGeom prst="rect">
            <a:avLst/>
          </a:prstGeom>
        </p:spPr>
        <p:txBody>
          <a:bodyPr vert="horz" lIns="91440" tIns="45720" rIns="91440" bIns="45720" rtlCol="0" anchor="ctr"/>
          <a:lstStyle>
            <a:lvl1pPr algn="ctr">
              <a:defRPr sz="1100" b="0" i="0">
                <a:solidFill>
                  <a:schemeClr val="bg1">
                    <a:lumMod val="85000"/>
                  </a:schemeClr>
                </a:solidFill>
              </a:defRPr>
            </a:lvl1pPr>
          </a:lstStyle>
          <a:p>
            <a:fld id="{91D48A74-E838-E348-B4BA-763B9B8FC26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2" r:id="rId1"/>
    <p:sldLayoutId id="2147483705" r:id="rId2"/>
    <p:sldLayoutId id="2147483701" r:id="rId3"/>
    <p:sldLayoutId id="2147483700" r:id="rId4"/>
    <p:sldLayoutId id="2147483678" r:id="rId5"/>
    <p:sldLayoutId id="2147483699" r:id="rId6"/>
    <p:sldLayoutId id="2147483681" r:id="rId7"/>
    <p:sldLayoutId id="2147483682" r:id="rId8"/>
    <p:sldLayoutId id="2147483683" r:id="rId9"/>
    <p:sldLayoutId id="2147483684" r:id="rId10"/>
    <p:sldLayoutId id="2147483685" r:id="rId11"/>
    <p:sldLayoutId id="2147483679" r:id="rId12"/>
  </p:sldLayoutIdLst>
  <p:transition xmlns:p14="http://schemas.microsoft.com/office/powerpoint/2010/main" spd="med">
    <p:fade/>
  </p:transition>
  <p:timing>
    <p:tnLst>
      <p:par>
        <p:cTn xmlns:p14="http://schemas.microsoft.com/office/powerpoint/2010/main" id="1" dur="indefinite" restart="never" nodeType="tmRoot"/>
      </p:par>
    </p:tnLst>
  </p:timing>
  <p:hf hdr="0" ftr="0" dt="0"/>
  <p:txStyles>
    <p:titleStyle>
      <a:lvl1pPr algn="l" defTabSz="457200" rtl="0" eaLnBrk="1" fontAlgn="base" hangingPunct="1">
        <a:spcBef>
          <a:spcPct val="0"/>
        </a:spcBef>
        <a:spcAft>
          <a:spcPct val="0"/>
        </a:spcAft>
        <a:defRPr sz="2800" b="0" i="0" kern="1200">
          <a:solidFill>
            <a:schemeClr val="accent1"/>
          </a:solidFill>
          <a:latin typeface="Arial"/>
          <a:ea typeface="Geneva" pitchFamily="-112" charset="-128"/>
          <a:cs typeface="Arial"/>
        </a:defRPr>
      </a:lvl1pPr>
      <a:lvl2pPr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2pPr>
      <a:lvl3pPr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3pPr>
      <a:lvl4pPr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4pPr>
      <a:lvl5pPr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Geneva" pitchFamily="-112" charset="-128"/>
          <a:cs typeface="Geneva" pitchFamily="-112" charset="-128"/>
        </a:defRPr>
      </a:lvl9pPr>
    </p:titleStyle>
    <p:bodyStyle>
      <a:lvl1pPr marL="342900" indent="-342900" algn="l" defTabSz="457200" rtl="0" eaLnBrk="1" fontAlgn="base" hangingPunct="1">
        <a:spcBef>
          <a:spcPct val="20000"/>
        </a:spcBef>
        <a:spcAft>
          <a:spcPct val="0"/>
        </a:spcAft>
        <a:buFont typeface="Arial" charset="0"/>
        <a:buChar char="•"/>
        <a:defRPr sz="2400" kern="1200">
          <a:solidFill>
            <a:srgbClr val="00A1DE"/>
          </a:solidFill>
          <a:latin typeface="+mn-lt"/>
          <a:ea typeface="Geneva" pitchFamily="-112" charset="-128"/>
          <a:cs typeface="Geneva" pitchFamily="-112" charset="-128"/>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mn-lt"/>
          <a:ea typeface="Geneva" pitchFamily="-112" charset="-128"/>
          <a:cs typeface="Geneva"/>
        </a:defRPr>
      </a:lvl2pPr>
      <a:lvl3pPr marL="1143000" indent="-228600" algn="l" defTabSz="457200" rtl="0" eaLnBrk="1" fontAlgn="base" hangingPunct="1">
        <a:spcBef>
          <a:spcPct val="20000"/>
        </a:spcBef>
        <a:spcAft>
          <a:spcPct val="0"/>
        </a:spcAft>
        <a:buClr>
          <a:srgbClr val="FF6600"/>
        </a:buClr>
        <a:buFont typeface="Arial" charset="0"/>
        <a:buChar char="•"/>
        <a:defRPr sz="2000" kern="1200">
          <a:solidFill>
            <a:srgbClr val="4A4A4A"/>
          </a:solidFill>
          <a:latin typeface="+mn-lt"/>
          <a:ea typeface="Geneva" pitchFamily="-112" charset="-128"/>
          <a:cs typeface="Geneva"/>
        </a:defRPr>
      </a:lvl3pPr>
      <a:lvl4pPr marL="1600200" indent="-228600" algn="l" defTabSz="457200" rtl="0" eaLnBrk="1" fontAlgn="base" hangingPunct="1">
        <a:spcBef>
          <a:spcPct val="20000"/>
        </a:spcBef>
        <a:spcAft>
          <a:spcPct val="0"/>
        </a:spcAft>
        <a:buFont typeface="Arial" charset="0"/>
        <a:buChar char="–"/>
        <a:defRPr sz="1800" kern="1200">
          <a:solidFill>
            <a:srgbClr val="4A4A4A"/>
          </a:solidFill>
          <a:latin typeface="+mn-lt"/>
          <a:ea typeface="Geneva" pitchFamily="-112" charset="-128"/>
          <a:cs typeface="Geneva"/>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Geneva" pitchFamily="-112" charset="-128"/>
          <a:cs typeface="Genev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http://docs.releasenotes.salesforce.com/en-us/spring14/release-notes/rn_forcecom_process_flow_action.h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fawcett" TargetMode="External"/><Relationship Id="rId4" Type="http://schemas.openxmlformats.org/officeDocument/2006/relationships/hyperlink" Target="https://github.com/financialforcedev" TargetMode="External"/><Relationship Id="rId1" Type="http://schemas.openxmlformats.org/officeDocument/2006/relationships/slideLayout" Target="../slideLayouts/slideLayout4.xml"/><Relationship Id="rId2" Type="http://schemas.openxmlformats.org/officeDocument/2006/relationships/hyperlink" Target="http://salesforce.stackexchang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1"/>
          <p:cNvSpPr txBox="1">
            <a:spLocks/>
          </p:cNvSpPr>
          <p:nvPr/>
        </p:nvSpPr>
        <p:spPr>
          <a:xfrm>
            <a:off x="4024949" y="2367280"/>
            <a:ext cx="4773612" cy="698500"/>
          </a:xfrm>
          <a:prstGeom prst="rect">
            <a:avLst/>
          </a:prstGeom>
        </p:spPr>
        <p:txBody>
          <a:bodyPr vert="horz" lIns="91440" tIns="45720" rIns="91440" bIns="45720" rtlCol="0" anchor="ctr">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4200" dirty="0" err="1" smtClean="0">
                <a:solidFill>
                  <a:schemeClr val="bg1"/>
                </a:solidFill>
                <a:latin typeface="Arial"/>
                <a:ea typeface="Geneva" pitchFamily="-112" charset="-128"/>
                <a:cs typeface="Arial"/>
              </a:rPr>
              <a:t>Salesforce</a:t>
            </a:r>
            <a:r>
              <a:rPr lang="en-US" sz="4200" dirty="0" smtClean="0">
                <a:solidFill>
                  <a:schemeClr val="bg1"/>
                </a:solidFill>
                <a:latin typeface="Arial"/>
                <a:ea typeface="Geneva" pitchFamily="-112" charset="-128"/>
                <a:cs typeface="Arial"/>
              </a:rPr>
              <a:t> Flow Introduction</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2000" dirty="0" smtClean="0">
                <a:solidFill>
                  <a:schemeClr val="bg1"/>
                </a:solidFill>
                <a:latin typeface="Arial"/>
                <a:ea typeface="Geneva" pitchFamily="-112" charset="-128"/>
                <a:cs typeface="Arial"/>
              </a:rPr>
              <a:t>Leeds Developer User Group</a:t>
            </a:r>
            <a:endParaRPr lang="en-US" sz="2000" noProof="0" dirty="0" smtClean="0">
              <a:solidFill>
                <a:schemeClr val="bg1"/>
              </a:solidFill>
              <a:latin typeface="Arial"/>
              <a:ea typeface="Geneva" pitchFamily="-112" charset="-128"/>
              <a:cs typeface="Arial"/>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dirty="0">
              <a:ln>
                <a:noFill/>
              </a:ln>
              <a:solidFill>
                <a:schemeClr val="bg1"/>
              </a:solidFill>
              <a:effectLst/>
              <a:uLnTx/>
              <a:uFillTx/>
              <a:latin typeface="Arial"/>
              <a:ea typeface="Geneva" pitchFamily="-112" charset="-128"/>
              <a:cs typeface="Arial"/>
            </a:endParaRPr>
          </a:p>
        </p:txBody>
      </p:sp>
      <p:sp>
        <p:nvSpPr>
          <p:cNvPr id="9" name="Content Placeholder 12"/>
          <p:cNvSpPr txBox="1">
            <a:spLocks/>
          </p:cNvSpPr>
          <p:nvPr/>
        </p:nvSpPr>
        <p:spPr>
          <a:xfrm>
            <a:off x="4017010" y="3230880"/>
            <a:ext cx="4771390" cy="1404620"/>
          </a:xfrm>
          <a:prstGeom prst="rect">
            <a:avLst/>
          </a:prstGeom>
        </p:spPr>
        <p:txBody>
          <a:bodyPr vert="horz"/>
          <a:lstStyle/>
          <a:p>
            <a:pPr marL="342900" marR="0" lvl="0" indent="-342900" algn="l" defTabSz="457200" rtl="0" eaLnBrk="1" fontAlgn="base" latinLnBrk="0" hangingPunct="1">
              <a:lnSpc>
                <a:spcPct val="100000"/>
              </a:lnSpc>
              <a:spcBef>
                <a:spcPct val="20000"/>
              </a:spcBef>
              <a:spcAft>
                <a:spcPct val="0"/>
              </a:spcAft>
              <a:buClr>
                <a:schemeClr val="accent2"/>
              </a:buClr>
              <a:buSzTx/>
              <a:buFont typeface="Arial" charset="0"/>
              <a:buNone/>
              <a:tabLst/>
              <a:defRPr/>
            </a:pPr>
            <a:r>
              <a:rPr lang="en-US" sz="2400" dirty="0" smtClean="0">
                <a:solidFill>
                  <a:schemeClr val="accent1"/>
                </a:solidFill>
                <a:ea typeface="Geneva" pitchFamily="-112" charset="-128"/>
                <a:cs typeface="Geneva" pitchFamily="-112" charset="-128"/>
              </a:rPr>
              <a:t>April </a:t>
            </a:r>
            <a:r>
              <a:rPr kumimoji="0" lang="en-US" sz="2400" b="0" i="0" u="none" strike="noStrike" kern="1200" cap="none" spc="0" normalizeH="0" noProof="0" dirty="0" smtClean="0">
                <a:ln>
                  <a:noFill/>
                </a:ln>
                <a:solidFill>
                  <a:schemeClr val="accent1"/>
                </a:solidFill>
                <a:effectLst/>
                <a:uLnTx/>
                <a:uFillTx/>
                <a:latin typeface="+mn-lt"/>
                <a:ea typeface="Geneva" pitchFamily="-112" charset="-128"/>
                <a:cs typeface="Geneva" pitchFamily="-112" charset="-128"/>
              </a:rPr>
              <a:t>2014</a:t>
            </a:r>
            <a:endParaRPr kumimoji="0" lang="en-US" sz="2400" b="0" i="0" u="none" strike="noStrike" kern="1200" cap="none" spc="0" normalizeH="0" baseline="0" noProof="0" dirty="0">
              <a:ln>
                <a:noFill/>
              </a:ln>
              <a:solidFill>
                <a:schemeClr val="accent1"/>
              </a:solidFill>
              <a:effectLst/>
              <a:uLnTx/>
              <a:uFillTx/>
              <a:latin typeface="+mn-lt"/>
              <a:ea typeface="Geneva" pitchFamily="-112" charset="-128"/>
              <a:cs typeface="Geneva" pitchFamily="-112" charset="-128"/>
            </a:endParaRPr>
          </a:p>
        </p:txBody>
      </p:sp>
      <p:pic>
        <p:nvPicPr>
          <p:cNvPr id="5" name="Picture 4" descr="FF-logo-Reg.png"/>
          <p:cNvPicPr>
            <a:picLocks noChangeAspect="1"/>
          </p:cNvPicPr>
          <p:nvPr/>
        </p:nvPicPr>
        <p:blipFill>
          <a:blip r:embed="rId2"/>
          <a:stretch>
            <a:fillRect/>
          </a:stretch>
        </p:blipFill>
        <p:spPr>
          <a:xfrm>
            <a:off x="6494084" y="5769905"/>
            <a:ext cx="2095500" cy="546100"/>
          </a:xfrm>
          <a:prstGeom prst="rect">
            <a:avLst/>
          </a:prstGeom>
        </p:spPr>
      </p:pic>
      <p:sp>
        <p:nvSpPr>
          <p:cNvPr id="3" name="Slide Number Placeholder 2"/>
          <p:cNvSpPr>
            <a:spLocks noGrp="1"/>
          </p:cNvSpPr>
          <p:nvPr>
            <p:ph type="sldNum" sz="quarter" idx="4"/>
          </p:nvPr>
        </p:nvSpPr>
        <p:spPr/>
        <p:txBody>
          <a:bodyPr/>
          <a:lstStyle/>
          <a:p>
            <a:fld id="{91D48A74-E838-E348-B4BA-763B9B8FC266}" type="slidenum">
              <a:rPr lang="en-US" smtClean="0"/>
              <a:pPr/>
              <a:t>1</a:t>
            </a:fld>
            <a:endParaRPr lang="en-US" dirty="0"/>
          </a:p>
        </p:txBody>
      </p:sp>
    </p:spTree>
    <p:extLst>
      <p:ext uri="{BB962C8B-B14F-4D97-AF65-F5344CB8AC3E}">
        <p14:creationId xmlns:p14="http://schemas.microsoft.com/office/powerpoint/2010/main" val="27238694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Passing in Parameters</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Create new </a:t>
            </a:r>
            <a:r>
              <a:rPr lang="en-US" dirty="0" err="1" smtClean="0">
                <a:latin typeface="Courier New"/>
                <a:cs typeface="Courier New"/>
              </a:rPr>
              <a:t>UserName</a:t>
            </a:r>
            <a:r>
              <a:rPr lang="en-US" dirty="0" smtClean="0"/>
              <a:t> Variable</a:t>
            </a:r>
          </a:p>
          <a:p>
            <a:pPr marL="457200" indent="-457200">
              <a:buFont typeface="+mj-lt"/>
              <a:buAutoNum type="arabicPeriod"/>
            </a:pPr>
            <a:r>
              <a:rPr lang="en-US" dirty="0" smtClean="0"/>
              <a:t>Add Screen element referencing</a:t>
            </a:r>
            <a:br>
              <a:rPr lang="en-US" dirty="0" smtClean="0"/>
            </a:br>
            <a:r>
              <a:rPr lang="en-US" dirty="0" smtClean="0"/>
              <a:t>the </a:t>
            </a:r>
            <a:r>
              <a:rPr lang="en-US" dirty="0" smtClean="0">
                <a:latin typeface="Courier New"/>
                <a:cs typeface="Courier New"/>
              </a:rPr>
              <a:t>{!</a:t>
            </a:r>
            <a:r>
              <a:rPr lang="en-US" dirty="0" err="1" smtClean="0">
                <a:latin typeface="Courier New"/>
                <a:cs typeface="Courier New"/>
              </a:rPr>
              <a:t>UserName</a:t>
            </a:r>
            <a:r>
              <a:rPr lang="en-US" dirty="0" smtClean="0">
                <a:latin typeface="Courier New"/>
                <a:cs typeface="Courier New"/>
              </a:rPr>
              <a:t>} </a:t>
            </a:r>
            <a:r>
              <a:rPr lang="en-US" dirty="0" smtClean="0"/>
              <a:t>variable</a:t>
            </a:r>
          </a:p>
          <a:p>
            <a:pPr marL="457200" indent="-457200">
              <a:buFont typeface="+mj-lt"/>
              <a:buAutoNum type="arabicPeriod"/>
            </a:pPr>
            <a:r>
              <a:rPr lang="en-US" dirty="0" smtClean="0"/>
              <a:t>Pass via URL</a:t>
            </a:r>
            <a:br>
              <a:rPr lang="en-US" dirty="0" smtClean="0"/>
            </a:br>
            <a:r>
              <a:rPr lang="en-US" dirty="0" smtClean="0"/>
              <a:t>	   or</a:t>
            </a:r>
            <a:br>
              <a:rPr lang="en-US" dirty="0" smtClean="0"/>
            </a:br>
            <a:r>
              <a:rPr lang="en-US" dirty="0" err="1" smtClean="0"/>
              <a:t>Visualforce</a:t>
            </a:r>
            <a:r>
              <a:rPr lang="en-US" dirty="0" smtClean="0"/>
              <a:t> Page</a:t>
            </a:r>
          </a:p>
        </p:txBody>
      </p:sp>
      <p:sp>
        <p:nvSpPr>
          <p:cNvPr id="4" name="Slide Number Placeholder 3"/>
          <p:cNvSpPr>
            <a:spLocks noGrp="1"/>
          </p:cNvSpPr>
          <p:nvPr>
            <p:ph type="sldNum" sz="quarter" idx="4"/>
          </p:nvPr>
        </p:nvSpPr>
        <p:spPr/>
        <p:txBody>
          <a:bodyPr/>
          <a:lstStyle/>
          <a:p>
            <a:fld id="{91D48A74-E838-E348-B4BA-763B9B8FC266}"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6567176" y="912784"/>
            <a:ext cx="1944007" cy="2015675"/>
          </a:xfrm>
          <a:prstGeom prst="rect">
            <a:avLst/>
          </a:prstGeom>
        </p:spPr>
      </p:pic>
      <p:pic>
        <p:nvPicPr>
          <p:cNvPr id="6" name="Picture 5"/>
          <p:cNvPicPr>
            <a:picLocks noChangeAspect="1"/>
          </p:cNvPicPr>
          <p:nvPr/>
        </p:nvPicPr>
        <p:blipFill>
          <a:blip r:embed="rId3"/>
          <a:stretch>
            <a:fillRect/>
          </a:stretch>
        </p:blipFill>
        <p:spPr>
          <a:xfrm>
            <a:off x="4571600" y="2478115"/>
            <a:ext cx="4123405" cy="2518110"/>
          </a:xfrm>
          <a:prstGeom prst="rect">
            <a:avLst/>
          </a:prstGeom>
        </p:spPr>
      </p:pic>
      <p:pic>
        <p:nvPicPr>
          <p:cNvPr id="8" name="Picture 7"/>
          <p:cNvPicPr>
            <a:picLocks noChangeAspect="1"/>
          </p:cNvPicPr>
          <p:nvPr/>
        </p:nvPicPr>
        <p:blipFill>
          <a:blip r:embed="rId4"/>
          <a:stretch>
            <a:fillRect/>
          </a:stretch>
        </p:blipFill>
        <p:spPr>
          <a:xfrm>
            <a:off x="3431945" y="3566836"/>
            <a:ext cx="5393928" cy="2801139"/>
          </a:xfrm>
          <a:prstGeom prst="rect">
            <a:avLst/>
          </a:prstGeom>
        </p:spPr>
      </p:pic>
    </p:spTree>
    <p:extLst>
      <p:ext uri="{BB962C8B-B14F-4D97-AF65-F5344CB8AC3E}">
        <p14:creationId xmlns:p14="http://schemas.microsoft.com/office/powerpoint/2010/main" val="8746297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Passing in Parameters</a:t>
            </a:r>
            <a:endParaRPr lang="en-US" dirty="0"/>
          </a:p>
        </p:txBody>
      </p:sp>
      <p:sp>
        <p:nvSpPr>
          <p:cNvPr id="3" name="Content Placeholder 2"/>
          <p:cNvSpPr>
            <a:spLocks noGrp="1"/>
          </p:cNvSpPr>
          <p:nvPr>
            <p:ph sz="quarter" idx="13"/>
          </p:nvPr>
        </p:nvSpPr>
        <p:spPr/>
        <p:txBody>
          <a:bodyPr/>
          <a:lstStyle/>
          <a:p>
            <a:r>
              <a:rPr lang="en-US" dirty="0" smtClean="0"/>
              <a:t>Passing via URL</a:t>
            </a:r>
            <a:br>
              <a:rPr lang="en-US" dirty="0" smtClean="0"/>
            </a:br>
            <a:r>
              <a:rPr lang="en-US" dirty="0" smtClean="0">
                <a:latin typeface="Courier New"/>
                <a:cs typeface="Courier New"/>
              </a:rPr>
              <a:t>/</a:t>
            </a:r>
            <a:r>
              <a:rPr lang="en-US" dirty="0">
                <a:latin typeface="Courier New"/>
                <a:cs typeface="Courier New"/>
              </a:rPr>
              <a:t>flow/</a:t>
            </a:r>
            <a:r>
              <a:rPr lang="en-US" dirty="0" err="1">
                <a:latin typeface="Courier New"/>
                <a:cs typeface="Courier New"/>
              </a:rPr>
              <a:t>HelloUser?UserName</a:t>
            </a:r>
            <a:r>
              <a:rPr lang="en-US" dirty="0">
                <a:latin typeface="Courier New"/>
                <a:cs typeface="Courier New"/>
              </a:rPr>
              <a:t>=</a:t>
            </a:r>
            <a:r>
              <a:rPr lang="en-US" dirty="0" smtClean="0">
                <a:latin typeface="Courier New"/>
                <a:cs typeface="Courier New"/>
              </a:rPr>
              <a:t>Andrew%20Fawcett</a:t>
            </a:r>
            <a:r>
              <a:rPr lang="en-US" dirty="0">
                <a:latin typeface="Courier New"/>
                <a:cs typeface="Courier New"/>
              </a:rPr>
              <a:t/>
            </a:r>
            <a:br>
              <a:rPr lang="en-US" dirty="0">
                <a:latin typeface="Courier New"/>
                <a:cs typeface="Courier New"/>
              </a:rPr>
            </a:br>
            <a:endParaRPr lang="en-US" dirty="0" smtClean="0">
              <a:latin typeface="Courier New"/>
              <a:cs typeface="Courier New"/>
            </a:endParaRPr>
          </a:p>
          <a:p>
            <a:r>
              <a:rPr lang="en-US" dirty="0" smtClean="0"/>
              <a:t>Passing via URL </a:t>
            </a:r>
            <a:br>
              <a:rPr lang="en-US" dirty="0" smtClean="0"/>
            </a:br>
            <a:r>
              <a:rPr lang="en-US" sz="1400" dirty="0" smtClean="0"/>
              <a:t>(Web Tab Example)</a:t>
            </a:r>
          </a:p>
          <a:p>
            <a:pPr marL="0" indent="0">
              <a:buNone/>
            </a:pPr>
            <a:r>
              <a:rPr lang="en-US" dirty="0" smtClean="0"/>
              <a:t/>
            </a:r>
            <a:br>
              <a:rPr lang="en-US" dirty="0" smtClean="0"/>
            </a:br>
            <a:r>
              <a:rPr lang="en-US" dirty="0" smtClean="0"/>
              <a:t/>
            </a:r>
            <a:br>
              <a:rPr lang="en-US" dirty="0" smtClean="0"/>
            </a:br>
            <a:endParaRPr lang="en-US" dirty="0" smtClean="0"/>
          </a:p>
          <a:p>
            <a:r>
              <a:rPr lang="en-US" dirty="0" smtClean="0"/>
              <a:t>Passing via </a:t>
            </a:r>
            <a:r>
              <a:rPr lang="en-US" dirty="0" err="1" smtClean="0"/>
              <a:t>Visualforce</a:t>
            </a:r>
            <a:r>
              <a:rPr lang="en-US" dirty="0" smtClean="0"/>
              <a:t> page (Recommended) </a:t>
            </a:r>
            <a:br>
              <a:rPr lang="en-US" dirty="0" smtClean="0"/>
            </a:br>
            <a:r>
              <a:rPr lang="en-US" sz="1400" dirty="0" smtClean="0"/>
              <a:t>(</a:t>
            </a:r>
            <a:r>
              <a:rPr lang="en-US" sz="1400" dirty="0" err="1" smtClean="0"/>
              <a:t>Visualforce</a:t>
            </a:r>
            <a:r>
              <a:rPr lang="en-US" sz="1400" dirty="0" smtClean="0"/>
              <a:t> Tab Example)</a:t>
            </a:r>
          </a:p>
        </p:txBody>
      </p:sp>
      <p:sp>
        <p:nvSpPr>
          <p:cNvPr id="4" name="Slide Number Placeholder 3"/>
          <p:cNvSpPr>
            <a:spLocks noGrp="1"/>
          </p:cNvSpPr>
          <p:nvPr>
            <p:ph type="sldNum" sz="quarter" idx="4"/>
          </p:nvPr>
        </p:nvSpPr>
        <p:spPr/>
        <p:txBody>
          <a:bodyPr/>
          <a:lstStyle/>
          <a:p>
            <a:fld id="{91D48A74-E838-E348-B4BA-763B9B8FC266}" type="slidenum">
              <a:rPr lang="en-US" smtClean="0"/>
              <a:pPr/>
              <a:t>11</a:t>
            </a:fld>
            <a:endParaRPr lang="en-US" dirty="0"/>
          </a:p>
        </p:txBody>
      </p:sp>
      <p:pic>
        <p:nvPicPr>
          <p:cNvPr id="11" name="Picture 10"/>
          <p:cNvPicPr>
            <a:picLocks noChangeAspect="1"/>
          </p:cNvPicPr>
          <p:nvPr/>
        </p:nvPicPr>
        <p:blipFill>
          <a:blip r:embed="rId2"/>
          <a:stretch>
            <a:fillRect/>
          </a:stretch>
        </p:blipFill>
        <p:spPr>
          <a:xfrm>
            <a:off x="831913" y="2938107"/>
            <a:ext cx="3416300" cy="927100"/>
          </a:xfrm>
          <a:prstGeom prst="rect">
            <a:avLst/>
          </a:prstGeom>
        </p:spPr>
      </p:pic>
      <p:sp>
        <p:nvSpPr>
          <p:cNvPr id="13" name="Rectangle 12"/>
          <p:cNvSpPr/>
          <p:nvPr/>
        </p:nvSpPr>
        <p:spPr>
          <a:xfrm>
            <a:off x="753690" y="4659539"/>
            <a:ext cx="7726484" cy="1754327"/>
          </a:xfrm>
          <a:prstGeom prst="rect">
            <a:avLst/>
          </a:prstGeom>
          <a:solidFill>
            <a:schemeClr val="bg1"/>
          </a:solidFill>
        </p:spPr>
        <p:txBody>
          <a:bodyPr wrap="square">
            <a:spAutoFit/>
          </a:bodyPr>
          <a:lstStyle/>
          <a:p>
            <a:r>
              <a:rPr lang="en-US" dirty="0">
                <a:latin typeface="Courier"/>
                <a:cs typeface="Courier"/>
              </a:rPr>
              <a:t>&lt;</a:t>
            </a:r>
            <a:r>
              <a:rPr lang="en-US" dirty="0" err="1">
                <a:latin typeface="Courier"/>
                <a:cs typeface="Courier"/>
              </a:rPr>
              <a:t>apex:page</a:t>
            </a:r>
            <a:r>
              <a:rPr lang="en-US" dirty="0">
                <a:latin typeface="Courier"/>
                <a:cs typeface="Courier"/>
              </a:rPr>
              <a:t> &gt;</a:t>
            </a:r>
          </a:p>
          <a:p>
            <a:r>
              <a:rPr lang="en-US" dirty="0">
                <a:latin typeface="Courier"/>
                <a:cs typeface="Courier"/>
              </a:rPr>
              <a:t>  </a:t>
            </a:r>
            <a:r>
              <a:rPr lang="en-US" dirty="0" smtClean="0">
                <a:latin typeface="Courier"/>
                <a:cs typeface="Courier"/>
              </a:rPr>
              <a:t>&lt;</a:t>
            </a:r>
            <a:r>
              <a:rPr lang="en-US" dirty="0" err="1">
                <a:latin typeface="Courier"/>
                <a:cs typeface="Courier"/>
              </a:rPr>
              <a:t>flow:interview</a:t>
            </a:r>
            <a:r>
              <a:rPr lang="en-US" dirty="0">
                <a:latin typeface="Courier"/>
                <a:cs typeface="Courier"/>
              </a:rPr>
              <a:t> </a:t>
            </a:r>
            <a:r>
              <a:rPr lang="en-US" b="1" dirty="0">
                <a:latin typeface="Courier"/>
                <a:cs typeface="Courier"/>
              </a:rPr>
              <a:t>name="</a:t>
            </a:r>
            <a:r>
              <a:rPr lang="en-US" b="1" dirty="0" err="1">
                <a:latin typeface="Courier"/>
                <a:cs typeface="Courier"/>
              </a:rPr>
              <a:t>HelloUser</a:t>
            </a:r>
            <a:r>
              <a:rPr lang="en-US" b="1" dirty="0">
                <a:latin typeface="Courier"/>
                <a:cs typeface="Courier"/>
              </a:rPr>
              <a:t>"</a:t>
            </a:r>
            <a:r>
              <a:rPr lang="en-US" dirty="0">
                <a:latin typeface="Courier"/>
                <a:cs typeface="Courier"/>
              </a:rPr>
              <a:t>&gt;</a:t>
            </a:r>
          </a:p>
          <a:p>
            <a:r>
              <a:rPr lang="en-US" dirty="0">
                <a:latin typeface="Courier"/>
                <a:cs typeface="Courier"/>
              </a:rPr>
              <a:t>    </a:t>
            </a:r>
            <a:r>
              <a:rPr lang="en-US" dirty="0" smtClean="0">
                <a:latin typeface="Courier"/>
                <a:cs typeface="Courier"/>
              </a:rPr>
              <a:t>&lt;</a:t>
            </a:r>
            <a:r>
              <a:rPr lang="en-US" dirty="0" err="1">
                <a:latin typeface="Courier"/>
                <a:cs typeface="Courier"/>
              </a:rPr>
              <a:t>apex:param</a:t>
            </a:r>
            <a:r>
              <a:rPr lang="en-US" dirty="0">
                <a:latin typeface="Courier"/>
                <a:cs typeface="Courier"/>
              </a:rPr>
              <a:t> </a:t>
            </a:r>
            <a:r>
              <a:rPr lang="en-US" b="1" dirty="0" smtClean="0">
                <a:latin typeface="Courier"/>
                <a:cs typeface="Courier"/>
              </a:rPr>
              <a:t>name="</a:t>
            </a:r>
            <a:r>
              <a:rPr lang="en-US" b="1" dirty="0" err="1" smtClean="0">
                <a:latin typeface="Courier"/>
                <a:cs typeface="Courier"/>
              </a:rPr>
              <a:t>UserName</a:t>
            </a:r>
            <a:r>
              <a:rPr lang="en-US" b="1" dirty="0" smtClean="0">
                <a:latin typeface="Courier"/>
                <a:cs typeface="Courier"/>
              </a:rPr>
              <a:t>"</a:t>
            </a:r>
            <a:r>
              <a:rPr lang="en-US" dirty="0" smtClean="0">
                <a:latin typeface="Courier"/>
                <a:cs typeface="Courier"/>
              </a:rPr>
              <a:t> </a:t>
            </a:r>
            <a:br>
              <a:rPr lang="en-US" dirty="0" smtClean="0">
                <a:latin typeface="Courier"/>
                <a:cs typeface="Courier"/>
              </a:rPr>
            </a:br>
            <a:r>
              <a:rPr lang="en-US" dirty="0" smtClean="0">
                <a:latin typeface="Courier"/>
                <a:cs typeface="Courier"/>
              </a:rPr>
              <a:t>       value</a:t>
            </a:r>
            <a:r>
              <a:rPr lang="en-US" dirty="0">
                <a:latin typeface="Courier"/>
                <a:cs typeface="Courier"/>
              </a:rPr>
              <a:t>="{!$</a:t>
            </a:r>
            <a:r>
              <a:rPr lang="en-US" dirty="0" err="1">
                <a:latin typeface="Courier"/>
                <a:cs typeface="Courier"/>
              </a:rPr>
              <a:t>User.FirstName</a:t>
            </a:r>
            <a:r>
              <a:rPr lang="en-US" dirty="0">
                <a:latin typeface="Courier"/>
                <a:cs typeface="Courier"/>
              </a:rPr>
              <a:t>} {!$</a:t>
            </a:r>
            <a:r>
              <a:rPr lang="en-US" dirty="0" err="1">
                <a:latin typeface="Courier"/>
                <a:cs typeface="Courier"/>
              </a:rPr>
              <a:t>User.LastName</a:t>
            </a:r>
            <a:r>
              <a:rPr lang="en-US" dirty="0">
                <a:latin typeface="Courier"/>
                <a:cs typeface="Courier"/>
              </a:rPr>
              <a:t>}"/&gt;</a:t>
            </a:r>
          </a:p>
          <a:p>
            <a:r>
              <a:rPr lang="en-US" dirty="0">
                <a:latin typeface="Courier"/>
                <a:cs typeface="Courier"/>
              </a:rPr>
              <a:t>  </a:t>
            </a:r>
            <a:r>
              <a:rPr lang="en-US" dirty="0" smtClean="0">
                <a:latin typeface="Courier"/>
                <a:cs typeface="Courier"/>
              </a:rPr>
              <a:t>&lt;</a:t>
            </a:r>
            <a:r>
              <a:rPr lang="en-US" dirty="0">
                <a:latin typeface="Courier"/>
                <a:cs typeface="Courier"/>
              </a:rPr>
              <a:t>/</a:t>
            </a:r>
            <a:r>
              <a:rPr lang="en-US" dirty="0" err="1">
                <a:latin typeface="Courier"/>
                <a:cs typeface="Courier"/>
              </a:rPr>
              <a:t>flow:interview</a:t>
            </a:r>
            <a:r>
              <a:rPr lang="en-US" dirty="0">
                <a:latin typeface="Courier"/>
                <a:cs typeface="Courier"/>
              </a:rPr>
              <a:t>&gt;</a:t>
            </a:r>
          </a:p>
          <a:p>
            <a:r>
              <a:rPr lang="en-US" dirty="0">
                <a:latin typeface="Courier"/>
                <a:cs typeface="Courier"/>
              </a:rPr>
              <a:t>&lt;/</a:t>
            </a:r>
            <a:r>
              <a:rPr lang="en-US" dirty="0" err="1">
                <a:latin typeface="Courier"/>
                <a:cs typeface="Courier"/>
              </a:rPr>
              <a:t>apex:page</a:t>
            </a:r>
            <a:r>
              <a:rPr lang="en-US" dirty="0">
                <a:latin typeface="Courier"/>
                <a:cs typeface="Courier"/>
              </a:rPr>
              <a:t>&gt;</a:t>
            </a:r>
          </a:p>
        </p:txBody>
      </p:sp>
      <p:pic>
        <p:nvPicPr>
          <p:cNvPr id="14" name="Picture 13"/>
          <p:cNvPicPr>
            <a:picLocks noChangeAspect="1"/>
          </p:cNvPicPr>
          <p:nvPr/>
        </p:nvPicPr>
        <p:blipFill>
          <a:blip r:embed="rId3"/>
          <a:stretch>
            <a:fillRect/>
          </a:stretch>
        </p:blipFill>
        <p:spPr>
          <a:xfrm>
            <a:off x="4580327" y="2018026"/>
            <a:ext cx="4425778" cy="1540208"/>
          </a:xfrm>
          <a:prstGeom prst="rect">
            <a:avLst/>
          </a:prstGeom>
        </p:spPr>
      </p:pic>
    </p:spTree>
    <p:extLst>
      <p:ext uri="{BB962C8B-B14F-4D97-AF65-F5344CB8AC3E}">
        <p14:creationId xmlns:p14="http://schemas.microsoft.com/office/powerpoint/2010/main" val="20367438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Flow in Salesforce1</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461429" y="905357"/>
            <a:ext cx="4565803" cy="2636591"/>
          </a:xfrm>
          <a:prstGeom prst="rect">
            <a:avLst/>
          </a:prstGeom>
        </p:spPr>
      </p:pic>
      <p:pic>
        <p:nvPicPr>
          <p:cNvPr id="5" name="Picture 4"/>
          <p:cNvPicPr>
            <a:picLocks noChangeAspect="1"/>
          </p:cNvPicPr>
          <p:nvPr/>
        </p:nvPicPr>
        <p:blipFill>
          <a:blip r:embed="rId3"/>
          <a:stretch>
            <a:fillRect/>
          </a:stretch>
        </p:blipFill>
        <p:spPr>
          <a:xfrm>
            <a:off x="1625528" y="3720855"/>
            <a:ext cx="6518799" cy="2346375"/>
          </a:xfrm>
          <a:prstGeom prst="rect">
            <a:avLst/>
          </a:prstGeom>
        </p:spPr>
      </p:pic>
      <p:pic>
        <p:nvPicPr>
          <p:cNvPr id="7" name="Picture 6"/>
          <p:cNvPicPr>
            <a:picLocks noChangeAspect="1"/>
          </p:cNvPicPr>
          <p:nvPr/>
        </p:nvPicPr>
        <p:blipFill>
          <a:blip r:embed="rId4"/>
          <a:stretch>
            <a:fillRect/>
          </a:stretch>
        </p:blipFill>
        <p:spPr>
          <a:xfrm>
            <a:off x="5321941" y="902679"/>
            <a:ext cx="3154533" cy="2302896"/>
          </a:xfrm>
          <a:prstGeom prst="rect">
            <a:avLst/>
          </a:prstGeom>
        </p:spPr>
      </p:pic>
      <p:sp>
        <p:nvSpPr>
          <p:cNvPr id="8" name="Rectangle 7"/>
          <p:cNvSpPr/>
          <p:nvPr/>
        </p:nvSpPr>
        <p:spPr>
          <a:xfrm>
            <a:off x="5677939" y="2792009"/>
            <a:ext cx="1332899" cy="325384"/>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371929" y="3075407"/>
            <a:ext cx="1878652" cy="409355"/>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81386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Updating the Database</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Add Variable </a:t>
            </a:r>
            <a:r>
              <a:rPr lang="en-US" dirty="0" err="1" smtClean="0">
                <a:latin typeface="Courier New"/>
                <a:cs typeface="Courier New"/>
              </a:rPr>
              <a:t>OpportunityId</a:t>
            </a:r>
            <a:endParaRPr lang="en-US" dirty="0">
              <a:latin typeface="Courier New"/>
              <a:cs typeface="Courier New"/>
            </a:endParaRPr>
          </a:p>
          <a:p>
            <a:pPr marL="457200" indent="-457200">
              <a:buFont typeface="+mj-lt"/>
              <a:buAutoNum type="arabicPeriod"/>
            </a:pPr>
            <a:r>
              <a:rPr lang="en-US" dirty="0" smtClean="0"/>
              <a:t>Add Record Update element</a:t>
            </a:r>
          </a:p>
          <a:p>
            <a:pPr lvl="1"/>
            <a:r>
              <a:rPr lang="en-US" dirty="0" smtClean="0"/>
              <a:t>Reference </a:t>
            </a:r>
            <a:r>
              <a:rPr lang="en-US" dirty="0" err="1" smtClean="0">
                <a:latin typeface="Courier New"/>
                <a:cs typeface="Courier New"/>
              </a:rPr>
              <a:t>OpportunityId</a:t>
            </a:r>
            <a:r>
              <a:rPr lang="en-US" dirty="0" smtClean="0"/>
              <a:t> in filter</a:t>
            </a:r>
          </a:p>
          <a:p>
            <a:pPr lvl="1"/>
            <a:r>
              <a:rPr lang="en-US" dirty="0" smtClean="0"/>
              <a:t>Reference fields to update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13</a:t>
            </a:fld>
            <a:endParaRPr lang="en-US" dirty="0"/>
          </a:p>
        </p:txBody>
      </p:sp>
      <p:pic>
        <p:nvPicPr>
          <p:cNvPr id="7" name="Picture 6"/>
          <p:cNvPicPr>
            <a:picLocks noChangeAspect="1"/>
          </p:cNvPicPr>
          <p:nvPr/>
        </p:nvPicPr>
        <p:blipFill>
          <a:blip r:embed="rId2"/>
          <a:stretch>
            <a:fillRect/>
          </a:stretch>
        </p:blipFill>
        <p:spPr>
          <a:xfrm>
            <a:off x="892098" y="2738403"/>
            <a:ext cx="6118739" cy="4576411"/>
          </a:xfrm>
          <a:prstGeom prst="rect">
            <a:avLst/>
          </a:prstGeom>
        </p:spPr>
      </p:pic>
      <p:pic>
        <p:nvPicPr>
          <p:cNvPr id="8" name="Picture 7"/>
          <p:cNvPicPr>
            <a:picLocks noChangeAspect="1"/>
          </p:cNvPicPr>
          <p:nvPr/>
        </p:nvPicPr>
        <p:blipFill>
          <a:blip r:embed="rId3"/>
          <a:stretch>
            <a:fillRect/>
          </a:stretch>
        </p:blipFill>
        <p:spPr>
          <a:xfrm>
            <a:off x="6221797" y="1246640"/>
            <a:ext cx="1720741" cy="1125516"/>
          </a:xfrm>
          <a:prstGeom prst="rect">
            <a:avLst/>
          </a:prstGeom>
        </p:spPr>
      </p:pic>
    </p:spTree>
    <p:extLst>
      <p:ext uri="{BB962C8B-B14F-4D97-AF65-F5344CB8AC3E}">
        <p14:creationId xmlns:p14="http://schemas.microsoft.com/office/powerpoint/2010/main" val="583255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Updating the Database</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Create </a:t>
            </a:r>
            <a:r>
              <a:rPr lang="en-US" dirty="0" err="1" smtClean="0"/>
              <a:t>Visualforce</a:t>
            </a:r>
            <a:r>
              <a:rPr lang="en-US" dirty="0" smtClean="0"/>
              <a:t> Page </a:t>
            </a:r>
          </a:p>
          <a:p>
            <a:pPr lvl="1"/>
            <a:r>
              <a:rPr lang="en-US" dirty="0" smtClean="0"/>
              <a:t>Using Standard Controller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457200" indent="-457200">
              <a:buFont typeface="+mj-lt"/>
              <a:buAutoNum type="arabicPeriod"/>
            </a:pPr>
            <a:r>
              <a:rPr lang="en-US" dirty="0" smtClean="0"/>
              <a:t>Create Custom Button</a:t>
            </a:r>
          </a:p>
          <a:p>
            <a:pPr lvl="1"/>
            <a:r>
              <a:rPr lang="en-US" dirty="0" smtClean="0"/>
              <a:t>Using above Page</a:t>
            </a:r>
          </a:p>
          <a:p>
            <a:pPr marL="457200"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14</a:t>
            </a:fld>
            <a:endParaRPr lang="en-US" dirty="0"/>
          </a:p>
        </p:txBody>
      </p:sp>
      <p:sp>
        <p:nvSpPr>
          <p:cNvPr id="5" name="Rectangle 4"/>
          <p:cNvSpPr/>
          <p:nvPr/>
        </p:nvSpPr>
        <p:spPr>
          <a:xfrm>
            <a:off x="638239" y="1905421"/>
            <a:ext cx="7988864" cy="2031325"/>
          </a:xfrm>
          <a:prstGeom prst="rect">
            <a:avLst/>
          </a:prstGeom>
          <a:solidFill>
            <a:schemeClr val="bg1"/>
          </a:solidFill>
        </p:spPr>
        <p:txBody>
          <a:bodyPr wrap="square">
            <a:spAutoFit/>
          </a:bodyPr>
          <a:lstStyle/>
          <a:p>
            <a:r>
              <a:rPr lang="en-US" dirty="0">
                <a:latin typeface="Courier New"/>
                <a:cs typeface="Courier New"/>
              </a:rPr>
              <a:t>&lt;</a:t>
            </a:r>
            <a:r>
              <a:rPr lang="en-US" dirty="0" err="1">
                <a:latin typeface="Courier New"/>
                <a:cs typeface="Courier New"/>
              </a:rPr>
              <a:t>apex:page</a:t>
            </a:r>
            <a:r>
              <a:rPr lang="en-US" dirty="0">
                <a:latin typeface="Courier New"/>
                <a:cs typeface="Courier New"/>
              </a:rPr>
              <a:t> </a:t>
            </a:r>
            <a:r>
              <a:rPr lang="en-US" b="1" dirty="0" err="1">
                <a:latin typeface="Courier New"/>
                <a:cs typeface="Courier New"/>
              </a:rPr>
              <a:t>standardController</a:t>
            </a:r>
            <a:r>
              <a:rPr lang="en-US" b="1" dirty="0">
                <a:latin typeface="Courier New"/>
                <a:cs typeface="Courier New"/>
              </a:rPr>
              <a:t>="Opportunity"</a:t>
            </a:r>
            <a:r>
              <a:rPr lang="en-US" dirty="0">
                <a:latin typeface="Courier New"/>
                <a:cs typeface="Courier New"/>
              </a:rPr>
              <a:t>&gt;</a:t>
            </a:r>
          </a:p>
          <a:p>
            <a:r>
              <a:rPr lang="en-US" dirty="0" smtClean="0">
                <a:latin typeface="Courier New"/>
                <a:cs typeface="Courier New"/>
              </a:rPr>
              <a:t>  &lt;</a:t>
            </a:r>
            <a:r>
              <a:rPr lang="en-US" dirty="0" err="1">
                <a:latin typeface="Courier New"/>
                <a:cs typeface="Courier New"/>
              </a:rPr>
              <a:t>flow:interview</a:t>
            </a:r>
            <a:r>
              <a:rPr lang="en-US" dirty="0">
                <a:latin typeface="Courier New"/>
                <a:cs typeface="Courier New"/>
              </a:rPr>
              <a:t> name="</a:t>
            </a:r>
            <a:r>
              <a:rPr lang="en-US" dirty="0" err="1" smtClean="0">
                <a:latin typeface="Courier New"/>
                <a:cs typeface="Courier New"/>
              </a:rPr>
              <a:t>UpdateOpportunityLines</a:t>
            </a:r>
            <a:r>
              <a:rPr lang="en-US" dirty="0" smtClean="0">
                <a:latin typeface="Courier New"/>
                <a:cs typeface="Courier New"/>
              </a:rPr>
              <a:t>”</a:t>
            </a:r>
            <a:br>
              <a:rPr lang="en-US" dirty="0" smtClean="0">
                <a:latin typeface="Courier New"/>
                <a:cs typeface="Courier New"/>
              </a:rPr>
            </a:br>
            <a:r>
              <a:rPr lang="en-US" dirty="0" smtClean="0">
                <a:latin typeface="Courier New"/>
                <a:cs typeface="Courier New"/>
              </a:rPr>
              <a:t>        </a:t>
            </a:r>
            <a:r>
              <a:rPr lang="en-US" b="1" dirty="0" err="1" smtClean="0">
                <a:latin typeface="Courier New"/>
                <a:cs typeface="Courier New"/>
              </a:rPr>
              <a:t>finishLocation</a:t>
            </a:r>
            <a:r>
              <a:rPr lang="en-US" b="1" dirty="0">
                <a:latin typeface="Courier New"/>
                <a:cs typeface="Courier New"/>
              </a:rPr>
              <a:t>="/{!</a:t>
            </a:r>
            <a:r>
              <a:rPr lang="en-US" b="1" dirty="0" err="1">
                <a:latin typeface="Courier New"/>
                <a:cs typeface="Courier New"/>
              </a:rPr>
              <a:t>Opportunity.Id</a:t>
            </a:r>
            <a:r>
              <a:rPr lang="en-US" b="1" dirty="0">
                <a:latin typeface="Courier New"/>
                <a:cs typeface="Courier New"/>
              </a:rPr>
              <a:t>}"</a:t>
            </a:r>
            <a:r>
              <a:rPr lang="en-US" dirty="0">
                <a:latin typeface="Courier New"/>
                <a:cs typeface="Courier New"/>
              </a:rPr>
              <a:t>&gt;</a:t>
            </a:r>
          </a:p>
          <a:p>
            <a:r>
              <a:rPr lang="en-US" dirty="0" smtClean="0">
                <a:latin typeface="Courier New"/>
                <a:cs typeface="Courier New"/>
              </a:rPr>
              <a:t>    &lt;</a:t>
            </a:r>
            <a:r>
              <a:rPr lang="en-US" dirty="0" err="1">
                <a:latin typeface="Courier New"/>
                <a:cs typeface="Courier New"/>
              </a:rPr>
              <a:t>apex:param</a:t>
            </a:r>
            <a:r>
              <a:rPr lang="en-US" dirty="0">
                <a:latin typeface="Courier New"/>
                <a:cs typeface="Courier New"/>
              </a:rPr>
              <a:t> name="</a:t>
            </a:r>
            <a:r>
              <a:rPr lang="en-US" dirty="0" err="1">
                <a:latin typeface="Courier New"/>
                <a:cs typeface="Courier New"/>
              </a:rPr>
              <a:t>OpportunityId</a:t>
            </a:r>
            <a:r>
              <a:rPr lang="en-US" dirty="0">
                <a:latin typeface="Courier New"/>
                <a:cs typeface="Courier New"/>
              </a:rPr>
              <a:t>" </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value</a:t>
            </a:r>
            <a:r>
              <a:rPr lang="en-US" dirty="0">
                <a:latin typeface="Courier New"/>
                <a:cs typeface="Courier New"/>
              </a:rPr>
              <a:t>="</a:t>
            </a:r>
            <a:r>
              <a:rPr lang="en-US" b="1" dirty="0">
                <a:latin typeface="Courier New"/>
                <a:cs typeface="Courier New"/>
              </a:rPr>
              <a:t>{!</a:t>
            </a:r>
            <a:r>
              <a:rPr lang="en-US" b="1" dirty="0" err="1">
                <a:latin typeface="Courier New"/>
                <a:cs typeface="Courier New"/>
              </a:rPr>
              <a:t>Opportunity.Id</a:t>
            </a:r>
            <a:r>
              <a:rPr lang="en-US" b="1" dirty="0">
                <a:latin typeface="Courier New"/>
                <a:cs typeface="Courier New"/>
              </a:rPr>
              <a:t>}</a:t>
            </a:r>
            <a:r>
              <a:rPr lang="en-US" dirty="0">
                <a:latin typeface="Courier New"/>
                <a:cs typeface="Courier New"/>
              </a:rPr>
              <a:t>"/&gt;</a:t>
            </a:r>
          </a:p>
          <a:p>
            <a:r>
              <a:rPr lang="en-US" dirty="0">
                <a:latin typeface="Courier New"/>
                <a:cs typeface="Courier New"/>
              </a:rPr>
              <a:t>  </a:t>
            </a:r>
            <a:r>
              <a:rPr lang="en-US" dirty="0" smtClean="0">
                <a:latin typeface="Courier New"/>
                <a:cs typeface="Courier New"/>
              </a:rPr>
              <a:t>&lt;</a:t>
            </a:r>
            <a:r>
              <a:rPr lang="en-US" dirty="0">
                <a:latin typeface="Courier New"/>
                <a:cs typeface="Courier New"/>
              </a:rPr>
              <a:t>/</a:t>
            </a:r>
            <a:r>
              <a:rPr lang="en-US" dirty="0" err="1">
                <a:latin typeface="Courier New"/>
                <a:cs typeface="Courier New"/>
              </a:rPr>
              <a:t>flow:interview</a:t>
            </a:r>
            <a:r>
              <a:rPr lang="en-US" dirty="0">
                <a:latin typeface="Courier New"/>
                <a:cs typeface="Courier New"/>
              </a:rPr>
              <a:t>&gt;</a:t>
            </a:r>
          </a:p>
          <a:p>
            <a:r>
              <a:rPr lang="en-US" dirty="0">
                <a:latin typeface="Courier New"/>
                <a:cs typeface="Courier New"/>
              </a:rPr>
              <a:t>&lt;/</a:t>
            </a:r>
            <a:r>
              <a:rPr lang="en-US" dirty="0" err="1">
                <a:latin typeface="Courier New"/>
                <a:cs typeface="Courier New"/>
              </a:rPr>
              <a:t>apex:page</a:t>
            </a:r>
            <a:r>
              <a:rPr lang="en-US" dirty="0">
                <a:latin typeface="Courier New"/>
                <a:cs typeface="Courier New"/>
              </a:rPr>
              <a:t>&gt;</a:t>
            </a:r>
          </a:p>
        </p:txBody>
      </p:sp>
      <p:pic>
        <p:nvPicPr>
          <p:cNvPr id="6" name="Picture 5"/>
          <p:cNvPicPr>
            <a:picLocks noChangeAspect="1"/>
          </p:cNvPicPr>
          <p:nvPr/>
        </p:nvPicPr>
        <p:blipFill>
          <a:blip r:embed="rId2"/>
          <a:stretch>
            <a:fillRect/>
          </a:stretch>
        </p:blipFill>
        <p:spPr>
          <a:xfrm>
            <a:off x="503772" y="5249490"/>
            <a:ext cx="8312250" cy="824880"/>
          </a:xfrm>
          <a:prstGeom prst="rect">
            <a:avLst/>
          </a:prstGeom>
        </p:spPr>
      </p:pic>
    </p:spTree>
    <p:extLst>
      <p:ext uri="{BB962C8B-B14F-4D97-AF65-F5344CB8AC3E}">
        <p14:creationId xmlns:p14="http://schemas.microsoft.com/office/powerpoint/2010/main" val="32863941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Creating Sub Flows</a:t>
            </a:r>
            <a:endParaRPr lang="en-US" dirty="0"/>
          </a:p>
        </p:txBody>
      </p:sp>
      <p:sp>
        <p:nvSpPr>
          <p:cNvPr id="3" name="Content Placeholder 2"/>
          <p:cNvSpPr>
            <a:spLocks noGrp="1"/>
          </p:cNvSpPr>
          <p:nvPr>
            <p:ph sz="quarter" idx="13"/>
          </p:nvPr>
        </p:nvSpPr>
        <p:spPr/>
        <p:txBody>
          <a:bodyPr/>
          <a:lstStyle/>
          <a:p>
            <a:pPr marL="0" indent="0" algn="ctr">
              <a:buNone/>
            </a:pPr>
            <a:r>
              <a:rPr lang="en-US" i="1" dirty="0" smtClean="0"/>
              <a:t>“Create a Sub Flow that adds a Opportunity Line Item when given a Product Code, Quantity, Total Price </a:t>
            </a:r>
            <a:br>
              <a:rPr lang="en-US" i="1" dirty="0" smtClean="0"/>
            </a:br>
            <a:r>
              <a:rPr lang="en-US" i="1" dirty="0" smtClean="0"/>
              <a:t>and </a:t>
            </a:r>
            <a:r>
              <a:rPr lang="en-US" i="1" smtClean="0"/>
              <a:t>Opportunity </a:t>
            </a:r>
            <a:r>
              <a:rPr lang="en-US" i="1" smtClean="0"/>
              <a:t>Id”</a:t>
            </a:r>
            <a:endParaRPr lang="en-US" i="1" dirty="0" smtClean="0"/>
          </a:p>
          <a:p>
            <a:pPr marL="457200" indent="-457200">
              <a:buFont typeface="+mj-lt"/>
              <a:buAutoNum type="arabicPeriod"/>
            </a:pPr>
            <a:endParaRPr lang="en-US" dirty="0"/>
          </a:p>
          <a:p>
            <a:pPr marL="457200" indent="-457200">
              <a:buFont typeface="+mj-lt"/>
              <a:buAutoNum type="arabicPeriod"/>
            </a:pPr>
            <a:r>
              <a:rPr lang="en-US" dirty="0" smtClean="0"/>
              <a:t>Add Variables for Input Only</a:t>
            </a:r>
          </a:p>
          <a:p>
            <a:pPr marL="457200" indent="-457200">
              <a:buFont typeface="+mj-lt"/>
              <a:buAutoNum type="arabicPeriod"/>
            </a:pPr>
            <a:r>
              <a:rPr lang="en-US" dirty="0" smtClean="0"/>
              <a:t>Add Record Lookup element </a:t>
            </a:r>
          </a:p>
          <a:p>
            <a:pPr marL="857250" lvl="1" indent="-457200"/>
            <a:r>
              <a:rPr lang="en-US" dirty="0" smtClean="0"/>
              <a:t>Looks up the </a:t>
            </a:r>
            <a:r>
              <a:rPr lang="en-US" dirty="0" err="1" smtClean="0"/>
              <a:t>PriceBookEntryId</a:t>
            </a:r>
            <a:r>
              <a:rPr lang="en-US" dirty="0" smtClean="0"/>
              <a:t> by Product Code</a:t>
            </a:r>
          </a:p>
          <a:p>
            <a:pPr marL="457200" indent="-457200">
              <a:buFont typeface="+mj-lt"/>
              <a:buAutoNum type="arabicPeriod"/>
            </a:pPr>
            <a:r>
              <a:rPr lang="en-US" dirty="0" smtClean="0"/>
              <a:t>Add Record Create element </a:t>
            </a:r>
          </a:p>
          <a:p>
            <a:pPr marL="857250" lvl="1" indent="-457200"/>
            <a:r>
              <a:rPr lang="en-US" dirty="0" smtClean="0"/>
              <a:t>Inserts the </a:t>
            </a:r>
            <a:r>
              <a:rPr lang="en-US" dirty="0" err="1" smtClean="0"/>
              <a:t>OpportunityLineItem</a:t>
            </a:r>
            <a:r>
              <a:rPr lang="en-US" dirty="0" smtClean="0"/>
              <a:t> record</a:t>
            </a:r>
          </a:p>
          <a:p>
            <a:pPr marL="457200" indent="-457200">
              <a:buFont typeface="+mj-lt"/>
              <a:buAutoNum type="arabicPeriod"/>
            </a:pPr>
            <a:r>
              <a:rPr lang="en-US" dirty="0" smtClean="0"/>
              <a:t>Save the Flow</a:t>
            </a:r>
          </a:p>
          <a:p>
            <a:endParaRPr lang="en-US" dirty="0" smtClean="0"/>
          </a:p>
          <a:p>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4446786" y="4786609"/>
            <a:ext cx="3848100" cy="1168400"/>
          </a:xfrm>
          <a:prstGeom prst="rect">
            <a:avLst/>
          </a:prstGeom>
        </p:spPr>
      </p:pic>
    </p:spTree>
    <p:extLst>
      <p:ext uri="{BB962C8B-B14F-4D97-AF65-F5344CB8AC3E}">
        <p14:creationId xmlns:p14="http://schemas.microsoft.com/office/powerpoint/2010/main" val="5655702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Creating Sub Flows</a:t>
            </a:r>
            <a:endParaRPr lang="en-US" dirty="0"/>
          </a:p>
        </p:txBody>
      </p:sp>
      <p:sp>
        <p:nvSpPr>
          <p:cNvPr id="3" name="Content Placeholder 2"/>
          <p:cNvSpPr>
            <a:spLocks noGrp="1"/>
          </p:cNvSpPr>
          <p:nvPr>
            <p:ph sz="quarter" idx="13"/>
          </p:nvPr>
        </p:nvSpPr>
        <p:spPr/>
        <p:txBody>
          <a:bodyPr/>
          <a:lstStyle/>
          <a:p>
            <a:r>
              <a:rPr lang="en-US" dirty="0" smtClean="0"/>
              <a:t>Record Lookup element</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965564" y="1698006"/>
            <a:ext cx="6931358" cy="3677863"/>
          </a:xfrm>
          <a:prstGeom prst="rect">
            <a:avLst/>
          </a:prstGeom>
        </p:spPr>
      </p:pic>
    </p:spTree>
    <p:extLst>
      <p:ext uri="{BB962C8B-B14F-4D97-AF65-F5344CB8AC3E}">
        <p14:creationId xmlns:p14="http://schemas.microsoft.com/office/powerpoint/2010/main" val="726866276"/>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Creating Sub Flows</a:t>
            </a:r>
            <a:endParaRPr lang="en-US" dirty="0"/>
          </a:p>
        </p:txBody>
      </p:sp>
      <p:sp>
        <p:nvSpPr>
          <p:cNvPr id="3" name="Content Placeholder 2"/>
          <p:cNvSpPr>
            <a:spLocks noGrp="1"/>
          </p:cNvSpPr>
          <p:nvPr>
            <p:ph sz="quarter" idx="13"/>
          </p:nvPr>
        </p:nvSpPr>
        <p:spPr/>
        <p:txBody>
          <a:bodyPr/>
          <a:lstStyle/>
          <a:p>
            <a:r>
              <a:rPr lang="en-US" dirty="0" smtClean="0"/>
              <a:t>Record Create element</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17</a:t>
            </a:fld>
            <a:endParaRPr lang="en-US" dirty="0"/>
          </a:p>
        </p:txBody>
      </p:sp>
      <p:pic>
        <p:nvPicPr>
          <p:cNvPr id="6" name="Picture 5"/>
          <p:cNvPicPr>
            <a:picLocks noChangeAspect="1"/>
          </p:cNvPicPr>
          <p:nvPr/>
        </p:nvPicPr>
        <p:blipFill>
          <a:blip r:embed="rId2"/>
          <a:stretch>
            <a:fillRect/>
          </a:stretch>
        </p:blipFill>
        <p:spPr>
          <a:xfrm>
            <a:off x="942442" y="1720997"/>
            <a:ext cx="6616700" cy="2857500"/>
          </a:xfrm>
          <a:prstGeom prst="rect">
            <a:avLst/>
          </a:prstGeom>
        </p:spPr>
      </p:pic>
    </p:spTree>
    <p:extLst>
      <p:ext uri="{BB962C8B-B14F-4D97-AF65-F5344CB8AC3E}">
        <p14:creationId xmlns:p14="http://schemas.microsoft.com/office/powerpoint/2010/main" val="2814790723"/>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Inserting Opportunity Lines</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Create Variable </a:t>
            </a:r>
            <a:r>
              <a:rPr lang="en-US" dirty="0" err="1" smtClean="0">
                <a:latin typeface="Courier New"/>
                <a:cs typeface="Courier New"/>
              </a:rPr>
              <a:t>OpportunityId</a:t>
            </a:r>
            <a:endParaRPr lang="en-US" dirty="0">
              <a:latin typeface="Courier New"/>
              <a:cs typeface="Courier New"/>
            </a:endParaRPr>
          </a:p>
          <a:p>
            <a:pPr marL="457200" indent="-457200">
              <a:buFont typeface="+mj-lt"/>
              <a:buAutoNum type="arabicPeriod"/>
            </a:pPr>
            <a:r>
              <a:rPr lang="en-US" dirty="0" smtClean="0"/>
              <a:t>Add </a:t>
            </a:r>
            <a:r>
              <a:rPr lang="en-US" dirty="0" err="1" smtClean="0">
                <a:latin typeface="Courier New"/>
                <a:cs typeface="Courier New"/>
              </a:rPr>
              <a:t>InsertOpportunityLine</a:t>
            </a:r>
            <a:r>
              <a:rPr lang="en-US" dirty="0" smtClean="0"/>
              <a:t> </a:t>
            </a:r>
            <a:br>
              <a:rPr lang="en-US" dirty="0" smtClean="0"/>
            </a:br>
            <a:r>
              <a:rPr lang="en-US" dirty="0" smtClean="0"/>
              <a:t>elements for each Product required</a:t>
            </a:r>
          </a:p>
          <a:p>
            <a:pPr marL="457200" indent="-457200">
              <a:buFont typeface="+mj-lt"/>
              <a:buAutoNum type="arabicPeriod"/>
            </a:pPr>
            <a:r>
              <a:rPr lang="en-US" dirty="0" smtClean="0"/>
              <a:t>Create a </a:t>
            </a:r>
            <a:r>
              <a:rPr lang="en-US" dirty="0" err="1" smtClean="0"/>
              <a:t>Visualforce</a:t>
            </a:r>
            <a:r>
              <a:rPr lang="en-US" dirty="0" smtClean="0"/>
              <a:t> page </a:t>
            </a:r>
            <a:br>
              <a:rPr lang="en-US" dirty="0" smtClean="0"/>
            </a:br>
            <a:r>
              <a:rPr lang="en-US" dirty="0" smtClean="0"/>
              <a:t>and Custom Button</a:t>
            </a:r>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18</a:t>
            </a:fld>
            <a:endParaRPr lang="en-US" dirty="0"/>
          </a:p>
        </p:txBody>
      </p:sp>
      <p:pic>
        <p:nvPicPr>
          <p:cNvPr id="9" name="Picture 8"/>
          <p:cNvPicPr>
            <a:picLocks noChangeAspect="1"/>
          </p:cNvPicPr>
          <p:nvPr/>
        </p:nvPicPr>
        <p:blipFill>
          <a:blip r:embed="rId2"/>
          <a:stretch>
            <a:fillRect/>
          </a:stretch>
        </p:blipFill>
        <p:spPr>
          <a:xfrm>
            <a:off x="5936931" y="983353"/>
            <a:ext cx="2882900" cy="4584700"/>
          </a:xfrm>
          <a:prstGeom prst="rect">
            <a:avLst/>
          </a:prstGeom>
        </p:spPr>
      </p:pic>
      <p:sp>
        <p:nvSpPr>
          <p:cNvPr id="8" name="Rectangle 7"/>
          <p:cNvSpPr/>
          <p:nvPr/>
        </p:nvSpPr>
        <p:spPr>
          <a:xfrm>
            <a:off x="6213196" y="1763373"/>
            <a:ext cx="2361436" cy="388361"/>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226906" y="3073924"/>
            <a:ext cx="5562600" cy="571500"/>
          </a:xfrm>
          <a:prstGeom prst="rect">
            <a:avLst/>
          </a:prstGeom>
        </p:spPr>
      </p:pic>
      <p:sp>
        <p:nvSpPr>
          <p:cNvPr id="12" name="Rectangle 11"/>
          <p:cNvSpPr/>
          <p:nvPr/>
        </p:nvSpPr>
        <p:spPr>
          <a:xfrm>
            <a:off x="4088123" y="3175326"/>
            <a:ext cx="1579320" cy="388361"/>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223389" y="3829882"/>
            <a:ext cx="5108206" cy="1068956"/>
          </a:xfrm>
          <a:prstGeom prst="rect">
            <a:avLst/>
          </a:prstGeom>
        </p:spPr>
      </p:pic>
      <p:pic>
        <p:nvPicPr>
          <p:cNvPr id="10" name="Picture 9"/>
          <p:cNvPicPr>
            <a:picLocks noChangeAspect="1"/>
          </p:cNvPicPr>
          <p:nvPr/>
        </p:nvPicPr>
        <p:blipFill>
          <a:blip r:embed="rId5"/>
          <a:stretch>
            <a:fillRect/>
          </a:stretch>
        </p:blipFill>
        <p:spPr>
          <a:xfrm>
            <a:off x="4340943" y="3775425"/>
            <a:ext cx="2044700" cy="2540000"/>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38264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Conditional Flows</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19</a:t>
            </a:fld>
            <a:endParaRPr lang="en-US" dirty="0"/>
          </a:p>
        </p:txBody>
      </p:sp>
      <p:sp>
        <p:nvSpPr>
          <p:cNvPr id="7" name="Content Placeholder 2"/>
          <p:cNvSpPr>
            <a:spLocks noGrp="1"/>
          </p:cNvSpPr>
          <p:nvPr>
            <p:ph sz="quarter" idx="13"/>
          </p:nvPr>
        </p:nvSpPr>
        <p:spPr>
          <a:xfrm>
            <a:off x="349250" y="965200"/>
            <a:ext cx="8445500" cy="5232400"/>
          </a:xfrm>
        </p:spPr>
        <p:txBody>
          <a:bodyPr/>
          <a:lstStyle/>
          <a:p>
            <a:r>
              <a:rPr lang="en-US" dirty="0" smtClean="0"/>
              <a:t>Add Record Lookup element</a:t>
            </a:r>
          </a:p>
          <a:p>
            <a:pPr lvl="1"/>
            <a:r>
              <a:rPr lang="en-US" dirty="0" smtClean="0"/>
              <a:t>Query for the Opportunity Type</a:t>
            </a:r>
          </a:p>
          <a:p>
            <a:r>
              <a:rPr lang="en-US" dirty="0" smtClean="0"/>
              <a:t>Add Decision element</a:t>
            </a:r>
          </a:p>
          <a:p>
            <a:pPr lvl="1"/>
            <a:r>
              <a:rPr lang="en-US" dirty="0" smtClean="0"/>
              <a:t>Add default Products based on Type</a:t>
            </a:r>
          </a:p>
        </p:txBody>
      </p:sp>
      <p:pic>
        <p:nvPicPr>
          <p:cNvPr id="8" name="Picture 7"/>
          <p:cNvPicPr>
            <a:picLocks noChangeAspect="1"/>
          </p:cNvPicPr>
          <p:nvPr/>
        </p:nvPicPr>
        <p:blipFill>
          <a:blip r:embed="rId2"/>
          <a:stretch>
            <a:fillRect/>
          </a:stretch>
        </p:blipFill>
        <p:spPr>
          <a:xfrm>
            <a:off x="860612" y="2638529"/>
            <a:ext cx="3725820" cy="3542153"/>
          </a:xfrm>
          <a:prstGeom prst="rect">
            <a:avLst/>
          </a:prstGeom>
        </p:spPr>
      </p:pic>
    </p:spTree>
    <p:extLst>
      <p:ext uri="{BB962C8B-B14F-4D97-AF65-F5344CB8AC3E}">
        <p14:creationId xmlns:p14="http://schemas.microsoft.com/office/powerpoint/2010/main" val="36304125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Shape 252"/>
          <p:cNvPicPr preferRelativeResize="0">
            <a:picLocks noGrp="1"/>
          </p:cNvPicPr>
          <p:nvPr>
            <p:ph type="pic" idx="4294967295"/>
          </p:nvPr>
        </p:nvPicPr>
        <p:blipFill rotWithShape="1">
          <a:blip r:embed="rId3"/>
          <a:srcRect/>
          <a:stretch/>
        </p:blipFill>
        <p:spPr>
          <a:xfrm>
            <a:off x="0" y="0"/>
            <a:ext cx="5451287" cy="6851142"/>
          </a:xfrm>
          <a:prstGeom prst="rect">
            <a:avLst/>
          </a:prstGeom>
          <a:solidFill>
            <a:srgbClr val="D9D9D9"/>
          </a:solidFill>
          <a:ln>
            <a:noFill/>
          </a:ln>
        </p:spPr>
      </p:pic>
      <p:sp>
        <p:nvSpPr>
          <p:cNvPr id="253" name="Shape 253"/>
          <p:cNvSpPr txBox="1"/>
          <p:nvPr/>
        </p:nvSpPr>
        <p:spPr>
          <a:xfrm>
            <a:off x="3951189" y="439850"/>
            <a:ext cx="5043352" cy="817506"/>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0" i="0" u="none" strike="noStrike" cap="none" baseline="0">
                <a:solidFill>
                  <a:schemeClr val="lt1"/>
                </a:solidFill>
                <a:latin typeface="Arial"/>
                <a:ea typeface="Arial"/>
                <a:cs typeface="Arial"/>
                <a:sym typeface="Arial"/>
              </a:rPr>
              <a:t>About FinancialForce.com</a:t>
            </a:r>
          </a:p>
        </p:txBody>
      </p:sp>
      <p:sp>
        <p:nvSpPr>
          <p:cNvPr id="254" name="Shape 254"/>
          <p:cNvSpPr txBox="1"/>
          <p:nvPr/>
        </p:nvSpPr>
        <p:spPr>
          <a:xfrm>
            <a:off x="5471505" y="1150217"/>
            <a:ext cx="3496171" cy="4616648"/>
          </a:xfrm>
          <a:prstGeom prst="rect">
            <a:avLst/>
          </a:prstGeom>
          <a:noFill/>
          <a:ln>
            <a:noFill/>
          </a:ln>
        </p:spPr>
        <p:txBody>
          <a:bodyPr lIns="91425" tIns="45700" rIns="91425" bIns="45700" anchor="t" anchorCtr="0">
            <a:noAutofit/>
          </a:bodyPr>
          <a:lstStyle/>
          <a:p>
            <a:pPr marL="457200" marR="0" lvl="0" indent="-457200" algn="l" rtl="0">
              <a:spcBef>
                <a:spcPts val="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Strong ties to </a:t>
            </a:r>
            <a:r>
              <a:rPr lang="en-US" sz="1800" b="0" i="0" u="none" strike="noStrike" cap="none" baseline="0" dirty="0" err="1">
                <a:solidFill>
                  <a:schemeClr val="lt1"/>
                </a:solidFill>
                <a:latin typeface="Arial"/>
                <a:ea typeface="Arial"/>
                <a:cs typeface="Arial"/>
                <a:sym typeface="Arial"/>
              </a:rPr>
              <a:t>Salesforce</a:t>
            </a:r>
            <a:endParaRPr lang="en-US" sz="1800" b="0" i="0" u="none" strike="noStrike" cap="none" baseline="0" dirty="0">
              <a:solidFill>
                <a:schemeClr val="lt1"/>
              </a:solidFill>
              <a:latin typeface="Arial"/>
              <a:ea typeface="Arial"/>
              <a:cs typeface="Arial"/>
              <a:sym typeface="Arial"/>
            </a:endParaRPr>
          </a:p>
          <a:p>
            <a:pPr marL="914400" marR="0" lvl="1" indent="-457200" algn="l" rtl="0">
              <a:spcBef>
                <a:spcPts val="120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Joint venture of </a:t>
            </a:r>
            <a:r>
              <a:rPr lang="en-US" sz="1800" b="0" i="0" u="none" strike="noStrike" cap="none" baseline="0" dirty="0" err="1">
                <a:solidFill>
                  <a:schemeClr val="lt1"/>
                </a:solidFill>
                <a:latin typeface="Arial"/>
                <a:ea typeface="Arial"/>
                <a:cs typeface="Arial"/>
                <a:sym typeface="Arial"/>
              </a:rPr>
              <a:t>Salesforce.com</a:t>
            </a:r>
            <a:r>
              <a:rPr lang="en-US" sz="1800" b="0" i="0" u="none" strike="noStrike" cap="none" baseline="0" dirty="0">
                <a:solidFill>
                  <a:schemeClr val="lt1"/>
                </a:solidFill>
                <a:latin typeface="Arial"/>
                <a:ea typeface="Arial"/>
                <a:cs typeface="Arial"/>
                <a:sym typeface="Arial"/>
              </a:rPr>
              <a:t> and Unit4</a:t>
            </a:r>
          </a:p>
          <a:p>
            <a:pPr marL="914400" marR="0" lvl="2" indent="-457200" algn="l" rtl="0">
              <a:spcBef>
                <a:spcPts val="120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Executive involvement</a:t>
            </a:r>
          </a:p>
          <a:p>
            <a:pPr marL="914400" marR="0" lvl="2" indent="-457200" algn="l" rtl="0">
              <a:spcBef>
                <a:spcPts val="120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Native on the </a:t>
            </a:r>
            <a:r>
              <a:rPr lang="en-US" sz="1800" b="0" i="0" u="none" strike="noStrike" cap="none" baseline="0" dirty="0" err="1">
                <a:solidFill>
                  <a:schemeClr val="lt1"/>
                </a:solidFill>
                <a:latin typeface="Arial"/>
                <a:ea typeface="Arial"/>
                <a:cs typeface="Arial"/>
                <a:sym typeface="Arial"/>
              </a:rPr>
              <a:t>Salesforce</a:t>
            </a:r>
            <a:r>
              <a:rPr lang="en-US" sz="1800" b="0" i="0" u="none" strike="noStrike" cap="none" baseline="0" dirty="0">
                <a:solidFill>
                  <a:schemeClr val="lt1"/>
                </a:solidFill>
                <a:latin typeface="Arial"/>
                <a:ea typeface="Arial"/>
                <a:cs typeface="Arial"/>
                <a:sym typeface="Arial"/>
              </a:rPr>
              <a:t> platform</a:t>
            </a:r>
          </a:p>
          <a:p>
            <a:pPr marL="457200" marR="0" lvl="1" indent="-457200" algn="l" rtl="0">
              <a:spcBef>
                <a:spcPts val="120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HQ San Francisco; Development teams in US, UK and Spain</a:t>
            </a:r>
          </a:p>
          <a:p>
            <a:pPr marL="457200" marR="0" lvl="0" indent="-457200" algn="l" rtl="0">
              <a:spcBef>
                <a:spcPts val="1200"/>
              </a:spcBef>
              <a:spcAft>
                <a:spcPts val="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260 Employees</a:t>
            </a:r>
          </a:p>
          <a:p>
            <a:pPr marL="457200" marR="0" lvl="0" indent="-457200" algn="l" rtl="0">
              <a:spcBef>
                <a:spcPts val="1200"/>
              </a:spcBef>
              <a:spcAft>
                <a:spcPts val="1200"/>
              </a:spcAft>
              <a:buClr>
                <a:schemeClr val="accent2"/>
              </a:buClr>
              <a:buSzPct val="100000"/>
              <a:buFont typeface="Arial"/>
              <a:buChar char="•"/>
            </a:pPr>
            <a:r>
              <a:rPr lang="en-US" sz="1800" b="0" i="0" u="none" strike="noStrike" cap="none" baseline="0" dirty="0">
                <a:solidFill>
                  <a:schemeClr val="lt1"/>
                </a:solidFill>
                <a:latin typeface="Arial"/>
                <a:ea typeface="Arial"/>
                <a:cs typeface="Arial"/>
                <a:sym typeface="Arial"/>
              </a:rPr>
              <a:t>Customers in 27 Countries with Users in 45 </a:t>
            </a:r>
            <a:r>
              <a:rPr lang="en-US" sz="1800" b="0" i="0" u="none" strike="noStrike" cap="none" baseline="0" dirty="0" smtClean="0">
                <a:solidFill>
                  <a:schemeClr val="lt1"/>
                </a:solidFill>
                <a:latin typeface="Arial"/>
                <a:ea typeface="Arial"/>
                <a:cs typeface="Arial"/>
                <a:sym typeface="Arial"/>
              </a:rPr>
              <a:t>Countries</a:t>
            </a:r>
          </a:p>
          <a:p>
            <a:pPr marL="457200" marR="0" lvl="0" indent="-457200" algn="l" rtl="0">
              <a:spcBef>
                <a:spcPts val="1200"/>
              </a:spcBef>
              <a:spcAft>
                <a:spcPts val="1200"/>
              </a:spcAft>
              <a:buClr>
                <a:schemeClr val="accent2"/>
              </a:buClr>
              <a:buSzPct val="100000"/>
              <a:buFont typeface="Arial"/>
              <a:buChar char="•"/>
            </a:pPr>
            <a:r>
              <a:rPr lang="en-US" dirty="0" smtClean="0">
                <a:solidFill>
                  <a:schemeClr val="lt1"/>
                </a:solidFill>
                <a:latin typeface="Arial"/>
                <a:ea typeface="Arial"/>
                <a:cs typeface="Arial"/>
                <a:sym typeface="Arial"/>
              </a:rPr>
              <a:t>3 </a:t>
            </a:r>
            <a:r>
              <a:rPr lang="en-US" dirty="0" err="1" smtClean="0">
                <a:solidFill>
                  <a:schemeClr val="lt1"/>
                </a:solidFill>
                <a:latin typeface="Arial"/>
                <a:ea typeface="Arial"/>
                <a:cs typeface="Arial"/>
                <a:sym typeface="Arial"/>
              </a:rPr>
              <a:t>Force.com</a:t>
            </a:r>
            <a:r>
              <a:rPr lang="en-US" dirty="0" smtClean="0">
                <a:solidFill>
                  <a:schemeClr val="lt1"/>
                </a:solidFill>
                <a:latin typeface="Arial"/>
                <a:ea typeface="Arial"/>
                <a:cs typeface="Arial"/>
                <a:sym typeface="Arial"/>
              </a:rPr>
              <a:t> MVP’s!</a:t>
            </a:r>
            <a:endParaRPr lang="en-US" sz="1800" b="0" i="0" u="none" strike="noStrike" cap="none" baseline="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666286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Element “more to see”…</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587170" y="879140"/>
            <a:ext cx="3225800" cy="5435600"/>
          </a:xfrm>
          <a:prstGeom prst="rect">
            <a:avLst/>
          </a:prstGeom>
        </p:spPr>
      </p:pic>
      <p:sp>
        <p:nvSpPr>
          <p:cNvPr id="6" name="Content Placeholder 2"/>
          <p:cNvSpPr>
            <a:spLocks noGrp="1"/>
          </p:cNvSpPr>
          <p:nvPr>
            <p:ph sz="quarter" idx="13"/>
          </p:nvPr>
        </p:nvSpPr>
        <p:spPr>
          <a:xfrm>
            <a:off x="4138041" y="860237"/>
            <a:ext cx="4772440" cy="5232400"/>
          </a:xfrm>
        </p:spPr>
        <p:txBody>
          <a:bodyPr/>
          <a:lstStyle/>
          <a:p>
            <a:r>
              <a:rPr lang="en-US" dirty="0" smtClean="0"/>
              <a:t>Many UI elements</a:t>
            </a:r>
          </a:p>
          <a:p>
            <a:pPr lvl="1"/>
            <a:r>
              <a:rPr lang="en-US" dirty="0" smtClean="0"/>
              <a:t>Radio Buttons</a:t>
            </a:r>
          </a:p>
          <a:p>
            <a:pPr lvl="1"/>
            <a:r>
              <a:rPr lang="en-US" dirty="0" smtClean="0"/>
              <a:t>Dropdown Lists</a:t>
            </a:r>
          </a:p>
          <a:p>
            <a:pPr lvl="1"/>
            <a:r>
              <a:rPr lang="en-US" dirty="0" smtClean="0"/>
              <a:t>Multi-Selects</a:t>
            </a:r>
          </a:p>
          <a:p>
            <a:pPr lvl="1"/>
            <a:r>
              <a:rPr lang="en-US" dirty="0" smtClean="0"/>
              <a:t>Text</a:t>
            </a:r>
          </a:p>
          <a:p>
            <a:pPr lvl="1"/>
            <a:r>
              <a:rPr lang="en-US" dirty="0" smtClean="0"/>
              <a:t>Number</a:t>
            </a:r>
          </a:p>
          <a:p>
            <a:pPr lvl="1"/>
            <a:r>
              <a:rPr lang="en-US" dirty="0" smtClean="0"/>
              <a:t>Currency</a:t>
            </a:r>
          </a:p>
          <a:p>
            <a:pPr lvl="1"/>
            <a:r>
              <a:rPr lang="en-US" dirty="0" smtClean="0"/>
              <a:t>Password</a:t>
            </a:r>
          </a:p>
          <a:p>
            <a:r>
              <a:rPr lang="en-US" dirty="0" smtClean="0"/>
              <a:t>Wizard style decision UI</a:t>
            </a:r>
            <a:endParaRPr lang="en-US" dirty="0"/>
          </a:p>
        </p:txBody>
      </p:sp>
    </p:spTree>
    <p:extLst>
      <p:ext uri="{BB962C8B-B14F-4D97-AF65-F5344CB8AC3E}">
        <p14:creationId xmlns:p14="http://schemas.microsoft.com/office/powerpoint/2010/main" val="3363228800"/>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Empower </a:t>
            </a:r>
            <a:r>
              <a:rPr lang="en-US" dirty="0" err="1" smtClean="0"/>
              <a:t>ClicksNotCode</a:t>
            </a:r>
            <a:r>
              <a:rPr lang="en-US" dirty="0" smtClean="0"/>
              <a:t> with Plugins!</a:t>
            </a:r>
            <a:endParaRPr lang="en-US" dirty="0"/>
          </a:p>
        </p:txBody>
      </p:sp>
      <p:sp>
        <p:nvSpPr>
          <p:cNvPr id="3" name="Content Placeholder 2"/>
          <p:cNvSpPr>
            <a:spLocks noGrp="1"/>
          </p:cNvSpPr>
          <p:nvPr>
            <p:ph sz="quarter" idx="13"/>
          </p:nvPr>
        </p:nvSpPr>
        <p:spPr/>
        <p:txBody>
          <a:bodyPr/>
          <a:lstStyle/>
          <a:p>
            <a:r>
              <a:rPr lang="en-US" dirty="0" smtClean="0"/>
              <a:t>Plugs can extend the Flow Toolbox!</a:t>
            </a:r>
          </a:p>
          <a:p>
            <a:pPr lvl="1"/>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21</a:t>
            </a:fld>
            <a:endParaRPr lang="en-US" dirty="0"/>
          </a:p>
        </p:txBody>
      </p:sp>
      <p:sp>
        <p:nvSpPr>
          <p:cNvPr id="5" name="Rectangle 4"/>
          <p:cNvSpPr/>
          <p:nvPr/>
        </p:nvSpPr>
        <p:spPr>
          <a:xfrm>
            <a:off x="417841" y="1804818"/>
            <a:ext cx="7736979" cy="3416320"/>
          </a:xfrm>
          <a:prstGeom prst="rect">
            <a:avLst/>
          </a:prstGeom>
          <a:solidFill>
            <a:schemeClr val="tx1"/>
          </a:solidFill>
        </p:spPr>
        <p:txBody>
          <a:bodyPr wrap="square">
            <a:spAutoFit/>
          </a:bodyPr>
          <a:lstStyle/>
          <a:p>
            <a:r>
              <a:rPr lang="en-US" dirty="0">
                <a:solidFill>
                  <a:schemeClr val="bg1"/>
                </a:solidFill>
                <a:latin typeface="Courier New"/>
                <a:cs typeface="Courier New"/>
              </a:rPr>
              <a:t>global class </a:t>
            </a:r>
            <a:r>
              <a:rPr lang="en-US" dirty="0" err="1" smtClean="0">
                <a:solidFill>
                  <a:schemeClr val="bg1"/>
                </a:solidFill>
                <a:latin typeface="Courier New"/>
                <a:cs typeface="Courier New"/>
              </a:rPr>
              <a:t>MyPlugin</a:t>
            </a:r>
            <a:r>
              <a:rPr lang="en-US" dirty="0" smtClean="0">
                <a:solidFill>
                  <a:schemeClr val="bg1"/>
                </a:solidFill>
                <a:latin typeface="Courier New"/>
                <a:cs typeface="Courier New"/>
              </a:rPr>
              <a:t> implements </a:t>
            </a:r>
            <a:r>
              <a:rPr lang="en-US" dirty="0" err="1">
                <a:solidFill>
                  <a:schemeClr val="bg1"/>
                </a:solidFill>
                <a:latin typeface="Courier New"/>
                <a:cs typeface="Courier New"/>
              </a:rPr>
              <a:t>Process.Plugin</a:t>
            </a:r>
            <a:r>
              <a:rPr lang="en-US" dirty="0">
                <a:solidFill>
                  <a:schemeClr val="bg1"/>
                </a:solidFill>
                <a:latin typeface="Courier New"/>
                <a:cs typeface="Courier New"/>
              </a:rPr>
              <a:t> </a:t>
            </a:r>
            <a:r>
              <a:rPr lang="en-US" dirty="0" smtClean="0">
                <a:solidFill>
                  <a:schemeClr val="bg1"/>
                </a:solidFill>
                <a:latin typeface="Courier New"/>
                <a:cs typeface="Courier New"/>
              </a:rPr>
              <a:t/>
            </a:r>
            <a:br>
              <a:rPr lang="en-US" dirty="0" smtClean="0">
                <a:solidFill>
                  <a:schemeClr val="bg1"/>
                </a:solidFill>
                <a:latin typeface="Courier New"/>
                <a:cs typeface="Courier New"/>
              </a:rPr>
            </a:br>
            <a:r>
              <a:rPr lang="en-US" dirty="0" smtClean="0">
                <a:solidFill>
                  <a:schemeClr val="bg1"/>
                </a:solidFill>
                <a:latin typeface="Courier New"/>
                <a:cs typeface="Courier New"/>
              </a:rPr>
              <a:t>{ </a:t>
            </a:r>
            <a:endParaRPr lang="en-US" dirty="0">
              <a:solidFill>
                <a:schemeClr val="bg1"/>
              </a:solidFill>
              <a:latin typeface="Courier New"/>
              <a:cs typeface="Courier New"/>
            </a:endParaRPr>
          </a:p>
          <a:p>
            <a:r>
              <a:rPr lang="en-US" dirty="0" smtClean="0">
                <a:solidFill>
                  <a:schemeClr val="bg1"/>
                </a:solidFill>
                <a:latin typeface="Courier New"/>
                <a:cs typeface="Courier New"/>
              </a:rPr>
              <a:t>  global </a:t>
            </a:r>
            <a:r>
              <a:rPr lang="en-US" dirty="0" err="1" smtClean="0">
                <a:solidFill>
                  <a:schemeClr val="bg1"/>
                </a:solidFill>
                <a:latin typeface="Courier New"/>
                <a:cs typeface="Courier New"/>
              </a:rPr>
              <a:t>Process.PluginResult</a:t>
            </a:r>
            <a:r>
              <a:rPr lang="en-US" dirty="0" smtClean="0">
                <a:solidFill>
                  <a:schemeClr val="bg1"/>
                </a:solidFill>
                <a:latin typeface="Courier New"/>
                <a:cs typeface="Courier New"/>
              </a:rPr>
              <a:t/>
            </a:r>
            <a:br>
              <a:rPr lang="en-US" dirty="0" smtClean="0">
                <a:solidFill>
                  <a:schemeClr val="bg1"/>
                </a:solidFill>
                <a:latin typeface="Courier New"/>
                <a:cs typeface="Courier New"/>
              </a:rPr>
            </a:br>
            <a:r>
              <a:rPr lang="en-US" dirty="0" smtClean="0">
                <a:solidFill>
                  <a:schemeClr val="bg1"/>
                </a:solidFill>
                <a:latin typeface="Courier New"/>
                <a:cs typeface="Courier New"/>
              </a:rPr>
              <a:t>     invoke</a:t>
            </a:r>
            <a:r>
              <a:rPr lang="en-US" dirty="0">
                <a:solidFill>
                  <a:schemeClr val="bg1"/>
                </a:solidFill>
                <a:latin typeface="Courier New"/>
                <a:cs typeface="Courier New"/>
              </a:rPr>
              <a:t>(</a:t>
            </a:r>
            <a:r>
              <a:rPr lang="en-US" dirty="0" err="1">
                <a:solidFill>
                  <a:schemeClr val="bg1"/>
                </a:solidFill>
                <a:latin typeface="Courier New"/>
                <a:cs typeface="Courier New"/>
              </a:rPr>
              <a:t>Process.PluginRequest</a:t>
            </a:r>
            <a:r>
              <a:rPr lang="en-US" dirty="0">
                <a:solidFill>
                  <a:schemeClr val="bg1"/>
                </a:solidFill>
                <a:latin typeface="Courier New"/>
                <a:cs typeface="Courier New"/>
              </a:rPr>
              <a:t> request) </a:t>
            </a:r>
            <a:r>
              <a:rPr lang="en-US" dirty="0" smtClean="0">
                <a:solidFill>
                  <a:schemeClr val="bg1"/>
                </a:solidFill>
                <a:latin typeface="Courier New"/>
                <a:cs typeface="Courier New"/>
              </a:rPr>
              <a:t/>
            </a:r>
            <a:br>
              <a:rPr lang="en-US" dirty="0" smtClean="0">
                <a:solidFill>
                  <a:schemeClr val="bg1"/>
                </a:solidFill>
                <a:latin typeface="Courier New"/>
                <a:cs typeface="Courier New"/>
              </a:rPr>
            </a:br>
            <a:r>
              <a:rPr lang="en-US" dirty="0" smtClean="0">
                <a:solidFill>
                  <a:schemeClr val="bg1"/>
                </a:solidFill>
                <a:latin typeface="Courier New"/>
                <a:cs typeface="Courier New"/>
              </a:rPr>
              <a:t>  { </a:t>
            </a:r>
            <a:endParaRPr lang="en-US" dirty="0">
              <a:solidFill>
                <a:schemeClr val="bg1"/>
              </a:solidFill>
              <a:latin typeface="Courier New"/>
              <a:cs typeface="Courier New"/>
            </a:endParaRPr>
          </a:p>
          <a:p>
            <a:r>
              <a:rPr lang="en-US" dirty="0" smtClean="0">
                <a:solidFill>
                  <a:schemeClr val="bg1"/>
                </a:solidFill>
                <a:latin typeface="Courier New"/>
                <a:cs typeface="Courier New"/>
              </a:rPr>
              <a:t>     return </a:t>
            </a:r>
            <a:r>
              <a:rPr lang="en-US" dirty="0">
                <a:solidFill>
                  <a:schemeClr val="bg1"/>
                </a:solidFill>
                <a:latin typeface="Courier New"/>
                <a:cs typeface="Courier New"/>
              </a:rPr>
              <a:t>new </a:t>
            </a:r>
            <a:r>
              <a:rPr lang="en-US" dirty="0" err="1">
                <a:solidFill>
                  <a:schemeClr val="bg1"/>
                </a:solidFill>
                <a:latin typeface="Courier New"/>
                <a:cs typeface="Courier New"/>
              </a:rPr>
              <a:t>Process.PluginResult</a:t>
            </a:r>
            <a:r>
              <a:rPr lang="en-US" dirty="0">
                <a:solidFill>
                  <a:schemeClr val="bg1"/>
                </a:solidFill>
                <a:latin typeface="Courier New"/>
                <a:cs typeface="Courier New"/>
              </a:rPr>
              <a:t>(result); </a:t>
            </a:r>
          </a:p>
          <a:p>
            <a:r>
              <a:rPr lang="en-US" dirty="0">
                <a:solidFill>
                  <a:schemeClr val="bg1"/>
                </a:solidFill>
                <a:latin typeface="Courier New"/>
                <a:cs typeface="Courier New"/>
              </a:rPr>
              <a:t>  </a:t>
            </a:r>
            <a:r>
              <a:rPr lang="en-US" dirty="0" smtClean="0">
                <a:solidFill>
                  <a:schemeClr val="bg1"/>
                </a:solidFill>
                <a:latin typeface="Courier New"/>
                <a:cs typeface="Courier New"/>
              </a:rPr>
              <a:t>} </a:t>
            </a:r>
            <a:endParaRPr lang="en-US" dirty="0">
              <a:solidFill>
                <a:schemeClr val="bg1"/>
              </a:solidFill>
              <a:latin typeface="Courier New"/>
              <a:cs typeface="Courier New"/>
            </a:endParaRPr>
          </a:p>
          <a:p>
            <a:endParaRPr lang="en-US" dirty="0">
              <a:solidFill>
                <a:schemeClr val="bg1"/>
              </a:solidFill>
              <a:latin typeface="Courier New"/>
              <a:cs typeface="Courier New"/>
            </a:endParaRPr>
          </a:p>
          <a:p>
            <a:r>
              <a:rPr lang="en-US" dirty="0" smtClean="0">
                <a:solidFill>
                  <a:schemeClr val="bg1"/>
                </a:solidFill>
                <a:latin typeface="Courier New"/>
                <a:cs typeface="Courier New"/>
              </a:rPr>
              <a:t>  global </a:t>
            </a:r>
            <a:r>
              <a:rPr lang="en-US" dirty="0" err="1">
                <a:solidFill>
                  <a:schemeClr val="bg1"/>
                </a:solidFill>
                <a:latin typeface="Courier New"/>
                <a:cs typeface="Courier New"/>
              </a:rPr>
              <a:t>Process.PluginDescribeResult</a:t>
            </a:r>
            <a:r>
              <a:rPr lang="en-US" dirty="0">
                <a:solidFill>
                  <a:schemeClr val="bg1"/>
                </a:solidFill>
                <a:latin typeface="Courier New"/>
                <a:cs typeface="Courier New"/>
              </a:rPr>
              <a:t> describe() </a:t>
            </a:r>
            <a:r>
              <a:rPr lang="en-US" dirty="0" smtClean="0">
                <a:solidFill>
                  <a:schemeClr val="bg1"/>
                </a:solidFill>
                <a:latin typeface="Courier New"/>
                <a:cs typeface="Courier New"/>
              </a:rPr>
              <a:t/>
            </a:r>
            <a:br>
              <a:rPr lang="en-US" dirty="0" smtClean="0">
                <a:solidFill>
                  <a:schemeClr val="bg1"/>
                </a:solidFill>
                <a:latin typeface="Courier New"/>
                <a:cs typeface="Courier New"/>
              </a:rPr>
            </a:br>
            <a:r>
              <a:rPr lang="en-US" dirty="0" smtClean="0">
                <a:solidFill>
                  <a:schemeClr val="bg1"/>
                </a:solidFill>
                <a:latin typeface="Courier New"/>
                <a:cs typeface="Courier New"/>
              </a:rPr>
              <a:t>  { </a:t>
            </a:r>
            <a:endParaRPr lang="en-US" dirty="0">
              <a:solidFill>
                <a:schemeClr val="bg1"/>
              </a:solidFill>
              <a:latin typeface="Courier New"/>
              <a:cs typeface="Courier New"/>
            </a:endParaRPr>
          </a:p>
          <a:p>
            <a:r>
              <a:rPr lang="en-US" dirty="0" smtClean="0">
                <a:solidFill>
                  <a:schemeClr val="bg1"/>
                </a:solidFill>
                <a:latin typeface="Courier New"/>
                <a:cs typeface="Courier New"/>
              </a:rPr>
              <a:t>  }</a:t>
            </a:r>
            <a:endParaRPr lang="en-US" dirty="0">
              <a:solidFill>
                <a:schemeClr val="bg1"/>
              </a:solidFill>
              <a:latin typeface="Courier New"/>
              <a:cs typeface="Courier New"/>
            </a:endParaRPr>
          </a:p>
          <a:p>
            <a:r>
              <a:rPr lang="en-US" dirty="0">
                <a:solidFill>
                  <a:schemeClr val="bg1"/>
                </a:solidFill>
                <a:latin typeface="Courier New"/>
                <a:cs typeface="Courier New"/>
              </a:rPr>
              <a:t>}</a:t>
            </a:r>
          </a:p>
        </p:txBody>
      </p:sp>
      <p:pic>
        <p:nvPicPr>
          <p:cNvPr id="7" name="Picture 6"/>
          <p:cNvPicPr>
            <a:picLocks noChangeAspect="1"/>
          </p:cNvPicPr>
          <p:nvPr/>
        </p:nvPicPr>
        <p:blipFill>
          <a:blip r:embed="rId2"/>
          <a:stretch>
            <a:fillRect/>
          </a:stretch>
        </p:blipFill>
        <p:spPr>
          <a:xfrm>
            <a:off x="325353" y="5002583"/>
            <a:ext cx="3950702" cy="1110166"/>
          </a:xfrm>
          <a:prstGeom prst="rect">
            <a:avLst/>
          </a:prstGeom>
        </p:spPr>
      </p:pic>
      <p:pic>
        <p:nvPicPr>
          <p:cNvPr id="8" name="Picture 7"/>
          <p:cNvPicPr>
            <a:picLocks noChangeAspect="1"/>
          </p:cNvPicPr>
          <p:nvPr/>
        </p:nvPicPr>
        <p:blipFill>
          <a:blip r:embed="rId3"/>
          <a:stretch>
            <a:fillRect/>
          </a:stretch>
        </p:blipFill>
        <p:spPr>
          <a:xfrm>
            <a:off x="6286536" y="837791"/>
            <a:ext cx="2603500" cy="5791200"/>
          </a:xfrm>
          <a:prstGeom prst="rect">
            <a:avLst/>
          </a:prstGeom>
        </p:spPr>
      </p:pic>
      <p:sp>
        <p:nvSpPr>
          <p:cNvPr id="9" name="Rectangle 8"/>
          <p:cNvSpPr/>
          <p:nvPr/>
        </p:nvSpPr>
        <p:spPr>
          <a:xfrm>
            <a:off x="6423101" y="6318755"/>
            <a:ext cx="2361436" cy="325384"/>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704903"/>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Change Sets and Metadata API</a:t>
            </a:r>
            <a:endParaRPr lang="en-US" dirty="0"/>
          </a:p>
        </p:txBody>
      </p:sp>
      <p:sp>
        <p:nvSpPr>
          <p:cNvPr id="3" name="Content Placeholder 2"/>
          <p:cNvSpPr>
            <a:spLocks noGrp="1"/>
          </p:cNvSpPr>
          <p:nvPr>
            <p:ph sz="quarter" idx="13"/>
          </p:nvPr>
        </p:nvSpPr>
        <p:spPr/>
        <p:txBody>
          <a:bodyPr/>
          <a:lstStyle/>
          <a:p>
            <a:r>
              <a:rPr lang="en-US" dirty="0" smtClean="0"/>
              <a:t>Packaging</a:t>
            </a:r>
          </a:p>
          <a:p>
            <a:pPr lvl="1"/>
            <a:r>
              <a:rPr lang="en-US" dirty="0" smtClean="0"/>
              <a:t>Supported</a:t>
            </a:r>
          </a:p>
          <a:p>
            <a:pPr lvl="1"/>
            <a:r>
              <a:rPr lang="en-US" dirty="0" smtClean="0"/>
              <a:t>Upgradable</a:t>
            </a:r>
          </a:p>
          <a:p>
            <a:pPr lvl="1"/>
            <a:r>
              <a:rPr lang="en-US" dirty="0" smtClean="0"/>
              <a:t>Subscriber Editable</a:t>
            </a:r>
          </a:p>
          <a:p>
            <a:pPr lvl="2"/>
            <a:r>
              <a:rPr lang="en-US" dirty="0"/>
              <a:t>O</a:t>
            </a:r>
            <a:r>
              <a:rPr lang="en-US" dirty="0" smtClean="0"/>
              <a:t>nly Name, Description and Status</a:t>
            </a:r>
          </a:p>
          <a:p>
            <a:pPr lvl="1"/>
            <a:r>
              <a:rPr lang="en-US" dirty="0" smtClean="0"/>
              <a:t>Namespace aware</a:t>
            </a:r>
          </a:p>
          <a:p>
            <a:r>
              <a:rPr lang="en-US" dirty="0" smtClean="0"/>
              <a:t>Change Sets</a:t>
            </a:r>
          </a:p>
          <a:p>
            <a:pPr lvl="1"/>
            <a:r>
              <a:rPr lang="en-US" dirty="0" smtClean="0"/>
              <a:t>Supported</a:t>
            </a:r>
          </a:p>
          <a:p>
            <a:r>
              <a:rPr lang="en-US" dirty="0" smtClean="0"/>
              <a:t>Metadata API</a:t>
            </a:r>
          </a:p>
          <a:p>
            <a:pPr lvl="1"/>
            <a:r>
              <a:rPr lang="en-US" dirty="0" smtClean="0"/>
              <a:t>Supported</a:t>
            </a:r>
          </a:p>
          <a:p>
            <a:pPr lvl="2"/>
            <a:r>
              <a:rPr lang="en-US" dirty="0" smtClean="0"/>
              <a:t>Dynamically create Flows!?! </a:t>
            </a:r>
            <a:r>
              <a:rPr lang="en-US" dirty="0" smtClean="0">
                <a:sym typeface="Wingdings"/>
              </a:rPr>
              <a:t></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22</a:t>
            </a:fld>
            <a:endParaRPr lang="en-US" dirty="0"/>
          </a:p>
        </p:txBody>
      </p:sp>
    </p:spTree>
    <p:extLst>
      <p:ext uri="{BB962C8B-B14F-4D97-AF65-F5344CB8AC3E}">
        <p14:creationId xmlns:p14="http://schemas.microsoft.com/office/powerpoint/2010/main" val="18157861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Spring’14 and “Headless” Flow!</a:t>
            </a:r>
            <a:endParaRPr lang="en-US" dirty="0"/>
          </a:p>
        </p:txBody>
      </p:sp>
      <p:sp>
        <p:nvSpPr>
          <p:cNvPr id="3" name="Content Placeholder 2"/>
          <p:cNvSpPr>
            <a:spLocks noGrp="1"/>
          </p:cNvSpPr>
          <p:nvPr>
            <p:ph sz="quarter" idx="13"/>
          </p:nvPr>
        </p:nvSpPr>
        <p:spPr/>
        <p:txBody>
          <a:bodyPr/>
          <a:lstStyle/>
          <a:p>
            <a:r>
              <a:rPr lang="en-US" dirty="0">
                <a:hlinkClick r:id="rId2"/>
              </a:rPr>
              <a:t>Launch Flows from Workflow Rules—Pilot</a:t>
            </a:r>
            <a:endParaRPr lang="en-US" i="1" dirty="0" smtClean="0"/>
          </a:p>
          <a:p>
            <a:r>
              <a:rPr lang="en-US" i="1" dirty="0" smtClean="0"/>
              <a:t>“A </a:t>
            </a:r>
            <a:r>
              <a:rPr lang="en-US" i="1" dirty="0"/>
              <a:t>trigger-ready flow is a flow that can be launched from a </a:t>
            </a:r>
            <a:r>
              <a:rPr lang="en-US" b="1" i="1" dirty="0"/>
              <a:t>flow trigger workflow action</a:t>
            </a:r>
            <a:r>
              <a:rPr lang="en-US" i="1" dirty="0"/>
              <a:t>. Because trigger-ready flows must be able to run in bulk and without user interaction, they can’t contain Step, Screen, or Apex Plug-in elements in any flow version</a:t>
            </a:r>
            <a:r>
              <a:rPr lang="en-US" i="1" dirty="0" smtClean="0"/>
              <a:t>.”</a:t>
            </a:r>
          </a:p>
          <a:p>
            <a:pPr marL="914400" lvl="1" indent="-457200">
              <a:buFont typeface="+mj-lt"/>
              <a:buAutoNum type="arabicPeriod"/>
            </a:pPr>
            <a:r>
              <a:rPr lang="en-US" dirty="0"/>
              <a:t>Create and activate the trigger-ready </a:t>
            </a:r>
            <a:r>
              <a:rPr lang="en-US" dirty="0" smtClean="0"/>
              <a:t>flow.</a:t>
            </a:r>
          </a:p>
          <a:p>
            <a:pPr marL="914400" lvl="1" indent="-457200">
              <a:buFont typeface="+mj-lt"/>
              <a:buAutoNum type="arabicPeriod"/>
            </a:pPr>
            <a:r>
              <a:rPr lang="en-US" dirty="0" smtClean="0"/>
              <a:t>Create </a:t>
            </a:r>
            <a:r>
              <a:rPr lang="en-US" dirty="0"/>
              <a:t>the workflow </a:t>
            </a:r>
            <a:r>
              <a:rPr lang="en-US" dirty="0" smtClean="0"/>
              <a:t>rule.</a:t>
            </a:r>
          </a:p>
          <a:p>
            <a:pPr marL="914400" lvl="1" indent="-457200">
              <a:buFont typeface="+mj-lt"/>
              <a:buAutoNum type="arabicPeriod"/>
            </a:pPr>
            <a:r>
              <a:rPr lang="en-US" dirty="0" smtClean="0"/>
              <a:t>Create </a:t>
            </a:r>
            <a:r>
              <a:rPr lang="en-US" dirty="0"/>
              <a:t>the flow trigger workflow action. Make sure you select the same object for the workflow rule and the flow </a:t>
            </a:r>
            <a:r>
              <a:rPr lang="en-US" dirty="0" smtClean="0"/>
              <a:t>trigger.</a:t>
            </a:r>
          </a:p>
          <a:p>
            <a:pPr marL="914400" lvl="1" indent="-457200">
              <a:buFont typeface="+mj-lt"/>
              <a:buAutoNum type="arabicPeriod"/>
            </a:pPr>
            <a:r>
              <a:rPr lang="en-US" dirty="0" smtClean="0"/>
              <a:t>Associate </a:t>
            </a:r>
            <a:r>
              <a:rPr lang="en-US" dirty="0"/>
              <a:t>the flow trigger to the workflow </a:t>
            </a:r>
            <a:r>
              <a:rPr lang="en-US" dirty="0" smtClean="0"/>
              <a:t>rule.</a:t>
            </a:r>
          </a:p>
          <a:p>
            <a:pPr marL="914400" lvl="1" indent="-457200">
              <a:buFont typeface="+mj-lt"/>
              <a:buAutoNum type="arabicPeriod"/>
            </a:pPr>
            <a:r>
              <a:rPr lang="en-US" dirty="0" smtClean="0"/>
              <a:t>Activate </a:t>
            </a:r>
            <a:r>
              <a:rPr lang="en-US" dirty="0"/>
              <a:t>the workflow rule.</a:t>
            </a:r>
          </a:p>
        </p:txBody>
      </p:sp>
      <p:sp>
        <p:nvSpPr>
          <p:cNvPr id="4" name="Slide Number Placeholder 3"/>
          <p:cNvSpPr>
            <a:spLocks noGrp="1"/>
          </p:cNvSpPr>
          <p:nvPr>
            <p:ph type="sldNum" sz="quarter" idx="4"/>
          </p:nvPr>
        </p:nvSpPr>
        <p:spPr/>
        <p:txBody>
          <a:bodyPr/>
          <a:lstStyle/>
          <a:p>
            <a:fld id="{91D48A74-E838-E348-B4BA-763B9B8FC266}" type="slidenum">
              <a:rPr lang="en-US" smtClean="0"/>
              <a:pPr/>
              <a:t>23</a:t>
            </a:fld>
            <a:endParaRPr lang="en-US" dirty="0"/>
          </a:p>
        </p:txBody>
      </p:sp>
    </p:spTree>
    <p:extLst>
      <p:ext uri="{BB962C8B-B14F-4D97-AF65-F5344CB8AC3E}">
        <p14:creationId xmlns:p14="http://schemas.microsoft.com/office/powerpoint/2010/main" val="37700636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Spring’14 and “Headless” Flow!</a:t>
            </a:r>
            <a:endParaRPr lang="en-US" dirty="0"/>
          </a:p>
        </p:txBody>
      </p:sp>
      <p:sp>
        <p:nvSpPr>
          <p:cNvPr id="3" name="Content Placeholder 2"/>
          <p:cNvSpPr>
            <a:spLocks noGrp="1"/>
          </p:cNvSpPr>
          <p:nvPr>
            <p:ph sz="quarter" idx="13"/>
          </p:nvPr>
        </p:nvSpPr>
        <p:spPr/>
        <p:txBody>
          <a:bodyPr/>
          <a:lstStyle/>
          <a:p>
            <a:r>
              <a:rPr lang="en-US" dirty="0" smtClean="0"/>
              <a:t>Possibilities!?!</a:t>
            </a:r>
          </a:p>
          <a:p>
            <a:pPr lvl="1"/>
            <a:r>
              <a:rPr lang="en-US" dirty="0" smtClean="0"/>
              <a:t>Enhanced Field Defaulting Logic</a:t>
            </a:r>
          </a:p>
          <a:p>
            <a:pPr lvl="2"/>
            <a:r>
              <a:rPr lang="en-US" dirty="0" smtClean="0"/>
              <a:t>Default Lookup Fields on Create</a:t>
            </a:r>
          </a:p>
          <a:p>
            <a:pPr lvl="1"/>
            <a:r>
              <a:rPr lang="en-US" dirty="0" smtClean="0"/>
              <a:t>Creating Default Related Records</a:t>
            </a:r>
          </a:p>
          <a:p>
            <a:pPr lvl="2"/>
            <a:r>
              <a:rPr lang="en-US" dirty="0" smtClean="0"/>
              <a:t>On Create create related records or children</a:t>
            </a:r>
          </a:p>
          <a:p>
            <a:pPr lvl="2"/>
            <a:r>
              <a:rPr lang="en-US" dirty="0" smtClean="0"/>
              <a:t>Default Product Lines on an Opportunity?</a:t>
            </a:r>
          </a:p>
          <a:p>
            <a:pPr lvl="1"/>
            <a:r>
              <a:rPr lang="en-US" dirty="0" smtClean="0"/>
              <a:t>Calculated Fields</a:t>
            </a:r>
          </a:p>
          <a:p>
            <a:pPr lvl="2"/>
            <a:r>
              <a:rPr lang="en-US" dirty="0" smtClean="0"/>
              <a:t>Perform calculations not possible in Formula Fields</a:t>
            </a:r>
          </a:p>
          <a:p>
            <a:pPr lvl="1"/>
            <a:r>
              <a:rPr lang="en-US" dirty="0" smtClean="0"/>
              <a:t>Other ideas…?</a:t>
            </a:r>
          </a:p>
        </p:txBody>
      </p:sp>
      <p:sp>
        <p:nvSpPr>
          <p:cNvPr id="4" name="Slide Number Placeholder 3"/>
          <p:cNvSpPr>
            <a:spLocks noGrp="1"/>
          </p:cNvSpPr>
          <p:nvPr>
            <p:ph type="sldNum" sz="quarter" idx="4"/>
          </p:nvPr>
        </p:nvSpPr>
        <p:spPr/>
        <p:txBody>
          <a:bodyPr/>
          <a:lstStyle/>
          <a:p>
            <a:fld id="{91D48A74-E838-E348-B4BA-763B9B8FC266}" type="slidenum">
              <a:rPr lang="en-US" smtClean="0"/>
              <a:pPr/>
              <a:t>24</a:t>
            </a:fld>
            <a:endParaRPr lang="en-US" dirty="0"/>
          </a:p>
        </p:txBody>
      </p:sp>
    </p:spTree>
    <p:extLst>
      <p:ext uri="{BB962C8B-B14F-4D97-AF65-F5344CB8AC3E}">
        <p14:creationId xmlns:p14="http://schemas.microsoft.com/office/powerpoint/2010/main" val="25698046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Spring’14 and “Headless” Flow!</a:t>
            </a:r>
            <a:endParaRPr lang="en-US" dirty="0"/>
          </a:p>
        </p:txBody>
      </p:sp>
      <p:sp>
        <p:nvSpPr>
          <p:cNvPr id="3" name="Content Placeholder 2"/>
          <p:cNvSpPr>
            <a:spLocks noGrp="1"/>
          </p:cNvSpPr>
          <p:nvPr>
            <p:ph sz="quarter" idx="13"/>
          </p:nvPr>
        </p:nvSpPr>
        <p:spPr/>
        <p:txBody>
          <a:bodyPr/>
          <a:lstStyle/>
          <a:p>
            <a:r>
              <a:rPr lang="en-US" sz="3000" i="1" dirty="0" smtClean="0"/>
              <a:t>“With great power comes great responsibility!”</a:t>
            </a:r>
          </a:p>
          <a:p>
            <a:endParaRPr lang="en-US" dirty="0"/>
          </a:p>
          <a:p>
            <a:r>
              <a:rPr lang="en-US" dirty="0" smtClean="0"/>
              <a:t>Dangers and Limitations</a:t>
            </a:r>
          </a:p>
          <a:p>
            <a:pPr lvl="1"/>
            <a:r>
              <a:rPr lang="en-US" dirty="0"/>
              <a:t>Performance!?!?</a:t>
            </a:r>
            <a:r>
              <a:rPr lang="en-US" dirty="0" smtClean="0"/>
              <a:t>!</a:t>
            </a:r>
          </a:p>
          <a:p>
            <a:pPr lvl="1"/>
            <a:r>
              <a:rPr lang="en-US" i="1" dirty="0" smtClean="0"/>
              <a:t>“</a:t>
            </a:r>
            <a:r>
              <a:rPr lang="en-US" i="1" dirty="0"/>
              <a:t>In a transaction, flow triggers are executed after all workflow field updates, including any Apex triggers and standard validations that are executed as a result of those workflow field updates</a:t>
            </a:r>
            <a:r>
              <a:rPr lang="en-US" i="1" dirty="0" smtClean="0"/>
              <a:t>.”</a:t>
            </a:r>
          </a:p>
          <a:p>
            <a:pPr lvl="2"/>
            <a:r>
              <a:rPr lang="en-US" dirty="0" smtClean="0"/>
              <a:t>Hmmm bypass Apex Trigger validations?!?!</a:t>
            </a:r>
          </a:p>
          <a:p>
            <a:pPr lvl="1"/>
            <a:r>
              <a:rPr lang="en-US" dirty="0"/>
              <a:t>Not available on Approval </a:t>
            </a:r>
            <a:r>
              <a:rPr lang="en-US" dirty="0" smtClean="0"/>
              <a:t>Processes</a:t>
            </a:r>
          </a:p>
          <a:p>
            <a:pPr lvl="1"/>
            <a:r>
              <a:rPr lang="en-US" dirty="0" smtClean="0"/>
              <a:t>Not yet available in Change Sets or Packages</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25</a:t>
            </a:fld>
            <a:endParaRPr lang="en-US" dirty="0"/>
          </a:p>
        </p:txBody>
      </p:sp>
    </p:spTree>
    <p:extLst>
      <p:ext uri="{BB962C8B-B14F-4D97-AF65-F5344CB8AC3E}">
        <p14:creationId xmlns:p14="http://schemas.microsoft.com/office/powerpoint/2010/main" val="8258554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3"/>
          </p:nvPr>
        </p:nvSpPr>
        <p:spPr/>
        <p:txBody>
          <a:bodyPr/>
          <a:lstStyle/>
          <a:p>
            <a:r>
              <a:rPr lang="en-US" dirty="0" smtClean="0"/>
              <a:t>Contact Info and Social Channels</a:t>
            </a:r>
          </a:p>
          <a:p>
            <a:pPr lvl="1"/>
            <a:r>
              <a:rPr lang="en-US" b="1" dirty="0" smtClean="0"/>
              <a:t>Twitter:</a:t>
            </a:r>
            <a:r>
              <a:rPr lang="en-US" dirty="0" smtClean="0"/>
              <a:t> </a:t>
            </a:r>
            <a:r>
              <a:rPr lang="en-US" dirty="0" err="1" smtClean="0"/>
              <a:t>andyinthecloud</a:t>
            </a:r>
            <a:r>
              <a:rPr lang="en-US" dirty="0" smtClean="0"/>
              <a:t/>
            </a:r>
            <a:br>
              <a:rPr lang="en-US" dirty="0" smtClean="0"/>
            </a:br>
            <a:r>
              <a:rPr lang="en-US" b="1" dirty="0" smtClean="0"/>
              <a:t>Blog:</a:t>
            </a:r>
            <a:r>
              <a:rPr lang="en-US" dirty="0" smtClean="0"/>
              <a:t> </a:t>
            </a:r>
            <a:r>
              <a:rPr lang="en-US" dirty="0" err="1" smtClean="0"/>
              <a:t>andyinthecloud.com</a:t>
            </a:r>
            <a:endParaRPr lang="en-US" dirty="0" smtClean="0"/>
          </a:p>
          <a:p>
            <a:pPr lvl="1"/>
            <a:r>
              <a:rPr lang="en-US" dirty="0" smtClean="0"/>
              <a:t>Also on </a:t>
            </a:r>
            <a:r>
              <a:rPr lang="en-US" dirty="0" err="1" smtClean="0"/>
              <a:t>Salesforce</a:t>
            </a:r>
            <a:r>
              <a:rPr lang="en-US" dirty="0" smtClean="0"/>
              <a:t> </a:t>
            </a:r>
            <a:r>
              <a:rPr lang="en-US" dirty="0" err="1" smtClean="0"/>
              <a:t>StackExchange</a:t>
            </a:r>
            <a:r>
              <a:rPr lang="en-US" dirty="0"/>
              <a:t/>
            </a:r>
            <a:br>
              <a:rPr lang="en-US" dirty="0"/>
            </a:br>
            <a:r>
              <a:rPr lang="en-US" dirty="0">
                <a:hlinkClick r:id="rId2"/>
              </a:rPr>
              <a:t>http://salesforce.stackexchange.com</a:t>
            </a:r>
            <a:r>
              <a:rPr lang="en-US" dirty="0" smtClean="0">
                <a:hlinkClick r:id="rId2"/>
              </a:rPr>
              <a:t>/</a:t>
            </a:r>
            <a:endParaRPr lang="en-US" dirty="0" smtClean="0"/>
          </a:p>
          <a:p>
            <a:pPr lvl="1"/>
            <a:r>
              <a:rPr lang="en-US" dirty="0" err="1" smtClean="0"/>
              <a:t>GitHub</a:t>
            </a:r>
            <a:r>
              <a:rPr lang="en-US" dirty="0"/>
              <a:t> </a:t>
            </a:r>
            <a:r>
              <a:rPr lang="en-US" dirty="0" smtClean="0"/>
              <a:t>Open Source Projects</a:t>
            </a:r>
            <a:r>
              <a:rPr lang="en-US" dirty="0"/>
              <a:t/>
            </a:r>
            <a:br>
              <a:rPr lang="en-US" dirty="0"/>
            </a:br>
            <a:r>
              <a:rPr lang="en-US" dirty="0" smtClean="0">
                <a:hlinkClick r:id="rId3"/>
              </a:rPr>
              <a:t>https</a:t>
            </a:r>
            <a:r>
              <a:rPr lang="en-US" dirty="0">
                <a:hlinkClick r:id="rId3"/>
              </a:rPr>
              <a:t>://github.com/</a:t>
            </a:r>
            <a:r>
              <a:rPr lang="en-US" dirty="0" smtClean="0">
                <a:hlinkClick r:id="rId3"/>
              </a:rPr>
              <a:t>afawcett</a:t>
            </a:r>
            <a:r>
              <a:rPr lang="en-US" dirty="0"/>
              <a:t/>
            </a:r>
            <a:br>
              <a:rPr lang="en-US" dirty="0"/>
            </a:br>
            <a:r>
              <a:rPr lang="en-US" dirty="0">
                <a:hlinkClick r:id="rId4"/>
              </a:rPr>
              <a:t>https://github.com/</a:t>
            </a:r>
            <a:r>
              <a:rPr lang="en-US" dirty="0" smtClean="0">
                <a:hlinkClick r:id="rId4"/>
              </a:rPr>
              <a:t>financialforcedev</a:t>
            </a:r>
            <a:endParaRPr lang="en-US" dirty="0" smtClean="0"/>
          </a:p>
          <a:p>
            <a:pPr lvl="1"/>
            <a:endParaRPr lang="en-US" dirty="0" smtClean="0"/>
          </a:p>
          <a:p>
            <a:pPr marL="457200" lvl="1" indent="0">
              <a:buNone/>
            </a:pP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26</a:t>
            </a:fld>
            <a:endParaRPr lang="en-US" dirty="0"/>
          </a:p>
        </p:txBody>
      </p:sp>
    </p:spTree>
    <p:extLst>
      <p:ext uri="{BB962C8B-B14F-4D97-AF65-F5344CB8AC3E}">
        <p14:creationId xmlns:p14="http://schemas.microsoft.com/office/powerpoint/2010/main" val="33425659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Overview</a:t>
            </a:r>
            <a:endParaRPr lang="en-GB" dirty="0"/>
          </a:p>
        </p:txBody>
      </p:sp>
      <p:sp>
        <p:nvSpPr>
          <p:cNvPr id="3" name="Content Placeholder 2"/>
          <p:cNvSpPr>
            <a:spLocks noGrp="1"/>
          </p:cNvSpPr>
          <p:nvPr>
            <p:ph sz="quarter" idx="13"/>
          </p:nvPr>
        </p:nvSpPr>
        <p:spPr/>
        <p:txBody>
          <a:bodyPr/>
          <a:lstStyle/>
          <a:p>
            <a:pPr marL="0" indent="0" algn="ctr">
              <a:buNone/>
            </a:pPr>
            <a:r>
              <a:rPr lang="en-GB" sz="3200" b="1" dirty="0" smtClean="0"/>
              <a:t>Understand what Flow is, who uses it, what it can do, where it can be used </a:t>
            </a:r>
            <a:br>
              <a:rPr lang="en-GB" sz="3200" b="1" dirty="0" smtClean="0"/>
            </a:br>
            <a:r>
              <a:rPr lang="en-GB" sz="3200" b="1" dirty="0" smtClean="0"/>
              <a:t>and future roadmap</a:t>
            </a:r>
            <a:endParaRPr lang="en-GB" sz="3200" b="1" dirty="0"/>
          </a:p>
          <a:p>
            <a:pPr marL="0" indent="0">
              <a:buNone/>
            </a:pPr>
            <a:endParaRPr lang="en-GB" dirty="0" smtClean="0"/>
          </a:p>
          <a:p>
            <a:r>
              <a:rPr lang="en-GB" dirty="0" smtClean="0"/>
              <a:t>What is Flow?</a:t>
            </a:r>
          </a:p>
          <a:p>
            <a:r>
              <a:rPr lang="en-GB" dirty="0" smtClean="0"/>
              <a:t>What can I do with it?</a:t>
            </a:r>
          </a:p>
          <a:p>
            <a:r>
              <a:rPr lang="en-GB" dirty="0" smtClean="0"/>
              <a:t>Where can it be used?</a:t>
            </a:r>
          </a:p>
          <a:p>
            <a:r>
              <a:rPr lang="en-GB" dirty="0" smtClean="0"/>
              <a:t>Empower your Admins with Flow Plugins!</a:t>
            </a:r>
          </a:p>
          <a:p>
            <a:r>
              <a:rPr lang="en-GB" dirty="0"/>
              <a:t>Can I Package it</a:t>
            </a:r>
            <a:r>
              <a:rPr lang="en-GB" dirty="0" smtClean="0"/>
              <a:t>?</a:t>
            </a:r>
          </a:p>
          <a:p>
            <a:r>
              <a:rPr lang="en-GB" dirty="0" smtClean="0"/>
              <a:t>Spring’14 and Flow</a:t>
            </a:r>
          </a:p>
          <a:p>
            <a:pPr marL="457200" lvl="1" indent="0">
              <a:buNone/>
            </a:pPr>
            <a:endParaRPr lang="en-GB" dirty="0" smtClean="0"/>
          </a:p>
          <a:p>
            <a:pPr lvl="1"/>
            <a:endParaRPr lang="en-GB" dirty="0" smtClean="0"/>
          </a:p>
          <a:p>
            <a:pPr lvl="1"/>
            <a:endParaRPr lang="en-GB" dirty="0" smtClean="0"/>
          </a:p>
          <a:p>
            <a:pPr lvl="1"/>
            <a:endParaRPr lang="en-GB"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3</a:t>
            </a:fld>
            <a:endParaRPr lang="en-US" dirty="0"/>
          </a:p>
        </p:txBody>
      </p:sp>
    </p:spTree>
    <p:extLst>
      <p:ext uri="{BB962C8B-B14F-4D97-AF65-F5344CB8AC3E}">
        <p14:creationId xmlns:p14="http://schemas.microsoft.com/office/powerpoint/2010/main" val="15641183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Flow?</a:t>
            </a:r>
            <a:endParaRPr lang="en-GB" dirty="0"/>
          </a:p>
        </p:txBody>
      </p:sp>
      <p:sp>
        <p:nvSpPr>
          <p:cNvPr id="3" name="Content Placeholder 2"/>
          <p:cNvSpPr>
            <a:spLocks noGrp="1"/>
          </p:cNvSpPr>
          <p:nvPr>
            <p:ph sz="quarter" idx="13"/>
          </p:nvPr>
        </p:nvSpPr>
        <p:spPr/>
        <p:txBody>
          <a:bodyPr/>
          <a:lstStyle/>
          <a:p>
            <a:r>
              <a:rPr lang="en-GB" dirty="0" smtClean="0"/>
              <a:t>Also known as…</a:t>
            </a:r>
          </a:p>
          <a:p>
            <a:pPr lvl="1"/>
            <a:r>
              <a:rPr lang="en-GB" dirty="0" smtClean="0"/>
              <a:t>Visual Workflow</a:t>
            </a:r>
          </a:p>
          <a:p>
            <a:pPr lvl="1"/>
            <a:r>
              <a:rPr lang="en-GB" dirty="0" smtClean="0"/>
              <a:t>Visual Flow</a:t>
            </a:r>
          </a:p>
          <a:p>
            <a:pPr lvl="1"/>
            <a:r>
              <a:rPr lang="en-GB" dirty="0"/>
              <a:t>#</a:t>
            </a:r>
            <a:r>
              <a:rPr lang="en-GB" dirty="0" err="1"/>
              <a:t>clicksnotcode</a:t>
            </a:r>
            <a:endParaRPr lang="en-GB" dirty="0"/>
          </a:p>
          <a:p>
            <a:r>
              <a:rPr lang="en-GB" dirty="0" smtClean="0"/>
              <a:t>What can I do with it?</a:t>
            </a:r>
          </a:p>
          <a:p>
            <a:pPr lvl="1"/>
            <a:r>
              <a:rPr lang="en-GB" dirty="0" smtClean="0"/>
              <a:t>Create Wizard based UI’s</a:t>
            </a:r>
          </a:p>
          <a:p>
            <a:pPr lvl="1"/>
            <a:r>
              <a:rPr lang="en-GB" dirty="0" smtClean="0"/>
              <a:t>Manipulate records on Standard or Custom Objects</a:t>
            </a:r>
          </a:p>
          <a:p>
            <a:pPr lvl="1"/>
            <a:r>
              <a:rPr lang="en-GB" dirty="0" smtClean="0"/>
              <a:t>Callout to Apex code (Advanced)</a:t>
            </a:r>
          </a:p>
          <a:p>
            <a:r>
              <a:rPr lang="en-GB" dirty="0" smtClean="0"/>
              <a:t>How is it different from Workflow?</a:t>
            </a:r>
          </a:p>
          <a:p>
            <a:pPr lvl="1"/>
            <a:r>
              <a:rPr lang="en-GB" dirty="0" smtClean="0"/>
              <a:t>Designed to build UI’s that are process or task orientated</a:t>
            </a:r>
          </a:p>
          <a:p>
            <a:pPr lvl="1"/>
            <a:r>
              <a:rPr lang="en-GB" dirty="0" smtClean="0"/>
              <a:t>Workflow is event driven based on database events</a:t>
            </a:r>
          </a:p>
          <a:p>
            <a:pPr lvl="1"/>
            <a:endParaRPr lang="en-GB" dirty="0" smtClean="0"/>
          </a:p>
          <a:p>
            <a:pPr lvl="1"/>
            <a:endParaRPr lang="en-GB" dirty="0" smtClean="0"/>
          </a:p>
          <a:p>
            <a:pPr lvl="1"/>
            <a:endParaRPr lang="en-GB"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4</a:t>
            </a:fld>
            <a:endParaRPr lang="en-US" dirty="0"/>
          </a:p>
        </p:txBody>
      </p:sp>
    </p:spTree>
    <p:extLst>
      <p:ext uri="{BB962C8B-B14F-4D97-AF65-F5344CB8AC3E}">
        <p14:creationId xmlns:p14="http://schemas.microsoft.com/office/powerpoint/2010/main" val="223174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can Flow be used?</a:t>
            </a:r>
            <a:endParaRPr lang="en-GB" dirty="0"/>
          </a:p>
        </p:txBody>
      </p:sp>
      <p:sp>
        <p:nvSpPr>
          <p:cNvPr id="3" name="Content Placeholder 2"/>
          <p:cNvSpPr>
            <a:spLocks noGrp="1"/>
          </p:cNvSpPr>
          <p:nvPr>
            <p:ph sz="quarter" idx="13"/>
          </p:nvPr>
        </p:nvSpPr>
        <p:spPr>
          <a:xfrm>
            <a:off x="370242" y="986193"/>
            <a:ext cx="8445500" cy="5232400"/>
          </a:xfrm>
        </p:spPr>
        <p:txBody>
          <a:bodyPr/>
          <a:lstStyle/>
          <a:p>
            <a:r>
              <a:rPr lang="en-GB" dirty="0" smtClean="0"/>
              <a:t>URL Entry</a:t>
            </a:r>
          </a:p>
          <a:p>
            <a:r>
              <a:rPr lang="en-GB" dirty="0" smtClean="0"/>
              <a:t>Custom Tabs</a:t>
            </a:r>
          </a:p>
          <a:p>
            <a:r>
              <a:rPr lang="en-GB" dirty="0" smtClean="0"/>
              <a:t>Custom Buttons</a:t>
            </a:r>
          </a:p>
          <a:p>
            <a:r>
              <a:rPr lang="en-GB" dirty="0" err="1" smtClean="0"/>
              <a:t>Visualforce</a:t>
            </a:r>
            <a:r>
              <a:rPr lang="en-GB" dirty="0" smtClean="0"/>
              <a:t> Pages</a:t>
            </a:r>
          </a:p>
          <a:p>
            <a:pPr lvl="1"/>
            <a:r>
              <a:rPr lang="en-GB" dirty="0" smtClean="0"/>
              <a:t>Anywhere a </a:t>
            </a:r>
            <a:r>
              <a:rPr lang="en-GB" dirty="0" err="1" smtClean="0"/>
              <a:t>Visualforce</a:t>
            </a:r>
            <a:r>
              <a:rPr lang="en-GB" dirty="0" smtClean="0"/>
              <a:t> page can be used!</a:t>
            </a:r>
          </a:p>
          <a:p>
            <a:pPr lvl="2"/>
            <a:r>
              <a:rPr lang="en-GB" dirty="0" smtClean="0"/>
              <a:t>Embed in Layouts, Sidebar Component, Salesforce1</a:t>
            </a:r>
          </a:p>
          <a:p>
            <a:r>
              <a:rPr lang="en-GB" dirty="0" smtClean="0"/>
              <a:t>Workflow Actions </a:t>
            </a:r>
          </a:p>
          <a:p>
            <a:pPr lvl="1"/>
            <a:r>
              <a:rPr lang="en-GB" dirty="0" smtClean="0"/>
              <a:t>Pilot for Spring’14, watch this space!</a:t>
            </a:r>
          </a:p>
          <a:p>
            <a:endParaRPr lang="en-GB" dirty="0" smtClean="0"/>
          </a:p>
          <a:p>
            <a:pPr lvl="1"/>
            <a:endParaRPr lang="en-GB" dirty="0" smtClean="0"/>
          </a:p>
          <a:p>
            <a:pPr lvl="1"/>
            <a:endParaRPr lang="en-GB" dirty="0" smtClean="0"/>
          </a:p>
          <a:p>
            <a:pPr lvl="1"/>
            <a:endParaRPr lang="en-GB" dirty="0" smtClean="0"/>
          </a:p>
          <a:p>
            <a:pPr marL="457200" lvl="1" indent="0">
              <a:buNone/>
            </a:pPr>
            <a:endParaRPr lang="en-GB" dirty="0" smtClean="0"/>
          </a:p>
          <a:p>
            <a:pPr lvl="1"/>
            <a:endParaRPr lang="en-GB" dirty="0" smtClean="0"/>
          </a:p>
          <a:p>
            <a:pPr lvl="1"/>
            <a:endParaRPr lang="en-GB" dirty="0" smtClean="0"/>
          </a:p>
          <a:p>
            <a:pPr lvl="1"/>
            <a:endParaRPr lang="en-GB"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5</a:t>
            </a:fld>
            <a:endParaRPr lang="en-US" dirty="0"/>
          </a:p>
        </p:txBody>
      </p:sp>
    </p:spTree>
    <p:extLst>
      <p:ext uri="{BB962C8B-B14F-4D97-AF65-F5344CB8AC3E}">
        <p14:creationId xmlns:p14="http://schemas.microsoft.com/office/powerpoint/2010/main" val="16178027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Flow Toolbox!</a:t>
            </a:r>
            <a:endParaRPr lang="en-GB"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1518419" y="1568827"/>
            <a:ext cx="2705396" cy="3868241"/>
          </a:xfrm>
          <a:prstGeom prst="rect">
            <a:avLst/>
          </a:prstGeom>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4921095" y="1576594"/>
            <a:ext cx="2569842" cy="3860474"/>
          </a:xfrm>
          <a:prstGeom prst="rect">
            <a:avLst/>
          </a:prstGeom>
        </p:spPr>
      </p:pic>
      <p:sp>
        <p:nvSpPr>
          <p:cNvPr id="10" name="Content Placeholder 2"/>
          <p:cNvSpPr>
            <a:spLocks noGrp="1"/>
          </p:cNvSpPr>
          <p:nvPr>
            <p:ph sz="quarter" idx="13"/>
          </p:nvPr>
        </p:nvSpPr>
        <p:spPr>
          <a:xfrm>
            <a:off x="370242" y="986193"/>
            <a:ext cx="8445500" cy="5232400"/>
          </a:xfrm>
        </p:spPr>
        <p:txBody>
          <a:bodyPr/>
          <a:lstStyle/>
          <a:p>
            <a:r>
              <a:rPr lang="en-GB" dirty="0" smtClean="0"/>
              <a:t>Palette and Resources</a:t>
            </a:r>
          </a:p>
          <a:p>
            <a:pPr lvl="1"/>
            <a:endParaRPr lang="en-GB" dirty="0" smtClean="0"/>
          </a:p>
          <a:p>
            <a:pPr lvl="1"/>
            <a:endParaRPr lang="en-GB" dirty="0" smtClean="0"/>
          </a:p>
          <a:p>
            <a:pPr lvl="1"/>
            <a:endParaRPr lang="en-GB" dirty="0" smtClean="0"/>
          </a:p>
          <a:p>
            <a:pPr marL="457200" lvl="1" indent="0">
              <a:buNone/>
            </a:pPr>
            <a:endParaRPr lang="en-GB" dirty="0" smtClean="0"/>
          </a:p>
          <a:p>
            <a:pPr lvl="1"/>
            <a:endParaRPr lang="en-GB" dirty="0" smtClean="0"/>
          </a:p>
          <a:p>
            <a:pPr lvl="1"/>
            <a:endParaRPr lang="en-GB" dirty="0" smtClean="0"/>
          </a:p>
          <a:p>
            <a:pPr lvl="1"/>
            <a:endParaRPr lang="en-GB" dirty="0"/>
          </a:p>
        </p:txBody>
      </p:sp>
    </p:spTree>
    <p:extLst>
      <p:ext uri="{BB962C8B-B14F-4D97-AF65-F5344CB8AC3E}">
        <p14:creationId xmlns:p14="http://schemas.microsoft.com/office/powerpoint/2010/main" val="15547139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Basic Flow to Say Hello!</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Creating a Flow</a:t>
            </a:r>
          </a:p>
          <a:p>
            <a:pPr marL="457200" indent="-457200">
              <a:buFont typeface="+mj-lt"/>
              <a:buAutoNum type="arabicPeriod"/>
            </a:pPr>
            <a:r>
              <a:rPr lang="en-US" dirty="0" smtClean="0"/>
              <a:t>Add Screen element</a:t>
            </a:r>
          </a:p>
          <a:p>
            <a:pPr marL="457200" indent="-457200">
              <a:buFont typeface="+mj-lt"/>
              <a:buAutoNum type="arabicPeriod"/>
            </a:pPr>
            <a:r>
              <a:rPr lang="en-US" dirty="0" smtClean="0"/>
              <a:t>Add Screen output field</a:t>
            </a:r>
          </a:p>
          <a:p>
            <a:pPr marL="457200" indent="-457200">
              <a:buFont typeface="+mj-lt"/>
              <a:buAutoNum type="arabicPeriod"/>
            </a:pPr>
            <a:r>
              <a:rPr lang="en-US" dirty="0" smtClean="0"/>
              <a:t>Marking the Start element</a:t>
            </a:r>
          </a:p>
          <a:p>
            <a:pPr marL="457200" indent="-457200">
              <a:buFont typeface="+mj-lt"/>
              <a:buAutoNum type="arabicPeriod"/>
            </a:pPr>
            <a:r>
              <a:rPr lang="en-US" dirty="0" smtClean="0"/>
              <a:t>Running the Flow</a:t>
            </a:r>
          </a:p>
          <a:p>
            <a:pPr marL="857250" lvl="1" indent="-457200"/>
            <a:r>
              <a:rPr lang="en-US" dirty="0">
                <a:latin typeface="Courier"/>
                <a:cs typeface="Courier"/>
              </a:rPr>
              <a:t>/flow/</a:t>
            </a:r>
            <a:r>
              <a:rPr lang="en-US" dirty="0" err="1">
                <a:latin typeface="Courier"/>
                <a:cs typeface="Courier"/>
              </a:rPr>
              <a:t>HelloFlow</a:t>
            </a:r>
            <a:endParaRPr lang="en-US" dirty="0" smtClean="0">
              <a:latin typeface="Courier"/>
              <a:cs typeface="Courier"/>
            </a:endParaRPr>
          </a:p>
          <a:p>
            <a:pPr marL="0" indent="0">
              <a:buNone/>
            </a:pPr>
            <a:endParaRPr lang="en-US" dirty="0" smtClean="0"/>
          </a:p>
        </p:txBody>
      </p:sp>
      <p:sp>
        <p:nvSpPr>
          <p:cNvPr id="4" name="Slide Number Placeholder 3"/>
          <p:cNvSpPr>
            <a:spLocks noGrp="1"/>
          </p:cNvSpPr>
          <p:nvPr>
            <p:ph type="sldNum" sz="quarter" idx="4"/>
          </p:nvPr>
        </p:nvSpPr>
        <p:spPr/>
        <p:txBody>
          <a:bodyPr/>
          <a:lstStyle/>
          <a:p>
            <a:fld id="{91D48A74-E838-E348-B4BA-763B9B8FC266}"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808136" y="4058553"/>
            <a:ext cx="1906520" cy="1861342"/>
          </a:xfrm>
          <a:prstGeom prst="rect">
            <a:avLst/>
          </a:prstGeom>
        </p:spPr>
      </p:pic>
      <p:pic>
        <p:nvPicPr>
          <p:cNvPr id="7" name="Picture 6"/>
          <p:cNvPicPr>
            <a:picLocks noChangeAspect="1"/>
          </p:cNvPicPr>
          <p:nvPr/>
        </p:nvPicPr>
        <p:blipFill>
          <a:blip r:embed="rId3"/>
          <a:stretch>
            <a:fillRect/>
          </a:stretch>
        </p:blipFill>
        <p:spPr>
          <a:xfrm>
            <a:off x="4608010" y="1165083"/>
            <a:ext cx="4798372" cy="4003014"/>
          </a:xfrm>
          <a:prstGeom prst="rect">
            <a:avLst/>
          </a:prstGeom>
        </p:spPr>
      </p:pic>
      <p:pic>
        <p:nvPicPr>
          <p:cNvPr id="5" name="Picture 4"/>
          <p:cNvPicPr>
            <a:picLocks noChangeAspect="1"/>
          </p:cNvPicPr>
          <p:nvPr/>
        </p:nvPicPr>
        <p:blipFill>
          <a:blip r:embed="rId4"/>
          <a:stretch>
            <a:fillRect/>
          </a:stretch>
        </p:blipFill>
        <p:spPr>
          <a:xfrm>
            <a:off x="2477466" y="4441925"/>
            <a:ext cx="2591747" cy="943320"/>
          </a:xfrm>
          <a:prstGeom prst="rect">
            <a:avLst/>
          </a:prstGeom>
          <a:ln>
            <a:solidFill>
              <a:schemeClr val="bg1">
                <a:lumMod val="65000"/>
              </a:schemeClr>
            </a:solidFill>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5"/>
          <a:stretch>
            <a:fillRect/>
          </a:stretch>
        </p:blipFill>
        <p:spPr>
          <a:xfrm>
            <a:off x="4978948" y="2624073"/>
            <a:ext cx="3325430" cy="3661796"/>
          </a:xfrm>
          <a:prstGeom prst="rect">
            <a:avLst/>
          </a:prstGeom>
          <a:ln>
            <a:solidFill>
              <a:schemeClr val="bg1">
                <a:lumMod val="65000"/>
              </a:schemeClr>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41811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Basic Flow to Say Hello!</a:t>
            </a: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8</a:t>
            </a:fld>
            <a:endParaRPr lang="en-US" dirty="0"/>
          </a:p>
        </p:txBody>
      </p:sp>
      <p:pic>
        <p:nvPicPr>
          <p:cNvPr id="10" name="Picture 9"/>
          <p:cNvPicPr>
            <a:picLocks noChangeAspect="1"/>
          </p:cNvPicPr>
          <p:nvPr/>
        </p:nvPicPr>
        <p:blipFill>
          <a:blip r:embed="rId2"/>
          <a:stretch>
            <a:fillRect/>
          </a:stretch>
        </p:blipFill>
        <p:spPr>
          <a:xfrm>
            <a:off x="325348" y="967242"/>
            <a:ext cx="8627109" cy="1753478"/>
          </a:xfrm>
          <a:prstGeom prst="rect">
            <a:avLst/>
          </a:prstGeom>
        </p:spPr>
      </p:pic>
      <p:pic>
        <p:nvPicPr>
          <p:cNvPr id="9" name="Picture 8"/>
          <p:cNvPicPr>
            <a:picLocks noChangeAspect="1"/>
          </p:cNvPicPr>
          <p:nvPr/>
        </p:nvPicPr>
        <p:blipFill>
          <a:blip r:embed="rId3"/>
          <a:stretch>
            <a:fillRect/>
          </a:stretch>
        </p:blipFill>
        <p:spPr>
          <a:xfrm>
            <a:off x="628914" y="2194083"/>
            <a:ext cx="7810500" cy="3695700"/>
          </a:xfrm>
          <a:prstGeom prst="rect">
            <a:avLst/>
          </a:prstGeom>
          <a:effectLst>
            <a:outerShdw blurRad="50800" dist="38100" dir="2700000" algn="tl" rotWithShape="0">
              <a:srgbClr val="000000">
                <a:alpha val="43000"/>
              </a:srgbClr>
            </a:outerShdw>
          </a:effectLst>
        </p:spPr>
      </p:pic>
      <p:sp>
        <p:nvSpPr>
          <p:cNvPr id="11" name="Rectangle 10"/>
          <p:cNvSpPr/>
          <p:nvPr/>
        </p:nvSpPr>
        <p:spPr>
          <a:xfrm>
            <a:off x="6013787" y="1763374"/>
            <a:ext cx="1784195" cy="325384"/>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1401" y="2702994"/>
            <a:ext cx="1600309" cy="309435"/>
          </a:xfrm>
          <a:prstGeom prst="rect">
            <a:avLst/>
          </a:prstGeom>
          <a:noFill/>
          <a:ln w="254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4491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Connecting to a Tab</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a:pPr>
            <a:r>
              <a:rPr lang="en-US" dirty="0" smtClean="0"/>
              <a:t>Create a Web Tab</a:t>
            </a:r>
          </a:p>
          <a:p>
            <a:pPr marL="457200" indent="-457200">
              <a:buFont typeface="+mj-lt"/>
              <a:buAutoNum type="arabicPeriod"/>
            </a:pPr>
            <a:r>
              <a:rPr lang="en-US" dirty="0" smtClean="0"/>
              <a:t>Utilize the Flow URL</a:t>
            </a:r>
          </a:p>
          <a:p>
            <a:pPr marL="457200" indent="-457200">
              <a:buFont typeface="+mj-lt"/>
              <a:buAutoNum type="arabicPeriod"/>
            </a:pPr>
            <a:endParaRPr lang="en-US" dirty="0"/>
          </a:p>
        </p:txBody>
      </p:sp>
      <p:sp>
        <p:nvSpPr>
          <p:cNvPr id="4" name="Slide Number Placeholder 3"/>
          <p:cNvSpPr>
            <a:spLocks noGrp="1"/>
          </p:cNvSpPr>
          <p:nvPr>
            <p:ph type="sldNum" sz="quarter" idx="4"/>
          </p:nvPr>
        </p:nvSpPr>
        <p:spPr/>
        <p:txBody>
          <a:bodyPr/>
          <a:lstStyle/>
          <a:p>
            <a:fld id="{91D48A74-E838-E348-B4BA-763B9B8FC266}" type="slidenum">
              <a:rPr lang="en-US" smtClean="0"/>
              <a:pPr/>
              <a:t>9</a:t>
            </a:fld>
            <a:endParaRPr lang="en-US" dirty="0"/>
          </a:p>
        </p:txBody>
      </p:sp>
      <p:pic>
        <p:nvPicPr>
          <p:cNvPr id="6" name="Picture 5"/>
          <p:cNvPicPr>
            <a:picLocks noChangeAspect="1"/>
          </p:cNvPicPr>
          <p:nvPr/>
        </p:nvPicPr>
        <p:blipFill>
          <a:blip r:embed="rId2"/>
          <a:stretch>
            <a:fillRect/>
          </a:stretch>
        </p:blipFill>
        <p:spPr>
          <a:xfrm>
            <a:off x="304358" y="2027365"/>
            <a:ext cx="8627109" cy="1753478"/>
          </a:xfrm>
          <a:prstGeom prst="rect">
            <a:avLst/>
          </a:prstGeom>
        </p:spPr>
      </p:pic>
      <p:pic>
        <p:nvPicPr>
          <p:cNvPr id="5" name="Picture 4"/>
          <p:cNvPicPr>
            <a:picLocks noChangeAspect="1"/>
          </p:cNvPicPr>
          <p:nvPr/>
        </p:nvPicPr>
        <p:blipFill>
          <a:blip r:embed="rId3"/>
          <a:stretch>
            <a:fillRect/>
          </a:stretch>
        </p:blipFill>
        <p:spPr>
          <a:xfrm>
            <a:off x="1910648" y="3461696"/>
            <a:ext cx="5981700" cy="2755900"/>
          </a:xfrm>
          <a:prstGeom prst="rect">
            <a:avLst/>
          </a:prstGeom>
        </p:spPr>
      </p:pic>
    </p:spTree>
    <p:extLst>
      <p:ext uri="{BB962C8B-B14F-4D97-AF65-F5344CB8AC3E}">
        <p14:creationId xmlns:p14="http://schemas.microsoft.com/office/powerpoint/2010/main" val="17224049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FinancialForce Power Point Template Feb 4 2014">
  <a:themeElements>
    <a:clrScheme name="Custom 1">
      <a:dk1>
        <a:srgbClr val="00213C"/>
      </a:dk1>
      <a:lt1>
        <a:srgbClr val="FFFFFF"/>
      </a:lt1>
      <a:dk2>
        <a:srgbClr val="00213C"/>
      </a:dk2>
      <a:lt2>
        <a:srgbClr val="FFFFFF"/>
      </a:lt2>
      <a:accent1>
        <a:srgbClr val="0096DC"/>
      </a:accent1>
      <a:accent2>
        <a:srgbClr val="FA6426"/>
      </a:accent2>
      <a:accent3>
        <a:srgbClr val="E62642"/>
      </a:accent3>
      <a:accent4>
        <a:srgbClr val="AB305C"/>
      </a:accent4>
      <a:accent5>
        <a:srgbClr val="695AAA"/>
      </a:accent5>
      <a:accent6>
        <a:srgbClr val="00A66E"/>
      </a:accent6>
      <a:hlink>
        <a:srgbClr val="FA6426"/>
      </a:hlink>
      <a:folHlink>
        <a:srgbClr val="A03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FinancialForce Power Point Template Feb 4 2014.potx</Template>
  <TotalTime>28446</TotalTime>
  <Words>779</Words>
  <Application>Microsoft Macintosh PowerPoint</Application>
  <PresentationFormat>On-screen Show (4:3)</PresentationFormat>
  <Paragraphs>221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FinancialForce Power Point Template Feb 4 2014</vt:lpstr>
      <vt:lpstr>PowerPoint Presentation</vt:lpstr>
      <vt:lpstr>PowerPoint Presentation</vt:lpstr>
      <vt:lpstr>Session Overview</vt:lpstr>
      <vt:lpstr>What is Flow?</vt:lpstr>
      <vt:lpstr>Where can Flow be used?</vt:lpstr>
      <vt:lpstr>The Flow Toolbox!</vt:lpstr>
      <vt:lpstr>Demo : Basic Flow to Say Hello!</vt:lpstr>
      <vt:lpstr>Demo : Basic Flow to Say Hello!</vt:lpstr>
      <vt:lpstr>Demo : Connecting to a Tab</vt:lpstr>
      <vt:lpstr>Demo : Passing in Parameters</vt:lpstr>
      <vt:lpstr>Demo : Passing in Parameters</vt:lpstr>
      <vt:lpstr>Demo : Flow in Salesforce1</vt:lpstr>
      <vt:lpstr>Demo : Updating the Database</vt:lpstr>
      <vt:lpstr>Demo : Updating the Database</vt:lpstr>
      <vt:lpstr>Demo : Creating Sub Flows</vt:lpstr>
      <vt:lpstr>Demo : Creating Sub Flows</vt:lpstr>
      <vt:lpstr>Demo : Creating Sub Flows</vt:lpstr>
      <vt:lpstr>Demo : Inserting Opportunity Lines</vt:lpstr>
      <vt:lpstr>Demo : Conditional Flows</vt:lpstr>
      <vt:lpstr>Screen Element “more to see”…</vt:lpstr>
      <vt:lpstr>Empower ClicksNotCode with Plugins!</vt:lpstr>
      <vt:lpstr>Packaging, Change Sets and Metadata API</vt:lpstr>
      <vt:lpstr>Spring’14 and “Headless” Flow!</vt:lpstr>
      <vt:lpstr>Spring’14 and “Headless” Flow!</vt:lpstr>
      <vt:lpstr>Spring’14 and “Headless” Flow!</vt:lpstr>
      <vt:lpstr>Questions?</vt:lpstr>
    </vt:vector>
  </TitlesOfParts>
  <Company>coda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Turner</dc:creator>
  <cp:lastModifiedBy>Andrew Fawcett</cp:lastModifiedBy>
  <cp:revision>861</cp:revision>
  <cp:lastPrinted>2012-01-31T20:01:56Z</cp:lastPrinted>
  <dcterms:created xsi:type="dcterms:W3CDTF">2014-01-15T19:55:54Z</dcterms:created>
  <dcterms:modified xsi:type="dcterms:W3CDTF">2014-04-16T21:34:53Z</dcterms:modified>
</cp:coreProperties>
</file>