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4"/>
  </p:notesMasterIdLst>
  <p:sldIdLst>
    <p:sldId id="257" r:id="rId2"/>
    <p:sldId id="260" r:id="rId3"/>
    <p:sldId id="264"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56" r:id="rId140"/>
    <p:sldId id="457" r:id="rId141"/>
    <p:sldId id="458" r:id="rId142"/>
    <p:sldId id="401" r:id="rId143"/>
    <p:sldId id="402" r:id="rId144"/>
    <p:sldId id="403" r:id="rId145"/>
    <p:sldId id="404" r:id="rId146"/>
    <p:sldId id="405" r:id="rId147"/>
    <p:sldId id="406" r:id="rId148"/>
    <p:sldId id="407" r:id="rId149"/>
    <p:sldId id="408" r:id="rId150"/>
    <p:sldId id="409" r:id="rId151"/>
    <p:sldId id="410" r:id="rId152"/>
    <p:sldId id="411" r:id="rId153"/>
    <p:sldId id="415" r:id="rId154"/>
    <p:sldId id="416" r:id="rId155"/>
    <p:sldId id="417" r:id="rId156"/>
    <p:sldId id="418" r:id="rId157"/>
    <p:sldId id="419" r:id="rId158"/>
    <p:sldId id="420" r:id="rId159"/>
    <p:sldId id="421" r:id="rId160"/>
    <p:sldId id="422" r:id="rId161"/>
    <p:sldId id="423" r:id="rId162"/>
    <p:sldId id="424" r:id="rId163"/>
    <p:sldId id="425" r:id="rId164"/>
    <p:sldId id="426" r:id="rId165"/>
    <p:sldId id="427" r:id="rId166"/>
    <p:sldId id="428" r:id="rId167"/>
    <p:sldId id="429" r:id="rId168"/>
    <p:sldId id="430" r:id="rId169"/>
    <p:sldId id="431" r:id="rId170"/>
    <p:sldId id="433" r:id="rId171"/>
    <p:sldId id="434" r:id="rId172"/>
    <p:sldId id="435" r:id="rId173"/>
    <p:sldId id="436" r:id="rId174"/>
    <p:sldId id="437" r:id="rId175"/>
    <p:sldId id="438" r:id="rId176"/>
    <p:sldId id="439" r:id="rId177"/>
    <p:sldId id="440" r:id="rId178"/>
    <p:sldId id="441" r:id="rId179"/>
    <p:sldId id="442" r:id="rId180"/>
    <p:sldId id="443" r:id="rId181"/>
    <p:sldId id="445" r:id="rId182"/>
    <p:sldId id="446" r:id="rId183"/>
    <p:sldId id="447" r:id="rId184"/>
    <p:sldId id="448" r:id="rId185"/>
    <p:sldId id="449" r:id="rId186"/>
    <p:sldId id="450" r:id="rId187"/>
    <p:sldId id="451" r:id="rId188"/>
    <p:sldId id="452" r:id="rId189"/>
    <p:sldId id="453" r:id="rId190"/>
    <p:sldId id="454" r:id="rId191"/>
    <p:sldId id="455" r:id="rId192"/>
    <p:sldId id="263" r:id="rId1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6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 Id="rId5" Type="http://schemas.openxmlformats.org/officeDocument/2006/relationships/image" Target="../media/image245.wmf"/><Relationship Id="rId4" Type="http://schemas.openxmlformats.org/officeDocument/2006/relationships/image" Target="../media/image244.w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246.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4" Type="http://schemas.openxmlformats.org/officeDocument/2006/relationships/image" Target="../media/image250.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105.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47.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255.wmf"/></Relationships>
</file>

<file path=ppt/drawings/_rels/vmlDrawing111.vml.rels><?xml version="1.0" encoding="UTF-8" standalone="yes"?>
<Relationships xmlns="http://schemas.openxmlformats.org/package/2006/relationships"><Relationship Id="rId2" Type="http://schemas.openxmlformats.org/officeDocument/2006/relationships/image" Target="../media/image257.wmf"/><Relationship Id="rId1" Type="http://schemas.openxmlformats.org/officeDocument/2006/relationships/image" Target="../media/image256.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5" Type="http://schemas.openxmlformats.org/officeDocument/2006/relationships/image" Target="../media/image263.wmf"/><Relationship Id="rId4" Type="http://schemas.openxmlformats.org/officeDocument/2006/relationships/image" Target="../media/image262.wmf"/></Relationships>
</file>

<file path=ppt/drawings/_rels/vmlDrawing114.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5" Type="http://schemas.openxmlformats.org/officeDocument/2006/relationships/image" Target="../media/image273.wmf"/><Relationship Id="rId4" Type="http://schemas.openxmlformats.org/officeDocument/2006/relationships/image" Target="../media/image272.wmf"/></Relationships>
</file>

<file path=ppt/drawings/_rels/vmlDrawing117.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1.wmf"/><Relationship Id="rId7" Type="http://schemas.openxmlformats.org/officeDocument/2006/relationships/image" Target="../media/image276.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2.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28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282.wmf"/></Relationships>
</file>

<file path=ppt/drawings/_rels/vmlDrawing121.vml.rels><?xml version="1.0" encoding="UTF-8" standalone="yes"?>
<Relationships xmlns="http://schemas.openxmlformats.org/package/2006/relationships"><Relationship Id="rId2" Type="http://schemas.openxmlformats.org/officeDocument/2006/relationships/image" Target="../media/image284.wmf"/><Relationship Id="rId1" Type="http://schemas.openxmlformats.org/officeDocument/2006/relationships/image" Target="../media/image283.w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285.w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286.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4.wmf"/><Relationship Id="rId1" Type="http://schemas.openxmlformats.org/officeDocument/2006/relationships/image" Target="../media/image287.wmf"/><Relationship Id="rId4" Type="http://schemas.openxmlformats.org/officeDocument/2006/relationships/image" Target="../media/image289.wmf"/></Relationships>
</file>

<file path=ppt/drawings/_rels/vmlDrawing125.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4" Type="http://schemas.openxmlformats.org/officeDocument/2006/relationships/image" Target="../media/image293.w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127.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 Id="rId4" Type="http://schemas.openxmlformats.org/officeDocument/2006/relationships/image" Target="../media/image298.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129.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303.wmf"/><Relationship Id="rId1" Type="http://schemas.openxmlformats.org/officeDocument/2006/relationships/image" Target="../media/image30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30.vml.rels><?xml version="1.0" encoding="UTF-8" standalone="yes"?>
<Relationships xmlns="http://schemas.openxmlformats.org/package/2006/relationships"><Relationship Id="rId2" Type="http://schemas.openxmlformats.org/officeDocument/2006/relationships/image" Target="../media/image306.wmf"/><Relationship Id="rId1" Type="http://schemas.openxmlformats.org/officeDocument/2006/relationships/image" Target="../media/image305.wmf"/></Relationships>
</file>

<file path=ppt/drawings/_rels/vmlDrawing131.vml.rels><?xml version="1.0" encoding="UTF-8" standalone="yes"?>
<Relationships xmlns="http://schemas.openxmlformats.org/package/2006/relationships"><Relationship Id="rId2" Type="http://schemas.openxmlformats.org/officeDocument/2006/relationships/image" Target="../media/image309.wmf"/><Relationship Id="rId1" Type="http://schemas.openxmlformats.org/officeDocument/2006/relationships/image" Target="../media/image308.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 Id="rId4" Type="http://schemas.openxmlformats.org/officeDocument/2006/relationships/image" Target="../media/image129.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84.wmf"/><Relationship Id="rId1" Type="http://schemas.openxmlformats.org/officeDocument/2006/relationships/image" Target="../media/image183.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4" Type="http://schemas.openxmlformats.org/officeDocument/2006/relationships/image" Target="../media/image19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0.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94.v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image" Target="../media/image227.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 Id="rId4" Type="http://schemas.openxmlformats.org/officeDocument/2006/relationships/image" Target="../media/image238.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9.wmf"/><Relationship Id="rId1" Type="http://schemas.openxmlformats.org/officeDocument/2006/relationships/image" Target="../media/image233.wmf"/><Relationship Id="rId4" Type="http://schemas.openxmlformats.org/officeDocument/2006/relationships/image" Target="../media/image2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800AF-AC0E-4EDA-A89D-C505E142D7EF}" type="datetimeFigureOut">
              <a:rPr lang="zh-CN" altLang="en-US" smtClean="0"/>
              <a:pPr/>
              <a:t>2020/9/28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0E335-C320-47A6-93E7-17A00B32BC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300E335-C320-47A6-93E7-17A00B32BCBE}"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00E335-C320-47A6-93E7-17A00B32BCBE}"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685800" indent="-263525" eaLnBrk="0" hangingPunct="0">
              <a:defRPr kumimoji="1" b="1">
                <a:solidFill>
                  <a:schemeClr val="tx1"/>
                </a:solidFill>
                <a:latin typeface="Arial" panose="020B0604020202020204" pitchFamily="34" charset="0"/>
                <a:ea typeface="宋体" panose="02010600030101010101" pitchFamily="2" charset="-122"/>
              </a:defRPr>
            </a:lvl2pPr>
            <a:lvl3pPr marL="1055370" indent="-210820" eaLnBrk="0" hangingPunct="0">
              <a:defRPr kumimoji="1" b="1">
                <a:solidFill>
                  <a:schemeClr val="tx1"/>
                </a:solidFill>
                <a:latin typeface="Arial" panose="020B0604020202020204" pitchFamily="34" charset="0"/>
                <a:ea typeface="宋体" panose="02010600030101010101" pitchFamily="2" charset="-122"/>
              </a:defRPr>
            </a:lvl3pPr>
            <a:lvl4pPr marL="1477010" indent="-210820" eaLnBrk="0" hangingPunct="0">
              <a:defRPr kumimoji="1" b="1">
                <a:solidFill>
                  <a:schemeClr val="tx1"/>
                </a:solidFill>
                <a:latin typeface="Arial" panose="020B0604020202020204" pitchFamily="34" charset="0"/>
                <a:ea typeface="宋体" panose="02010600030101010101" pitchFamily="2" charset="-122"/>
              </a:defRPr>
            </a:lvl4pPr>
            <a:lvl5pPr marL="1899285" indent="-210820" eaLnBrk="0" hangingPunct="0">
              <a:defRPr kumimoji="1" b="1">
                <a:solidFill>
                  <a:schemeClr val="tx1"/>
                </a:solidFill>
                <a:latin typeface="Arial" panose="020B0604020202020204" pitchFamily="34" charset="0"/>
                <a:ea typeface="宋体" panose="02010600030101010101" pitchFamily="2" charset="-122"/>
              </a:defRPr>
            </a:lvl5pPr>
            <a:lvl6pPr marL="232092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743200"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16547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58711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ACC159A6-511A-46BE-A6FD-E38F27E6B5A1}" type="slidenum">
              <a:rPr kumimoji="0" lang="en-US" altLang="zh-CN" b="0" smtClean="0"/>
              <a:pPr eaLnBrk="1" hangingPunct="1"/>
              <a:t>39</a:t>
            </a:fld>
            <a:endParaRPr kumimoji="0" lang="en-US" altLang="zh-CN" b="0"/>
          </a:p>
        </p:txBody>
      </p:sp>
      <p:sp>
        <p:nvSpPr>
          <p:cNvPr id="200707" name="Rectangle 2"/>
          <p:cNvSpPr>
            <a:spLocks noGrp="1" noRot="1" noChangeAspect="1" noChangeArrowheads="1" noTextEdit="1"/>
          </p:cNvSpPr>
          <p:nvPr>
            <p:ph type="sldImg"/>
          </p:nvPr>
        </p:nvSpPr>
        <p:spPr/>
      </p:sp>
      <p:sp>
        <p:nvSpPr>
          <p:cNvPr id="200708" name="Rectangle 3"/>
          <p:cNvSpPr>
            <a:spLocks noGrp="1" noChangeArrowheads="1"/>
          </p:cNvSpPr>
          <p:nvPr>
            <p:ph type="body" idx="1"/>
          </p:nvPr>
        </p:nvSpPr>
        <p:spPr>
          <a:xfrm>
            <a:off x="913991" y="4342939"/>
            <a:ext cx="5030018" cy="4114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300E335-C320-47A6-93E7-17A00B32BCBE}" type="slidenum">
              <a:rPr lang="zh-CN" altLang="en-US" smtClean="0"/>
              <a:pPr/>
              <a:t>73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685800" indent="-263525" eaLnBrk="0" hangingPunct="0">
              <a:defRPr kumimoji="1" b="1">
                <a:solidFill>
                  <a:schemeClr val="tx1"/>
                </a:solidFill>
                <a:latin typeface="Arial" panose="020B0604020202020204" pitchFamily="34" charset="0"/>
                <a:ea typeface="宋体" panose="02010600030101010101" pitchFamily="2" charset="-122"/>
              </a:defRPr>
            </a:lvl2pPr>
            <a:lvl3pPr marL="1055370" indent="-210820" eaLnBrk="0" hangingPunct="0">
              <a:defRPr kumimoji="1" b="1">
                <a:solidFill>
                  <a:schemeClr val="tx1"/>
                </a:solidFill>
                <a:latin typeface="Arial" panose="020B0604020202020204" pitchFamily="34" charset="0"/>
                <a:ea typeface="宋体" panose="02010600030101010101" pitchFamily="2" charset="-122"/>
              </a:defRPr>
            </a:lvl3pPr>
            <a:lvl4pPr marL="1477010" indent="-210820" eaLnBrk="0" hangingPunct="0">
              <a:defRPr kumimoji="1" b="1">
                <a:solidFill>
                  <a:schemeClr val="tx1"/>
                </a:solidFill>
                <a:latin typeface="Arial" panose="020B0604020202020204" pitchFamily="34" charset="0"/>
                <a:ea typeface="宋体" panose="02010600030101010101" pitchFamily="2" charset="-122"/>
              </a:defRPr>
            </a:lvl4pPr>
            <a:lvl5pPr marL="1899285" indent="-210820" eaLnBrk="0" hangingPunct="0">
              <a:defRPr kumimoji="1" b="1">
                <a:solidFill>
                  <a:schemeClr val="tx1"/>
                </a:solidFill>
                <a:latin typeface="Arial" panose="020B0604020202020204" pitchFamily="34" charset="0"/>
                <a:ea typeface="宋体" panose="02010600030101010101" pitchFamily="2" charset="-122"/>
              </a:defRPr>
            </a:lvl5pPr>
            <a:lvl6pPr marL="232092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743200"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16547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58711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0166A70B-1529-430A-A82F-5519D42D5B46}" type="slidenum">
              <a:rPr kumimoji="0" lang="en-US" altLang="zh-CN" b="0" smtClean="0"/>
              <a:pPr eaLnBrk="1" hangingPunct="1"/>
              <a:t>94</a:t>
            </a:fld>
            <a:endParaRPr kumimoji="0" lang="en-US" altLang="zh-CN" b="0"/>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xfrm>
            <a:off x="913991" y="4342939"/>
            <a:ext cx="5030018" cy="4114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685800" indent="-263525" eaLnBrk="0" hangingPunct="0">
              <a:defRPr kumimoji="1" b="1">
                <a:solidFill>
                  <a:schemeClr val="tx1"/>
                </a:solidFill>
                <a:latin typeface="Arial" panose="020B0604020202020204" pitchFamily="34" charset="0"/>
                <a:ea typeface="宋体" panose="02010600030101010101" pitchFamily="2" charset="-122"/>
              </a:defRPr>
            </a:lvl2pPr>
            <a:lvl3pPr marL="1055370" indent="-210820" eaLnBrk="0" hangingPunct="0">
              <a:defRPr kumimoji="1" b="1">
                <a:solidFill>
                  <a:schemeClr val="tx1"/>
                </a:solidFill>
                <a:latin typeface="Arial" panose="020B0604020202020204" pitchFamily="34" charset="0"/>
                <a:ea typeface="宋体" panose="02010600030101010101" pitchFamily="2" charset="-122"/>
              </a:defRPr>
            </a:lvl3pPr>
            <a:lvl4pPr marL="1477010" indent="-210820" eaLnBrk="0" hangingPunct="0">
              <a:defRPr kumimoji="1" b="1">
                <a:solidFill>
                  <a:schemeClr val="tx1"/>
                </a:solidFill>
                <a:latin typeface="Arial" panose="020B0604020202020204" pitchFamily="34" charset="0"/>
                <a:ea typeface="宋体" panose="02010600030101010101" pitchFamily="2" charset="-122"/>
              </a:defRPr>
            </a:lvl4pPr>
            <a:lvl5pPr marL="1899285" indent="-210820" eaLnBrk="0" hangingPunct="0">
              <a:defRPr kumimoji="1" b="1">
                <a:solidFill>
                  <a:schemeClr val="tx1"/>
                </a:solidFill>
                <a:latin typeface="Arial" panose="020B0604020202020204" pitchFamily="34" charset="0"/>
                <a:ea typeface="宋体" panose="02010600030101010101" pitchFamily="2" charset="-122"/>
              </a:defRPr>
            </a:lvl5pPr>
            <a:lvl6pPr marL="232092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743200"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16547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58711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064DC8D8-AD2D-422A-B0E6-8444E7FE8690}" type="slidenum">
              <a:rPr kumimoji="0" lang="en-US" altLang="zh-CN" b="0" smtClean="0"/>
              <a:pPr eaLnBrk="1" hangingPunct="1"/>
              <a:t>95</a:t>
            </a:fld>
            <a:endParaRPr kumimoji="0" lang="en-US" altLang="zh-CN" b="0"/>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xfrm>
            <a:off x="913991" y="4342939"/>
            <a:ext cx="5030018" cy="4114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00E335-C320-47A6-93E7-17A00B32BCBE}" type="slidenum">
              <a:rPr lang="zh-CN" altLang="en-US" smtClean="0"/>
              <a:pPr/>
              <a:t>167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685800" indent="-263525" eaLnBrk="0" hangingPunct="0">
              <a:defRPr kumimoji="1" b="1">
                <a:solidFill>
                  <a:schemeClr val="tx1"/>
                </a:solidFill>
                <a:latin typeface="Arial" panose="020B0604020202020204" pitchFamily="34" charset="0"/>
                <a:ea typeface="宋体" panose="02010600030101010101" pitchFamily="2" charset="-122"/>
              </a:defRPr>
            </a:lvl2pPr>
            <a:lvl3pPr marL="1055370" indent="-210820" eaLnBrk="0" hangingPunct="0">
              <a:defRPr kumimoji="1" b="1">
                <a:solidFill>
                  <a:schemeClr val="tx1"/>
                </a:solidFill>
                <a:latin typeface="Arial" panose="020B0604020202020204" pitchFamily="34" charset="0"/>
                <a:ea typeface="宋体" panose="02010600030101010101" pitchFamily="2" charset="-122"/>
              </a:defRPr>
            </a:lvl3pPr>
            <a:lvl4pPr marL="1477010" indent="-210820" eaLnBrk="0" hangingPunct="0">
              <a:defRPr kumimoji="1" b="1">
                <a:solidFill>
                  <a:schemeClr val="tx1"/>
                </a:solidFill>
                <a:latin typeface="Arial" panose="020B0604020202020204" pitchFamily="34" charset="0"/>
                <a:ea typeface="宋体" panose="02010600030101010101" pitchFamily="2" charset="-122"/>
              </a:defRPr>
            </a:lvl4pPr>
            <a:lvl5pPr marL="1899285" indent="-210820" eaLnBrk="0" hangingPunct="0">
              <a:defRPr kumimoji="1" b="1">
                <a:solidFill>
                  <a:schemeClr val="tx1"/>
                </a:solidFill>
                <a:latin typeface="Arial" panose="020B0604020202020204" pitchFamily="34" charset="0"/>
                <a:ea typeface="宋体" panose="02010600030101010101" pitchFamily="2" charset="-122"/>
              </a:defRPr>
            </a:lvl5pPr>
            <a:lvl6pPr marL="232092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743200"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16547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587115" indent="-21082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AAE4E278-1B32-4FA1-81DD-B81A058AC222}" type="slidenum">
              <a:rPr kumimoji="0" lang="en-US" altLang="zh-CN" b="0" smtClean="0"/>
              <a:pPr eaLnBrk="1" hangingPunct="1"/>
              <a:t>187</a:t>
            </a:fld>
            <a:endParaRPr kumimoji="0" lang="en-US" altLang="zh-CN" b="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xfrm>
            <a:off x="913991" y="4342939"/>
            <a:ext cx="5030018" cy="4114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图片 6" descr="新模板.jpg"/>
          <p:cNvPicPr>
            <a:picLocks noChangeAspect="1"/>
          </p:cNvPicPr>
          <p:nvPr userDrawn="1"/>
        </p:nvPicPr>
        <p:blipFill>
          <a:blip r:embed="rId2" cstate="print"/>
          <a:stretch>
            <a:fillRect/>
          </a:stretch>
        </p:blipFill>
        <p:spPr>
          <a:xfrm>
            <a:off x="0" y="142408"/>
            <a:ext cx="9144000" cy="67156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192</a:t>
            </a:r>
          </a:p>
        </p:txBody>
      </p:sp>
      <p:sp>
        <p:nvSpPr>
          <p:cNvPr id="6" name="灯片编号占位符 5"/>
          <p:cNvSpPr>
            <a:spLocks noGrp="1"/>
          </p:cNvSpPr>
          <p:nvPr>
            <p:ph type="sldNum" sz="quarter" idx="12"/>
          </p:nvPr>
        </p:nvSpPr>
        <p:spPr/>
        <p:txBody>
          <a:bodyPr/>
          <a:lstStyle>
            <a:lvl1pPr>
              <a:defRPr/>
            </a:lvl1pPr>
          </a:lstStyle>
          <a:p>
            <a:fld id="{54F5220E-2D73-4988-92E5-3E9CB77FCFD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192</a:t>
            </a:r>
          </a:p>
        </p:txBody>
      </p:sp>
      <p:sp>
        <p:nvSpPr>
          <p:cNvPr id="6" name="灯片编号占位符 5"/>
          <p:cNvSpPr>
            <a:spLocks noGrp="1"/>
          </p:cNvSpPr>
          <p:nvPr>
            <p:ph type="sldNum" sz="quarter" idx="12"/>
          </p:nvPr>
        </p:nvSpPr>
        <p:spPr/>
        <p:txBody>
          <a:bodyPr/>
          <a:lstStyle>
            <a:lvl1pPr>
              <a:defRPr/>
            </a:lvl1pPr>
          </a:lstStyle>
          <a:p>
            <a:fld id="{CBB6FD9D-FA08-4F2A-90DD-7CEE8E59FBD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en-US" altLang="zh-CN"/>
              <a:t>192</a:t>
            </a: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192</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1F764-3447-43B2-9263-F1A5B16B4A13}" type="slidenum">
              <a:rPr lang="zh-CN" altLang="en-US" smtClean="0"/>
              <a:pPr/>
              <a:t>‹#›</a:t>
            </a:fld>
            <a:endParaRPr lang="zh-CN" altLang="en-US"/>
          </a:p>
        </p:txBody>
      </p:sp>
      <p:pic>
        <p:nvPicPr>
          <p:cNvPr id="7" name="图片 6" descr="新模板.jpg"/>
          <p:cNvPicPr>
            <a:picLocks noChangeAspect="1"/>
          </p:cNvPicPr>
          <p:nvPr/>
        </p:nvPicPr>
        <p:blipFill>
          <a:blip r:embed="rId6" cstate="print"/>
          <a:stretch>
            <a:fillRect/>
          </a:stretch>
        </p:blipFill>
        <p:spPr>
          <a:xfrm>
            <a:off x="0" y="142408"/>
            <a:ext cx="9144000" cy="67156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4.xml"/><Relationship Id="rId1" Type="http://schemas.openxmlformats.org/officeDocument/2006/relationships/vmlDrawing" Target="../drawings/vmlDrawing69.vml"/><Relationship Id="rId6" Type="http://schemas.openxmlformats.org/officeDocument/2006/relationships/image" Target="../media/image178.wmf"/><Relationship Id="rId5" Type="http://schemas.openxmlformats.org/officeDocument/2006/relationships/oleObject" Target="../embeddings/oleObject174.bin"/><Relationship Id="rId4" Type="http://schemas.openxmlformats.org/officeDocument/2006/relationships/image" Target="../media/image177.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4.xml"/><Relationship Id="rId1" Type="http://schemas.openxmlformats.org/officeDocument/2006/relationships/vmlDrawing" Target="../drawings/vmlDrawing70.vml"/><Relationship Id="rId4" Type="http://schemas.openxmlformats.org/officeDocument/2006/relationships/image" Target="../media/image180.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4.xml"/><Relationship Id="rId1" Type="http://schemas.openxmlformats.org/officeDocument/2006/relationships/vmlDrawing" Target="../drawings/vmlDrawing71.vml"/><Relationship Id="rId6" Type="http://schemas.openxmlformats.org/officeDocument/2006/relationships/image" Target="../media/image182.wmf"/><Relationship Id="rId5" Type="http://schemas.openxmlformats.org/officeDocument/2006/relationships/oleObject" Target="../embeddings/oleObject178.bin"/><Relationship Id="rId4" Type="http://schemas.openxmlformats.org/officeDocument/2006/relationships/image" Target="../media/image181.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4.xml"/><Relationship Id="rId1" Type="http://schemas.openxmlformats.org/officeDocument/2006/relationships/vmlDrawing" Target="../drawings/vmlDrawing72.vml"/><Relationship Id="rId6" Type="http://schemas.openxmlformats.org/officeDocument/2006/relationships/image" Target="../media/image184.wmf"/><Relationship Id="rId5" Type="http://schemas.openxmlformats.org/officeDocument/2006/relationships/oleObject" Target="../embeddings/oleObject180.bin"/><Relationship Id="rId4" Type="http://schemas.openxmlformats.org/officeDocument/2006/relationships/image" Target="../media/image183.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4.xml"/><Relationship Id="rId1" Type="http://schemas.openxmlformats.org/officeDocument/2006/relationships/vmlDrawing" Target="../drawings/vmlDrawing73.vml"/><Relationship Id="rId4" Type="http://schemas.openxmlformats.org/officeDocument/2006/relationships/image" Target="../media/image180.w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4.xml"/><Relationship Id="rId1" Type="http://schemas.openxmlformats.org/officeDocument/2006/relationships/vmlDrawing" Target="../drawings/vmlDrawing74.vml"/><Relationship Id="rId6" Type="http://schemas.openxmlformats.org/officeDocument/2006/relationships/image" Target="../media/image186.wmf"/><Relationship Id="rId5" Type="http://schemas.openxmlformats.org/officeDocument/2006/relationships/oleObject" Target="../embeddings/oleObject183.bin"/><Relationship Id="rId4" Type="http://schemas.openxmlformats.org/officeDocument/2006/relationships/image" Target="../media/image185.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4.xml"/><Relationship Id="rId1" Type="http://schemas.openxmlformats.org/officeDocument/2006/relationships/vmlDrawing" Target="../drawings/vmlDrawing75.vml"/><Relationship Id="rId6" Type="http://schemas.openxmlformats.org/officeDocument/2006/relationships/image" Target="../media/image188.wmf"/><Relationship Id="rId5" Type="http://schemas.openxmlformats.org/officeDocument/2006/relationships/oleObject" Target="../embeddings/oleObject185.bin"/><Relationship Id="rId4" Type="http://schemas.openxmlformats.org/officeDocument/2006/relationships/image" Target="../media/image187.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4.xml"/><Relationship Id="rId1" Type="http://schemas.openxmlformats.org/officeDocument/2006/relationships/vmlDrawing" Target="../drawings/vmlDrawing76.vml"/><Relationship Id="rId6" Type="http://schemas.openxmlformats.org/officeDocument/2006/relationships/image" Target="../media/image190.wmf"/><Relationship Id="rId5" Type="http://schemas.openxmlformats.org/officeDocument/2006/relationships/oleObject" Target="../embeddings/oleObject187.bin"/><Relationship Id="rId4" Type="http://schemas.openxmlformats.org/officeDocument/2006/relationships/image" Target="../media/image189.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4.xml"/><Relationship Id="rId1" Type="http://schemas.openxmlformats.org/officeDocument/2006/relationships/vmlDrawing" Target="../drawings/vmlDrawing77.vml"/><Relationship Id="rId6" Type="http://schemas.openxmlformats.org/officeDocument/2006/relationships/image" Target="../media/image192.wmf"/><Relationship Id="rId5" Type="http://schemas.openxmlformats.org/officeDocument/2006/relationships/oleObject" Target="../embeddings/oleObject189.bin"/><Relationship Id="rId4" Type="http://schemas.openxmlformats.org/officeDocument/2006/relationships/image" Target="../media/image191.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4.xml"/><Relationship Id="rId1" Type="http://schemas.openxmlformats.org/officeDocument/2006/relationships/vmlDrawing" Target="../drawings/vmlDrawing78.vml"/><Relationship Id="rId4" Type="http://schemas.openxmlformats.org/officeDocument/2006/relationships/image" Target="../media/image193.wmf"/></Relationships>
</file>

<file path=ppt/slides/_rels/slide115.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4.xml"/><Relationship Id="rId1" Type="http://schemas.openxmlformats.org/officeDocument/2006/relationships/vmlDrawing" Target="../drawings/vmlDrawing79.vml"/><Relationship Id="rId6" Type="http://schemas.openxmlformats.org/officeDocument/2006/relationships/image" Target="../media/image195.wmf"/><Relationship Id="rId5" Type="http://schemas.openxmlformats.org/officeDocument/2006/relationships/oleObject" Target="../embeddings/oleObject192.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94.bin"/></Relationships>
</file>

<file path=ppt/slides/_rels/slide116.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4.xml"/><Relationship Id="rId1" Type="http://schemas.openxmlformats.org/officeDocument/2006/relationships/vmlDrawing" Target="../drawings/vmlDrawing80.vml"/><Relationship Id="rId6" Type="http://schemas.openxmlformats.org/officeDocument/2006/relationships/image" Target="../media/image199.wmf"/><Relationship Id="rId5" Type="http://schemas.openxmlformats.org/officeDocument/2006/relationships/oleObject" Target="../embeddings/oleObject196.bin"/><Relationship Id="rId4" Type="http://schemas.openxmlformats.org/officeDocument/2006/relationships/image" Target="../media/image198.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4.xml"/><Relationship Id="rId1" Type="http://schemas.openxmlformats.org/officeDocument/2006/relationships/vmlDrawing" Target="../drawings/vmlDrawing81.vml"/><Relationship Id="rId6" Type="http://schemas.openxmlformats.org/officeDocument/2006/relationships/image" Target="../media/image202.wmf"/><Relationship Id="rId5" Type="http://schemas.openxmlformats.org/officeDocument/2006/relationships/oleObject" Target="../embeddings/oleObject199.bin"/><Relationship Id="rId4" Type="http://schemas.openxmlformats.org/officeDocument/2006/relationships/image" Target="../media/image201.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4.xml"/><Relationship Id="rId1" Type="http://schemas.openxmlformats.org/officeDocument/2006/relationships/vmlDrawing" Target="../drawings/vmlDrawing82.vml"/><Relationship Id="rId6" Type="http://schemas.openxmlformats.org/officeDocument/2006/relationships/image" Target="../media/image205.wmf"/><Relationship Id="rId5" Type="http://schemas.openxmlformats.org/officeDocument/2006/relationships/oleObject" Target="../embeddings/oleObject202.bin"/><Relationship Id="rId4" Type="http://schemas.openxmlformats.org/officeDocument/2006/relationships/image" Target="../media/image20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4.xml"/><Relationship Id="rId1" Type="http://schemas.openxmlformats.org/officeDocument/2006/relationships/vmlDrawing" Target="../drawings/vmlDrawing83.vml"/><Relationship Id="rId6" Type="http://schemas.openxmlformats.org/officeDocument/2006/relationships/image" Target="../media/image207.wmf"/><Relationship Id="rId5" Type="http://schemas.openxmlformats.org/officeDocument/2006/relationships/oleObject" Target="../embeddings/oleObject204.bin"/><Relationship Id="rId4" Type="http://schemas.openxmlformats.org/officeDocument/2006/relationships/image" Target="../media/image206.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4.xml"/><Relationship Id="rId1" Type="http://schemas.openxmlformats.org/officeDocument/2006/relationships/vmlDrawing" Target="../drawings/vmlDrawing84.vml"/><Relationship Id="rId6" Type="http://schemas.openxmlformats.org/officeDocument/2006/relationships/image" Target="../media/image209.wmf"/><Relationship Id="rId5" Type="http://schemas.openxmlformats.org/officeDocument/2006/relationships/oleObject" Target="../embeddings/oleObject206.bin"/><Relationship Id="rId4" Type="http://schemas.openxmlformats.org/officeDocument/2006/relationships/image" Target="../media/image208.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4.xml"/><Relationship Id="rId1" Type="http://schemas.openxmlformats.org/officeDocument/2006/relationships/vmlDrawing" Target="../drawings/vmlDrawing85.vml"/><Relationship Id="rId6" Type="http://schemas.openxmlformats.org/officeDocument/2006/relationships/image" Target="../media/image211.wmf"/><Relationship Id="rId5" Type="http://schemas.openxmlformats.org/officeDocument/2006/relationships/oleObject" Target="../embeddings/oleObject208.bin"/><Relationship Id="rId4" Type="http://schemas.openxmlformats.org/officeDocument/2006/relationships/image" Target="../media/image210.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4.xml"/><Relationship Id="rId1" Type="http://schemas.openxmlformats.org/officeDocument/2006/relationships/vmlDrawing" Target="../drawings/vmlDrawing86.vml"/><Relationship Id="rId6" Type="http://schemas.openxmlformats.org/officeDocument/2006/relationships/image" Target="../media/image213.wmf"/><Relationship Id="rId5" Type="http://schemas.openxmlformats.org/officeDocument/2006/relationships/oleObject" Target="../embeddings/oleObject210.bin"/><Relationship Id="rId4" Type="http://schemas.openxmlformats.org/officeDocument/2006/relationships/image" Target="../media/image212.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4.xml"/><Relationship Id="rId1" Type="http://schemas.openxmlformats.org/officeDocument/2006/relationships/vmlDrawing" Target="../drawings/vmlDrawing87.vml"/><Relationship Id="rId4" Type="http://schemas.openxmlformats.org/officeDocument/2006/relationships/image" Target="../media/image214.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4.xml"/><Relationship Id="rId1" Type="http://schemas.openxmlformats.org/officeDocument/2006/relationships/vmlDrawing" Target="../drawings/vmlDrawing88.vml"/><Relationship Id="rId6" Type="http://schemas.openxmlformats.org/officeDocument/2006/relationships/image" Target="../media/image216.wmf"/><Relationship Id="rId5" Type="http://schemas.openxmlformats.org/officeDocument/2006/relationships/oleObject" Target="../embeddings/oleObject213.bin"/><Relationship Id="rId4" Type="http://schemas.openxmlformats.org/officeDocument/2006/relationships/image" Target="../media/image215.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4.xml"/><Relationship Id="rId1" Type="http://schemas.openxmlformats.org/officeDocument/2006/relationships/vmlDrawing" Target="../drawings/vmlDrawing89.vml"/><Relationship Id="rId4" Type="http://schemas.openxmlformats.org/officeDocument/2006/relationships/image" Target="../media/image217.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4.xml"/><Relationship Id="rId1" Type="http://schemas.openxmlformats.org/officeDocument/2006/relationships/vmlDrawing" Target="../drawings/vmlDrawing90.vml"/><Relationship Id="rId6" Type="http://schemas.openxmlformats.org/officeDocument/2006/relationships/image" Target="../media/image218.wmf"/><Relationship Id="rId5" Type="http://schemas.openxmlformats.org/officeDocument/2006/relationships/oleObject" Target="../embeddings/oleObject216.bin"/><Relationship Id="rId4" Type="http://schemas.openxmlformats.org/officeDocument/2006/relationships/image" Target="../media/image20.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4.xml"/><Relationship Id="rId1" Type="http://schemas.openxmlformats.org/officeDocument/2006/relationships/vmlDrawing" Target="../drawings/vmlDrawing91.vml"/><Relationship Id="rId6" Type="http://schemas.openxmlformats.org/officeDocument/2006/relationships/image" Target="../media/image220.wmf"/><Relationship Id="rId5" Type="http://schemas.openxmlformats.org/officeDocument/2006/relationships/oleObject" Target="../embeddings/oleObject218.bin"/><Relationship Id="rId4" Type="http://schemas.openxmlformats.org/officeDocument/2006/relationships/image" Target="../media/image219.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4.xml"/><Relationship Id="rId1" Type="http://schemas.openxmlformats.org/officeDocument/2006/relationships/vmlDrawing" Target="../drawings/vmlDrawing92.vml"/><Relationship Id="rId4" Type="http://schemas.openxmlformats.org/officeDocument/2006/relationships/image" Target="../media/image2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0.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4.xml"/><Relationship Id="rId1" Type="http://schemas.openxmlformats.org/officeDocument/2006/relationships/vmlDrawing" Target="../drawings/vmlDrawing93.vml"/><Relationship Id="rId6" Type="http://schemas.openxmlformats.org/officeDocument/2006/relationships/image" Target="../media/image223.wmf"/><Relationship Id="rId11" Type="http://schemas.openxmlformats.org/officeDocument/2006/relationships/image" Target="../media/image226.png"/><Relationship Id="rId5" Type="http://schemas.openxmlformats.org/officeDocument/2006/relationships/oleObject" Target="../embeddings/oleObject221.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23.bin"/></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4.xml"/><Relationship Id="rId1" Type="http://schemas.openxmlformats.org/officeDocument/2006/relationships/vmlDrawing" Target="../drawings/vmlDrawing94.vml"/><Relationship Id="rId6" Type="http://schemas.openxmlformats.org/officeDocument/2006/relationships/image" Target="../media/image228.wmf"/><Relationship Id="rId5" Type="http://schemas.openxmlformats.org/officeDocument/2006/relationships/oleObject" Target="../embeddings/oleObject225.bin"/><Relationship Id="rId4" Type="http://schemas.openxmlformats.org/officeDocument/2006/relationships/image" Target="../media/image227.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4.xml"/><Relationship Id="rId1" Type="http://schemas.openxmlformats.org/officeDocument/2006/relationships/vmlDrawing" Target="../drawings/vmlDrawing95.vml"/><Relationship Id="rId4" Type="http://schemas.openxmlformats.org/officeDocument/2006/relationships/image" Target="../media/image229.wmf"/></Relationships>
</file>

<file path=ppt/slides/_rels/slide141.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227.bin"/><Relationship Id="rId7" Type="http://schemas.openxmlformats.org/officeDocument/2006/relationships/oleObject" Target="../embeddings/oleObject229.bin"/><Relationship Id="rId2" Type="http://schemas.openxmlformats.org/officeDocument/2006/relationships/slideLayout" Target="../slideLayouts/slideLayout4.xml"/><Relationship Id="rId1" Type="http://schemas.openxmlformats.org/officeDocument/2006/relationships/vmlDrawing" Target="../drawings/vmlDrawing96.vml"/><Relationship Id="rId6" Type="http://schemas.openxmlformats.org/officeDocument/2006/relationships/image" Target="../media/image231.wmf"/><Relationship Id="rId5" Type="http://schemas.openxmlformats.org/officeDocument/2006/relationships/oleObject" Target="../embeddings/oleObject228.bin"/><Relationship Id="rId4" Type="http://schemas.openxmlformats.org/officeDocument/2006/relationships/image" Target="../media/image230.w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4.xml"/><Relationship Id="rId1" Type="http://schemas.openxmlformats.org/officeDocument/2006/relationships/vmlDrawing" Target="../drawings/vmlDrawing97.vml"/><Relationship Id="rId6" Type="http://schemas.openxmlformats.org/officeDocument/2006/relationships/image" Target="../media/image234.wmf"/><Relationship Id="rId5" Type="http://schemas.openxmlformats.org/officeDocument/2006/relationships/oleObject" Target="../embeddings/oleObject231.bin"/><Relationship Id="rId4" Type="http://schemas.openxmlformats.org/officeDocument/2006/relationships/image" Target="../media/image233.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32.bin"/><Relationship Id="rId7" Type="http://schemas.openxmlformats.org/officeDocument/2006/relationships/oleObject" Target="../embeddings/oleObject234.bin"/><Relationship Id="rId2" Type="http://schemas.openxmlformats.org/officeDocument/2006/relationships/slideLayout" Target="../slideLayouts/slideLayout4.xml"/><Relationship Id="rId1" Type="http://schemas.openxmlformats.org/officeDocument/2006/relationships/vmlDrawing" Target="../drawings/vmlDrawing98.vml"/><Relationship Id="rId6" Type="http://schemas.openxmlformats.org/officeDocument/2006/relationships/image" Target="../media/image236.wmf"/><Relationship Id="rId5" Type="http://schemas.openxmlformats.org/officeDocument/2006/relationships/oleObject" Target="../embeddings/oleObject233.bin"/><Relationship Id="rId10" Type="http://schemas.openxmlformats.org/officeDocument/2006/relationships/image" Target="../media/image238.wmf"/><Relationship Id="rId4" Type="http://schemas.openxmlformats.org/officeDocument/2006/relationships/image" Target="../media/image235.wmf"/><Relationship Id="rId9" Type="http://schemas.openxmlformats.org/officeDocument/2006/relationships/oleObject" Target="../embeddings/oleObject235.bin"/></Relationships>
</file>

<file path=ppt/slides/_rels/slide145.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36.bin"/><Relationship Id="rId7" Type="http://schemas.openxmlformats.org/officeDocument/2006/relationships/oleObject" Target="../embeddings/oleObject238.bin"/><Relationship Id="rId2" Type="http://schemas.openxmlformats.org/officeDocument/2006/relationships/slideLayout" Target="../slideLayouts/slideLayout4.xml"/><Relationship Id="rId1" Type="http://schemas.openxmlformats.org/officeDocument/2006/relationships/vmlDrawing" Target="../drawings/vmlDrawing99.vml"/><Relationship Id="rId6" Type="http://schemas.openxmlformats.org/officeDocument/2006/relationships/image" Target="../media/image239.wmf"/><Relationship Id="rId5" Type="http://schemas.openxmlformats.org/officeDocument/2006/relationships/oleObject" Target="../embeddings/oleObject237.bin"/><Relationship Id="rId10" Type="http://schemas.openxmlformats.org/officeDocument/2006/relationships/image" Target="../media/image240.wmf"/><Relationship Id="rId4" Type="http://schemas.openxmlformats.org/officeDocument/2006/relationships/image" Target="../media/image233.wmf"/><Relationship Id="rId9" Type="http://schemas.openxmlformats.org/officeDocument/2006/relationships/oleObject" Target="../embeddings/oleObject239.bin"/></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4.xml"/><Relationship Id="rId1" Type="http://schemas.openxmlformats.org/officeDocument/2006/relationships/vmlDrawing" Target="../drawings/vmlDrawing100.vml"/><Relationship Id="rId6" Type="http://schemas.openxmlformats.org/officeDocument/2006/relationships/image" Target="../media/image234.wmf"/><Relationship Id="rId5" Type="http://schemas.openxmlformats.org/officeDocument/2006/relationships/oleObject" Target="../embeddings/oleObject241.bin"/><Relationship Id="rId4" Type="http://schemas.openxmlformats.org/officeDocument/2006/relationships/image" Target="../media/image233.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45.wmf"/><Relationship Id="rId2" Type="http://schemas.openxmlformats.org/officeDocument/2006/relationships/slideLayout" Target="../slideLayouts/slideLayout4.xml"/><Relationship Id="rId1" Type="http://schemas.openxmlformats.org/officeDocument/2006/relationships/vmlDrawing" Target="../drawings/vmlDrawing101.vml"/><Relationship Id="rId6" Type="http://schemas.openxmlformats.org/officeDocument/2006/relationships/image" Target="../media/image242.wmf"/><Relationship Id="rId11" Type="http://schemas.openxmlformats.org/officeDocument/2006/relationships/oleObject" Target="../embeddings/oleObject246.bin"/><Relationship Id="rId5" Type="http://schemas.openxmlformats.org/officeDocument/2006/relationships/oleObject" Target="../embeddings/oleObject243.bin"/><Relationship Id="rId10" Type="http://schemas.openxmlformats.org/officeDocument/2006/relationships/image" Target="../media/image244.wmf"/><Relationship Id="rId4" Type="http://schemas.openxmlformats.org/officeDocument/2006/relationships/image" Target="../media/image241.wmf"/><Relationship Id="rId9" Type="http://schemas.openxmlformats.org/officeDocument/2006/relationships/oleObject" Target="../embeddings/oleObject245.bin"/></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4.xml"/><Relationship Id="rId1" Type="http://schemas.openxmlformats.org/officeDocument/2006/relationships/vmlDrawing" Target="../drawings/vmlDrawing102.vml"/><Relationship Id="rId4" Type="http://schemas.openxmlformats.org/officeDocument/2006/relationships/image" Target="../media/image24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50.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248.bin"/><Relationship Id="rId7" Type="http://schemas.openxmlformats.org/officeDocument/2006/relationships/oleObject" Target="../embeddings/oleObject250.bin"/><Relationship Id="rId2" Type="http://schemas.openxmlformats.org/officeDocument/2006/relationships/slideLayout" Target="../slideLayouts/slideLayout4.xml"/><Relationship Id="rId1" Type="http://schemas.openxmlformats.org/officeDocument/2006/relationships/vmlDrawing" Target="../drawings/vmlDrawing103.vml"/><Relationship Id="rId6" Type="http://schemas.openxmlformats.org/officeDocument/2006/relationships/image" Target="../media/image248.wmf"/><Relationship Id="rId5" Type="http://schemas.openxmlformats.org/officeDocument/2006/relationships/oleObject" Target="../embeddings/oleObject249.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51.bin"/></Relationships>
</file>

<file path=ppt/slides/_rels/slide151.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4.xml"/><Relationship Id="rId1" Type="http://schemas.openxmlformats.org/officeDocument/2006/relationships/vmlDrawing" Target="../drawings/vmlDrawing104.vml"/><Relationship Id="rId6" Type="http://schemas.openxmlformats.org/officeDocument/2006/relationships/image" Target="../media/image252.wmf"/><Relationship Id="rId5" Type="http://schemas.openxmlformats.org/officeDocument/2006/relationships/oleObject" Target="../embeddings/oleObject253.bin"/><Relationship Id="rId4" Type="http://schemas.openxmlformats.org/officeDocument/2006/relationships/image" Target="../media/image251.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55.bin"/><Relationship Id="rId2" Type="http://schemas.openxmlformats.org/officeDocument/2006/relationships/slideLayout" Target="../slideLayouts/slideLayout4.xml"/><Relationship Id="rId1" Type="http://schemas.openxmlformats.org/officeDocument/2006/relationships/vmlDrawing" Target="../drawings/vmlDrawing105.vml"/><Relationship Id="rId6" Type="http://schemas.openxmlformats.org/officeDocument/2006/relationships/image" Target="../media/image251.wmf"/><Relationship Id="rId5" Type="http://schemas.openxmlformats.org/officeDocument/2006/relationships/oleObject" Target="../embeddings/oleObject256.bin"/><Relationship Id="rId4" Type="http://schemas.openxmlformats.org/officeDocument/2006/relationships/image" Target="../media/image247.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4.xml"/><Relationship Id="rId1" Type="http://schemas.openxmlformats.org/officeDocument/2006/relationships/vmlDrawing" Target="../drawings/vmlDrawing106.vml"/><Relationship Id="rId4" Type="http://schemas.openxmlformats.org/officeDocument/2006/relationships/image" Target="../media/image254.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4.xml"/><Relationship Id="rId1" Type="http://schemas.openxmlformats.org/officeDocument/2006/relationships/vmlDrawing" Target="../drawings/vmlDrawing107.vml"/><Relationship Id="rId4" Type="http://schemas.openxmlformats.org/officeDocument/2006/relationships/image" Target="../media/image254.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4.xml"/><Relationship Id="rId1" Type="http://schemas.openxmlformats.org/officeDocument/2006/relationships/vmlDrawing" Target="../drawings/vmlDrawing108.vml"/><Relationship Id="rId4" Type="http://schemas.openxmlformats.org/officeDocument/2006/relationships/image" Target="../media/image229.w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4.xml"/><Relationship Id="rId1" Type="http://schemas.openxmlformats.org/officeDocument/2006/relationships/vmlDrawing" Target="../drawings/vmlDrawing109.vml"/><Relationship Id="rId4" Type="http://schemas.openxmlformats.org/officeDocument/2006/relationships/image" Target="../media/image229.w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4.xml"/><Relationship Id="rId1" Type="http://schemas.openxmlformats.org/officeDocument/2006/relationships/vmlDrawing" Target="../drawings/vmlDrawing110.vml"/><Relationship Id="rId4" Type="http://schemas.openxmlformats.org/officeDocument/2006/relationships/image" Target="../media/image255.w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4.xml"/><Relationship Id="rId1" Type="http://schemas.openxmlformats.org/officeDocument/2006/relationships/vmlDrawing" Target="../drawings/vmlDrawing111.vml"/><Relationship Id="rId6" Type="http://schemas.openxmlformats.org/officeDocument/2006/relationships/image" Target="../media/image257.wmf"/><Relationship Id="rId5" Type="http://schemas.openxmlformats.org/officeDocument/2006/relationships/oleObject" Target="../embeddings/oleObject263.bin"/><Relationship Id="rId4" Type="http://schemas.openxmlformats.org/officeDocument/2006/relationships/image" Target="../media/image25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4.xml"/><Relationship Id="rId1" Type="http://schemas.openxmlformats.org/officeDocument/2006/relationships/vmlDrawing" Target="../drawings/vmlDrawing112.vml"/><Relationship Id="rId4" Type="http://schemas.openxmlformats.org/officeDocument/2006/relationships/image" Target="../media/image258.wmf"/></Relationships>
</file>

<file path=ppt/slides/_rels/slide167.xml.rels><?xml version="1.0" encoding="UTF-8" standalone="yes"?>
<Relationships xmlns="http://schemas.openxmlformats.org/package/2006/relationships"><Relationship Id="rId8" Type="http://schemas.openxmlformats.org/officeDocument/2006/relationships/oleObject" Target="../embeddings/oleObject267.bin"/><Relationship Id="rId13" Type="http://schemas.openxmlformats.org/officeDocument/2006/relationships/image" Target="../media/image263.wmf"/><Relationship Id="rId3" Type="http://schemas.openxmlformats.org/officeDocument/2006/relationships/notesSlide" Target="../notesSlides/notesSlide7.xml"/><Relationship Id="rId7" Type="http://schemas.openxmlformats.org/officeDocument/2006/relationships/image" Target="../media/image260.wmf"/><Relationship Id="rId12" Type="http://schemas.openxmlformats.org/officeDocument/2006/relationships/oleObject" Target="../embeddings/oleObject269.bin"/><Relationship Id="rId2" Type="http://schemas.openxmlformats.org/officeDocument/2006/relationships/slideLayout" Target="../slideLayouts/slideLayout4.xml"/><Relationship Id="rId1" Type="http://schemas.openxmlformats.org/officeDocument/2006/relationships/vmlDrawing" Target="../drawings/vmlDrawing113.vml"/><Relationship Id="rId6" Type="http://schemas.openxmlformats.org/officeDocument/2006/relationships/oleObject" Target="../embeddings/oleObject266.bin"/><Relationship Id="rId11" Type="http://schemas.openxmlformats.org/officeDocument/2006/relationships/image" Target="../media/image262.wmf"/><Relationship Id="rId5" Type="http://schemas.openxmlformats.org/officeDocument/2006/relationships/image" Target="../media/image259.wmf"/><Relationship Id="rId10" Type="http://schemas.openxmlformats.org/officeDocument/2006/relationships/oleObject" Target="../embeddings/oleObject268.bin"/><Relationship Id="rId4" Type="http://schemas.openxmlformats.org/officeDocument/2006/relationships/oleObject" Target="../embeddings/oleObject265.bin"/><Relationship Id="rId9" Type="http://schemas.openxmlformats.org/officeDocument/2006/relationships/image" Target="../media/image261.w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slideLayout" Target="../slideLayouts/slideLayout4.xml"/><Relationship Id="rId1" Type="http://schemas.openxmlformats.org/officeDocument/2006/relationships/vmlDrawing" Target="../drawings/vmlDrawing114.vml"/><Relationship Id="rId6" Type="http://schemas.openxmlformats.org/officeDocument/2006/relationships/image" Target="../media/image265.wmf"/><Relationship Id="rId5" Type="http://schemas.openxmlformats.org/officeDocument/2006/relationships/oleObject" Target="../embeddings/oleObject271.bin"/><Relationship Id="rId4" Type="http://schemas.openxmlformats.org/officeDocument/2006/relationships/image" Target="../media/image264.wmf"/></Relationships>
</file>

<file path=ppt/slides/_rels/slide169.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272.bin"/><Relationship Id="rId7" Type="http://schemas.openxmlformats.org/officeDocument/2006/relationships/oleObject" Target="../embeddings/oleObject274.bin"/><Relationship Id="rId2" Type="http://schemas.openxmlformats.org/officeDocument/2006/relationships/slideLayout" Target="../slideLayouts/slideLayout4.xml"/><Relationship Id="rId1" Type="http://schemas.openxmlformats.org/officeDocument/2006/relationships/vmlDrawing" Target="../drawings/vmlDrawing115.vml"/><Relationship Id="rId6" Type="http://schemas.openxmlformats.org/officeDocument/2006/relationships/image" Target="../media/image267.wmf"/><Relationship Id="rId5" Type="http://schemas.openxmlformats.org/officeDocument/2006/relationships/oleObject" Target="../embeddings/oleObject273.bin"/><Relationship Id="rId4" Type="http://schemas.openxmlformats.org/officeDocument/2006/relationships/image" Target="../media/image26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70.x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oleObject" Target="../embeddings/oleObject275.bin"/><Relationship Id="rId7" Type="http://schemas.openxmlformats.org/officeDocument/2006/relationships/oleObject" Target="../embeddings/oleObject277.bin"/><Relationship Id="rId12" Type="http://schemas.openxmlformats.org/officeDocument/2006/relationships/image" Target="../media/image273.wmf"/><Relationship Id="rId2" Type="http://schemas.openxmlformats.org/officeDocument/2006/relationships/slideLayout" Target="../slideLayouts/slideLayout4.xml"/><Relationship Id="rId1" Type="http://schemas.openxmlformats.org/officeDocument/2006/relationships/vmlDrawing" Target="../drawings/vmlDrawing116.vml"/><Relationship Id="rId6" Type="http://schemas.openxmlformats.org/officeDocument/2006/relationships/image" Target="../media/image270.wmf"/><Relationship Id="rId11" Type="http://schemas.openxmlformats.org/officeDocument/2006/relationships/oleObject" Target="../embeddings/oleObject279.bin"/><Relationship Id="rId5" Type="http://schemas.openxmlformats.org/officeDocument/2006/relationships/oleObject" Target="../embeddings/oleObject276.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78.bin"/></Relationships>
</file>

<file path=ppt/slides/_rels/slide171.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85.bin"/><Relationship Id="rId18" Type="http://schemas.openxmlformats.org/officeDocument/2006/relationships/image" Target="../media/image277.wmf"/><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74.wmf"/><Relationship Id="rId17" Type="http://schemas.openxmlformats.org/officeDocument/2006/relationships/oleObject" Target="../embeddings/oleObject287.bin"/><Relationship Id="rId2" Type="http://schemas.openxmlformats.org/officeDocument/2006/relationships/slideLayout" Target="../slideLayouts/slideLayout4.xml"/><Relationship Id="rId16" Type="http://schemas.openxmlformats.org/officeDocument/2006/relationships/image" Target="../media/image276.wmf"/><Relationship Id="rId1" Type="http://schemas.openxmlformats.org/officeDocument/2006/relationships/vmlDrawing" Target="../drawings/vmlDrawing117.vml"/><Relationship Id="rId6" Type="http://schemas.openxmlformats.org/officeDocument/2006/relationships/image" Target="../media/image270.w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83.bin"/><Relationship Id="rId14" Type="http://schemas.openxmlformats.org/officeDocument/2006/relationships/image" Target="../media/image275.wmf"/></Relationships>
</file>

<file path=ppt/slides/_rels/slide172.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4.xml"/><Relationship Id="rId1" Type="http://schemas.openxmlformats.org/officeDocument/2006/relationships/vmlDrawing" Target="../drawings/vmlDrawing118.vml"/><Relationship Id="rId6" Type="http://schemas.openxmlformats.org/officeDocument/2006/relationships/image" Target="../media/image279.wmf"/><Relationship Id="rId5" Type="http://schemas.openxmlformats.org/officeDocument/2006/relationships/oleObject" Target="../embeddings/oleObject289.bin"/><Relationship Id="rId4" Type="http://schemas.openxmlformats.org/officeDocument/2006/relationships/image" Target="../media/image278.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Layout" Target="../slideLayouts/slideLayout4.xml"/><Relationship Id="rId1" Type="http://schemas.openxmlformats.org/officeDocument/2006/relationships/vmlDrawing" Target="../drawings/vmlDrawing119.vml"/><Relationship Id="rId4" Type="http://schemas.openxmlformats.org/officeDocument/2006/relationships/image" Target="../media/image281.w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292.bin"/><Relationship Id="rId2" Type="http://schemas.openxmlformats.org/officeDocument/2006/relationships/slideLayout" Target="../slideLayouts/slideLayout4.xml"/><Relationship Id="rId1" Type="http://schemas.openxmlformats.org/officeDocument/2006/relationships/vmlDrawing" Target="../drawings/vmlDrawing120.vml"/><Relationship Id="rId4" Type="http://schemas.openxmlformats.org/officeDocument/2006/relationships/image" Target="../media/image282.wmf"/></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4.xml"/><Relationship Id="rId1" Type="http://schemas.openxmlformats.org/officeDocument/2006/relationships/vmlDrawing" Target="../drawings/vmlDrawing121.vml"/><Relationship Id="rId6" Type="http://schemas.openxmlformats.org/officeDocument/2006/relationships/image" Target="../media/image284.wmf"/><Relationship Id="rId5" Type="http://schemas.openxmlformats.org/officeDocument/2006/relationships/oleObject" Target="../embeddings/oleObject294.bin"/><Relationship Id="rId4" Type="http://schemas.openxmlformats.org/officeDocument/2006/relationships/image" Target="../media/image283.wmf"/></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4.xml"/><Relationship Id="rId1" Type="http://schemas.openxmlformats.org/officeDocument/2006/relationships/vmlDrawing" Target="../drawings/vmlDrawing122.vml"/><Relationship Id="rId4" Type="http://schemas.openxmlformats.org/officeDocument/2006/relationships/image" Target="../media/image285.wmf"/></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4.xml"/><Relationship Id="rId1" Type="http://schemas.openxmlformats.org/officeDocument/2006/relationships/vmlDrawing" Target="../drawings/vmlDrawing123.vml"/><Relationship Id="rId4" Type="http://schemas.openxmlformats.org/officeDocument/2006/relationships/image" Target="../media/image286.wmf"/></Relationships>
</file>

<file path=ppt/slides/_rels/slide179.x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oleObject" Target="../embeddings/oleObject297.bin"/><Relationship Id="rId7" Type="http://schemas.openxmlformats.org/officeDocument/2006/relationships/oleObject" Target="../embeddings/oleObject299.bin"/><Relationship Id="rId2" Type="http://schemas.openxmlformats.org/officeDocument/2006/relationships/slideLayout" Target="../slideLayouts/slideLayout4.xml"/><Relationship Id="rId1" Type="http://schemas.openxmlformats.org/officeDocument/2006/relationships/vmlDrawing" Target="../drawings/vmlDrawing124.vml"/><Relationship Id="rId6" Type="http://schemas.openxmlformats.org/officeDocument/2006/relationships/image" Target="../media/image284.wmf"/><Relationship Id="rId5" Type="http://schemas.openxmlformats.org/officeDocument/2006/relationships/oleObject" Target="../embeddings/oleObject298.bin"/><Relationship Id="rId10" Type="http://schemas.openxmlformats.org/officeDocument/2006/relationships/image" Target="../media/image289.wmf"/><Relationship Id="rId4" Type="http://schemas.openxmlformats.org/officeDocument/2006/relationships/image" Target="../media/image287.wmf"/><Relationship Id="rId9" Type="http://schemas.openxmlformats.org/officeDocument/2006/relationships/oleObject" Target="../embeddings/oleObject30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80.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oleObject" Target="../embeddings/oleObject301.bin"/><Relationship Id="rId7" Type="http://schemas.openxmlformats.org/officeDocument/2006/relationships/oleObject" Target="../embeddings/oleObject303.bin"/><Relationship Id="rId2" Type="http://schemas.openxmlformats.org/officeDocument/2006/relationships/slideLayout" Target="../slideLayouts/slideLayout4.xml"/><Relationship Id="rId1" Type="http://schemas.openxmlformats.org/officeDocument/2006/relationships/vmlDrawing" Target="../drawings/vmlDrawing125.vml"/><Relationship Id="rId6" Type="http://schemas.openxmlformats.org/officeDocument/2006/relationships/image" Target="../media/image291.wmf"/><Relationship Id="rId5" Type="http://schemas.openxmlformats.org/officeDocument/2006/relationships/oleObject" Target="../embeddings/oleObject302.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304.bin"/></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305.bin"/><Relationship Id="rId2" Type="http://schemas.openxmlformats.org/officeDocument/2006/relationships/slideLayout" Target="../slideLayouts/slideLayout4.xml"/><Relationship Id="rId1" Type="http://schemas.openxmlformats.org/officeDocument/2006/relationships/vmlDrawing" Target="../drawings/vmlDrawing126.vml"/><Relationship Id="rId4" Type="http://schemas.openxmlformats.org/officeDocument/2006/relationships/image" Target="../media/image294.w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4.xml"/><Relationship Id="rId1" Type="http://schemas.openxmlformats.org/officeDocument/2006/relationships/vmlDrawing" Target="../drawings/vmlDrawing127.vml"/><Relationship Id="rId6" Type="http://schemas.openxmlformats.org/officeDocument/2006/relationships/image" Target="../media/image296.wmf"/><Relationship Id="rId5" Type="http://schemas.openxmlformats.org/officeDocument/2006/relationships/oleObject" Target="../embeddings/oleObject307.bin"/><Relationship Id="rId10" Type="http://schemas.openxmlformats.org/officeDocument/2006/relationships/image" Target="../media/image298.wmf"/><Relationship Id="rId4" Type="http://schemas.openxmlformats.org/officeDocument/2006/relationships/image" Target="../media/image295.wmf"/><Relationship Id="rId9" Type="http://schemas.openxmlformats.org/officeDocument/2006/relationships/oleObject" Target="../embeddings/oleObject309.bin"/></Relationships>
</file>

<file path=ppt/slides/_rels/slide184.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oleObject" Target="../embeddings/oleObject310.bin"/><Relationship Id="rId7" Type="http://schemas.openxmlformats.org/officeDocument/2006/relationships/oleObject" Target="../embeddings/oleObject312.bin"/><Relationship Id="rId2" Type="http://schemas.openxmlformats.org/officeDocument/2006/relationships/slideLayout" Target="../slideLayouts/slideLayout4.xml"/><Relationship Id="rId1" Type="http://schemas.openxmlformats.org/officeDocument/2006/relationships/vmlDrawing" Target="../drawings/vmlDrawing128.vml"/><Relationship Id="rId6" Type="http://schemas.openxmlformats.org/officeDocument/2006/relationships/image" Target="../media/image300.wmf"/><Relationship Id="rId5" Type="http://schemas.openxmlformats.org/officeDocument/2006/relationships/oleObject" Target="../embeddings/oleObject311.bin"/><Relationship Id="rId4" Type="http://schemas.openxmlformats.org/officeDocument/2006/relationships/image" Target="../media/image299.wmf"/></Relationships>
</file>

<file path=ppt/slides/_rels/slide185.xml.rels><?xml version="1.0" encoding="UTF-8" standalone="yes"?>
<Relationships xmlns="http://schemas.openxmlformats.org/package/2006/relationships"><Relationship Id="rId8" Type="http://schemas.openxmlformats.org/officeDocument/2006/relationships/image" Target="../media/image304.wmf"/><Relationship Id="rId3" Type="http://schemas.openxmlformats.org/officeDocument/2006/relationships/oleObject" Target="../embeddings/oleObject313.bin"/><Relationship Id="rId7" Type="http://schemas.openxmlformats.org/officeDocument/2006/relationships/oleObject" Target="../embeddings/oleObject315.bin"/><Relationship Id="rId2" Type="http://schemas.openxmlformats.org/officeDocument/2006/relationships/slideLayout" Target="../slideLayouts/slideLayout4.xml"/><Relationship Id="rId1" Type="http://schemas.openxmlformats.org/officeDocument/2006/relationships/vmlDrawing" Target="../drawings/vmlDrawing129.vml"/><Relationship Id="rId6" Type="http://schemas.openxmlformats.org/officeDocument/2006/relationships/image" Target="../media/image303.wmf"/><Relationship Id="rId5" Type="http://schemas.openxmlformats.org/officeDocument/2006/relationships/oleObject" Target="../embeddings/oleObject314.bin"/><Relationship Id="rId4" Type="http://schemas.openxmlformats.org/officeDocument/2006/relationships/image" Target="../media/image302.wmf"/></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4.xml"/><Relationship Id="rId1" Type="http://schemas.openxmlformats.org/officeDocument/2006/relationships/vmlDrawing" Target="../drawings/vmlDrawing130.vml"/><Relationship Id="rId6" Type="http://schemas.openxmlformats.org/officeDocument/2006/relationships/image" Target="../media/image306.wmf"/><Relationship Id="rId5" Type="http://schemas.openxmlformats.org/officeDocument/2006/relationships/oleObject" Target="../embeddings/oleObject317.bin"/><Relationship Id="rId4" Type="http://schemas.openxmlformats.org/officeDocument/2006/relationships/image" Target="../media/image305.wmf"/></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image" Target="../media/image307.gif"/><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318.bin"/><Relationship Id="rId2" Type="http://schemas.openxmlformats.org/officeDocument/2006/relationships/slideLayout" Target="../slideLayouts/slideLayout4.xml"/><Relationship Id="rId1" Type="http://schemas.openxmlformats.org/officeDocument/2006/relationships/vmlDrawing" Target="../drawings/vmlDrawing131.vml"/><Relationship Id="rId6" Type="http://schemas.openxmlformats.org/officeDocument/2006/relationships/image" Target="../media/image309.wmf"/><Relationship Id="rId5" Type="http://schemas.openxmlformats.org/officeDocument/2006/relationships/oleObject" Target="../embeddings/oleObject319.bin"/><Relationship Id="rId4" Type="http://schemas.openxmlformats.org/officeDocument/2006/relationships/image" Target="../media/image30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190.x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oleObject" Target="../embeddings/oleObject325.bin"/><Relationship Id="rId3" Type="http://schemas.openxmlformats.org/officeDocument/2006/relationships/oleObject" Target="../embeddings/oleObject320.bin"/><Relationship Id="rId7" Type="http://schemas.openxmlformats.org/officeDocument/2006/relationships/oleObject" Target="../embeddings/oleObject322.bin"/><Relationship Id="rId12" Type="http://schemas.openxmlformats.org/officeDocument/2006/relationships/image" Target="../media/image314.wmf"/><Relationship Id="rId2" Type="http://schemas.openxmlformats.org/officeDocument/2006/relationships/slideLayout" Target="../slideLayouts/slideLayout4.xml"/><Relationship Id="rId1" Type="http://schemas.openxmlformats.org/officeDocument/2006/relationships/vmlDrawing" Target="../drawings/vmlDrawing132.vml"/><Relationship Id="rId6" Type="http://schemas.openxmlformats.org/officeDocument/2006/relationships/image" Target="../media/image311.wmf"/><Relationship Id="rId11" Type="http://schemas.openxmlformats.org/officeDocument/2006/relationships/oleObject" Target="../embeddings/oleObject324.bin"/><Relationship Id="rId5" Type="http://schemas.openxmlformats.org/officeDocument/2006/relationships/oleObject" Target="../embeddings/oleObject321.bin"/><Relationship Id="rId10" Type="http://schemas.openxmlformats.org/officeDocument/2006/relationships/image" Target="../media/image313.wmf"/><Relationship Id="rId4" Type="http://schemas.openxmlformats.org/officeDocument/2006/relationships/image" Target="../media/image310.wmf"/><Relationship Id="rId9" Type="http://schemas.openxmlformats.org/officeDocument/2006/relationships/oleObject" Target="../embeddings/oleObject323.bin"/><Relationship Id="rId14" Type="http://schemas.openxmlformats.org/officeDocument/2006/relationships/image" Target="../media/image315.wmf"/></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8" Type="http://schemas.openxmlformats.org/officeDocument/2006/relationships/slide" Target="slide133.xml"/><Relationship Id="rId3" Type="http://schemas.openxmlformats.org/officeDocument/2006/relationships/slide" Target="slide6.xml"/><Relationship Id="rId7" Type="http://schemas.openxmlformats.org/officeDocument/2006/relationships/slide" Target="slide9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slide" Target="slide42.xml"/><Relationship Id="rId5" Type="http://schemas.openxmlformats.org/officeDocument/2006/relationships/slide" Target="slide27.xml"/><Relationship Id="rId4" Type="http://schemas.openxmlformats.org/officeDocument/2006/relationships/slide" Target="slide10.xml"/><Relationship Id="rId9" Type="http://schemas.openxmlformats.org/officeDocument/2006/relationships/slide" Target="slide18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30.bin"/><Relationship Id="rId7" Type="http://schemas.openxmlformats.org/officeDocument/2006/relationships/image" Target="../media/image33.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6.png"/><Relationship Id="rId10" Type="http://schemas.openxmlformats.org/officeDocument/2006/relationships/oleObject" Target="../embeddings/oleObject33.bin"/><Relationship Id="rId4" Type="http://schemas.openxmlformats.org/officeDocument/2006/relationships/image" Target="../media/image32.wmf"/><Relationship Id="rId9" Type="http://schemas.openxmlformats.org/officeDocument/2006/relationships/image" Target="../media/image3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1.emf"/><Relationship Id="rId18" Type="http://schemas.openxmlformats.org/officeDocument/2006/relationships/oleObject" Target="../embeddings/oleObject41.bin"/><Relationship Id="rId3" Type="http://schemas.openxmlformats.org/officeDocument/2006/relationships/notesSlide" Target="../notesSlides/notesSlide3.xml"/><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oleObject" Target="../embeddings/oleObject38.bin"/><Relationship Id="rId17" Type="http://schemas.openxmlformats.org/officeDocument/2006/relationships/image" Target="../media/image43.emf"/><Relationship Id="rId2" Type="http://schemas.openxmlformats.org/officeDocument/2006/relationships/slideLayout" Target="../slideLayouts/slideLayout3.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9.vml"/><Relationship Id="rId6" Type="http://schemas.openxmlformats.org/officeDocument/2006/relationships/oleObject" Target="../embeddings/oleObject35.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10" Type="http://schemas.openxmlformats.org/officeDocument/2006/relationships/oleObject" Target="../embeddings/oleObject37.bin"/><Relationship Id="rId19" Type="http://schemas.openxmlformats.org/officeDocument/2006/relationships/image" Target="../media/image44.emf"/><Relationship Id="rId4" Type="http://schemas.openxmlformats.org/officeDocument/2006/relationships/oleObject" Target="../embeddings/oleObject34.bin"/><Relationship Id="rId9" Type="http://schemas.openxmlformats.org/officeDocument/2006/relationships/image" Target="../media/image39.emf"/><Relationship Id="rId14" Type="http://schemas.openxmlformats.org/officeDocument/2006/relationships/oleObject" Target="../embeddings/oleObject39.bin"/><Relationship Id="rId22" Type="http://schemas.openxmlformats.org/officeDocument/2006/relationships/oleObject" Target="../embeddings/oleObject4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45.bin"/><Relationship Id="rId4" Type="http://schemas.openxmlformats.org/officeDocument/2006/relationships/image" Target="../media/image47.wmf"/></Relationships>
</file>

<file path=ppt/slides/_rels/slide4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8.bin"/><Relationship Id="rId4" Type="http://schemas.openxmlformats.org/officeDocument/2006/relationships/image" Target="../media/image5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53.bin"/><Relationship Id="rId4" Type="http://schemas.openxmlformats.org/officeDocument/2006/relationships/image" Target="../media/image55.wmf"/></Relationships>
</file>

<file path=ppt/slides/_rels/slide4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61.wmf"/><Relationship Id="rId5" Type="http://schemas.openxmlformats.org/officeDocument/2006/relationships/oleObject" Target="../embeddings/oleObject58.bin"/><Relationship Id="rId4" Type="http://schemas.openxmlformats.org/officeDocument/2006/relationships/image" Target="../media/image60.wmf"/></Relationships>
</file>

<file path=ppt/slides/_rels/slide49.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63.wmf"/><Relationship Id="rId5" Type="http://schemas.openxmlformats.org/officeDocument/2006/relationships/oleObject" Target="../embeddings/oleObject60.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67.wmf"/><Relationship Id="rId5" Type="http://schemas.openxmlformats.org/officeDocument/2006/relationships/oleObject" Target="../embeddings/oleObject64.bin"/><Relationship Id="rId4" Type="http://schemas.openxmlformats.org/officeDocument/2006/relationships/image" Target="../media/image6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69.wmf"/><Relationship Id="rId5" Type="http://schemas.openxmlformats.org/officeDocument/2006/relationships/oleObject" Target="../embeddings/oleObject66.bin"/><Relationship Id="rId4" Type="http://schemas.openxmlformats.org/officeDocument/2006/relationships/image" Target="../media/image68.wmf"/></Relationships>
</file>

<file path=ppt/slides/_rels/slide5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71.wmf"/><Relationship Id="rId5" Type="http://schemas.openxmlformats.org/officeDocument/2006/relationships/oleObject" Target="../embeddings/oleObject6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0.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75.wmf"/><Relationship Id="rId5" Type="http://schemas.openxmlformats.org/officeDocument/2006/relationships/oleObject" Target="../embeddings/oleObject72.bin"/><Relationship Id="rId4" Type="http://schemas.openxmlformats.org/officeDocument/2006/relationships/image" Target="../media/image7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image" Target="../media/image77.wmf"/><Relationship Id="rId5" Type="http://schemas.openxmlformats.org/officeDocument/2006/relationships/oleObject" Target="../embeddings/oleObject74.bin"/><Relationship Id="rId4" Type="http://schemas.openxmlformats.org/officeDocument/2006/relationships/image" Target="../media/image7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4.xml"/><Relationship Id="rId1" Type="http://schemas.openxmlformats.org/officeDocument/2006/relationships/vmlDrawing" Target="../drawings/vmlDrawing32.vml"/><Relationship Id="rId4" Type="http://schemas.openxmlformats.org/officeDocument/2006/relationships/image" Target="../media/image7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7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81.wmf"/><Relationship Id="rId5" Type="http://schemas.openxmlformats.org/officeDocument/2006/relationships/oleObject" Target="../embeddings/oleObject78.bin"/><Relationship Id="rId4" Type="http://schemas.openxmlformats.org/officeDocument/2006/relationships/image" Target="../media/image80.wmf"/></Relationships>
</file>

<file path=ppt/slides/_rels/slide5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83.wmf"/><Relationship Id="rId5" Type="http://schemas.openxmlformats.org/officeDocument/2006/relationships/oleObject" Target="../embeddings/oleObject80.bin"/><Relationship Id="rId4" Type="http://schemas.openxmlformats.org/officeDocument/2006/relationships/image" Target="../media/image8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86.wmf"/><Relationship Id="rId5" Type="http://schemas.openxmlformats.org/officeDocument/2006/relationships/oleObject" Target="../embeddings/oleObject83.bin"/><Relationship Id="rId4" Type="http://schemas.openxmlformats.org/officeDocument/2006/relationships/image" Target="../media/image8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37.vml"/><Relationship Id="rId4" Type="http://schemas.openxmlformats.org/officeDocument/2006/relationships/image" Target="../media/image87.wmf"/></Relationships>
</file>

<file path=ppt/slides/_rels/slide6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89.wmf"/><Relationship Id="rId5" Type="http://schemas.openxmlformats.org/officeDocument/2006/relationships/oleObject" Target="../embeddings/oleObject86.bin"/><Relationship Id="rId4" Type="http://schemas.openxmlformats.org/officeDocument/2006/relationships/image" Target="../media/image88.wmf"/></Relationships>
</file>

<file path=ppt/slides/_rels/slide6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92.wmf"/><Relationship Id="rId5" Type="http://schemas.openxmlformats.org/officeDocument/2006/relationships/oleObject" Target="../embeddings/oleObject89.bin"/><Relationship Id="rId4" Type="http://schemas.openxmlformats.org/officeDocument/2006/relationships/image" Target="../media/image91.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95.wmf"/><Relationship Id="rId5" Type="http://schemas.openxmlformats.org/officeDocument/2006/relationships/oleObject" Target="../embeddings/oleObject92.bin"/><Relationship Id="rId4" Type="http://schemas.openxmlformats.org/officeDocument/2006/relationships/image" Target="../media/image94.wmf"/></Relationships>
</file>

<file path=ppt/slides/_rels/slide65.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image" Target="../media/image97.wmf"/><Relationship Id="rId5" Type="http://schemas.openxmlformats.org/officeDocument/2006/relationships/oleObject" Target="../embeddings/oleObject9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4.xml"/><Relationship Id="rId1" Type="http://schemas.openxmlformats.org/officeDocument/2006/relationships/vmlDrawing" Target="../drawings/vmlDrawing42.vml"/><Relationship Id="rId6" Type="http://schemas.openxmlformats.org/officeDocument/2006/relationships/image" Target="../media/image101.wmf"/><Relationship Id="rId5" Type="http://schemas.openxmlformats.org/officeDocument/2006/relationships/oleObject" Target="../embeddings/oleObject98.bin"/><Relationship Id="rId4" Type="http://schemas.openxmlformats.org/officeDocument/2006/relationships/image" Target="../media/image100.wmf"/></Relationships>
</file>

<file path=ppt/slides/_rels/slide6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image" Target="../media/image103.wmf"/><Relationship Id="rId5" Type="http://schemas.openxmlformats.org/officeDocument/2006/relationships/oleObject" Target="../embeddings/oleObject100.bin"/><Relationship Id="rId4" Type="http://schemas.openxmlformats.org/officeDocument/2006/relationships/image" Target="../media/image102.wmf"/></Relationships>
</file>

<file path=ppt/slides/_rels/slide69.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106.wmf"/><Relationship Id="rId5" Type="http://schemas.openxmlformats.org/officeDocument/2006/relationships/oleObject" Target="../embeddings/oleObject103.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110.wmf"/><Relationship Id="rId5" Type="http://schemas.openxmlformats.org/officeDocument/2006/relationships/oleObject" Target="../embeddings/oleObject107.bin"/><Relationship Id="rId4" Type="http://schemas.openxmlformats.org/officeDocument/2006/relationships/image" Target="../media/image10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113.wmf"/><Relationship Id="rId5" Type="http://schemas.openxmlformats.org/officeDocument/2006/relationships/oleObject" Target="../embeddings/oleObject110.bin"/><Relationship Id="rId4" Type="http://schemas.openxmlformats.org/officeDocument/2006/relationships/image" Target="../media/image11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4.xml"/><Relationship Id="rId1" Type="http://schemas.openxmlformats.org/officeDocument/2006/relationships/vmlDrawing" Target="../drawings/vmlDrawing47.vml"/><Relationship Id="rId6" Type="http://schemas.openxmlformats.org/officeDocument/2006/relationships/image" Target="../media/image103.wmf"/><Relationship Id="rId5" Type="http://schemas.openxmlformats.org/officeDocument/2006/relationships/oleObject" Target="../embeddings/oleObject112.bin"/><Relationship Id="rId4" Type="http://schemas.openxmlformats.org/officeDocument/2006/relationships/image" Target="../media/image102.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18.wmf"/><Relationship Id="rId3" Type="http://schemas.openxmlformats.org/officeDocument/2006/relationships/notesSlide" Target="../notesSlides/notesSlide4.xml"/><Relationship Id="rId7" Type="http://schemas.openxmlformats.org/officeDocument/2006/relationships/image" Target="../media/image115.wmf"/><Relationship Id="rId12" Type="http://schemas.openxmlformats.org/officeDocument/2006/relationships/oleObject" Target="../embeddings/oleObject117.bin"/><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oleObject" Target="../embeddings/oleObject114.bin"/><Relationship Id="rId11" Type="http://schemas.openxmlformats.org/officeDocument/2006/relationships/image" Target="../media/image117.wmf"/><Relationship Id="rId5" Type="http://schemas.openxmlformats.org/officeDocument/2006/relationships/image" Target="../media/image114.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16.wmf"/></Relationships>
</file>

<file path=ppt/slides/_rels/slide74.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4.xml"/><Relationship Id="rId1" Type="http://schemas.openxmlformats.org/officeDocument/2006/relationships/vmlDrawing" Target="../drawings/vmlDrawing49.vml"/><Relationship Id="rId6" Type="http://schemas.openxmlformats.org/officeDocument/2006/relationships/image" Target="../media/image120.wmf"/><Relationship Id="rId5" Type="http://schemas.openxmlformats.org/officeDocument/2006/relationships/oleObject" Target="../embeddings/oleObject119.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1.bin"/></Relationships>
</file>

<file path=ppt/slides/_rels/slide75.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4.xml"/><Relationship Id="rId1" Type="http://schemas.openxmlformats.org/officeDocument/2006/relationships/vmlDrawing" Target="../drawings/vmlDrawing50.vml"/><Relationship Id="rId6" Type="http://schemas.openxmlformats.org/officeDocument/2006/relationships/image" Target="../media/image124.wmf"/><Relationship Id="rId5" Type="http://schemas.openxmlformats.org/officeDocument/2006/relationships/oleObject" Target="../embeddings/oleObject123.bin"/><Relationship Id="rId4" Type="http://schemas.openxmlformats.org/officeDocument/2006/relationships/image" Target="../media/image123.wmf"/></Relationships>
</file>

<file path=ppt/slides/_rels/slide76.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image" Target="../media/image127.emf"/><Relationship Id="rId5" Type="http://schemas.openxmlformats.org/officeDocument/2006/relationships/oleObject" Target="../embeddings/oleObject126.bin"/><Relationship Id="rId10" Type="http://schemas.openxmlformats.org/officeDocument/2006/relationships/image" Target="../media/image129.emf"/><Relationship Id="rId4" Type="http://schemas.openxmlformats.org/officeDocument/2006/relationships/image" Target="../media/image126.emf"/><Relationship Id="rId9" Type="http://schemas.openxmlformats.org/officeDocument/2006/relationships/oleObject" Target="../embeddings/oleObject128.bin"/></Relationships>
</file>

<file path=ppt/slides/_rels/slide77.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3.xml"/><Relationship Id="rId1" Type="http://schemas.openxmlformats.org/officeDocument/2006/relationships/vmlDrawing" Target="../drawings/vmlDrawing52.vml"/><Relationship Id="rId6" Type="http://schemas.openxmlformats.org/officeDocument/2006/relationships/image" Target="../media/image131.emf"/><Relationship Id="rId5" Type="http://schemas.openxmlformats.org/officeDocument/2006/relationships/oleObject" Target="../embeddings/oleObject130.bin"/><Relationship Id="rId4" Type="http://schemas.openxmlformats.org/officeDocument/2006/relationships/image" Target="../media/image130.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4.xml"/><Relationship Id="rId1" Type="http://schemas.openxmlformats.org/officeDocument/2006/relationships/vmlDrawing" Target="../drawings/vmlDrawing53.vml"/><Relationship Id="rId6" Type="http://schemas.openxmlformats.org/officeDocument/2006/relationships/image" Target="../media/image134.wmf"/><Relationship Id="rId5" Type="http://schemas.openxmlformats.org/officeDocument/2006/relationships/oleObject" Target="../embeddings/oleObject133.bin"/><Relationship Id="rId4" Type="http://schemas.openxmlformats.org/officeDocument/2006/relationships/image" Target="../media/image133.wmf"/></Relationships>
</file>

<file path=ppt/slides/_rels/slide79.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4.xml"/><Relationship Id="rId1" Type="http://schemas.openxmlformats.org/officeDocument/2006/relationships/vmlDrawing" Target="../drawings/vmlDrawing54.vml"/><Relationship Id="rId6" Type="http://schemas.openxmlformats.org/officeDocument/2006/relationships/image" Target="../media/image136.wmf"/><Relationship Id="rId5" Type="http://schemas.openxmlformats.org/officeDocument/2006/relationships/oleObject" Target="../embeddings/oleObject13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4.xml"/><Relationship Id="rId1" Type="http://schemas.openxmlformats.org/officeDocument/2006/relationships/vmlDrawing" Target="../drawings/vmlDrawing55.vml"/><Relationship Id="rId6" Type="http://schemas.openxmlformats.org/officeDocument/2006/relationships/image" Target="../media/image140.wmf"/><Relationship Id="rId5" Type="http://schemas.openxmlformats.org/officeDocument/2006/relationships/oleObject" Target="../embeddings/oleObject139.bin"/><Relationship Id="rId4" Type="http://schemas.openxmlformats.org/officeDocument/2006/relationships/image" Target="../media/image139.wmf"/></Relationships>
</file>

<file path=ppt/slides/_rels/slide81.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4.xml"/><Relationship Id="rId1" Type="http://schemas.openxmlformats.org/officeDocument/2006/relationships/vmlDrawing" Target="../drawings/vmlDrawing56.vml"/><Relationship Id="rId6" Type="http://schemas.openxmlformats.org/officeDocument/2006/relationships/image" Target="../media/image142.wmf"/><Relationship Id="rId5" Type="http://schemas.openxmlformats.org/officeDocument/2006/relationships/oleObject" Target="../embeddings/oleObject141.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43.bin"/></Relationships>
</file>

<file path=ppt/slides/_rels/slide82.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4.xml"/><Relationship Id="rId1" Type="http://schemas.openxmlformats.org/officeDocument/2006/relationships/vmlDrawing" Target="../drawings/vmlDrawing57.vml"/><Relationship Id="rId6" Type="http://schemas.openxmlformats.org/officeDocument/2006/relationships/image" Target="../media/image146.wmf"/><Relationship Id="rId5" Type="http://schemas.openxmlformats.org/officeDocument/2006/relationships/oleObject" Target="../embeddings/oleObject145.bin"/><Relationship Id="rId4" Type="http://schemas.openxmlformats.org/officeDocument/2006/relationships/image" Target="../media/image14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4.xml"/><Relationship Id="rId1" Type="http://schemas.openxmlformats.org/officeDocument/2006/relationships/vmlDrawing" Target="../drawings/vmlDrawing58.vml"/><Relationship Id="rId6" Type="http://schemas.openxmlformats.org/officeDocument/2006/relationships/image" Target="../media/image149.wmf"/><Relationship Id="rId5" Type="http://schemas.openxmlformats.org/officeDocument/2006/relationships/oleObject" Target="../embeddings/oleObject148.bin"/><Relationship Id="rId4" Type="http://schemas.openxmlformats.org/officeDocument/2006/relationships/image" Target="../media/image148.wmf"/></Relationships>
</file>

<file path=ppt/slides/_rels/slide86.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4.xml"/><Relationship Id="rId1" Type="http://schemas.openxmlformats.org/officeDocument/2006/relationships/vmlDrawing" Target="../drawings/vmlDrawing59.vml"/><Relationship Id="rId6" Type="http://schemas.openxmlformats.org/officeDocument/2006/relationships/image" Target="../media/image151.wmf"/><Relationship Id="rId5" Type="http://schemas.openxmlformats.org/officeDocument/2006/relationships/oleObject" Target="../embeddings/oleObject150.bin"/><Relationship Id="rId4" Type="http://schemas.openxmlformats.org/officeDocument/2006/relationships/image" Target="../media/image150.wmf"/></Relationships>
</file>

<file path=ppt/slides/_rels/slide87.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4.xml"/><Relationship Id="rId1" Type="http://schemas.openxmlformats.org/officeDocument/2006/relationships/vmlDrawing" Target="../drawings/vmlDrawing60.vml"/><Relationship Id="rId6" Type="http://schemas.openxmlformats.org/officeDocument/2006/relationships/image" Target="../media/image154.wmf"/><Relationship Id="rId5" Type="http://schemas.openxmlformats.org/officeDocument/2006/relationships/oleObject" Target="../embeddings/oleObject153.bin"/><Relationship Id="rId4" Type="http://schemas.openxmlformats.org/officeDocument/2006/relationships/image" Target="../media/image153.wmf"/></Relationships>
</file>

<file path=ppt/slides/_rels/slide88.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60.wmf"/><Relationship Id="rId2" Type="http://schemas.openxmlformats.org/officeDocument/2006/relationships/slideLayout" Target="../slideLayouts/slideLayout4.xml"/><Relationship Id="rId1" Type="http://schemas.openxmlformats.org/officeDocument/2006/relationships/vmlDrawing" Target="../drawings/vmlDrawing61.vml"/><Relationship Id="rId6" Type="http://schemas.openxmlformats.org/officeDocument/2006/relationships/image" Target="../media/image157.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58.bin"/></Relationships>
</file>

<file path=ppt/slides/_rels/slide89.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4.xml"/><Relationship Id="rId1" Type="http://schemas.openxmlformats.org/officeDocument/2006/relationships/vmlDrawing" Target="../drawings/vmlDrawing62.vml"/><Relationship Id="rId6" Type="http://schemas.openxmlformats.org/officeDocument/2006/relationships/image" Target="../media/image162.wmf"/><Relationship Id="rId5" Type="http://schemas.openxmlformats.org/officeDocument/2006/relationships/oleObject" Target="../embeddings/oleObject161.bin"/><Relationship Id="rId4" Type="http://schemas.openxmlformats.org/officeDocument/2006/relationships/image" Target="../media/image16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4.xml"/><Relationship Id="rId1" Type="http://schemas.openxmlformats.org/officeDocument/2006/relationships/vmlDrawing" Target="../drawings/vmlDrawing63.vml"/><Relationship Id="rId4" Type="http://schemas.openxmlformats.org/officeDocument/2006/relationships/image" Target="../media/image164.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3.xml"/><Relationship Id="rId1" Type="http://schemas.openxmlformats.org/officeDocument/2006/relationships/vmlDrawing" Target="../drawings/vmlDrawing64.vml"/><Relationship Id="rId6" Type="http://schemas.openxmlformats.org/officeDocument/2006/relationships/image" Target="../media/image166.wmf"/><Relationship Id="rId5" Type="http://schemas.openxmlformats.org/officeDocument/2006/relationships/oleObject" Target="../embeddings/oleObject165.bin"/><Relationship Id="rId4" Type="http://schemas.openxmlformats.org/officeDocument/2006/relationships/image" Target="../media/image165.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65.vml"/><Relationship Id="rId5" Type="http://schemas.openxmlformats.org/officeDocument/2006/relationships/image" Target="../media/image167.wmf"/><Relationship Id="rId4" Type="http://schemas.openxmlformats.org/officeDocument/2006/relationships/oleObject" Target="../embeddings/oleObject166.bin"/></Relationships>
</file>

<file path=ppt/slides/_rels/slide95.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4.xml"/><Relationship Id="rId1" Type="http://schemas.openxmlformats.org/officeDocument/2006/relationships/vmlDrawing" Target="../drawings/vmlDrawing66.vml"/><Relationship Id="rId6" Type="http://schemas.openxmlformats.org/officeDocument/2006/relationships/image" Target="../media/image170.wmf"/><Relationship Id="rId5" Type="http://schemas.openxmlformats.org/officeDocument/2006/relationships/oleObject" Target="../embeddings/oleObject168.bin"/><Relationship Id="rId4" Type="http://schemas.openxmlformats.org/officeDocument/2006/relationships/image" Target="../media/image169.wmf"/><Relationship Id="rId9" Type="http://schemas.openxmlformats.org/officeDocument/2006/relationships/image" Target="../media/image172.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4.xml"/><Relationship Id="rId1" Type="http://schemas.openxmlformats.org/officeDocument/2006/relationships/vmlDrawing" Target="../drawings/vmlDrawing67.vml"/><Relationship Id="rId5" Type="http://schemas.openxmlformats.org/officeDocument/2006/relationships/image" Target="../media/image174.png"/><Relationship Id="rId4" Type="http://schemas.openxmlformats.org/officeDocument/2006/relationships/image" Target="../media/image173.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4.xml"/><Relationship Id="rId1" Type="http://schemas.openxmlformats.org/officeDocument/2006/relationships/vmlDrawing" Target="../drawings/vmlDrawing68.vml"/><Relationship Id="rId6" Type="http://schemas.openxmlformats.org/officeDocument/2006/relationships/image" Target="../media/image176.wmf"/><Relationship Id="rId5" Type="http://schemas.openxmlformats.org/officeDocument/2006/relationships/oleObject" Target="../embeddings/oleObject172.bin"/><Relationship Id="rId4" Type="http://schemas.openxmlformats.org/officeDocument/2006/relationships/image" Target="../media/image175.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844824"/>
            <a:ext cx="7772400" cy="1470025"/>
          </a:xfrm>
        </p:spPr>
        <p:txBody>
          <a:bodyPr/>
          <a:lstStyle/>
          <a:p>
            <a:r>
              <a:rPr lang="zh-CN" altLang="en-US" b="1" dirty="0">
                <a:latin typeface="黑体" panose="02010609060101010101" pitchFamily="49" charset="-122"/>
                <a:ea typeface="黑体" panose="02010609060101010101" pitchFamily="49" charset="-122"/>
              </a:rPr>
              <a:t>控制工程基础</a:t>
            </a:r>
          </a:p>
        </p:txBody>
      </p:sp>
      <p:sp>
        <p:nvSpPr>
          <p:cNvPr id="3" name="Rectangle 2"/>
          <p:cNvSpPr txBox="1">
            <a:spLocks noChangeArrowheads="1"/>
          </p:cNvSpPr>
          <p:nvPr/>
        </p:nvSpPr>
        <p:spPr>
          <a:xfrm>
            <a:off x="683568" y="334803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控制工程基础</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教学组</a:t>
            </a:r>
            <a:endParaRPr lang="en-US" altLang="zh-CN" sz="2400" b="1" dirty="0">
              <a:latin typeface="楷体" panose="02010609060101010101" pitchFamily="49" charset="-122"/>
              <a:ea typeface="楷体" panose="02010609060101010101" pitchFamily="49" charset="-122"/>
            </a:endParaRPr>
          </a:p>
          <a:p>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2016</a:t>
            </a:r>
            <a:r>
              <a:rPr lang="zh-CN" altLang="en-US" sz="2400" b="1" dirty="0">
                <a:latin typeface="楷体" panose="02010609060101010101" pitchFamily="49" charset="-122"/>
                <a:ea typeface="楷体" panose="02010609060101010101" pitchFamily="49" charset="-122"/>
              </a:rPr>
              <a:t>年版</a:t>
            </a:r>
          </a:p>
        </p:txBody>
      </p:sp>
      <p:sp>
        <p:nvSpPr>
          <p:cNvPr id="4" name="灯片编号占位符 3"/>
          <p:cNvSpPr>
            <a:spLocks noGrp="1"/>
          </p:cNvSpPr>
          <p:nvPr>
            <p:ph type="sldNum" sz="quarter" idx="12"/>
          </p:nvPr>
        </p:nvSpPr>
        <p:spPr/>
        <p:txBody>
          <a:bodyPr/>
          <a:lstStyle/>
          <a:p>
            <a:fld id="{54F5220E-2D73-4988-92E5-3E9CB77FCFD4}" type="slidenum">
              <a:rPr lang="en-US" altLang="zh-CN" smtClean="0"/>
              <a:pPr/>
              <a:t>1</a:t>
            </a:fld>
            <a:endParaRPr lang="en-US" altLang="zh-CN"/>
          </a:p>
        </p:txBody>
      </p:sp>
      <p:sp>
        <p:nvSpPr>
          <p:cNvPr id="5" name="页脚占位符 4"/>
          <p:cNvSpPr>
            <a:spLocks noGrp="1"/>
          </p:cNvSpPr>
          <p:nvPr>
            <p:ph type="ftr" sz="quarter" idx="11"/>
          </p:nvPr>
        </p:nvSpPr>
        <p:spPr/>
        <p:txBody>
          <a:bodyPr/>
          <a:lstStyle/>
          <a:p>
            <a:r>
              <a:rPr lang="en-US" altLang="zh-CN"/>
              <a:t>192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1403648" y="1701825"/>
            <a:ext cx="7128792" cy="4535487"/>
          </a:xfrm>
        </p:spPr>
        <p:txBody>
          <a:bodyPr/>
          <a:lstStyle/>
          <a:p>
            <a:pPr marL="0" indent="0" eaLnBrk="1" hangingPunct="1">
              <a:lnSpc>
                <a:spcPts val="4000"/>
              </a:lnSpc>
              <a:buFontTx/>
              <a:buNone/>
              <a:defRPr/>
            </a:pPr>
            <a:r>
              <a:rPr lang="zh-CN" altLang="en-US" sz="2800" b="1" dirty="0">
                <a:solidFill>
                  <a:schemeClr val="tx1"/>
                </a:solidFill>
                <a:latin typeface="宋体" panose="02010600030101010101" pitchFamily="2" charset="-122"/>
              </a:rPr>
              <a:t>机电控制系统的受控对象是机械系统。在机械系统中，有些构件具有较大的惯性和刚度，有些构件则惯性较小、柔度较大。</a:t>
            </a:r>
            <a:endParaRPr lang="en-US" altLang="zh-CN" sz="2800" b="1" dirty="0">
              <a:solidFill>
                <a:schemeClr val="tx1"/>
              </a:solidFill>
              <a:latin typeface="宋体" panose="02010600030101010101" pitchFamily="2" charset="-122"/>
            </a:endParaRPr>
          </a:p>
          <a:p>
            <a:pPr marL="0" indent="0" eaLnBrk="1" hangingPunct="1">
              <a:lnSpc>
                <a:spcPts val="4000"/>
              </a:lnSpc>
              <a:buFontTx/>
              <a:buNone/>
              <a:defRPr/>
            </a:pPr>
            <a:r>
              <a:rPr lang="zh-CN" altLang="en-US" sz="2800" b="1" dirty="0">
                <a:solidFill>
                  <a:schemeClr val="tx1"/>
                </a:solidFill>
                <a:latin typeface="宋体" panose="02010600030101010101" pitchFamily="2" charset="-122"/>
              </a:rPr>
              <a:t>在集中参数法中，</a:t>
            </a:r>
            <a:r>
              <a:rPr lang="zh-CN" altLang="en-US" sz="2800" b="1" dirty="0">
                <a:solidFill>
                  <a:schemeClr val="tx2">
                    <a:lumMod val="20000"/>
                    <a:lumOff val="80000"/>
                  </a:schemeClr>
                </a:solidFill>
                <a:latin typeface="宋体" panose="02010600030101010101" pitchFamily="2" charset="-122"/>
              </a:rPr>
              <a:t>我们</a:t>
            </a:r>
            <a:r>
              <a:rPr lang="zh-CN" altLang="en-US" sz="2800" b="1" dirty="0">
                <a:solidFill>
                  <a:schemeClr val="tx1"/>
                </a:solidFill>
                <a:latin typeface="宋体" panose="02010600030101010101" pitchFamily="2" charset="-122"/>
              </a:rPr>
              <a:t>将前一类构件的弹性忽略</a:t>
            </a:r>
            <a:r>
              <a:rPr lang="zh-CN" altLang="en-US" sz="2800" b="1" dirty="0">
                <a:latin typeface="宋体" panose="02010600030101010101" pitchFamily="2" charset="-122"/>
              </a:rPr>
              <a:t>，</a:t>
            </a:r>
            <a:r>
              <a:rPr lang="zh-CN" altLang="en-US" sz="2800" b="1" dirty="0">
                <a:solidFill>
                  <a:schemeClr val="tx1"/>
                </a:solidFill>
                <a:latin typeface="宋体" panose="02010600030101010101" pitchFamily="2" charset="-122"/>
              </a:rPr>
              <a:t>将其视为</a:t>
            </a:r>
            <a:r>
              <a:rPr lang="zh-CN" altLang="en-US" sz="2800" b="1" dirty="0">
                <a:solidFill>
                  <a:srgbClr val="FF0000"/>
                </a:solidFill>
                <a:latin typeface="宋体" panose="02010600030101010101" pitchFamily="2" charset="-122"/>
              </a:rPr>
              <a:t>质量块</a:t>
            </a:r>
            <a:r>
              <a:rPr lang="zh-CN" altLang="en-US" sz="2800" b="1" dirty="0">
                <a:solidFill>
                  <a:schemeClr val="tx1"/>
                </a:solidFill>
                <a:latin typeface="宋体" panose="02010600030101010101" pitchFamily="2" charset="-122"/>
              </a:rPr>
              <a:t>，而把后一类构件的惯性忽略，而</a:t>
            </a:r>
            <a:r>
              <a:rPr lang="zh-CN" altLang="en-US" sz="2800" b="1" dirty="0">
                <a:solidFill>
                  <a:schemeClr val="tx2"/>
                </a:solidFill>
                <a:latin typeface="宋体" panose="02010600030101010101" pitchFamily="2" charset="-122"/>
              </a:rPr>
              <a:t>将其</a:t>
            </a:r>
            <a:r>
              <a:rPr lang="zh-CN" altLang="en-US" sz="2800" b="1" dirty="0">
                <a:solidFill>
                  <a:schemeClr val="tx1"/>
                </a:solidFill>
                <a:latin typeface="宋体" panose="02010600030101010101" pitchFamily="2" charset="-122"/>
              </a:rPr>
              <a:t>视为</a:t>
            </a:r>
            <a:r>
              <a:rPr lang="zh-CN" altLang="en-US" sz="2800" b="1" dirty="0">
                <a:solidFill>
                  <a:srgbClr val="FF0000"/>
                </a:solidFill>
                <a:latin typeface="宋体" panose="02010600030101010101" pitchFamily="2" charset="-122"/>
              </a:rPr>
              <a:t>无质量的弹簧</a:t>
            </a:r>
            <a:r>
              <a:rPr lang="zh-CN" altLang="en-US" sz="2800" b="1" dirty="0">
                <a:solidFill>
                  <a:schemeClr val="tx1"/>
                </a:solidFill>
                <a:latin typeface="宋体" panose="02010600030101010101" pitchFamily="2" charset="-122"/>
              </a:rPr>
              <a:t>。这样受控对象的机械系统可抽象为质量</a:t>
            </a:r>
            <a:r>
              <a:rPr lang="en-US" altLang="zh-CN" sz="2800" b="1" dirty="0">
                <a:solidFill>
                  <a:schemeClr val="tx1"/>
                </a:solidFill>
                <a:latin typeface="宋体" panose="02010600030101010101" pitchFamily="2" charset="-122"/>
              </a:rPr>
              <a:t>-</a:t>
            </a:r>
            <a:r>
              <a:rPr lang="zh-CN" altLang="en-US" sz="2800" b="1" dirty="0">
                <a:solidFill>
                  <a:schemeClr val="tx1"/>
                </a:solidFill>
                <a:latin typeface="宋体" panose="02010600030101010101" pitchFamily="2" charset="-122"/>
              </a:rPr>
              <a:t>弹簧</a:t>
            </a:r>
            <a:r>
              <a:rPr lang="en-US" altLang="zh-CN" sz="2800" b="1" dirty="0">
                <a:solidFill>
                  <a:schemeClr val="tx1"/>
                </a:solidFill>
                <a:latin typeface="宋体" panose="02010600030101010101" pitchFamily="2" charset="-122"/>
              </a:rPr>
              <a:t>-</a:t>
            </a:r>
            <a:r>
              <a:rPr lang="zh-CN" altLang="en-US" sz="2800" b="1" dirty="0">
                <a:solidFill>
                  <a:schemeClr val="tx1"/>
                </a:solidFill>
                <a:latin typeface="宋体" panose="02010600030101010101" pitchFamily="2" charset="-122"/>
              </a:rPr>
              <a:t>阻尼系统。</a:t>
            </a:r>
          </a:p>
        </p:txBody>
      </p:sp>
      <p:sp>
        <p:nvSpPr>
          <p:cNvPr id="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5" name="AutoShape 7"/>
          <p:cNvSpPr>
            <a:spLocks noChangeArrowheads="1"/>
          </p:cNvSpPr>
          <p:nvPr/>
        </p:nvSpPr>
        <p:spPr bwMode="gray">
          <a:xfrm>
            <a:off x="1835696" y="908720"/>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6" name="Text Box 8"/>
          <p:cNvSpPr txBox="1">
            <a:spLocks noChangeArrowheads="1"/>
          </p:cNvSpPr>
          <p:nvPr/>
        </p:nvSpPr>
        <p:spPr bwMode="auto">
          <a:xfrm>
            <a:off x="2191327" y="1024441"/>
            <a:ext cx="5121386"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2.2 </a:t>
            </a:r>
            <a:r>
              <a:rPr lang="zh-CN" altLang="en-US" sz="2400" b="1" dirty="0">
                <a:latin typeface="黑体" panose="02010609060101010101" pitchFamily="49" charset="-122"/>
                <a:ea typeface="黑体" panose="02010609060101010101" pitchFamily="49" charset="-122"/>
              </a:rPr>
              <a:t>控制系统的运动微分方程</a:t>
            </a:r>
          </a:p>
        </p:txBody>
      </p:sp>
      <p:sp>
        <p:nvSpPr>
          <p:cNvPr id="7" name="灯片编号占位符 6"/>
          <p:cNvSpPr>
            <a:spLocks noGrp="1"/>
          </p:cNvSpPr>
          <p:nvPr>
            <p:ph type="sldNum" sz="quarter" idx="12"/>
          </p:nvPr>
        </p:nvSpPr>
        <p:spPr/>
        <p:txBody>
          <a:bodyPr/>
          <a:lstStyle/>
          <a:p>
            <a:fld id="{CBB6FD9D-FA08-4F2A-90DD-7CEE8E59FBDF}" type="slidenum">
              <a:rPr lang="en-US" altLang="zh-CN" smtClean="0"/>
              <a:pPr/>
              <a:t>10</a:t>
            </a:fld>
            <a:endParaRPr lang="en-US" altLang="zh-CN"/>
          </a:p>
        </p:txBody>
      </p:sp>
      <p:sp>
        <p:nvSpPr>
          <p:cNvPr id="8" name="页脚占位符 7"/>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8514">
                                            <p:txEl>
                                              <p:pRg st="0" end="0"/>
                                            </p:txEl>
                                          </p:spTgt>
                                        </p:tgtEl>
                                        <p:attrNameLst>
                                          <p:attrName>style.visibility</p:attrName>
                                        </p:attrNameLst>
                                      </p:cBhvr>
                                      <p:to>
                                        <p:strVal val="visible"/>
                                      </p:to>
                                    </p:set>
                                    <p:anim calcmode="lin" valueType="num">
                                      <p:cBhvr additive="base">
                                        <p:cTn id="7" dur="500" fill="hold"/>
                                        <p:tgtEl>
                                          <p:spTgt spid="448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85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8514">
                                            <p:txEl>
                                              <p:pRg st="1" end="1"/>
                                            </p:txEl>
                                          </p:spTgt>
                                        </p:tgtEl>
                                        <p:attrNameLst>
                                          <p:attrName>style.visibility</p:attrName>
                                        </p:attrNameLst>
                                      </p:cBhvr>
                                      <p:to>
                                        <p:strVal val="visible"/>
                                      </p:to>
                                    </p:set>
                                    <p:anim calcmode="lin" valueType="num">
                                      <p:cBhvr additive="base">
                                        <p:cTn id="13" dur="500" fill="hold"/>
                                        <p:tgtEl>
                                          <p:spTgt spid="4485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85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1447800" y="2256061"/>
            <a:ext cx="5232400" cy="1154113"/>
            <a:chOff x="816" y="1209"/>
            <a:chExt cx="3296" cy="727"/>
          </a:xfrm>
        </p:grpSpPr>
        <p:graphicFrame>
          <p:nvGraphicFramePr>
            <p:cNvPr id="70659" name="Object 4"/>
            <p:cNvGraphicFramePr>
              <a:graphicFrameLocks noChangeAspect="1"/>
            </p:cNvGraphicFramePr>
            <p:nvPr/>
          </p:nvGraphicFramePr>
          <p:xfrm>
            <a:off x="1612" y="1269"/>
            <a:ext cx="2487" cy="270"/>
          </p:xfrm>
          <a:graphic>
            <a:graphicData uri="http://schemas.openxmlformats.org/presentationml/2006/ole">
              <mc:AlternateContent xmlns:mc="http://schemas.openxmlformats.org/markup-compatibility/2006">
                <mc:Choice xmlns:v="urn:schemas-microsoft-com:vml" Requires="v">
                  <p:oleObj spid="_x0000_s113677" name="Equation" r:id="rId3" imgW="52730400" imgH="5791200" progId="Equation.DSMT4">
                    <p:embed/>
                  </p:oleObj>
                </mc:Choice>
                <mc:Fallback>
                  <p:oleObj name="Equation" r:id="rId3" imgW="52730400" imgH="5791200" progId="Equation.DSMT4">
                    <p:embed/>
                    <p:pic>
                      <p:nvPicPr>
                        <p:cNvPr id="0" name="Picture 3" descr="image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 y="1269"/>
                          <a:ext cx="2487"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5"/>
            <p:cNvGraphicFramePr>
              <a:graphicFrameLocks noChangeAspect="1"/>
            </p:cNvGraphicFramePr>
            <p:nvPr/>
          </p:nvGraphicFramePr>
          <p:xfrm>
            <a:off x="1599" y="1654"/>
            <a:ext cx="2513" cy="282"/>
          </p:xfrm>
          <a:graphic>
            <a:graphicData uri="http://schemas.openxmlformats.org/presentationml/2006/ole">
              <mc:AlternateContent xmlns:mc="http://schemas.openxmlformats.org/markup-compatibility/2006">
                <mc:Choice xmlns:v="urn:schemas-microsoft-com:vml" Requires="v">
                  <p:oleObj spid="_x0000_s113678" name="Equation" r:id="rId5" imgW="51816000" imgH="5791200" progId="Equation.DSMT4">
                    <p:embed/>
                  </p:oleObj>
                </mc:Choice>
                <mc:Fallback>
                  <p:oleObj name="Equation" r:id="rId5" imgW="51816000" imgH="5791200" progId="Equation.DSMT4">
                    <p:embed/>
                    <p:pic>
                      <p:nvPicPr>
                        <p:cNvPr id="0" name="Picture 2" descr="image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9" y="1654"/>
                          <a:ext cx="2513"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7" name="Rectangle 6"/>
            <p:cNvSpPr>
              <a:spLocks noChangeArrowheads="1"/>
            </p:cNvSpPr>
            <p:nvPr/>
          </p:nvSpPr>
          <p:spPr bwMode="auto">
            <a:xfrm>
              <a:off x="816" y="120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令：</a:t>
              </a:r>
            </a:p>
          </p:txBody>
        </p:sp>
      </p:grpSp>
      <p:grpSp>
        <p:nvGrpSpPr>
          <p:cNvPr id="3" name="Group 7"/>
          <p:cNvGrpSpPr/>
          <p:nvPr/>
        </p:nvGrpSpPr>
        <p:grpSpPr bwMode="auto">
          <a:xfrm>
            <a:off x="1447800" y="3668936"/>
            <a:ext cx="3433763" cy="760413"/>
            <a:chOff x="816" y="2099"/>
            <a:chExt cx="2163" cy="479"/>
          </a:xfrm>
        </p:grpSpPr>
        <p:graphicFrame>
          <p:nvGraphicFramePr>
            <p:cNvPr id="4" name="Object 8"/>
            <p:cNvGraphicFramePr>
              <a:graphicFrameLocks noChangeAspect="1"/>
            </p:cNvGraphicFramePr>
            <p:nvPr/>
          </p:nvGraphicFramePr>
          <p:xfrm>
            <a:off x="1484" y="2099"/>
            <a:ext cx="1495" cy="479"/>
          </p:xfrm>
          <a:graphic>
            <a:graphicData uri="http://schemas.openxmlformats.org/presentationml/2006/ole">
              <mc:AlternateContent xmlns:mc="http://schemas.openxmlformats.org/markup-compatibility/2006">
                <mc:Choice xmlns:v="urn:schemas-microsoft-com:vml" Requires="v">
                  <p:oleObj spid="_x0000_s113679" name="Equation" r:id="rId7" imgW="32308800" imgH="10363200" progId="Equation.DSMT4">
                    <p:embed/>
                  </p:oleObj>
                </mc:Choice>
                <mc:Fallback>
                  <p:oleObj name="Equation" r:id="rId7" imgW="32308800" imgH="10363200" progId="Equation.DSMT4">
                    <p:embed/>
                    <p:pic>
                      <p:nvPicPr>
                        <p:cNvPr id="0" name="Picture 1" descr="image1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4" y="2099"/>
                          <a:ext cx="1495" cy="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6" name="Rectangle 9"/>
            <p:cNvSpPr>
              <a:spLocks noChangeArrowheads="1"/>
            </p:cNvSpPr>
            <p:nvPr/>
          </p:nvSpPr>
          <p:spPr bwMode="auto">
            <a:xfrm>
              <a:off x="816" y="212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则：</a:t>
              </a:r>
            </a:p>
          </p:txBody>
        </p:sp>
      </p:grpSp>
      <p:sp>
        <p:nvSpPr>
          <p:cNvPr id="300042" name="Rectangle 10"/>
          <p:cNvSpPr>
            <a:spLocks noChangeArrowheads="1"/>
          </p:cNvSpPr>
          <p:nvPr/>
        </p:nvSpPr>
        <p:spPr bwMode="auto">
          <a:xfrm>
            <a:off x="997312" y="4554761"/>
            <a:ext cx="781236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en-US" altLang="zh-CN" sz="2800" i="1" dirty="0">
                <a:latin typeface="Times New Roman" panose="02020603050405020304" pitchFamily="18" charset="0"/>
              </a:rPr>
              <a:t>D</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)=0</a:t>
            </a:r>
            <a:r>
              <a:rPr lang="zh-CN" altLang="en-US" sz="2800" dirty="0">
                <a:latin typeface="宋体" panose="02010600030101010101" pitchFamily="2" charset="-122"/>
              </a:rPr>
              <a:t>称为系统的</a:t>
            </a:r>
            <a:r>
              <a:rPr lang="zh-CN" altLang="en-US" sz="2800" dirty="0">
                <a:solidFill>
                  <a:srgbClr val="CC0000"/>
                </a:solidFill>
                <a:latin typeface="宋体" panose="02010600030101010101" pitchFamily="2" charset="-122"/>
              </a:rPr>
              <a:t>特征方程</a:t>
            </a:r>
            <a:r>
              <a:rPr lang="zh-CN" altLang="en-US" sz="2800" dirty="0">
                <a:latin typeface="宋体" panose="02010600030101010101" pitchFamily="2" charset="-122"/>
              </a:rPr>
              <a:t>，其根称为系统的</a:t>
            </a:r>
            <a:r>
              <a:rPr lang="zh-CN" altLang="en-US" sz="2800" dirty="0">
                <a:solidFill>
                  <a:srgbClr val="CC0000"/>
                </a:solidFill>
                <a:latin typeface="宋体" panose="02010600030101010101" pitchFamily="2" charset="-122"/>
              </a:rPr>
              <a:t>特征根</a:t>
            </a:r>
            <a:r>
              <a:rPr lang="zh-CN" altLang="en-US" sz="2800" dirty="0">
                <a:latin typeface="宋体" panose="02010600030101010101" pitchFamily="2" charset="-122"/>
              </a:rPr>
              <a:t>。特征方程决定着系统的动态特性。</a:t>
            </a:r>
            <a:r>
              <a:rPr lang="en-US" altLang="zh-CN" sz="2800" i="1" dirty="0">
                <a:latin typeface="Times New Roman" panose="02020603050405020304" pitchFamily="18" charset="0"/>
              </a:rPr>
              <a:t>D</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latin typeface="宋体" panose="02010600030101010101" pitchFamily="2" charset="-122"/>
              </a:rPr>
              <a:t>中</a:t>
            </a:r>
            <a:r>
              <a:rPr lang="en-US" altLang="zh-CN" sz="2800" i="1" dirty="0">
                <a:latin typeface="Times New Roman" panose="02020603050405020304" pitchFamily="18" charset="0"/>
              </a:rPr>
              <a:t>s</a:t>
            </a:r>
            <a:r>
              <a:rPr lang="zh-CN" altLang="en-US" sz="2800" dirty="0">
                <a:latin typeface="宋体" panose="02010600030101010101" pitchFamily="2" charset="-122"/>
              </a:rPr>
              <a:t>的最高阶次等于系统的阶次。</a:t>
            </a:r>
          </a:p>
        </p:txBody>
      </p:sp>
      <p:sp>
        <p:nvSpPr>
          <p:cNvPr id="70664" name="Rectangle 11"/>
          <p:cNvSpPr>
            <a:spLocks noChangeArrowheads="1"/>
          </p:cNvSpPr>
          <p:nvPr/>
        </p:nvSpPr>
        <p:spPr bwMode="auto">
          <a:xfrm>
            <a:off x="990600" y="1052736"/>
            <a:ext cx="466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l"/>
            </a:pPr>
            <a:r>
              <a:rPr lang="en-US" altLang="zh-CN" sz="2800">
                <a:latin typeface="Times New Roman" panose="02020603050405020304" pitchFamily="18" charset="0"/>
                <a:ea typeface="黑体" panose="02010609060101010101" pitchFamily="49" charset="-122"/>
              </a:rPr>
              <a:t> </a:t>
            </a:r>
            <a:r>
              <a:rPr lang="zh-CN" altLang="en-US" sz="2800"/>
              <a:t>特征方程、零点和极点</a:t>
            </a:r>
            <a:r>
              <a:rPr lang="zh-CN" altLang="en-US" sz="2800">
                <a:latin typeface="Times New Roman" panose="02020603050405020304" pitchFamily="18" charset="0"/>
              </a:rPr>
              <a:t>  </a:t>
            </a:r>
          </a:p>
        </p:txBody>
      </p:sp>
      <p:sp>
        <p:nvSpPr>
          <p:cNvPr id="70665" name="Rectangle 12"/>
          <p:cNvSpPr>
            <a:spLocks noChangeArrowheads="1"/>
          </p:cNvSpPr>
          <p:nvPr/>
        </p:nvSpPr>
        <p:spPr bwMode="auto">
          <a:xfrm>
            <a:off x="1146175" y="1590899"/>
            <a:ext cx="27781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特征方程</a:t>
            </a:r>
          </a:p>
        </p:txBody>
      </p:sp>
      <p:sp>
        <p:nvSpPr>
          <p:cNvPr id="12"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3" name="页脚占位符 12"/>
          <p:cNvSpPr>
            <a:spLocks noGrp="1"/>
          </p:cNvSpPr>
          <p:nvPr>
            <p:ph type="ftr" sz="quarter" idx="11"/>
          </p:nvPr>
        </p:nvSpPr>
        <p:spPr/>
        <p:txBody>
          <a:bodyPr/>
          <a:lstStyle/>
          <a:p>
            <a:pPr>
              <a:defRPr/>
            </a:pPr>
            <a:r>
              <a:rPr lang="en-US" altLang="zh-CN"/>
              <a:t>192</a:t>
            </a:r>
            <a:endParaRPr lang="zh-CN" altLang="zh-CN"/>
          </a:p>
        </p:txBody>
      </p:sp>
      <p:sp>
        <p:nvSpPr>
          <p:cNvPr id="14" name="TextBox 13"/>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0042"/>
                                        </p:tgtEl>
                                        <p:attrNameLst>
                                          <p:attrName>style.visibility</p:attrName>
                                        </p:attrNameLst>
                                      </p:cBhvr>
                                      <p:to>
                                        <p:strVal val="visible"/>
                                      </p:to>
                                    </p:set>
                                    <p:anim calcmode="lin" valueType="num">
                                      <p:cBhvr additive="base">
                                        <p:cTn id="19" dur="500" fill="hold"/>
                                        <p:tgtEl>
                                          <p:spTgt spid="300042"/>
                                        </p:tgtEl>
                                        <p:attrNameLst>
                                          <p:attrName>ppt_x</p:attrName>
                                        </p:attrNameLst>
                                      </p:cBhvr>
                                      <p:tavLst>
                                        <p:tav tm="0">
                                          <p:val>
                                            <p:strVal val="#ppt_x"/>
                                          </p:val>
                                        </p:tav>
                                        <p:tav tm="100000">
                                          <p:val>
                                            <p:strVal val="#ppt_x"/>
                                          </p:val>
                                        </p:tav>
                                      </p:tavLst>
                                    </p:anim>
                                    <p:anim calcmode="lin" valueType="num">
                                      <p:cBhvr additive="base">
                                        <p:cTn id="20" dur="500" fill="hold"/>
                                        <p:tgtEl>
                                          <p:spTgt spid="300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9" name="Rectangle 3"/>
          <p:cNvSpPr>
            <a:spLocks noChangeArrowheads="1"/>
          </p:cNvSpPr>
          <p:nvPr/>
        </p:nvSpPr>
        <p:spPr bwMode="auto">
          <a:xfrm>
            <a:off x="1295400" y="2895600"/>
            <a:ext cx="7315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式中，</a:t>
            </a:r>
            <a:r>
              <a:rPr lang="en-US" altLang="zh-CN" sz="2800" i="1" dirty="0">
                <a:latin typeface="Times New Roman" panose="02020603050405020304" pitchFamily="18" charset="0"/>
              </a:rPr>
              <a:t>K</a:t>
            </a:r>
            <a:r>
              <a:rPr lang="zh-CN" altLang="en-US" sz="2800" dirty="0">
                <a:latin typeface="宋体" panose="02010600030101010101" pitchFamily="2" charset="-122"/>
              </a:rPr>
              <a:t>称为系统的</a:t>
            </a:r>
            <a:r>
              <a:rPr lang="zh-CN" altLang="en-US" sz="2800" dirty="0">
                <a:solidFill>
                  <a:srgbClr val="CC0000"/>
                </a:solidFill>
                <a:latin typeface="宋体" panose="02010600030101010101" pitchFamily="2" charset="-122"/>
              </a:rPr>
              <a:t>放大系数</a:t>
            </a:r>
            <a:r>
              <a:rPr lang="zh-CN" altLang="en-US" sz="2800" dirty="0">
                <a:latin typeface="宋体" panose="02010600030101010101" pitchFamily="2" charset="-122"/>
              </a:rPr>
              <a:t>或</a:t>
            </a:r>
            <a:r>
              <a:rPr lang="zh-CN" altLang="en-US" sz="2800" dirty="0">
                <a:solidFill>
                  <a:srgbClr val="CC0000"/>
                </a:solidFill>
                <a:latin typeface="宋体" panose="02010600030101010101" pitchFamily="2" charset="-122"/>
              </a:rPr>
              <a:t>增益</a:t>
            </a:r>
            <a:r>
              <a:rPr lang="zh-CN" altLang="en-US" sz="2800" dirty="0">
                <a:latin typeface="宋体" panose="02010600030101010101" pitchFamily="2" charset="-122"/>
              </a:rPr>
              <a:t>。</a:t>
            </a:r>
            <a:endParaRPr lang="zh-CN" altLang="en-US" sz="2800" dirty="0"/>
          </a:p>
        </p:txBody>
      </p:sp>
      <p:sp>
        <p:nvSpPr>
          <p:cNvPr id="168963" name="Rectangle 4"/>
          <p:cNvSpPr>
            <a:spLocks noChangeArrowheads="1"/>
          </p:cNvSpPr>
          <p:nvPr/>
        </p:nvSpPr>
        <p:spPr bwMode="auto">
          <a:xfrm>
            <a:off x="1295400" y="1484784"/>
            <a:ext cx="487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dirty="0">
                <a:latin typeface="宋体" panose="02010600030101010101" pitchFamily="2" charset="-122"/>
              </a:rPr>
              <a:t>当</a:t>
            </a:r>
            <a:r>
              <a:rPr lang="en-US" altLang="zh-CN" sz="2800" i="1" dirty="0">
                <a:latin typeface="Times New Roman" panose="02020603050405020304" pitchFamily="18" charset="0"/>
              </a:rPr>
              <a:t>s</a:t>
            </a:r>
            <a:r>
              <a:rPr lang="en-US" altLang="zh-CN" sz="2800" dirty="0">
                <a:latin typeface="Times New Roman" panose="02020603050405020304" pitchFamily="18" charset="0"/>
              </a:rPr>
              <a:t>=0</a:t>
            </a:r>
            <a:r>
              <a:rPr lang="zh-CN" altLang="en-US" sz="2800" dirty="0">
                <a:latin typeface="宋体" panose="02010600030101010101" pitchFamily="2" charset="-122"/>
              </a:rPr>
              <a:t>时：</a:t>
            </a:r>
          </a:p>
          <a:p>
            <a:r>
              <a:rPr lang="zh-CN" altLang="en-US" sz="2800" dirty="0">
                <a:latin typeface="宋体" panose="02010600030101010101" pitchFamily="2" charset="-122"/>
              </a:rPr>
              <a:t>          </a:t>
            </a:r>
            <a:r>
              <a:rPr lang="en-US" altLang="zh-CN" sz="2800" i="1" dirty="0">
                <a:latin typeface="Times New Roman" panose="02020603050405020304" pitchFamily="18" charset="0"/>
              </a:rPr>
              <a:t>G</a:t>
            </a:r>
            <a:r>
              <a:rPr lang="en-US" altLang="zh-CN" sz="2800" dirty="0">
                <a:latin typeface="Times New Roman" panose="02020603050405020304" pitchFamily="18" charset="0"/>
              </a:rPr>
              <a:t>(0)=</a:t>
            </a:r>
            <a:r>
              <a:rPr lang="en-US" altLang="zh-CN" sz="2800" i="1" dirty="0" err="1">
                <a:latin typeface="Times New Roman" panose="02020603050405020304" pitchFamily="18" charset="0"/>
              </a:rPr>
              <a:t>b</a:t>
            </a:r>
            <a:r>
              <a:rPr lang="en-US" altLang="zh-CN" sz="2800" i="1" baseline="-20000" dirty="0" err="1">
                <a:latin typeface="Times New Roman" panose="02020603050405020304" pitchFamily="18" charset="0"/>
              </a:rPr>
              <a:t>m</a:t>
            </a: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en-US" altLang="zh-CN" sz="2800" i="1" baseline="-20000"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p>
        </p:txBody>
      </p:sp>
      <p:sp>
        <p:nvSpPr>
          <p:cNvPr id="301061" name="Rectangle 5"/>
          <p:cNvSpPr>
            <a:spLocks noChangeArrowheads="1"/>
          </p:cNvSpPr>
          <p:nvPr/>
        </p:nvSpPr>
        <p:spPr bwMode="auto">
          <a:xfrm>
            <a:off x="1295400" y="3717032"/>
            <a:ext cx="728315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zh-CN" altLang="en-US" sz="2800" dirty="0">
                <a:latin typeface="宋体" panose="02010600030101010101" pitchFamily="2" charset="-122"/>
              </a:rPr>
              <a:t>从微分方程的角度看，此时相当于所有的导数项都为零。因此</a:t>
            </a:r>
            <a:r>
              <a:rPr lang="en-US" altLang="zh-CN" sz="2800" i="1" dirty="0">
                <a:latin typeface="Times New Roman" panose="02020603050405020304" pitchFamily="18" charset="0"/>
              </a:rPr>
              <a:t>K </a:t>
            </a:r>
            <a:r>
              <a:rPr lang="zh-CN" altLang="en-US" sz="2800" dirty="0">
                <a:latin typeface="宋体" panose="02010600030101010101" pitchFamily="2" charset="-122"/>
              </a:rPr>
              <a:t>反应了系统处于静态时，输出与输入的比值。</a:t>
            </a:r>
            <a:r>
              <a:rPr lang="zh-CN" altLang="en-US" sz="2800" dirty="0">
                <a:latin typeface="Times New Roman" panose="02020603050405020304" pitchFamily="18" charset="0"/>
              </a:rPr>
              <a:t> </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additive="base">
                                        <p:cTn id="7" dur="500" fill="hold"/>
                                        <p:tgtEl>
                                          <p:spTgt spid="301059"/>
                                        </p:tgtEl>
                                        <p:attrNameLst>
                                          <p:attrName>ppt_x</p:attrName>
                                        </p:attrNameLst>
                                      </p:cBhvr>
                                      <p:tavLst>
                                        <p:tav tm="0">
                                          <p:val>
                                            <p:strVal val="#ppt_x"/>
                                          </p:val>
                                        </p:tav>
                                        <p:tav tm="100000">
                                          <p:val>
                                            <p:strVal val="#ppt_x"/>
                                          </p:val>
                                        </p:tav>
                                      </p:tavLst>
                                    </p:anim>
                                    <p:anim calcmode="lin" valueType="num">
                                      <p:cBhvr additive="base">
                                        <p:cTn id="8" dur="500" fill="hold"/>
                                        <p:tgtEl>
                                          <p:spTgt spid="3010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1"/>
                                        </p:tgtEl>
                                        <p:attrNameLst>
                                          <p:attrName>style.visibility</p:attrName>
                                        </p:attrNameLst>
                                      </p:cBhvr>
                                      <p:to>
                                        <p:strVal val="visible"/>
                                      </p:to>
                                    </p:set>
                                    <p:anim calcmode="lin" valueType="num">
                                      <p:cBhvr additive="base">
                                        <p:cTn id="13" dur="500" fill="hold"/>
                                        <p:tgtEl>
                                          <p:spTgt spid="301061"/>
                                        </p:tgtEl>
                                        <p:attrNameLst>
                                          <p:attrName>ppt_x</p:attrName>
                                        </p:attrNameLst>
                                      </p:cBhvr>
                                      <p:tavLst>
                                        <p:tav tm="0">
                                          <p:val>
                                            <p:strVal val="#ppt_x"/>
                                          </p:val>
                                        </p:tav>
                                        <p:tav tm="100000">
                                          <p:val>
                                            <p:strVal val="#ppt_x"/>
                                          </p:val>
                                        </p:tav>
                                      </p:tavLst>
                                    </p:anim>
                                    <p:anim calcmode="lin" valueType="num">
                                      <p:cBhvr additive="base">
                                        <p:cTn id="14" dur="500" fill="hold"/>
                                        <p:tgtEl>
                                          <p:spTgt spid="30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1331913" y="803300"/>
            <a:ext cx="26003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20000"/>
              </a:lnSpc>
              <a:buFont typeface="Wingdings" panose="05000000000000000000" pitchFamily="2" charset="2"/>
              <a:buChar char="Ø"/>
            </a:pPr>
            <a:r>
              <a:rPr lang="en-US" altLang="zh-CN" sz="2800">
                <a:latin typeface="宋体" panose="02010600030101010101" pitchFamily="2" charset="-122"/>
              </a:rPr>
              <a:t> </a:t>
            </a:r>
            <a:r>
              <a:rPr lang="zh-CN" altLang="en-US" sz="2800">
                <a:latin typeface="宋体" panose="02010600030101010101" pitchFamily="2" charset="-122"/>
              </a:rPr>
              <a:t>零点和极点 </a:t>
            </a:r>
          </a:p>
        </p:txBody>
      </p:sp>
      <p:graphicFrame>
        <p:nvGraphicFramePr>
          <p:cNvPr id="302084" name="Object 4"/>
          <p:cNvGraphicFramePr>
            <a:graphicFrameLocks noChangeAspect="1"/>
          </p:cNvGraphicFramePr>
          <p:nvPr/>
        </p:nvGraphicFramePr>
        <p:xfrm>
          <a:off x="1371600" y="2039962"/>
          <a:ext cx="5943600" cy="911225"/>
        </p:xfrm>
        <a:graphic>
          <a:graphicData uri="http://schemas.openxmlformats.org/presentationml/2006/ole">
            <mc:AlternateContent xmlns:mc="http://schemas.openxmlformats.org/markup-compatibility/2006">
              <mc:Choice xmlns:v="urn:schemas-microsoft-com:vml" Requires="v">
                <p:oleObj spid="_x0000_s114693" r:id="rId3" imgW="77419200" imgH="11887200" progId="">
                  <p:embed/>
                </p:oleObj>
              </mc:Choice>
              <mc:Fallback>
                <p:oleObj r:id="rId3" imgW="77419200" imgH="11887200" progId="">
                  <p:embed/>
                  <p:pic>
                    <p:nvPicPr>
                      <p:cNvPr id="0" name="Picture 1" descr="image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039962"/>
                        <a:ext cx="59436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5" name="Rectangle 5"/>
          <p:cNvSpPr>
            <a:spLocks noChangeArrowheads="1"/>
          </p:cNvSpPr>
          <p:nvPr/>
        </p:nvSpPr>
        <p:spPr bwMode="auto">
          <a:xfrm>
            <a:off x="1295400" y="1354162"/>
            <a:ext cx="464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将</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t>写成下面的形式</a:t>
            </a:r>
          </a:p>
        </p:txBody>
      </p:sp>
      <p:sp>
        <p:nvSpPr>
          <p:cNvPr id="302086" name="Rectangle 6"/>
          <p:cNvSpPr>
            <a:spLocks noChangeArrowheads="1"/>
          </p:cNvSpPr>
          <p:nvPr/>
        </p:nvSpPr>
        <p:spPr bwMode="auto">
          <a:xfrm>
            <a:off x="1905000" y="4021162"/>
            <a:ext cx="6553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pPr>
            <a:r>
              <a:rPr lang="en-US" altLang="zh-CN" sz="2800" i="1">
                <a:latin typeface="Times New Roman" panose="02020603050405020304" pitchFamily="18" charset="0"/>
              </a:rPr>
              <a:t>     D</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0000">
                <a:latin typeface="Times New Roman" panose="02020603050405020304" pitchFamily="18" charset="0"/>
              </a:rPr>
              <a:t>0</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en-US" altLang="zh-CN" sz="2800" baseline="-20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en-US" altLang="zh-CN" sz="2800" baseline="-2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en-US" altLang="zh-CN" sz="2800" i="1" baseline="-20000">
                <a:latin typeface="Times New Roman" panose="02020603050405020304" pitchFamily="18" charset="0"/>
              </a:rPr>
              <a:t>n</a:t>
            </a:r>
            <a:r>
              <a:rPr lang="en-US" altLang="zh-CN" sz="2800">
                <a:latin typeface="Times New Roman" panose="02020603050405020304" pitchFamily="18" charset="0"/>
              </a:rPr>
              <a:t>)=0</a:t>
            </a:r>
            <a:r>
              <a:rPr lang="zh-CN" altLang="en-US" sz="2800"/>
              <a:t>的根</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en-US" altLang="zh-CN" sz="2800" i="1" baseline="-20000">
                <a:latin typeface="Times New Roman" panose="02020603050405020304" pitchFamily="18" charset="0"/>
              </a:rPr>
              <a:t>j</a:t>
            </a:r>
          </a:p>
          <a:p>
            <a:pPr>
              <a:lnSpc>
                <a:spcPct val="120000"/>
              </a:lnSpc>
            </a:pPr>
            <a:r>
              <a:rPr lang="en-US" altLang="zh-CN" sz="2800" i="1" baseline="-200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j</a:t>
            </a:r>
            <a:r>
              <a:rPr lang="en-US" altLang="zh-CN" sz="2800">
                <a:latin typeface="Times New Roman" panose="02020603050405020304" pitchFamily="18" charset="0"/>
              </a:rPr>
              <a:t>=1, 2, …, </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zh-CN" altLang="en-US" sz="2800"/>
              <a:t>，称为传递函数的</a:t>
            </a:r>
            <a:r>
              <a:rPr lang="zh-CN" altLang="en-US" sz="2800">
                <a:solidFill>
                  <a:srgbClr val="CC0000"/>
                </a:solidFill>
              </a:rPr>
              <a:t>极点</a:t>
            </a:r>
            <a:r>
              <a:rPr lang="zh-CN" altLang="en-US" sz="2800"/>
              <a:t>；</a:t>
            </a:r>
          </a:p>
        </p:txBody>
      </p:sp>
      <p:sp>
        <p:nvSpPr>
          <p:cNvPr id="302087" name="Rectangle 7"/>
          <p:cNvSpPr>
            <a:spLocks noChangeArrowheads="1"/>
          </p:cNvSpPr>
          <p:nvPr/>
        </p:nvSpPr>
        <p:spPr bwMode="auto">
          <a:xfrm>
            <a:off x="1295400" y="2954362"/>
            <a:ext cx="7239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pPr>
            <a:r>
              <a:rPr lang="zh-CN" altLang="en-US" sz="2800"/>
              <a:t>式中，</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b</a:t>
            </a:r>
            <a:r>
              <a:rPr lang="en-US" altLang="zh-CN" sz="2800" baseline="-20000">
                <a:latin typeface="Times New Roman" panose="02020603050405020304" pitchFamily="18" charset="0"/>
              </a:rPr>
              <a:t>0</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z</a:t>
            </a:r>
            <a:r>
              <a:rPr lang="en-US" altLang="zh-CN" sz="2800" baseline="-20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z</a:t>
            </a:r>
            <a:r>
              <a:rPr lang="en-US" altLang="zh-CN" sz="2800" baseline="-2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z</a:t>
            </a:r>
            <a:r>
              <a:rPr lang="en-US" altLang="zh-CN" sz="2800" i="1" baseline="-20000">
                <a:latin typeface="Times New Roman" panose="02020603050405020304" pitchFamily="18" charset="0"/>
              </a:rPr>
              <a:t>m</a:t>
            </a:r>
            <a:r>
              <a:rPr lang="en-US" altLang="zh-CN" sz="2800">
                <a:latin typeface="Times New Roman" panose="02020603050405020304" pitchFamily="18" charset="0"/>
              </a:rPr>
              <a:t>)=0</a:t>
            </a:r>
            <a:r>
              <a:rPr lang="zh-CN" altLang="en-US" sz="2800"/>
              <a:t>的根</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z</a:t>
            </a:r>
            <a:r>
              <a:rPr lang="en-US" altLang="zh-CN" sz="2800" i="1" baseline="-20000">
                <a:latin typeface="Times New Roman" panose="02020603050405020304" pitchFamily="18" charset="0"/>
              </a:rPr>
              <a:t>i</a:t>
            </a:r>
          </a:p>
          <a:p>
            <a:pPr>
              <a:lnSpc>
                <a:spcPct val="120000"/>
              </a:lnSpc>
            </a:pPr>
            <a:r>
              <a:rPr lang="en-US" altLang="zh-CN" sz="2800">
                <a:latin typeface="Times New Roman" panose="02020603050405020304" pitchFamily="18" charset="0"/>
              </a:rPr>
              <a:t>           (</a:t>
            </a:r>
            <a:r>
              <a:rPr lang="en-US" altLang="zh-CN" sz="2800" i="1">
                <a:latin typeface="Times New Roman" panose="02020603050405020304" pitchFamily="18" charset="0"/>
              </a:rPr>
              <a:t>i</a:t>
            </a:r>
            <a:r>
              <a:rPr lang="en-US" altLang="zh-CN" sz="2800">
                <a:latin typeface="Times New Roman" panose="02020603050405020304" pitchFamily="18" charset="0"/>
              </a:rPr>
              <a:t>=1, 2, …, </a:t>
            </a:r>
            <a:r>
              <a:rPr lang="en-US" altLang="zh-CN" sz="2800" i="1">
                <a:latin typeface="Times New Roman" panose="02020603050405020304" pitchFamily="18" charset="0"/>
              </a:rPr>
              <a:t>m</a:t>
            </a:r>
            <a:r>
              <a:rPr lang="en-US" altLang="zh-CN" sz="2800">
                <a:latin typeface="Times New Roman" panose="02020603050405020304" pitchFamily="18" charset="0"/>
              </a:rPr>
              <a:t>)</a:t>
            </a:r>
            <a:r>
              <a:rPr lang="zh-CN" altLang="en-US" sz="2800"/>
              <a:t>，称为传递函数的</a:t>
            </a:r>
            <a:r>
              <a:rPr lang="zh-CN" altLang="en-US" sz="2800">
                <a:solidFill>
                  <a:srgbClr val="CC0000"/>
                </a:solidFill>
              </a:rPr>
              <a:t>零点</a:t>
            </a:r>
            <a:r>
              <a:rPr lang="zh-CN" altLang="en-US" sz="2800"/>
              <a:t>；</a:t>
            </a:r>
          </a:p>
        </p:txBody>
      </p:sp>
      <p:sp>
        <p:nvSpPr>
          <p:cNvPr id="302088" name="Rectangle 8"/>
          <p:cNvSpPr>
            <a:spLocks noChangeArrowheads="1"/>
          </p:cNvSpPr>
          <p:nvPr/>
        </p:nvSpPr>
        <p:spPr bwMode="auto">
          <a:xfrm>
            <a:off x="1189037" y="5164162"/>
            <a:ext cx="755942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a:latin typeface="宋体" panose="02010600030101010101" pitchFamily="2" charset="-122"/>
              </a:rPr>
              <a:t>系统传递函数的极点就是系统的特征根。零点和极点的数值完全取决于系统的结构参数。</a:t>
            </a:r>
          </a:p>
        </p:txBody>
      </p:sp>
      <p:sp>
        <p:nvSpPr>
          <p:cNvPr id="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anim calcmode="lin" valueType="num">
                                      <p:cBhvr additive="base">
                                        <p:cTn id="7" dur="500" fill="hold"/>
                                        <p:tgtEl>
                                          <p:spTgt spid="302085"/>
                                        </p:tgtEl>
                                        <p:attrNameLst>
                                          <p:attrName>ppt_x</p:attrName>
                                        </p:attrNameLst>
                                      </p:cBhvr>
                                      <p:tavLst>
                                        <p:tav tm="0">
                                          <p:val>
                                            <p:strVal val="#ppt_x"/>
                                          </p:val>
                                        </p:tav>
                                        <p:tav tm="100000">
                                          <p:val>
                                            <p:strVal val="#ppt_x"/>
                                          </p:val>
                                        </p:tav>
                                      </p:tavLst>
                                    </p:anim>
                                    <p:anim calcmode="lin" valueType="num">
                                      <p:cBhvr additive="base">
                                        <p:cTn id="8" dur="500" fill="hold"/>
                                        <p:tgtEl>
                                          <p:spTgt spid="3020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2084"/>
                                        </p:tgtEl>
                                        <p:attrNameLst>
                                          <p:attrName>style.visibility</p:attrName>
                                        </p:attrNameLst>
                                      </p:cBhvr>
                                      <p:to>
                                        <p:strVal val="visible"/>
                                      </p:to>
                                    </p:set>
                                    <p:anim calcmode="lin" valueType="num">
                                      <p:cBhvr additive="base">
                                        <p:cTn id="13" dur="500" fill="hold"/>
                                        <p:tgtEl>
                                          <p:spTgt spid="302084"/>
                                        </p:tgtEl>
                                        <p:attrNameLst>
                                          <p:attrName>ppt_x</p:attrName>
                                        </p:attrNameLst>
                                      </p:cBhvr>
                                      <p:tavLst>
                                        <p:tav tm="0">
                                          <p:val>
                                            <p:strVal val="#ppt_x"/>
                                          </p:val>
                                        </p:tav>
                                        <p:tav tm="100000">
                                          <p:val>
                                            <p:strVal val="#ppt_x"/>
                                          </p:val>
                                        </p:tav>
                                      </p:tavLst>
                                    </p:anim>
                                    <p:anim calcmode="lin" valueType="num">
                                      <p:cBhvr additive="base">
                                        <p:cTn id="14" dur="500" fill="hold"/>
                                        <p:tgtEl>
                                          <p:spTgt spid="3020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2087"/>
                                        </p:tgtEl>
                                        <p:attrNameLst>
                                          <p:attrName>style.visibility</p:attrName>
                                        </p:attrNameLst>
                                      </p:cBhvr>
                                      <p:to>
                                        <p:strVal val="visible"/>
                                      </p:to>
                                    </p:set>
                                    <p:anim calcmode="lin" valueType="num">
                                      <p:cBhvr additive="base">
                                        <p:cTn id="19" dur="500" fill="hold"/>
                                        <p:tgtEl>
                                          <p:spTgt spid="302087"/>
                                        </p:tgtEl>
                                        <p:attrNameLst>
                                          <p:attrName>ppt_x</p:attrName>
                                        </p:attrNameLst>
                                      </p:cBhvr>
                                      <p:tavLst>
                                        <p:tav tm="0">
                                          <p:val>
                                            <p:strVal val="#ppt_x"/>
                                          </p:val>
                                        </p:tav>
                                        <p:tav tm="100000">
                                          <p:val>
                                            <p:strVal val="#ppt_x"/>
                                          </p:val>
                                        </p:tav>
                                      </p:tavLst>
                                    </p:anim>
                                    <p:anim calcmode="lin" valueType="num">
                                      <p:cBhvr additive="base">
                                        <p:cTn id="20" dur="500" fill="hold"/>
                                        <p:tgtEl>
                                          <p:spTgt spid="3020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2086"/>
                                        </p:tgtEl>
                                        <p:attrNameLst>
                                          <p:attrName>style.visibility</p:attrName>
                                        </p:attrNameLst>
                                      </p:cBhvr>
                                      <p:to>
                                        <p:strVal val="visible"/>
                                      </p:to>
                                    </p:set>
                                    <p:anim calcmode="lin" valueType="num">
                                      <p:cBhvr additive="base">
                                        <p:cTn id="25" dur="500" fill="hold"/>
                                        <p:tgtEl>
                                          <p:spTgt spid="302086"/>
                                        </p:tgtEl>
                                        <p:attrNameLst>
                                          <p:attrName>ppt_x</p:attrName>
                                        </p:attrNameLst>
                                      </p:cBhvr>
                                      <p:tavLst>
                                        <p:tav tm="0">
                                          <p:val>
                                            <p:strVal val="#ppt_x"/>
                                          </p:val>
                                        </p:tav>
                                        <p:tav tm="100000">
                                          <p:val>
                                            <p:strVal val="#ppt_x"/>
                                          </p:val>
                                        </p:tav>
                                      </p:tavLst>
                                    </p:anim>
                                    <p:anim calcmode="lin" valueType="num">
                                      <p:cBhvr additive="base">
                                        <p:cTn id="26" dur="500" fill="hold"/>
                                        <p:tgtEl>
                                          <p:spTgt spid="3020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2088"/>
                                        </p:tgtEl>
                                        <p:attrNameLst>
                                          <p:attrName>style.visibility</p:attrName>
                                        </p:attrNameLst>
                                      </p:cBhvr>
                                      <p:to>
                                        <p:strVal val="visible"/>
                                      </p:to>
                                    </p:set>
                                    <p:anim calcmode="lin" valueType="num">
                                      <p:cBhvr additive="base">
                                        <p:cTn id="31" dur="500" fill="hold"/>
                                        <p:tgtEl>
                                          <p:spTgt spid="302088"/>
                                        </p:tgtEl>
                                        <p:attrNameLst>
                                          <p:attrName>ppt_x</p:attrName>
                                        </p:attrNameLst>
                                      </p:cBhvr>
                                      <p:tavLst>
                                        <p:tav tm="0">
                                          <p:val>
                                            <p:strVal val="#ppt_x"/>
                                          </p:val>
                                        </p:tav>
                                        <p:tav tm="100000">
                                          <p:val>
                                            <p:strVal val="#ppt_x"/>
                                          </p:val>
                                        </p:tav>
                                      </p:tavLst>
                                    </p:anim>
                                    <p:anim calcmode="lin" valueType="num">
                                      <p:cBhvr additive="base">
                                        <p:cTn id="32" dur="500" fill="hold"/>
                                        <p:tgtEl>
                                          <p:spTgt spid="302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utoUpdateAnimBg="0"/>
      <p:bldP spid="302086" grpId="0" autoUpdateAnimBg="0"/>
      <p:bldP spid="302087" grpId="0" autoUpdateAnimBg="0"/>
      <p:bldP spid="302088"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3"/>
          <p:cNvSpPr>
            <a:spLocks noChangeArrowheads="1"/>
          </p:cNvSpPr>
          <p:nvPr/>
        </p:nvSpPr>
        <p:spPr bwMode="auto">
          <a:xfrm>
            <a:off x="1219200" y="1340768"/>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零、极点分布图</a:t>
            </a:r>
            <a:r>
              <a:rPr lang="zh-CN" altLang="en-US" sz="2800" dirty="0">
                <a:latin typeface="Times New Roman" panose="02020603050405020304" pitchFamily="18" charset="0"/>
              </a:rPr>
              <a:t> </a:t>
            </a:r>
          </a:p>
        </p:txBody>
      </p:sp>
      <p:sp>
        <p:nvSpPr>
          <p:cNvPr id="303108" name="Rectangle 4"/>
          <p:cNvSpPr>
            <a:spLocks noChangeArrowheads="1"/>
          </p:cNvSpPr>
          <p:nvPr/>
        </p:nvSpPr>
        <p:spPr bwMode="auto">
          <a:xfrm>
            <a:off x="1331640" y="2017043"/>
            <a:ext cx="355151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zh-CN" altLang="en-US" sz="2800" dirty="0">
                <a:latin typeface="宋体" panose="02010600030101010101" pitchFamily="2" charset="-122"/>
              </a:rPr>
              <a:t>将传递函数的零、极点表示在复平面上的图形称为传递函数的零、极点分布图。图中，零点用</a:t>
            </a:r>
            <a:r>
              <a:rPr lang="zh-CN" altLang="en-US" sz="2800" dirty="0">
                <a:latin typeface="Times New Roman" panose="02020603050405020304" pitchFamily="18" charset="0"/>
              </a:rPr>
              <a:t>“</a:t>
            </a:r>
            <a:r>
              <a:rPr lang="en-US" altLang="zh-CN" sz="2800" dirty="0">
                <a:latin typeface="Times New Roman" panose="02020603050405020304" pitchFamily="18" charset="0"/>
              </a:rPr>
              <a:t>O”</a:t>
            </a:r>
            <a:r>
              <a:rPr lang="zh-CN" altLang="en-US" sz="2800" dirty="0">
                <a:latin typeface="宋体" panose="02010600030101010101" pitchFamily="2" charset="-122"/>
              </a:rPr>
              <a:t>表示，极点用</a:t>
            </a:r>
            <a:r>
              <a:rPr lang="zh-CN" altLang="en-US" sz="2800" dirty="0">
                <a:latin typeface="Times New Roman" panose="02020603050405020304" pitchFamily="18" charset="0"/>
              </a:rPr>
              <a:t>“</a:t>
            </a:r>
            <a:r>
              <a:rPr lang="en-US" altLang="zh-CN" sz="2800" dirty="0">
                <a:latin typeface="宋体" panose="02010600030101010101" pitchFamily="2" charset="-122"/>
              </a:rPr>
              <a:t>×</a:t>
            </a:r>
            <a:r>
              <a:rPr lang="en-US" altLang="zh-CN" sz="2800" dirty="0">
                <a:latin typeface="Times New Roman" panose="02020603050405020304" pitchFamily="18" charset="0"/>
              </a:rPr>
              <a:t>”</a:t>
            </a:r>
            <a:r>
              <a:rPr lang="zh-CN" altLang="en-US" sz="2800" dirty="0">
                <a:latin typeface="宋体" panose="02010600030101010101" pitchFamily="2" charset="-122"/>
              </a:rPr>
              <a:t>表示。</a:t>
            </a:r>
            <a:r>
              <a:rPr lang="zh-CN" altLang="en-US" sz="2800" dirty="0">
                <a:latin typeface="Times New Roman" panose="02020603050405020304" pitchFamily="18" charset="0"/>
              </a:rPr>
              <a:t> </a:t>
            </a:r>
          </a:p>
        </p:txBody>
      </p:sp>
      <p:grpSp>
        <p:nvGrpSpPr>
          <p:cNvPr id="2" name="Group 5"/>
          <p:cNvGrpSpPr/>
          <p:nvPr/>
        </p:nvGrpSpPr>
        <p:grpSpPr bwMode="auto">
          <a:xfrm>
            <a:off x="4932040" y="980728"/>
            <a:ext cx="3781425" cy="4275137"/>
            <a:chOff x="2784" y="1200"/>
            <a:chExt cx="2746" cy="2849"/>
          </a:xfrm>
        </p:grpSpPr>
        <p:grpSp>
          <p:nvGrpSpPr>
            <p:cNvPr id="169989" name="Group 6"/>
            <p:cNvGrpSpPr/>
            <p:nvPr/>
          </p:nvGrpSpPr>
          <p:grpSpPr bwMode="auto">
            <a:xfrm>
              <a:off x="3257" y="3167"/>
              <a:ext cx="2028" cy="593"/>
              <a:chOff x="3282" y="3455"/>
              <a:chExt cx="2028" cy="593"/>
            </a:xfrm>
          </p:grpSpPr>
          <p:sp>
            <p:nvSpPr>
              <p:cNvPr id="170027" name="Text Box 7"/>
              <p:cNvSpPr txBox="1">
                <a:spLocks noChangeArrowheads="1"/>
              </p:cNvSpPr>
              <p:nvPr/>
            </p:nvSpPr>
            <p:spPr bwMode="auto">
              <a:xfrm>
                <a:off x="3282" y="3576"/>
                <a:ext cx="66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G(s)=</a:t>
                </a:r>
              </a:p>
            </p:txBody>
          </p:sp>
          <p:grpSp>
            <p:nvGrpSpPr>
              <p:cNvPr id="170028" name="Group 8"/>
              <p:cNvGrpSpPr/>
              <p:nvPr/>
            </p:nvGrpSpPr>
            <p:grpSpPr bwMode="auto">
              <a:xfrm>
                <a:off x="3840" y="3455"/>
                <a:ext cx="1470" cy="593"/>
                <a:chOff x="4320" y="2928"/>
                <a:chExt cx="1470" cy="593"/>
              </a:xfrm>
            </p:grpSpPr>
            <p:sp>
              <p:nvSpPr>
                <p:cNvPr id="303113" name="Line 9"/>
                <p:cNvSpPr>
                  <a:spLocks noChangeShapeType="1"/>
                </p:cNvSpPr>
                <p:nvPr/>
              </p:nvSpPr>
              <p:spPr bwMode="auto">
                <a:xfrm>
                  <a:off x="4368" y="3215"/>
                  <a:ext cx="1152" cy="0"/>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0030" name="Text Box 10"/>
                <p:cNvSpPr txBox="1">
                  <a:spLocks noChangeArrowheads="1"/>
                </p:cNvSpPr>
                <p:nvPr/>
              </p:nvSpPr>
              <p:spPr bwMode="auto">
                <a:xfrm>
                  <a:off x="4704" y="2928"/>
                  <a:ext cx="49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S+2</a:t>
                  </a:r>
                </a:p>
              </p:txBody>
            </p:sp>
            <p:sp>
              <p:nvSpPr>
                <p:cNvPr id="170031" name="Text Box 11"/>
                <p:cNvSpPr txBox="1">
                  <a:spLocks noChangeArrowheads="1"/>
                </p:cNvSpPr>
                <p:nvPr/>
              </p:nvSpPr>
              <p:spPr bwMode="auto">
                <a:xfrm>
                  <a:off x="4320" y="3217"/>
                  <a:ext cx="14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(s+3)(s</a:t>
                  </a:r>
                  <a:r>
                    <a:rPr lang="en-US" altLang="zh-CN" sz="2400" baseline="30000">
                      <a:latin typeface="Times New Roman" panose="02020603050405020304" pitchFamily="18" charset="0"/>
                    </a:rPr>
                    <a:t>2</a:t>
                  </a:r>
                  <a:r>
                    <a:rPr lang="en-US" altLang="zh-CN" sz="2400">
                      <a:latin typeface="Times New Roman" panose="02020603050405020304" pitchFamily="18" charset="0"/>
                    </a:rPr>
                    <a:t>+2s+2)</a:t>
                  </a:r>
                </a:p>
              </p:txBody>
            </p:sp>
          </p:grpSp>
        </p:grpSp>
        <p:sp>
          <p:nvSpPr>
            <p:cNvPr id="169990" name="Text Box 12"/>
            <p:cNvSpPr txBox="1">
              <a:spLocks noChangeArrowheads="1"/>
            </p:cNvSpPr>
            <p:nvPr/>
          </p:nvSpPr>
          <p:spPr bwMode="auto">
            <a:xfrm>
              <a:off x="3408" y="3744"/>
              <a:ext cx="168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的零极点分布图</a:t>
              </a:r>
            </a:p>
          </p:txBody>
        </p:sp>
        <p:grpSp>
          <p:nvGrpSpPr>
            <p:cNvPr id="169991" name="Group 13"/>
            <p:cNvGrpSpPr/>
            <p:nvPr/>
          </p:nvGrpSpPr>
          <p:grpSpPr bwMode="auto">
            <a:xfrm>
              <a:off x="2784" y="1200"/>
              <a:ext cx="2746" cy="2016"/>
              <a:chOff x="2784" y="1344"/>
              <a:chExt cx="2553" cy="1872"/>
            </a:xfrm>
          </p:grpSpPr>
          <p:sp>
            <p:nvSpPr>
              <p:cNvPr id="303118" name="Line 14"/>
              <p:cNvSpPr>
                <a:spLocks noChangeShapeType="1"/>
              </p:cNvSpPr>
              <p:nvPr/>
            </p:nvSpPr>
            <p:spPr bwMode="auto">
              <a:xfrm>
                <a:off x="2784" y="2445"/>
                <a:ext cx="2544" cy="3"/>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19" name="Line 15"/>
              <p:cNvSpPr>
                <a:spLocks noChangeShapeType="1"/>
              </p:cNvSpPr>
              <p:nvPr/>
            </p:nvSpPr>
            <p:spPr bwMode="auto">
              <a:xfrm flipH="1" flipV="1">
                <a:off x="4040" y="1440"/>
                <a:ext cx="0" cy="1776"/>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0" name="Line 16"/>
              <p:cNvSpPr>
                <a:spLocks noChangeShapeType="1"/>
              </p:cNvSpPr>
              <p:nvPr/>
            </p:nvSpPr>
            <p:spPr bwMode="auto">
              <a:xfrm>
                <a:off x="3740"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1" name="Line 17"/>
              <p:cNvSpPr>
                <a:spLocks noChangeShapeType="1"/>
              </p:cNvSpPr>
              <p:nvPr/>
            </p:nvSpPr>
            <p:spPr bwMode="auto">
              <a:xfrm>
                <a:off x="3440"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2" name="Line 18"/>
              <p:cNvSpPr>
                <a:spLocks noChangeShapeType="1"/>
              </p:cNvSpPr>
              <p:nvPr/>
            </p:nvSpPr>
            <p:spPr bwMode="auto">
              <a:xfrm>
                <a:off x="3141"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3" name="Line 19"/>
              <p:cNvSpPr>
                <a:spLocks noChangeShapeType="1"/>
              </p:cNvSpPr>
              <p:nvPr/>
            </p:nvSpPr>
            <p:spPr bwMode="auto">
              <a:xfrm>
                <a:off x="4339"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4" name="Line 20"/>
              <p:cNvSpPr>
                <a:spLocks noChangeShapeType="1"/>
              </p:cNvSpPr>
              <p:nvPr/>
            </p:nvSpPr>
            <p:spPr bwMode="auto">
              <a:xfrm>
                <a:off x="4638"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5" name="Line 21"/>
              <p:cNvSpPr>
                <a:spLocks noChangeShapeType="1"/>
              </p:cNvSpPr>
              <p:nvPr/>
            </p:nvSpPr>
            <p:spPr bwMode="auto">
              <a:xfrm>
                <a:off x="4938" y="2389"/>
                <a:ext cx="0" cy="56"/>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6" name="Line 22"/>
              <p:cNvSpPr>
                <a:spLocks noChangeShapeType="1"/>
              </p:cNvSpPr>
              <p:nvPr/>
            </p:nvSpPr>
            <p:spPr bwMode="auto">
              <a:xfrm>
                <a:off x="4039" y="2165"/>
                <a:ext cx="60" cy="0"/>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7" name="Line 23"/>
              <p:cNvSpPr>
                <a:spLocks noChangeShapeType="1"/>
              </p:cNvSpPr>
              <p:nvPr/>
            </p:nvSpPr>
            <p:spPr bwMode="auto">
              <a:xfrm>
                <a:off x="4039" y="1885"/>
                <a:ext cx="60" cy="0"/>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8" name="Line 24"/>
              <p:cNvSpPr>
                <a:spLocks noChangeShapeType="1"/>
              </p:cNvSpPr>
              <p:nvPr/>
            </p:nvSpPr>
            <p:spPr bwMode="auto">
              <a:xfrm>
                <a:off x="4039" y="2726"/>
                <a:ext cx="60" cy="0"/>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29" name="Line 25"/>
              <p:cNvSpPr>
                <a:spLocks noChangeShapeType="1"/>
              </p:cNvSpPr>
              <p:nvPr/>
            </p:nvSpPr>
            <p:spPr bwMode="auto">
              <a:xfrm>
                <a:off x="4039" y="3006"/>
                <a:ext cx="60" cy="0"/>
              </a:xfrm>
              <a:prstGeom prst="line">
                <a:avLst/>
              </a:prstGeom>
              <a:noFill/>
              <a:ln w="254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0004" name="Text Box 26"/>
              <p:cNvSpPr txBox="1">
                <a:spLocks noChangeArrowheads="1"/>
              </p:cNvSpPr>
              <p:nvPr/>
            </p:nvSpPr>
            <p:spPr bwMode="auto">
              <a:xfrm>
                <a:off x="4012" y="2432"/>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170005" name="Text Box 27"/>
              <p:cNvSpPr txBox="1">
                <a:spLocks noChangeArrowheads="1"/>
              </p:cNvSpPr>
              <p:nvPr/>
            </p:nvSpPr>
            <p:spPr bwMode="auto">
              <a:xfrm>
                <a:off x="4236" y="2432"/>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70006" name="Text Box 28"/>
              <p:cNvSpPr txBox="1">
                <a:spLocks noChangeArrowheads="1"/>
              </p:cNvSpPr>
              <p:nvPr/>
            </p:nvSpPr>
            <p:spPr bwMode="auto">
              <a:xfrm>
                <a:off x="4524" y="2432"/>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2</a:t>
                </a:r>
              </a:p>
            </p:txBody>
          </p:sp>
          <p:sp>
            <p:nvSpPr>
              <p:cNvPr id="170007" name="Text Box 29"/>
              <p:cNvSpPr txBox="1">
                <a:spLocks noChangeArrowheads="1"/>
              </p:cNvSpPr>
              <p:nvPr/>
            </p:nvSpPr>
            <p:spPr bwMode="auto">
              <a:xfrm>
                <a:off x="4821" y="2432"/>
                <a:ext cx="22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3</a:t>
                </a:r>
              </a:p>
            </p:txBody>
          </p:sp>
          <p:sp>
            <p:nvSpPr>
              <p:cNvPr id="170008" name="Text Box 30"/>
              <p:cNvSpPr txBox="1">
                <a:spLocks noChangeArrowheads="1"/>
              </p:cNvSpPr>
              <p:nvPr/>
            </p:nvSpPr>
            <p:spPr bwMode="auto">
              <a:xfrm>
                <a:off x="3840" y="2001"/>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70009" name="Text Box 31"/>
              <p:cNvSpPr txBox="1">
                <a:spLocks noChangeArrowheads="1"/>
              </p:cNvSpPr>
              <p:nvPr/>
            </p:nvSpPr>
            <p:spPr bwMode="auto">
              <a:xfrm>
                <a:off x="3840" y="1721"/>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2</a:t>
                </a:r>
              </a:p>
            </p:txBody>
          </p:sp>
          <p:sp>
            <p:nvSpPr>
              <p:cNvPr id="170010" name="Text Box 32"/>
              <p:cNvSpPr txBox="1">
                <a:spLocks noChangeArrowheads="1"/>
              </p:cNvSpPr>
              <p:nvPr/>
            </p:nvSpPr>
            <p:spPr bwMode="auto">
              <a:xfrm>
                <a:off x="3614" y="2432"/>
                <a:ext cx="29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70011" name="Text Box 33"/>
              <p:cNvSpPr txBox="1">
                <a:spLocks noChangeArrowheads="1"/>
              </p:cNvSpPr>
              <p:nvPr/>
            </p:nvSpPr>
            <p:spPr bwMode="auto">
              <a:xfrm>
                <a:off x="3308" y="2432"/>
                <a:ext cx="2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-2</a:t>
                </a:r>
              </a:p>
            </p:txBody>
          </p:sp>
          <p:sp>
            <p:nvSpPr>
              <p:cNvPr id="170012" name="Text Box 34"/>
              <p:cNvSpPr txBox="1">
                <a:spLocks noChangeArrowheads="1"/>
              </p:cNvSpPr>
              <p:nvPr/>
            </p:nvSpPr>
            <p:spPr bwMode="auto">
              <a:xfrm>
                <a:off x="3008" y="2432"/>
                <a:ext cx="2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-3</a:t>
                </a:r>
              </a:p>
            </p:txBody>
          </p:sp>
          <p:sp>
            <p:nvSpPr>
              <p:cNvPr id="170013" name="Text Box 35"/>
              <p:cNvSpPr txBox="1">
                <a:spLocks noChangeArrowheads="1"/>
              </p:cNvSpPr>
              <p:nvPr/>
            </p:nvSpPr>
            <p:spPr bwMode="auto">
              <a:xfrm>
                <a:off x="3804" y="2551"/>
                <a:ext cx="2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rPr>
                  <a:t>-1</a:t>
                </a:r>
              </a:p>
            </p:txBody>
          </p:sp>
          <p:sp>
            <p:nvSpPr>
              <p:cNvPr id="170014" name="Text Box 36"/>
              <p:cNvSpPr txBox="1">
                <a:spLocks noChangeArrowheads="1"/>
              </p:cNvSpPr>
              <p:nvPr/>
            </p:nvSpPr>
            <p:spPr bwMode="auto">
              <a:xfrm>
                <a:off x="3788" y="2840"/>
                <a:ext cx="2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-2</a:t>
                </a:r>
              </a:p>
            </p:txBody>
          </p:sp>
          <p:sp>
            <p:nvSpPr>
              <p:cNvPr id="303141" name="Oval 37"/>
              <p:cNvSpPr>
                <a:spLocks noChangeArrowheads="1"/>
              </p:cNvSpPr>
              <p:nvPr/>
            </p:nvSpPr>
            <p:spPr bwMode="auto">
              <a:xfrm>
                <a:off x="3380" y="2389"/>
                <a:ext cx="120" cy="112"/>
              </a:xfrm>
              <a:prstGeom prst="ellips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nvGrpSpPr>
              <p:cNvPr id="170016" name="Group 38"/>
              <p:cNvGrpSpPr/>
              <p:nvPr/>
            </p:nvGrpSpPr>
            <p:grpSpPr bwMode="auto">
              <a:xfrm>
                <a:off x="3081" y="2389"/>
                <a:ext cx="120" cy="112"/>
                <a:chOff x="960" y="2064"/>
                <a:chExt cx="192" cy="192"/>
              </a:xfrm>
            </p:grpSpPr>
            <p:sp>
              <p:nvSpPr>
                <p:cNvPr id="303143" name="Line 39"/>
                <p:cNvSpPr>
                  <a:spLocks noChangeShapeType="1"/>
                </p:cNvSpPr>
                <p:nvPr/>
              </p:nvSpPr>
              <p:spPr bwMode="auto">
                <a:xfrm flipH="1">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44" name="Line 40"/>
                <p:cNvSpPr>
                  <a:spLocks noChangeShapeType="1"/>
                </p:cNvSpPr>
                <p:nvPr/>
              </p:nvSpPr>
              <p:spPr bwMode="auto">
                <a:xfrm>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70017" name="Group 41"/>
              <p:cNvGrpSpPr/>
              <p:nvPr/>
            </p:nvGrpSpPr>
            <p:grpSpPr bwMode="auto">
              <a:xfrm>
                <a:off x="3680" y="2109"/>
                <a:ext cx="120" cy="112"/>
                <a:chOff x="960" y="2064"/>
                <a:chExt cx="192" cy="192"/>
              </a:xfrm>
            </p:grpSpPr>
            <p:sp>
              <p:nvSpPr>
                <p:cNvPr id="303146" name="Line 42"/>
                <p:cNvSpPr>
                  <a:spLocks noChangeShapeType="1"/>
                </p:cNvSpPr>
                <p:nvPr/>
              </p:nvSpPr>
              <p:spPr bwMode="auto">
                <a:xfrm flipH="1">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47" name="Line 43"/>
                <p:cNvSpPr>
                  <a:spLocks noChangeShapeType="1"/>
                </p:cNvSpPr>
                <p:nvPr/>
              </p:nvSpPr>
              <p:spPr bwMode="auto">
                <a:xfrm>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70018" name="Group 44"/>
              <p:cNvGrpSpPr/>
              <p:nvPr/>
            </p:nvGrpSpPr>
            <p:grpSpPr bwMode="auto">
              <a:xfrm>
                <a:off x="3680" y="2670"/>
                <a:ext cx="120" cy="112"/>
                <a:chOff x="960" y="2064"/>
                <a:chExt cx="192" cy="192"/>
              </a:xfrm>
            </p:grpSpPr>
            <p:sp>
              <p:nvSpPr>
                <p:cNvPr id="303149" name="Line 45"/>
                <p:cNvSpPr>
                  <a:spLocks noChangeShapeType="1"/>
                </p:cNvSpPr>
                <p:nvPr/>
              </p:nvSpPr>
              <p:spPr bwMode="auto">
                <a:xfrm flipH="1">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03150" name="Line 46"/>
                <p:cNvSpPr>
                  <a:spLocks noChangeShapeType="1"/>
                </p:cNvSpPr>
                <p:nvPr/>
              </p:nvSpPr>
              <p:spPr bwMode="auto">
                <a:xfrm>
                  <a:off x="960" y="2064"/>
                  <a:ext cx="192" cy="192"/>
                </a:xfrm>
                <a:prstGeom prst="line">
                  <a:avLst/>
                </a:prstGeom>
                <a:noFill/>
                <a:ln w="4445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70019" name="Text Box 47"/>
              <p:cNvSpPr txBox="1">
                <a:spLocks noChangeArrowheads="1"/>
              </p:cNvSpPr>
              <p:nvPr/>
            </p:nvSpPr>
            <p:spPr bwMode="auto">
              <a:xfrm>
                <a:off x="5088" y="2448"/>
                <a:ext cx="24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ym typeface="Symbol" panose="05050102010706020507" pitchFamily="18" charset="2"/>
                  </a:rPr>
                  <a:t></a:t>
                </a:r>
                <a:endParaRPr lang="en-US" altLang="zh-CN" sz="2400" i="1"/>
              </a:p>
            </p:txBody>
          </p:sp>
          <p:sp>
            <p:nvSpPr>
              <p:cNvPr id="170020" name="Text Box 48"/>
              <p:cNvSpPr txBox="1">
                <a:spLocks noChangeArrowheads="1"/>
              </p:cNvSpPr>
              <p:nvPr/>
            </p:nvSpPr>
            <p:spPr bwMode="auto">
              <a:xfrm>
                <a:off x="3683" y="1344"/>
                <a:ext cx="32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j</a:t>
                </a:r>
                <a:r>
                  <a:rPr lang="en-US" altLang="zh-CN" sz="2400" i="1">
                    <a:sym typeface="Symbol" panose="05050102010706020507" pitchFamily="18" charset="2"/>
                  </a:rPr>
                  <a:t></a:t>
                </a:r>
                <a:endParaRPr lang="en-US" altLang="zh-CN" sz="2400" i="1"/>
              </a:p>
            </p:txBody>
          </p:sp>
        </p:grpSp>
      </p:grpSp>
      <p:sp>
        <p:nvSpPr>
          <p:cNvPr id="4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49" name="页脚占位符 48"/>
          <p:cNvSpPr>
            <a:spLocks noGrp="1"/>
          </p:cNvSpPr>
          <p:nvPr>
            <p:ph type="ftr" sz="quarter" idx="11"/>
          </p:nvPr>
        </p:nvSpPr>
        <p:spPr/>
        <p:txBody>
          <a:bodyPr/>
          <a:lstStyle/>
          <a:p>
            <a:pPr>
              <a:defRPr/>
            </a:pPr>
            <a:r>
              <a:rPr lang="en-US" altLang="zh-CN"/>
              <a:t>192</a:t>
            </a:r>
            <a:endParaRPr lang="zh-CN" altLang="zh-CN"/>
          </a:p>
        </p:txBody>
      </p:sp>
      <p:sp>
        <p:nvSpPr>
          <p:cNvPr id="51" name="TextBox 5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additive="base">
                                        <p:cTn id="7" dur="500" fill="hold"/>
                                        <p:tgtEl>
                                          <p:spTgt spid="303108"/>
                                        </p:tgtEl>
                                        <p:attrNameLst>
                                          <p:attrName>ppt_x</p:attrName>
                                        </p:attrNameLst>
                                      </p:cBhvr>
                                      <p:tavLst>
                                        <p:tav tm="0">
                                          <p:val>
                                            <p:strVal val="#ppt_x"/>
                                          </p:val>
                                        </p:tav>
                                        <p:tav tm="100000">
                                          <p:val>
                                            <p:strVal val="#ppt_x"/>
                                          </p:val>
                                        </p:tav>
                                      </p:tavLst>
                                    </p:anim>
                                    <p:anim calcmode="lin" valueType="num">
                                      <p:cBhvr additive="base">
                                        <p:cTn id="8" dur="500" fill="hold"/>
                                        <p:tgtEl>
                                          <p:spTgt spid="3031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3"/>
          <p:cNvSpPr>
            <a:spLocks noChangeArrowheads="1"/>
          </p:cNvSpPr>
          <p:nvPr/>
        </p:nvSpPr>
        <p:spPr bwMode="auto">
          <a:xfrm>
            <a:off x="990600" y="1462088"/>
            <a:ext cx="3827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l"/>
            </a:pPr>
            <a:r>
              <a:rPr lang="en-US" altLang="zh-CN" sz="2800">
                <a:latin typeface="Times New Roman" panose="02020603050405020304" pitchFamily="18" charset="0"/>
                <a:ea typeface="黑体" panose="02010609060101010101" pitchFamily="49" charset="-122"/>
              </a:rPr>
              <a:t> </a:t>
            </a:r>
            <a:r>
              <a:rPr lang="zh-CN" altLang="en-US" sz="2800"/>
              <a:t>传递函数的几点说明</a:t>
            </a:r>
            <a:r>
              <a:rPr lang="zh-CN" altLang="en-US" sz="2800">
                <a:latin typeface="Times New Roman" panose="02020603050405020304" pitchFamily="18" charset="0"/>
              </a:rPr>
              <a:t> </a:t>
            </a:r>
          </a:p>
        </p:txBody>
      </p:sp>
      <p:sp>
        <p:nvSpPr>
          <p:cNvPr id="304132" name="Rectangle 4"/>
          <p:cNvSpPr>
            <a:spLocks noChangeArrowheads="1"/>
          </p:cNvSpPr>
          <p:nvPr/>
        </p:nvSpPr>
        <p:spPr bwMode="auto">
          <a:xfrm>
            <a:off x="1219200" y="2170113"/>
            <a:ext cx="76200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传递函数是一种以系统参数表示的线性定常</a:t>
            </a:r>
          </a:p>
          <a:p>
            <a:pPr>
              <a:lnSpc>
                <a:spcPct val="115000"/>
              </a:lnSpc>
            </a:pPr>
            <a:r>
              <a:rPr lang="zh-CN" altLang="en-US" sz="2800" dirty="0">
                <a:latin typeface="宋体" panose="02010600030101010101" pitchFamily="2" charset="-122"/>
              </a:rPr>
              <a:t>  系统输入量与输出量之间的关系式；传递函</a:t>
            </a:r>
          </a:p>
          <a:p>
            <a:pPr>
              <a:lnSpc>
                <a:spcPct val="115000"/>
              </a:lnSpc>
            </a:pPr>
            <a:r>
              <a:rPr lang="zh-CN" altLang="en-US" sz="2800" dirty="0">
                <a:latin typeface="宋体" panose="02010600030101010101" pitchFamily="2" charset="-122"/>
              </a:rPr>
              <a:t>  数的概念通常只适用于线性定常系统；</a:t>
            </a:r>
            <a:r>
              <a:rPr lang="zh-CN" altLang="en-US" sz="2800" dirty="0">
                <a:latin typeface="Times New Roman" panose="02020603050405020304" pitchFamily="18" charset="0"/>
              </a:rPr>
              <a:t> </a:t>
            </a:r>
          </a:p>
        </p:txBody>
      </p:sp>
      <p:sp>
        <p:nvSpPr>
          <p:cNvPr id="304133" name="Rectangle 5"/>
          <p:cNvSpPr>
            <a:spLocks noChangeArrowheads="1"/>
          </p:cNvSpPr>
          <p:nvPr/>
        </p:nvSpPr>
        <p:spPr bwMode="auto">
          <a:xfrm>
            <a:off x="1219200" y="3846513"/>
            <a:ext cx="76200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传递函数是</a:t>
            </a:r>
            <a:r>
              <a:rPr lang="zh-CN" altLang="en-US" sz="2800" dirty="0">
                <a:latin typeface="Times New Roman" panose="02020603050405020304" pitchFamily="18" charset="0"/>
              </a:rPr>
              <a:t> </a:t>
            </a:r>
            <a:r>
              <a:rPr lang="en-US" altLang="zh-CN" sz="2800" i="1" dirty="0">
                <a:latin typeface="Times New Roman" panose="02020603050405020304" pitchFamily="18" charset="0"/>
              </a:rPr>
              <a:t>s </a:t>
            </a:r>
            <a:r>
              <a:rPr lang="zh-CN" altLang="en-US" sz="2800" dirty="0">
                <a:latin typeface="宋体" panose="02010600030101010101" pitchFamily="2" charset="-122"/>
              </a:rPr>
              <a:t>的复变函数。传递函数中的各</a:t>
            </a:r>
          </a:p>
          <a:p>
            <a:pPr>
              <a:lnSpc>
                <a:spcPct val="115000"/>
              </a:lnSpc>
            </a:pPr>
            <a:r>
              <a:rPr lang="zh-CN" altLang="en-US" sz="2800" dirty="0">
                <a:latin typeface="宋体" panose="02010600030101010101" pitchFamily="2" charset="-122"/>
              </a:rPr>
              <a:t>  项系数和相应微分方程中的各项系数对应相</a:t>
            </a:r>
          </a:p>
          <a:p>
            <a:pPr>
              <a:lnSpc>
                <a:spcPct val="115000"/>
              </a:lnSpc>
            </a:pPr>
            <a:r>
              <a:rPr lang="zh-CN" altLang="en-US" sz="2800" dirty="0">
                <a:latin typeface="宋体" panose="02010600030101010101" pitchFamily="2" charset="-122"/>
              </a:rPr>
              <a:t>  等，完全取决于系统结构参数； </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 calcmode="lin" valueType="num">
                                      <p:cBhvr additive="base">
                                        <p:cTn id="13" dur="500" fill="hold"/>
                                        <p:tgtEl>
                                          <p:spTgt spid="304133"/>
                                        </p:tgtEl>
                                        <p:attrNameLst>
                                          <p:attrName>ppt_x</p:attrName>
                                        </p:attrNameLst>
                                      </p:cBhvr>
                                      <p:tavLst>
                                        <p:tav tm="0">
                                          <p:val>
                                            <p:strVal val="#ppt_x"/>
                                          </p:val>
                                        </p:tav>
                                        <p:tav tm="100000">
                                          <p:val>
                                            <p:strVal val="#ppt_x"/>
                                          </p:val>
                                        </p:tav>
                                      </p:tavLst>
                                    </p:anim>
                                    <p:anim calcmode="lin" valueType="num">
                                      <p:cBhvr additive="base">
                                        <p:cTn id="14" dur="500" fill="hold"/>
                                        <p:tgtEl>
                                          <p:spTgt spid="304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utoUpdateAnimBg="0"/>
      <p:bldP spid="304133"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3"/>
          <p:cNvSpPr>
            <a:spLocks noChangeArrowheads="1"/>
          </p:cNvSpPr>
          <p:nvPr/>
        </p:nvSpPr>
        <p:spPr bwMode="auto">
          <a:xfrm>
            <a:off x="971600" y="1196752"/>
            <a:ext cx="78486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传递函数是在零初始条件下定义的，即在零时刻之前，系统对所给定的平衡工作点处于相对静止状态。因此，传递函数不反映系统在非零初始条件下的全部运动规律； </a:t>
            </a:r>
          </a:p>
        </p:txBody>
      </p:sp>
      <p:sp>
        <p:nvSpPr>
          <p:cNvPr id="305156" name="Rectangle 4"/>
          <p:cNvSpPr>
            <a:spLocks noChangeArrowheads="1"/>
          </p:cNvSpPr>
          <p:nvPr/>
        </p:nvSpPr>
        <p:spPr bwMode="auto">
          <a:xfrm>
            <a:off x="984050" y="3427190"/>
            <a:ext cx="7701211"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传递函数只能表示系统输入与输出的关系，无法描述系统内部中间变量的变化情况。 </a:t>
            </a:r>
          </a:p>
        </p:txBody>
      </p:sp>
      <p:sp>
        <p:nvSpPr>
          <p:cNvPr id="305157" name="Rectangle 5"/>
          <p:cNvSpPr>
            <a:spLocks noChangeArrowheads="1"/>
          </p:cNvSpPr>
          <p:nvPr/>
        </p:nvSpPr>
        <p:spPr bwMode="auto">
          <a:xfrm>
            <a:off x="984051" y="4713065"/>
            <a:ext cx="7701211"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latin typeface="宋体" panose="02010600030101010101" pitchFamily="2" charset="-122"/>
              </a:rPr>
              <a:t>一个传递函数只能表示一个输入对一个输出的关系，适合于单输入单输出系统的描述。 </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5156"/>
                                        </p:tgtEl>
                                        <p:attrNameLst>
                                          <p:attrName>style.visibility</p:attrName>
                                        </p:attrNameLst>
                                      </p:cBhvr>
                                      <p:to>
                                        <p:strVal val="visible"/>
                                      </p:to>
                                    </p:set>
                                    <p:anim calcmode="lin" valueType="num">
                                      <p:cBhvr additive="base">
                                        <p:cTn id="7" dur="500" fill="hold"/>
                                        <p:tgtEl>
                                          <p:spTgt spid="305156"/>
                                        </p:tgtEl>
                                        <p:attrNameLst>
                                          <p:attrName>ppt_x</p:attrName>
                                        </p:attrNameLst>
                                      </p:cBhvr>
                                      <p:tavLst>
                                        <p:tav tm="0">
                                          <p:val>
                                            <p:strVal val="#ppt_x"/>
                                          </p:val>
                                        </p:tav>
                                        <p:tav tm="100000">
                                          <p:val>
                                            <p:strVal val="#ppt_x"/>
                                          </p:val>
                                        </p:tav>
                                      </p:tavLst>
                                    </p:anim>
                                    <p:anim calcmode="lin" valueType="num">
                                      <p:cBhvr additive="base">
                                        <p:cTn id="8" dur="500" fill="hold"/>
                                        <p:tgtEl>
                                          <p:spTgt spid="305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5157"/>
                                        </p:tgtEl>
                                        <p:attrNameLst>
                                          <p:attrName>style.visibility</p:attrName>
                                        </p:attrNameLst>
                                      </p:cBhvr>
                                      <p:to>
                                        <p:strVal val="visible"/>
                                      </p:to>
                                    </p:set>
                                    <p:anim calcmode="lin" valueType="num">
                                      <p:cBhvr additive="base">
                                        <p:cTn id="13" dur="500" fill="hold"/>
                                        <p:tgtEl>
                                          <p:spTgt spid="305157"/>
                                        </p:tgtEl>
                                        <p:attrNameLst>
                                          <p:attrName>ppt_x</p:attrName>
                                        </p:attrNameLst>
                                      </p:cBhvr>
                                      <p:tavLst>
                                        <p:tav tm="0">
                                          <p:val>
                                            <p:strVal val="#ppt_x"/>
                                          </p:val>
                                        </p:tav>
                                        <p:tav tm="100000">
                                          <p:val>
                                            <p:strVal val="#ppt_x"/>
                                          </p:val>
                                        </p:tav>
                                      </p:tavLst>
                                    </p:anim>
                                    <p:anim calcmode="lin" valueType="num">
                                      <p:cBhvr additive="base">
                                        <p:cTn id="14" dur="500" fill="hold"/>
                                        <p:tgtEl>
                                          <p:spTgt spid="305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utoUpdateAnimBg="0"/>
      <p:bldP spid="305157"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Rectangle 3"/>
          <p:cNvSpPr>
            <a:spLocks noChangeArrowheads="1"/>
          </p:cNvSpPr>
          <p:nvPr/>
        </p:nvSpPr>
        <p:spPr bwMode="auto">
          <a:xfrm>
            <a:off x="990600" y="1196752"/>
            <a:ext cx="2760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l"/>
            </a:pPr>
            <a:r>
              <a:rPr lang="en-US" altLang="zh-CN" sz="2800">
                <a:latin typeface="Times New Roman" panose="02020603050405020304" pitchFamily="18" charset="0"/>
                <a:ea typeface="黑体" panose="02010609060101010101" pitchFamily="49" charset="-122"/>
              </a:rPr>
              <a:t> </a:t>
            </a:r>
            <a:r>
              <a:rPr lang="zh-CN" altLang="en-US" sz="2800"/>
              <a:t>脉冲响应函数</a:t>
            </a:r>
            <a:r>
              <a:rPr lang="zh-CN" altLang="en-US" sz="2800">
                <a:latin typeface="Times New Roman" panose="02020603050405020304" pitchFamily="18" charset="0"/>
              </a:rPr>
              <a:t> </a:t>
            </a:r>
          </a:p>
        </p:txBody>
      </p:sp>
      <p:sp>
        <p:nvSpPr>
          <p:cNvPr id="306180" name="Rectangle 4"/>
          <p:cNvSpPr>
            <a:spLocks noChangeArrowheads="1"/>
          </p:cNvSpPr>
          <p:nvPr/>
        </p:nvSpPr>
        <p:spPr bwMode="auto">
          <a:xfrm>
            <a:off x="1333500" y="1671414"/>
            <a:ext cx="7239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初始条件为</a:t>
            </a:r>
            <a:r>
              <a:rPr lang="en-US" altLang="zh-CN" sz="2800" dirty="0">
                <a:latin typeface="宋体" panose="02010600030101010101" pitchFamily="2" charset="-122"/>
              </a:rPr>
              <a:t>0</a:t>
            </a:r>
            <a:r>
              <a:rPr lang="zh-CN" altLang="en-US" sz="2800" dirty="0">
                <a:latin typeface="宋体" panose="02010600030101010101" pitchFamily="2" charset="-122"/>
              </a:rPr>
              <a:t>时，系统在单位脉冲输入作用下的输出响应的拉氏变换为</a:t>
            </a:r>
          </a:p>
        </p:txBody>
      </p:sp>
      <p:graphicFrame>
        <p:nvGraphicFramePr>
          <p:cNvPr id="306181" name="Object 5"/>
          <p:cNvGraphicFramePr>
            <a:graphicFrameLocks noChangeAspect="1"/>
          </p:cNvGraphicFramePr>
          <p:nvPr/>
        </p:nvGraphicFramePr>
        <p:xfrm>
          <a:off x="2057400" y="2925539"/>
          <a:ext cx="3657600" cy="496888"/>
        </p:xfrm>
        <a:graphic>
          <a:graphicData uri="http://schemas.openxmlformats.org/presentationml/2006/ole">
            <mc:AlternateContent xmlns:mc="http://schemas.openxmlformats.org/markup-compatibility/2006">
              <mc:Choice xmlns:v="urn:schemas-microsoft-com:vml" Requires="v">
                <p:oleObj spid="_x0000_s116745" name="Equation" r:id="rId3" imgW="35966400" imgH="4876800" progId="">
                  <p:embed/>
                </p:oleObj>
              </mc:Choice>
              <mc:Fallback>
                <p:oleObj name="Equation" r:id="rId3" imgW="35966400" imgH="4876800" progId="">
                  <p:embed/>
                  <p:pic>
                    <p:nvPicPr>
                      <p:cNvPr id="0" name="Picture 2" descr="image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25539"/>
                        <a:ext cx="36576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1357313" y="3468467"/>
            <a:ext cx="7473950" cy="569913"/>
            <a:chOff x="855" y="2352"/>
            <a:chExt cx="4708" cy="359"/>
          </a:xfrm>
        </p:grpSpPr>
        <p:sp>
          <p:nvSpPr>
            <p:cNvPr id="72713" name="Rectangle 7"/>
            <p:cNvSpPr>
              <a:spLocks noChangeArrowheads="1"/>
            </p:cNvSpPr>
            <p:nvPr/>
          </p:nvSpPr>
          <p:spPr bwMode="auto">
            <a:xfrm>
              <a:off x="855" y="2352"/>
              <a:ext cx="45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拉氏反变换</a:t>
              </a:r>
            </a:p>
          </p:txBody>
        </p:sp>
        <p:graphicFrame>
          <p:nvGraphicFramePr>
            <p:cNvPr id="72707" name="Object 8"/>
            <p:cNvGraphicFramePr>
              <a:graphicFrameLocks noChangeAspect="1"/>
            </p:cNvGraphicFramePr>
            <p:nvPr/>
          </p:nvGraphicFramePr>
          <p:xfrm>
            <a:off x="2342" y="2359"/>
            <a:ext cx="3221" cy="352"/>
          </p:xfrm>
          <a:graphic>
            <a:graphicData uri="http://schemas.openxmlformats.org/presentationml/2006/ole">
              <mc:AlternateContent xmlns:mc="http://schemas.openxmlformats.org/markup-compatibility/2006">
                <mc:Choice xmlns:v="urn:schemas-microsoft-com:vml" Requires="v">
                  <p:oleObj spid="_x0000_s116746" name="Equation" r:id="rId5" imgW="50292000" imgH="5486400" progId="">
                    <p:embed/>
                  </p:oleObj>
                </mc:Choice>
                <mc:Fallback>
                  <p:oleObj name="Equation" r:id="rId5" imgW="50292000" imgH="5486400" progId="">
                    <p:embed/>
                    <p:pic>
                      <p:nvPicPr>
                        <p:cNvPr id="0" name="Picture 1" descr="image1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2" y="2359"/>
                          <a:ext cx="3221"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6185" name="Rectangle 9"/>
          <p:cNvSpPr>
            <a:spLocks noChangeArrowheads="1"/>
          </p:cNvSpPr>
          <p:nvPr/>
        </p:nvSpPr>
        <p:spPr bwMode="auto">
          <a:xfrm>
            <a:off x="1691680" y="4276800"/>
            <a:ext cx="73088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zh-CN" altLang="en-US" sz="2800" dirty="0">
                <a:latin typeface="宋体" panose="02010600030101010101" pitchFamily="2" charset="-122"/>
              </a:rPr>
              <a:t>称为系统的</a:t>
            </a:r>
            <a:r>
              <a:rPr lang="zh-CN" altLang="en-US" sz="2800" dirty="0">
                <a:solidFill>
                  <a:srgbClr val="CC0000"/>
                </a:solidFill>
                <a:latin typeface="宋体" panose="02010600030101010101" pitchFamily="2" charset="-122"/>
              </a:rPr>
              <a:t>脉冲响应函数</a:t>
            </a:r>
            <a:r>
              <a:rPr lang="zh-CN" altLang="en-US" sz="2800" dirty="0">
                <a:latin typeface="宋体" panose="02010600030101010101" pitchFamily="2" charset="-122"/>
              </a:rPr>
              <a:t>（</a:t>
            </a:r>
            <a:r>
              <a:rPr lang="zh-CN" altLang="en-US" sz="2800" dirty="0">
                <a:solidFill>
                  <a:srgbClr val="CC0000"/>
                </a:solidFill>
                <a:latin typeface="宋体" panose="02010600030101010101" pitchFamily="2" charset="-122"/>
              </a:rPr>
              <a:t>权函数</a:t>
            </a:r>
            <a:r>
              <a:rPr lang="zh-CN" altLang="en-US" sz="2800" dirty="0">
                <a:latin typeface="宋体" panose="02010600030101010101" pitchFamily="2" charset="-122"/>
              </a:rPr>
              <a:t>）。</a:t>
            </a:r>
          </a:p>
        </p:txBody>
      </p:sp>
      <p:sp>
        <p:nvSpPr>
          <p:cNvPr id="306186" name="Rectangle 10"/>
          <p:cNvSpPr>
            <a:spLocks noChangeArrowheads="1"/>
          </p:cNvSpPr>
          <p:nvPr/>
        </p:nvSpPr>
        <p:spPr bwMode="auto">
          <a:xfrm>
            <a:off x="1489879" y="4869160"/>
            <a:ext cx="7181999"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系统的</a:t>
            </a:r>
            <a:r>
              <a:rPr lang="zh-CN" altLang="en-US" sz="2800" dirty="0">
                <a:solidFill>
                  <a:srgbClr val="CC0000"/>
                </a:solidFill>
                <a:latin typeface="宋体" panose="02010600030101010101" pitchFamily="2" charset="-122"/>
              </a:rPr>
              <a:t>脉冲响应函数</a:t>
            </a:r>
            <a:r>
              <a:rPr lang="zh-CN" altLang="en-US" sz="2800" dirty="0">
                <a:latin typeface="宋体" panose="02010600030101010101" pitchFamily="2" charset="-122"/>
              </a:rPr>
              <a:t>与传递函数包含关于系统动态特性的相同信息。</a:t>
            </a:r>
          </a:p>
        </p:txBody>
      </p:sp>
      <p:sp>
        <p:nvSpPr>
          <p:cNvPr id="10"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
        <p:nvSpPr>
          <p:cNvPr id="12" name="TextBox 11"/>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 calcmode="lin" valueType="num">
                                      <p:cBhvr additive="base">
                                        <p:cTn id="7" dur="500" fill="hold"/>
                                        <p:tgtEl>
                                          <p:spTgt spid="306180"/>
                                        </p:tgtEl>
                                        <p:attrNameLst>
                                          <p:attrName>ppt_x</p:attrName>
                                        </p:attrNameLst>
                                      </p:cBhvr>
                                      <p:tavLst>
                                        <p:tav tm="0">
                                          <p:val>
                                            <p:strVal val="#ppt_x"/>
                                          </p:val>
                                        </p:tav>
                                        <p:tav tm="100000">
                                          <p:val>
                                            <p:strVal val="#ppt_x"/>
                                          </p:val>
                                        </p:tav>
                                      </p:tavLst>
                                    </p:anim>
                                    <p:anim calcmode="lin" valueType="num">
                                      <p:cBhvr additive="base">
                                        <p:cTn id="8" dur="500" fill="hold"/>
                                        <p:tgtEl>
                                          <p:spTgt spid="306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6181"/>
                                        </p:tgtEl>
                                        <p:attrNameLst>
                                          <p:attrName>style.visibility</p:attrName>
                                        </p:attrNameLst>
                                      </p:cBhvr>
                                      <p:to>
                                        <p:strVal val="visible"/>
                                      </p:to>
                                    </p:set>
                                    <p:anim calcmode="lin" valueType="num">
                                      <p:cBhvr additive="base">
                                        <p:cTn id="13" dur="500" fill="hold"/>
                                        <p:tgtEl>
                                          <p:spTgt spid="306181"/>
                                        </p:tgtEl>
                                        <p:attrNameLst>
                                          <p:attrName>ppt_x</p:attrName>
                                        </p:attrNameLst>
                                      </p:cBhvr>
                                      <p:tavLst>
                                        <p:tav tm="0">
                                          <p:val>
                                            <p:strVal val="#ppt_x"/>
                                          </p:val>
                                        </p:tav>
                                        <p:tav tm="100000">
                                          <p:val>
                                            <p:strVal val="#ppt_x"/>
                                          </p:val>
                                        </p:tav>
                                      </p:tavLst>
                                    </p:anim>
                                    <p:anim calcmode="lin" valueType="num">
                                      <p:cBhvr additive="base">
                                        <p:cTn id="14" dur="500" fill="hold"/>
                                        <p:tgtEl>
                                          <p:spTgt spid="3061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6185"/>
                                        </p:tgtEl>
                                        <p:attrNameLst>
                                          <p:attrName>style.visibility</p:attrName>
                                        </p:attrNameLst>
                                      </p:cBhvr>
                                      <p:to>
                                        <p:strVal val="visible"/>
                                      </p:to>
                                    </p:set>
                                    <p:anim calcmode="lin" valueType="num">
                                      <p:cBhvr additive="base">
                                        <p:cTn id="25" dur="500" fill="hold"/>
                                        <p:tgtEl>
                                          <p:spTgt spid="306185"/>
                                        </p:tgtEl>
                                        <p:attrNameLst>
                                          <p:attrName>ppt_x</p:attrName>
                                        </p:attrNameLst>
                                      </p:cBhvr>
                                      <p:tavLst>
                                        <p:tav tm="0">
                                          <p:val>
                                            <p:strVal val="#ppt_x"/>
                                          </p:val>
                                        </p:tav>
                                        <p:tav tm="100000">
                                          <p:val>
                                            <p:strVal val="#ppt_x"/>
                                          </p:val>
                                        </p:tav>
                                      </p:tavLst>
                                    </p:anim>
                                    <p:anim calcmode="lin" valueType="num">
                                      <p:cBhvr additive="base">
                                        <p:cTn id="26" dur="500" fill="hold"/>
                                        <p:tgtEl>
                                          <p:spTgt spid="3061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6186"/>
                                        </p:tgtEl>
                                        <p:attrNameLst>
                                          <p:attrName>style.visibility</p:attrName>
                                        </p:attrNameLst>
                                      </p:cBhvr>
                                      <p:to>
                                        <p:strVal val="visible"/>
                                      </p:to>
                                    </p:set>
                                    <p:anim calcmode="lin" valueType="num">
                                      <p:cBhvr additive="base">
                                        <p:cTn id="31" dur="500" fill="hold"/>
                                        <p:tgtEl>
                                          <p:spTgt spid="306186"/>
                                        </p:tgtEl>
                                        <p:attrNameLst>
                                          <p:attrName>ppt_x</p:attrName>
                                        </p:attrNameLst>
                                      </p:cBhvr>
                                      <p:tavLst>
                                        <p:tav tm="0">
                                          <p:val>
                                            <p:strVal val="#ppt_x"/>
                                          </p:val>
                                        </p:tav>
                                        <p:tav tm="100000">
                                          <p:val>
                                            <p:strVal val="#ppt_x"/>
                                          </p:val>
                                        </p:tav>
                                      </p:tavLst>
                                    </p:anim>
                                    <p:anim calcmode="lin" valueType="num">
                                      <p:cBhvr additive="base">
                                        <p:cTn id="32" dur="500" fill="hold"/>
                                        <p:tgtEl>
                                          <p:spTgt spid="306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autoUpdateAnimBg="0"/>
      <p:bldP spid="306185" grpId="0" autoUpdateAnimBg="0"/>
      <p:bldP spid="30618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3732" name="Group 3"/>
          <p:cNvGrpSpPr/>
          <p:nvPr/>
        </p:nvGrpSpPr>
        <p:grpSpPr bwMode="auto">
          <a:xfrm>
            <a:off x="1116013" y="1341438"/>
            <a:ext cx="7526337" cy="1335087"/>
            <a:chOff x="848" y="1200"/>
            <a:chExt cx="4560" cy="841"/>
          </a:xfrm>
        </p:grpSpPr>
        <p:sp>
          <p:nvSpPr>
            <p:cNvPr id="73736" name="Rectangle 4"/>
            <p:cNvSpPr>
              <a:spLocks noChangeArrowheads="1"/>
            </p:cNvSpPr>
            <p:nvPr/>
          </p:nvSpPr>
          <p:spPr bwMode="auto">
            <a:xfrm>
              <a:off x="848" y="1200"/>
              <a:ext cx="4560"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注意到复数域相乘等同于时域内卷积，因此，由：</a:t>
              </a:r>
            </a:p>
          </p:txBody>
        </p:sp>
        <p:graphicFrame>
          <p:nvGraphicFramePr>
            <p:cNvPr id="73731" name="Object 5"/>
            <p:cNvGraphicFramePr>
              <a:graphicFrameLocks noChangeAspect="1"/>
            </p:cNvGraphicFramePr>
            <p:nvPr/>
          </p:nvGraphicFramePr>
          <p:xfrm>
            <a:off x="1488" y="1728"/>
            <a:ext cx="1640" cy="313"/>
          </p:xfrm>
          <a:graphic>
            <a:graphicData uri="http://schemas.openxmlformats.org/presentationml/2006/ole">
              <mc:AlternateContent xmlns:mc="http://schemas.openxmlformats.org/markup-compatibility/2006">
                <mc:Choice xmlns:v="urn:schemas-microsoft-com:vml" Requires="v">
                  <p:oleObj spid="_x0000_s120841" name="Equation" r:id="rId3" imgW="25603200" imgH="4876800" progId="">
                    <p:embed/>
                  </p:oleObj>
                </mc:Choice>
                <mc:Fallback>
                  <p:oleObj name="Equation" r:id="rId3" imgW="25603200" imgH="4876800" progId="">
                    <p:embed/>
                    <p:pic>
                      <p:nvPicPr>
                        <p:cNvPr id="0" name="Picture 2" descr="image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728"/>
                          <a:ext cx="1640"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p:nvPr/>
        </p:nvGrpSpPr>
        <p:grpSpPr bwMode="auto">
          <a:xfrm>
            <a:off x="1187450" y="2636838"/>
            <a:ext cx="7632700" cy="2563812"/>
            <a:chOff x="848" y="2064"/>
            <a:chExt cx="4560" cy="1615"/>
          </a:xfrm>
        </p:grpSpPr>
        <p:sp>
          <p:nvSpPr>
            <p:cNvPr id="73735" name="Rectangle 7"/>
            <p:cNvSpPr>
              <a:spLocks noChangeArrowheads="1"/>
            </p:cNvSpPr>
            <p:nvPr/>
          </p:nvSpPr>
          <p:spPr bwMode="auto">
            <a:xfrm>
              <a:off x="848" y="2064"/>
              <a:ext cx="456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知线性系统在任意输入作用下，其时域输出</a:t>
              </a:r>
            </a:p>
          </p:txBody>
        </p:sp>
        <p:graphicFrame>
          <p:nvGraphicFramePr>
            <p:cNvPr id="73730" name="Object 8"/>
            <p:cNvGraphicFramePr>
              <a:graphicFrameLocks noChangeAspect="1"/>
            </p:cNvGraphicFramePr>
            <p:nvPr/>
          </p:nvGraphicFramePr>
          <p:xfrm>
            <a:off x="1461" y="2544"/>
            <a:ext cx="2187" cy="1135"/>
          </p:xfrm>
          <a:graphic>
            <a:graphicData uri="http://schemas.openxmlformats.org/presentationml/2006/ole">
              <mc:AlternateContent xmlns:mc="http://schemas.openxmlformats.org/markup-compatibility/2006">
                <mc:Choice xmlns:v="urn:schemas-microsoft-com:vml" Requires="v">
                  <p:oleObj spid="_x0000_s120842" name="Equation" r:id="rId5" imgW="34137600" imgH="17678400" progId="">
                    <p:embed/>
                  </p:oleObj>
                </mc:Choice>
                <mc:Fallback>
                  <p:oleObj name="Equation" r:id="rId5" imgW="34137600" imgH="17678400" progId="">
                    <p:embed/>
                    <p:pic>
                      <p:nvPicPr>
                        <p:cNvPr id="0" name="Picture 1" descr="image1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 y="2544"/>
                          <a:ext cx="2187" cy="1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209" name="Rectangle 9"/>
          <p:cNvSpPr>
            <a:spLocks noChangeArrowheads="1"/>
          </p:cNvSpPr>
          <p:nvPr/>
        </p:nvSpPr>
        <p:spPr bwMode="auto">
          <a:xfrm>
            <a:off x="2124075" y="5157788"/>
            <a:ext cx="63023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式中，当</a:t>
            </a:r>
            <a:r>
              <a:rPr lang="en-US" altLang="zh-CN" sz="2800" i="1">
                <a:latin typeface="Times New Roman" panose="02020603050405020304" pitchFamily="18" charset="0"/>
              </a:rPr>
              <a:t>t </a:t>
            </a:r>
            <a:r>
              <a:rPr lang="en-US" altLang="zh-CN" sz="2800">
                <a:latin typeface="Times New Roman" panose="02020603050405020304" pitchFamily="18" charset="0"/>
              </a:rPr>
              <a:t>&lt; 0</a:t>
            </a:r>
            <a:r>
              <a:rPr lang="zh-CN" altLang="en-US" sz="2800"/>
              <a:t>时，</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 0</a:t>
            </a:r>
            <a:r>
              <a:rPr lang="zh-CN" altLang="en-US" sz="2800"/>
              <a:t>。</a:t>
            </a:r>
          </a:p>
        </p:txBody>
      </p:sp>
      <p:sp>
        <p:nvSpPr>
          <p:cNvPr id="9"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09"/>
                                        </p:tgtEl>
                                        <p:attrNameLst>
                                          <p:attrName>style.visibility</p:attrName>
                                        </p:attrNameLst>
                                      </p:cBhvr>
                                      <p:to>
                                        <p:strVal val="visible"/>
                                      </p:to>
                                    </p:set>
                                    <p:anim calcmode="lin" valueType="num">
                                      <p:cBhvr additive="base">
                                        <p:cTn id="13" dur="500" fill="hold"/>
                                        <p:tgtEl>
                                          <p:spTgt spid="307209"/>
                                        </p:tgtEl>
                                        <p:attrNameLst>
                                          <p:attrName>ppt_x</p:attrName>
                                        </p:attrNameLst>
                                      </p:cBhvr>
                                      <p:tavLst>
                                        <p:tav tm="0">
                                          <p:val>
                                            <p:strVal val="#ppt_x"/>
                                          </p:val>
                                        </p:tav>
                                        <p:tav tm="100000">
                                          <p:val>
                                            <p:strVal val="#ppt_x"/>
                                          </p:val>
                                        </p:tav>
                                      </p:tavLst>
                                    </p:anim>
                                    <p:anim calcmode="lin" valueType="num">
                                      <p:cBhvr additive="base">
                                        <p:cTn id="14" dur="500" fill="hold"/>
                                        <p:tgtEl>
                                          <p:spTgt spid="307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3"/>
          <p:cNvSpPr>
            <a:spLocks noChangeArrowheads="1"/>
          </p:cNvSpPr>
          <p:nvPr/>
        </p:nvSpPr>
        <p:spPr bwMode="auto">
          <a:xfrm>
            <a:off x="990600" y="1484784"/>
            <a:ext cx="427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l"/>
            </a:pPr>
            <a:r>
              <a:rPr lang="en-US" altLang="zh-CN" sz="2800">
                <a:latin typeface="Times New Roman" panose="02020603050405020304" pitchFamily="18" charset="0"/>
              </a:rPr>
              <a:t> </a:t>
            </a:r>
            <a:r>
              <a:rPr lang="zh-CN" altLang="en-US" sz="2800"/>
              <a:t>典型环节及其传递函数</a:t>
            </a:r>
            <a:r>
              <a:rPr lang="zh-CN" altLang="en-US" sz="2800">
                <a:latin typeface="Times New Roman" panose="02020603050405020304" pitchFamily="18" charset="0"/>
              </a:rPr>
              <a:t>  </a:t>
            </a:r>
          </a:p>
        </p:txBody>
      </p:sp>
      <p:sp>
        <p:nvSpPr>
          <p:cNvPr id="308228" name="Rectangle 4"/>
          <p:cNvSpPr>
            <a:spLocks noChangeArrowheads="1"/>
          </p:cNvSpPr>
          <p:nvPr/>
        </p:nvSpPr>
        <p:spPr bwMode="auto">
          <a:xfrm>
            <a:off x="1143000" y="2149946"/>
            <a:ext cx="7620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环节 </a:t>
            </a:r>
          </a:p>
        </p:txBody>
      </p:sp>
      <p:sp>
        <p:nvSpPr>
          <p:cNvPr id="308229" name="Rectangle 5"/>
          <p:cNvSpPr>
            <a:spLocks noChangeArrowheads="1"/>
          </p:cNvSpPr>
          <p:nvPr/>
        </p:nvSpPr>
        <p:spPr bwMode="auto">
          <a:xfrm>
            <a:off x="1143000" y="2765896"/>
            <a:ext cx="74676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具有某种确定信息传递关系的元件、元件组或元件的一部分称为一个</a:t>
            </a:r>
            <a:r>
              <a:rPr lang="zh-CN" altLang="en-US" sz="2800">
                <a:solidFill>
                  <a:srgbClr val="CC0000"/>
                </a:solidFill>
                <a:latin typeface="宋体" panose="02010600030101010101" pitchFamily="2" charset="-122"/>
              </a:rPr>
              <a:t>环节</a:t>
            </a:r>
            <a:r>
              <a:rPr lang="zh-CN" altLang="en-US" sz="2800">
                <a:latin typeface="宋体" panose="02010600030101010101" pitchFamily="2" charset="-122"/>
              </a:rPr>
              <a:t>。经常遇到的环节称为</a:t>
            </a:r>
            <a:r>
              <a:rPr lang="zh-CN" altLang="en-US" sz="2800">
                <a:solidFill>
                  <a:srgbClr val="CC0000"/>
                </a:solidFill>
                <a:latin typeface="宋体" panose="02010600030101010101" pitchFamily="2" charset="-122"/>
              </a:rPr>
              <a:t>典型环节</a:t>
            </a:r>
            <a:r>
              <a:rPr lang="zh-CN" altLang="en-US" sz="2800">
                <a:latin typeface="宋体" panose="02010600030101010101" pitchFamily="2" charset="-122"/>
              </a:rPr>
              <a:t>。</a:t>
            </a:r>
            <a:r>
              <a:rPr lang="zh-CN" altLang="en-US" sz="2800">
                <a:latin typeface="Times New Roman" panose="02020603050405020304" pitchFamily="18" charset="0"/>
              </a:rPr>
              <a:t> </a:t>
            </a:r>
          </a:p>
        </p:txBody>
      </p:sp>
      <p:sp>
        <p:nvSpPr>
          <p:cNvPr id="308230" name="Rectangle 6"/>
          <p:cNvSpPr>
            <a:spLocks noChangeArrowheads="1"/>
          </p:cNvSpPr>
          <p:nvPr/>
        </p:nvSpPr>
        <p:spPr bwMode="auto">
          <a:xfrm>
            <a:off x="1143000" y="4359746"/>
            <a:ext cx="7467601"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任何复杂的系统总可归结为由一些典型环节所组成。</a:t>
            </a:r>
            <a:r>
              <a:rPr lang="zh-CN" altLang="en-US" sz="2800" dirty="0">
                <a:latin typeface="Times New Roman" panose="02020603050405020304" pitchFamily="18" charset="0"/>
              </a:rPr>
              <a:t> </a:t>
            </a:r>
          </a:p>
        </p:txBody>
      </p:sp>
      <p:sp>
        <p:nvSpPr>
          <p:cNvPr id="6"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additive="base">
                                        <p:cTn id="7" dur="500" fill="hold"/>
                                        <p:tgtEl>
                                          <p:spTgt spid="308228"/>
                                        </p:tgtEl>
                                        <p:attrNameLst>
                                          <p:attrName>ppt_x</p:attrName>
                                        </p:attrNameLst>
                                      </p:cBhvr>
                                      <p:tavLst>
                                        <p:tav tm="0">
                                          <p:val>
                                            <p:strVal val="#ppt_x"/>
                                          </p:val>
                                        </p:tav>
                                        <p:tav tm="100000">
                                          <p:val>
                                            <p:strVal val="#ppt_x"/>
                                          </p:val>
                                        </p:tav>
                                      </p:tavLst>
                                    </p:anim>
                                    <p:anim calcmode="lin" valueType="num">
                                      <p:cBhvr additive="base">
                                        <p:cTn id="8" dur="500" fill="hold"/>
                                        <p:tgtEl>
                                          <p:spTgt spid="308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229"/>
                                        </p:tgtEl>
                                        <p:attrNameLst>
                                          <p:attrName>style.visibility</p:attrName>
                                        </p:attrNameLst>
                                      </p:cBhvr>
                                      <p:to>
                                        <p:strVal val="visible"/>
                                      </p:to>
                                    </p:set>
                                    <p:anim calcmode="lin" valueType="num">
                                      <p:cBhvr additive="base">
                                        <p:cTn id="13" dur="500" fill="hold"/>
                                        <p:tgtEl>
                                          <p:spTgt spid="308229"/>
                                        </p:tgtEl>
                                        <p:attrNameLst>
                                          <p:attrName>ppt_x</p:attrName>
                                        </p:attrNameLst>
                                      </p:cBhvr>
                                      <p:tavLst>
                                        <p:tav tm="0">
                                          <p:val>
                                            <p:strVal val="#ppt_x"/>
                                          </p:val>
                                        </p:tav>
                                        <p:tav tm="100000">
                                          <p:val>
                                            <p:strVal val="#ppt_x"/>
                                          </p:val>
                                        </p:tav>
                                      </p:tavLst>
                                    </p:anim>
                                    <p:anim calcmode="lin" valueType="num">
                                      <p:cBhvr additive="base">
                                        <p:cTn id="14" dur="500" fill="hold"/>
                                        <p:tgtEl>
                                          <p:spTgt spid="3082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230"/>
                                        </p:tgtEl>
                                        <p:attrNameLst>
                                          <p:attrName>style.visibility</p:attrName>
                                        </p:attrNameLst>
                                      </p:cBhvr>
                                      <p:to>
                                        <p:strVal val="visible"/>
                                      </p:to>
                                    </p:set>
                                    <p:anim calcmode="lin" valueType="num">
                                      <p:cBhvr additive="base">
                                        <p:cTn id="19" dur="500" fill="hold"/>
                                        <p:tgtEl>
                                          <p:spTgt spid="308230"/>
                                        </p:tgtEl>
                                        <p:attrNameLst>
                                          <p:attrName>ppt_x</p:attrName>
                                        </p:attrNameLst>
                                      </p:cBhvr>
                                      <p:tavLst>
                                        <p:tav tm="0">
                                          <p:val>
                                            <p:strVal val="#ppt_x"/>
                                          </p:val>
                                        </p:tav>
                                        <p:tav tm="100000">
                                          <p:val>
                                            <p:strVal val="#ppt_x"/>
                                          </p:val>
                                        </p:tav>
                                      </p:tavLst>
                                    </p:anim>
                                    <p:anim calcmode="lin" valueType="num">
                                      <p:cBhvr additive="base">
                                        <p:cTn id="20" dur="500" fill="hold"/>
                                        <p:tgtEl>
                                          <p:spTgt spid="308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utoUpdateAnimBg="0"/>
      <p:bldP spid="308229" grpId="0" autoUpdateAnimBg="0"/>
      <p:bldP spid="308230"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1043608" y="1268760"/>
            <a:ext cx="7620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环节的分类  </a:t>
            </a:r>
          </a:p>
        </p:txBody>
      </p:sp>
      <p:graphicFrame>
        <p:nvGraphicFramePr>
          <p:cNvPr id="309252" name="Object 4"/>
          <p:cNvGraphicFramePr>
            <a:graphicFrameLocks noChangeAspect="1"/>
          </p:cNvGraphicFramePr>
          <p:nvPr/>
        </p:nvGraphicFramePr>
        <p:xfrm>
          <a:off x="1577008" y="3630960"/>
          <a:ext cx="6019800" cy="923925"/>
        </p:xfrm>
        <a:graphic>
          <a:graphicData uri="http://schemas.openxmlformats.org/presentationml/2006/ole">
            <mc:AlternateContent xmlns:mc="http://schemas.openxmlformats.org/markup-compatibility/2006">
              <mc:Choice xmlns:v="urn:schemas-microsoft-com:vml" Requires="v">
                <p:oleObj spid="_x0000_s121861" r:id="rId3" imgW="77419200" imgH="11887200" progId="">
                  <p:embed/>
                </p:oleObj>
              </mc:Choice>
              <mc:Fallback>
                <p:oleObj r:id="rId3" imgW="77419200" imgH="11887200" progId="">
                  <p:embed/>
                  <p:pic>
                    <p:nvPicPr>
                      <p:cNvPr id="0" name="Picture 1" descr="image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008" y="3630960"/>
                        <a:ext cx="60198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3" name="Rectangle 5"/>
          <p:cNvSpPr>
            <a:spLocks noChangeArrowheads="1"/>
          </p:cNvSpPr>
          <p:nvPr/>
        </p:nvSpPr>
        <p:spPr bwMode="auto">
          <a:xfrm>
            <a:off x="1424608" y="1878360"/>
            <a:ext cx="70866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t>假设系统有</a:t>
            </a:r>
            <a:r>
              <a:rPr lang="en-US" altLang="zh-CN" sz="2800" i="1" dirty="0">
                <a:latin typeface="Times New Roman" panose="02020603050405020304" pitchFamily="18" charset="0"/>
              </a:rPr>
              <a:t>b</a:t>
            </a:r>
            <a:r>
              <a:rPr lang="zh-CN" altLang="en-US" sz="2800" dirty="0"/>
              <a:t>个实零点，</a:t>
            </a:r>
            <a:r>
              <a:rPr lang="en-US" altLang="zh-CN" sz="2800" i="1" dirty="0">
                <a:latin typeface="Times New Roman" panose="02020603050405020304" pitchFamily="18" charset="0"/>
              </a:rPr>
              <a:t>c </a:t>
            </a:r>
            <a:r>
              <a:rPr lang="zh-CN" altLang="en-US" sz="2800" dirty="0"/>
              <a:t>对复零点；</a:t>
            </a:r>
            <a:r>
              <a:rPr lang="en-US" altLang="zh-CN" sz="2800" i="1" dirty="0">
                <a:latin typeface="Times New Roman" panose="02020603050405020304" pitchFamily="18" charset="0"/>
              </a:rPr>
              <a:t>d </a:t>
            </a:r>
            <a:r>
              <a:rPr lang="zh-CN" altLang="en-US" sz="2800" dirty="0"/>
              <a:t>个实极点，</a:t>
            </a:r>
            <a:r>
              <a:rPr lang="en-US" altLang="zh-CN" sz="2800" i="1" dirty="0">
                <a:latin typeface="Times New Roman" panose="02020603050405020304" pitchFamily="18" charset="0"/>
              </a:rPr>
              <a:t>e</a:t>
            </a:r>
            <a:r>
              <a:rPr lang="zh-CN" altLang="en-US" sz="2800" dirty="0"/>
              <a:t>对复极点和</a:t>
            </a:r>
            <a:r>
              <a:rPr lang="en-US" altLang="zh-CN" sz="2800" i="1" dirty="0">
                <a:latin typeface="Times New Roman" panose="02020603050405020304" pitchFamily="18" charset="0"/>
              </a:rPr>
              <a:t>v</a:t>
            </a:r>
            <a:r>
              <a:rPr lang="zh-CN" altLang="en-US" sz="2800" dirty="0"/>
              <a:t>个零极点，由线性系统传递函数的零、极点表达式</a:t>
            </a:r>
          </a:p>
        </p:txBody>
      </p:sp>
      <p:sp>
        <p:nvSpPr>
          <p:cNvPr id="309254" name="Rectangle 6"/>
          <p:cNvSpPr>
            <a:spLocks noChangeArrowheads="1"/>
          </p:cNvSpPr>
          <p:nvPr/>
        </p:nvSpPr>
        <p:spPr bwMode="auto">
          <a:xfrm>
            <a:off x="1424608" y="4680298"/>
            <a:ext cx="4572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eaLnBrk="0" hangingPunct="0">
              <a:spcBef>
                <a:spcPct val="50000"/>
              </a:spcBef>
            </a:pPr>
            <a:r>
              <a:rPr lang="zh-CN" altLang="en-US" sz="2800"/>
              <a:t>可见    </a:t>
            </a:r>
            <a:r>
              <a:rPr lang="en-US" altLang="zh-CN" sz="2800" i="1">
                <a:latin typeface="Times New Roman" panose="02020603050405020304" pitchFamily="18" charset="0"/>
              </a:rPr>
              <a:t>b</a:t>
            </a:r>
            <a:r>
              <a:rPr lang="en-US" altLang="zh-CN" sz="2800">
                <a:latin typeface="Times New Roman" panose="02020603050405020304" pitchFamily="18" charset="0"/>
              </a:rPr>
              <a:t>+2</a:t>
            </a:r>
            <a:r>
              <a:rPr lang="en-US" altLang="zh-CN" sz="2800" i="1">
                <a:latin typeface="Times New Roman" panose="02020603050405020304" pitchFamily="18" charset="0"/>
              </a:rPr>
              <a:t>c </a:t>
            </a:r>
            <a:r>
              <a:rPr lang="en-US" altLang="zh-CN" sz="2800">
                <a:latin typeface="Times New Roman" panose="02020603050405020304" pitchFamily="18" charset="0"/>
              </a:rPr>
              <a:t>= </a:t>
            </a:r>
            <a:r>
              <a:rPr lang="en-US" altLang="zh-CN" sz="2800" i="1">
                <a:latin typeface="Times New Roman" panose="02020603050405020304" pitchFamily="18" charset="0"/>
              </a:rPr>
              <a:t>m</a:t>
            </a:r>
            <a:endParaRPr lang="en-US" altLang="zh-CN" sz="2800"/>
          </a:p>
          <a:p>
            <a:pPr eaLnBrk="0" hangingPunct="0">
              <a:lnSpc>
                <a:spcPct val="115000"/>
              </a:lnSpc>
            </a:pPr>
            <a:r>
              <a:rPr lang="en-US" altLang="zh-CN" sz="2800">
                <a:latin typeface="Times New Roman" panose="02020603050405020304" pitchFamily="18" charset="0"/>
              </a:rPr>
              <a:t>            </a:t>
            </a:r>
            <a:r>
              <a:rPr lang="en-US" altLang="zh-CN" sz="2800" i="1">
                <a:latin typeface="Times New Roman" panose="02020603050405020304" pitchFamily="18" charset="0"/>
              </a:rPr>
              <a:t>v</a:t>
            </a:r>
            <a:r>
              <a:rPr lang="en-US" altLang="zh-CN" sz="2800">
                <a:latin typeface="Times New Roman" panose="02020603050405020304" pitchFamily="18" charset="0"/>
              </a:rPr>
              <a:t>+</a:t>
            </a:r>
            <a:r>
              <a:rPr lang="en-US" altLang="zh-CN" sz="2800" i="1">
                <a:latin typeface="Times New Roman" panose="02020603050405020304" pitchFamily="18" charset="0"/>
              </a:rPr>
              <a:t>d</a:t>
            </a:r>
            <a:r>
              <a:rPr lang="en-US" altLang="zh-CN" sz="2800">
                <a:latin typeface="Times New Roman" panose="02020603050405020304" pitchFamily="18" charset="0"/>
              </a:rPr>
              <a:t>+2</a:t>
            </a:r>
            <a:r>
              <a:rPr lang="en-US" altLang="zh-CN" sz="2800" i="1">
                <a:latin typeface="Times New Roman" panose="02020603050405020304" pitchFamily="18" charset="0"/>
              </a:rPr>
              <a:t>e </a:t>
            </a:r>
            <a:r>
              <a:rPr lang="en-US" altLang="zh-CN" sz="2800">
                <a:latin typeface="Times New Roman" panose="02020603050405020304" pitchFamily="18" charset="0"/>
              </a:rPr>
              <a:t>= </a:t>
            </a:r>
            <a:r>
              <a:rPr lang="en-US" altLang="zh-CN" sz="2800" i="1">
                <a:latin typeface="Times New Roman" panose="02020603050405020304" pitchFamily="18" charset="0"/>
              </a:rPr>
              <a:t>n</a:t>
            </a:r>
          </a:p>
        </p:txBody>
      </p:sp>
      <p:sp>
        <p:nvSpPr>
          <p:cNvPr id="6"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109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 calcmode="lin" valueType="num">
                                      <p:cBhvr additive="base">
                                        <p:cTn id="7" dur="500" fill="hold"/>
                                        <p:tgtEl>
                                          <p:spTgt spid="309253"/>
                                        </p:tgtEl>
                                        <p:attrNameLst>
                                          <p:attrName>ppt_x</p:attrName>
                                        </p:attrNameLst>
                                      </p:cBhvr>
                                      <p:tavLst>
                                        <p:tav tm="0">
                                          <p:val>
                                            <p:strVal val="#ppt_x"/>
                                          </p:val>
                                        </p:tav>
                                        <p:tav tm="100000">
                                          <p:val>
                                            <p:strVal val="#ppt_x"/>
                                          </p:val>
                                        </p:tav>
                                      </p:tavLst>
                                    </p:anim>
                                    <p:anim calcmode="lin" valueType="num">
                                      <p:cBhvr additive="base">
                                        <p:cTn id="8" dur="500" fill="hold"/>
                                        <p:tgtEl>
                                          <p:spTgt spid="3092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9252"/>
                                        </p:tgtEl>
                                        <p:attrNameLst>
                                          <p:attrName>style.visibility</p:attrName>
                                        </p:attrNameLst>
                                      </p:cBhvr>
                                      <p:to>
                                        <p:strVal val="visible"/>
                                      </p:to>
                                    </p:set>
                                    <p:anim calcmode="lin" valueType="num">
                                      <p:cBhvr additive="base">
                                        <p:cTn id="13" dur="500" fill="hold"/>
                                        <p:tgtEl>
                                          <p:spTgt spid="309252"/>
                                        </p:tgtEl>
                                        <p:attrNameLst>
                                          <p:attrName>ppt_x</p:attrName>
                                        </p:attrNameLst>
                                      </p:cBhvr>
                                      <p:tavLst>
                                        <p:tav tm="0">
                                          <p:val>
                                            <p:strVal val="#ppt_x"/>
                                          </p:val>
                                        </p:tav>
                                        <p:tav tm="100000">
                                          <p:val>
                                            <p:strVal val="#ppt_x"/>
                                          </p:val>
                                        </p:tav>
                                      </p:tavLst>
                                    </p:anim>
                                    <p:anim calcmode="lin" valueType="num">
                                      <p:cBhvr additive="base">
                                        <p:cTn id="14" dur="500" fill="hold"/>
                                        <p:tgtEl>
                                          <p:spTgt spid="309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4"/>
                                        </p:tgtEl>
                                        <p:attrNameLst>
                                          <p:attrName>style.visibility</p:attrName>
                                        </p:attrNameLst>
                                      </p:cBhvr>
                                      <p:to>
                                        <p:strVal val="visible"/>
                                      </p:to>
                                    </p:set>
                                    <p:anim calcmode="lin" valueType="num">
                                      <p:cBhvr additive="base">
                                        <p:cTn id="19" dur="500" fill="hold"/>
                                        <p:tgtEl>
                                          <p:spTgt spid="309254"/>
                                        </p:tgtEl>
                                        <p:attrNameLst>
                                          <p:attrName>ppt_x</p:attrName>
                                        </p:attrNameLst>
                                      </p:cBhvr>
                                      <p:tavLst>
                                        <p:tav tm="0">
                                          <p:val>
                                            <p:strVal val="#ppt_x"/>
                                          </p:val>
                                        </p:tav>
                                        <p:tav tm="100000">
                                          <p:val>
                                            <p:strVal val="#ppt_x"/>
                                          </p:val>
                                        </p:tav>
                                      </p:tavLst>
                                    </p:anim>
                                    <p:anim calcmode="lin" valueType="num">
                                      <p:cBhvr additive="base">
                                        <p:cTn id="20" dur="500" fill="hold"/>
                                        <p:tgtEl>
                                          <p:spTgt spid="309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utoUpdateAnimBg="0"/>
      <p:bldP spid="30925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66" name="Text Box 6"/>
          <p:cNvSpPr txBox="1">
            <a:spLocks noChangeArrowheads="1"/>
          </p:cNvSpPr>
          <p:nvPr/>
        </p:nvSpPr>
        <p:spPr bwMode="auto">
          <a:xfrm>
            <a:off x="415232" y="1451293"/>
            <a:ext cx="5786437" cy="523875"/>
          </a:xfrm>
          <a:prstGeom prst="rect">
            <a:avLst/>
          </a:prstGeom>
          <a:noFill/>
          <a:ln w="9525" algn="ctr">
            <a:noFill/>
            <a:miter lim="800000"/>
          </a:ln>
          <a:effectLst/>
        </p:spPr>
        <p:txBody>
          <a:bodyPr>
            <a:spAutoFit/>
          </a:bodyPr>
          <a:lstStyle/>
          <a:p>
            <a:pPr>
              <a:spcBef>
                <a:spcPct val="50000"/>
              </a:spcBef>
              <a:defRPr/>
            </a:pPr>
            <a:r>
              <a:rPr lang="zh-CN" altLang="en-US" sz="2800" dirty="0">
                <a:ea typeface="宋体" panose="02010600030101010101" pitchFamily="2" charset="-122"/>
              </a:rPr>
              <a:t>组合机床动力滑台及其力学模型</a:t>
            </a:r>
            <a:endParaRPr lang="en-US" altLang="zh-CN" sz="2800" dirty="0">
              <a:ea typeface="宋体" panose="02010600030101010101" pitchFamily="2" charset="-122"/>
            </a:endParaRPr>
          </a:p>
        </p:txBody>
      </p:sp>
      <p:pic>
        <p:nvPicPr>
          <p:cNvPr id="172035" name="图片 3" descr="kz22.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334" y="2204864"/>
            <a:ext cx="8247260" cy="256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5" name="灯片编号占位符 4"/>
          <p:cNvSpPr>
            <a:spLocks noGrp="1"/>
          </p:cNvSpPr>
          <p:nvPr>
            <p:ph type="sldNum" sz="quarter" idx="12"/>
          </p:nvPr>
        </p:nvSpPr>
        <p:spPr/>
        <p:txBody>
          <a:bodyPr/>
          <a:lstStyle/>
          <a:p>
            <a:fld id="{CBB6FD9D-FA08-4F2A-90DD-7CEE8E59FBDF}" type="slidenum">
              <a:rPr lang="en-US" altLang="zh-CN" smtClean="0"/>
              <a:pPr/>
              <a:t>11</a:t>
            </a:fld>
            <a:endParaRPr lang="en-US" altLang="zh-CN"/>
          </a:p>
        </p:txBody>
      </p:sp>
      <p:sp>
        <p:nvSpPr>
          <p:cNvPr id="6" name="页脚占位符 5"/>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5"/>
                                        </p:tgtEl>
                                        <p:attrNameLst>
                                          <p:attrName>style.visibility</p:attrName>
                                        </p:attrNameLst>
                                      </p:cBhvr>
                                      <p:to>
                                        <p:strVal val="visible"/>
                                      </p:to>
                                    </p:set>
                                    <p:anim calcmode="lin" valueType="num">
                                      <p:cBhvr additive="base">
                                        <p:cTn id="7" dur="500" fill="hold"/>
                                        <p:tgtEl>
                                          <p:spTgt spid="172035"/>
                                        </p:tgtEl>
                                        <p:attrNameLst>
                                          <p:attrName>ppt_x</p:attrName>
                                        </p:attrNameLst>
                                      </p:cBhvr>
                                      <p:tavLst>
                                        <p:tav tm="0">
                                          <p:val>
                                            <p:strVal val="#ppt_x"/>
                                          </p:val>
                                        </p:tav>
                                        <p:tav tm="100000">
                                          <p:val>
                                            <p:strVal val="#ppt_x"/>
                                          </p:val>
                                        </p:tav>
                                      </p:tavLst>
                                    </p:anim>
                                    <p:anim calcmode="lin" valueType="num">
                                      <p:cBhvr additive="base">
                                        <p:cTn id="8" dur="500" fill="hold"/>
                                        <p:tgtEl>
                                          <p:spTgt spid="172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0275" name="Object 3"/>
          <p:cNvGraphicFramePr>
            <a:graphicFrameLocks noChangeAspect="1"/>
          </p:cNvGraphicFramePr>
          <p:nvPr/>
        </p:nvGraphicFramePr>
        <p:xfrm>
          <a:off x="1716088" y="2855913"/>
          <a:ext cx="5410200" cy="1033462"/>
        </p:xfrm>
        <a:graphic>
          <a:graphicData uri="http://schemas.openxmlformats.org/presentationml/2006/ole">
            <mc:AlternateContent xmlns:mc="http://schemas.openxmlformats.org/markup-compatibility/2006">
              <mc:Choice xmlns:v="urn:schemas-microsoft-com:vml" Requires="v">
                <p:oleObj spid="_x0000_s123913" r:id="rId3" imgW="62179200" imgH="11887200" progId="">
                  <p:embed/>
                </p:oleObj>
              </mc:Choice>
              <mc:Fallback>
                <p:oleObj r:id="rId3" imgW="62179200" imgH="11887200" progId="">
                  <p:embed/>
                  <p:pic>
                    <p:nvPicPr>
                      <p:cNvPr id="0" name="Picture 2" descr="image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088" y="2855913"/>
                        <a:ext cx="5410200"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76" name="Object 4"/>
          <p:cNvGraphicFramePr>
            <a:graphicFrameLocks noChangeAspect="1"/>
          </p:cNvGraphicFramePr>
          <p:nvPr/>
        </p:nvGraphicFramePr>
        <p:xfrm>
          <a:off x="1716088" y="4111625"/>
          <a:ext cx="5562600" cy="1030288"/>
        </p:xfrm>
        <a:graphic>
          <a:graphicData uri="http://schemas.openxmlformats.org/presentationml/2006/ole">
            <mc:AlternateContent xmlns:mc="http://schemas.openxmlformats.org/markup-compatibility/2006">
              <mc:Choice xmlns:v="urn:schemas-microsoft-com:vml" Requires="v">
                <p:oleObj spid="_x0000_s123914" r:id="rId5" imgW="67970400" imgH="12496800" progId="">
                  <p:embed/>
                </p:oleObj>
              </mc:Choice>
              <mc:Fallback>
                <p:oleObj r:id="rId5" imgW="67970400" imgH="12496800" progId="">
                  <p:embed/>
                  <p:pic>
                    <p:nvPicPr>
                      <p:cNvPr id="0" name="Picture 1" descr="image1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088" y="4111625"/>
                        <a:ext cx="55626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0" name="Rectangle 5"/>
          <p:cNvSpPr>
            <a:spLocks noChangeArrowheads="1"/>
          </p:cNvSpPr>
          <p:nvPr/>
        </p:nvSpPr>
        <p:spPr bwMode="auto">
          <a:xfrm>
            <a:off x="1258888" y="1484313"/>
            <a:ext cx="7086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a:t>对于实零点</a:t>
            </a:r>
            <a:r>
              <a:rPr lang="en-US" altLang="zh-CN" sz="2800" i="1">
                <a:latin typeface="Times New Roman" panose="02020603050405020304" pitchFamily="18" charset="0"/>
              </a:rPr>
              <a:t>z</a:t>
            </a:r>
            <a:r>
              <a:rPr lang="en-US" altLang="zh-CN" sz="2800" i="1" baseline="-20000">
                <a:latin typeface="Times New Roman" panose="02020603050405020304" pitchFamily="18" charset="0"/>
              </a:rPr>
              <a:t>i</a:t>
            </a:r>
            <a:r>
              <a:rPr lang="en-US" altLang="zh-CN" sz="2800">
                <a:latin typeface="Times New Roman" panose="02020603050405020304" pitchFamily="18" charset="0"/>
              </a:rPr>
              <a:t>=</a:t>
            </a:r>
            <a:r>
              <a:rPr lang="en-US" altLang="zh-CN" sz="2800">
                <a:sym typeface="Symbol" panose="05050102010706020507" pitchFamily="18" charset="2"/>
              </a:rPr>
              <a:t></a:t>
            </a:r>
            <a:r>
              <a:rPr lang="en-US" altLang="zh-CN" sz="2800" i="1">
                <a:sym typeface="Symbol" panose="05050102010706020507" pitchFamily="18" charset="2"/>
              </a:rPr>
              <a:t></a:t>
            </a:r>
            <a:r>
              <a:rPr lang="en-US" altLang="zh-CN" sz="2800" i="1" baseline="-20000">
                <a:latin typeface="Times New Roman" panose="02020603050405020304" pitchFamily="18" charset="0"/>
              </a:rPr>
              <a:t>i</a:t>
            </a:r>
            <a:r>
              <a:rPr lang="zh-CN" altLang="en-US" sz="2800"/>
              <a:t>和实极点</a:t>
            </a:r>
            <a:r>
              <a:rPr lang="en-US" altLang="zh-CN" sz="2800" i="1">
                <a:latin typeface="Times New Roman" panose="02020603050405020304" pitchFamily="18" charset="0"/>
              </a:rPr>
              <a:t>p</a:t>
            </a:r>
            <a:r>
              <a:rPr lang="en-US" altLang="zh-CN" sz="2800" i="1" baseline="-20000">
                <a:latin typeface="Times New Roman" panose="02020603050405020304" pitchFamily="18" charset="0"/>
              </a:rPr>
              <a:t>j</a:t>
            </a:r>
            <a:r>
              <a:rPr lang="en-US" altLang="zh-CN" sz="2800">
                <a:latin typeface="Times New Roman" panose="02020603050405020304" pitchFamily="18" charset="0"/>
              </a:rPr>
              <a:t>=</a:t>
            </a:r>
            <a:r>
              <a:rPr lang="en-US" altLang="zh-CN" sz="2800">
                <a:sym typeface="Symbol" panose="05050102010706020507" pitchFamily="18" charset="2"/>
              </a:rPr>
              <a:t></a:t>
            </a:r>
            <a:r>
              <a:rPr lang="en-US" altLang="zh-CN" sz="2800" i="1">
                <a:sym typeface="Symbol" panose="05050102010706020507" pitchFamily="18" charset="2"/>
              </a:rPr>
              <a:t></a:t>
            </a:r>
            <a:r>
              <a:rPr lang="en-US" altLang="zh-CN" sz="2800" i="1" baseline="-20000">
                <a:latin typeface="Times New Roman" panose="02020603050405020304" pitchFamily="18" charset="0"/>
              </a:rPr>
              <a:t>j</a:t>
            </a:r>
            <a:r>
              <a:rPr lang="en-US" altLang="zh-CN" sz="2800">
                <a:latin typeface="Times New Roman" panose="02020603050405020304" pitchFamily="18" charset="0"/>
              </a:rPr>
              <a:t> </a:t>
            </a:r>
            <a:r>
              <a:rPr lang="zh-CN" altLang="en-US" sz="2800"/>
              <a:t>，其因式可以变换成如下形式：</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110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additive="base">
                                        <p:cTn id="7" dur="500" fill="hold"/>
                                        <p:tgtEl>
                                          <p:spTgt spid="310275"/>
                                        </p:tgtEl>
                                        <p:attrNameLst>
                                          <p:attrName>ppt_x</p:attrName>
                                        </p:attrNameLst>
                                      </p:cBhvr>
                                      <p:tavLst>
                                        <p:tav tm="0">
                                          <p:val>
                                            <p:strVal val="#ppt_x"/>
                                          </p:val>
                                        </p:tav>
                                        <p:tav tm="100000">
                                          <p:val>
                                            <p:strVal val="#ppt_x"/>
                                          </p:val>
                                        </p:tav>
                                      </p:tavLst>
                                    </p:anim>
                                    <p:anim calcmode="lin" valueType="num">
                                      <p:cBhvr additive="base">
                                        <p:cTn id="8" dur="500" fill="hold"/>
                                        <p:tgtEl>
                                          <p:spTgt spid="3102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0276"/>
                                        </p:tgtEl>
                                        <p:attrNameLst>
                                          <p:attrName>style.visibility</p:attrName>
                                        </p:attrNameLst>
                                      </p:cBhvr>
                                      <p:to>
                                        <p:strVal val="visible"/>
                                      </p:to>
                                    </p:set>
                                    <p:anim calcmode="lin" valueType="num">
                                      <p:cBhvr additive="base">
                                        <p:cTn id="13" dur="500" fill="hold"/>
                                        <p:tgtEl>
                                          <p:spTgt spid="310276"/>
                                        </p:tgtEl>
                                        <p:attrNameLst>
                                          <p:attrName>ppt_x</p:attrName>
                                        </p:attrNameLst>
                                      </p:cBhvr>
                                      <p:tavLst>
                                        <p:tav tm="0">
                                          <p:val>
                                            <p:strVal val="#ppt_x"/>
                                          </p:val>
                                        </p:tav>
                                        <p:tav tm="100000">
                                          <p:val>
                                            <p:strVal val="#ppt_x"/>
                                          </p:val>
                                        </p:tav>
                                      </p:tavLst>
                                    </p:anim>
                                    <p:anim calcmode="lin" valueType="num">
                                      <p:cBhvr additive="base">
                                        <p:cTn id="14" dur="500" fill="hold"/>
                                        <p:tgtEl>
                                          <p:spTgt spid="310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1299" name="Object 3"/>
          <p:cNvGraphicFramePr>
            <a:graphicFrameLocks noChangeAspect="1"/>
          </p:cNvGraphicFramePr>
          <p:nvPr/>
        </p:nvGraphicFramePr>
        <p:xfrm>
          <a:off x="1957388" y="2820988"/>
          <a:ext cx="5775325" cy="1900237"/>
        </p:xfrm>
        <a:graphic>
          <a:graphicData uri="http://schemas.openxmlformats.org/presentationml/2006/ole">
            <mc:AlternateContent xmlns:mc="http://schemas.openxmlformats.org/markup-compatibility/2006">
              <mc:Choice xmlns:v="urn:schemas-microsoft-com:vml" Requires="v">
                <p:oleObj spid="_x0000_s124937" name="Equation" r:id="rId3" imgW="66751200" imgH="21945600" progId="Equation.DSMT4">
                  <p:embed/>
                </p:oleObj>
              </mc:Choice>
              <mc:Fallback>
                <p:oleObj name="Equation" r:id="rId3" imgW="66751200" imgH="21945600" progId="Equation.DSMT4">
                  <p:embed/>
                  <p:pic>
                    <p:nvPicPr>
                      <p:cNvPr id="0" name="Picture 2" descr="image1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388" y="2820988"/>
                        <a:ext cx="5775325" cy="190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4" name="Rectangle 4"/>
          <p:cNvSpPr>
            <a:spLocks noChangeArrowheads="1"/>
          </p:cNvSpPr>
          <p:nvPr/>
        </p:nvSpPr>
        <p:spPr bwMode="auto">
          <a:xfrm>
            <a:off x="755650" y="1341438"/>
            <a:ext cx="7823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a:t>对于复零点对</a:t>
            </a:r>
            <a:r>
              <a:rPr lang="en-US" altLang="zh-CN" sz="2800" i="1">
                <a:latin typeface="Times New Roman" panose="02020603050405020304" pitchFamily="18" charset="0"/>
              </a:rPr>
              <a:t>z</a:t>
            </a:r>
            <a:r>
              <a:rPr lang="en-US" altLang="zh-CN" sz="2800" i="1" baseline="-20000">
                <a:cs typeface="Times New Roman" panose="02020603050405020304" pitchFamily="18" charset="0"/>
              </a:rPr>
              <a:t>ℓ</a:t>
            </a:r>
            <a:r>
              <a:rPr lang="en-US" altLang="zh-CN" sz="2800">
                <a:latin typeface="Times New Roman" panose="02020603050405020304" pitchFamily="18" charset="0"/>
              </a:rPr>
              <a:t>=</a:t>
            </a:r>
            <a:r>
              <a:rPr lang="en-US" altLang="zh-CN" sz="2800">
                <a:sym typeface="Symbol" panose="05050102010706020507" pitchFamily="18" charset="2"/>
              </a:rPr>
              <a:t></a:t>
            </a:r>
            <a:r>
              <a:rPr lang="en-US" altLang="zh-CN" sz="2800" i="1">
                <a:sym typeface="Symbol" panose="05050102010706020507" pitchFamily="18" charset="2"/>
              </a:rPr>
              <a:t></a:t>
            </a:r>
            <a:r>
              <a:rPr lang="en-US" altLang="zh-CN" sz="2800" i="1" baseline="-20000">
                <a:cs typeface="Times New Roman" panose="02020603050405020304" pitchFamily="18" charset="0"/>
              </a:rPr>
              <a:t>ℓ</a:t>
            </a:r>
            <a:r>
              <a:rPr lang="en-US" altLang="zh-CN" sz="2800">
                <a:latin typeface="Times New Roman" panose="02020603050405020304" pitchFamily="18" charset="0"/>
              </a:rPr>
              <a:t>+</a:t>
            </a:r>
            <a:r>
              <a:rPr lang="en-US" altLang="zh-CN" sz="2800" i="1">
                <a:latin typeface="Times New Roman" panose="02020603050405020304" pitchFamily="18" charset="0"/>
              </a:rPr>
              <a:t>j</a:t>
            </a:r>
            <a:r>
              <a:rPr lang="en-US" altLang="zh-CN" sz="2800" i="1">
                <a:sym typeface="Symbol" panose="05050102010706020507" pitchFamily="18" charset="2"/>
              </a:rPr>
              <a:t></a:t>
            </a:r>
            <a:r>
              <a:rPr lang="en-US" altLang="zh-CN" sz="2800" i="1" baseline="-20000">
                <a:cs typeface="Times New Roman" panose="02020603050405020304" pitchFamily="18" charset="0"/>
              </a:rPr>
              <a:t>ℓ</a:t>
            </a:r>
            <a:r>
              <a:rPr lang="zh-CN" altLang="en-US" sz="2800"/>
              <a:t>和</a:t>
            </a:r>
            <a:r>
              <a:rPr lang="en-US" altLang="zh-CN" sz="2800" i="1">
                <a:latin typeface="Times New Roman" panose="02020603050405020304" pitchFamily="18" charset="0"/>
              </a:rPr>
              <a:t>z</a:t>
            </a:r>
            <a:r>
              <a:rPr lang="en-US" altLang="zh-CN" sz="2800" i="1" baseline="-20000">
                <a:cs typeface="Times New Roman" panose="02020603050405020304" pitchFamily="18" charset="0"/>
              </a:rPr>
              <a:t>ℓ</a:t>
            </a:r>
            <a:r>
              <a:rPr lang="en-US" altLang="zh-CN" sz="2800" baseline="-20000">
                <a:latin typeface="Times New Roman" panose="02020603050405020304" pitchFamily="18" charset="0"/>
                <a:cs typeface="Times New Roman" panose="02020603050405020304" pitchFamily="18" charset="0"/>
              </a:rPr>
              <a:t>+1</a:t>
            </a:r>
            <a:r>
              <a:rPr lang="en-US" altLang="zh-CN" sz="2800">
                <a:latin typeface="Times New Roman" panose="02020603050405020304" pitchFamily="18" charset="0"/>
              </a:rPr>
              <a:t>=</a:t>
            </a:r>
            <a:r>
              <a:rPr lang="en-US" altLang="zh-CN" sz="2800">
                <a:sym typeface="Symbol" panose="05050102010706020507" pitchFamily="18" charset="2"/>
              </a:rPr>
              <a:t></a:t>
            </a:r>
            <a:r>
              <a:rPr lang="en-US" altLang="zh-CN" sz="2800" i="1">
                <a:sym typeface="Symbol" panose="05050102010706020507" pitchFamily="18" charset="2"/>
              </a:rPr>
              <a:t></a:t>
            </a:r>
            <a:r>
              <a:rPr lang="en-US" altLang="zh-CN" sz="2800" i="1" baseline="-20000">
                <a:cs typeface="Times New Roman" panose="02020603050405020304" pitchFamily="18" charset="0"/>
              </a:rPr>
              <a:t>ℓ </a:t>
            </a:r>
            <a:r>
              <a:rPr lang="en-US" altLang="zh-CN" sz="2800">
                <a:sym typeface="Symbol" panose="05050102010706020507" pitchFamily="18" charset="2"/>
              </a:rPr>
              <a:t></a:t>
            </a:r>
            <a:r>
              <a:rPr lang="en-US" altLang="zh-CN" sz="2800" i="1">
                <a:latin typeface="Times New Roman" panose="02020603050405020304" pitchFamily="18" charset="0"/>
              </a:rPr>
              <a:t>j</a:t>
            </a:r>
            <a:r>
              <a:rPr lang="en-US" altLang="zh-CN" sz="2800" i="1">
                <a:sym typeface="Symbol" panose="05050102010706020507" pitchFamily="18" charset="2"/>
              </a:rPr>
              <a:t></a:t>
            </a:r>
            <a:r>
              <a:rPr lang="en-US" altLang="zh-CN" sz="2800" i="1" baseline="-20000">
                <a:cs typeface="Times New Roman" panose="02020603050405020304" pitchFamily="18" charset="0"/>
              </a:rPr>
              <a:t>ℓ</a:t>
            </a:r>
            <a:r>
              <a:rPr lang="en-US" altLang="zh-CN" sz="2800">
                <a:latin typeface="Times New Roman" panose="02020603050405020304" pitchFamily="18" charset="0"/>
              </a:rPr>
              <a:t> </a:t>
            </a:r>
            <a:r>
              <a:rPr lang="zh-CN" altLang="en-US" sz="2800"/>
              <a:t>，其因式可以变换成如下形式：</a:t>
            </a:r>
          </a:p>
        </p:txBody>
      </p:sp>
      <p:grpSp>
        <p:nvGrpSpPr>
          <p:cNvPr id="2" name="Group 5"/>
          <p:cNvGrpSpPr/>
          <p:nvPr/>
        </p:nvGrpSpPr>
        <p:grpSpPr bwMode="auto">
          <a:xfrm>
            <a:off x="2051050" y="5021263"/>
            <a:ext cx="5038725" cy="839787"/>
            <a:chOff x="768" y="3693"/>
            <a:chExt cx="3174" cy="529"/>
          </a:xfrm>
        </p:grpSpPr>
        <p:graphicFrame>
          <p:nvGraphicFramePr>
            <p:cNvPr id="76803" name="Object 6"/>
            <p:cNvGraphicFramePr>
              <a:graphicFrameLocks noChangeAspect="1"/>
            </p:cNvGraphicFramePr>
            <p:nvPr/>
          </p:nvGraphicFramePr>
          <p:xfrm>
            <a:off x="1721" y="3693"/>
            <a:ext cx="2221" cy="529"/>
          </p:xfrm>
          <a:graphic>
            <a:graphicData uri="http://schemas.openxmlformats.org/presentationml/2006/ole">
              <mc:AlternateContent xmlns:mc="http://schemas.openxmlformats.org/markup-compatibility/2006">
                <mc:Choice xmlns:v="urn:schemas-microsoft-com:vml" Requires="v">
                  <p:oleObj spid="_x0000_s124938" name="Equation" r:id="rId5" imgW="47548800" imgH="11277600" progId="Equation.DSMT4">
                    <p:embed/>
                  </p:oleObj>
                </mc:Choice>
                <mc:Fallback>
                  <p:oleObj name="Equation" r:id="rId5" imgW="47548800" imgH="11277600" progId="Equation.DSMT4">
                    <p:embed/>
                    <p:pic>
                      <p:nvPicPr>
                        <p:cNvPr id="0" name="Picture 1" descr="image1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1" y="3693"/>
                          <a:ext cx="2221"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6" name="Rectangle 7"/>
            <p:cNvSpPr>
              <a:spLocks noChangeArrowheads="1"/>
            </p:cNvSpPr>
            <p:nvPr/>
          </p:nvSpPr>
          <p:spPr bwMode="auto">
            <a:xfrm>
              <a:off x="768" y="3696"/>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式中，</a:t>
              </a:r>
            </a:p>
          </p:txBody>
        </p:sp>
      </p:grpSp>
      <p:sp>
        <p:nvSpPr>
          <p:cNvPr id="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1299"/>
                                        </p:tgtEl>
                                        <p:attrNameLst>
                                          <p:attrName>style.visibility</p:attrName>
                                        </p:attrNameLst>
                                      </p:cBhvr>
                                      <p:to>
                                        <p:strVal val="visible"/>
                                      </p:to>
                                    </p:set>
                                    <p:anim calcmode="lin" valueType="num">
                                      <p:cBhvr additive="base">
                                        <p:cTn id="7" dur="500" fill="hold"/>
                                        <p:tgtEl>
                                          <p:spTgt spid="311299"/>
                                        </p:tgtEl>
                                        <p:attrNameLst>
                                          <p:attrName>ppt_x</p:attrName>
                                        </p:attrNameLst>
                                      </p:cBhvr>
                                      <p:tavLst>
                                        <p:tav tm="0">
                                          <p:val>
                                            <p:strVal val="#ppt_x"/>
                                          </p:val>
                                        </p:tav>
                                        <p:tav tm="100000">
                                          <p:val>
                                            <p:strVal val="#ppt_x"/>
                                          </p:val>
                                        </p:tav>
                                      </p:tavLst>
                                    </p:anim>
                                    <p:anim calcmode="lin" valueType="num">
                                      <p:cBhvr additive="base">
                                        <p:cTn id="8" dur="500" fill="hold"/>
                                        <p:tgtEl>
                                          <p:spTgt spid="311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8" name="Rectangle 3"/>
          <p:cNvSpPr>
            <a:spLocks noChangeArrowheads="1"/>
          </p:cNvSpPr>
          <p:nvPr/>
        </p:nvSpPr>
        <p:spPr bwMode="auto">
          <a:xfrm>
            <a:off x="1116013" y="1412875"/>
            <a:ext cx="7391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dirty="0"/>
              <a:t>对于复极点对</a:t>
            </a:r>
            <a:r>
              <a:rPr lang="en-US" altLang="zh-CN" sz="2800" i="1" dirty="0">
                <a:latin typeface="Times New Roman" panose="02020603050405020304" pitchFamily="18" charset="0"/>
              </a:rPr>
              <a:t>p</a:t>
            </a:r>
            <a:r>
              <a:rPr lang="en-US" altLang="zh-CN" sz="2800" i="1" baseline="-20000"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Symbol" panose="05050102010706020507" pitchFamily="18" charset="2"/>
                <a:sym typeface="Symbol" panose="05050102010706020507" pitchFamily="18" charset="2"/>
              </a:rPr>
              <a:t>b</a:t>
            </a:r>
            <a:r>
              <a:rPr lang="en-US" altLang="zh-CN" sz="2800" i="1" baseline="-20000"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i="1" dirty="0">
                <a:sym typeface="Symbol" panose="05050102010706020507" pitchFamily="18" charset="2"/>
              </a:rPr>
              <a:t></a:t>
            </a:r>
            <a:r>
              <a:rPr lang="en-US" altLang="zh-CN" sz="2800" i="1" baseline="-20000" dirty="0">
                <a:latin typeface="Times New Roman" panose="02020603050405020304" pitchFamily="18" charset="0"/>
                <a:cs typeface="Times New Roman" panose="02020603050405020304" pitchFamily="18" charset="0"/>
              </a:rPr>
              <a:t>k</a:t>
            </a:r>
            <a:r>
              <a:rPr lang="zh-CN" altLang="en-US" sz="2800" dirty="0"/>
              <a:t>和</a:t>
            </a:r>
            <a:r>
              <a:rPr lang="en-US" altLang="zh-CN" sz="2800" i="1" dirty="0">
                <a:latin typeface="Times New Roman" panose="02020603050405020304" pitchFamily="18" charset="0"/>
              </a:rPr>
              <a:t>p</a:t>
            </a:r>
            <a:r>
              <a:rPr lang="en-US" altLang="zh-CN" sz="2800" i="1" baseline="-20000" dirty="0">
                <a:latin typeface="Times New Roman" panose="02020603050405020304" pitchFamily="18" charset="0"/>
                <a:cs typeface="Times New Roman" panose="02020603050405020304" pitchFamily="18" charset="0"/>
              </a:rPr>
              <a:t>k</a:t>
            </a:r>
            <a:r>
              <a:rPr lang="en-US" altLang="zh-CN" sz="2800" baseline="-20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i="1" dirty="0">
                <a:latin typeface="Symbol" panose="05050102010706020507" pitchFamily="18" charset="2"/>
                <a:sym typeface="Symbol" panose="05050102010706020507" pitchFamily="18" charset="2"/>
              </a:rPr>
              <a:t>b</a:t>
            </a:r>
            <a:r>
              <a:rPr lang="en-US" altLang="zh-CN" sz="2800" i="1" baseline="-20000" dirty="0">
                <a:latin typeface="Times New Roman" panose="02020603050405020304" pitchFamily="18" charset="0"/>
                <a:cs typeface="Times New Roman" panose="02020603050405020304" pitchFamily="18" charset="0"/>
              </a:rPr>
              <a:t>k </a:t>
            </a:r>
            <a:r>
              <a:rPr lang="en-US" altLang="zh-CN" sz="2800" dirty="0">
                <a:sym typeface="Symbol" panose="05050102010706020507" pitchFamily="18" charset="2"/>
              </a:rPr>
              <a:t></a:t>
            </a:r>
            <a:r>
              <a:rPr lang="en-US" altLang="zh-CN" sz="2800" i="1" dirty="0" err="1">
                <a:latin typeface="Times New Roman" panose="02020603050405020304" pitchFamily="18" charset="0"/>
              </a:rPr>
              <a:t>j</a:t>
            </a:r>
            <a:r>
              <a:rPr lang="en-US" altLang="zh-CN" sz="2800" i="1" dirty="0" err="1">
                <a:sym typeface="Symbol" panose="05050102010706020507" pitchFamily="18" charset="2"/>
              </a:rPr>
              <a:t></a:t>
            </a:r>
            <a:r>
              <a:rPr lang="en-US" altLang="zh-CN" sz="2800" i="1" baseline="-20000" dirty="0" err="1">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rPr>
              <a:t> </a:t>
            </a:r>
            <a:r>
              <a:rPr lang="zh-CN" altLang="en-US" sz="2800" dirty="0"/>
              <a:t>，其因式可以变换成如下形式：</a:t>
            </a:r>
          </a:p>
        </p:txBody>
      </p:sp>
      <p:graphicFrame>
        <p:nvGraphicFramePr>
          <p:cNvPr id="312324" name="Object 4"/>
          <p:cNvGraphicFramePr>
            <a:graphicFrameLocks noChangeAspect="1"/>
          </p:cNvGraphicFramePr>
          <p:nvPr/>
        </p:nvGraphicFramePr>
        <p:xfrm>
          <a:off x="1296988" y="2682875"/>
          <a:ext cx="6419850" cy="2070100"/>
        </p:xfrm>
        <a:graphic>
          <a:graphicData uri="http://schemas.openxmlformats.org/presentationml/2006/ole">
            <mc:AlternateContent xmlns:mc="http://schemas.openxmlformats.org/markup-compatibility/2006">
              <mc:Choice xmlns:v="urn:schemas-microsoft-com:vml" Requires="v">
                <p:oleObj spid="_x0000_s125961" name="Equation" r:id="rId3" imgW="69189600" imgH="22250400" progId="Equation.DSMT4">
                  <p:embed/>
                </p:oleObj>
              </mc:Choice>
              <mc:Fallback>
                <p:oleObj name="Equation" r:id="rId3" imgW="69189600" imgH="22250400" progId="Equation.DSMT4">
                  <p:embed/>
                  <p:pic>
                    <p:nvPicPr>
                      <p:cNvPr id="0" name="Picture 2" descr="image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2682875"/>
                        <a:ext cx="641985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p:nvPr/>
        </p:nvGrpSpPr>
        <p:grpSpPr bwMode="auto">
          <a:xfrm>
            <a:off x="2268538" y="4805363"/>
            <a:ext cx="5156200" cy="847725"/>
            <a:chOff x="816" y="3363"/>
            <a:chExt cx="3248" cy="534"/>
          </a:xfrm>
        </p:grpSpPr>
        <p:graphicFrame>
          <p:nvGraphicFramePr>
            <p:cNvPr id="77827" name="Object 6"/>
            <p:cNvGraphicFramePr>
              <a:graphicFrameLocks noChangeAspect="1"/>
            </p:cNvGraphicFramePr>
            <p:nvPr/>
          </p:nvGraphicFramePr>
          <p:xfrm>
            <a:off x="1792" y="3363"/>
            <a:ext cx="2272" cy="534"/>
          </p:xfrm>
          <a:graphic>
            <a:graphicData uri="http://schemas.openxmlformats.org/presentationml/2006/ole">
              <mc:AlternateContent xmlns:mc="http://schemas.openxmlformats.org/markup-compatibility/2006">
                <mc:Choice xmlns:v="urn:schemas-microsoft-com:vml" Requires="v">
                  <p:oleObj spid="_x0000_s125962" name="Equation" r:id="rId5" imgW="48158400" imgH="11277600" progId="Equation.DSMT4">
                    <p:embed/>
                  </p:oleObj>
                </mc:Choice>
                <mc:Fallback>
                  <p:oleObj name="Equation" r:id="rId5" imgW="48158400" imgH="11277600" progId="Equation.DSMT4">
                    <p:embed/>
                    <p:pic>
                      <p:nvPicPr>
                        <p:cNvPr id="0" name="Picture 1" descr="image1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 y="3363"/>
                          <a:ext cx="2272"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0" name="Rectangle 7"/>
            <p:cNvSpPr>
              <a:spLocks noChangeArrowheads="1"/>
            </p:cNvSpPr>
            <p:nvPr/>
          </p:nvSpPr>
          <p:spPr bwMode="auto">
            <a:xfrm>
              <a:off x="816" y="336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式中，</a:t>
              </a:r>
            </a:p>
          </p:txBody>
        </p:sp>
      </p:grpSp>
      <p:sp>
        <p:nvSpPr>
          <p:cNvPr id="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 calcmode="lin" valueType="num">
                                      <p:cBhvr additive="base">
                                        <p:cTn id="7" dur="500" fill="hold"/>
                                        <p:tgtEl>
                                          <p:spTgt spid="312324"/>
                                        </p:tgtEl>
                                        <p:attrNameLst>
                                          <p:attrName>ppt_x</p:attrName>
                                        </p:attrNameLst>
                                      </p:cBhvr>
                                      <p:tavLst>
                                        <p:tav tm="0">
                                          <p:val>
                                            <p:strVal val="#ppt_x"/>
                                          </p:val>
                                        </p:tav>
                                        <p:tav tm="100000">
                                          <p:val>
                                            <p:strVal val="#ppt_x"/>
                                          </p:val>
                                        </p:tav>
                                      </p:tavLst>
                                    </p:anim>
                                    <p:anim calcmode="lin" valueType="num">
                                      <p:cBhvr additive="base">
                                        <p:cTn id="8" dur="500" fill="hold"/>
                                        <p:tgtEl>
                                          <p:spTgt spid="3123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3347" name="Object 3"/>
          <p:cNvGraphicFramePr>
            <a:graphicFrameLocks noChangeAspect="1"/>
          </p:cNvGraphicFramePr>
          <p:nvPr/>
        </p:nvGraphicFramePr>
        <p:xfrm>
          <a:off x="1214414" y="1714488"/>
          <a:ext cx="6497300" cy="2143140"/>
        </p:xfrm>
        <a:graphic>
          <a:graphicData uri="http://schemas.openxmlformats.org/presentationml/2006/ole">
            <mc:AlternateContent xmlns:mc="http://schemas.openxmlformats.org/markup-compatibility/2006">
              <mc:Choice xmlns:v="urn:schemas-microsoft-com:vml" Requires="v">
                <p:oleObj spid="_x0000_s126985" name="Equation" r:id="rId3" imgW="62788800" imgH="20726400" progId="Equation.DSMT4">
                  <p:embed/>
                </p:oleObj>
              </mc:Choice>
              <mc:Fallback>
                <p:oleObj name="Equation" r:id="rId3" imgW="62788800" imgH="20726400" progId="Equation.DSMT4">
                  <p:embed/>
                  <p:pic>
                    <p:nvPicPr>
                      <p:cNvPr id="0" name="Picture 2" descr="image1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714488"/>
                        <a:ext cx="6497300" cy="214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2" name="Rectangle 4"/>
          <p:cNvSpPr>
            <a:spLocks noChangeArrowheads="1"/>
          </p:cNvSpPr>
          <p:nvPr/>
        </p:nvSpPr>
        <p:spPr bwMode="auto">
          <a:xfrm>
            <a:off x="571472" y="857232"/>
            <a:ext cx="551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于是，系统的传递函数可以写成：</a:t>
            </a:r>
          </a:p>
        </p:txBody>
      </p:sp>
      <p:graphicFrame>
        <p:nvGraphicFramePr>
          <p:cNvPr id="78851" name="Object 6"/>
          <p:cNvGraphicFramePr>
            <a:graphicFrameLocks noChangeAspect="1"/>
          </p:cNvGraphicFramePr>
          <p:nvPr/>
        </p:nvGraphicFramePr>
        <p:xfrm>
          <a:off x="3143240" y="4071942"/>
          <a:ext cx="4357718" cy="1249512"/>
        </p:xfrm>
        <a:graphic>
          <a:graphicData uri="http://schemas.openxmlformats.org/presentationml/2006/ole">
            <mc:AlternateContent xmlns:mc="http://schemas.openxmlformats.org/markup-compatibility/2006">
              <mc:Choice xmlns:v="urn:schemas-microsoft-com:vml" Requires="v">
                <p:oleObj spid="_x0000_s126986" name="公式" r:id="rId5" imgW="52730400" imgH="10972800" progId="">
                  <p:embed/>
                </p:oleObj>
              </mc:Choice>
              <mc:Fallback>
                <p:oleObj name="公式" r:id="rId5" imgW="52730400" imgH="10972800" progId="">
                  <p:embed/>
                  <p:pic>
                    <p:nvPicPr>
                      <p:cNvPr id="0" name="Picture 1" descr="image1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4071942"/>
                        <a:ext cx="4357718" cy="124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4" name="Rectangle 7"/>
          <p:cNvSpPr>
            <a:spLocks noChangeArrowheads="1"/>
          </p:cNvSpPr>
          <p:nvPr/>
        </p:nvSpPr>
        <p:spPr bwMode="auto">
          <a:xfrm>
            <a:off x="1836341" y="4319936"/>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式中，</a:t>
            </a:r>
          </a:p>
        </p:txBody>
      </p:sp>
      <p:sp>
        <p:nvSpPr>
          <p:cNvPr id="78855" name="Rectangle 8"/>
          <p:cNvSpPr>
            <a:spLocks noChangeArrowheads="1"/>
          </p:cNvSpPr>
          <p:nvPr/>
        </p:nvSpPr>
        <p:spPr bwMode="auto">
          <a:xfrm>
            <a:off x="2903141" y="5310536"/>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为系统静态放大倍数。</a:t>
            </a:r>
          </a:p>
        </p:txBody>
      </p:sp>
      <p:sp>
        <p:nvSpPr>
          <p:cNvPr id="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347"/>
                                        </p:tgtEl>
                                        <p:attrNameLst>
                                          <p:attrName>style.visibility</p:attrName>
                                        </p:attrNameLst>
                                      </p:cBhvr>
                                      <p:to>
                                        <p:strVal val="visible"/>
                                      </p:to>
                                    </p:set>
                                    <p:anim calcmode="lin" valueType="num">
                                      <p:cBhvr additive="base">
                                        <p:cTn id="7" dur="500" fill="hold"/>
                                        <p:tgtEl>
                                          <p:spTgt spid="313347"/>
                                        </p:tgtEl>
                                        <p:attrNameLst>
                                          <p:attrName>ppt_x</p:attrName>
                                        </p:attrNameLst>
                                      </p:cBhvr>
                                      <p:tavLst>
                                        <p:tav tm="0">
                                          <p:val>
                                            <p:strVal val="#ppt_x"/>
                                          </p:val>
                                        </p:tav>
                                        <p:tav tm="100000">
                                          <p:val>
                                            <p:strVal val="#ppt_x"/>
                                          </p:val>
                                        </p:tav>
                                      </p:tavLst>
                                    </p:anim>
                                    <p:anim calcmode="lin" valueType="num">
                                      <p:cBhvr additive="base">
                                        <p:cTn id="8" dur="500" fill="hold"/>
                                        <p:tgtEl>
                                          <p:spTgt spid="313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4371" name="Object 3"/>
          <p:cNvGraphicFramePr>
            <a:graphicFrameLocks noChangeAspect="1"/>
          </p:cNvGraphicFramePr>
          <p:nvPr/>
        </p:nvGraphicFramePr>
        <p:xfrm>
          <a:off x="1814513" y="2633663"/>
          <a:ext cx="6061075" cy="763587"/>
        </p:xfrm>
        <a:graphic>
          <a:graphicData uri="http://schemas.openxmlformats.org/presentationml/2006/ole">
            <mc:AlternateContent xmlns:mc="http://schemas.openxmlformats.org/markup-compatibility/2006">
              <mc:Choice xmlns:v="urn:schemas-microsoft-com:vml" Requires="v">
                <p:oleObj spid="_x0000_s128005" name="Equation" r:id="rId3" imgW="79857600" imgH="10058400" progId="Equation.DSMT4">
                  <p:embed/>
                </p:oleObj>
              </mc:Choice>
              <mc:Fallback>
                <p:oleObj name="Equation" r:id="rId3" imgW="79857600" imgH="10058400" progId="Equation.DSMT4">
                  <p:embed/>
                  <p:pic>
                    <p:nvPicPr>
                      <p:cNvPr id="0" name="Picture 1" descr="image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2633663"/>
                        <a:ext cx="6061075"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5" name="Rectangle 4"/>
          <p:cNvSpPr>
            <a:spLocks noChangeArrowheads="1"/>
          </p:cNvSpPr>
          <p:nvPr/>
        </p:nvSpPr>
        <p:spPr bwMode="auto">
          <a:xfrm>
            <a:off x="1187450" y="1268413"/>
            <a:ext cx="7391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pPr>
            <a:r>
              <a:rPr lang="zh-CN" altLang="en-US" sz="2800"/>
              <a:t>由上式可见，传递函数表达式包含六种不同的因子，即：</a:t>
            </a:r>
          </a:p>
        </p:txBody>
      </p:sp>
      <p:sp>
        <p:nvSpPr>
          <p:cNvPr id="314373" name="Rectangle 5"/>
          <p:cNvSpPr>
            <a:spLocks noChangeArrowheads="1"/>
          </p:cNvSpPr>
          <p:nvPr/>
        </p:nvSpPr>
        <p:spPr bwMode="auto">
          <a:xfrm>
            <a:off x="1331640" y="3717032"/>
            <a:ext cx="724721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zh-CN" altLang="en-US" sz="2800" dirty="0">
                <a:latin typeface="宋体" panose="02010600030101010101" pitchFamily="2" charset="-122"/>
              </a:rPr>
              <a:t>一般，任何线性系统都可以看作是由上述六种因子表示的典型环节的串联组合。上述六种典型环节分别称为：</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4371"/>
                                        </p:tgtEl>
                                        <p:attrNameLst>
                                          <p:attrName>style.visibility</p:attrName>
                                        </p:attrNameLst>
                                      </p:cBhvr>
                                      <p:to>
                                        <p:strVal val="visible"/>
                                      </p:to>
                                    </p:set>
                                    <p:anim calcmode="lin" valueType="num">
                                      <p:cBhvr additive="base">
                                        <p:cTn id="7" dur="500" fill="hold"/>
                                        <p:tgtEl>
                                          <p:spTgt spid="314371"/>
                                        </p:tgtEl>
                                        <p:attrNameLst>
                                          <p:attrName>ppt_x</p:attrName>
                                        </p:attrNameLst>
                                      </p:cBhvr>
                                      <p:tavLst>
                                        <p:tav tm="0">
                                          <p:val>
                                            <p:strVal val="#ppt_x"/>
                                          </p:val>
                                        </p:tav>
                                        <p:tav tm="100000">
                                          <p:val>
                                            <p:strVal val="#ppt_x"/>
                                          </p:val>
                                        </p:tav>
                                      </p:tavLst>
                                    </p:anim>
                                    <p:anim calcmode="lin" valueType="num">
                                      <p:cBhvr additive="base">
                                        <p:cTn id="8" dur="500" fill="hold"/>
                                        <p:tgtEl>
                                          <p:spTgt spid="314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4373"/>
                                        </p:tgtEl>
                                        <p:attrNameLst>
                                          <p:attrName>style.visibility</p:attrName>
                                        </p:attrNameLst>
                                      </p:cBhvr>
                                      <p:to>
                                        <p:strVal val="visible"/>
                                      </p:to>
                                    </p:set>
                                    <p:anim calcmode="lin" valueType="num">
                                      <p:cBhvr additive="base">
                                        <p:cTn id="13" dur="500" fill="hold"/>
                                        <p:tgtEl>
                                          <p:spTgt spid="314373"/>
                                        </p:tgtEl>
                                        <p:attrNameLst>
                                          <p:attrName>ppt_x</p:attrName>
                                        </p:attrNameLst>
                                      </p:cBhvr>
                                      <p:tavLst>
                                        <p:tav tm="0">
                                          <p:val>
                                            <p:strVal val="#ppt_x"/>
                                          </p:val>
                                        </p:tav>
                                        <p:tav tm="100000">
                                          <p:val>
                                            <p:strVal val="#ppt_x"/>
                                          </p:val>
                                        </p:tav>
                                      </p:tavLst>
                                    </p:anim>
                                    <p:anim calcmode="lin" valueType="num">
                                      <p:cBhvr additive="base">
                                        <p:cTn id="14" dur="500" fill="hold"/>
                                        <p:tgtEl>
                                          <p:spTgt spid="314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2" name="Rectangle 3"/>
          <p:cNvSpPr>
            <a:spLocks noChangeArrowheads="1"/>
          </p:cNvSpPr>
          <p:nvPr/>
        </p:nvSpPr>
        <p:spPr bwMode="auto">
          <a:xfrm>
            <a:off x="2480345" y="1124744"/>
            <a:ext cx="316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比例环节</a:t>
            </a:r>
            <a:r>
              <a:rPr lang="zh-CN" altLang="en-US" sz="2800"/>
              <a:t>：</a:t>
            </a:r>
            <a:r>
              <a:rPr lang="zh-CN" altLang="en-US" sz="2800">
                <a:latin typeface="Times New Roman" panose="02020603050405020304" pitchFamily="18" charset="0"/>
              </a:rPr>
              <a:t>		</a:t>
            </a:r>
            <a:r>
              <a:rPr lang="en-US" altLang="zh-CN" sz="2800" i="1">
                <a:latin typeface="Times New Roman" panose="02020603050405020304" pitchFamily="18" charset="0"/>
              </a:rPr>
              <a:t>K</a:t>
            </a:r>
          </a:p>
        </p:txBody>
      </p:sp>
      <p:sp>
        <p:nvSpPr>
          <p:cNvPr id="315396" name="Rectangle 4"/>
          <p:cNvSpPr>
            <a:spLocks noChangeArrowheads="1"/>
          </p:cNvSpPr>
          <p:nvPr/>
        </p:nvSpPr>
        <p:spPr bwMode="auto">
          <a:xfrm>
            <a:off x="1789782" y="1810544"/>
            <a:ext cx="408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一阶微分环节</a:t>
            </a:r>
            <a:r>
              <a:rPr lang="zh-CN" altLang="en-US" sz="2800"/>
              <a:t>：</a:t>
            </a:r>
            <a:r>
              <a:rPr lang="zh-CN" altLang="en-US" sz="2800">
                <a:latin typeface="Times New Roman" panose="02020603050405020304" pitchFamily="18" charset="0"/>
              </a:rPr>
              <a:t>	     </a:t>
            </a:r>
            <a:r>
              <a:rPr lang="zh-CN" altLang="en-US" sz="2800" i="1">
                <a:sym typeface="Symbol" panose="05050102010706020507" pitchFamily="18" charset="2"/>
              </a:rPr>
              <a:t></a:t>
            </a:r>
            <a:r>
              <a:rPr lang="en-US" altLang="zh-CN" sz="2800">
                <a:latin typeface="Times New Roman" panose="02020603050405020304" pitchFamily="18" charset="0"/>
              </a:rPr>
              <a:t>s+1</a:t>
            </a:r>
          </a:p>
        </p:txBody>
      </p:sp>
      <p:grpSp>
        <p:nvGrpSpPr>
          <p:cNvPr id="2" name="Group 5"/>
          <p:cNvGrpSpPr/>
          <p:nvPr/>
        </p:nvGrpSpPr>
        <p:grpSpPr bwMode="auto">
          <a:xfrm>
            <a:off x="1789782" y="2510632"/>
            <a:ext cx="4870450" cy="519112"/>
            <a:chOff x="816" y="1689"/>
            <a:chExt cx="3068" cy="327"/>
          </a:xfrm>
        </p:grpSpPr>
        <p:graphicFrame>
          <p:nvGraphicFramePr>
            <p:cNvPr id="80901" name="Object 6"/>
            <p:cNvGraphicFramePr>
              <a:graphicFrameLocks noChangeAspect="1"/>
            </p:cNvGraphicFramePr>
            <p:nvPr/>
          </p:nvGraphicFramePr>
          <p:xfrm>
            <a:off x="2691" y="1705"/>
            <a:ext cx="1193" cy="298"/>
          </p:xfrm>
          <a:graphic>
            <a:graphicData uri="http://schemas.openxmlformats.org/presentationml/2006/ole">
              <mc:AlternateContent xmlns:mc="http://schemas.openxmlformats.org/markup-compatibility/2006">
                <mc:Choice xmlns:v="urn:schemas-microsoft-com:vml" Requires="v">
                  <p:oleObj spid="_x0000_s129041" name="Equation" r:id="rId3" imgW="21945600" imgH="5486400" progId="Equation.DSMT4">
                    <p:embed/>
                  </p:oleObj>
                </mc:Choice>
                <mc:Fallback>
                  <p:oleObj name="Equation" r:id="rId3" imgW="21945600" imgH="5486400" progId="Equation.DSMT4">
                    <p:embed/>
                    <p:pic>
                      <p:nvPicPr>
                        <p:cNvPr id="0" name="Picture 4" descr="image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1705"/>
                          <a:ext cx="1193"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1" name="Rectangle 7"/>
            <p:cNvSpPr>
              <a:spLocks noChangeArrowheads="1"/>
            </p:cNvSpPr>
            <p:nvPr/>
          </p:nvSpPr>
          <p:spPr bwMode="auto">
            <a:xfrm>
              <a:off x="816" y="1689"/>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二阶微分环节</a:t>
              </a:r>
              <a:r>
                <a:rPr lang="zh-CN" altLang="en-US" sz="2800"/>
                <a:t>：</a:t>
              </a:r>
            </a:p>
          </p:txBody>
        </p:sp>
      </p:grpSp>
      <p:grpSp>
        <p:nvGrpSpPr>
          <p:cNvPr id="3" name="Group 8"/>
          <p:cNvGrpSpPr/>
          <p:nvPr/>
        </p:nvGrpSpPr>
        <p:grpSpPr bwMode="auto">
          <a:xfrm>
            <a:off x="2486695" y="3156744"/>
            <a:ext cx="3192462" cy="914400"/>
            <a:chOff x="816" y="2096"/>
            <a:chExt cx="2011" cy="576"/>
          </a:xfrm>
        </p:grpSpPr>
        <p:graphicFrame>
          <p:nvGraphicFramePr>
            <p:cNvPr id="80900" name="Object 9"/>
            <p:cNvGraphicFramePr>
              <a:graphicFrameLocks noChangeAspect="1"/>
            </p:cNvGraphicFramePr>
            <p:nvPr/>
          </p:nvGraphicFramePr>
          <p:xfrm>
            <a:off x="2592" y="2096"/>
            <a:ext cx="235" cy="576"/>
          </p:xfrm>
          <a:graphic>
            <a:graphicData uri="http://schemas.openxmlformats.org/presentationml/2006/ole">
              <mc:AlternateContent xmlns:mc="http://schemas.openxmlformats.org/markup-compatibility/2006">
                <mc:Choice xmlns:v="urn:schemas-microsoft-com:vml" Requires="v">
                  <p:oleObj spid="_x0000_s129042" r:id="rId5" imgW="3657600" imgH="10668000" progId="">
                    <p:embed/>
                  </p:oleObj>
                </mc:Choice>
                <mc:Fallback>
                  <p:oleObj r:id="rId5" imgW="3657600" imgH="10668000" progId="">
                    <p:embed/>
                    <p:pic>
                      <p:nvPicPr>
                        <p:cNvPr id="0" name="Picture 3" descr="image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096"/>
                          <a:ext cx="235"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0" name="Rectangle 10"/>
            <p:cNvSpPr>
              <a:spLocks noChangeArrowheads="1"/>
            </p:cNvSpPr>
            <p:nvPr/>
          </p:nvSpPr>
          <p:spPr bwMode="auto">
            <a:xfrm>
              <a:off x="816" y="2208"/>
              <a:ext cx="1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solidFill>
                    <a:srgbClr val="CC0000"/>
                  </a:solidFill>
                </a:rPr>
                <a:t>积分环节</a:t>
              </a:r>
              <a:r>
                <a:rPr lang="zh-CN" altLang="en-US" sz="2800"/>
                <a:t>：</a:t>
              </a:r>
            </a:p>
          </p:txBody>
        </p:sp>
      </p:grpSp>
      <p:grpSp>
        <p:nvGrpSpPr>
          <p:cNvPr id="4" name="Group 11"/>
          <p:cNvGrpSpPr/>
          <p:nvPr/>
        </p:nvGrpSpPr>
        <p:grpSpPr bwMode="auto">
          <a:xfrm>
            <a:off x="2529557" y="4044157"/>
            <a:ext cx="3414713" cy="877887"/>
            <a:chOff x="824" y="2846"/>
            <a:chExt cx="2151" cy="553"/>
          </a:xfrm>
        </p:grpSpPr>
        <p:graphicFrame>
          <p:nvGraphicFramePr>
            <p:cNvPr id="80899" name="Object 12"/>
            <p:cNvGraphicFramePr>
              <a:graphicFrameLocks noChangeAspect="1"/>
            </p:cNvGraphicFramePr>
            <p:nvPr/>
          </p:nvGraphicFramePr>
          <p:xfrm>
            <a:off x="2399" y="2846"/>
            <a:ext cx="576" cy="553"/>
          </p:xfrm>
          <a:graphic>
            <a:graphicData uri="http://schemas.openxmlformats.org/presentationml/2006/ole">
              <mc:AlternateContent xmlns:mc="http://schemas.openxmlformats.org/markup-compatibility/2006">
                <mc:Choice xmlns:v="urn:schemas-microsoft-com:vml" Requires="v">
                  <p:oleObj spid="_x0000_s129043" r:id="rId7" imgW="11277600" imgH="10668000" progId="">
                    <p:embed/>
                  </p:oleObj>
                </mc:Choice>
                <mc:Fallback>
                  <p:oleObj r:id="rId7" imgW="11277600" imgH="10668000" progId="">
                    <p:embed/>
                    <p:pic>
                      <p:nvPicPr>
                        <p:cNvPr id="0" name="Picture 2" descr="image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9" y="2846"/>
                          <a:ext cx="576" cy="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9" name="Rectangle 13"/>
            <p:cNvSpPr>
              <a:spLocks noChangeArrowheads="1"/>
            </p:cNvSpPr>
            <p:nvPr/>
          </p:nvSpPr>
          <p:spPr bwMode="auto">
            <a:xfrm>
              <a:off x="824" y="2936"/>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惯性环节</a:t>
              </a:r>
              <a:r>
                <a:rPr lang="zh-CN" altLang="en-US" sz="2800"/>
                <a:t>：</a:t>
              </a:r>
            </a:p>
          </p:txBody>
        </p:sp>
      </p:grpSp>
      <p:grpSp>
        <p:nvGrpSpPr>
          <p:cNvPr id="5" name="Group 14"/>
          <p:cNvGrpSpPr/>
          <p:nvPr/>
        </p:nvGrpSpPr>
        <p:grpSpPr bwMode="auto">
          <a:xfrm>
            <a:off x="2529557" y="4972844"/>
            <a:ext cx="3944938" cy="782638"/>
            <a:chOff x="818" y="3445"/>
            <a:chExt cx="2485" cy="493"/>
          </a:xfrm>
        </p:grpSpPr>
        <p:graphicFrame>
          <p:nvGraphicFramePr>
            <p:cNvPr id="6" name="Object 15"/>
            <p:cNvGraphicFramePr>
              <a:graphicFrameLocks noChangeAspect="1"/>
            </p:cNvGraphicFramePr>
            <p:nvPr/>
          </p:nvGraphicFramePr>
          <p:xfrm>
            <a:off x="2168" y="3445"/>
            <a:ext cx="1135" cy="493"/>
          </p:xfrm>
          <a:graphic>
            <a:graphicData uri="http://schemas.openxmlformats.org/presentationml/2006/ole">
              <mc:AlternateContent xmlns:mc="http://schemas.openxmlformats.org/markup-compatibility/2006">
                <mc:Choice xmlns:v="urn:schemas-microsoft-com:vml" Requires="v">
                  <p:oleObj spid="_x0000_s129044" name="Equation" r:id="rId9" imgW="23164800" imgH="10058400" progId="Equation.DSMT4">
                    <p:embed/>
                  </p:oleObj>
                </mc:Choice>
                <mc:Fallback>
                  <p:oleObj name="Equation" r:id="rId9" imgW="23164800" imgH="10058400" progId="Equation.DSMT4">
                    <p:embed/>
                    <p:pic>
                      <p:nvPicPr>
                        <p:cNvPr id="0" name="Picture 1" descr="image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8" y="3445"/>
                          <a:ext cx="1135"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8" name="Rectangle 16"/>
            <p:cNvSpPr>
              <a:spLocks noChangeArrowheads="1"/>
            </p:cNvSpPr>
            <p:nvPr/>
          </p:nvSpPr>
          <p:spPr bwMode="auto">
            <a:xfrm>
              <a:off x="818" y="353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振荡环节</a:t>
              </a:r>
              <a:r>
                <a:rPr lang="zh-CN" altLang="en-US" sz="2800"/>
                <a:t>：</a:t>
              </a:r>
            </a:p>
          </p:txBody>
        </p:sp>
      </p:grpSp>
      <p:sp>
        <p:nvSpPr>
          <p:cNvPr id="16"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7" name="页脚占位符 1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 calcmode="lin" valueType="num">
                                      <p:cBhvr additive="base">
                                        <p:cTn id="7" dur="500" fill="hold"/>
                                        <p:tgtEl>
                                          <p:spTgt spid="315396"/>
                                        </p:tgtEl>
                                        <p:attrNameLst>
                                          <p:attrName>ppt_x</p:attrName>
                                        </p:attrNameLst>
                                      </p:cBhvr>
                                      <p:tavLst>
                                        <p:tav tm="0">
                                          <p:val>
                                            <p:strVal val="#ppt_x"/>
                                          </p:val>
                                        </p:tav>
                                        <p:tav tm="100000">
                                          <p:val>
                                            <p:strVal val="#ppt_x"/>
                                          </p:val>
                                        </p:tav>
                                      </p:tavLst>
                                    </p:anim>
                                    <p:anim calcmode="lin" valueType="num">
                                      <p:cBhvr additive="base">
                                        <p:cTn id="8" dur="500" fill="hold"/>
                                        <p:tgtEl>
                                          <p:spTgt spid="3153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6419" name="Object 3"/>
          <p:cNvGraphicFramePr>
            <a:graphicFrameLocks noChangeAspect="1"/>
          </p:cNvGraphicFramePr>
          <p:nvPr/>
        </p:nvGraphicFramePr>
        <p:xfrm>
          <a:off x="2735263" y="2890838"/>
          <a:ext cx="2438400" cy="508000"/>
        </p:xfrm>
        <a:graphic>
          <a:graphicData uri="http://schemas.openxmlformats.org/presentationml/2006/ole">
            <mc:AlternateContent xmlns:mc="http://schemas.openxmlformats.org/markup-compatibility/2006">
              <mc:Choice xmlns:v="urn:schemas-microsoft-com:vml" Requires="v">
                <p:oleObj spid="_x0000_s130061" r:id="rId3" imgW="31699200" imgH="6705600" progId="">
                  <p:embed/>
                </p:oleObj>
              </mc:Choice>
              <mc:Fallback>
                <p:oleObj r:id="rId3" imgW="31699200" imgH="6705600" progId="">
                  <p:embed/>
                  <p:pic>
                    <p:nvPicPr>
                      <p:cNvPr id="0" name="Picture 3" descr="image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2890838"/>
                        <a:ext cx="2438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Rectangle 4"/>
          <p:cNvSpPr>
            <a:spLocks noChangeArrowheads="1"/>
          </p:cNvSpPr>
          <p:nvPr/>
        </p:nvSpPr>
        <p:spPr bwMode="auto">
          <a:xfrm>
            <a:off x="1116013" y="1341438"/>
            <a:ext cx="73342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pPr>
            <a:r>
              <a:rPr lang="zh-CN" altLang="en-US" sz="2800"/>
              <a:t>实际系统中还存在纯时间延迟现象，输出完全复现输入，但延迟了时间</a:t>
            </a:r>
            <a:r>
              <a:rPr lang="zh-CN" altLang="en-US" sz="2800" i="1">
                <a:sym typeface="Symbol" panose="05050102010706020507" pitchFamily="18" charset="2"/>
              </a:rPr>
              <a:t></a:t>
            </a:r>
            <a:r>
              <a:rPr lang="zh-CN" altLang="en-US" sz="2800"/>
              <a:t>，即</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sym typeface="Symbol" panose="05050102010706020507" pitchFamily="18" charset="2"/>
              </a:rPr>
              <a:t></a:t>
            </a:r>
            <a:r>
              <a:rPr lang="en-US" altLang="zh-CN" sz="2800">
                <a:latin typeface="Times New Roman" panose="02020603050405020304" pitchFamily="18" charset="0"/>
              </a:rPr>
              <a:t>)</a:t>
            </a:r>
            <a:r>
              <a:rPr lang="zh-CN" altLang="en-US" sz="2800"/>
              <a:t>，此时：</a:t>
            </a:r>
          </a:p>
        </p:txBody>
      </p:sp>
      <p:grpSp>
        <p:nvGrpSpPr>
          <p:cNvPr id="2" name="Group 5"/>
          <p:cNvGrpSpPr/>
          <p:nvPr/>
        </p:nvGrpSpPr>
        <p:grpSpPr bwMode="auto">
          <a:xfrm>
            <a:off x="2659063" y="3614738"/>
            <a:ext cx="2362200" cy="527050"/>
            <a:chOff x="1296" y="2632"/>
            <a:chExt cx="1488" cy="332"/>
          </a:xfrm>
        </p:grpSpPr>
        <p:graphicFrame>
          <p:nvGraphicFramePr>
            <p:cNvPr id="81924" name="Object 6"/>
            <p:cNvGraphicFramePr>
              <a:graphicFrameLocks noChangeAspect="1"/>
            </p:cNvGraphicFramePr>
            <p:nvPr/>
          </p:nvGraphicFramePr>
          <p:xfrm>
            <a:off x="1776" y="2640"/>
            <a:ext cx="1008" cy="324"/>
          </p:xfrm>
          <a:graphic>
            <a:graphicData uri="http://schemas.openxmlformats.org/presentationml/2006/ole">
              <mc:AlternateContent xmlns:mc="http://schemas.openxmlformats.org/markup-compatibility/2006">
                <mc:Choice xmlns:v="urn:schemas-microsoft-com:vml" Requires="v">
                  <p:oleObj spid="_x0000_s130062" r:id="rId5" imgW="19812000" imgH="6400800" progId="">
                    <p:embed/>
                  </p:oleObj>
                </mc:Choice>
                <mc:Fallback>
                  <p:oleObj r:id="rId5" imgW="19812000" imgH="6400800" progId="">
                    <p:embed/>
                    <p:pic>
                      <p:nvPicPr>
                        <p:cNvPr id="0" name="Picture 2" descr="image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640"/>
                          <a:ext cx="1008"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9" name="Rectangle 7"/>
            <p:cNvSpPr>
              <a:spLocks noChangeArrowheads="1"/>
            </p:cNvSpPr>
            <p:nvPr/>
          </p:nvSpPr>
          <p:spPr bwMode="auto">
            <a:xfrm>
              <a:off x="1296" y="2632"/>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eaLnBrk="0" hangingPunct="0"/>
              <a:r>
                <a:rPr lang="zh-CN" altLang="en-US" sz="2800"/>
                <a:t>或：</a:t>
              </a:r>
            </a:p>
          </p:txBody>
        </p:sp>
      </p:grpSp>
      <p:grpSp>
        <p:nvGrpSpPr>
          <p:cNvPr id="3" name="Group 8"/>
          <p:cNvGrpSpPr/>
          <p:nvPr/>
        </p:nvGrpSpPr>
        <p:grpSpPr bwMode="auto">
          <a:xfrm>
            <a:off x="1500188" y="4286250"/>
            <a:ext cx="7458075" cy="1203325"/>
            <a:chOff x="630" y="3021"/>
            <a:chExt cx="4608" cy="758"/>
          </a:xfrm>
        </p:grpSpPr>
        <p:graphicFrame>
          <p:nvGraphicFramePr>
            <p:cNvPr id="81923" name="Object 9"/>
            <p:cNvGraphicFramePr>
              <a:graphicFrameLocks noChangeAspect="1"/>
            </p:cNvGraphicFramePr>
            <p:nvPr/>
          </p:nvGraphicFramePr>
          <p:xfrm>
            <a:off x="2880" y="3352"/>
            <a:ext cx="432" cy="338"/>
          </p:xfrm>
          <a:graphic>
            <a:graphicData uri="http://schemas.openxmlformats.org/presentationml/2006/ole">
              <mc:AlternateContent xmlns:mc="http://schemas.openxmlformats.org/markup-compatibility/2006">
                <mc:Choice xmlns:v="urn:schemas-microsoft-com:vml" Requires="v">
                  <p:oleObj spid="_x0000_s130063" r:id="rId7" imgW="7315200" imgH="5791200" progId="">
                    <p:embed/>
                  </p:oleObj>
                </mc:Choice>
                <mc:Fallback>
                  <p:oleObj r:id="rId7" imgW="7315200" imgH="5791200" progId="">
                    <p:embed/>
                    <p:pic>
                      <p:nvPicPr>
                        <p:cNvPr id="0" name="Picture 1" descr="image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3352"/>
                          <a:ext cx="432"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8" name="Rectangle 10"/>
            <p:cNvSpPr>
              <a:spLocks noChangeArrowheads="1"/>
            </p:cNvSpPr>
            <p:nvPr/>
          </p:nvSpPr>
          <p:spPr bwMode="auto">
            <a:xfrm>
              <a:off x="630" y="3021"/>
              <a:ext cx="4608"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30000"/>
                </a:lnSpc>
              </a:pPr>
              <a:r>
                <a:rPr lang="zh-CN" altLang="en-US" sz="2800">
                  <a:latin typeface="宋体" panose="02010600030101010101" pitchFamily="2" charset="-122"/>
                </a:rPr>
                <a:t>因此，除了上述六种典型环节外，还有一类典型环节</a:t>
              </a:r>
              <a:r>
                <a:rPr lang="en-US" altLang="zh-CN" sz="2800">
                  <a:latin typeface="Times New Roman" panose="02020603050405020304" pitchFamily="18" charset="0"/>
                </a:rPr>
                <a:t>——</a:t>
              </a:r>
              <a:r>
                <a:rPr lang="zh-CN" altLang="en-US" sz="2800">
                  <a:latin typeface="宋体" panose="02010600030101010101" pitchFamily="2" charset="-122"/>
                </a:rPr>
                <a:t>延迟环节     。</a:t>
              </a:r>
            </a:p>
          </p:txBody>
        </p:sp>
      </p:grpSp>
      <p:sp>
        <p:nvSpPr>
          <p:cNvPr id="10"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6419"/>
                                        </p:tgtEl>
                                        <p:attrNameLst>
                                          <p:attrName>style.visibility</p:attrName>
                                        </p:attrNameLst>
                                      </p:cBhvr>
                                      <p:to>
                                        <p:strVal val="visible"/>
                                      </p:to>
                                    </p:set>
                                    <p:anim calcmode="lin" valueType="num">
                                      <p:cBhvr additive="base">
                                        <p:cTn id="7" dur="500" fill="hold"/>
                                        <p:tgtEl>
                                          <p:spTgt spid="316419"/>
                                        </p:tgtEl>
                                        <p:attrNameLst>
                                          <p:attrName>ppt_x</p:attrName>
                                        </p:attrNameLst>
                                      </p:cBhvr>
                                      <p:tavLst>
                                        <p:tav tm="0">
                                          <p:val>
                                            <p:strVal val="#ppt_x"/>
                                          </p:val>
                                        </p:tav>
                                        <p:tav tm="100000">
                                          <p:val>
                                            <p:strVal val="#ppt_x"/>
                                          </p:val>
                                        </p:tav>
                                      </p:tavLst>
                                    </p:anim>
                                    <p:anim calcmode="lin" valueType="num">
                                      <p:cBhvr additive="base">
                                        <p:cTn id="8" dur="500" fill="hold"/>
                                        <p:tgtEl>
                                          <p:spTgt spid="316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3"/>
          <p:cNvSpPr>
            <a:spLocks noChangeArrowheads="1"/>
          </p:cNvSpPr>
          <p:nvPr/>
        </p:nvSpPr>
        <p:spPr bwMode="auto">
          <a:xfrm>
            <a:off x="1066800" y="1447800"/>
            <a:ext cx="7620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典型环节示例 </a:t>
            </a:r>
          </a:p>
        </p:txBody>
      </p:sp>
      <p:sp>
        <p:nvSpPr>
          <p:cNvPr id="317444" name="Rectangle 4"/>
          <p:cNvSpPr>
            <a:spLocks noChangeArrowheads="1"/>
          </p:cNvSpPr>
          <p:nvPr/>
        </p:nvSpPr>
        <p:spPr bwMode="auto">
          <a:xfrm>
            <a:off x="1219200" y="2147888"/>
            <a:ext cx="4267200" cy="519112"/>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比例环节</a:t>
            </a:r>
            <a:endParaRPr lang="en-US" altLang="zh-CN" sz="2400" dirty="0">
              <a:solidFill>
                <a:srgbClr val="893B7E"/>
              </a:solidFill>
              <a:effectLst>
                <a:outerShdw blurRad="38100" dist="38100" dir="2700000" algn="tl">
                  <a:srgbClr val="C0C0C0"/>
                </a:outerShdw>
              </a:effectLst>
              <a:ea typeface="宋体" panose="02010600030101010101" pitchFamily="2" charset="-122"/>
            </a:endParaRPr>
          </a:p>
        </p:txBody>
      </p:sp>
      <p:sp>
        <p:nvSpPr>
          <p:cNvPr id="317445" name="Rectangle 5"/>
          <p:cNvSpPr>
            <a:spLocks noChangeArrowheads="1"/>
          </p:cNvSpPr>
          <p:nvPr/>
        </p:nvSpPr>
        <p:spPr bwMode="auto">
          <a:xfrm>
            <a:off x="1219200" y="2743200"/>
            <a:ext cx="7391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输出量不失真、无惯性地跟随输入量，两者成比例关系。</a:t>
            </a:r>
          </a:p>
        </p:txBody>
      </p:sp>
      <p:sp>
        <p:nvSpPr>
          <p:cNvPr id="317446" name="Rectangle 6"/>
          <p:cNvSpPr>
            <a:spLocks noChangeArrowheads="1"/>
          </p:cNvSpPr>
          <p:nvPr/>
        </p:nvSpPr>
        <p:spPr bwMode="auto">
          <a:xfrm>
            <a:off x="1219200" y="3976688"/>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其运动方程为：</a:t>
            </a:r>
            <a:r>
              <a:rPr lang="en-US" altLang="zh-CN" sz="2800" i="1">
                <a:latin typeface="Times New Roman" panose="02020603050405020304" pitchFamily="18" charset="0"/>
              </a:rPr>
              <a:t>x</a:t>
            </a:r>
            <a:r>
              <a:rPr lang="en-US" altLang="zh-CN" sz="2800" i="1" baseline="-30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Kx</a:t>
            </a:r>
            <a:r>
              <a:rPr lang="en-US" altLang="zh-CN" sz="2800" i="1" baseline="-30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317447" name="Rectangle 7"/>
          <p:cNvSpPr>
            <a:spLocks noChangeArrowheads="1"/>
          </p:cNvSpPr>
          <p:nvPr/>
        </p:nvSpPr>
        <p:spPr bwMode="auto">
          <a:xfrm>
            <a:off x="1692275" y="4652963"/>
            <a:ext cx="745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x</a:t>
            </a:r>
            <a:r>
              <a:rPr lang="en-US" altLang="zh-CN" sz="2800" i="1" baseline="-30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zh-CN" altLang="en-US" sz="2800"/>
              <a:t>、</a:t>
            </a:r>
            <a:r>
              <a:rPr lang="en-US" altLang="zh-CN" sz="2800" i="1">
                <a:latin typeface="Times New Roman" panose="02020603050405020304" pitchFamily="18" charset="0"/>
              </a:rPr>
              <a:t>x</a:t>
            </a:r>
            <a:r>
              <a:rPr lang="en-US" altLang="zh-CN" sz="2800" i="1" baseline="-30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zh-CN" altLang="en-US" sz="2800"/>
              <a:t>分别为环节的输出和输入量；</a:t>
            </a:r>
          </a:p>
        </p:txBody>
      </p:sp>
      <p:sp>
        <p:nvSpPr>
          <p:cNvPr id="317448" name="Rectangle 8"/>
          <p:cNvSpPr>
            <a:spLocks noChangeArrowheads="1"/>
          </p:cNvSpPr>
          <p:nvPr/>
        </p:nvSpPr>
        <p:spPr bwMode="auto">
          <a:xfrm>
            <a:off x="2051050" y="5373688"/>
            <a:ext cx="709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K</a:t>
            </a:r>
            <a:r>
              <a:rPr lang="en-US" altLang="zh-CN" sz="2800">
                <a:latin typeface="Times New Roman" panose="02020603050405020304" pitchFamily="18" charset="0"/>
              </a:rPr>
              <a:t>—</a:t>
            </a:r>
            <a:r>
              <a:rPr lang="zh-CN" altLang="en-US" sz="2800">
                <a:latin typeface="宋体" panose="02010600030101010101" pitchFamily="2" charset="-122"/>
              </a:rPr>
              <a:t>比例系数，等于输出量与输入量之比。</a:t>
            </a:r>
          </a:p>
        </p:txBody>
      </p:sp>
      <p:sp>
        <p:nvSpPr>
          <p:cNvPr id="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44"/>
                                        </p:tgtEl>
                                        <p:attrNameLst>
                                          <p:attrName>style.visibility</p:attrName>
                                        </p:attrNameLst>
                                      </p:cBhvr>
                                      <p:to>
                                        <p:strVal val="visible"/>
                                      </p:to>
                                    </p:set>
                                    <p:anim calcmode="lin" valueType="num">
                                      <p:cBhvr additive="base">
                                        <p:cTn id="7" dur="500" fill="hold"/>
                                        <p:tgtEl>
                                          <p:spTgt spid="317444"/>
                                        </p:tgtEl>
                                        <p:attrNameLst>
                                          <p:attrName>ppt_x</p:attrName>
                                        </p:attrNameLst>
                                      </p:cBhvr>
                                      <p:tavLst>
                                        <p:tav tm="0">
                                          <p:val>
                                            <p:strVal val="#ppt_x"/>
                                          </p:val>
                                        </p:tav>
                                        <p:tav tm="100000">
                                          <p:val>
                                            <p:strVal val="#ppt_x"/>
                                          </p:val>
                                        </p:tav>
                                      </p:tavLst>
                                    </p:anim>
                                    <p:anim calcmode="lin" valueType="num">
                                      <p:cBhvr additive="base">
                                        <p:cTn id="8" dur="500" fill="hold"/>
                                        <p:tgtEl>
                                          <p:spTgt spid="3174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45"/>
                                        </p:tgtEl>
                                        <p:attrNameLst>
                                          <p:attrName>style.visibility</p:attrName>
                                        </p:attrNameLst>
                                      </p:cBhvr>
                                      <p:to>
                                        <p:strVal val="visible"/>
                                      </p:to>
                                    </p:set>
                                    <p:anim calcmode="lin" valueType="num">
                                      <p:cBhvr additive="base">
                                        <p:cTn id="13" dur="500" fill="hold"/>
                                        <p:tgtEl>
                                          <p:spTgt spid="317445"/>
                                        </p:tgtEl>
                                        <p:attrNameLst>
                                          <p:attrName>ppt_x</p:attrName>
                                        </p:attrNameLst>
                                      </p:cBhvr>
                                      <p:tavLst>
                                        <p:tav tm="0">
                                          <p:val>
                                            <p:strVal val="#ppt_x"/>
                                          </p:val>
                                        </p:tav>
                                        <p:tav tm="100000">
                                          <p:val>
                                            <p:strVal val="#ppt_x"/>
                                          </p:val>
                                        </p:tav>
                                      </p:tavLst>
                                    </p:anim>
                                    <p:anim calcmode="lin" valueType="num">
                                      <p:cBhvr additive="base">
                                        <p:cTn id="14" dur="500" fill="hold"/>
                                        <p:tgtEl>
                                          <p:spTgt spid="3174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46"/>
                                        </p:tgtEl>
                                        <p:attrNameLst>
                                          <p:attrName>style.visibility</p:attrName>
                                        </p:attrNameLst>
                                      </p:cBhvr>
                                      <p:to>
                                        <p:strVal val="visible"/>
                                      </p:to>
                                    </p:set>
                                    <p:anim calcmode="lin" valueType="num">
                                      <p:cBhvr additive="base">
                                        <p:cTn id="19" dur="500" fill="hold"/>
                                        <p:tgtEl>
                                          <p:spTgt spid="317446"/>
                                        </p:tgtEl>
                                        <p:attrNameLst>
                                          <p:attrName>ppt_x</p:attrName>
                                        </p:attrNameLst>
                                      </p:cBhvr>
                                      <p:tavLst>
                                        <p:tav tm="0">
                                          <p:val>
                                            <p:strVal val="#ppt_x"/>
                                          </p:val>
                                        </p:tav>
                                        <p:tav tm="100000">
                                          <p:val>
                                            <p:strVal val="#ppt_x"/>
                                          </p:val>
                                        </p:tav>
                                      </p:tavLst>
                                    </p:anim>
                                    <p:anim calcmode="lin" valueType="num">
                                      <p:cBhvr additive="base">
                                        <p:cTn id="20" dur="500" fill="hold"/>
                                        <p:tgtEl>
                                          <p:spTgt spid="3174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47"/>
                                        </p:tgtEl>
                                        <p:attrNameLst>
                                          <p:attrName>style.visibility</p:attrName>
                                        </p:attrNameLst>
                                      </p:cBhvr>
                                      <p:to>
                                        <p:strVal val="visible"/>
                                      </p:to>
                                    </p:set>
                                    <p:anim calcmode="lin" valueType="num">
                                      <p:cBhvr additive="base">
                                        <p:cTn id="25" dur="500" fill="hold"/>
                                        <p:tgtEl>
                                          <p:spTgt spid="317447"/>
                                        </p:tgtEl>
                                        <p:attrNameLst>
                                          <p:attrName>ppt_x</p:attrName>
                                        </p:attrNameLst>
                                      </p:cBhvr>
                                      <p:tavLst>
                                        <p:tav tm="0">
                                          <p:val>
                                            <p:strVal val="#ppt_x"/>
                                          </p:val>
                                        </p:tav>
                                        <p:tav tm="100000">
                                          <p:val>
                                            <p:strVal val="#ppt_x"/>
                                          </p:val>
                                        </p:tav>
                                      </p:tavLst>
                                    </p:anim>
                                    <p:anim calcmode="lin" valueType="num">
                                      <p:cBhvr additive="base">
                                        <p:cTn id="26" dur="500" fill="hold"/>
                                        <p:tgtEl>
                                          <p:spTgt spid="3174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48"/>
                                        </p:tgtEl>
                                        <p:attrNameLst>
                                          <p:attrName>style.visibility</p:attrName>
                                        </p:attrNameLst>
                                      </p:cBhvr>
                                      <p:to>
                                        <p:strVal val="visible"/>
                                      </p:to>
                                    </p:set>
                                    <p:anim calcmode="lin" valueType="num">
                                      <p:cBhvr additive="base">
                                        <p:cTn id="31" dur="500" fill="hold"/>
                                        <p:tgtEl>
                                          <p:spTgt spid="317448"/>
                                        </p:tgtEl>
                                        <p:attrNameLst>
                                          <p:attrName>ppt_x</p:attrName>
                                        </p:attrNameLst>
                                      </p:cBhvr>
                                      <p:tavLst>
                                        <p:tav tm="0">
                                          <p:val>
                                            <p:strVal val="#ppt_x"/>
                                          </p:val>
                                        </p:tav>
                                        <p:tav tm="100000">
                                          <p:val>
                                            <p:strVal val="#ppt_x"/>
                                          </p:val>
                                        </p:tav>
                                      </p:tavLst>
                                    </p:anim>
                                    <p:anim calcmode="lin" valueType="num">
                                      <p:cBhvr additive="base">
                                        <p:cTn id="32" dur="500" fill="hold"/>
                                        <p:tgtEl>
                                          <p:spTgt spid="317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utoUpdateAnimBg="0"/>
      <p:bldP spid="317445" grpId="0" autoUpdateAnimBg="0"/>
      <p:bldP spid="317446" grpId="0" autoUpdateAnimBg="0"/>
      <p:bldP spid="317447" grpId="0" autoUpdateAnimBg="0"/>
      <p:bldP spid="317448"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8467" name="Object 3"/>
          <p:cNvGraphicFramePr>
            <a:graphicFrameLocks noChangeAspect="1"/>
          </p:cNvGraphicFramePr>
          <p:nvPr/>
        </p:nvGraphicFramePr>
        <p:xfrm>
          <a:off x="1547813" y="1628999"/>
          <a:ext cx="2362200" cy="877887"/>
        </p:xfrm>
        <a:graphic>
          <a:graphicData uri="http://schemas.openxmlformats.org/presentationml/2006/ole">
            <mc:AlternateContent xmlns:mc="http://schemas.openxmlformats.org/markup-compatibility/2006">
              <mc:Choice xmlns:v="urn:schemas-microsoft-com:vml" Requires="v">
                <p:oleObj spid="_x0000_s131085" r:id="rId3" imgW="32004000" imgH="11887200" progId="">
                  <p:embed/>
                </p:oleObj>
              </mc:Choice>
              <mc:Fallback>
                <p:oleObj r:id="rId3" imgW="32004000" imgH="11887200" progId="">
                  <p:embed/>
                  <p:pic>
                    <p:nvPicPr>
                      <p:cNvPr id="0" name="Picture 3" descr="image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628999"/>
                        <a:ext cx="236220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9" name="Rectangle 4"/>
          <p:cNvSpPr>
            <a:spLocks noChangeArrowheads="1"/>
          </p:cNvSpPr>
          <p:nvPr/>
        </p:nvSpPr>
        <p:spPr bwMode="auto">
          <a:xfrm>
            <a:off x="1258888" y="1052736"/>
            <a:ext cx="409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比例环节的传递函数为：</a:t>
            </a:r>
          </a:p>
        </p:txBody>
      </p:sp>
      <p:grpSp>
        <p:nvGrpSpPr>
          <p:cNvPr id="2" name="Group 5"/>
          <p:cNvGrpSpPr/>
          <p:nvPr/>
        </p:nvGrpSpPr>
        <p:grpSpPr bwMode="auto">
          <a:xfrm>
            <a:off x="1484313" y="2751361"/>
            <a:ext cx="2419350" cy="2286000"/>
            <a:chOff x="839" y="2016"/>
            <a:chExt cx="1524" cy="1440"/>
          </a:xfrm>
        </p:grpSpPr>
        <p:grpSp>
          <p:nvGrpSpPr>
            <p:cNvPr id="82976" name="Group 6"/>
            <p:cNvGrpSpPr/>
            <p:nvPr/>
          </p:nvGrpSpPr>
          <p:grpSpPr bwMode="auto">
            <a:xfrm>
              <a:off x="839" y="2016"/>
              <a:ext cx="1524" cy="1152"/>
              <a:chOff x="912" y="2064"/>
              <a:chExt cx="1524" cy="1152"/>
            </a:xfrm>
          </p:grpSpPr>
          <p:sp>
            <p:nvSpPr>
              <p:cNvPr id="318471" name="Line 7"/>
              <p:cNvSpPr>
                <a:spLocks noChangeShapeType="1"/>
              </p:cNvSpPr>
              <p:nvPr/>
            </p:nvSpPr>
            <p:spPr bwMode="auto">
              <a:xfrm>
                <a:off x="1584" y="2064"/>
                <a:ext cx="0" cy="480"/>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2" name="Line 8"/>
              <p:cNvSpPr>
                <a:spLocks noChangeShapeType="1"/>
              </p:cNvSpPr>
              <p:nvPr/>
            </p:nvSpPr>
            <p:spPr bwMode="auto">
              <a:xfrm flipH="1">
                <a:off x="960" y="2304"/>
                <a:ext cx="624"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3" name="Line 9"/>
              <p:cNvSpPr>
                <a:spLocks noChangeShapeType="1"/>
              </p:cNvSpPr>
              <p:nvPr/>
            </p:nvSpPr>
            <p:spPr bwMode="auto">
              <a:xfrm>
                <a:off x="1520" y="2064"/>
                <a:ext cx="144"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4" name="Line 10"/>
              <p:cNvSpPr>
                <a:spLocks noChangeShapeType="1"/>
              </p:cNvSpPr>
              <p:nvPr/>
            </p:nvSpPr>
            <p:spPr bwMode="auto">
              <a:xfrm>
                <a:off x="1520" y="2544"/>
                <a:ext cx="144"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5" name="Line 11"/>
              <p:cNvSpPr>
                <a:spLocks noChangeShapeType="1"/>
              </p:cNvSpPr>
              <p:nvPr/>
            </p:nvSpPr>
            <p:spPr bwMode="auto">
              <a:xfrm>
                <a:off x="1584" y="2544"/>
                <a:ext cx="0" cy="672"/>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6" name="Line 12"/>
              <p:cNvSpPr>
                <a:spLocks noChangeShapeType="1"/>
              </p:cNvSpPr>
              <p:nvPr/>
            </p:nvSpPr>
            <p:spPr bwMode="auto">
              <a:xfrm>
                <a:off x="1520" y="3216"/>
                <a:ext cx="144"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77" name="Line 13"/>
              <p:cNvSpPr>
                <a:spLocks noChangeShapeType="1"/>
              </p:cNvSpPr>
              <p:nvPr/>
            </p:nvSpPr>
            <p:spPr bwMode="auto">
              <a:xfrm>
                <a:off x="1584" y="2880"/>
                <a:ext cx="768"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2985" name="Text Box 14"/>
              <p:cNvSpPr txBox="1">
                <a:spLocks noChangeArrowheads="1"/>
              </p:cNvSpPr>
              <p:nvPr/>
            </p:nvSpPr>
            <p:spPr bwMode="auto">
              <a:xfrm>
                <a:off x="1632" y="21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z</a:t>
                </a:r>
                <a:r>
                  <a:rPr lang="en-US" altLang="zh-CN" sz="2400" baseline="-20000">
                    <a:latin typeface="Times New Roman" panose="02020603050405020304" pitchFamily="18" charset="0"/>
                  </a:rPr>
                  <a:t>1</a:t>
                </a:r>
              </a:p>
            </p:txBody>
          </p:sp>
          <p:sp>
            <p:nvSpPr>
              <p:cNvPr id="82986" name="Text Box 15"/>
              <p:cNvSpPr txBox="1">
                <a:spLocks noChangeArrowheads="1"/>
              </p:cNvSpPr>
              <p:nvPr/>
            </p:nvSpPr>
            <p:spPr bwMode="auto">
              <a:xfrm>
                <a:off x="1329" y="26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z</a:t>
                </a:r>
                <a:r>
                  <a:rPr lang="en-US" altLang="zh-CN" sz="2400" baseline="-20000">
                    <a:latin typeface="Times New Roman" panose="02020603050405020304" pitchFamily="18" charset="0"/>
                  </a:rPr>
                  <a:t>2</a:t>
                </a:r>
              </a:p>
            </p:txBody>
          </p:sp>
          <p:sp>
            <p:nvSpPr>
              <p:cNvPr id="318480" name="Freeform 16"/>
              <p:cNvSpPr/>
              <p:nvPr/>
            </p:nvSpPr>
            <p:spPr bwMode="auto">
              <a:xfrm>
                <a:off x="1152" y="2096"/>
                <a:ext cx="160" cy="424"/>
              </a:xfrm>
              <a:custGeom>
                <a:avLst/>
                <a:gdLst/>
                <a:ahLst/>
                <a:cxnLst>
                  <a:cxn ang="0">
                    <a:pos x="0" y="0"/>
                  </a:cxn>
                  <a:cxn ang="0">
                    <a:pos x="144" y="144"/>
                  </a:cxn>
                  <a:cxn ang="0">
                    <a:pos x="96" y="336"/>
                  </a:cxn>
                  <a:cxn ang="0">
                    <a:pos x="0" y="384"/>
                  </a:cxn>
                </a:cxnLst>
                <a:rect l="0" t="0" r="r" b="b"/>
                <a:pathLst>
                  <a:path w="160" h="384">
                    <a:moveTo>
                      <a:pt x="0" y="0"/>
                    </a:moveTo>
                    <a:cubicBezTo>
                      <a:pt x="64" y="44"/>
                      <a:pt x="128" y="88"/>
                      <a:pt x="144" y="144"/>
                    </a:cubicBezTo>
                    <a:cubicBezTo>
                      <a:pt x="160" y="200"/>
                      <a:pt x="120" y="296"/>
                      <a:pt x="96" y="336"/>
                    </a:cubicBezTo>
                    <a:cubicBezTo>
                      <a:pt x="72" y="376"/>
                      <a:pt x="36" y="380"/>
                      <a:pt x="0" y="384"/>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2988" name="Text Box 17"/>
              <p:cNvSpPr txBox="1">
                <a:spLocks noChangeArrowheads="1"/>
              </p:cNvSpPr>
              <p:nvPr/>
            </p:nvSpPr>
            <p:spPr bwMode="auto">
              <a:xfrm>
                <a:off x="912" y="2496"/>
                <a:ext cx="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i="1" baseline="-20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2989" name="Text Box 18"/>
              <p:cNvSpPr txBox="1">
                <a:spLocks noChangeArrowheads="1"/>
              </p:cNvSpPr>
              <p:nvPr/>
            </p:nvSpPr>
            <p:spPr bwMode="auto">
              <a:xfrm>
                <a:off x="1968" y="2448"/>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i="1" baseline="-20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318483" name="Freeform 19"/>
              <p:cNvSpPr/>
              <p:nvPr/>
            </p:nvSpPr>
            <p:spPr bwMode="auto">
              <a:xfrm>
                <a:off x="1816" y="2592"/>
                <a:ext cx="200" cy="488"/>
              </a:xfrm>
              <a:custGeom>
                <a:avLst/>
                <a:gdLst/>
                <a:ahLst/>
                <a:cxnLst>
                  <a:cxn ang="0">
                    <a:pos x="200" y="432"/>
                  </a:cxn>
                  <a:cxn ang="0">
                    <a:pos x="8" y="288"/>
                  </a:cxn>
                  <a:cxn ang="0">
                    <a:pos x="152" y="0"/>
                  </a:cxn>
                </a:cxnLst>
                <a:rect l="0" t="0" r="r" b="b"/>
                <a:pathLst>
                  <a:path w="200" h="432">
                    <a:moveTo>
                      <a:pt x="200" y="432"/>
                    </a:moveTo>
                    <a:cubicBezTo>
                      <a:pt x="108" y="396"/>
                      <a:pt x="16" y="360"/>
                      <a:pt x="8" y="288"/>
                    </a:cubicBezTo>
                    <a:cubicBezTo>
                      <a:pt x="0" y="216"/>
                      <a:pt x="76" y="108"/>
                      <a:pt x="152"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82977" name="Rectangle 20"/>
            <p:cNvSpPr>
              <a:spLocks noChangeArrowheads="1"/>
            </p:cNvSpPr>
            <p:nvPr/>
          </p:nvSpPr>
          <p:spPr bwMode="auto">
            <a:xfrm>
              <a:off x="988" y="316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400"/>
                <a:t>齿轮传动副</a:t>
              </a:r>
            </a:p>
          </p:txBody>
        </p:sp>
      </p:grpSp>
      <p:grpSp>
        <p:nvGrpSpPr>
          <p:cNvPr id="4" name="Group 21"/>
          <p:cNvGrpSpPr/>
          <p:nvPr/>
        </p:nvGrpSpPr>
        <p:grpSpPr bwMode="auto">
          <a:xfrm>
            <a:off x="4876800" y="2370361"/>
            <a:ext cx="3844925" cy="2679700"/>
            <a:chOff x="2880" y="1776"/>
            <a:chExt cx="2422" cy="1688"/>
          </a:xfrm>
        </p:grpSpPr>
        <p:sp>
          <p:nvSpPr>
            <p:cNvPr id="318486" name="Rectangle 22"/>
            <p:cNvSpPr>
              <a:spLocks noChangeArrowheads="1"/>
            </p:cNvSpPr>
            <p:nvPr/>
          </p:nvSpPr>
          <p:spPr bwMode="auto">
            <a:xfrm>
              <a:off x="3984" y="2064"/>
              <a:ext cx="315" cy="103"/>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87" name="Line 23"/>
            <p:cNvSpPr>
              <a:spLocks noChangeShapeType="1"/>
            </p:cNvSpPr>
            <p:nvPr/>
          </p:nvSpPr>
          <p:spPr bwMode="auto">
            <a:xfrm flipH="1">
              <a:off x="3731" y="2116"/>
              <a:ext cx="252"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88" name="Line 24"/>
            <p:cNvSpPr>
              <a:spLocks noChangeShapeType="1"/>
            </p:cNvSpPr>
            <p:nvPr/>
          </p:nvSpPr>
          <p:spPr bwMode="auto">
            <a:xfrm>
              <a:off x="4299" y="2116"/>
              <a:ext cx="315"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89" name="AutoShape 25"/>
            <p:cNvSpPr>
              <a:spLocks noChangeArrowheads="1"/>
            </p:cNvSpPr>
            <p:nvPr/>
          </p:nvSpPr>
          <p:spPr bwMode="auto">
            <a:xfrm rot="5400000">
              <a:off x="3916" y="2429"/>
              <a:ext cx="514" cy="504"/>
            </a:xfrm>
            <a:prstGeom prst="triangle">
              <a:avLst>
                <a:gd name="adj" fmla="val 50000"/>
              </a:avLst>
            </a:prstGeom>
            <a:noFill/>
            <a:ln w="3175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0" name="Line 26"/>
            <p:cNvSpPr>
              <a:spLocks noChangeShapeType="1"/>
            </p:cNvSpPr>
            <p:nvPr/>
          </p:nvSpPr>
          <p:spPr bwMode="auto">
            <a:xfrm>
              <a:off x="4425" y="2681"/>
              <a:ext cx="609"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1" name="Oval 27"/>
            <p:cNvSpPr>
              <a:spLocks noChangeArrowheads="1"/>
            </p:cNvSpPr>
            <p:nvPr/>
          </p:nvSpPr>
          <p:spPr bwMode="auto">
            <a:xfrm>
              <a:off x="5034" y="2656"/>
              <a:ext cx="42" cy="51"/>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2" name="Line 28"/>
            <p:cNvSpPr>
              <a:spLocks noChangeShapeType="1"/>
            </p:cNvSpPr>
            <p:nvPr/>
          </p:nvSpPr>
          <p:spPr bwMode="auto">
            <a:xfrm>
              <a:off x="4614" y="2116"/>
              <a:ext cx="0" cy="565"/>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3" name="Line 29"/>
            <p:cNvSpPr>
              <a:spLocks noChangeShapeType="1"/>
            </p:cNvSpPr>
            <p:nvPr/>
          </p:nvSpPr>
          <p:spPr bwMode="auto">
            <a:xfrm>
              <a:off x="3732" y="2116"/>
              <a:ext cx="0" cy="43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4" name="Line 30"/>
            <p:cNvSpPr>
              <a:spLocks noChangeShapeType="1"/>
            </p:cNvSpPr>
            <p:nvPr/>
          </p:nvSpPr>
          <p:spPr bwMode="auto">
            <a:xfrm>
              <a:off x="3958" y="2561"/>
              <a:ext cx="63"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5" name="Rectangle 31"/>
            <p:cNvSpPr>
              <a:spLocks noChangeArrowheads="1"/>
            </p:cNvSpPr>
            <p:nvPr/>
          </p:nvSpPr>
          <p:spPr bwMode="auto">
            <a:xfrm>
              <a:off x="3291" y="2501"/>
              <a:ext cx="315" cy="103"/>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6" name="Line 32"/>
            <p:cNvSpPr>
              <a:spLocks noChangeShapeType="1"/>
            </p:cNvSpPr>
            <p:nvPr/>
          </p:nvSpPr>
          <p:spPr bwMode="auto">
            <a:xfrm>
              <a:off x="3606" y="2553"/>
              <a:ext cx="315"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7" name="Line 33"/>
            <p:cNvSpPr>
              <a:spLocks noChangeShapeType="1"/>
            </p:cNvSpPr>
            <p:nvPr/>
          </p:nvSpPr>
          <p:spPr bwMode="auto">
            <a:xfrm flipH="1">
              <a:off x="3081" y="2553"/>
              <a:ext cx="21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498" name="Oval 34"/>
            <p:cNvSpPr>
              <a:spLocks noChangeArrowheads="1"/>
            </p:cNvSpPr>
            <p:nvPr/>
          </p:nvSpPr>
          <p:spPr bwMode="auto">
            <a:xfrm>
              <a:off x="3039" y="2527"/>
              <a:ext cx="42" cy="51"/>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2965" name="Text Box 35"/>
            <p:cNvSpPr txBox="1">
              <a:spLocks noChangeArrowheads="1"/>
            </p:cNvSpPr>
            <p:nvPr/>
          </p:nvSpPr>
          <p:spPr bwMode="auto">
            <a:xfrm>
              <a:off x="4012" y="177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p>
          </p:txBody>
        </p:sp>
        <p:sp>
          <p:nvSpPr>
            <p:cNvPr id="82966" name="Text Box 36"/>
            <p:cNvSpPr txBox="1">
              <a:spLocks noChangeArrowheads="1"/>
            </p:cNvSpPr>
            <p:nvPr/>
          </p:nvSpPr>
          <p:spPr bwMode="auto">
            <a:xfrm>
              <a:off x="3293" y="2213"/>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p>
          </p:txBody>
        </p:sp>
        <p:sp>
          <p:nvSpPr>
            <p:cNvPr id="82967" name="Text Box 37"/>
            <p:cNvSpPr txBox="1">
              <a:spLocks noChangeArrowheads="1"/>
            </p:cNvSpPr>
            <p:nvPr/>
          </p:nvSpPr>
          <p:spPr bwMode="auto">
            <a:xfrm>
              <a:off x="2880" y="2549"/>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(t)</a:t>
              </a:r>
            </a:p>
          </p:txBody>
        </p:sp>
        <p:sp>
          <p:nvSpPr>
            <p:cNvPr id="318502" name="Text Box 38"/>
            <p:cNvSpPr txBox="1">
              <a:spLocks noChangeArrowheads="1"/>
            </p:cNvSpPr>
            <p:nvPr/>
          </p:nvSpPr>
          <p:spPr bwMode="auto">
            <a:xfrm>
              <a:off x="4995" y="2457"/>
              <a:ext cx="116" cy="288"/>
            </a:xfrm>
            <a:prstGeom prst="rect">
              <a:avLst/>
            </a:prstGeom>
            <a:noFill/>
            <a:ln w="31750">
              <a:noFill/>
              <a:miter lim="800000"/>
            </a:ln>
          </p:spPr>
          <p:txBody>
            <a:bodyPr wrap="none">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2969" name="Text Box 39"/>
            <p:cNvSpPr txBox="1">
              <a:spLocks noChangeArrowheads="1"/>
            </p:cNvSpPr>
            <p:nvPr/>
          </p:nvSpPr>
          <p:spPr bwMode="auto">
            <a:xfrm>
              <a:off x="4823" y="2645"/>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baseline="-25000">
                  <a:latin typeface="Times New Roman" panose="02020603050405020304" pitchFamily="18" charset="0"/>
                </a:rPr>
                <a:t>o</a:t>
              </a:r>
              <a:r>
                <a:rPr lang="en-US" altLang="zh-CN" sz="2400">
                  <a:latin typeface="Times New Roman" panose="02020603050405020304" pitchFamily="18" charset="0"/>
                </a:rPr>
                <a:t>(t)</a:t>
              </a:r>
            </a:p>
          </p:txBody>
        </p:sp>
        <p:sp>
          <p:nvSpPr>
            <p:cNvPr id="318504" name="Line 40"/>
            <p:cNvSpPr>
              <a:spLocks noChangeShapeType="1"/>
            </p:cNvSpPr>
            <p:nvPr/>
          </p:nvSpPr>
          <p:spPr bwMode="auto">
            <a:xfrm>
              <a:off x="3944" y="2821"/>
              <a:ext cx="96"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505" name="Line 41"/>
            <p:cNvSpPr>
              <a:spLocks noChangeShapeType="1"/>
            </p:cNvSpPr>
            <p:nvPr/>
          </p:nvSpPr>
          <p:spPr bwMode="auto">
            <a:xfrm>
              <a:off x="3992" y="2773"/>
              <a:ext cx="0" cy="9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506" name="Line 42"/>
            <p:cNvSpPr>
              <a:spLocks noChangeShapeType="1"/>
            </p:cNvSpPr>
            <p:nvPr/>
          </p:nvSpPr>
          <p:spPr bwMode="auto">
            <a:xfrm flipH="1">
              <a:off x="3728" y="2821"/>
              <a:ext cx="19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507" name="Line 43"/>
            <p:cNvSpPr>
              <a:spLocks noChangeShapeType="1"/>
            </p:cNvSpPr>
            <p:nvPr/>
          </p:nvSpPr>
          <p:spPr bwMode="auto">
            <a:xfrm>
              <a:off x="3728" y="2813"/>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18508" name="Line 44"/>
            <p:cNvSpPr>
              <a:spLocks noChangeShapeType="1"/>
            </p:cNvSpPr>
            <p:nvPr/>
          </p:nvSpPr>
          <p:spPr bwMode="auto">
            <a:xfrm flipH="1">
              <a:off x="3648" y="2965"/>
              <a:ext cx="144" cy="0"/>
            </a:xfrm>
            <a:prstGeom prst="line">
              <a:avLst/>
            </a:pr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2975" name="Rectangle 45"/>
            <p:cNvSpPr>
              <a:spLocks noChangeArrowheads="1"/>
            </p:cNvSpPr>
            <p:nvPr/>
          </p:nvSpPr>
          <p:spPr bwMode="auto">
            <a:xfrm>
              <a:off x="3532" y="3173"/>
              <a:ext cx="14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400"/>
                <a:t>比例运算放大器</a:t>
              </a:r>
            </a:p>
          </p:txBody>
        </p:sp>
      </p:grpSp>
      <p:graphicFrame>
        <p:nvGraphicFramePr>
          <p:cNvPr id="318510" name="Object 46"/>
          <p:cNvGraphicFramePr>
            <a:graphicFrameLocks noChangeAspect="1"/>
          </p:cNvGraphicFramePr>
          <p:nvPr/>
        </p:nvGraphicFramePr>
        <p:xfrm>
          <a:off x="1835150" y="5300886"/>
          <a:ext cx="2997200" cy="893763"/>
        </p:xfrm>
        <a:graphic>
          <a:graphicData uri="http://schemas.openxmlformats.org/presentationml/2006/ole">
            <mc:AlternateContent xmlns:mc="http://schemas.openxmlformats.org/markup-compatibility/2006">
              <mc:Choice xmlns:v="urn:schemas-microsoft-com:vml" Requires="v">
                <p:oleObj spid="_x0000_s131086" name="Equation" r:id="rId5" imgW="34747200" imgH="10363200" progId="">
                  <p:embed/>
                </p:oleObj>
              </mc:Choice>
              <mc:Fallback>
                <p:oleObj name="Equation" r:id="rId5" imgW="34747200" imgH="10363200" progId="">
                  <p:embed/>
                  <p:pic>
                    <p:nvPicPr>
                      <p:cNvPr id="0" name="Picture 2" descr="image2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300886"/>
                        <a:ext cx="2997200"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8511" name="Object 47"/>
          <p:cNvGraphicFramePr>
            <a:graphicFrameLocks noChangeAspect="1"/>
          </p:cNvGraphicFramePr>
          <p:nvPr/>
        </p:nvGraphicFramePr>
        <p:xfrm>
          <a:off x="5435600" y="5300886"/>
          <a:ext cx="3259138" cy="893763"/>
        </p:xfrm>
        <a:graphic>
          <a:graphicData uri="http://schemas.openxmlformats.org/presentationml/2006/ole">
            <mc:AlternateContent xmlns:mc="http://schemas.openxmlformats.org/markup-compatibility/2006">
              <mc:Choice xmlns:v="urn:schemas-microsoft-com:vml" Requires="v">
                <p:oleObj spid="_x0000_s131087" name="Equation" r:id="rId7" imgW="37795200" imgH="10363200" progId="">
                  <p:embed/>
                </p:oleObj>
              </mc:Choice>
              <mc:Fallback>
                <p:oleObj name="Equation" r:id="rId7" imgW="37795200" imgH="10363200" progId="">
                  <p:embed/>
                  <p:pic>
                    <p:nvPicPr>
                      <p:cNvPr id="0" name="Picture 1" descr="image2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300886"/>
                        <a:ext cx="325913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48" name="页脚占位符 4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8467"/>
                                        </p:tgtEl>
                                        <p:attrNameLst>
                                          <p:attrName>style.visibility</p:attrName>
                                        </p:attrNameLst>
                                      </p:cBhvr>
                                      <p:to>
                                        <p:strVal val="visible"/>
                                      </p:to>
                                    </p:set>
                                    <p:anim calcmode="lin" valueType="num">
                                      <p:cBhvr additive="base">
                                        <p:cTn id="7" dur="500" fill="hold"/>
                                        <p:tgtEl>
                                          <p:spTgt spid="318467"/>
                                        </p:tgtEl>
                                        <p:attrNameLst>
                                          <p:attrName>ppt_x</p:attrName>
                                        </p:attrNameLst>
                                      </p:cBhvr>
                                      <p:tavLst>
                                        <p:tav tm="0">
                                          <p:val>
                                            <p:strVal val="#ppt_x"/>
                                          </p:val>
                                        </p:tav>
                                        <p:tav tm="100000">
                                          <p:val>
                                            <p:strVal val="#ppt_x"/>
                                          </p:val>
                                        </p:tav>
                                      </p:tavLst>
                                    </p:anim>
                                    <p:anim calcmode="lin" valueType="num">
                                      <p:cBhvr additive="base">
                                        <p:cTn id="8" dur="500" fill="hold"/>
                                        <p:tgtEl>
                                          <p:spTgt spid="3184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8510"/>
                                        </p:tgtEl>
                                        <p:attrNameLst>
                                          <p:attrName>style.visibility</p:attrName>
                                        </p:attrNameLst>
                                      </p:cBhvr>
                                      <p:to>
                                        <p:strVal val="visible"/>
                                      </p:to>
                                    </p:set>
                                    <p:anim calcmode="lin" valueType="num">
                                      <p:cBhvr additive="base">
                                        <p:cTn id="19" dur="500" fill="hold"/>
                                        <p:tgtEl>
                                          <p:spTgt spid="318510"/>
                                        </p:tgtEl>
                                        <p:attrNameLst>
                                          <p:attrName>ppt_x</p:attrName>
                                        </p:attrNameLst>
                                      </p:cBhvr>
                                      <p:tavLst>
                                        <p:tav tm="0">
                                          <p:val>
                                            <p:strVal val="#ppt_x"/>
                                          </p:val>
                                        </p:tav>
                                        <p:tav tm="100000">
                                          <p:val>
                                            <p:strVal val="#ppt_x"/>
                                          </p:val>
                                        </p:tav>
                                      </p:tavLst>
                                    </p:anim>
                                    <p:anim calcmode="lin" valueType="num">
                                      <p:cBhvr additive="base">
                                        <p:cTn id="20" dur="500" fill="hold"/>
                                        <p:tgtEl>
                                          <p:spTgt spid="3185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8511"/>
                                        </p:tgtEl>
                                        <p:attrNameLst>
                                          <p:attrName>style.visibility</p:attrName>
                                        </p:attrNameLst>
                                      </p:cBhvr>
                                      <p:to>
                                        <p:strVal val="visible"/>
                                      </p:to>
                                    </p:set>
                                    <p:anim calcmode="lin" valueType="num">
                                      <p:cBhvr additive="base">
                                        <p:cTn id="31" dur="500" fill="hold"/>
                                        <p:tgtEl>
                                          <p:spTgt spid="318511"/>
                                        </p:tgtEl>
                                        <p:attrNameLst>
                                          <p:attrName>ppt_x</p:attrName>
                                        </p:attrNameLst>
                                      </p:cBhvr>
                                      <p:tavLst>
                                        <p:tav tm="0">
                                          <p:val>
                                            <p:strVal val="#ppt_x"/>
                                          </p:val>
                                        </p:tav>
                                        <p:tav tm="100000">
                                          <p:val>
                                            <p:strVal val="#ppt_x"/>
                                          </p:val>
                                        </p:tav>
                                      </p:tavLst>
                                    </p:anim>
                                    <p:anim calcmode="lin" valueType="num">
                                      <p:cBhvr additive="base">
                                        <p:cTn id="32" dur="500" fill="hold"/>
                                        <p:tgtEl>
                                          <p:spTgt spid="318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1" name="Rectangle 3"/>
          <p:cNvSpPr>
            <a:spLocks noChangeArrowheads="1"/>
          </p:cNvSpPr>
          <p:nvPr/>
        </p:nvSpPr>
        <p:spPr bwMode="auto">
          <a:xfrm>
            <a:off x="1187624" y="980728"/>
            <a:ext cx="4267200" cy="519113"/>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一阶惯性环节</a:t>
            </a:r>
            <a:endParaRPr lang="en-US" altLang="zh-CN" sz="2400" dirty="0">
              <a:solidFill>
                <a:srgbClr val="893B7E"/>
              </a:solidFill>
              <a:effectLst>
                <a:outerShdw blurRad="38100" dist="38100" dir="2700000" algn="tl">
                  <a:srgbClr val="C0C0C0"/>
                </a:outerShdw>
              </a:effectLst>
              <a:ea typeface="宋体" panose="02010600030101010101" pitchFamily="2" charset="-122"/>
            </a:endParaRPr>
          </a:p>
        </p:txBody>
      </p:sp>
      <p:graphicFrame>
        <p:nvGraphicFramePr>
          <p:cNvPr id="319492" name="Object 4"/>
          <p:cNvGraphicFramePr>
            <a:graphicFrameLocks noChangeAspect="1"/>
          </p:cNvGraphicFramePr>
          <p:nvPr/>
        </p:nvGraphicFramePr>
        <p:xfrm>
          <a:off x="1416224" y="2199928"/>
          <a:ext cx="3124200" cy="749300"/>
        </p:xfrm>
        <a:graphic>
          <a:graphicData uri="http://schemas.openxmlformats.org/presentationml/2006/ole">
            <mc:AlternateContent xmlns:mc="http://schemas.openxmlformats.org/markup-compatibility/2006">
              <mc:Choice xmlns:v="urn:schemas-microsoft-com:vml" Requires="v">
                <p:oleObj spid="_x0000_s133129" r:id="rId3" imgW="44805600" imgH="10668000" progId="">
                  <p:embed/>
                </p:oleObj>
              </mc:Choice>
              <mc:Fallback>
                <p:oleObj r:id="rId3" imgW="44805600" imgH="10668000" progId="">
                  <p:embed/>
                  <p:pic>
                    <p:nvPicPr>
                      <p:cNvPr id="0" name="Picture 2" descr="image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224" y="2199928"/>
                        <a:ext cx="31242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493" name="Object 5"/>
          <p:cNvGraphicFramePr>
            <a:graphicFrameLocks noChangeAspect="1"/>
          </p:cNvGraphicFramePr>
          <p:nvPr/>
        </p:nvGraphicFramePr>
        <p:xfrm>
          <a:off x="1416224" y="3712816"/>
          <a:ext cx="2743200" cy="849312"/>
        </p:xfrm>
        <a:graphic>
          <a:graphicData uri="http://schemas.openxmlformats.org/presentationml/2006/ole">
            <mc:AlternateContent xmlns:mc="http://schemas.openxmlformats.org/markup-compatibility/2006">
              <mc:Choice xmlns:v="urn:schemas-microsoft-com:vml" Requires="v">
                <p:oleObj spid="_x0000_s133130" r:id="rId5" imgW="38404800" imgH="11887200" progId="">
                  <p:embed/>
                </p:oleObj>
              </mc:Choice>
              <mc:Fallback>
                <p:oleObj r:id="rId5" imgW="38404800" imgH="11887200" progId="">
                  <p:embed/>
                  <p:pic>
                    <p:nvPicPr>
                      <p:cNvPr id="0" name="Picture 1" descr="image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224" y="3712816"/>
                        <a:ext cx="2743200"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4" name="Rectangle 6"/>
          <p:cNvSpPr>
            <a:spLocks noChangeArrowheads="1"/>
          </p:cNvSpPr>
          <p:nvPr/>
        </p:nvSpPr>
        <p:spPr bwMode="auto">
          <a:xfrm>
            <a:off x="1263824" y="1576041"/>
            <a:ext cx="5868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凡运动方程为下面一阶微分方程</a:t>
            </a:r>
          </a:p>
        </p:txBody>
      </p:sp>
      <p:sp>
        <p:nvSpPr>
          <p:cNvPr id="319495" name="Rectangle 7"/>
          <p:cNvSpPr>
            <a:spLocks noChangeArrowheads="1"/>
          </p:cNvSpPr>
          <p:nvPr/>
        </p:nvSpPr>
        <p:spPr bwMode="auto">
          <a:xfrm>
            <a:off x="1263824" y="3052416"/>
            <a:ext cx="7758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eaLnBrk="0" hangingPunct="0"/>
            <a:r>
              <a:rPr lang="zh-CN" altLang="en-US" sz="2800"/>
              <a:t>形式的环节称为一阶惯性环节。其传递函数为：</a:t>
            </a:r>
          </a:p>
        </p:txBody>
      </p:sp>
      <p:sp>
        <p:nvSpPr>
          <p:cNvPr id="319496" name="Rectangle 8"/>
          <p:cNvSpPr>
            <a:spLocks noChangeArrowheads="1"/>
          </p:cNvSpPr>
          <p:nvPr/>
        </p:nvSpPr>
        <p:spPr bwMode="auto">
          <a:xfrm>
            <a:off x="2668762" y="5211416"/>
            <a:ext cx="63531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en-US" altLang="zh-CN" sz="2800" dirty="0">
                <a:latin typeface="Times New Roman" panose="02020603050405020304" pitchFamily="18" charset="0"/>
              </a:rPr>
              <a:t> T—</a:t>
            </a:r>
            <a:r>
              <a:rPr lang="zh-CN" altLang="en-US" sz="2800" dirty="0"/>
              <a:t>时间常数，表征环节的惯性，和</a:t>
            </a:r>
          </a:p>
          <a:p>
            <a:pPr>
              <a:lnSpc>
                <a:spcPct val="115000"/>
              </a:lnSpc>
            </a:pPr>
            <a:r>
              <a:rPr lang="zh-CN" altLang="en-US" sz="2800" dirty="0">
                <a:latin typeface="Times New Roman" panose="02020603050405020304" pitchFamily="18" charset="0"/>
              </a:rPr>
              <a:t>       </a:t>
            </a:r>
            <a:r>
              <a:rPr lang="zh-CN" altLang="en-US" sz="2800" dirty="0"/>
              <a:t>环节结构参数有关</a:t>
            </a:r>
          </a:p>
        </p:txBody>
      </p:sp>
      <p:sp>
        <p:nvSpPr>
          <p:cNvPr id="319497" name="Rectangle 9"/>
          <p:cNvSpPr>
            <a:spLocks noChangeArrowheads="1"/>
          </p:cNvSpPr>
          <p:nvPr/>
        </p:nvSpPr>
        <p:spPr bwMode="auto">
          <a:xfrm>
            <a:off x="1660699" y="4635153"/>
            <a:ext cx="640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式中，</a:t>
            </a:r>
            <a:r>
              <a:rPr lang="en-US" altLang="zh-CN" sz="2800" i="1">
                <a:latin typeface="Times New Roman" panose="02020603050405020304" pitchFamily="18" charset="0"/>
              </a:rPr>
              <a:t>K</a:t>
            </a:r>
            <a:r>
              <a:rPr lang="en-US" altLang="zh-CN" sz="2800">
                <a:latin typeface="Times New Roman" panose="02020603050405020304" pitchFamily="18" charset="0"/>
              </a:rPr>
              <a:t>—</a:t>
            </a:r>
            <a:r>
              <a:rPr lang="zh-CN" altLang="en-US" sz="2800"/>
              <a:t>环节增益（放大系数）；</a:t>
            </a:r>
          </a:p>
        </p:txBody>
      </p:sp>
      <p:sp>
        <p:nvSpPr>
          <p:cNvPr id="9"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4"/>
                                        </p:tgtEl>
                                        <p:attrNameLst>
                                          <p:attrName>style.visibility</p:attrName>
                                        </p:attrNameLst>
                                      </p:cBhvr>
                                      <p:to>
                                        <p:strVal val="visible"/>
                                      </p:to>
                                    </p:set>
                                    <p:anim calcmode="lin" valueType="num">
                                      <p:cBhvr additive="base">
                                        <p:cTn id="7" dur="500" fill="hold"/>
                                        <p:tgtEl>
                                          <p:spTgt spid="319494"/>
                                        </p:tgtEl>
                                        <p:attrNameLst>
                                          <p:attrName>ppt_x</p:attrName>
                                        </p:attrNameLst>
                                      </p:cBhvr>
                                      <p:tavLst>
                                        <p:tav tm="0">
                                          <p:val>
                                            <p:strVal val="#ppt_x"/>
                                          </p:val>
                                        </p:tav>
                                        <p:tav tm="100000">
                                          <p:val>
                                            <p:strVal val="#ppt_x"/>
                                          </p:val>
                                        </p:tav>
                                      </p:tavLst>
                                    </p:anim>
                                    <p:anim calcmode="lin" valueType="num">
                                      <p:cBhvr additive="base">
                                        <p:cTn id="8" dur="500" fill="hold"/>
                                        <p:tgtEl>
                                          <p:spTgt spid="3194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9492"/>
                                        </p:tgtEl>
                                        <p:attrNameLst>
                                          <p:attrName>style.visibility</p:attrName>
                                        </p:attrNameLst>
                                      </p:cBhvr>
                                      <p:to>
                                        <p:strVal val="visible"/>
                                      </p:to>
                                    </p:set>
                                    <p:anim calcmode="lin" valueType="num">
                                      <p:cBhvr additive="base">
                                        <p:cTn id="13" dur="500" fill="hold"/>
                                        <p:tgtEl>
                                          <p:spTgt spid="319492"/>
                                        </p:tgtEl>
                                        <p:attrNameLst>
                                          <p:attrName>ppt_x</p:attrName>
                                        </p:attrNameLst>
                                      </p:cBhvr>
                                      <p:tavLst>
                                        <p:tav tm="0">
                                          <p:val>
                                            <p:strVal val="#ppt_x"/>
                                          </p:val>
                                        </p:tav>
                                        <p:tav tm="100000">
                                          <p:val>
                                            <p:strVal val="#ppt_x"/>
                                          </p:val>
                                        </p:tav>
                                      </p:tavLst>
                                    </p:anim>
                                    <p:anim calcmode="lin" valueType="num">
                                      <p:cBhvr additive="base">
                                        <p:cTn id="14" dur="500" fill="hold"/>
                                        <p:tgtEl>
                                          <p:spTgt spid="319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9495"/>
                                        </p:tgtEl>
                                        <p:attrNameLst>
                                          <p:attrName>style.visibility</p:attrName>
                                        </p:attrNameLst>
                                      </p:cBhvr>
                                      <p:to>
                                        <p:strVal val="visible"/>
                                      </p:to>
                                    </p:set>
                                    <p:anim calcmode="lin" valueType="num">
                                      <p:cBhvr additive="base">
                                        <p:cTn id="19" dur="500" fill="hold"/>
                                        <p:tgtEl>
                                          <p:spTgt spid="319495"/>
                                        </p:tgtEl>
                                        <p:attrNameLst>
                                          <p:attrName>ppt_x</p:attrName>
                                        </p:attrNameLst>
                                      </p:cBhvr>
                                      <p:tavLst>
                                        <p:tav tm="0">
                                          <p:val>
                                            <p:strVal val="#ppt_x"/>
                                          </p:val>
                                        </p:tav>
                                        <p:tav tm="100000">
                                          <p:val>
                                            <p:strVal val="#ppt_x"/>
                                          </p:val>
                                        </p:tav>
                                      </p:tavLst>
                                    </p:anim>
                                    <p:anim calcmode="lin" valueType="num">
                                      <p:cBhvr additive="base">
                                        <p:cTn id="20" dur="500" fill="hold"/>
                                        <p:tgtEl>
                                          <p:spTgt spid="3194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9493"/>
                                        </p:tgtEl>
                                        <p:attrNameLst>
                                          <p:attrName>style.visibility</p:attrName>
                                        </p:attrNameLst>
                                      </p:cBhvr>
                                      <p:to>
                                        <p:strVal val="visible"/>
                                      </p:to>
                                    </p:set>
                                    <p:anim calcmode="lin" valueType="num">
                                      <p:cBhvr additive="base">
                                        <p:cTn id="25" dur="500" fill="hold"/>
                                        <p:tgtEl>
                                          <p:spTgt spid="319493"/>
                                        </p:tgtEl>
                                        <p:attrNameLst>
                                          <p:attrName>ppt_x</p:attrName>
                                        </p:attrNameLst>
                                      </p:cBhvr>
                                      <p:tavLst>
                                        <p:tav tm="0">
                                          <p:val>
                                            <p:strVal val="#ppt_x"/>
                                          </p:val>
                                        </p:tav>
                                        <p:tav tm="100000">
                                          <p:val>
                                            <p:strVal val="#ppt_x"/>
                                          </p:val>
                                        </p:tav>
                                      </p:tavLst>
                                    </p:anim>
                                    <p:anim calcmode="lin" valueType="num">
                                      <p:cBhvr additive="base">
                                        <p:cTn id="26" dur="500" fill="hold"/>
                                        <p:tgtEl>
                                          <p:spTgt spid="3194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9497"/>
                                        </p:tgtEl>
                                        <p:attrNameLst>
                                          <p:attrName>style.visibility</p:attrName>
                                        </p:attrNameLst>
                                      </p:cBhvr>
                                      <p:to>
                                        <p:strVal val="visible"/>
                                      </p:to>
                                    </p:set>
                                    <p:anim calcmode="lin" valueType="num">
                                      <p:cBhvr additive="base">
                                        <p:cTn id="31" dur="500" fill="hold"/>
                                        <p:tgtEl>
                                          <p:spTgt spid="319497"/>
                                        </p:tgtEl>
                                        <p:attrNameLst>
                                          <p:attrName>ppt_x</p:attrName>
                                        </p:attrNameLst>
                                      </p:cBhvr>
                                      <p:tavLst>
                                        <p:tav tm="0">
                                          <p:val>
                                            <p:strVal val="#ppt_x"/>
                                          </p:val>
                                        </p:tav>
                                        <p:tav tm="100000">
                                          <p:val>
                                            <p:strVal val="#ppt_x"/>
                                          </p:val>
                                        </p:tav>
                                      </p:tavLst>
                                    </p:anim>
                                    <p:anim calcmode="lin" valueType="num">
                                      <p:cBhvr additive="base">
                                        <p:cTn id="32" dur="500" fill="hold"/>
                                        <p:tgtEl>
                                          <p:spTgt spid="31949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9496"/>
                                        </p:tgtEl>
                                        <p:attrNameLst>
                                          <p:attrName>style.visibility</p:attrName>
                                        </p:attrNameLst>
                                      </p:cBhvr>
                                      <p:to>
                                        <p:strVal val="visible"/>
                                      </p:to>
                                    </p:set>
                                    <p:anim calcmode="lin" valueType="num">
                                      <p:cBhvr additive="base">
                                        <p:cTn id="37" dur="500" fill="hold"/>
                                        <p:tgtEl>
                                          <p:spTgt spid="319496"/>
                                        </p:tgtEl>
                                        <p:attrNameLst>
                                          <p:attrName>ppt_x</p:attrName>
                                        </p:attrNameLst>
                                      </p:cBhvr>
                                      <p:tavLst>
                                        <p:tav tm="0">
                                          <p:val>
                                            <p:strVal val="#ppt_x"/>
                                          </p:val>
                                        </p:tav>
                                        <p:tav tm="100000">
                                          <p:val>
                                            <p:strVal val="#ppt_x"/>
                                          </p:val>
                                        </p:tav>
                                      </p:tavLst>
                                    </p:anim>
                                    <p:anim calcmode="lin" valueType="num">
                                      <p:cBhvr additive="base">
                                        <p:cTn id="38" dur="500" fill="hold"/>
                                        <p:tgtEl>
                                          <p:spTgt spid="319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autoUpdateAnimBg="0"/>
      <p:bldP spid="319495" grpId="0" autoUpdateAnimBg="0"/>
      <p:bldP spid="319496" grpId="0" autoUpdateAnimBg="0"/>
      <p:bldP spid="3194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899592" y="908720"/>
            <a:ext cx="4872038"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latin typeface="宋体" panose="02010600030101010101" pitchFamily="2" charset="-122"/>
                <a:ea typeface="宋体" panose="02010600030101010101" pitchFamily="2" charset="-122"/>
              </a:rPr>
              <a:t>控制系统微分方程的列写  </a:t>
            </a:r>
          </a:p>
        </p:txBody>
      </p:sp>
      <p:sp>
        <p:nvSpPr>
          <p:cNvPr id="190467" name="Text Box 3"/>
          <p:cNvSpPr txBox="1">
            <a:spLocks noChangeArrowheads="1"/>
          </p:cNvSpPr>
          <p:nvPr/>
        </p:nvSpPr>
        <p:spPr bwMode="auto">
          <a:xfrm>
            <a:off x="1115492" y="1484982"/>
            <a:ext cx="7315200" cy="55175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机械系统</a:t>
            </a:r>
            <a:endParaRPr lang="zh-CN" altLang="en-US" sz="2800" dirty="0">
              <a:solidFill>
                <a:srgbClr val="893B7E"/>
              </a:solidFill>
              <a:ea typeface="宋体" panose="02010600030101010101" pitchFamily="2" charset="-122"/>
            </a:endParaRPr>
          </a:p>
        </p:txBody>
      </p:sp>
      <p:sp>
        <p:nvSpPr>
          <p:cNvPr id="190468" name="Text Box 4"/>
          <p:cNvSpPr txBox="1">
            <a:spLocks noChangeArrowheads="1"/>
          </p:cNvSpPr>
          <p:nvPr/>
        </p:nvSpPr>
        <p:spPr bwMode="auto">
          <a:xfrm>
            <a:off x="1115492" y="2061245"/>
            <a:ext cx="7423150" cy="1073150"/>
          </a:xfrm>
          <a:prstGeom prst="rect">
            <a:avLst/>
          </a:prstGeom>
          <a:noFill/>
          <a:ln w="9525">
            <a:noFill/>
            <a:miter lim="800000"/>
          </a:ln>
        </p:spPr>
        <p:txBody>
          <a:bodyPr>
            <a:spAutoFit/>
          </a:bodyPr>
          <a:lstStyle/>
          <a:p>
            <a:pPr>
              <a:lnSpc>
                <a:spcPct val="115000"/>
              </a:lnSpc>
              <a:defRPr/>
            </a:pPr>
            <a:r>
              <a:rPr lang="zh-CN" altLang="en-US" sz="2800" dirty="0">
                <a:ea typeface="宋体" panose="02010600030101010101" pitchFamily="2" charset="-122"/>
              </a:rPr>
              <a:t>机械系统中以各种形式出现的物理现象，都可简化为质量、弹簧和阻尼三个要素：</a:t>
            </a:r>
          </a:p>
        </p:txBody>
      </p:sp>
      <p:sp>
        <p:nvSpPr>
          <p:cNvPr id="190469" name="Text Box 5"/>
          <p:cNvSpPr txBox="1">
            <a:spLocks noChangeArrowheads="1"/>
          </p:cNvSpPr>
          <p:nvPr/>
        </p:nvSpPr>
        <p:spPr bwMode="auto">
          <a:xfrm>
            <a:off x="1115492" y="3140745"/>
            <a:ext cx="7423150" cy="551754"/>
          </a:xfrm>
          <a:prstGeom prst="rect">
            <a:avLst/>
          </a:prstGeom>
          <a:noFill/>
          <a:ln w="9525">
            <a:noFill/>
            <a:miter lim="800000"/>
          </a:ln>
        </p:spPr>
        <p:txBody>
          <a:bodyPr>
            <a:spAutoFit/>
          </a:bodyPr>
          <a:lstStyle/>
          <a:p>
            <a:pPr>
              <a:lnSpc>
                <a:spcPct val="115000"/>
              </a:lnSpc>
              <a:buFont typeface="Wingdings" panose="05000000000000000000" pitchFamily="2" charset="2"/>
              <a:buChar char="ü"/>
              <a:defRPr/>
            </a:pP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dirty="0">
                <a:solidFill>
                  <a:srgbClr val="FF0000"/>
                </a:solidFill>
                <a:ea typeface="宋体" panose="02010600030101010101" pitchFamily="2" charset="-122"/>
              </a:rPr>
              <a:t>质量</a:t>
            </a:r>
          </a:p>
        </p:txBody>
      </p:sp>
      <p:grpSp>
        <p:nvGrpSpPr>
          <p:cNvPr id="2" name="Group 6"/>
          <p:cNvGrpSpPr/>
          <p:nvPr/>
        </p:nvGrpSpPr>
        <p:grpSpPr bwMode="auto">
          <a:xfrm>
            <a:off x="2366442" y="3069307"/>
            <a:ext cx="3581400" cy="1833563"/>
            <a:chOff x="1728" y="2016"/>
            <a:chExt cx="2256" cy="1155"/>
          </a:xfrm>
        </p:grpSpPr>
        <p:sp>
          <p:nvSpPr>
            <p:cNvPr id="190471" name="Rectangle 7" descr="宽上对角线"/>
            <p:cNvSpPr>
              <a:spLocks noChangeArrowheads="1"/>
            </p:cNvSpPr>
            <p:nvPr/>
          </p:nvSpPr>
          <p:spPr bwMode="auto">
            <a:xfrm>
              <a:off x="3888" y="2640"/>
              <a:ext cx="96" cy="384"/>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033" name="Rectangle 8"/>
            <p:cNvSpPr>
              <a:spLocks noChangeArrowheads="1"/>
            </p:cNvSpPr>
            <p:nvPr/>
          </p:nvSpPr>
          <p:spPr bwMode="auto">
            <a:xfrm>
              <a:off x="2448" y="2592"/>
              <a:ext cx="480" cy="480"/>
            </a:xfrm>
            <a:prstGeom prst="rect">
              <a:avLst/>
            </a:prstGeom>
            <a:noFill/>
            <a:ln w="22225">
              <a:solidFill>
                <a:schemeClr val="tx1"/>
              </a:solidFill>
              <a:miter lim="800000"/>
            </a:ln>
          </p:spPr>
          <p:txBody>
            <a:bodyPr wrap="none" anchor="ctr"/>
            <a:lstStyle/>
            <a:p>
              <a:pPr algn="ctr"/>
              <a:r>
                <a:rPr lang="en-US" altLang="zh-CN" sz="2400" i="1">
                  <a:latin typeface="Times New Roman" panose="02020603050405020304" pitchFamily="18" charset="0"/>
                </a:rPr>
                <a:t>m</a:t>
              </a:r>
            </a:p>
          </p:txBody>
        </p:sp>
        <p:sp>
          <p:nvSpPr>
            <p:cNvPr id="190473" name="Line 9"/>
            <p:cNvSpPr>
              <a:spLocks noChangeShapeType="1"/>
            </p:cNvSpPr>
            <p:nvPr/>
          </p:nvSpPr>
          <p:spPr bwMode="auto">
            <a:xfrm>
              <a:off x="1728" y="2832"/>
              <a:ext cx="72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035" name="Rectangle 10"/>
            <p:cNvSpPr>
              <a:spLocks noChangeArrowheads="1"/>
            </p:cNvSpPr>
            <p:nvPr/>
          </p:nvSpPr>
          <p:spPr bwMode="auto">
            <a:xfrm>
              <a:off x="1824" y="2496"/>
              <a:ext cx="461"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i="1" baseline="-25000">
                  <a:latin typeface="Times New Roman" panose="02020603050405020304" pitchFamily="18" charset="0"/>
                  <a:ea typeface="宋体" panose="02010600030101010101" pitchFamily="2" charset="-122"/>
                </a:rPr>
                <a:t>m</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190475" name="Line 11"/>
            <p:cNvSpPr>
              <a:spLocks noChangeShapeType="1"/>
            </p:cNvSpPr>
            <p:nvPr/>
          </p:nvSpPr>
          <p:spPr bwMode="auto">
            <a:xfrm>
              <a:off x="2448" y="3168"/>
              <a:ext cx="57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0476" name="Line 12"/>
            <p:cNvSpPr>
              <a:spLocks noChangeShapeType="1"/>
            </p:cNvSpPr>
            <p:nvPr/>
          </p:nvSpPr>
          <p:spPr bwMode="auto">
            <a:xfrm flipV="1">
              <a:off x="3024" y="2592"/>
              <a:ext cx="0" cy="57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0477" name="Line 13"/>
            <p:cNvSpPr>
              <a:spLocks noChangeShapeType="1"/>
            </p:cNvSpPr>
            <p:nvPr/>
          </p:nvSpPr>
          <p:spPr bwMode="auto">
            <a:xfrm>
              <a:off x="3024" y="2832"/>
              <a:ext cx="43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0478" name="Oval 14"/>
            <p:cNvSpPr>
              <a:spLocks noChangeArrowheads="1"/>
            </p:cNvSpPr>
            <p:nvPr/>
          </p:nvSpPr>
          <p:spPr bwMode="auto">
            <a:xfrm>
              <a:off x="3456" y="2784"/>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0479" name="Line 15"/>
            <p:cNvSpPr>
              <a:spLocks noChangeShapeType="1"/>
            </p:cNvSpPr>
            <p:nvPr/>
          </p:nvSpPr>
          <p:spPr bwMode="auto">
            <a:xfrm>
              <a:off x="3552" y="2832"/>
              <a:ext cx="33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0480" name="Line 16"/>
            <p:cNvSpPr>
              <a:spLocks noChangeShapeType="1"/>
            </p:cNvSpPr>
            <p:nvPr/>
          </p:nvSpPr>
          <p:spPr bwMode="auto">
            <a:xfrm>
              <a:off x="3888" y="2640"/>
              <a:ext cx="0" cy="384"/>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042" name="Text Box 17"/>
            <p:cNvSpPr txBox="1">
              <a:spLocks noChangeArrowheads="1"/>
            </p:cNvSpPr>
            <p:nvPr/>
          </p:nvSpPr>
          <p:spPr bwMode="auto">
            <a:xfrm>
              <a:off x="3168" y="2880"/>
              <a:ext cx="701" cy="291"/>
            </a:xfrm>
            <a:prstGeom prst="rect">
              <a:avLst/>
            </a:prstGeom>
            <a:noFill/>
            <a:ln w="22225">
              <a:noFill/>
              <a:miter lim="800000"/>
            </a:ln>
          </p:spPr>
          <p:txBody>
            <a:bodyPr wrap="none">
              <a:spAutoFit/>
            </a:bodyPr>
            <a:lstStyle/>
            <a:p>
              <a:pPr>
                <a:defRPr/>
              </a:pPr>
              <a:r>
                <a:rPr lang="zh-CN" altLang="en-US" sz="2400">
                  <a:ea typeface="宋体" panose="02010600030101010101" pitchFamily="2" charset="-122"/>
                </a:rPr>
                <a:t>参考点</a:t>
              </a:r>
            </a:p>
          </p:txBody>
        </p:sp>
        <p:sp>
          <p:nvSpPr>
            <p:cNvPr id="190482" name="Line 18"/>
            <p:cNvSpPr>
              <a:spLocks noChangeShapeType="1"/>
            </p:cNvSpPr>
            <p:nvPr/>
          </p:nvSpPr>
          <p:spPr bwMode="auto">
            <a:xfrm flipV="1">
              <a:off x="2448" y="2160"/>
              <a:ext cx="0" cy="432"/>
            </a:xfrm>
            <a:prstGeom prst="line">
              <a:avLst/>
            </a:prstGeom>
            <a:noFill/>
            <a:ln w="1905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0483" name="Line 19"/>
            <p:cNvSpPr>
              <a:spLocks noChangeShapeType="1"/>
            </p:cNvSpPr>
            <p:nvPr/>
          </p:nvSpPr>
          <p:spPr bwMode="auto">
            <a:xfrm>
              <a:off x="2448" y="2160"/>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0484" name="Line 20"/>
            <p:cNvSpPr>
              <a:spLocks noChangeShapeType="1"/>
            </p:cNvSpPr>
            <p:nvPr/>
          </p:nvSpPr>
          <p:spPr bwMode="auto">
            <a:xfrm>
              <a:off x="2448" y="2400"/>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046" name="Rectangle 21"/>
            <p:cNvSpPr>
              <a:spLocks noChangeArrowheads="1"/>
            </p:cNvSpPr>
            <p:nvPr/>
          </p:nvSpPr>
          <p:spPr bwMode="auto">
            <a:xfrm>
              <a:off x="2736" y="2016"/>
              <a:ext cx="425"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i="1"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1047" name="Rectangle 22"/>
            <p:cNvSpPr>
              <a:spLocks noChangeArrowheads="1"/>
            </p:cNvSpPr>
            <p:nvPr/>
          </p:nvSpPr>
          <p:spPr bwMode="auto">
            <a:xfrm>
              <a:off x="2736" y="2256"/>
              <a:ext cx="414"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v</a:t>
              </a:r>
              <a:r>
                <a:rPr lang="en-US" altLang="zh-CN" sz="2400" i="1"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grpSp>
      <p:graphicFrame>
        <p:nvGraphicFramePr>
          <p:cNvPr id="190487" name="Object 23"/>
          <p:cNvGraphicFramePr>
            <a:graphicFrameLocks noChangeAspect="1"/>
          </p:cNvGraphicFramePr>
          <p:nvPr/>
        </p:nvGraphicFramePr>
        <p:xfrm>
          <a:off x="1878013" y="5080000"/>
          <a:ext cx="5553075" cy="1003300"/>
        </p:xfrm>
        <a:graphic>
          <a:graphicData uri="http://schemas.openxmlformats.org/presentationml/2006/ole">
            <mc:AlternateContent xmlns:mc="http://schemas.openxmlformats.org/markup-compatibility/2006">
              <mc:Choice xmlns:v="urn:schemas-microsoft-com:vml" Requires="v">
                <p:oleObj spid="_x0000_s1029" name="公式" r:id="rId3" imgW="55168800" imgH="10058400" progId="">
                  <p:embed/>
                </p:oleObj>
              </mc:Choice>
              <mc:Fallback>
                <p:oleObj name="公式" r:id="rId3" imgW="55168800" imgH="10058400" progId="">
                  <p:embed/>
                  <p:pic>
                    <p:nvPicPr>
                      <p:cNvPr id="0" name="Picture 1" descr="imag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013" y="5080000"/>
                        <a:ext cx="555307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25" name="灯片编号占位符 24"/>
          <p:cNvSpPr>
            <a:spLocks noGrp="1"/>
          </p:cNvSpPr>
          <p:nvPr>
            <p:ph type="sldNum" sz="quarter" idx="12"/>
          </p:nvPr>
        </p:nvSpPr>
        <p:spPr/>
        <p:txBody>
          <a:bodyPr/>
          <a:lstStyle/>
          <a:p>
            <a:fld id="{CBB6FD9D-FA08-4F2A-90DD-7CEE8E59FBDF}" type="slidenum">
              <a:rPr lang="en-US" altLang="zh-CN" smtClean="0"/>
              <a:pPr/>
              <a:t>12</a:t>
            </a:fld>
            <a:endParaRPr lang="en-US" altLang="zh-CN"/>
          </a:p>
        </p:txBody>
      </p:sp>
      <p:sp>
        <p:nvSpPr>
          <p:cNvPr id="26" name="页脚占位符 25"/>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additive="base">
                                        <p:cTn id="7" dur="500" fill="hold"/>
                                        <p:tgtEl>
                                          <p:spTgt spid="190467"/>
                                        </p:tgtEl>
                                        <p:attrNameLst>
                                          <p:attrName>ppt_x</p:attrName>
                                        </p:attrNameLst>
                                      </p:cBhvr>
                                      <p:tavLst>
                                        <p:tav tm="0">
                                          <p:val>
                                            <p:strVal val="#ppt_x"/>
                                          </p:val>
                                        </p:tav>
                                        <p:tav tm="100000">
                                          <p:val>
                                            <p:strVal val="#ppt_x"/>
                                          </p:val>
                                        </p:tav>
                                      </p:tavLst>
                                    </p:anim>
                                    <p:anim calcmode="lin" valueType="num">
                                      <p:cBhvr additive="base">
                                        <p:cTn id="8" dur="500" fill="hold"/>
                                        <p:tgtEl>
                                          <p:spTgt spid="1904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0468"/>
                                        </p:tgtEl>
                                        <p:attrNameLst>
                                          <p:attrName>style.visibility</p:attrName>
                                        </p:attrNameLst>
                                      </p:cBhvr>
                                      <p:to>
                                        <p:strVal val="visible"/>
                                      </p:to>
                                    </p:set>
                                    <p:anim calcmode="lin" valueType="num">
                                      <p:cBhvr additive="base">
                                        <p:cTn id="13" dur="500" fill="hold"/>
                                        <p:tgtEl>
                                          <p:spTgt spid="190468"/>
                                        </p:tgtEl>
                                        <p:attrNameLst>
                                          <p:attrName>ppt_x</p:attrName>
                                        </p:attrNameLst>
                                      </p:cBhvr>
                                      <p:tavLst>
                                        <p:tav tm="0">
                                          <p:val>
                                            <p:strVal val="#ppt_x"/>
                                          </p:val>
                                        </p:tav>
                                        <p:tav tm="100000">
                                          <p:val>
                                            <p:strVal val="#ppt_x"/>
                                          </p:val>
                                        </p:tav>
                                      </p:tavLst>
                                    </p:anim>
                                    <p:anim calcmode="lin" valueType="num">
                                      <p:cBhvr additive="base">
                                        <p:cTn id="14" dur="500" fill="hold"/>
                                        <p:tgtEl>
                                          <p:spTgt spid="1904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0469"/>
                                        </p:tgtEl>
                                        <p:attrNameLst>
                                          <p:attrName>style.visibility</p:attrName>
                                        </p:attrNameLst>
                                      </p:cBhvr>
                                      <p:to>
                                        <p:strVal val="visible"/>
                                      </p:to>
                                    </p:set>
                                    <p:anim calcmode="lin" valueType="num">
                                      <p:cBhvr additive="base">
                                        <p:cTn id="19" dur="500" fill="hold"/>
                                        <p:tgtEl>
                                          <p:spTgt spid="190469"/>
                                        </p:tgtEl>
                                        <p:attrNameLst>
                                          <p:attrName>ppt_x</p:attrName>
                                        </p:attrNameLst>
                                      </p:cBhvr>
                                      <p:tavLst>
                                        <p:tav tm="0">
                                          <p:val>
                                            <p:strVal val="#ppt_x"/>
                                          </p:val>
                                        </p:tav>
                                        <p:tav tm="100000">
                                          <p:val>
                                            <p:strVal val="#ppt_x"/>
                                          </p:val>
                                        </p:tav>
                                      </p:tavLst>
                                    </p:anim>
                                    <p:anim calcmode="lin" valueType="num">
                                      <p:cBhvr additive="base">
                                        <p:cTn id="20" dur="500" fill="hold"/>
                                        <p:tgtEl>
                                          <p:spTgt spid="1904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87"/>
                                        </p:tgtEl>
                                        <p:attrNameLst>
                                          <p:attrName>style.visibility</p:attrName>
                                        </p:attrNameLst>
                                      </p:cBhvr>
                                      <p:to>
                                        <p:strVal val="visible"/>
                                      </p:to>
                                    </p:set>
                                    <p:anim calcmode="lin" valueType="num">
                                      <p:cBhvr additive="base">
                                        <p:cTn id="31" dur="500" fill="hold"/>
                                        <p:tgtEl>
                                          <p:spTgt spid="190487"/>
                                        </p:tgtEl>
                                        <p:attrNameLst>
                                          <p:attrName>ppt_x</p:attrName>
                                        </p:attrNameLst>
                                      </p:cBhvr>
                                      <p:tavLst>
                                        <p:tav tm="0">
                                          <p:val>
                                            <p:strVal val="#ppt_x"/>
                                          </p:val>
                                        </p:tav>
                                        <p:tav tm="100000">
                                          <p:val>
                                            <p:strVal val="#ppt_x"/>
                                          </p:val>
                                        </p:tav>
                                      </p:tavLst>
                                    </p:anim>
                                    <p:anim calcmode="lin" valueType="num">
                                      <p:cBhvr additive="base">
                                        <p:cTn id="32" dur="500" fill="hold"/>
                                        <p:tgtEl>
                                          <p:spTgt spid="19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8" grpId="0" autoUpdateAnimBg="0"/>
      <p:bldP spid="190469"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0515" name="Object 3"/>
          <p:cNvGraphicFramePr>
            <a:graphicFrameLocks noChangeAspect="1"/>
          </p:cNvGraphicFramePr>
          <p:nvPr/>
        </p:nvGraphicFramePr>
        <p:xfrm>
          <a:off x="2413000" y="4450557"/>
          <a:ext cx="3097213" cy="762000"/>
        </p:xfrm>
        <a:graphic>
          <a:graphicData uri="http://schemas.openxmlformats.org/presentationml/2006/ole">
            <mc:AlternateContent xmlns:mc="http://schemas.openxmlformats.org/markup-compatibility/2006">
              <mc:Choice xmlns:v="urn:schemas-microsoft-com:vml" Requires="v">
                <p:oleObj spid="_x0000_s134153" name="Equation" r:id="rId3" imgW="38709600" imgH="9448800" progId="Equation.DSMT4">
                  <p:embed/>
                </p:oleObj>
              </mc:Choice>
              <mc:Fallback>
                <p:oleObj name="Equation" r:id="rId3" imgW="38709600" imgH="9448800" progId="Equation.DSMT4">
                  <p:embed/>
                  <p:pic>
                    <p:nvPicPr>
                      <p:cNvPr id="0" name="Picture 2" descr="image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4450557"/>
                        <a:ext cx="30972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16" name="Object 4"/>
          <p:cNvGraphicFramePr>
            <a:graphicFrameLocks noChangeAspect="1"/>
          </p:cNvGraphicFramePr>
          <p:nvPr/>
        </p:nvGraphicFramePr>
        <p:xfrm>
          <a:off x="2571736" y="5429264"/>
          <a:ext cx="3568700" cy="709613"/>
        </p:xfrm>
        <a:graphic>
          <a:graphicData uri="http://schemas.openxmlformats.org/presentationml/2006/ole">
            <mc:AlternateContent xmlns:mc="http://schemas.openxmlformats.org/markup-compatibility/2006">
              <mc:Choice xmlns:v="urn:schemas-microsoft-com:vml" Requires="v">
                <p:oleObj spid="_x0000_s134154" name="Equation" r:id="rId5" imgW="47853600" imgH="9448800" progId="Equation.DSMT4">
                  <p:embed/>
                </p:oleObj>
              </mc:Choice>
              <mc:Fallback>
                <p:oleObj name="Equation" r:id="rId5" imgW="47853600" imgH="9448800" progId="Equation.DSMT4">
                  <p:embed/>
                  <p:pic>
                    <p:nvPicPr>
                      <p:cNvPr id="0" name="Picture 1" descr="image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36" y="5429264"/>
                        <a:ext cx="35687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6" name="Rectangle 5"/>
          <p:cNvSpPr>
            <a:spLocks noChangeArrowheads="1"/>
          </p:cNvSpPr>
          <p:nvPr/>
        </p:nvSpPr>
        <p:spPr bwMode="auto">
          <a:xfrm>
            <a:off x="1373188" y="1124744"/>
            <a:ext cx="3503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如：弹簧</a:t>
            </a:r>
            <a:r>
              <a:rPr lang="en-US" altLang="zh-CN" sz="2800">
                <a:latin typeface="Times New Roman" panose="02020603050405020304" pitchFamily="18" charset="0"/>
              </a:rPr>
              <a:t>-</a:t>
            </a:r>
            <a:r>
              <a:rPr lang="zh-CN" altLang="en-US" sz="2800"/>
              <a:t>阻尼器环节</a:t>
            </a:r>
          </a:p>
        </p:txBody>
      </p:sp>
      <p:grpSp>
        <p:nvGrpSpPr>
          <p:cNvPr id="2" name="Group 6"/>
          <p:cNvGrpSpPr/>
          <p:nvPr/>
        </p:nvGrpSpPr>
        <p:grpSpPr bwMode="auto">
          <a:xfrm>
            <a:off x="2133600" y="1810544"/>
            <a:ext cx="5032375" cy="2438400"/>
            <a:chOff x="1344" y="1248"/>
            <a:chExt cx="3170" cy="1536"/>
          </a:xfrm>
        </p:grpSpPr>
        <p:sp>
          <p:nvSpPr>
            <p:cNvPr id="84998" name="Text Box 7"/>
            <p:cNvSpPr txBox="1">
              <a:spLocks noChangeArrowheads="1"/>
            </p:cNvSpPr>
            <p:nvPr/>
          </p:nvSpPr>
          <p:spPr bwMode="auto">
            <a:xfrm>
              <a:off x="4430" y="1780"/>
              <a:ext cx="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75301" tIns="37650" rIns="75301" bIns="37650">
              <a:spAutoFit/>
            </a:bodyPr>
            <a:lstStyle>
              <a:lvl1pPr defTabSz="750570"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750570"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750570"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750570"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750570"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75057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75057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75057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75057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zh-CN" sz="2000"/>
            </a:p>
          </p:txBody>
        </p:sp>
        <p:sp>
          <p:nvSpPr>
            <p:cNvPr id="320520" name="Oval 8"/>
            <p:cNvSpPr>
              <a:spLocks noChangeArrowheads="1"/>
            </p:cNvSpPr>
            <p:nvPr/>
          </p:nvSpPr>
          <p:spPr bwMode="auto">
            <a:xfrm>
              <a:off x="2736" y="2016"/>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1" name="Line 9"/>
            <p:cNvSpPr>
              <a:spLocks noChangeShapeType="1"/>
            </p:cNvSpPr>
            <p:nvPr/>
          </p:nvSpPr>
          <p:spPr bwMode="auto">
            <a:xfrm flipH="1">
              <a:off x="1440" y="2064"/>
              <a:ext cx="48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2" name="Oval 10"/>
            <p:cNvSpPr>
              <a:spLocks noChangeArrowheads="1"/>
            </p:cNvSpPr>
            <p:nvPr/>
          </p:nvSpPr>
          <p:spPr bwMode="auto">
            <a:xfrm>
              <a:off x="1344" y="2016"/>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5002" name="Text Box 11"/>
            <p:cNvSpPr txBox="1">
              <a:spLocks noChangeArrowheads="1"/>
            </p:cNvSpPr>
            <p:nvPr/>
          </p:nvSpPr>
          <p:spPr bwMode="auto">
            <a:xfrm>
              <a:off x="2016" y="1248"/>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5003" name="Text Box 12"/>
            <p:cNvSpPr txBox="1">
              <a:spLocks noChangeArrowheads="1"/>
            </p:cNvSpPr>
            <p:nvPr/>
          </p:nvSpPr>
          <p:spPr bwMode="auto">
            <a:xfrm>
              <a:off x="3360" y="1248"/>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320525" name="Line 13"/>
            <p:cNvSpPr>
              <a:spLocks noChangeShapeType="1"/>
            </p:cNvSpPr>
            <p:nvPr/>
          </p:nvSpPr>
          <p:spPr bwMode="auto">
            <a:xfrm flipV="1">
              <a:off x="1392" y="1392"/>
              <a:ext cx="0" cy="62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6" name="Line 14"/>
            <p:cNvSpPr>
              <a:spLocks noChangeShapeType="1"/>
            </p:cNvSpPr>
            <p:nvPr/>
          </p:nvSpPr>
          <p:spPr bwMode="auto">
            <a:xfrm>
              <a:off x="1392" y="1440"/>
              <a:ext cx="624" cy="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7" name="Freeform 15"/>
            <p:cNvSpPr/>
            <p:nvPr/>
          </p:nvSpPr>
          <p:spPr bwMode="auto">
            <a:xfrm>
              <a:off x="1920" y="1952"/>
              <a:ext cx="576" cy="208"/>
            </a:xfrm>
            <a:custGeom>
              <a:avLst/>
              <a:gdLst/>
              <a:ahLst/>
              <a:cxnLst>
                <a:cxn ang="0">
                  <a:pos x="0" y="112"/>
                </a:cxn>
                <a:cxn ang="0">
                  <a:pos x="96" y="16"/>
                </a:cxn>
                <a:cxn ang="0">
                  <a:pos x="192" y="208"/>
                </a:cxn>
                <a:cxn ang="0">
                  <a:pos x="288" y="16"/>
                </a:cxn>
                <a:cxn ang="0">
                  <a:pos x="384" y="208"/>
                </a:cxn>
                <a:cxn ang="0">
                  <a:pos x="480" y="16"/>
                </a:cxn>
                <a:cxn ang="0">
                  <a:pos x="576" y="112"/>
                </a:cxn>
              </a:cxnLst>
              <a:rect l="0" t="0" r="r" b="b"/>
              <a:pathLst>
                <a:path w="576" h="208">
                  <a:moveTo>
                    <a:pt x="0" y="112"/>
                  </a:moveTo>
                  <a:cubicBezTo>
                    <a:pt x="32" y="56"/>
                    <a:pt x="64" y="0"/>
                    <a:pt x="96" y="16"/>
                  </a:cubicBezTo>
                  <a:cubicBezTo>
                    <a:pt x="128" y="32"/>
                    <a:pt x="160" y="208"/>
                    <a:pt x="192" y="208"/>
                  </a:cubicBezTo>
                  <a:cubicBezTo>
                    <a:pt x="224" y="208"/>
                    <a:pt x="256" y="16"/>
                    <a:pt x="288" y="16"/>
                  </a:cubicBezTo>
                  <a:cubicBezTo>
                    <a:pt x="320" y="16"/>
                    <a:pt x="352" y="208"/>
                    <a:pt x="384" y="208"/>
                  </a:cubicBezTo>
                  <a:cubicBezTo>
                    <a:pt x="416" y="208"/>
                    <a:pt x="448" y="32"/>
                    <a:pt x="480" y="16"/>
                  </a:cubicBezTo>
                  <a:cubicBezTo>
                    <a:pt x="512" y="0"/>
                    <a:pt x="560" y="96"/>
                    <a:pt x="576" y="112"/>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8" name="Line 16"/>
            <p:cNvSpPr>
              <a:spLocks noChangeShapeType="1"/>
            </p:cNvSpPr>
            <p:nvPr/>
          </p:nvSpPr>
          <p:spPr bwMode="auto">
            <a:xfrm>
              <a:off x="2496" y="2064"/>
              <a:ext cx="72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29" name="Line 17"/>
            <p:cNvSpPr>
              <a:spLocks noChangeShapeType="1"/>
            </p:cNvSpPr>
            <p:nvPr/>
          </p:nvSpPr>
          <p:spPr bwMode="auto">
            <a:xfrm>
              <a:off x="3216" y="1968"/>
              <a:ext cx="0" cy="192"/>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0" name="Line 18"/>
            <p:cNvSpPr>
              <a:spLocks noChangeShapeType="1"/>
            </p:cNvSpPr>
            <p:nvPr/>
          </p:nvSpPr>
          <p:spPr bwMode="auto">
            <a:xfrm flipV="1">
              <a:off x="2784" y="1392"/>
              <a:ext cx="0" cy="672"/>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1" name="Line 19"/>
            <p:cNvSpPr>
              <a:spLocks noChangeShapeType="1"/>
            </p:cNvSpPr>
            <p:nvPr/>
          </p:nvSpPr>
          <p:spPr bwMode="auto">
            <a:xfrm>
              <a:off x="2784" y="1440"/>
              <a:ext cx="624" cy="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2" name="Line 20"/>
            <p:cNvSpPr>
              <a:spLocks noChangeShapeType="1"/>
            </p:cNvSpPr>
            <p:nvPr/>
          </p:nvSpPr>
          <p:spPr bwMode="auto">
            <a:xfrm>
              <a:off x="3456" y="2256"/>
              <a:ext cx="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3" name="Line 21"/>
            <p:cNvSpPr>
              <a:spLocks noChangeShapeType="1"/>
            </p:cNvSpPr>
            <p:nvPr/>
          </p:nvSpPr>
          <p:spPr bwMode="auto">
            <a:xfrm>
              <a:off x="2880" y="2016"/>
              <a:ext cx="144"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4" name="Line 22"/>
            <p:cNvSpPr>
              <a:spLocks noChangeShapeType="1"/>
            </p:cNvSpPr>
            <p:nvPr/>
          </p:nvSpPr>
          <p:spPr bwMode="auto">
            <a:xfrm flipV="1">
              <a:off x="3024" y="1920"/>
              <a:ext cx="0" cy="96"/>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5" name="Line 23"/>
            <p:cNvSpPr>
              <a:spLocks noChangeShapeType="1"/>
            </p:cNvSpPr>
            <p:nvPr/>
          </p:nvSpPr>
          <p:spPr bwMode="auto">
            <a:xfrm>
              <a:off x="3024" y="1920"/>
              <a:ext cx="432"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6" name="Line 24"/>
            <p:cNvSpPr>
              <a:spLocks noChangeShapeType="1"/>
            </p:cNvSpPr>
            <p:nvPr/>
          </p:nvSpPr>
          <p:spPr bwMode="auto">
            <a:xfrm>
              <a:off x="3456" y="1920"/>
              <a:ext cx="0" cy="288"/>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7" name="Line 25"/>
            <p:cNvSpPr>
              <a:spLocks noChangeShapeType="1"/>
            </p:cNvSpPr>
            <p:nvPr/>
          </p:nvSpPr>
          <p:spPr bwMode="auto">
            <a:xfrm flipH="1">
              <a:off x="3024" y="2208"/>
              <a:ext cx="432"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8" name="Line 26"/>
            <p:cNvSpPr>
              <a:spLocks noChangeShapeType="1"/>
            </p:cNvSpPr>
            <p:nvPr/>
          </p:nvSpPr>
          <p:spPr bwMode="auto">
            <a:xfrm>
              <a:off x="2880" y="2112"/>
              <a:ext cx="144"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39" name="Line 27"/>
            <p:cNvSpPr>
              <a:spLocks noChangeShapeType="1"/>
            </p:cNvSpPr>
            <p:nvPr/>
          </p:nvSpPr>
          <p:spPr bwMode="auto">
            <a:xfrm>
              <a:off x="3024" y="2112"/>
              <a:ext cx="0" cy="96"/>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0" name="Line 28"/>
            <p:cNvSpPr>
              <a:spLocks noChangeShapeType="1"/>
            </p:cNvSpPr>
            <p:nvPr/>
          </p:nvSpPr>
          <p:spPr bwMode="auto">
            <a:xfrm>
              <a:off x="3456" y="2064"/>
              <a:ext cx="768"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1" name="Line 29"/>
            <p:cNvSpPr>
              <a:spLocks noChangeShapeType="1"/>
            </p:cNvSpPr>
            <p:nvPr/>
          </p:nvSpPr>
          <p:spPr bwMode="auto">
            <a:xfrm>
              <a:off x="4224" y="1776"/>
              <a:ext cx="0" cy="48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2" name="Line 30"/>
            <p:cNvSpPr>
              <a:spLocks noChangeShapeType="1"/>
            </p:cNvSpPr>
            <p:nvPr/>
          </p:nvSpPr>
          <p:spPr bwMode="auto">
            <a:xfrm flipH="1" flipV="1">
              <a:off x="4224" y="2112"/>
              <a:ext cx="144"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5022" name="Text Box 31"/>
            <p:cNvSpPr txBox="1">
              <a:spLocks noChangeArrowheads="1"/>
            </p:cNvSpPr>
            <p:nvPr/>
          </p:nvSpPr>
          <p:spPr bwMode="auto">
            <a:xfrm>
              <a:off x="1824" y="2496"/>
              <a:ext cx="21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t>弹簧</a:t>
              </a:r>
              <a:r>
                <a:rPr lang="en-US" altLang="zh-CN" sz="2400">
                  <a:latin typeface="Times New Roman" panose="02020603050405020304" pitchFamily="18" charset="0"/>
                </a:rPr>
                <a:t>-</a:t>
              </a:r>
              <a:r>
                <a:rPr lang="zh-CN" altLang="en-US" sz="2400"/>
                <a:t>阻尼器组成的环节</a:t>
              </a:r>
            </a:p>
          </p:txBody>
        </p:sp>
        <p:sp>
          <p:nvSpPr>
            <p:cNvPr id="85023" name="Text Box 32"/>
            <p:cNvSpPr txBox="1">
              <a:spLocks noChangeArrowheads="1"/>
            </p:cNvSpPr>
            <p:nvPr/>
          </p:nvSpPr>
          <p:spPr bwMode="auto">
            <a:xfrm>
              <a:off x="2059" y="220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rPr>
                <a:t>K</a:t>
              </a:r>
            </a:p>
          </p:txBody>
        </p:sp>
        <p:sp>
          <p:nvSpPr>
            <p:cNvPr id="85024" name="Text Box 33"/>
            <p:cNvSpPr txBox="1">
              <a:spLocks noChangeArrowheads="1"/>
            </p:cNvSpPr>
            <p:nvPr/>
          </p:nvSpPr>
          <p:spPr bwMode="auto">
            <a:xfrm>
              <a:off x="3105" y="22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rPr>
                <a:t>D</a:t>
              </a:r>
            </a:p>
          </p:txBody>
        </p:sp>
        <p:sp>
          <p:nvSpPr>
            <p:cNvPr id="320546" name="Line 34"/>
            <p:cNvSpPr>
              <a:spLocks noChangeShapeType="1"/>
            </p:cNvSpPr>
            <p:nvPr/>
          </p:nvSpPr>
          <p:spPr bwMode="auto">
            <a:xfrm flipH="1" flipV="1">
              <a:off x="4224" y="2208"/>
              <a:ext cx="144"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7" name="Line 35"/>
            <p:cNvSpPr>
              <a:spLocks noChangeShapeType="1"/>
            </p:cNvSpPr>
            <p:nvPr/>
          </p:nvSpPr>
          <p:spPr bwMode="auto">
            <a:xfrm flipH="1" flipV="1">
              <a:off x="4224" y="2016"/>
              <a:ext cx="144"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8" name="Line 36"/>
            <p:cNvSpPr>
              <a:spLocks noChangeShapeType="1"/>
            </p:cNvSpPr>
            <p:nvPr/>
          </p:nvSpPr>
          <p:spPr bwMode="auto">
            <a:xfrm flipH="1" flipV="1">
              <a:off x="4224" y="1920"/>
              <a:ext cx="144"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0549" name="Line 37"/>
            <p:cNvSpPr>
              <a:spLocks noChangeShapeType="1"/>
            </p:cNvSpPr>
            <p:nvPr/>
          </p:nvSpPr>
          <p:spPr bwMode="auto">
            <a:xfrm flipH="1" flipV="1">
              <a:off x="4224" y="1824"/>
              <a:ext cx="144"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38" name="页脚占位符 3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0515"/>
                                        </p:tgtEl>
                                        <p:attrNameLst>
                                          <p:attrName>style.visibility</p:attrName>
                                        </p:attrNameLst>
                                      </p:cBhvr>
                                      <p:to>
                                        <p:strVal val="visible"/>
                                      </p:to>
                                    </p:set>
                                    <p:anim calcmode="lin" valueType="num">
                                      <p:cBhvr additive="base">
                                        <p:cTn id="13" dur="500" fill="hold"/>
                                        <p:tgtEl>
                                          <p:spTgt spid="320515"/>
                                        </p:tgtEl>
                                        <p:attrNameLst>
                                          <p:attrName>ppt_x</p:attrName>
                                        </p:attrNameLst>
                                      </p:cBhvr>
                                      <p:tavLst>
                                        <p:tav tm="0">
                                          <p:val>
                                            <p:strVal val="#ppt_x"/>
                                          </p:val>
                                        </p:tav>
                                        <p:tav tm="100000">
                                          <p:val>
                                            <p:strVal val="#ppt_x"/>
                                          </p:val>
                                        </p:tav>
                                      </p:tavLst>
                                    </p:anim>
                                    <p:anim calcmode="lin" valueType="num">
                                      <p:cBhvr additive="base">
                                        <p:cTn id="14" dur="500" fill="hold"/>
                                        <p:tgtEl>
                                          <p:spTgt spid="3205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0516"/>
                                        </p:tgtEl>
                                        <p:attrNameLst>
                                          <p:attrName>style.visibility</p:attrName>
                                        </p:attrNameLst>
                                      </p:cBhvr>
                                      <p:to>
                                        <p:strVal val="visible"/>
                                      </p:to>
                                    </p:set>
                                    <p:anim calcmode="lin" valueType="num">
                                      <p:cBhvr additive="base">
                                        <p:cTn id="19" dur="500" fill="hold"/>
                                        <p:tgtEl>
                                          <p:spTgt spid="320516"/>
                                        </p:tgtEl>
                                        <p:attrNameLst>
                                          <p:attrName>ppt_x</p:attrName>
                                        </p:attrNameLst>
                                      </p:cBhvr>
                                      <p:tavLst>
                                        <p:tav tm="0">
                                          <p:val>
                                            <p:strVal val="#ppt_x"/>
                                          </p:val>
                                        </p:tav>
                                        <p:tav tm="100000">
                                          <p:val>
                                            <p:strVal val="#ppt_x"/>
                                          </p:val>
                                        </p:tav>
                                      </p:tavLst>
                                    </p:anim>
                                    <p:anim calcmode="lin" valueType="num">
                                      <p:cBhvr additive="base">
                                        <p:cTn id="20" dur="500" fill="hold"/>
                                        <p:tgtEl>
                                          <p:spTgt spid="320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39" name="Rectangle 3"/>
          <p:cNvSpPr>
            <a:spLocks noChangeArrowheads="1"/>
          </p:cNvSpPr>
          <p:nvPr/>
        </p:nvSpPr>
        <p:spPr bwMode="auto">
          <a:xfrm>
            <a:off x="1219200" y="1219200"/>
            <a:ext cx="4267200" cy="519113"/>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微分环节</a:t>
            </a:r>
            <a:r>
              <a:rPr lang="en-US" altLang="zh-CN" sz="2400" dirty="0">
                <a:effectLst>
                  <a:outerShdw blurRad="38100" dist="38100" dir="2700000" algn="tl">
                    <a:srgbClr val="C0C0C0"/>
                  </a:outerShdw>
                </a:effectLst>
                <a:ea typeface="宋体" panose="02010600030101010101" pitchFamily="2" charset="-122"/>
              </a:rPr>
              <a:t> </a:t>
            </a:r>
          </a:p>
        </p:txBody>
      </p:sp>
      <p:sp>
        <p:nvSpPr>
          <p:cNvPr id="321540" name="Rectangle 4"/>
          <p:cNvSpPr>
            <a:spLocks noChangeArrowheads="1"/>
          </p:cNvSpPr>
          <p:nvPr/>
        </p:nvSpPr>
        <p:spPr bwMode="auto">
          <a:xfrm>
            <a:off x="1289050" y="1843088"/>
            <a:ext cx="565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dirty="0"/>
              <a:t>输出量正比于输入量的微分。</a:t>
            </a:r>
          </a:p>
        </p:txBody>
      </p:sp>
      <p:grpSp>
        <p:nvGrpSpPr>
          <p:cNvPr id="2" name="Group 5"/>
          <p:cNvGrpSpPr/>
          <p:nvPr/>
        </p:nvGrpSpPr>
        <p:grpSpPr bwMode="auto">
          <a:xfrm>
            <a:off x="1295400" y="2514600"/>
            <a:ext cx="4419600" cy="920750"/>
            <a:chOff x="816" y="1584"/>
            <a:chExt cx="2784" cy="580"/>
          </a:xfrm>
        </p:grpSpPr>
        <p:graphicFrame>
          <p:nvGraphicFramePr>
            <p:cNvPr id="86019" name="Object 6"/>
            <p:cNvGraphicFramePr>
              <a:graphicFrameLocks noChangeAspect="1"/>
            </p:cNvGraphicFramePr>
            <p:nvPr/>
          </p:nvGraphicFramePr>
          <p:xfrm>
            <a:off x="2208" y="1584"/>
            <a:ext cx="1392" cy="580"/>
          </p:xfrm>
          <a:graphic>
            <a:graphicData uri="http://schemas.openxmlformats.org/presentationml/2006/ole">
              <mc:AlternateContent xmlns:mc="http://schemas.openxmlformats.org/markup-compatibility/2006">
                <mc:Choice xmlns:v="urn:schemas-microsoft-com:vml" Requires="v">
                  <p:oleObj spid="_x0000_s135177" name="Equation" r:id="rId3" imgW="22860000" imgH="9448800" progId="">
                    <p:embed/>
                  </p:oleObj>
                </mc:Choice>
                <mc:Fallback>
                  <p:oleObj name="Equation" r:id="rId3" imgW="22860000" imgH="9448800" progId="">
                    <p:embed/>
                    <p:pic>
                      <p:nvPicPr>
                        <p:cNvPr id="0" name="Picture 2" descr="image2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584"/>
                          <a:ext cx="1392" cy="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Rectangle 7"/>
            <p:cNvSpPr>
              <a:spLocks noChangeArrowheads="1"/>
            </p:cNvSpPr>
            <p:nvPr/>
          </p:nvSpPr>
          <p:spPr bwMode="auto">
            <a:xfrm>
              <a:off x="816" y="1689"/>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运动方程为：</a:t>
              </a:r>
            </a:p>
          </p:txBody>
        </p:sp>
      </p:grpSp>
      <p:grpSp>
        <p:nvGrpSpPr>
          <p:cNvPr id="3" name="Group 8"/>
          <p:cNvGrpSpPr/>
          <p:nvPr/>
        </p:nvGrpSpPr>
        <p:grpSpPr bwMode="auto">
          <a:xfrm>
            <a:off x="1295400" y="3576638"/>
            <a:ext cx="4953000" cy="995362"/>
            <a:chOff x="816" y="2208"/>
            <a:chExt cx="3120" cy="627"/>
          </a:xfrm>
        </p:grpSpPr>
        <p:graphicFrame>
          <p:nvGraphicFramePr>
            <p:cNvPr id="86018" name="Object 9"/>
            <p:cNvGraphicFramePr>
              <a:graphicFrameLocks noChangeAspect="1"/>
            </p:cNvGraphicFramePr>
            <p:nvPr/>
          </p:nvGraphicFramePr>
          <p:xfrm>
            <a:off x="2233" y="2208"/>
            <a:ext cx="1703" cy="627"/>
          </p:xfrm>
          <a:graphic>
            <a:graphicData uri="http://schemas.openxmlformats.org/presentationml/2006/ole">
              <mc:AlternateContent xmlns:mc="http://schemas.openxmlformats.org/markup-compatibility/2006">
                <mc:Choice xmlns:v="urn:schemas-microsoft-com:vml" Requires="v">
                  <p:oleObj spid="_x0000_s135178" name="Equation" r:id="rId5" imgW="28041600" imgH="10363200" progId="">
                    <p:embed/>
                  </p:oleObj>
                </mc:Choice>
                <mc:Fallback>
                  <p:oleObj name="Equation" r:id="rId5" imgW="28041600" imgH="10363200" progId="">
                    <p:embed/>
                    <p:pic>
                      <p:nvPicPr>
                        <p:cNvPr id="0" name="Picture 1" descr="image2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 y="2208"/>
                          <a:ext cx="1703" cy="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5" name="Rectangle 10"/>
            <p:cNvSpPr>
              <a:spLocks noChangeArrowheads="1"/>
            </p:cNvSpPr>
            <p:nvPr/>
          </p:nvSpPr>
          <p:spPr bwMode="auto">
            <a:xfrm>
              <a:off x="816" y="2304"/>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传递函数为：</a:t>
              </a:r>
            </a:p>
          </p:txBody>
        </p:sp>
      </p:grpSp>
      <p:sp>
        <p:nvSpPr>
          <p:cNvPr id="321547" name="Rectangle 11"/>
          <p:cNvSpPr>
            <a:spLocks noChangeArrowheads="1"/>
          </p:cNvSpPr>
          <p:nvPr/>
        </p:nvSpPr>
        <p:spPr bwMode="auto">
          <a:xfrm>
            <a:off x="1979613" y="4652963"/>
            <a:ext cx="5976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式中，</a:t>
            </a:r>
            <a:r>
              <a:rPr lang="zh-CN" altLang="en-US" sz="2800" i="1">
                <a:sym typeface="Symbol" panose="05050102010706020507" pitchFamily="18" charset="2"/>
              </a:rPr>
              <a:t></a:t>
            </a:r>
            <a:r>
              <a:rPr lang="en-US" altLang="zh-CN" sz="2800">
                <a:latin typeface="Times New Roman" panose="02020603050405020304" pitchFamily="18" charset="0"/>
              </a:rPr>
              <a:t>—</a:t>
            </a:r>
            <a:r>
              <a:rPr lang="zh-CN" altLang="en-US" sz="2800">
                <a:latin typeface="宋体" panose="02010600030101010101" pitchFamily="2" charset="-122"/>
              </a:rPr>
              <a:t>微分环节的时间常数</a:t>
            </a:r>
          </a:p>
        </p:txBody>
      </p:sp>
      <p:sp>
        <p:nvSpPr>
          <p:cNvPr id="11"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2" name="页脚占位符 1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1547"/>
                                        </p:tgtEl>
                                        <p:attrNameLst>
                                          <p:attrName>style.visibility</p:attrName>
                                        </p:attrNameLst>
                                      </p:cBhvr>
                                      <p:to>
                                        <p:strVal val="visible"/>
                                      </p:to>
                                    </p:set>
                                    <p:anim calcmode="lin" valueType="num">
                                      <p:cBhvr additive="base">
                                        <p:cTn id="25" dur="500" fill="hold"/>
                                        <p:tgtEl>
                                          <p:spTgt spid="321547"/>
                                        </p:tgtEl>
                                        <p:attrNameLst>
                                          <p:attrName>ppt_x</p:attrName>
                                        </p:attrNameLst>
                                      </p:cBhvr>
                                      <p:tavLst>
                                        <p:tav tm="0">
                                          <p:val>
                                            <p:strVal val="#ppt_x"/>
                                          </p:val>
                                        </p:tav>
                                        <p:tav tm="100000">
                                          <p:val>
                                            <p:strVal val="#ppt_x"/>
                                          </p:val>
                                        </p:tav>
                                      </p:tavLst>
                                    </p:anim>
                                    <p:anim calcmode="lin" valueType="num">
                                      <p:cBhvr additive="base">
                                        <p:cTn id="26" dur="500" fill="hold"/>
                                        <p:tgtEl>
                                          <p:spTgt spid="321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utoUpdateAnimBg="0"/>
      <p:bldP spid="321547"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2563" name="Object 3"/>
          <p:cNvGraphicFramePr>
            <a:graphicFrameLocks noChangeAspect="1"/>
          </p:cNvGraphicFramePr>
          <p:nvPr/>
        </p:nvGraphicFramePr>
        <p:xfrm>
          <a:off x="1124000" y="2770981"/>
          <a:ext cx="2286000" cy="820738"/>
        </p:xfrm>
        <a:graphic>
          <a:graphicData uri="http://schemas.openxmlformats.org/presentationml/2006/ole">
            <mc:AlternateContent xmlns:mc="http://schemas.openxmlformats.org/markup-compatibility/2006">
              <mc:Choice xmlns:v="urn:schemas-microsoft-com:vml" Requires="v">
                <p:oleObj spid="_x0000_s136201" r:id="rId3" imgW="29870400" imgH="10668000" progId="">
                  <p:embed/>
                </p:oleObj>
              </mc:Choice>
              <mc:Fallback>
                <p:oleObj r:id="rId3" imgW="29870400" imgH="10668000" progId="">
                  <p:embed/>
                  <p:pic>
                    <p:nvPicPr>
                      <p:cNvPr id="0" name="Picture 2" descr="image2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000" y="2770981"/>
                        <a:ext cx="22860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64" name="Object 4"/>
          <p:cNvGraphicFramePr>
            <a:graphicFrameLocks noChangeAspect="1"/>
          </p:cNvGraphicFramePr>
          <p:nvPr/>
        </p:nvGraphicFramePr>
        <p:xfrm>
          <a:off x="1727250" y="4804569"/>
          <a:ext cx="2663825" cy="928687"/>
        </p:xfrm>
        <a:graphic>
          <a:graphicData uri="http://schemas.openxmlformats.org/presentationml/2006/ole">
            <mc:AlternateContent xmlns:mc="http://schemas.openxmlformats.org/markup-compatibility/2006">
              <mc:Choice xmlns:v="urn:schemas-microsoft-com:vml" Requires="v">
                <p:oleObj spid="_x0000_s136202" r:id="rId5" imgW="34137600" imgH="11887200" progId="">
                  <p:embed/>
                </p:oleObj>
              </mc:Choice>
              <mc:Fallback>
                <p:oleObj r:id="rId5" imgW="34137600" imgH="11887200" progId="">
                  <p:embed/>
                  <p:pic>
                    <p:nvPicPr>
                      <p:cNvPr id="0" name="Picture 1" descr="image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50" y="4804569"/>
                        <a:ext cx="2663825"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4" name="Rectangle 5"/>
          <p:cNvSpPr>
            <a:spLocks noChangeArrowheads="1"/>
          </p:cNvSpPr>
          <p:nvPr/>
        </p:nvSpPr>
        <p:spPr bwMode="auto">
          <a:xfrm>
            <a:off x="971600" y="1399381"/>
            <a:ext cx="3852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如：测速发电机</a:t>
            </a:r>
          </a:p>
        </p:txBody>
      </p:sp>
      <p:grpSp>
        <p:nvGrpSpPr>
          <p:cNvPr id="2" name="Group 6"/>
          <p:cNvGrpSpPr/>
          <p:nvPr/>
        </p:nvGrpSpPr>
        <p:grpSpPr bwMode="auto">
          <a:xfrm>
            <a:off x="4400600" y="1856581"/>
            <a:ext cx="4168775" cy="3581400"/>
            <a:chOff x="3072" y="1392"/>
            <a:chExt cx="2544" cy="2256"/>
          </a:xfrm>
        </p:grpSpPr>
        <p:sp>
          <p:nvSpPr>
            <p:cNvPr id="322567" name="Line 7"/>
            <p:cNvSpPr>
              <a:spLocks noChangeShapeType="1"/>
            </p:cNvSpPr>
            <p:nvPr/>
          </p:nvSpPr>
          <p:spPr bwMode="auto">
            <a:xfrm>
              <a:off x="4320" y="1440"/>
              <a:ext cx="120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68" name="Oval 8"/>
            <p:cNvSpPr>
              <a:spLocks noChangeArrowheads="1"/>
            </p:cNvSpPr>
            <p:nvPr/>
          </p:nvSpPr>
          <p:spPr bwMode="auto">
            <a:xfrm>
              <a:off x="5520" y="1392"/>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69" name="Line 9"/>
            <p:cNvSpPr>
              <a:spLocks noChangeShapeType="1"/>
            </p:cNvSpPr>
            <p:nvPr/>
          </p:nvSpPr>
          <p:spPr bwMode="auto">
            <a:xfrm flipV="1">
              <a:off x="4320" y="1440"/>
              <a:ext cx="0" cy="33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0" name="Line 10"/>
            <p:cNvSpPr>
              <a:spLocks noChangeShapeType="1"/>
            </p:cNvSpPr>
            <p:nvPr/>
          </p:nvSpPr>
          <p:spPr bwMode="auto">
            <a:xfrm flipV="1">
              <a:off x="4368" y="2928"/>
              <a:ext cx="0" cy="24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1" name="Line 11"/>
            <p:cNvSpPr>
              <a:spLocks noChangeShapeType="1"/>
            </p:cNvSpPr>
            <p:nvPr/>
          </p:nvSpPr>
          <p:spPr bwMode="auto">
            <a:xfrm>
              <a:off x="4368" y="3168"/>
              <a:ext cx="1152"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2" name="Oval 12"/>
            <p:cNvSpPr>
              <a:spLocks noChangeArrowheads="1"/>
            </p:cNvSpPr>
            <p:nvPr/>
          </p:nvSpPr>
          <p:spPr bwMode="auto">
            <a:xfrm>
              <a:off x="5520" y="3120"/>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7054" name="Text Box 13"/>
            <p:cNvSpPr txBox="1">
              <a:spLocks noChangeArrowheads="1"/>
            </p:cNvSpPr>
            <p:nvPr/>
          </p:nvSpPr>
          <p:spPr bwMode="auto">
            <a:xfrm>
              <a:off x="5088"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7055" name="Text Box 14"/>
            <p:cNvSpPr txBox="1">
              <a:spLocks noChangeArrowheads="1"/>
            </p:cNvSpPr>
            <p:nvPr/>
          </p:nvSpPr>
          <p:spPr bwMode="auto">
            <a:xfrm>
              <a:off x="3648" y="28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ym typeface="Symbol" panose="05050102010706020507" pitchFamily="18" charset="2"/>
                </a:rPr>
                <a:t></a:t>
              </a:r>
              <a:r>
                <a:rPr lang="en-US" altLang="zh-CN" sz="2400" i="1" baseline="-25000">
                  <a:latin typeface="Times New Roman" panose="02020603050405020304" pitchFamily="18" charset="0"/>
                </a:rPr>
                <a:t>i </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7056" name="Text Box 15"/>
            <p:cNvSpPr txBox="1">
              <a:spLocks noChangeArrowheads="1"/>
            </p:cNvSpPr>
            <p:nvPr/>
          </p:nvSpPr>
          <p:spPr bwMode="auto">
            <a:xfrm>
              <a:off x="3916" y="336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测</a:t>
              </a:r>
              <a:r>
                <a:rPr lang="zh-CN" altLang="en-US" sz="2400">
                  <a:latin typeface="Times New Roman" panose="02020603050405020304" pitchFamily="18" charset="0"/>
                </a:rPr>
                <a:t> </a:t>
              </a:r>
              <a:r>
                <a:rPr lang="zh-CN" altLang="en-US" sz="2400"/>
                <a:t>速</a:t>
              </a:r>
              <a:r>
                <a:rPr lang="zh-CN" altLang="en-US" sz="2400">
                  <a:latin typeface="Times New Roman" panose="02020603050405020304" pitchFamily="18" charset="0"/>
                </a:rPr>
                <a:t> </a:t>
              </a:r>
              <a:r>
                <a:rPr lang="zh-CN" altLang="en-US" sz="2400"/>
                <a:t>发</a:t>
              </a:r>
              <a:r>
                <a:rPr lang="zh-CN" altLang="en-US" sz="2400">
                  <a:latin typeface="Times New Roman" panose="02020603050405020304" pitchFamily="18" charset="0"/>
                </a:rPr>
                <a:t> </a:t>
              </a:r>
              <a:r>
                <a:rPr lang="zh-CN" altLang="en-US" sz="2400"/>
                <a:t>电</a:t>
              </a:r>
              <a:r>
                <a:rPr lang="zh-CN" altLang="en-US" sz="2400">
                  <a:latin typeface="Times New Roman" panose="02020603050405020304" pitchFamily="18" charset="0"/>
                </a:rPr>
                <a:t> </a:t>
              </a:r>
              <a:r>
                <a:rPr lang="zh-CN" altLang="en-US" sz="2400"/>
                <a:t>机</a:t>
              </a:r>
            </a:p>
          </p:txBody>
        </p:sp>
        <p:sp>
          <p:nvSpPr>
            <p:cNvPr id="322576" name="Oval 16"/>
            <p:cNvSpPr>
              <a:spLocks noChangeArrowheads="1"/>
            </p:cNvSpPr>
            <p:nvPr/>
          </p:nvSpPr>
          <p:spPr bwMode="auto">
            <a:xfrm>
              <a:off x="3888" y="1920"/>
              <a:ext cx="915" cy="864"/>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7" name="Line 17"/>
            <p:cNvSpPr>
              <a:spLocks noChangeShapeType="1"/>
            </p:cNvSpPr>
            <p:nvPr/>
          </p:nvSpPr>
          <p:spPr bwMode="auto">
            <a:xfrm flipV="1">
              <a:off x="4176" y="1776"/>
              <a:ext cx="0" cy="19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8" name="Line 18"/>
            <p:cNvSpPr>
              <a:spLocks noChangeShapeType="1"/>
            </p:cNvSpPr>
            <p:nvPr/>
          </p:nvSpPr>
          <p:spPr bwMode="auto">
            <a:xfrm>
              <a:off x="4176" y="1776"/>
              <a:ext cx="32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79" name="Line 19"/>
            <p:cNvSpPr>
              <a:spLocks noChangeShapeType="1"/>
            </p:cNvSpPr>
            <p:nvPr/>
          </p:nvSpPr>
          <p:spPr bwMode="auto">
            <a:xfrm>
              <a:off x="4512" y="1776"/>
              <a:ext cx="0" cy="19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0" name="Line 20"/>
            <p:cNvSpPr>
              <a:spLocks noChangeShapeType="1"/>
            </p:cNvSpPr>
            <p:nvPr/>
          </p:nvSpPr>
          <p:spPr bwMode="auto">
            <a:xfrm>
              <a:off x="4176" y="2736"/>
              <a:ext cx="0" cy="19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1" name="Line 21"/>
            <p:cNvSpPr>
              <a:spLocks noChangeShapeType="1"/>
            </p:cNvSpPr>
            <p:nvPr/>
          </p:nvSpPr>
          <p:spPr bwMode="auto">
            <a:xfrm>
              <a:off x="4176" y="2928"/>
              <a:ext cx="32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2" name="Line 22"/>
            <p:cNvSpPr>
              <a:spLocks noChangeShapeType="1"/>
            </p:cNvSpPr>
            <p:nvPr/>
          </p:nvSpPr>
          <p:spPr bwMode="auto">
            <a:xfrm flipV="1">
              <a:off x="4512" y="2736"/>
              <a:ext cx="0" cy="19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3" name="Line 23"/>
            <p:cNvSpPr>
              <a:spLocks noChangeShapeType="1"/>
            </p:cNvSpPr>
            <p:nvPr/>
          </p:nvSpPr>
          <p:spPr bwMode="auto">
            <a:xfrm flipH="1">
              <a:off x="3216" y="2352"/>
              <a:ext cx="1101" cy="72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4" name="Line 24"/>
            <p:cNvSpPr>
              <a:spLocks noChangeShapeType="1"/>
            </p:cNvSpPr>
            <p:nvPr/>
          </p:nvSpPr>
          <p:spPr bwMode="auto">
            <a:xfrm flipH="1">
              <a:off x="3072" y="2016"/>
              <a:ext cx="38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5" name="Line 25"/>
            <p:cNvSpPr>
              <a:spLocks noChangeShapeType="1"/>
            </p:cNvSpPr>
            <p:nvPr/>
          </p:nvSpPr>
          <p:spPr bwMode="auto">
            <a:xfrm>
              <a:off x="3072" y="2016"/>
              <a:ext cx="0" cy="67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6" name="Line 26"/>
            <p:cNvSpPr>
              <a:spLocks noChangeShapeType="1"/>
            </p:cNvSpPr>
            <p:nvPr/>
          </p:nvSpPr>
          <p:spPr bwMode="auto">
            <a:xfrm>
              <a:off x="3072" y="2688"/>
              <a:ext cx="38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7" name="Line 27"/>
            <p:cNvSpPr>
              <a:spLocks noChangeShapeType="1"/>
            </p:cNvSpPr>
            <p:nvPr/>
          </p:nvSpPr>
          <p:spPr bwMode="auto">
            <a:xfrm>
              <a:off x="3456" y="2016"/>
              <a:ext cx="0" cy="9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8" name="Line 28"/>
            <p:cNvSpPr>
              <a:spLocks noChangeShapeType="1"/>
            </p:cNvSpPr>
            <p:nvPr/>
          </p:nvSpPr>
          <p:spPr bwMode="auto">
            <a:xfrm flipH="1">
              <a:off x="3168" y="2112"/>
              <a:ext cx="28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89" name="Line 29"/>
            <p:cNvSpPr>
              <a:spLocks noChangeShapeType="1"/>
            </p:cNvSpPr>
            <p:nvPr/>
          </p:nvSpPr>
          <p:spPr bwMode="auto">
            <a:xfrm>
              <a:off x="3168" y="2112"/>
              <a:ext cx="0" cy="48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90" name="Line 30"/>
            <p:cNvSpPr>
              <a:spLocks noChangeShapeType="1"/>
            </p:cNvSpPr>
            <p:nvPr/>
          </p:nvSpPr>
          <p:spPr bwMode="auto">
            <a:xfrm>
              <a:off x="3168" y="2592"/>
              <a:ext cx="28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91" name="Line 31"/>
            <p:cNvSpPr>
              <a:spLocks noChangeShapeType="1"/>
            </p:cNvSpPr>
            <p:nvPr/>
          </p:nvSpPr>
          <p:spPr bwMode="auto">
            <a:xfrm>
              <a:off x="3456" y="2592"/>
              <a:ext cx="0" cy="9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2592" name="Arc 32"/>
            <p:cNvSpPr/>
            <p:nvPr/>
          </p:nvSpPr>
          <p:spPr bwMode="auto">
            <a:xfrm rot="969870">
              <a:off x="3347" y="2782"/>
              <a:ext cx="288" cy="381"/>
            </a:xfrm>
            <a:custGeom>
              <a:avLst/>
              <a:gdLst>
                <a:gd name="G0" fmla="+- 0 0 0"/>
                <a:gd name="G1" fmla="+- 21600 0 0"/>
                <a:gd name="G2" fmla="+- 21600 0 0"/>
                <a:gd name="T0" fmla="*/ 0 w 21600"/>
                <a:gd name="T1" fmla="*/ 0 h 28581"/>
                <a:gd name="T2" fmla="*/ 20441 w 21600"/>
                <a:gd name="T3" fmla="*/ 28581 h 28581"/>
                <a:gd name="T4" fmla="*/ 0 w 21600"/>
                <a:gd name="T5" fmla="*/ 21600 h 28581"/>
              </a:gdLst>
              <a:ahLst/>
              <a:cxnLst>
                <a:cxn ang="0">
                  <a:pos x="T0" y="T1"/>
                </a:cxn>
                <a:cxn ang="0">
                  <a:pos x="T2" y="T3"/>
                </a:cxn>
                <a:cxn ang="0">
                  <a:pos x="T4" y="T5"/>
                </a:cxn>
              </a:cxnLst>
              <a:rect l="0" t="0" r="r" b="b"/>
              <a:pathLst>
                <a:path w="21600" h="28581" fill="none" extrusionOk="0">
                  <a:moveTo>
                    <a:pt x="-1" y="0"/>
                  </a:moveTo>
                  <a:cubicBezTo>
                    <a:pt x="11929" y="0"/>
                    <a:pt x="21600" y="9670"/>
                    <a:pt x="21600" y="21600"/>
                  </a:cubicBezTo>
                  <a:cubicBezTo>
                    <a:pt x="21600" y="23974"/>
                    <a:pt x="21208" y="26333"/>
                    <a:pt x="20440" y="28580"/>
                  </a:cubicBezTo>
                </a:path>
                <a:path w="21600" h="28581" stroke="0" extrusionOk="0">
                  <a:moveTo>
                    <a:pt x="-1" y="0"/>
                  </a:moveTo>
                  <a:cubicBezTo>
                    <a:pt x="11929" y="0"/>
                    <a:pt x="21600" y="9670"/>
                    <a:pt x="21600" y="21600"/>
                  </a:cubicBezTo>
                  <a:cubicBezTo>
                    <a:pt x="21600" y="23974"/>
                    <a:pt x="21208" y="26333"/>
                    <a:pt x="20440" y="28580"/>
                  </a:cubicBezTo>
                  <a:lnTo>
                    <a:pt x="0" y="21600"/>
                  </a:lnTo>
                  <a:close/>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22593" name="Rectangle 33"/>
          <p:cNvSpPr>
            <a:spLocks noChangeArrowheads="1"/>
          </p:cNvSpPr>
          <p:nvPr/>
        </p:nvSpPr>
        <p:spPr bwMode="auto">
          <a:xfrm>
            <a:off x="1224013" y="3685381"/>
            <a:ext cx="287178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式中， </a:t>
            </a:r>
            <a:r>
              <a:rPr lang="en-US" altLang="zh-CN" sz="2800" i="1">
                <a:latin typeface="Times New Roman" panose="02020603050405020304" pitchFamily="18" charset="0"/>
              </a:rPr>
              <a:t>K</a:t>
            </a:r>
            <a:r>
              <a:rPr lang="en-US" altLang="zh-CN" sz="2800" i="1" baseline="-20000">
                <a:latin typeface="Times New Roman" panose="02020603050405020304" pitchFamily="18" charset="0"/>
              </a:rPr>
              <a:t>t</a:t>
            </a:r>
            <a:r>
              <a:rPr lang="zh-CN" altLang="en-US" sz="2800">
                <a:latin typeface="宋体" panose="02010600030101010101" pitchFamily="2" charset="-122"/>
              </a:rPr>
              <a:t>为电机常数。</a:t>
            </a:r>
            <a:r>
              <a:rPr lang="zh-CN" altLang="en-US" sz="2800">
                <a:latin typeface="Times New Roman" panose="02020603050405020304" pitchFamily="18" charset="0"/>
              </a:rPr>
              <a:t> </a:t>
            </a:r>
          </a:p>
        </p:txBody>
      </p:sp>
      <p:sp>
        <p:nvSpPr>
          <p:cNvPr id="322594" name="Rectangle 34"/>
          <p:cNvSpPr>
            <a:spLocks noChangeArrowheads="1"/>
          </p:cNvSpPr>
          <p:nvPr/>
        </p:nvSpPr>
        <p:spPr bwMode="auto">
          <a:xfrm>
            <a:off x="971600" y="2099469"/>
            <a:ext cx="2700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无负载时</a:t>
            </a:r>
          </a:p>
        </p:txBody>
      </p:sp>
      <p:sp>
        <p:nvSpPr>
          <p:cNvPr id="34"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35" name="页脚占位符 3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2594"/>
                                        </p:tgtEl>
                                        <p:attrNameLst>
                                          <p:attrName>style.visibility</p:attrName>
                                        </p:attrNameLst>
                                      </p:cBhvr>
                                      <p:to>
                                        <p:strVal val="visible"/>
                                      </p:to>
                                    </p:set>
                                    <p:anim calcmode="lin" valueType="num">
                                      <p:cBhvr additive="base">
                                        <p:cTn id="13" dur="500" fill="hold"/>
                                        <p:tgtEl>
                                          <p:spTgt spid="322594"/>
                                        </p:tgtEl>
                                        <p:attrNameLst>
                                          <p:attrName>ppt_x</p:attrName>
                                        </p:attrNameLst>
                                      </p:cBhvr>
                                      <p:tavLst>
                                        <p:tav tm="0">
                                          <p:val>
                                            <p:strVal val="#ppt_x"/>
                                          </p:val>
                                        </p:tav>
                                        <p:tav tm="100000">
                                          <p:val>
                                            <p:strVal val="#ppt_x"/>
                                          </p:val>
                                        </p:tav>
                                      </p:tavLst>
                                    </p:anim>
                                    <p:anim calcmode="lin" valueType="num">
                                      <p:cBhvr additive="base">
                                        <p:cTn id="14" dur="500" fill="hold"/>
                                        <p:tgtEl>
                                          <p:spTgt spid="3225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2563"/>
                                        </p:tgtEl>
                                        <p:attrNameLst>
                                          <p:attrName>style.visibility</p:attrName>
                                        </p:attrNameLst>
                                      </p:cBhvr>
                                      <p:to>
                                        <p:strVal val="visible"/>
                                      </p:to>
                                    </p:set>
                                    <p:anim calcmode="lin" valueType="num">
                                      <p:cBhvr additive="base">
                                        <p:cTn id="19" dur="500" fill="hold"/>
                                        <p:tgtEl>
                                          <p:spTgt spid="322563"/>
                                        </p:tgtEl>
                                        <p:attrNameLst>
                                          <p:attrName>ppt_x</p:attrName>
                                        </p:attrNameLst>
                                      </p:cBhvr>
                                      <p:tavLst>
                                        <p:tav tm="0">
                                          <p:val>
                                            <p:strVal val="#ppt_x"/>
                                          </p:val>
                                        </p:tav>
                                        <p:tav tm="100000">
                                          <p:val>
                                            <p:strVal val="#ppt_x"/>
                                          </p:val>
                                        </p:tav>
                                      </p:tavLst>
                                    </p:anim>
                                    <p:anim calcmode="lin" valueType="num">
                                      <p:cBhvr additive="base">
                                        <p:cTn id="20" dur="500" fill="hold"/>
                                        <p:tgtEl>
                                          <p:spTgt spid="3225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2593"/>
                                        </p:tgtEl>
                                        <p:attrNameLst>
                                          <p:attrName>style.visibility</p:attrName>
                                        </p:attrNameLst>
                                      </p:cBhvr>
                                      <p:to>
                                        <p:strVal val="visible"/>
                                      </p:to>
                                    </p:set>
                                    <p:anim calcmode="lin" valueType="num">
                                      <p:cBhvr additive="base">
                                        <p:cTn id="25" dur="500" fill="hold"/>
                                        <p:tgtEl>
                                          <p:spTgt spid="322593"/>
                                        </p:tgtEl>
                                        <p:attrNameLst>
                                          <p:attrName>ppt_x</p:attrName>
                                        </p:attrNameLst>
                                      </p:cBhvr>
                                      <p:tavLst>
                                        <p:tav tm="0">
                                          <p:val>
                                            <p:strVal val="#ppt_x"/>
                                          </p:val>
                                        </p:tav>
                                        <p:tav tm="100000">
                                          <p:val>
                                            <p:strVal val="#ppt_x"/>
                                          </p:val>
                                        </p:tav>
                                      </p:tavLst>
                                    </p:anim>
                                    <p:anim calcmode="lin" valueType="num">
                                      <p:cBhvr additive="base">
                                        <p:cTn id="26" dur="500" fill="hold"/>
                                        <p:tgtEl>
                                          <p:spTgt spid="3225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2564"/>
                                        </p:tgtEl>
                                        <p:attrNameLst>
                                          <p:attrName>style.visibility</p:attrName>
                                        </p:attrNameLst>
                                      </p:cBhvr>
                                      <p:to>
                                        <p:strVal val="visible"/>
                                      </p:to>
                                    </p:set>
                                    <p:anim calcmode="lin" valueType="num">
                                      <p:cBhvr additive="base">
                                        <p:cTn id="31" dur="500" fill="hold"/>
                                        <p:tgtEl>
                                          <p:spTgt spid="322564"/>
                                        </p:tgtEl>
                                        <p:attrNameLst>
                                          <p:attrName>ppt_x</p:attrName>
                                        </p:attrNameLst>
                                      </p:cBhvr>
                                      <p:tavLst>
                                        <p:tav tm="0">
                                          <p:val>
                                            <p:strVal val="#ppt_x"/>
                                          </p:val>
                                        </p:tav>
                                        <p:tav tm="100000">
                                          <p:val>
                                            <p:strVal val="#ppt_x"/>
                                          </p:val>
                                        </p:tav>
                                      </p:tavLst>
                                    </p:anim>
                                    <p:anim calcmode="lin" valueType="num">
                                      <p:cBhvr additive="base">
                                        <p:cTn id="32" dur="500" fill="hold"/>
                                        <p:tgtEl>
                                          <p:spTgt spid="322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3" grpId="0" autoUpdateAnimBg="0"/>
      <p:bldP spid="322594"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4929808" y="1051024"/>
            <a:ext cx="3657600" cy="2514600"/>
            <a:chOff x="3312" y="1162"/>
            <a:chExt cx="2304" cy="1584"/>
          </a:xfrm>
        </p:grpSpPr>
        <p:sp>
          <p:nvSpPr>
            <p:cNvPr id="323588" name="Oval 4"/>
            <p:cNvSpPr>
              <a:spLocks noChangeArrowheads="1"/>
            </p:cNvSpPr>
            <p:nvPr/>
          </p:nvSpPr>
          <p:spPr bwMode="auto">
            <a:xfrm>
              <a:off x="3361" y="1452"/>
              <a:ext cx="44" cy="48"/>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89" name="Line 5"/>
            <p:cNvSpPr>
              <a:spLocks noChangeShapeType="1"/>
            </p:cNvSpPr>
            <p:nvPr/>
          </p:nvSpPr>
          <p:spPr bwMode="auto">
            <a:xfrm>
              <a:off x="3405" y="1476"/>
              <a:ext cx="68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0" name="Rectangle 6"/>
            <p:cNvSpPr>
              <a:spLocks noChangeArrowheads="1"/>
            </p:cNvSpPr>
            <p:nvPr/>
          </p:nvSpPr>
          <p:spPr bwMode="auto">
            <a:xfrm rot="5392011">
              <a:off x="4661" y="1806"/>
              <a:ext cx="411" cy="89"/>
            </a:xfrm>
            <a:prstGeom prst="rect">
              <a:avLst/>
            </a:prstGeom>
            <a:noFill/>
            <a:ln w="4445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1" name="Line 7"/>
            <p:cNvSpPr>
              <a:spLocks noChangeShapeType="1"/>
            </p:cNvSpPr>
            <p:nvPr/>
          </p:nvSpPr>
          <p:spPr bwMode="auto">
            <a:xfrm>
              <a:off x="4177" y="1476"/>
              <a:ext cx="68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2" name="Line 8"/>
            <p:cNvSpPr>
              <a:spLocks noChangeShapeType="1"/>
            </p:cNvSpPr>
            <p:nvPr/>
          </p:nvSpPr>
          <p:spPr bwMode="auto">
            <a:xfrm>
              <a:off x="4861" y="1476"/>
              <a:ext cx="48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3" name="Oval 9"/>
            <p:cNvSpPr>
              <a:spLocks noChangeArrowheads="1"/>
            </p:cNvSpPr>
            <p:nvPr/>
          </p:nvSpPr>
          <p:spPr bwMode="auto">
            <a:xfrm>
              <a:off x="5346" y="1452"/>
              <a:ext cx="44" cy="48"/>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4" name="Line 10"/>
            <p:cNvSpPr>
              <a:spLocks noChangeShapeType="1"/>
            </p:cNvSpPr>
            <p:nvPr/>
          </p:nvSpPr>
          <p:spPr bwMode="auto">
            <a:xfrm flipV="1">
              <a:off x="4866" y="1476"/>
              <a:ext cx="0" cy="16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5" name="Line 11"/>
            <p:cNvSpPr>
              <a:spLocks noChangeShapeType="1"/>
            </p:cNvSpPr>
            <p:nvPr/>
          </p:nvSpPr>
          <p:spPr bwMode="auto">
            <a:xfrm flipV="1">
              <a:off x="4866" y="2056"/>
              <a:ext cx="0" cy="29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6" name="Line 12"/>
            <p:cNvSpPr>
              <a:spLocks noChangeShapeType="1"/>
            </p:cNvSpPr>
            <p:nvPr/>
          </p:nvSpPr>
          <p:spPr bwMode="auto">
            <a:xfrm>
              <a:off x="3405" y="2347"/>
              <a:ext cx="1941"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7" name="Oval 13"/>
            <p:cNvSpPr>
              <a:spLocks noChangeArrowheads="1"/>
            </p:cNvSpPr>
            <p:nvPr/>
          </p:nvSpPr>
          <p:spPr bwMode="auto">
            <a:xfrm>
              <a:off x="3361" y="2322"/>
              <a:ext cx="44" cy="49"/>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598" name="Oval 14"/>
            <p:cNvSpPr>
              <a:spLocks noChangeArrowheads="1"/>
            </p:cNvSpPr>
            <p:nvPr/>
          </p:nvSpPr>
          <p:spPr bwMode="auto">
            <a:xfrm>
              <a:off x="5346" y="2322"/>
              <a:ext cx="44" cy="49"/>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88083" name="Text Box 15"/>
            <p:cNvSpPr txBox="1">
              <a:spLocks noChangeArrowheads="1"/>
            </p:cNvSpPr>
            <p:nvPr/>
          </p:nvSpPr>
          <p:spPr bwMode="auto">
            <a:xfrm>
              <a:off x="4892" y="17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R</a:t>
              </a:r>
            </a:p>
          </p:txBody>
        </p:sp>
        <p:sp>
          <p:nvSpPr>
            <p:cNvPr id="88084" name="Text Box 16"/>
            <p:cNvSpPr txBox="1">
              <a:spLocks noChangeArrowheads="1"/>
            </p:cNvSpPr>
            <p:nvPr/>
          </p:nvSpPr>
          <p:spPr bwMode="auto">
            <a:xfrm>
              <a:off x="4034" y="116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88085" name="Text Box 17"/>
            <p:cNvSpPr txBox="1">
              <a:spLocks noChangeArrowheads="1"/>
            </p:cNvSpPr>
            <p:nvPr/>
          </p:nvSpPr>
          <p:spPr bwMode="auto">
            <a:xfrm>
              <a:off x="3312" y="1738"/>
              <a:ext cx="5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p>
          </p:txBody>
        </p:sp>
        <p:sp>
          <p:nvSpPr>
            <p:cNvPr id="88086" name="Text Box 18"/>
            <p:cNvSpPr txBox="1">
              <a:spLocks noChangeArrowheads="1"/>
            </p:cNvSpPr>
            <p:nvPr/>
          </p:nvSpPr>
          <p:spPr bwMode="auto">
            <a:xfrm>
              <a:off x="5148" y="1728"/>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8087" name="Text Box 19"/>
            <p:cNvSpPr txBox="1">
              <a:spLocks noChangeArrowheads="1"/>
            </p:cNvSpPr>
            <p:nvPr/>
          </p:nvSpPr>
          <p:spPr bwMode="auto">
            <a:xfrm>
              <a:off x="4294" y="1786"/>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88088" name="Text Box 20"/>
            <p:cNvSpPr txBox="1">
              <a:spLocks noChangeArrowheads="1"/>
            </p:cNvSpPr>
            <p:nvPr/>
          </p:nvSpPr>
          <p:spPr bwMode="auto">
            <a:xfrm>
              <a:off x="3782" y="2458"/>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无源微分网络</a:t>
              </a:r>
            </a:p>
          </p:txBody>
        </p:sp>
        <p:sp>
          <p:nvSpPr>
            <p:cNvPr id="323605" name="Line 21"/>
            <p:cNvSpPr>
              <a:spLocks noChangeShapeType="1"/>
            </p:cNvSpPr>
            <p:nvPr/>
          </p:nvSpPr>
          <p:spPr bwMode="auto">
            <a:xfrm>
              <a:off x="4089" y="1403"/>
              <a:ext cx="0" cy="145"/>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606" name="Line 22"/>
            <p:cNvSpPr>
              <a:spLocks noChangeShapeType="1"/>
            </p:cNvSpPr>
            <p:nvPr/>
          </p:nvSpPr>
          <p:spPr bwMode="auto">
            <a:xfrm>
              <a:off x="4177" y="1403"/>
              <a:ext cx="0" cy="145"/>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3607" name="Arc 23"/>
            <p:cNvSpPr/>
            <p:nvPr/>
          </p:nvSpPr>
          <p:spPr bwMode="auto">
            <a:xfrm>
              <a:off x="4315" y="1719"/>
              <a:ext cx="353" cy="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88069" name="Rectangle 24"/>
          <p:cNvSpPr>
            <a:spLocks noChangeArrowheads="1"/>
          </p:cNvSpPr>
          <p:nvPr/>
        </p:nvSpPr>
        <p:spPr bwMode="auto">
          <a:xfrm>
            <a:off x="1043608" y="836712"/>
            <a:ext cx="304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无源微分网络</a:t>
            </a:r>
            <a:r>
              <a:rPr lang="zh-CN" altLang="en-US" sz="2800">
                <a:latin typeface="Times New Roman" panose="02020603050405020304" pitchFamily="18" charset="0"/>
              </a:rPr>
              <a:t> </a:t>
            </a:r>
          </a:p>
        </p:txBody>
      </p:sp>
      <p:graphicFrame>
        <p:nvGraphicFramePr>
          <p:cNvPr id="323609" name="Object 25"/>
          <p:cNvGraphicFramePr>
            <a:graphicFrameLocks noChangeAspect="1"/>
          </p:cNvGraphicFramePr>
          <p:nvPr/>
        </p:nvGraphicFramePr>
        <p:xfrm>
          <a:off x="1119808" y="1508224"/>
          <a:ext cx="3200400" cy="1352550"/>
        </p:xfrm>
        <a:graphic>
          <a:graphicData uri="http://schemas.openxmlformats.org/presentationml/2006/ole">
            <mc:AlternateContent xmlns:mc="http://schemas.openxmlformats.org/markup-compatibility/2006">
              <mc:Choice xmlns:v="urn:schemas-microsoft-com:vml" Requires="v">
                <p:oleObj spid="_x0000_s137225" r:id="rId3" imgW="41148000" imgH="17373600" progId="">
                  <p:embed/>
                </p:oleObj>
              </mc:Choice>
              <mc:Fallback>
                <p:oleObj r:id="rId3" imgW="41148000" imgH="17373600" progId="">
                  <p:embed/>
                  <p:pic>
                    <p:nvPicPr>
                      <p:cNvPr id="0" name="Picture 2" descr="image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808" y="1508224"/>
                        <a:ext cx="320040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10" name="Object 26"/>
          <p:cNvGraphicFramePr>
            <a:graphicFrameLocks noChangeAspect="1"/>
          </p:cNvGraphicFramePr>
          <p:nvPr/>
        </p:nvGraphicFramePr>
        <p:xfrm>
          <a:off x="1119808" y="3108424"/>
          <a:ext cx="4038600" cy="733425"/>
        </p:xfrm>
        <a:graphic>
          <a:graphicData uri="http://schemas.openxmlformats.org/presentationml/2006/ole">
            <mc:AlternateContent xmlns:mc="http://schemas.openxmlformats.org/markup-compatibility/2006">
              <mc:Choice xmlns:v="urn:schemas-microsoft-com:vml" Requires="v">
                <p:oleObj spid="_x0000_s137226" r:id="rId5" imgW="59131200" imgH="10668000" progId="">
                  <p:embed/>
                </p:oleObj>
              </mc:Choice>
              <mc:Fallback>
                <p:oleObj r:id="rId5" imgW="59131200" imgH="10668000" progId="">
                  <p:embed/>
                  <p:pic>
                    <p:nvPicPr>
                      <p:cNvPr id="0" name="Picture 1" descr="image2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808" y="3108424"/>
                        <a:ext cx="40386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11" name="Rectangle 27"/>
          <p:cNvSpPr>
            <a:spLocks noChangeArrowheads="1"/>
          </p:cNvSpPr>
          <p:nvPr/>
        </p:nvSpPr>
        <p:spPr bwMode="auto">
          <a:xfrm>
            <a:off x="467544" y="3933056"/>
            <a:ext cx="8119863"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显然，无源微分网络包括有惯性环节和微分环节，称之为</a:t>
            </a:r>
            <a:r>
              <a:rPr lang="zh-CN" altLang="en-US" sz="2800" dirty="0">
                <a:solidFill>
                  <a:srgbClr val="CC0000"/>
                </a:solidFill>
                <a:latin typeface="宋体" panose="02010600030101010101" pitchFamily="2" charset="-122"/>
              </a:rPr>
              <a:t>惯性微分环节</a:t>
            </a:r>
            <a:r>
              <a:rPr lang="zh-CN" altLang="en-US" sz="2800" dirty="0">
                <a:latin typeface="宋体" panose="02010600030101010101" pitchFamily="2" charset="-122"/>
              </a:rPr>
              <a:t>，只有当</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Ts</a:t>
            </a:r>
            <a:r>
              <a:rPr lang="en-US" altLang="zh-CN" sz="2800" dirty="0">
                <a:latin typeface="Times New Roman" panose="02020603050405020304" pitchFamily="18" charset="0"/>
              </a:rPr>
              <a:t>|&lt;&lt;1</a:t>
            </a:r>
            <a:r>
              <a:rPr lang="zh-CN" altLang="en-US" sz="2800" dirty="0">
                <a:latin typeface="宋体" panose="02010600030101010101" pitchFamily="2" charset="-122"/>
              </a:rPr>
              <a:t>时，才近似为微分环节。</a:t>
            </a:r>
            <a:r>
              <a:rPr lang="zh-CN" altLang="en-US" sz="2800" dirty="0">
                <a:latin typeface="Times New Roman" panose="02020603050405020304" pitchFamily="18" charset="0"/>
              </a:rPr>
              <a:t> </a:t>
            </a:r>
          </a:p>
        </p:txBody>
      </p:sp>
      <p:sp>
        <p:nvSpPr>
          <p:cNvPr id="27" name="Rectangle 12"/>
          <p:cNvSpPr>
            <a:spLocks noChangeArrowheads="1"/>
          </p:cNvSpPr>
          <p:nvPr/>
        </p:nvSpPr>
        <p:spPr bwMode="auto">
          <a:xfrm>
            <a:off x="539552" y="5362674"/>
            <a:ext cx="8136904"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zh-CN" altLang="en-US" sz="2800" dirty="0">
                <a:latin typeface="宋体" panose="02010600030101010101" pitchFamily="2" charset="-122"/>
              </a:rPr>
              <a:t>在物理系统中输入输出同量纲的微分环节很难独立存在，经常和其它环节一起出现。</a:t>
            </a:r>
          </a:p>
        </p:txBody>
      </p:sp>
      <p:sp>
        <p:nvSpPr>
          <p:cNvPr id="2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29" name="页脚占位符 2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3609"/>
                                        </p:tgtEl>
                                        <p:attrNameLst>
                                          <p:attrName>style.visibility</p:attrName>
                                        </p:attrNameLst>
                                      </p:cBhvr>
                                      <p:to>
                                        <p:strVal val="visible"/>
                                      </p:to>
                                    </p:set>
                                    <p:anim calcmode="lin" valueType="num">
                                      <p:cBhvr additive="base">
                                        <p:cTn id="13" dur="500" fill="hold"/>
                                        <p:tgtEl>
                                          <p:spTgt spid="323609"/>
                                        </p:tgtEl>
                                        <p:attrNameLst>
                                          <p:attrName>ppt_x</p:attrName>
                                        </p:attrNameLst>
                                      </p:cBhvr>
                                      <p:tavLst>
                                        <p:tav tm="0">
                                          <p:val>
                                            <p:strVal val="#ppt_x"/>
                                          </p:val>
                                        </p:tav>
                                        <p:tav tm="100000">
                                          <p:val>
                                            <p:strVal val="#ppt_x"/>
                                          </p:val>
                                        </p:tav>
                                      </p:tavLst>
                                    </p:anim>
                                    <p:anim calcmode="lin" valueType="num">
                                      <p:cBhvr additive="base">
                                        <p:cTn id="14" dur="500" fill="hold"/>
                                        <p:tgtEl>
                                          <p:spTgt spid="3236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3610"/>
                                        </p:tgtEl>
                                        <p:attrNameLst>
                                          <p:attrName>style.visibility</p:attrName>
                                        </p:attrNameLst>
                                      </p:cBhvr>
                                      <p:to>
                                        <p:strVal val="visible"/>
                                      </p:to>
                                    </p:set>
                                    <p:anim calcmode="lin" valueType="num">
                                      <p:cBhvr additive="base">
                                        <p:cTn id="19" dur="500" fill="hold"/>
                                        <p:tgtEl>
                                          <p:spTgt spid="323610"/>
                                        </p:tgtEl>
                                        <p:attrNameLst>
                                          <p:attrName>ppt_x</p:attrName>
                                        </p:attrNameLst>
                                      </p:cBhvr>
                                      <p:tavLst>
                                        <p:tav tm="0">
                                          <p:val>
                                            <p:strVal val="#ppt_x"/>
                                          </p:val>
                                        </p:tav>
                                        <p:tav tm="100000">
                                          <p:val>
                                            <p:strVal val="#ppt_x"/>
                                          </p:val>
                                        </p:tav>
                                      </p:tavLst>
                                    </p:anim>
                                    <p:anim calcmode="lin" valueType="num">
                                      <p:cBhvr additive="base">
                                        <p:cTn id="20" dur="500" fill="hold"/>
                                        <p:tgtEl>
                                          <p:spTgt spid="3236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3611"/>
                                        </p:tgtEl>
                                        <p:attrNameLst>
                                          <p:attrName>style.visibility</p:attrName>
                                        </p:attrNameLst>
                                      </p:cBhvr>
                                      <p:to>
                                        <p:strVal val="visible"/>
                                      </p:to>
                                    </p:set>
                                    <p:anim calcmode="lin" valueType="num">
                                      <p:cBhvr additive="base">
                                        <p:cTn id="25" dur="500" fill="hold"/>
                                        <p:tgtEl>
                                          <p:spTgt spid="323611"/>
                                        </p:tgtEl>
                                        <p:attrNameLst>
                                          <p:attrName>ppt_x</p:attrName>
                                        </p:attrNameLst>
                                      </p:cBhvr>
                                      <p:tavLst>
                                        <p:tav tm="0">
                                          <p:val>
                                            <p:strVal val="#ppt_x"/>
                                          </p:val>
                                        </p:tav>
                                        <p:tav tm="100000">
                                          <p:val>
                                            <p:strVal val="#ppt_x"/>
                                          </p:val>
                                        </p:tav>
                                      </p:tavLst>
                                    </p:anim>
                                    <p:anim calcmode="lin" valueType="num">
                                      <p:cBhvr additive="base">
                                        <p:cTn id="26" dur="500" fill="hold"/>
                                        <p:tgtEl>
                                          <p:spTgt spid="3236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11" grpId="0" autoUpdateAnimBg="0"/>
      <p:bldP spid="2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4611" name="Object 3"/>
          <p:cNvGraphicFramePr>
            <a:graphicFrameLocks noChangeAspect="1"/>
          </p:cNvGraphicFramePr>
          <p:nvPr/>
        </p:nvGraphicFramePr>
        <p:xfrm>
          <a:off x="2339752" y="2492896"/>
          <a:ext cx="3154362" cy="868362"/>
        </p:xfrm>
        <a:graphic>
          <a:graphicData uri="http://schemas.openxmlformats.org/presentationml/2006/ole">
            <mc:AlternateContent xmlns:mc="http://schemas.openxmlformats.org/markup-compatibility/2006">
              <mc:Choice xmlns:v="urn:schemas-microsoft-com:vml" Requires="v">
                <p:oleObj spid="_x0000_s138245" name="Equation" r:id="rId3" imgW="37795200" imgH="10363200" progId="">
                  <p:embed/>
                </p:oleObj>
              </mc:Choice>
              <mc:Fallback>
                <p:oleObj name="Equation" r:id="rId3" imgW="37795200" imgH="10363200" progId="">
                  <p:embed/>
                  <p:pic>
                    <p:nvPicPr>
                      <p:cNvPr id="0" name="Picture 1" descr="image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492896"/>
                        <a:ext cx="3154362"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1" name="Rectangle 4"/>
          <p:cNvSpPr>
            <a:spLocks noChangeArrowheads="1"/>
          </p:cNvSpPr>
          <p:nvPr/>
        </p:nvSpPr>
        <p:spPr bwMode="auto">
          <a:xfrm>
            <a:off x="1295400" y="1268760"/>
            <a:ext cx="7093024"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t>除了上述微分环节外，还有一类一阶微分环节，其传递函数为：</a:t>
            </a:r>
          </a:p>
        </p:txBody>
      </p:sp>
      <p:sp>
        <p:nvSpPr>
          <p:cNvPr id="324613" name="Rectangle 5"/>
          <p:cNvSpPr>
            <a:spLocks noChangeArrowheads="1"/>
          </p:cNvSpPr>
          <p:nvPr/>
        </p:nvSpPr>
        <p:spPr bwMode="auto">
          <a:xfrm>
            <a:off x="1403648" y="3573016"/>
            <a:ext cx="7283152"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微分环节的输出是输入的导数，即输出反映了输入信号的变化趋势，从而给系统以有关输入变化趋势的预告。因此，微分环节常用来改善控制系统的动态性能。</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611"/>
                                        </p:tgtEl>
                                        <p:attrNameLst>
                                          <p:attrName>style.visibility</p:attrName>
                                        </p:attrNameLst>
                                      </p:cBhvr>
                                      <p:to>
                                        <p:strVal val="visible"/>
                                      </p:to>
                                    </p:set>
                                    <p:anim calcmode="lin" valueType="num">
                                      <p:cBhvr additive="base">
                                        <p:cTn id="7" dur="500" fill="hold"/>
                                        <p:tgtEl>
                                          <p:spTgt spid="324611"/>
                                        </p:tgtEl>
                                        <p:attrNameLst>
                                          <p:attrName>ppt_x</p:attrName>
                                        </p:attrNameLst>
                                      </p:cBhvr>
                                      <p:tavLst>
                                        <p:tav tm="0">
                                          <p:val>
                                            <p:strVal val="#ppt_x"/>
                                          </p:val>
                                        </p:tav>
                                        <p:tav tm="100000">
                                          <p:val>
                                            <p:strVal val="#ppt_x"/>
                                          </p:val>
                                        </p:tav>
                                      </p:tavLst>
                                    </p:anim>
                                    <p:anim calcmode="lin" valueType="num">
                                      <p:cBhvr additive="base">
                                        <p:cTn id="8" dur="500" fill="hold"/>
                                        <p:tgtEl>
                                          <p:spTgt spid="3246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4613"/>
                                        </p:tgtEl>
                                        <p:attrNameLst>
                                          <p:attrName>style.visibility</p:attrName>
                                        </p:attrNameLst>
                                      </p:cBhvr>
                                      <p:to>
                                        <p:strVal val="visible"/>
                                      </p:to>
                                    </p:set>
                                    <p:anim calcmode="lin" valueType="num">
                                      <p:cBhvr additive="base">
                                        <p:cTn id="13" dur="500" fill="hold"/>
                                        <p:tgtEl>
                                          <p:spTgt spid="324613"/>
                                        </p:tgtEl>
                                        <p:attrNameLst>
                                          <p:attrName>ppt_x</p:attrName>
                                        </p:attrNameLst>
                                      </p:cBhvr>
                                      <p:tavLst>
                                        <p:tav tm="0">
                                          <p:val>
                                            <p:strVal val="#ppt_x"/>
                                          </p:val>
                                        </p:tav>
                                        <p:tav tm="100000">
                                          <p:val>
                                            <p:strVal val="#ppt_x"/>
                                          </p:val>
                                        </p:tav>
                                      </p:tavLst>
                                    </p:anim>
                                    <p:anim calcmode="lin" valueType="num">
                                      <p:cBhvr additive="base">
                                        <p:cTn id="14" dur="500" fill="hold"/>
                                        <p:tgtEl>
                                          <p:spTgt spid="324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6" name="Rectangle 3"/>
          <p:cNvSpPr>
            <a:spLocks noChangeArrowheads="1"/>
          </p:cNvSpPr>
          <p:nvPr/>
        </p:nvSpPr>
        <p:spPr bwMode="auto">
          <a:xfrm>
            <a:off x="1219200" y="1538288"/>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solidFill>
                  <a:srgbClr val="893B7E"/>
                </a:solidFill>
                <a:latin typeface="Times New Roman" panose="02020603050405020304" pitchFamily="18" charset="0"/>
              </a:rPr>
              <a:t>积分环节</a:t>
            </a:r>
            <a:endParaRPr lang="en-US" altLang="zh-CN" sz="2400">
              <a:solidFill>
                <a:srgbClr val="893B7E"/>
              </a:solidFill>
              <a:latin typeface="Times New Roman" panose="02020603050405020304" pitchFamily="18" charset="0"/>
            </a:endParaRPr>
          </a:p>
        </p:txBody>
      </p:sp>
      <p:sp>
        <p:nvSpPr>
          <p:cNvPr id="325636" name="Rectangle 4"/>
          <p:cNvSpPr>
            <a:spLocks noChangeArrowheads="1"/>
          </p:cNvSpPr>
          <p:nvPr/>
        </p:nvSpPr>
        <p:spPr bwMode="auto">
          <a:xfrm>
            <a:off x="1295400" y="22098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输出量正比于输入量对时间的积分。</a:t>
            </a:r>
            <a:r>
              <a:rPr lang="zh-CN" altLang="en-US" sz="2800">
                <a:latin typeface="Times New Roman" panose="02020603050405020304" pitchFamily="18" charset="0"/>
              </a:rPr>
              <a:t> </a:t>
            </a:r>
          </a:p>
        </p:txBody>
      </p:sp>
      <p:grpSp>
        <p:nvGrpSpPr>
          <p:cNvPr id="2" name="Group 5"/>
          <p:cNvGrpSpPr/>
          <p:nvPr/>
        </p:nvGrpSpPr>
        <p:grpSpPr bwMode="auto">
          <a:xfrm>
            <a:off x="1295400" y="2895600"/>
            <a:ext cx="4648200" cy="803275"/>
            <a:chOff x="816" y="1632"/>
            <a:chExt cx="2928" cy="506"/>
          </a:xfrm>
        </p:grpSpPr>
        <p:graphicFrame>
          <p:nvGraphicFramePr>
            <p:cNvPr id="90115" name="Object 6"/>
            <p:cNvGraphicFramePr>
              <a:graphicFrameLocks noChangeAspect="1"/>
            </p:cNvGraphicFramePr>
            <p:nvPr/>
          </p:nvGraphicFramePr>
          <p:xfrm>
            <a:off x="2208" y="1632"/>
            <a:ext cx="1536" cy="506"/>
          </p:xfrm>
          <a:graphic>
            <a:graphicData uri="http://schemas.openxmlformats.org/presentationml/2006/ole">
              <mc:AlternateContent xmlns:mc="http://schemas.openxmlformats.org/markup-compatibility/2006">
                <mc:Choice xmlns:v="urn:schemas-microsoft-com:vml" Requires="v">
                  <p:oleObj spid="_x0000_s139273" r:id="rId3" imgW="32613600" imgH="10668000" progId="">
                    <p:embed/>
                  </p:oleObj>
                </mc:Choice>
                <mc:Fallback>
                  <p:oleObj r:id="rId3" imgW="32613600" imgH="10668000" progId="">
                    <p:embed/>
                    <p:pic>
                      <p:nvPicPr>
                        <p:cNvPr id="0" name="Picture 2" descr="image2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632"/>
                          <a:ext cx="1536"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1" name="Rectangle 7"/>
            <p:cNvSpPr>
              <a:spLocks noChangeArrowheads="1"/>
            </p:cNvSpPr>
            <p:nvPr/>
          </p:nvSpPr>
          <p:spPr bwMode="auto">
            <a:xfrm>
              <a:off x="816" y="1680"/>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运动方程为：</a:t>
              </a:r>
            </a:p>
          </p:txBody>
        </p:sp>
      </p:grpSp>
      <p:grpSp>
        <p:nvGrpSpPr>
          <p:cNvPr id="3" name="Group 8"/>
          <p:cNvGrpSpPr/>
          <p:nvPr/>
        </p:nvGrpSpPr>
        <p:grpSpPr bwMode="auto">
          <a:xfrm>
            <a:off x="1295400" y="3886200"/>
            <a:ext cx="4495800" cy="793750"/>
            <a:chOff x="816" y="2448"/>
            <a:chExt cx="2832" cy="500"/>
          </a:xfrm>
        </p:grpSpPr>
        <p:graphicFrame>
          <p:nvGraphicFramePr>
            <p:cNvPr id="90114" name="Object 9"/>
            <p:cNvGraphicFramePr>
              <a:graphicFrameLocks noChangeAspect="1"/>
            </p:cNvGraphicFramePr>
            <p:nvPr/>
          </p:nvGraphicFramePr>
          <p:xfrm>
            <a:off x="2256" y="2448"/>
            <a:ext cx="1392" cy="500"/>
          </p:xfrm>
          <a:graphic>
            <a:graphicData uri="http://schemas.openxmlformats.org/presentationml/2006/ole">
              <mc:AlternateContent xmlns:mc="http://schemas.openxmlformats.org/markup-compatibility/2006">
                <mc:Choice xmlns:v="urn:schemas-microsoft-com:vml" Requires="v">
                  <p:oleObj spid="_x0000_s139274" r:id="rId5" imgW="33223200" imgH="11887200" progId="">
                    <p:embed/>
                  </p:oleObj>
                </mc:Choice>
                <mc:Fallback>
                  <p:oleObj r:id="rId5" imgW="33223200" imgH="11887200" progId="">
                    <p:embed/>
                    <p:pic>
                      <p:nvPicPr>
                        <p:cNvPr id="0" name="Picture 1" descr="image2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2448"/>
                          <a:ext cx="1392"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0" name="Rectangle 10"/>
            <p:cNvSpPr>
              <a:spLocks noChangeArrowheads="1"/>
            </p:cNvSpPr>
            <p:nvPr/>
          </p:nvSpPr>
          <p:spPr bwMode="auto">
            <a:xfrm>
              <a:off x="816" y="2505"/>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传递函数为：</a:t>
              </a:r>
            </a:p>
          </p:txBody>
        </p:sp>
      </p:grpSp>
      <p:sp>
        <p:nvSpPr>
          <p:cNvPr id="10"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 calcmode="lin" valueType="num">
                                      <p:cBhvr additive="base">
                                        <p:cTn id="7" dur="500" fill="hold"/>
                                        <p:tgtEl>
                                          <p:spTgt spid="325636"/>
                                        </p:tgtEl>
                                        <p:attrNameLst>
                                          <p:attrName>ppt_x</p:attrName>
                                        </p:attrNameLst>
                                      </p:cBhvr>
                                      <p:tavLst>
                                        <p:tav tm="0">
                                          <p:val>
                                            <p:strVal val="#ppt_x"/>
                                          </p:val>
                                        </p:tav>
                                        <p:tav tm="100000">
                                          <p:val>
                                            <p:strVal val="#ppt_x"/>
                                          </p:val>
                                        </p:tav>
                                      </p:tavLst>
                                    </p:anim>
                                    <p:anim calcmode="lin" valueType="num">
                                      <p:cBhvr additive="base">
                                        <p:cTn id="8" dur="500" fill="hold"/>
                                        <p:tgtEl>
                                          <p:spTgt spid="325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nvGraphicFramePr>
        <p:xfrm>
          <a:off x="3130550" y="3728120"/>
          <a:ext cx="3048000" cy="820738"/>
        </p:xfrm>
        <a:graphic>
          <a:graphicData uri="http://schemas.openxmlformats.org/presentationml/2006/ole">
            <mc:AlternateContent xmlns:mc="http://schemas.openxmlformats.org/markup-compatibility/2006">
              <mc:Choice xmlns:v="urn:schemas-microsoft-com:vml" Requires="v">
                <p:oleObj spid="_x0000_s140293" r:id="rId3" imgW="39928800" imgH="10668000" progId="">
                  <p:embed/>
                </p:oleObj>
              </mc:Choice>
              <mc:Fallback>
                <p:oleObj r:id="rId3" imgW="39928800" imgH="10668000" progId="">
                  <p:embed/>
                  <p:pic>
                    <p:nvPicPr>
                      <p:cNvPr id="0" name="Picture 1" descr="image2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50" y="3728120"/>
                        <a:ext cx="30480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39" name="Rectangle 4"/>
          <p:cNvSpPr>
            <a:spLocks noChangeArrowheads="1"/>
          </p:cNvSpPr>
          <p:nvPr/>
        </p:nvSpPr>
        <p:spPr bwMode="auto">
          <a:xfrm>
            <a:off x="1295400" y="908720"/>
            <a:ext cx="3348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积分环节特点：</a:t>
            </a:r>
          </a:p>
        </p:txBody>
      </p:sp>
      <p:sp>
        <p:nvSpPr>
          <p:cNvPr id="326661" name="Rectangle 5"/>
          <p:cNvSpPr>
            <a:spLocks noChangeArrowheads="1"/>
          </p:cNvSpPr>
          <p:nvPr/>
        </p:nvSpPr>
        <p:spPr bwMode="auto">
          <a:xfrm>
            <a:off x="1377950" y="1518320"/>
            <a:ext cx="716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a:latin typeface="Times New Roman" panose="02020603050405020304" pitchFamily="18" charset="0"/>
              </a:rPr>
              <a:t> </a:t>
            </a:r>
            <a:r>
              <a:rPr lang="zh-CN" altLang="en-US" sz="2800">
                <a:latin typeface="宋体" panose="02010600030101010101" pitchFamily="2" charset="-122"/>
              </a:rPr>
              <a:t>输出量取决于输入量对时间的积累过程。</a:t>
            </a:r>
          </a:p>
          <a:p>
            <a:pPr>
              <a:lnSpc>
                <a:spcPct val="115000"/>
              </a:lnSpc>
            </a:pPr>
            <a:r>
              <a:rPr lang="zh-CN" altLang="en-US" sz="2800">
                <a:latin typeface="宋体" panose="02010600030101010101" pitchFamily="2" charset="-122"/>
              </a:rPr>
              <a:t>  </a:t>
            </a:r>
          </a:p>
        </p:txBody>
      </p:sp>
      <p:sp>
        <p:nvSpPr>
          <p:cNvPr id="326662" name="Rectangle 6"/>
          <p:cNvSpPr>
            <a:spLocks noChangeArrowheads="1"/>
          </p:cNvSpPr>
          <p:nvPr/>
        </p:nvSpPr>
        <p:spPr bwMode="auto">
          <a:xfrm>
            <a:off x="1377950" y="2331913"/>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具有明显的滞后作用。</a:t>
            </a:r>
            <a:endParaRPr lang="zh-CN" altLang="en-US" sz="2800" i="1" dirty="0"/>
          </a:p>
        </p:txBody>
      </p:sp>
      <p:sp>
        <p:nvSpPr>
          <p:cNvPr id="326663" name="Rectangle 7"/>
          <p:cNvSpPr>
            <a:spLocks noChangeArrowheads="1"/>
          </p:cNvSpPr>
          <p:nvPr/>
        </p:nvSpPr>
        <p:spPr bwMode="auto">
          <a:xfrm>
            <a:off x="1907705" y="5634708"/>
            <a:ext cx="678862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r>
              <a:rPr lang="zh-CN" altLang="en-US" sz="2800" dirty="0">
                <a:latin typeface="宋体" panose="02010600030101010101" pitchFamily="2" charset="-122"/>
              </a:rPr>
              <a:t>积分环节常用来改善系统的稳态精度。</a:t>
            </a:r>
          </a:p>
        </p:txBody>
      </p:sp>
      <p:sp>
        <p:nvSpPr>
          <p:cNvPr id="326664" name="Rectangle 8"/>
          <p:cNvSpPr>
            <a:spLocks noChangeArrowheads="1"/>
          </p:cNvSpPr>
          <p:nvPr/>
        </p:nvSpPr>
        <p:spPr bwMode="auto">
          <a:xfrm>
            <a:off x="1758950" y="320900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spcBef>
                <a:spcPct val="50000"/>
              </a:spcBef>
            </a:pPr>
            <a:r>
              <a:rPr lang="zh-CN" altLang="en-US" sz="2800">
                <a:latin typeface="宋体" panose="02010600030101010101" pitchFamily="2" charset="-122"/>
              </a:rPr>
              <a:t>如当输入量为常值</a:t>
            </a:r>
            <a:r>
              <a:rPr lang="zh-CN" altLang="en-US" sz="2800" i="1">
                <a:latin typeface="Times New Roman" panose="02020603050405020304" pitchFamily="18" charset="0"/>
              </a:rPr>
              <a:t> </a:t>
            </a:r>
            <a:r>
              <a:rPr lang="en-US" altLang="zh-CN" sz="2800" i="1">
                <a:latin typeface="Times New Roman" panose="02020603050405020304" pitchFamily="18" charset="0"/>
              </a:rPr>
              <a:t>A </a:t>
            </a:r>
            <a:r>
              <a:rPr lang="zh-CN" altLang="en-US" sz="2800">
                <a:latin typeface="宋体" panose="02010600030101010101" pitchFamily="2" charset="-122"/>
              </a:rPr>
              <a:t>时，由于</a:t>
            </a:r>
          </a:p>
        </p:txBody>
      </p:sp>
      <p:sp>
        <p:nvSpPr>
          <p:cNvPr id="326665" name="Rectangle 9"/>
          <p:cNvSpPr>
            <a:spLocks noChangeArrowheads="1"/>
          </p:cNvSpPr>
          <p:nvPr/>
        </p:nvSpPr>
        <p:spPr bwMode="auto">
          <a:xfrm>
            <a:off x="1907705" y="4518695"/>
            <a:ext cx="6633046"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输出量须经过时间</a:t>
            </a:r>
            <a:r>
              <a:rPr lang="en-US" altLang="zh-CN" sz="2800" i="1" dirty="0">
                <a:latin typeface="Times New Roman" panose="02020603050405020304" pitchFamily="18" charset="0"/>
              </a:rPr>
              <a:t>T</a:t>
            </a:r>
            <a:r>
              <a:rPr lang="zh-CN" altLang="en-US" sz="2800" dirty="0">
                <a:latin typeface="宋体" panose="02010600030101010101" pitchFamily="2" charset="-122"/>
              </a:rPr>
              <a:t>才能达到输入量在</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0</a:t>
            </a:r>
            <a:r>
              <a:rPr lang="zh-CN" altLang="en-US" sz="2800" dirty="0">
                <a:latin typeface="宋体" panose="02010600030101010101" pitchFamily="2" charset="-122"/>
              </a:rPr>
              <a:t>时的值</a:t>
            </a:r>
            <a:r>
              <a:rPr lang="en-US" altLang="zh-CN" sz="2800" i="1" dirty="0">
                <a:latin typeface="Times New Roman" panose="02020603050405020304" pitchFamily="18" charset="0"/>
              </a:rPr>
              <a:t>A</a:t>
            </a:r>
            <a:r>
              <a:rPr lang="zh-CN" altLang="en-US" sz="2800" dirty="0">
                <a:latin typeface="宋体" panose="02010600030101010101" pitchFamily="2" charset="-122"/>
              </a:rPr>
              <a:t>。</a:t>
            </a:r>
          </a:p>
        </p:txBody>
      </p:sp>
      <p:sp>
        <p:nvSpPr>
          <p:cNvPr id="9"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61"/>
                                        </p:tgtEl>
                                        <p:attrNameLst>
                                          <p:attrName>style.visibility</p:attrName>
                                        </p:attrNameLst>
                                      </p:cBhvr>
                                      <p:to>
                                        <p:strVal val="visible"/>
                                      </p:to>
                                    </p:set>
                                    <p:anim calcmode="lin" valueType="num">
                                      <p:cBhvr additive="base">
                                        <p:cTn id="7" dur="500" fill="hold"/>
                                        <p:tgtEl>
                                          <p:spTgt spid="326661"/>
                                        </p:tgtEl>
                                        <p:attrNameLst>
                                          <p:attrName>ppt_x</p:attrName>
                                        </p:attrNameLst>
                                      </p:cBhvr>
                                      <p:tavLst>
                                        <p:tav tm="0">
                                          <p:val>
                                            <p:strVal val="#ppt_x"/>
                                          </p:val>
                                        </p:tav>
                                        <p:tav tm="100000">
                                          <p:val>
                                            <p:strVal val="#ppt_x"/>
                                          </p:val>
                                        </p:tav>
                                      </p:tavLst>
                                    </p:anim>
                                    <p:anim calcmode="lin" valueType="num">
                                      <p:cBhvr additive="base">
                                        <p:cTn id="8" dur="500" fill="hold"/>
                                        <p:tgtEl>
                                          <p:spTgt spid="3266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6662"/>
                                        </p:tgtEl>
                                        <p:attrNameLst>
                                          <p:attrName>style.visibility</p:attrName>
                                        </p:attrNameLst>
                                      </p:cBhvr>
                                      <p:to>
                                        <p:strVal val="visible"/>
                                      </p:to>
                                    </p:set>
                                    <p:anim calcmode="lin" valueType="num">
                                      <p:cBhvr additive="base">
                                        <p:cTn id="13" dur="500" fill="hold"/>
                                        <p:tgtEl>
                                          <p:spTgt spid="326662"/>
                                        </p:tgtEl>
                                        <p:attrNameLst>
                                          <p:attrName>ppt_x</p:attrName>
                                        </p:attrNameLst>
                                      </p:cBhvr>
                                      <p:tavLst>
                                        <p:tav tm="0">
                                          <p:val>
                                            <p:strVal val="#ppt_x"/>
                                          </p:val>
                                        </p:tav>
                                        <p:tav tm="100000">
                                          <p:val>
                                            <p:strVal val="#ppt_x"/>
                                          </p:val>
                                        </p:tav>
                                      </p:tavLst>
                                    </p:anim>
                                    <p:anim calcmode="lin" valueType="num">
                                      <p:cBhvr additive="base">
                                        <p:cTn id="14" dur="500" fill="hold"/>
                                        <p:tgtEl>
                                          <p:spTgt spid="3266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6664"/>
                                        </p:tgtEl>
                                        <p:attrNameLst>
                                          <p:attrName>style.visibility</p:attrName>
                                        </p:attrNameLst>
                                      </p:cBhvr>
                                      <p:to>
                                        <p:strVal val="visible"/>
                                      </p:to>
                                    </p:set>
                                    <p:anim calcmode="lin" valueType="num">
                                      <p:cBhvr additive="base">
                                        <p:cTn id="19" dur="500" fill="hold"/>
                                        <p:tgtEl>
                                          <p:spTgt spid="326664"/>
                                        </p:tgtEl>
                                        <p:attrNameLst>
                                          <p:attrName>ppt_x</p:attrName>
                                        </p:attrNameLst>
                                      </p:cBhvr>
                                      <p:tavLst>
                                        <p:tav tm="0">
                                          <p:val>
                                            <p:strVal val="#ppt_x"/>
                                          </p:val>
                                        </p:tav>
                                        <p:tav tm="100000">
                                          <p:val>
                                            <p:strVal val="#ppt_x"/>
                                          </p:val>
                                        </p:tav>
                                      </p:tavLst>
                                    </p:anim>
                                    <p:anim calcmode="lin" valueType="num">
                                      <p:cBhvr additive="base">
                                        <p:cTn id="20" dur="500" fill="hold"/>
                                        <p:tgtEl>
                                          <p:spTgt spid="3266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6659"/>
                                        </p:tgtEl>
                                        <p:attrNameLst>
                                          <p:attrName>style.visibility</p:attrName>
                                        </p:attrNameLst>
                                      </p:cBhvr>
                                      <p:to>
                                        <p:strVal val="visible"/>
                                      </p:to>
                                    </p:set>
                                    <p:anim calcmode="lin" valueType="num">
                                      <p:cBhvr additive="base">
                                        <p:cTn id="25" dur="500" fill="hold"/>
                                        <p:tgtEl>
                                          <p:spTgt spid="326659"/>
                                        </p:tgtEl>
                                        <p:attrNameLst>
                                          <p:attrName>ppt_x</p:attrName>
                                        </p:attrNameLst>
                                      </p:cBhvr>
                                      <p:tavLst>
                                        <p:tav tm="0">
                                          <p:val>
                                            <p:strVal val="#ppt_x"/>
                                          </p:val>
                                        </p:tav>
                                        <p:tav tm="100000">
                                          <p:val>
                                            <p:strVal val="#ppt_x"/>
                                          </p:val>
                                        </p:tav>
                                      </p:tavLst>
                                    </p:anim>
                                    <p:anim calcmode="lin" valueType="num">
                                      <p:cBhvr additive="base">
                                        <p:cTn id="26" dur="500" fill="hold"/>
                                        <p:tgtEl>
                                          <p:spTgt spid="3266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6665"/>
                                        </p:tgtEl>
                                        <p:attrNameLst>
                                          <p:attrName>style.visibility</p:attrName>
                                        </p:attrNameLst>
                                      </p:cBhvr>
                                      <p:to>
                                        <p:strVal val="visible"/>
                                      </p:to>
                                    </p:set>
                                    <p:anim calcmode="lin" valueType="num">
                                      <p:cBhvr additive="base">
                                        <p:cTn id="31" dur="500" fill="hold"/>
                                        <p:tgtEl>
                                          <p:spTgt spid="326665"/>
                                        </p:tgtEl>
                                        <p:attrNameLst>
                                          <p:attrName>ppt_x</p:attrName>
                                        </p:attrNameLst>
                                      </p:cBhvr>
                                      <p:tavLst>
                                        <p:tav tm="0">
                                          <p:val>
                                            <p:strVal val="#ppt_x"/>
                                          </p:val>
                                        </p:tav>
                                        <p:tav tm="100000">
                                          <p:val>
                                            <p:strVal val="#ppt_x"/>
                                          </p:val>
                                        </p:tav>
                                      </p:tavLst>
                                    </p:anim>
                                    <p:anim calcmode="lin" valueType="num">
                                      <p:cBhvr additive="base">
                                        <p:cTn id="32" dur="500" fill="hold"/>
                                        <p:tgtEl>
                                          <p:spTgt spid="3266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6663"/>
                                        </p:tgtEl>
                                        <p:attrNameLst>
                                          <p:attrName>style.visibility</p:attrName>
                                        </p:attrNameLst>
                                      </p:cBhvr>
                                      <p:to>
                                        <p:strVal val="visible"/>
                                      </p:to>
                                    </p:set>
                                    <p:anim calcmode="lin" valueType="num">
                                      <p:cBhvr additive="base">
                                        <p:cTn id="37" dur="500" fill="hold"/>
                                        <p:tgtEl>
                                          <p:spTgt spid="326663"/>
                                        </p:tgtEl>
                                        <p:attrNameLst>
                                          <p:attrName>ppt_x</p:attrName>
                                        </p:attrNameLst>
                                      </p:cBhvr>
                                      <p:tavLst>
                                        <p:tav tm="0">
                                          <p:val>
                                            <p:strVal val="#ppt_x"/>
                                          </p:val>
                                        </p:tav>
                                        <p:tav tm="100000">
                                          <p:val>
                                            <p:strVal val="#ppt_x"/>
                                          </p:val>
                                        </p:tav>
                                      </p:tavLst>
                                    </p:anim>
                                    <p:anim calcmode="lin" valueType="num">
                                      <p:cBhvr additive="base">
                                        <p:cTn id="38" dur="500" fill="hold"/>
                                        <p:tgtEl>
                                          <p:spTgt spid="326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utoUpdateAnimBg="0"/>
      <p:bldP spid="326662" grpId="0" autoUpdateAnimBg="0"/>
      <p:bldP spid="326663" grpId="0" autoUpdateAnimBg="0"/>
      <p:bldP spid="326664" grpId="0" autoUpdateAnimBg="0"/>
      <p:bldP spid="326665"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Rectangle 3"/>
          <p:cNvSpPr>
            <a:spLocks noChangeArrowheads="1"/>
          </p:cNvSpPr>
          <p:nvPr/>
        </p:nvSpPr>
        <p:spPr bwMode="auto">
          <a:xfrm>
            <a:off x="1066800" y="1196752"/>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如：有源积分网络</a:t>
            </a:r>
            <a:r>
              <a:rPr lang="zh-CN" altLang="en-US" sz="2800">
                <a:latin typeface="Times New Roman" panose="02020603050405020304" pitchFamily="18" charset="0"/>
              </a:rPr>
              <a:t> </a:t>
            </a:r>
          </a:p>
        </p:txBody>
      </p:sp>
      <p:grpSp>
        <p:nvGrpSpPr>
          <p:cNvPr id="2" name="Group 4"/>
          <p:cNvGrpSpPr/>
          <p:nvPr/>
        </p:nvGrpSpPr>
        <p:grpSpPr bwMode="auto">
          <a:xfrm>
            <a:off x="1689100" y="1501552"/>
            <a:ext cx="5722938" cy="2576513"/>
            <a:chOff x="968" y="768"/>
            <a:chExt cx="3605" cy="1623"/>
          </a:xfrm>
        </p:grpSpPr>
        <p:sp>
          <p:nvSpPr>
            <p:cNvPr id="327685" name="AutoShape 5"/>
            <p:cNvSpPr>
              <a:spLocks noChangeArrowheads="1"/>
            </p:cNvSpPr>
            <p:nvPr/>
          </p:nvSpPr>
          <p:spPr bwMode="auto">
            <a:xfrm rot="5400000">
              <a:off x="2774" y="1551"/>
              <a:ext cx="768" cy="912"/>
            </a:xfrm>
            <a:prstGeom prst="triangle">
              <a:avLst>
                <a:gd name="adj" fmla="val 50000"/>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167" name="Text Box 6"/>
            <p:cNvSpPr txBox="1">
              <a:spLocks noChangeArrowheads="1"/>
            </p:cNvSpPr>
            <p:nvPr/>
          </p:nvSpPr>
          <p:spPr bwMode="auto">
            <a:xfrm>
              <a:off x="2702" y="200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92168" name="Text Box 7"/>
            <p:cNvSpPr txBox="1">
              <a:spLocks noChangeArrowheads="1"/>
            </p:cNvSpPr>
            <p:nvPr/>
          </p:nvSpPr>
          <p:spPr bwMode="auto">
            <a:xfrm>
              <a:off x="2702" y="171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ym typeface="Symbol" panose="05050102010706020507" pitchFamily="18" charset="2"/>
                </a:rPr>
                <a:t></a:t>
              </a:r>
              <a:endParaRPr lang="en-US" altLang="zh-CN" sz="2400"/>
            </a:p>
          </p:txBody>
        </p:sp>
        <p:sp>
          <p:nvSpPr>
            <p:cNvPr id="327688" name="Line 8"/>
            <p:cNvSpPr>
              <a:spLocks noChangeShapeType="1"/>
            </p:cNvSpPr>
            <p:nvPr/>
          </p:nvSpPr>
          <p:spPr bwMode="auto">
            <a:xfrm flipH="1" flipV="1">
              <a:off x="2174" y="1863"/>
              <a:ext cx="52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89" name="Rectangle 9"/>
            <p:cNvSpPr>
              <a:spLocks noChangeArrowheads="1"/>
            </p:cNvSpPr>
            <p:nvPr/>
          </p:nvSpPr>
          <p:spPr bwMode="auto">
            <a:xfrm>
              <a:off x="1646" y="1767"/>
              <a:ext cx="528"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0" name="Line 10"/>
            <p:cNvSpPr>
              <a:spLocks noChangeShapeType="1"/>
            </p:cNvSpPr>
            <p:nvPr/>
          </p:nvSpPr>
          <p:spPr bwMode="auto">
            <a:xfrm flipH="1">
              <a:off x="1118" y="1863"/>
              <a:ext cx="52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1" name="Oval 11"/>
            <p:cNvSpPr>
              <a:spLocks noChangeArrowheads="1"/>
            </p:cNvSpPr>
            <p:nvPr/>
          </p:nvSpPr>
          <p:spPr bwMode="auto">
            <a:xfrm>
              <a:off x="1022" y="1815"/>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2" name="Line 12"/>
            <p:cNvSpPr>
              <a:spLocks noChangeShapeType="1"/>
            </p:cNvSpPr>
            <p:nvPr/>
          </p:nvSpPr>
          <p:spPr bwMode="auto">
            <a:xfrm flipV="1">
              <a:off x="2414" y="1287"/>
              <a:ext cx="0" cy="57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3" name="Line 13"/>
            <p:cNvSpPr>
              <a:spLocks noChangeShapeType="1"/>
            </p:cNvSpPr>
            <p:nvPr/>
          </p:nvSpPr>
          <p:spPr bwMode="auto">
            <a:xfrm>
              <a:off x="2414" y="1287"/>
              <a:ext cx="67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4" name="Line 14"/>
            <p:cNvSpPr>
              <a:spLocks noChangeShapeType="1"/>
            </p:cNvSpPr>
            <p:nvPr/>
          </p:nvSpPr>
          <p:spPr bwMode="auto">
            <a:xfrm>
              <a:off x="3182" y="1287"/>
              <a:ext cx="720"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5" name="Line 15"/>
            <p:cNvSpPr>
              <a:spLocks noChangeShapeType="1"/>
            </p:cNvSpPr>
            <p:nvPr/>
          </p:nvSpPr>
          <p:spPr bwMode="auto">
            <a:xfrm>
              <a:off x="3902" y="1287"/>
              <a:ext cx="0" cy="72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6" name="Line 16"/>
            <p:cNvSpPr>
              <a:spLocks noChangeShapeType="1"/>
            </p:cNvSpPr>
            <p:nvPr/>
          </p:nvSpPr>
          <p:spPr bwMode="auto">
            <a:xfrm>
              <a:off x="3614" y="2007"/>
              <a:ext cx="76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7" name="Line 17"/>
            <p:cNvSpPr>
              <a:spLocks noChangeShapeType="1"/>
            </p:cNvSpPr>
            <p:nvPr/>
          </p:nvSpPr>
          <p:spPr bwMode="auto">
            <a:xfrm flipH="1">
              <a:off x="2414" y="2151"/>
              <a:ext cx="28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8" name="Line 18"/>
            <p:cNvSpPr>
              <a:spLocks noChangeShapeType="1"/>
            </p:cNvSpPr>
            <p:nvPr/>
          </p:nvSpPr>
          <p:spPr bwMode="auto">
            <a:xfrm>
              <a:off x="2414" y="2151"/>
              <a:ext cx="0" cy="24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699" name="Line 19"/>
            <p:cNvSpPr>
              <a:spLocks noChangeShapeType="1"/>
            </p:cNvSpPr>
            <p:nvPr/>
          </p:nvSpPr>
          <p:spPr bwMode="auto">
            <a:xfrm>
              <a:off x="2300" y="2391"/>
              <a:ext cx="240" cy="0"/>
            </a:xfrm>
            <a:prstGeom prst="line">
              <a:avLst/>
            </a:prstGeom>
            <a:noFill/>
            <a:ln w="762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700" name="Line 20"/>
            <p:cNvSpPr>
              <a:spLocks noChangeShapeType="1"/>
            </p:cNvSpPr>
            <p:nvPr/>
          </p:nvSpPr>
          <p:spPr bwMode="auto">
            <a:xfrm>
              <a:off x="3086" y="1143"/>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701" name="Line 21"/>
            <p:cNvSpPr>
              <a:spLocks noChangeShapeType="1"/>
            </p:cNvSpPr>
            <p:nvPr/>
          </p:nvSpPr>
          <p:spPr bwMode="auto">
            <a:xfrm>
              <a:off x="3182" y="1143"/>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702" name="Oval 22"/>
            <p:cNvSpPr>
              <a:spLocks noChangeArrowheads="1"/>
            </p:cNvSpPr>
            <p:nvPr/>
          </p:nvSpPr>
          <p:spPr bwMode="auto">
            <a:xfrm>
              <a:off x="4382" y="1959"/>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703" name="Oval 23"/>
            <p:cNvSpPr>
              <a:spLocks noChangeArrowheads="1"/>
            </p:cNvSpPr>
            <p:nvPr/>
          </p:nvSpPr>
          <p:spPr bwMode="auto">
            <a:xfrm>
              <a:off x="3875" y="1986"/>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27704" name="Oval 24"/>
            <p:cNvSpPr>
              <a:spLocks noChangeArrowheads="1"/>
            </p:cNvSpPr>
            <p:nvPr/>
          </p:nvSpPr>
          <p:spPr bwMode="auto">
            <a:xfrm>
              <a:off x="2390" y="1833"/>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186" name="Text Box 25"/>
            <p:cNvSpPr txBox="1">
              <a:spLocks noChangeArrowheads="1"/>
            </p:cNvSpPr>
            <p:nvPr/>
          </p:nvSpPr>
          <p:spPr bwMode="auto">
            <a:xfrm>
              <a:off x="2999" y="14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92187" name="Text Box 26"/>
            <p:cNvSpPr txBox="1">
              <a:spLocks noChangeArrowheads="1"/>
            </p:cNvSpPr>
            <p:nvPr/>
          </p:nvSpPr>
          <p:spPr bwMode="auto">
            <a:xfrm>
              <a:off x="1786" y="19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R</a:t>
              </a:r>
            </a:p>
          </p:txBody>
        </p:sp>
        <p:sp>
          <p:nvSpPr>
            <p:cNvPr id="327707" name="Line 27"/>
            <p:cNvSpPr>
              <a:spLocks noChangeShapeType="1"/>
            </p:cNvSpPr>
            <p:nvPr/>
          </p:nvSpPr>
          <p:spPr bwMode="auto">
            <a:xfrm>
              <a:off x="1694" y="1671"/>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189" name="Rectangle 28"/>
            <p:cNvSpPr>
              <a:spLocks noChangeArrowheads="1"/>
            </p:cNvSpPr>
            <p:nvPr/>
          </p:nvSpPr>
          <p:spPr bwMode="auto">
            <a:xfrm>
              <a:off x="1736" y="1335"/>
              <a:ext cx="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i</a:t>
              </a:r>
              <a:r>
                <a:rPr lang="en-US" altLang="zh-CN" sz="2800" baseline="-18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92190" name="Rectangle 29"/>
            <p:cNvSpPr>
              <a:spLocks noChangeArrowheads="1"/>
            </p:cNvSpPr>
            <p:nvPr/>
          </p:nvSpPr>
          <p:spPr bwMode="auto">
            <a:xfrm>
              <a:off x="968" y="1488"/>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dirty="0" err="1">
                  <a:latin typeface="Times New Roman" panose="02020603050405020304" pitchFamily="18" charset="0"/>
                </a:rPr>
                <a:t>u</a:t>
              </a:r>
              <a:r>
                <a:rPr lang="en-US" altLang="zh-CN" sz="2800" i="1" baseline="-18000" dirty="0" err="1">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92191" name="Rectangle 30"/>
            <p:cNvSpPr>
              <a:spLocks noChangeArrowheads="1"/>
            </p:cNvSpPr>
            <p:nvPr/>
          </p:nvSpPr>
          <p:spPr bwMode="auto">
            <a:xfrm>
              <a:off x="4044" y="1632"/>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u</a:t>
              </a:r>
              <a:r>
                <a:rPr lang="en-US" altLang="zh-CN" sz="2800" i="1" baseline="-18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92192" name="Rectangle 31"/>
            <p:cNvSpPr>
              <a:spLocks noChangeArrowheads="1"/>
            </p:cNvSpPr>
            <p:nvPr/>
          </p:nvSpPr>
          <p:spPr bwMode="auto">
            <a:xfrm>
              <a:off x="2908" y="768"/>
              <a:ext cx="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i</a:t>
              </a:r>
              <a:r>
                <a:rPr lang="en-US" altLang="zh-CN" sz="2800" baseline="-18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327712" name="Line 32"/>
            <p:cNvSpPr>
              <a:spLocks noChangeShapeType="1"/>
            </p:cNvSpPr>
            <p:nvPr/>
          </p:nvSpPr>
          <p:spPr bwMode="auto">
            <a:xfrm>
              <a:off x="2924" y="1095"/>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194" name="Text Box 33"/>
            <p:cNvSpPr txBox="1">
              <a:spLocks noChangeArrowheads="1"/>
            </p:cNvSpPr>
            <p:nvPr/>
          </p:nvSpPr>
          <p:spPr bwMode="auto">
            <a:xfrm>
              <a:off x="2304"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grpSp>
      <p:graphicFrame>
        <p:nvGraphicFramePr>
          <p:cNvPr id="327714" name="Object 34"/>
          <p:cNvGraphicFramePr>
            <a:graphicFrameLocks noChangeAspect="1"/>
          </p:cNvGraphicFramePr>
          <p:nvPr/>
        </p:nvGraphicFramePr>
        <p:xfrm>
          <a:off x="2743200" y="4428902"/>
          <a:ext cx="2679700" cy="882650"/>
        </p:xfrm>
        <a:graphic>
          <a:graphicData uri="http://schemas.openxmlformats.org/presentationml/2006/ole">
            <mc:AlternateContent xmlns:mc="http://schemas.openxmlformats.org/markup-compatibility/2006">
              <mc:Choice xmlns:v="urn:schemas-microsoft-com:vml" Requires="v">
                <p:oleObj spid="_x0000_s141321" name="Equation" r:id="rId3" imgW="28651200" imgH="9448800" progId="">
                  <p:embed/>
                </p:oleObj>
              </mc:Choice>
              <mc:Fallback>
                <p:oleObj name="Equation" r:id="rId3" imgW="28651200" imgH="9448800" progId="">
                  <p:embed/>
                  <p:pic>
                    <p:nvPicPr>
                      <p:cNvPr id="0" name="Picture 2" descr="image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428902"/>
                        <a:ext cx="26797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5" name="Object 35"/>
          <p:cNvGraphicFramePr>
            <a:graphicFrameLocks noChangeAspect="1"/>
          </p:cNvGraphicFramePr>
          <p:nvPr/>
        </p:nvGraphicFramePr>
        <p:xfrm>
          <a:off x="2743200" y="5387752"/>
          <a:ext cx="4114800" cy="815975"/>
        </p:xfrm>
        <a:graphic>
          <a:graphicData uri="http://schemas.openxmlformats.org/presentationml/2006/ole">
            <mc:AlternateContent xmlns:mc="http://schemas.openxmlformats.org/markup-compatibility/2006">
              <mc:Choice xmlns:v="urn:schemas-microsoft-com:vml" Requires="v">
                <p:oleObj spid="_x0000_s141322" r:id="rId5" imgW="54254400" imgH="10668000" progId="">
                  <p:embed/>
                </p:oleObj>
              </mc:Choice>
              <mc:Fallback>
                <p:oleObj r:id="rId5" imgW="54254400" imgH="10668000" progId="">
                  <p:embed/>
                  <p:pic>
                    <p:nvPicPr>
                      <p:cNvPr id="0" name="Picture 1" descr="image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387752"/>
                        <a:ext cx="41148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36" name="页脚占位符 3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4"/>
                                        </p:tgtEl>
                                        <p:attrNameLst>
                                          <p:attrName>style.visibility</p:attrName>
                                        </p:attrNameLst>
                                      </p:cBhvr>
                                      <p:to>
                                        <p:strVal val="visible"/>
                                      </p:to>
                                    </p:set>
                                    <p:anim calcmode="lin" valueType="num">
                                      <p:cBhvr additive="base">
                                        <p:cTn id="13" dur="500" fill="hold"/>
                                        <p:tgtEl>
                                          <p:spTgt spid="327714"/>
                                        </p:tgtEl>
                                        <p:attrNameLst>
                                          <p:attrName>ppt_x</p:attrName>
                                        </p:attrNameLst>
                                      </p:cBhvr>
                                      <p:tavLst>
                                        <p:tav tm="0">
                                          <p:val>
                                            <p:strVal val="#ppt_x"/>
                                          </p:val>
                                        </p:tav>
                                        <p:tav tm="100000">
                                          <p:val>
                                            <p:strVal val="#ppt_x"/>
                                          </p:val>
                                        </p:tav>
                                      </p:tavLst>
                                    </p:anim>
                                    <p:anim calcmode="lin" valueType="num">
                                      <p:cBhvr additive="base">
                                        <p:cTn id="14" dur="500" fill="hold"/>
                                        <p:tgtEl>
                                          <p:spTgt spid="3277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5"/>
                                        </p:tgtEl>
                                        <p:attrNameLst>
                                          <p:attrName>style.visibility</p:attrName>
                                        </p:attrNameLst>
                                      </p:cBhvr>
                                      <p:to>
                                        <p:strVal val="visible"/>
                                      </p:to>
                                    </p:set>
                                    <p:anim calcmode="lin" valueType="num">
                                      <p:cBhvr additive="base">
                                        <p:cTn id="19" dur="500" fill="hold"/>
                                        <p:tgtEl>
                                          <p:spTgt spid="327715"/>
                                        </p:tgtEl>
                                        <p:attrNameLst>
                                          <p:attrName>ppt_x</p:attrName>
                                        </p:attrNameLst>
                                      </p:cBhvr>
                                      <p:tavLst>
                                        <p:tav tm="0">
                                          <p:val>
                                            <p:strVal val="#ppt_x"/>
                                          </p:val>
                                        </p:tav>
                                        <p:tav tm="100000">
                                          <p:val>
                                            <p:strVal val="#ppt_x"/>
                                          </p:val>
                                        </p:tav>
                                      </p:tavLst>
                                    </p:anim>
                                    <p:anim calcmode="lin" valueType="num">
                                      <p:cBhvr additive="base">
                                        <p:cTn id="20" dur="500" fill="hold"/>
                                        <p:tgtEl>
                                          <p:spTgt spid="327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8" name="Rectangle 3"/>
          <p:cNvSpPr>
            <a:spLocks noChangeArrowheads="1"/>
          </p:cNvSpPr>
          <p:nvPr/>
        </p:nvSpPr>
        <p:spPr bwMode="auto">
          <a:xfrm>
            <a:off x="1214438" y="836712"/>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solidFill>
                  <a:srgbClr val="893B7E"/>
                </a:solidFill>
                <a:latin typeface="Times New Roman" panose="02020603050405020304" pitchFamily="18" charset="0"/>
              </a:rPr>
              <a:t>二阶振荡环节</a:t>
            </a:r>
            <a:endParaRPr lang="en-US" altLang="zh-CN" sz="2400">
              <a:solidFill>
                <a:srgbClr val="893B7E"/>
              </a:solidFill>
            </a:endParaRPr>
          </a:p>
        </p:txBody>
      </p:sp>
      <p:sp>
        <p:nvSpPr>
          <p:cNvPr id="329732" name="Rectangle 4"/>
          <p:cNvSpPr>
            <a:spLocks noChangeArrowheads="1"/>
          </p:cNvSpPr>
          <p:nvPr/>
        </p:nvSpPr>
        <p:spPr bwMode="auto">
          <a:xfrm>
            <a:off x="1290638" y="1406624"/>
            <a:ext cx="73152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含有两个独立的储能元件，且所存储的能量能够相互转换，从而导致输出带有振荡的性质，运动方程为： </a:t>
            </a:r>
          </a:p>
        </p:txBody>
      </p:sp>
      <p:graphicFrame>
        <p:nvGraphicFramePr>
          <p:cNvPr id="329733" name="Object 5"/>
          <p:cNvGraphicFramePr>
            <a:graphicFrameLocks noChangeAspect="1"/>
          </p:cNvGraphicFramePr>
          <p:nvPr/>
        </p:nvGraphicFramePr>
        <p:xfrm>
          <a:off x="1463675" y="3121124"/>
          <a:ext cx="6810375" cy="865188"/>
        </p:xfrm>
        <a:graphic>
          <a:graphicData uri="http://schemas.openxmlformats.org/presentationml/2006/ole">
            <mc:AlternateContent xmlns:mc="http://schemas.openxmlformats.org/markup-compatibility/2006">
              <mc:Choice xmlns:v="urn:schemas-microsoft-com:vml" Requires="v">
                <p:oleObj spid="_x0000_s142345" name="Equation" r:id="rId3" imgW="78638400" imgH="10058400" progId="Equation.DSMT4">
                  <p:embed/>
                </p:oleObj>
              </mc:Choice>
              <mc:Fallback>
                <p:oleObj name="Equation" r:id="rId3" imgW="78638400" imgH="10058400" progId="Equation.DSMT4">
                  <p:embed/>
                  <p:pic>
                    <p:nvPicPr>
                      <p:cNvPr id="0" name="Picture 2" descr="image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3121124"/>
                        <a:ext cx="681037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1687513" y="4332387"/>
            <a:ext cx="6127750" cy="842962"/>
            <a:chOff x="816" y="3118"/>
            <a:chExt cx="3860" cy="531"/>
          </a:xfrm>
        </p:grpSpPr>
        <p:graphicFrame>
          <p:nvGraphicFramePr>
            <p:cNvPr id="93187" name="Object 7"/>
            <p:cNvGraphicFramePr>
              <a:graphicFrameLocks noChangeAspect="1"/>
            </p:cNvGraphicFramePr>
            <p:nvPr/>
          </p:nvGraphicFramePr>
          <p:xfrm>
            <a:off x="2236" y="3118"/>
            <a:ext cx="2440" cy="531"/>
          </p:xfrm>
          <a:graphic>
            <a:graphicData uri="http://schemas.openxmlformats.org/presentationml/2006/ole">
              <mc:AlternateContent xmlns:mc="http://schemas.openxmlformats.org/markup-compatibility/2006">
                <mc:Choice xmlns:v="urn:schemas-microsoft-com:vml" Requires="v">
                  <p:oleObj spid="_x0000_s142346" name="Equation" r:id="rId5" imgW="47244000" imgH="10363200" progId="Equation.DSMT4">
                    <p:embed/>
                  </p:oleObj>
                </mc:Choice>
                <mc:Fallback>
                  <p:oleObj name="Equation" r:id="rId5" imgW="47244000" imgH="10363200" progId="Equation.DSMT4">
                    <p:embed/>
                    <p:pic>
                      <p:nvPicPr>
                        <p:cNvPr id="0" name="Picture 1" descr="image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 y="3118"/>
                          <a:ext cx="2440"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2" name="Rectangle 8"/>
            <p:cNvSpPr>
              <a:spLocks noChangeArrowheads="1"/>
            </p:cNvSpPr>
            <p:nvPr/>
          </p:nvSpPr>
          <p:spPr bwMode="auto">
            <a:xfrm>
              <a:off x="816" y="317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传递函数：</a:t>
              </a:r>
            </a:p>
          </p:txBody>
        </p:sp>
      </p:grpSp>
      <p:sp>
        <p:nvSpPr>
          <p:cNvPr id="8" name="Rectangle 3"/>
          <p:cNvSpPr>
            <a:spLocks noChangeArrowheads="1"/>
          </p:cNvSpPr>
          <p:nvPr/>
        </p:nvSpPr>
        <p:spPr bwMode="auto">
          <a:xfrm>
            <a:off x="2286000" y="5122962"/>
            <a:ext cx="685800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just">
              <a:lnSpc>
                <a:spcPct val="115000"/>
              </a:lnSpc>
            </a:pPr>
            <a:r>
              <a:rPr lang="zh-CN" altLang="en-US" sz="2400"/>
              <a:t>式中，</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zh-CN" altLang="en-US" sz="2400"/>
              <a:t>振荡环节的时间常数</a:t>
            </a:r>
          </a:p>
          <a:p>
            <a:pPr algn="just" eaLnBrk="0" hangingPunct="0">
              <a:lnSpc>
                <a:spcPct val="115000"/>
              </a:lnSpc>
            </a:pPr>
            <a:r>
              <a:rPr lang="zh-CN" altLang="en-US" sz="2400">
                <a:latin typeface="Times New Roman" panose="02020603050405020304" pitchFamily="18" charset="0"/>
              </a:rPr>
              <a:t>            </a:t>
            </a:r>
            <a:r>
              <a:rPr lang="el-GR" altLang="zh-CN" sz="2400">
                <a:latin typeface="Verdana" panose="020B0604030504040204" pitchFamily="34" charset="0"/>
                <a:sym typeface="Symbol" panose="05050102010706020507" pitchFamily="18" charset="2"/>
              </a:rPr>
              <a:t>ζ</a:t>
            </a:r>
            <a:r>
              <a:rPr lang="en-US" altLang="zh-CN" sz="2400">
                <a:latin typeface="Times New Roman" panose="02020603050405020304" pitchFamily="18" charset="0"/>
              </a:rPr>
              <a:t>—</a:t>
            </a:r>
            <a:r>
              <a:rPr lang="zh-CN" altLang="en-US" sz="2400"/>
              <a:t>阻尼比，对于振荡环节，</a:t>
            </a:r>
            <a:r>
              <a:rPr lang="en-US" altLang="zh-CN" sz="2400">
                <a:latin typeface="Times New Roman" panose="02020603050405020304" pitchFamily="18" charset="0"/>
              </a:rPr>
              <a:t>0&lt;</a:t>
            </a:r>
            <a:r>
              <a:rPr lang="el-GR" altLang="zh-CN" sz="2400">
                <a:latin typeface="Verdana" panose="020B0604030504040204" pitchFamily="34" charset="0"/>
                <a:sym typeface="Symbol" panose="05050102010706020507" pitchFamily="18" charset="2"/>
              </a:rPr>
              <a:t>ζ</a:t>
            </a:r>
            <a:r>
              <a:rPr lang="en-US" altLang="zh-CN" sz="2400">
                <a:latin typeface="Times New Roman" panose="02020603050405020304" pitchFamily="18" charset="0"/>
              </a:rPr>
              <a:t>&lt;1</a:t>
            </a:r>
            <a:endParaRPr lang="en-US" altLang="zh-CN" sz="2400"/>
          </a:p>
          <a:p>
            <a:pPr algn="just" eaLnBrk="0" hangingPunct="0">
              <a:lnSpc>
                <a:spcPct val="115000"/>
              </a:lnSpc>
            </a:pPr>
            <a:r>
              <a:rPr lang="en-US" altLang="zh-CN"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a:t>
            </a:r>
            <a:r>
              <a:rPr lang="zh-CN" altLang="en-US" sz="2400"/>
              <a:t>比例系数</a:t>
            </a:r>
          </a:p>
        </p:txBody>
      </p:sp>
      <p:sp>
        <p:nvSpPr>
          <p:cNvPr id="9"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9732"/>
                                        </p:tgtEl>
                                        <p:attrNameLst>
                                          <p:attrName>style.visibility</p:attrName>
                                        </p:attrNameLst>
                                      </p:cBhvr>
                                      <p:to>
                                        <p:strVal val="visible"/>
                                      </p:to>
                                    </p:set>
                                    <p:anim calcmode="lin" valueType="num">
                                      <p:cBhvr additive="base">
                                        <p:cTn id="7" dur="500" fill="hold"/>
                                        <p:tgtEl>
                                          <p:spTgt spid="329732"/>
                                        </p:tgtEl>
                                        <p:attrNameLst>
                                          <p:attrName>ppt_x</p:attrName>
                                        </p:attrNameLst>
                                      </p:cBhvr>
                                      <p:tavLst>
                                        <p:tav tm="0">
                                          <p:val>
                                            <p:strVal val="#ppt_x"/>
                                          </p:val>
                                        </p:tav>
                                        <p:tav tm="100000">
                                          <p:val>
                                            <p:strVal val="#ppt_x"/>
                                          </p:val>
                                        </p:tav>
                                      </p:tavLst>
                                    </p:anim>
                                    <p:anim calcmode="lin" valueType="num">
                                      <p:cBhvr additive="base">
                                        <p:cTn id="8" dur="500" fill="hold"/>
                                        <p:tgtEl>
                                          <p:spTgt spid="3297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9733"/>
                                        </p:tgtEl>
                                        <p:attrNameLst>
                                          <p:attrName>style.visibility</p:attrName>
                                        </p:attrNameLst>
                                      </p:cBhvr>
                                      <p:to>
                                        <p:strVal val="visible"/>
                                      </p:to>
                                    </p:set>
                                    <p:anim calcmode="lin" valueType="num">
                                      <p:cBhvr additive="base">
                                        <p:cTn id="13" dur="500" fill="hold"/>
                                        <p:tgtEl>
                                          <p:spTgt spid="329733"/>
                                        </p:tgtEl>
                                        <p:attrNameLst>
                                          <p:attrName>ppt_x</p:attrName>
                                        </p:attrNameLst>
                                      </p:cBhvr>
                                      <p:tavLst>
                                        <p:tav tm="0">
                                          <p:val>
                                            <p:strVal val="#ppt_x"/>
                                          </p:val>
                                        </p:tav>
                                        <p:tav tm="100000">
                                          <p:val>
                                            <p:strVal val="#ppt_x"/>
                                          </p:val>
                                        </p:tav>
                                      </p:tavLst>
                                    </p:anim>
                                    <p:anim calcmode="lin" valueType="num">
                                      <p:cBhvr additive="base">
                                        <p:cTn id="14" dur="500" fill="hold"/>
                                        <p:tgtEl>
                                          <p:spTgt spid="3297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utoUpdateAnimBg="0"/>
      <p:bldP spid="8"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0756" name="Object 4"/>
          <p:cNvGraphicFramePr>
            <a:graphicFrameLocks noChangeAspect="1"/>
          </p:cNvGraphicFramePr>
          <p:nvPr/>
        </p:nvGraphicFramePr>
        <p:xfrm>
          <a:off x="1571625" y="2643188"/>
          <a:ext cx="5802313" cy="1247775"/>
        </p:xfrm>
        <a:graphic>
          <a:graphicData uri="http://schemas.openxmlformats.org/presentationml/2006/ole">
            <mc:AlternateContent xmlns:mc="http://schemas.openxmlformats.org/markup-compatibility/2006">
              <mc:Choice xmlns:v="urn:schemas-microsoft-com:vml" Requires="v">
                <p:oleObj spid="_x0000_s143365" name="Equation" r:id="rId3" imgW="50596800" imgH="10972800" progId="Equation.DSMT4">
                  <p:embed/>
                </p:oleObj>
              </mc:Choice>
              <mc:Fallback>
                <p:oleObj name="Equation" r:id="rId3" imgW="50596800" imgH="10972800" progId="Equation.DSMT4">
                  <p:embed/>
                  <p:pic>
                    <p:nvPicPr>
                      <p:cNvPr id="0" name="Picture 1" descr="image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643188"/>
                        <a:ext cx="5802313"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1" name="Rectangle 5"/>
          <p:cNvSpPr>
            <a:spLocks noChangeArrowheads="1"/>
          </p:cNvSpPr>
          <p:nvPr/>
        </p:nvSpPr>
        <p:spPr bwMode="auto">
          <a:xfrm>
            <a:off x="714375" y="1785938"/>
            <a:ext cx="80724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振荡环节传递函数的另一常用标准形式为（</a:t>
            </a:r>
            <a:r>
              <a:rPr lang="en-US" altLang="zh-CN" sz="2800" i="1">
                <a:latin typeface="Times New Roman" panose="02020603050405020304" pitchFamily="18" charset="0"/>
              </a:rPr>
              <a:t>K</a:t>
            </a:r>
            <a:r>
              <a:rPr lang="en-US" altLang="zh-CN" sz="2800">
                <a:latin typeface="Times New Roman" panose="02020603050405020304" pitchFamily="18" charset="0"/>
              </a:rPr>
              <a:t>=1</a:t>
            </a:r>
            <a:r>
              <a:rPr lang="zh-CN" altLang="en-US" sz="2800"/>
              <a:t>）：</a:t>
            </a:r>
          </a:p>
        </p:txBody>
      </p:sp>
      <p:sp>
        <p:nvSpPr>
          <p:cNvPr id="330758" name="Rectangle 6"/>
          <p:cNvSpPr>
            <a:spLocks noChangeArrowheads="1"/>
          </p:cNvSpPr>
          <p:nvPr/>
        </p:nvSpPr>
        <p:spPr bwMode="auto">
          <a:xfrm>
            <a:off x="2546350" y="4437063"/>
            <a:ext cx="449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sym typeface="Symbol" panose="05050102010706020507" pitchFamily="18" charset="2"/>
              </a:rPr>
              <a:t></a:t>
            </a:r>
            <a:r>
              <a:rPr lang="en-US" altLang="zh-CN" sz="2800" i="1" baseline="-30000">
                <a:latin typeface="Times New Roman" panose="02020603050405020304" pitchFamily="18" charset="0"/>
              </a:rPr>
              <a:t>n</a:t>
            </a:r>
            <a:r>
              <a:rPr lang="zh-CN" altLang="en-US" sz="2800">
                <a:latin typeface="宋体" panose="02010600030101010101" pitchFamily="2" charset="-122"/>
              </a:rPr>
              <a:t>称为</a:t>
            </a:r>
            <a:r>
              <a:rPr lang="zh-CN" altLang="en-US" sz="2800">
                <a:solidFill>
                  <a:srgbClr val="CC0000"/>
                </a:solidFill>
                <a:latin typeface="宋体" panose="02010600030101010101" pitchFamily="2" charset="-122"/>
              </a:rPr>
              <a:t>无阻尼固有角频率</a:t>
            </a:r>
            <a:r>
              <a:rPr lang="zh-CN" altLang="en-US" sz="2800">
                <a:latin typeface="宋体" panose="02010600030101010101" pitchFamily="2" charset="-122"/>
              </a:rPr>
              <a:t>。</a:t>
            </a:r>
          </a:p>
        </p:txBody>
      </p:sp>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ppt_x"/>
                                          </p:val>
                                        </p:tav>
                                        <p:tav tm="100000">
                                          <p:val>
                                            <p:strVal val="#ppt_x"/>
                                          </p:val>
                                        </p:tav>
                                      </p:tavLst>
                                    </p:anim>
                                    <p:anim calcmode="lin" valueType="num">
                                      <p:cBhvr additive="base">
                                        <p:cTn id="8" dur="500" fill="hold"/>
                                        <p:tgtEl>
                                          <p:spTgt spid="3307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0758"/>
                                        </p:tgtEl>
                                        <p:attrNameLst>
                                          <p:attrName>style.visibility</p:attrName>
                                        </p:attrNameLst>
                                      </p:cBhvr>
                                      <p:to>
                                        <p:strVal val="visible"/>
                                      </p:to>
                                    </p:set>
                                    <p:anim calcmode="lin" valueType="num">
                                      <p:cBhvr additive="base">
                                        <p:cTn id="13" dur="500" fill="hold"/>
                                        <p:tgtEl>
                                          <p:spTgt spid="330758"/>
                                        </p:tgtEl>
                                        <p:attrNameLst>
                                          <p:attrName>ppt_x</p:attrName>
                                        </p:attrNameLst>
                                      </p:cBhvr>
                                      <p:tavLst>
                                        <p:tav tm="0">
                                          <p:val>
                                            <p:strVal val="#ppt_x"/>
                                          </p:val>
                                        </p:tav>
                                        <p:tav tm="100000">
                                          <p:val>
                                            <p:strVal val="#ppt_x"/>
                                          </p:val>
                                        </p:tav>
                                      </p:tavLst>
                                    </p:anim>
                                    <p:anim calcmode="lin" valueType="num">
                                      <p:cBhvr additive="base">
                                        <p:cTn id="14" dur="500" fill="hold"/>
                                        <p:tgtEl>
                                          <p:spTgt spid="330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971600" y="980728"/>
            <a:ext cx="7423150" cy="551754"/>
          </a:xfrm>
          <a:prstGeom prst="rect">
            <a:avLst/>
          </a:prstGeom>
          <a:noFill/>
          <a:ln w="9525">
            <a:noFill/>
            <a:miter lim="800000"/>
          </a:ln>
        </p:spPr>
        <p:txBody>
          <a:bodyPr>
            <a:spAutoFit/>
          </a:bodyPr>
          <a:lstStyle/>
          <a:p>
            <a:pPr>
              <a:lnSpc>
                <a:spcPct val="115000"/>
              </a:lnSpc>
              <a:buFont typeface="Wingdings" panose="05000000000000000000" pitchFamily="2" charset="2"/>
              <a:buChar char="ü"/>
              <a:defRPr/>
            </a:pP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dirty="0">
                <a:solidFill>
                  <a:srgbClr val="FF0000"/>
                </a:solidFill>
                <a:ea typeface="宋体" panose="02010600030101010101" pitchFamily="2" charset="-122"/>
              </a:rPr>
              <a:t>弹簧</a:t>
            </a:r>
          </a:p>
        </p:txBody>
      </p:sp>
      <p:grpSp>
        <p:nvGrpSpPr>
          <p:cNvPr id="2" name="Group 3"/>
          <p:cNvGrpSpPr/>
          <p:nvPr/>
        </p:nvGrpSpPr>
        <p:grpSpPr bwMode="auto">
          <a:xfrm>
            <a:off x="1841550" y="1437928"/>
            <a:ext cx="4114800" cy="1830388"/>
            <a:chOff x="1152" y="912"/>
            <a:chExt cx="2592" cy="1153"/>
          </a:xfrm>
        </p:grpSpPr>
        <p:sp>
          <p:nvSpPr>
            <p:cNvPr id="191492" name="Freeform 4"/>
            <p:cNvSpPr/>
            <p:nvPr/>
          </p:nvSpPr>
          <p:spPr bwMode="auto">
            <a:xfrm>
              <a:off x="2112" y="1584"/>
              <a:ext cx="144" cy="224"/>
            </a:xfrm>
            <a:custGeom>
              <a:avLst/>
              <a:gdLst/>
              <a:ahLst/>
              <a:cxnLst>
                <a:cxn ang="0">
                  <a:pos x="0" y="112"/>
                </a:cxn>
                <a:cxn ang="0">
                  <a:pos x="48" y="16"/>
                </a:cxn>
                <a:cxn ang="0">
                  <a:pos x="96" y="208"/>
                </a:cxn>
                <a:cxn ang="0">
                  <a:pos x="144" y="112"/>
                </a:cxn>
              </a:cxnLst>
              <a:rect l="0" t="0" r="r" b="b"/>
              <a:pathLst>
                <a:path w="144" h="224">
                  <a:moveTo>
                    <a:pt x="0" y="112"/>
                  </a:moveTo>
                  <a:cubicBezTo>
                    <a:pt x="16" y="56"/>
                    <a:pt x="32" y="0"/>
                    <a:pt x="48" y="16"/>
                  </a:cubicBezTo>
                  <a:cubicBezTo>
                    <a:pt x="64" y="32"/>
                    <a:pt x="80" y="192"/>
                    <a:pt x="96" y="208"/>
                  </a:cubicBezTo>
                  <a:cubicBezTo>
                    <a:pt x="112" y="224"/>
                    <a:pt x="128" y="168"/>
                    <a:pt x="144" y="112"/>
                  </a:cubicBezTo>
                </a:path>
              </a:pathLst>
            </a:cu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3" name="Freeform 5"/>
            <p:cNvSpPr/>
            <p:nvPr/>
          </p:nvSpPr>
          <p:spPr bwMode="auto">
            <a:xfrm>
              <a:off x="2256" y="1600"/>
              <a:ext cx="144" cy="224"/>
            </a:xfrm>
            <a:custGeom>
              <a:avLst/>
              <a:gdLst/>
              <a:ahLst/>
              <a:cxnLst>
                <a:cxn ang="0">
                  <a:pos x="0" y="112"/>
                </a:cxn>
                <a:cxn ang="0">
                  <a:pos x="48" y="16"/>
                </a:cxn>
                <a:cxn ang="0">
                  <a:pos x="96" y="208"/>
                </a:cxn>
                <a:cxn ang="0">
                  <a:pos x="144" y="112"/>
                </a:cxn>
              </a:cxnLst>
              <a:rect l="0" t="0" r="r" b="b"/>
              <a:pathLst>
                <a:path w="144" h="224">
                  <a:moveTo>
                    <a:pt x="0" y="112"/>
                  </a:moveTo>
                  <a:cubicBezTo>
                    <a:pt x="16" y="56"/>
                    <a:pt x="32" y="0"/>
                    <a:pt x="48" y="16"/>
                  </a:cubicBezTo>
                  <a:cubicBezTo>
                    <a:pt x="64" y="32"/>
                    <a:pt x="80" y="192"/>
                    <a:pt x="96" y="208"/>
                  </a:cubicBezTo>
                  <a:cubicBezTo>
                    <a:pt x="112" y="224"/>
                    <a:pt x="128" y="168"/>
                    <a:pt x="144" y="112"/>
                  </a:cubicBezTo>
                </a:path>
              </a:pathLst>
            </a:cu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4" name="Freeform 6"/>
            <p:cNvSpPr/>
            <p:nvPr/>
          </p:nvSpPr>
          <p:spPr bwMode="auto">
            <a:xfrm>
              <a:off x="2400" y="1600"/>
              <a:ext cx="144" cy="224"/>
            </a:xfrm>
            <a:custGeom>
              <a:avLst/>
              <a:gdLst/>
              <a:ahLst/>
              <a:cxnLst>
                <a:cxn ang="0">
                  <a:pos x="0" y="112"/>
                </a:cxn>
                <a:cxn ang="0">
                  <a:pos x="48" y="16"/>
                </a:cxn>
                <a:cxn ang="0">
                  <a:pos x="96" y="208"/>
                </a:cxn>
                <a:cxn ang="0">
                  <a:pos x="144" y="112"/>
                </a:cxn>
              </a:cxnLst>
              <a:rect l="0" t="0" r="r" b="b"/>
              <a:pathLst>
                <a:path w="144" h="224">
                  <a:moveTo>
                    <a:pt x="0" y="112"/>
                  </a:moveTo>
                  <a:cubicBezTo>
                    <a:pt x="16" y="56"/>
                    <a:pt x="32" y="0"/>
                    <a:pt x="48" y="16"/>
                  </a:cubicBezTo>
                  <a:cubicBezTo>
                    <a:pt x="64" y="32"/>
                    <a:pt x="80" y="192"/>
                    <a:pt x="96" y="208"/>
                  </a:cubicBezTo>
                  <a:cubicBezTo>
                    <a:pt x="112" y="224"/>
                    <a:pt x="128" y="168"/>
                    <a:pt x="144" y="112"/>
                  </a:cubicBezTo>
                </a:path>
              </a:pathLst>
            </a:cu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5" name="Freeform 7"/>
            <p:cNvSpPr/>
            <p:nvPr/>
          </p:nvSpPr>
          <p:spPr bwMode="auto">
            <a:xfrm>
              <a:off x="2544" y="1600"/>
              <a:ext cx="144" cy="224"/>
            </a:xfrm>
            <a:custGeom>
              <a:avLst/>
              <a:gdLst/>
              <a:ahLst/>
              <a:cxnLst>
                <a:cxn ang="0">
                  <a:pos x="0" y="112"/>
                </a:cxn>
                <a:cxn ang="0">
                  <a:pos x="48" y="16"/>
                </a:cxn>
                <a:cxn ang="0">
                  <a:pos x="96" y="208"/>
                </a:cxn>
                <a:cxn ang="0">
                  <a:pos x="144" y="112"/>
                </a:cxn>
              </a:cxnLst>
              <a:rect l="0" t="0" r="r" b="b"/>
              <a:pathLst>
                <a:path w="144" h="224">
                  <a:moveTo>
                    <a:pt x="0" y="112"/>
                  </a:moveTo>
                  <a:cubicBezTo>
                    <a:pt x="16" y="56"/>
                    <a:pt x="32" y="0"/>
                    <a:pt x="48" y="16"/>
                  </a:cubicBezTo>
                  <a:cubicBezTo>
                    <a:pt x="64" y="32"/>
                    <a:pt x="80" y="192"/>
                    <a:pt x="96" y="208"/>
                  </a:cubicBezTo>
                  <a:cubicBezTo>
                    <a:pt x="112" y="224"/>
                    <a:pt x="128" y="168"/>
                    <a:pt x="144" y="112"/>
                  </a:cubicBezTo>
                </a:path>
              </a:pathLst>
            </a:cu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6" name="Line 8"/>
            <p:cNvSpPr>
              <a:spLocks noChangeShapeType="1"/>
            </p:cNvSpPr>
            <p:nvPr/>
          </p:nvSpPr>
          <p:spPr bwMode="auto">
            <a:xfrm flipH="1">
              <a:off x="1785" y="1705"/>
              <a:ext cx="33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7" name="Line 9"/>
            <p:cNvSpPr>
              <a:spLocks noChangeShapeType="1"/>
            </p:cNvSpPr>
            <p:nvPr/>
          </p:nvSpPr>
          <p:spPr bwMode="auto">
            <a:xfrm flipH="1">
              <a:off x="2688" y="1705"/>
              <a:ext cx="33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498" name="Oval 10"/>
            <p:cNvSpPr>
              <a:spLocks noChangeArrowheads="1"/>
            </p:cNvSpPr>
            <p:nvPr/>
          </p:nvSpPr>
          <p:spPr bwMode="auto">
            <a:xfrm>
              <a:off x="1680" y="1657"/>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1499" name="Oval 11"/>
            <p:cNvSpPr>
              <a:spLocks noChangeArrowheads="1"/>
            </p:cNvSpPr>
            <p:nvPr/>
          </p:nvSpPr>
          <p:spPr bwMode="auto">
            <a:xfrm>
              <a:off x="3024" y="1657"/>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1500" name="Line 12"/>
            <p:cNvSpPr>
              <a:spLocks noChangeShapeType="1"/>
            </p:cNvSpPr>
            <p:nvPr/>
          </p:nvSpPr>
          <p:spPr bwMode="auto">
            <a:xfrm flipH="1" flipV="1">
              <a:off x="1152" y="1698"/>
              <a:ext cx="528" cy="0"/>
            </a:xfrm>
            <a:prstGeom prst="line">
              <a:avLst/>
            </a:prstGeom>
            <a:noFill/>
            <a:ln w="22225">
              <a:solidFill>
                <a:schemeClr val="tx1"/>
              </a:solidFill>
              <a:miter lim="800000"/>
              <a:head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1501" name="Line 13"/>
            <p:cNvSpPr>
              <a:spLocks noChangeShapeType="1"/>
            </p:cNvSpPr>
            <p:nvPr/>
          </p:nvSpPr>
          <p:spPr bwMode="auto">
            <a:xfrm flipH="1" flipV="1">
              <a:off x="3120" y="1701"/>
              <a:ext cx="52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064" name="Text Box 14"/>
            <p:cNvSpPr txBox="1">
              <a:spLocks noChangeArrowheads="1"/>
            </p:cNvSpPr>
            <p:nvPr/>
          </p:nvSpPr>
          <p:spPr bwMode="auto">
            <a:xfrm>
              <a:off x="2256" y="1777"/>
              <a:ext cx="212"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k</a:t>
              </a:r>
            </a:p>
          </p:txBody>
        </p:sp>
        <p:sp>
          <p:nvSpPr>
            <p:cNvPr id="2065" name="Rectangle 15"/>
            <p:cNvSpPr>
              <a:spLocks noChangeArrowheads="1"/>
            </p:cNvSpPr>
            <p:nvPr/>
          </p:nvSpPr>
          <p:spPr bwMode="auto">
            <a:xfrm>
              <a:off x="1186" y="1682"/>
              <a:ext cx="425"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i="1" baseline="-25000">
                  <a:latin typeface="Times New Roman" panose="02020603050405020304" pitchFamily="18" charset="0"/>
                  <a:ea typeface="宋体" panose="02010600030101010101" pitchFamily="2" charset="-122"/>
                </a:rPr>
                <a:t>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066" name="Rectangle 16"/>
            <p:cNvSpPr>
              <a:spLocks noChangeArrowheads="1"/>
            </p:cNvSpPr>
            <p:nvPr/>
          </p:nvSpPr>
          <p:spPr bwMode="auto">
            <a:xfrm>
              <a:off x="3250" y="1682"/>
              <a:ext cx="454" cy="291"/>
            </a:xfrm>
            <a:prstGeom prst="rect">
              <a:avLst/>
            </a:prstGeom>
            <a:noFill/>
            <a:ln w="22225">
              <a:noFill/>
              <a:miter lim="800000"/>
            </a:ln>
          </p:spPr>
          <p:txBody>
            <a:bodyPr wrap="none">
              <a:spAutoFit/>
            </a:bodyPr>
            <a:lstStyle/>
            <a:p>
              <a:pPr>
                <a:defRPr/>
              </a:pPr>
              <a:r>
                <a:rPr lang="en-US" altLang="zh-CN" sz="2400" i="1" dirty="0" err="1">
                  <a:latin typeface="Times New Roman" panose="02020603050405020304" pitchFamily="18" charset="0"/>
                  <a:ea typeface="宋体" panose="02010600030101010101" pitchFamily="2" charset="-122"/>
                </a:rPr>
                <a:t>f</a:t>
              </a:r>
              <a:r>
                <a:rPr lang="en-US" altLang="zh-CN" sz="2400" i="1" baseline="-25000" dirty="0" err="1">
                  <a:latin typeface="Times New Roman" panose="02020603050405020304" pitchFamily="18" charset="0"/>
                  <a:ea typeface="宋体" panose="02010600030101010101" pitchFamily="2" charset="-122"/>
                </a:rPr>
                <a:t>k</a:t>
              </a:r>
              <a:r>
                <a:rPr lang="en-US" altLang="zh-CN" sz="2400" i="1" baseline="300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p>
          </p:txBody>
        </p:sp>
        <p:sp>
          <p:nvSpPr>
            <p:cNvPr id="191505" name="Line 17"/>
            <p:cNvSpPr>
              <a:spLocks noChangeShapeType="1"/>
            </p:cNvSpPr>
            <p:nvPr/>
          </p:nvSpPr>
          <p:spPr bwMode="auto">
            <a:xfrm flipV="1">
              <a:off x="1728" y="1095"/>
              <a:ext cx="0" cy="57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506" name="Line 18"/>
            <p:cNvSpPr>
              <a:spLocks noChangeShapeType="1"/>
            </p:cNvSpPr>
            <p:nvPr/>
          </p:nvSpPr>
          <p:spPr bwMode="auto">
            <a:xfrm>
              <a:off x="1728" y="1095"/>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1507" name="Line 19"/>
            <p:cNvSpPr>
              <a:spLocks noChangeShapeType="1"/>
            </p:cNvSpPr>
            <p:nvPr/>
          </p:nvSpPr>
          <p:spPr bwMode="auto">
            <a:xfrm>
              <a:off x="1728" y="1383"/>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1508" name="Line 20"/>
            <p:cNvSpPr>
              <a:spLocks noChangeShapeType="1"/>
            </p:cNvSpPr>
            <p:nvPr/>
          </p:nvSpPr>
          <p:spPr bwMode="auto">
            <a:xfrm flipV="1">
              <a:off x="3072" y="1095"/>
              <a:ext cx="0" cy="57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1509" name="Line 21"/>
            <p:cNvSpPr>
              <a:spLocks noChangeShapeType="1"/>
            </p:cNvSpPr>
            <p:nvPr/>
          </p:nvSpPr>
          <p:spPr bwMode="auto">
            <a:xfrm>
              <a:off x="3072" y="1095"/>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1510" name="Line 22"/>
            <p:cNvSpPr>
              <a:spLocks noChangeShapeType="1"/>
            </p:cNvSpPr>
            <p:nvPr/>
          </p:nvSpPr>
          <p:spPr bwMode="auto">
            <a:xfrm>
              <a:off x="3072" y="1383"/>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073" name="Rectangle 23"/>
            <p:cNvSpPr>
              <a:spLocks noChangeArrowheads="1"/>
            </p:cNvSpPr>
            <p:nvPr/>
          </p:nvSpPr>
          <p:spPr bwMode="auto">
            <a:xfrm>
              <a:off x="1954" y="912"/>
              <a:ext cx="457"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074" name="Rectangle 24"/>
            <p:cNvSpPr>
              <a:spLocks noChangeArrowheads="1"/>
            </p:cNvSpPr>
            <p:nvPr/>
          </p:nvSpPr>
          <p:spPr bwMode="auto">
            <a:xfrm>
              <a:off x="1952" y="1200"/>
              <a:ext cx="44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v</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075" name="Rectangle 25"/>
            <p:cNvSpPr>
              <a:spLocks noChangeArrowheads="1"/>
            </p:cNvSpPr>
            <p:nvPr/>
          </p:nvSpPr>
          <p:spPr bwMode="auto">
            <a:xfrm>
              <a:off x="3287" y="912"/>
              <a:ext cx="457"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076" name="Rectangle 26"/>
            <p:cNvSpPr>
              <a:spLocks noChangeArrowheads="1"/>
            </p:cNvSpPr>
            <p:nvPr/>
          </p:nvSpPr>
          <p:spPr bwMode="auto">
            <a:xfrm>
              <a:off x="3285" y="1200"/>
              <a:ext cx="44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v</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grpSp>
      <p:graphicFrame>
        <p:nvGraphicFramePr>
          <p:cNvPr id="191515" name="Object 27"/>
          <p:cNvGraphicFramePr>
            <a:graphicFrameLocks noChangeAspect="1"/>
          </p:cNvGraphicFramePr>
          <p:nvPr/>
        </p:nvGraphicFramePr>
        <p:xfrm>
          <a:off x="1828850" y="3571528"/>
          <a:ext cx="4416425" cy="2241550"/>
        </p:xfrm>
        <a:graphic>
          <a:graphicData uri="http://schemas.openxmlformats.org/presentationml/2006/ole">
            <mc:AlternateContent xmlns:mc="http://schemas.openxmlformats.org/markup-compatibility/2006">
              <mc:Choice xmlns:v="urn:schemas-microsoft-com:vml" Requires="v">
                <p:oleObj spid="_x0000_s19461" name="Equation" r:id="rId3" imgW="43891200" imgH="22250400" progId="Equation.DSMT4">
                  <p:embed/>
                </p:oleObj>
              </mc:Choice>
              <mc:Fallback>
                <p:oleObj name="Equation" r:id="rId3" imgW="43891200" imgH="22250400" progId="Equation.DSMT4">
                  <p:embed/>
                  <p:pic>
                    <p:nvPicPr>
                      <p:cNvPr id="0" name="Picture 1" descr="imag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50" y="3571528"/>
                        <a:ext cx="4416425" cy="224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Text Box 29"/>
          <p:cNvSpPr txBox="1">
            <a:spLocks noChangeArrowheads="1"/>
          </p:cNvSpPr>
          <p:nvPr/>
        </p:nvSpPr>
        <p:spPr bwMode="auto">
          <a:xfrm>
            <a:off x="6444208" y="1772816"/>
            <a:ext cx="2088603" cy="2677656"/>
          </a:xfrm>
          <a:prstGeom prst="rect">
            <a:avLst/>
          </a:prstGeom>
          <a:noFill/>
          <a:ln w="9525">
            <a:noFill/>
            <a:miter lim="800000"/>
          </a:ln>
        </p:spPr>
        <p:txBody>
          <a:bodyPr wrap="square">
            <a:spAutoFit/>
          </a:bodyPr>
          <a:lstStyle/>
          <a:p>
            <a:pPr>
              <a:defRPr/>
            </a:pPr>
            <a:r>
              <a:rPr kumimoji="0" lang="zh-CN" altLang="en-US" sz="2800" dirty="0">
                <a:solidFill>
                  <a:srgbClr val="CC0000"/>
                </a:solidFill>
                <a:ea typeface="宋体" panose="02010600030101010101" pitchFamily="2" charset="-122"/>
              </a:rPr>
              <a:t>对于弹簧，受力相同</a:t>
            </a:r>
            <a:r>
              <a:rPr lang="en-US" altLang="zh-CN" sz="2800" dirty="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大小相同方向相反</a:t>
            </a:r>
            <a:r>
              <a:rPr lang="en-US" altLang="zh-CN" sz="2800" dirty="0">
                <a:solidFill>
                  <a:schemeClr val="tx2"/>
                </a:solidFill>
                <a:ea typeface="宋体" panose="02010600030101010101" pitchFamily="2" charset="-122"/>
              </a:rPr>
              <a:t>) </a:t>
            </a:r>
            <a:r>
              <a:rPr kumimoji="0" lang="zh-CN" altLang="en-US" sz="2800" dirty="0">
                <a:solidFill>
                  <a:srgbClr val="CC0000"/>
                </a:solidFill>
                <a:ea typeface="宋体" panose="02010600030101010101" pitchFamily="2" charset="-122"/>
              </a:rPr>
              <a:t>，变形量</a:t>
            </a:r>
            <a:r>
              <a:rPr kumimoji="0" lang="en-US" altLang="zh-CN" sz="2800" dirty="0">
                <a:solidFill>
                  <a:schemeClr val="tx2"/>
                </a:solidFill>
                <a:ea typeface="宋体" panose="02010600030101010101" pitchFamily="2" charset="-122"/>
              </a:rPr>
              <a:t>(</a:t>
            </a:r>
            <a:r>
              <a:rPr kumimoji="0" lang="zh-CN" altLang="en-US" sz="2800" dirty="0">
                <a:solidFill>
                  <a:schemeClr val="tx2"/>
                </a:solidFill>
                <a:ea typeface="宋体" panose="02010600030101010101" pitchFamily="2" charset="-122"/>
              </a:rPr>
              <a:t>两端位移量</a:t>
            </a:r>
            <a:r>
              <a:rPr kumimoji="0" lang="en-US" altLang="zh-CN" sz="2800" dirty="0">
                <a:solidFill>
                  <a:schemeClr val="tx2"/>
                </a:solidFill>
                <a:ea typeface="宋体" panose="02010600030101010101" pitchFamily="2" charset="-122"/>
              </a:rPr>
              <a:t>)</a:t>
            </a:r>
            <a:r>
              <a:rPr kumimoji="0" lang="zh-CN" altLang="en-US" sz="2800" dirty="0">
                <a:solidFill>
                  <a:srgbClr val="CC0000"/>
                </a:solidFill>
                <a:ea typeface="宋体" panose="02010600030101010101" pitchFamily="2" charset="-122"/>
              </a:rPr>
              <a:t>不同。</a:t>
            </a:r>
          </a:p>
        </p:txBody>
      </p:sp>
      <p:sp>
        <p:nvSpPr>
          <p:cNvPr id="29"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30" name="灯片编号占位符 29"/>
          <p:cNvSpPr>
            <a:spLocks noGrp="1"/>
          </p:cNvSpPr>
          <p:nvPr>
            <p:ph type="sldNum" sz="quarter" idx="12"/>
          </p:nvPr>
        </p:nvSpPr>
        <p:spPr/>
        <p:txBody>
          <a:bodyPr/>
          <a:lstStyle/>
          <a:p>
            <a:fld id="{CBB6FD9D-FA08-4F2A-90DD-7CEE8E59FBDF}" type="slidenum">
              <a:rPr lang="en-US" altLang="zh-CN" smtClean="0"/>
              <a:pPr/>
              <a:t>13</a:t>
            </a:fld>
            <a:endParaRPr lang="en-US" altLang="zh-CN"/>
          </a:p>
        </p:txBody>
      </p:sp>
      <p:sp>
        <p:nvSpPr>
          <p:cNvPr id="31" name="页脚占位符 30"/>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1515"/>
                                        </p:tgtEl>
                                        <p:attrNameLst>
                                          <p:attrName>style.visibility</p:attrName>
                                        </p:attrNameLst>
                                      </p:cBhvr>
                                      <p:to>
                                        <p:strVal val="visible"/>
                                      </p:to>
                                    </p:set>
                                    <p:anim calcmode="lin" valueType="num">
                                      <p:cBhvr additive="base">
                                        <p:cTn id="13" dur="500" fill="hold"/>
                                        <p:tgtEl>
                                          <p:spTgt spid="191515"/>
                                        </p:tgtEl>
                                        <p:attrNameLst>
                                          <p:attrName>ppt_x</p:attrName>
                                        </p:attrNameLst>
                                      </p:cBhvr>
                                      <p:tavLst>
                                        <p:tav tm="0">
                                          <p:val>
                                            <p:strVal val="#ppt_x"/>
                                          </p:val>
                                        </p:tav>
                                        <p:tav tm="100000">
                                          <p:val>
                                            <p:strVal val="#ppt_x"/>
                                          </p:val>
                                        </p:tav>
                                      </p:tavLst>
                                    </p:anim>
                                    <p:anim calcmode="lin" valueType="num">
                                      <p:cBhvr additive="base">
                                        <p:cTn id="14" dur="500" fill="hold"/>
                                        <p:tgtEl>
                                          <p:spTgt spid="1915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additive="base">
                                        <p:cTn id="19" dur="500" fill="hold"/>
                                        <p:tgtEl>
                                          <p:spTgt spid="2054"/>
                                        </p:tgtEl>
                                        <p:attrNameLst>
                                          <p:attrName>ppt_x</p:attrName>
                                        </p:attrNameLst>
                                      </p:cBhvr>
                                      <p:tavLst>
                                        <p:tav tm="0">
                                          <p:val>
                                            <p:strVal val="#ppt_x"/>
                                          </p:val>
                                        </p:tav>
                                        <p:tav tm="100000">
                                          <p:val>
                                            <p:strVal val="#ppt_x"/>
                                          </p:val>
                                        </p:tav>
                                      </p:tavLst>
                                    </p:anim>
                                    <p:anim calcmode="lin" valueType="num">
                                      <p:cBhvr additive="base">
                                        <p:cTn id="20"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1779" name="Object 3"/>
          <p:cNvGraphicFramePr>
            <a:graphicFrameLocks noChangeAspect="1"/>
          </p:cNvGraphicFramePr>
          <p:nvPr/>
        </p:nvGraphicFramePr>
        <p:xfrm>
          <a:off x="2312988" y="1890366"/>
          <a:ext cx="4362450" cy="752475"/>
        </p:xfrm>
        <a:graphic>
          <a:graphicData uri="http://schemas.openxmlformats.org/presentationml/2006/ole">
            <mc:AlternateContent xmlns:mc="http://schemas.openxmlformats.org/markup-compatibility/2006">
              <mc:Choice xmlns:v="urn:schemas-microsoft-com:vml" Requires="v">
                <p:oleObj spid="_x0000_s144401" name="公式" r:id="rId3" imgW="57912000" imgH="10058400" progId="">
                  <p:embed/>
                </p:oleObj>
              </mc:Choice>
              <mc:Fallback>
                <p:oleObj name="公式" r:id="rId3" imgW="57912000" imgH="10058400" progId="">
                  <p:embed/>
                  <p:pic>
                    <p:nvPicPr>
                      <p:cNvPr id="0" name="Picture 4" descr="image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988" y="1890366"/>
                        <a:ext cx="43624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0" name="Object 4"/>
          <p:cNvGraphicFramePr>
            <a:graphicFrameLocks noChangeAspect="1"/>
          </p:cNvGraphicFramePr>
          <p:nvPr/>
        </p:nvGraphicFramePr>
        <p:xfrm>
          <a:off x="2346325" y="3504853"/>
          <a:ext cx="4071938" cy="723900"/>
        </p:xfrm>
        <a:graphic>
          <a:graphicData uri="http://schemas.openxmlformats.org/presentationml/2006/ole">
            <mc:AlternateContent xmlns:mc="http://schemas.openxmlformats.org/markup-compatibility/2006">
              <mc:Choice xmlns:v="urn:schemas-microsoft-com:vml" Requires="v">
                <p:oleObj spid="_x0000_s144402" name="Equation" r:id="rId5" imgW="57912000" imgH="10363200" progId="Equation.DSMT4">
                  <p:embed/>
                </p:oleObj>
              </mc:Choice>
              <mc:Fallback>
                <p:oleObj name="Equation" r:id="rId5" imgW="57912000" imgH="10363200" progId="Equation.DSMT4">
                  <p:embed/>
                  <p:pic>
                    <p:nvPicPr>
                      <p:cNvPr id="0" name="Picture 3" descr="image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325" y="3504853"/>
                        <a:ext cx="407193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8" name="Rectangle 5"/>
          <p:cNvSpPr>
            <a:spLocks noChangeArrowheads="1"/>
          </p:cNvSpPr>
          <p:nvPr/>
        </p:nvSpPr>
        <p:spPr bwMode="auto">
          <a:xfrm>
            <a:off x="1219200" y="1079153"/>
            <a:ext cx="3978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如：质量</a:t>
            </a:r>
            <a:r>
              <a:rPr lang="en-US" altLang="zh-CN" sz="2800">
                <a:latin typeface="Times New Roman" panose="02020603050405020304" pitchFamily="18" charset="0"/>
              </a:rPr>
              <a:t>-</a:t>
            </a:r>
            <a:r>
              <a:rPr lang="zh-CN" altLang="en-US" sz="2800"/>
              <a:t>弹簧</a:t>
            </a:r>
            <a:r>
              <a:rPr lang="en-US" altLang="zh-CN" sz="2800">
                <a:latin typeface="Times New Roman" panose="02020603050405020304" pitchFamily="18" charset="0"/>
              </a:rPr>
              <a:t>-</a:t>
            </a:r>
            <a:r>
              <a:rPr lang="zh-CN" altLang="en-US" sz="2800"/>
              <a:t>阻尼系统</a:t>
            </a:r>
          </a:p>
        </p:txBody>
      </p:sp>
      <p:sp>
        <p:nvSpPr>
          <p:cNvPr id="331782" name="Rectangle 6"/>
          <p:cNvSpPr>
            <a:spLocks noChangeArrowheads="1"/>
          </p:cNvSpPr>
          <p:nvPr/>
        </p:nvSpPr>
        <p:spPr bwMode="auto">
          <a:xfrm>
            <a:off x="1847850" y="2769841"/>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传递函数：</a:t>
            </a:r>
          </a:p>
        </p:txBody>
      </p:sp>
      <p:grpSp>
        <p:nvGrpSpPr>
          <p:cNvPr id="2" name="Group 7"/>
          <p:cNvGrpSpPr/>
          <p:nvPr/>
        </p:nvGrpSpPr>
        <p:grpSpPr bwMode="auto">
          <a:xfrm>
            <a:off x="1847850" y="4517678"/>
            <a:ext cx="3335338" cy="722313"/>
            <a:chOff x="1164" y="2982"/>
            <a:chExt cx="2101" cy="455"/>
          </a:xfrm>
        </p:grpSpPr>
        <p:graphicFrame>
          <p:nvGraphicFramePr>
            <p:cNvPr id="95237" name="Object 8"/>
            <p:cNvGraphicFramePr>
              <a:graphicFrameLocks noChangeAspect="1"/>
            </p:cNvGraphicFramePr>
            <p:nvPr/>
          </p:nvGraphicFramePr>
          <p:xfrm>
            <a:off x="1966" y="2982"/>
            <a:ext cx="1299" cy="455"/>
          </p:xfrm>
          <a:graphic>
            <a:graphicData uri="http://schemas.openxmlformats.org/presentationml/2006/ole">
              <mc:AlternateContent xmlns:mc="http://schemas.openxmlformats.org/markup-compatibility/2006">
                <mc:Choice xmlns:v="urn:schemas-microsoft-com:vml" Requires="v">
                  <p:oleObj spid="_x0000_s144403" name="Equation" r:id="rId7" imgW="31394400" imgH="10972800" progId="Equation.DSMT4">
                    <p:embed/>
                  </p:oleObj>
                </mc:Choice>
                <mc:Fallback>
                  <p:oleObj name="Equation" r:id="rId7" imgW="31394400" imgH="10972800" progId="Equation.DSMT4">
                    <p:embed/>
                    <p:pic>
                      <p:nvPicPr>
                        <p:cNvPr id="0" name="Picture 2" descr="image2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6" y="2982"/>
                          <a:ext cx="1299"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5" name="Rectangle 9"/>
            <p:cNvSpPr>
              <a:spLocks noChangeArrowheads="1"/>
            </p:cNvSpPr>
            <p:nvPr/>
          </p:nvSpPr>
          <p:spPr bwMode="auto">
            <a:xfrm>
              <a:off x="1164" y="3033"/>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式中，</a:t>
              </a:r>
            </a:p>
          </p:txBody>
        </p:sp>
      </p:grpSp>
      <p:grpSp>
        <p:nvGrpSpPr>
          <p:cNvPr id="3" name="Group 10"/>
          <p:cNvGrpSpPr/>
          <p:nvPr/>
        </p:nvGrpSpPr>
        <p:grpSpPr bwMode="auto">
          <a:xfrm>
            <a:off x="2124075" y="5517803"/>
            <a:ext cx="5029200" cy="533400"/>
            <a:chOff x="1152" y="3552"/>
            <a:chExt cx="3168" cy="336"/>
          </a:xfrm>
        </p:grpSpPr>
        <p:graphicFrame>
          <p:nvGraphicFramePr>
            <p:cNvPr id="95236" name="Object 11"/>
            <p:cNvGraphicFramePr>
              <a:graphicFrameLocks noChangeAspect="1"/>
            </p:cNvGraphicFramePr>
            <p:nvPr/>
          </p:nvGraphicFramePr>
          <p:xfrm>
            <a:off x="1539" y="3615"/>
            <a:ext cx="809" cy="267"/>
          </p:xfrm>
          <a:graphic>
            <a:graphicData uri="http://schemas.openxmlformats.org/presentationml/2006/ole">
              <mc:AlternateContent xmlns:mc="http://schemas.openxmlformats.org/markup-compatibility/2006">
                <mc:Choice xmlns:v="urn:schemas-microsoft-com:vml" Requires="v">
                  <p:oleObj spid="_x0000_s144404" name="公式" r:id="rId9" imgW="16764000" imgH="5486400" progId="">
                    <p:embed/>
                  </p:oleObj>
                </mc:Choice>
                <mc:Fallback>
                  <p:oleObj name="公式" r:id="rId9" imgW="16764000" imgH="5486400" progId="">
                    <p:embed/>
                    <p:pic>
                      <p:nvPicPr>
                        <p:cNvPr id="0" name="Picture 1" descr="image2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9" y="3615"/>
                          <a:ext cx="809"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3" name="Rectangle 12"/>
            <p:cNvSpPr>
              <a:spLocks noChangeArrowheads="1"/>
            </p:cNvSpPr>
            <p:nvPr/>
          </p:nvSpPr>
          <p:spPr bwMode="auto">
            <a:xfrm>
              <a:off x="1152" y="35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当</a:t>
              </a:r>
            </a:p>
          </p:txBody>
        </p:sp>
        <p:sp>
          <p:nvSpPr>
            <p:cNvPr id="95244" name="Rectangle 13"/>
            <p:cNvSpPr>
              <a:spLocks noChangeArrowheads="1"/>
            </p:cNvSpPr>
            <p:nvPr/>
          </p:nvSpPr>
          <p:spPr bwMode="auto">
            <a:xfrm>
              <a:off x="2412" y="3561"/>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latin typeface="宋体" panose="02010600030101010101" pitchFamily="2" charset="-122"/>
                </a:rPr>
                <a:t>时，为振荡环节。</a:t>
              </a:r>
            </a:p>
          </p:txBody>
        </p:sp>
      </p:grpSp>
      <p:pic>
        <p:nvPicPr>
          <p:cNvPr id="95242" name="Picture 14" descr="Fig3-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1863" y="980728"/>
            <a:ext cx="266541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5" name="页脚占位符 1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1779"/>
                                        </p:tgtEl>
                                        <p:attrNameLst>
                                          <p:attrName>style.visibility</p:attrName>
                                        </p:attrNameLst>
                                      </p:cBhvr>
                                      <p:to>
                                        <p:strVal val="visible"/>
                                      </p:to>
                                    </p:set>
                                    <p:anim calcmode="lin" valueType="num">
                                      <p:cBhvr additive="base">
                                        <p:cTn id="7" dur="500" fill="hold"/>
                                        <p:tgtEl>
                                          <p:spTgt spid="331779"/>
                                        </p:tgtEl>
                                        <p:attrNameLst>
                                          <p:attrName>ppt_x</p:attrName>
                                        </p:attrNameLst>
                                      </p:cBhvr>
                                      <p:tavLst>
                                        <p:tav tm="0">
                                          <p:val>
                                            <p:strVal val="#ppt_x"/>
                                          </p:val>
                                        </p:tav>
                                        <p:tav tm="100000">
                                          <p:val>
                                            <p:strVal val="#ppt_x"/>
                                          </p:val>
                                        </p:tav>
                                      </p:tavLst>
                                    </p:anim>
                                    <p:anim calcmode="lin" valueType="num">
                                      <p:cBhvr additive="base">
                                        <p:cTn id="8" dur="500" fill="hold"/>
                                        <p:tgtEl>
                                          <p:spTgt spid="3317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1782"/>
                                        </p:tgtEl>
                                        <p:attrNameLst>
                                          <p:attrName>style.visibility</p:attrName>
                                        </p:attrNameLst>
                                      </p:cBhvr>
                                      <p:to>
                                        <p:strVal val="visible"/>
                                      </p:to>
                                    </p:set>
                                    <p:anim calcmode="lin" valueType="num">
                                      <p:cBhvr additive="base">
                                        <p:cTn id="13" dur="500" fill="hold"/>
                                        <p:tgtEl>
                                          <p:spTgt spid="331782"/>
                                        </p:tgtEl>
                                        <p:attrNameLst>
                                          <p:attrName>ppt_x</p:attrName>
                                        </p:attrNameLst>
                                      </p:cBhvr>
                                      <p:tavLst>
                                        <p:tav tm="0">
                                          <p:val>
                                            <p:strVal val="#ppt_x"/>
                                          </p:val>
                                        </p:tav>
                                        <p:tav tm="100000">
                                          <p:val>
                                            <p:strVal val="#ppt_x"/>
                                          </p:val>
                                        </p:tav>
                                      </p:tavLst>
                                    </p:anim>
                                    <p:anim calcmode="lin" valueType="num">
                                      <p:cBhvr additive="base">
                                        <p:cTn id="14" dur="500" fill="hold"/>
                                        <p:tgtEl>
                                          <p:spTgt spid="3317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1780"/>
                                        </p:tgtEl>
                                        <p:attrNameLst>
                                          <p:attrName>style.visibility</p:attrName>
                                        </p:attrNameLst>
                                      </p:cBhvr>
                                      <p:to>
                                        <p:strVal val="visible"/>
                                      </p:to>
                                    </p:set>
                                    <p:anim calcmode="lin" valueType="num">
                                      <p:cBhvr additive="base">
                                        <p:cTn id="19" dur="500" fill="hold"/>
                                        <p:tgtEl>
                                          <p:spTgt spid="331780"/>
                                        </p:tgtEl>
                                        <p:attrNameLst>
                                          <p:attrName>ppt_x</p:attrName>
                                        </p:attrNameLst>
                                      </p:cBhvr>
                                      <p:tavLst>
                                        <p:tav tm="0">
                                          <p:val>
                                            <p:strVal val="#ppt_x"/>
                                          </p:val>
                                        </p:tav>
                                        <p:tav tm="100000">
                                          <p:val>
                                            <p:strVal val="#ppt_x"/>
                                          </p:val>
                                        </p:tav>
                                      </p:tavLst>
                                    </p:anim>
                                    <p:anim calcmode="lin" valueType="num">
                                      <p:cBhvr additive="base">
                                        <p:cTn id="20" dur="500" fill="hold"/>
                                        <p:tgtEl>
                                          <p:spTgt spid="3317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2"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3" name="Rectangle 3"/>
          <p:cNvSpPr>
            <a:spLocks noChangeArrowheads="1"/>
          </p:cNvSpPr>
          <p:nvPr/>
        </p:nvSpPr>
        <p:spPr bwMode="auto">
          <a:xfrm>
            <a:off x="1187450" y="764704"/>
            <a:ext cx="4267200" cy="519113"/>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延迟环节</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sp>
        <p:nvSpPr>
          <p:cNvPr id="332804" name="Rectangle 4"/>
          <p:cNvSpPr>
            <a:spLocks noChangeArrowheads="1"/>
          </p:cNvSpPr>
          <p:nvPr/>
        </p:nvSpPr>
        <p:spPr bwMode="auto">
          <a:xfrm>
            <a:off x="1295400" y="3377729"/>
            <a:ext cx="73914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just" eaLnBrk="0" hangingPunct="0">
              <a:lnSpc>
                <a:spcPct val="115000"/>
              </a:lnSpc>
              <a:buFont typeface="Wingdings" panose="05000000000000000000" pitchFamily="2" charset="2"/>
              <a:buChar char="ü"/>
            </a:pPr>
            <a:r>
              <a:rPr lang="en-US" altLang="zh-CN" sz="2800">
                <a:latin typeface="Times New Roman" panose="02020603050405020304" pitchFamily="18" charset="0"/>
              </a:rPr>
              <a:t> </a:t>
            </a:r>
            <a:r>
              <a:rPr lang="zh-CN" altLang="en-US" sz="2800"/>
              <a:t>惯性环节从输入开始时刻起就已有输出，仅</a:t>
            </a:r>
          </a:p>
          <a:p>
            <a:pPr algn="just" eaLnBrk="0" hangingPunct="0">
              <a:lnSpc>
                <a:spcPct val="115000"/>
              </a:lnSpc>
            </a:pPr>
            <a:r>
              <a:rPr lang="zh-CN" altLang="en-US" sz="2800">
                <a:latin typeface="Times New Roman" panose="02020603050405020304" pitchFamily="18" charset="0"/>
              </a:rPr>
              <a:t>    </a:t>
            </a:r>
            <a:r>
              <a:rPr lang="zh-CN" altLang="en-US" sz="2800"/>
              <a:t>由于惯性，输出要滞后一段时间才接近所要</a:t>
            </a:r>
          </a:p>
          <a:p>
            <a:pPr algn="just" eaLnBrk="0" hangingPunct="0">
              <a:lnSpc>
                <a:spcPct val="115000"/>
              </a:lnSpc>
            </a:pPr>
            <a:r>
              <a:rPr lang="zh-CN" altLang="en-US" sz="2800">
                <a:latin typeface="Times New Roman" panose="02020603050405020304" pitchFamily="18" charset="0"/>
              </a:rPr>
              <a:t>    </a:t>
            </a:r>
            <a:r>
              <a:rPr lang="zh-CN" altLang="en-US" sz="2800"/>
              <a:t>求的输出值；</a:t>
            </a:r>
          </a:p>
        </p:txBody>
      </p:sp>
      <p:grpSp>
        <p:nvGrpSpPr>
          <p:cNvPr id="2" name="Group 5"/>
          <p:cNvGrpSpPr/>
          <p:nvPr/>
        </p:nvGrpSpPr>
        <p:grpSpPr bwMode="auto">
          <a:xfrm>
            <a:off x="1282700" y="1182217"/>
            <a:ext cx="3975100" cy="519112"/>
            <a:chOff x="808" y="1296"/>
            <a:chExt cx="2504" cy="327"/>
          </a:xfrm>
        </p:grpSpPr>
        <p:graphicFrame>
          <p:nvGraphicFramePr>
            <p:cNvPr id="96259" name="Object 6"/>
            <p:cNvGraphicFramePr>
              <a:graphicFrameLocks noChangeAspect="1"/>
            </p:cNvGraphicFramePr>
            <p:nvPr/>
          </p:nvGraphicFramePr>
          <p:xfrm>
            <a:off x="1920" y="1328"/>
            <a:ext cx="1392" cy="288"/>
          </p:xfrm>
          <a:graphic>
            <a:graphicData uri="http://schemas.openxmlformats.org/presentationml/2006/ole">
              <mc:AlternateContent xmlns:mc="http://schemas.openxmlformats.org/markup-compatibility/2006">
                <mc:Choice xmlns:v="urn:schemas-microsoft-com:vml" Requires="v">
                  <p:oleObj spid="_x0000_s145417" r:id="rId3" imgW="27736800" imgH="5791200" progId="">
                    <p:embed/>
                  </p:oleObj>
                </mc:Choice>
                <mc:Fallback>
                  <p:oleObj r:id="rId3" imgW="27736800" imgH="5791200" progId="">
                    <p:embed/>
                    <p:pic>
                      <p:nvPicPr>
                        <p:cNvPr id="0" name="Picture 2" descr="image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328"/>
                          <a:ext cx="13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8" name="Rectangle 7"/>
            <p:cNvSpPr>
              <a:spLocks noChangeArrowheads="1"/>
            </p:cNvSpPr>
            <p:nvPr/>
          </p:nvSpPr>
          <p:spPr bwMode="auto">
            <a:xfrm>
              <a:off x="808" y="1296"/>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运动方程：</a:t>
              </a:r>
            </a:p>
          </p:txBody>
        </p:sp>
      </p:grpSp>
      <p:grpSp>
        <p:nvGrpSpPr>
          <p:cNvPr id="3" name="Group 8"/>
          <p:cNvGrpSpPr/>
          <p:nvPr/>
        </p:nvGrpSpPr>
        <p:grpSpPr bwMode="auto">
          <a:xfrm>
            <a:off x="1282700" y="1701329"/>
            <a:ext cx="3746500" cy="585788"/>
            <a:chOff x="808" y="1712"/>
            <a:chExt cx="2360" cy="369"/>
          </a:xfrm>
        </p:grpSpPr>
        <p:graphicFrame>
          <p:nvGraphicFramePr>
            <p:cNvPr id="96258" name="Object 9"/>
            <p:cNvGraphicFramePr>
              <a:graphicFrameLocks noChangeAspect="1"/>
            </p:cNvGraphicFramePr>
            <p:nvPr/>
          </p:nvGraphicFramePr>
          <p:xfrm>
            <a:off x="2016" y="1712"/>
            <a:ext cx="1152" cy="369"/>
          </p:xfrm>
          <a:graphic>
            <a:graphicData uri="http://schemas.openxmlformats.org/presentationml/2006/ole">
              <mc:AlternateContent xmlns:mc="http://schemas.openxmlformats.org/markup-compatibility/2006">
                <mc:Choice xmlns:v="urn:schemas-microsoft-com:vml" Requires="v">
                  <p:oleObj spid="_x0000_s145418" name="Equation" r:id="rId5" imgW="17068800" imgH="5486400" progId="">
                    <p:embed/>
                  </p:oleObj>
                </mc:Choice>
                <mc:Fallback>
                  <p:oleObj name="Equation" r:id="rId5" imgW="17068800" imgH="5486400" progId="">
                    <p:embed/>
                    <p:pic>
                      <p:nvPicPr>
                        <p:cNvPr id="0" name="Picture 1" descr="image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1712"/>
                          <a:ext cx="1152"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7" name="Rectangle 10"/>
            <p:cNvSpPr>
              <a:spLocks noChangeArrowheads="1"/>
            </p:cNvSpPr>
            <p:nvPr/>
          </p:nvSpPr>
          <p:spPr bwMode="auto">
            <a:xfrm>
              <a:off x="808" y="1728"/>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传递函数：</a:t>
              </a:r>
            </a:p>
          </p:txBody>
        </p:sp>
      </p:grpSp>
      <p:sp>
        <p:nvSpPr>
          <p:cNvPr id="332811" name="Rectangle 11"/>
          <p:cNvSpPr>
            <a:spLocks noChangeArrowheads="1"/>
          </p:cNvSpPr>
          <p:nvPr/>
        </p:nvSpPr>
        <p:spPr bwMode="auto">
          <a:xfrm>
            <a:off x="1285875" y="2310929"/>
            <a:ext cx="389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式中，</a:t>
            </a:r>
            <a:r>
              <a:rPr lang="zh-CN" altLang="en-US" sz="2800">
                <a:sym typeface="Symbol" panose="05050102010706020507" pitchFamily="18" charset="2"/>
              </a:rPr>
              <a:t></a:t>
            </a:r>
            <a:r>
              <a:rPr lang="zh-CN" altLang="en-US" sz="2800"/>
              <a:t>为纯延迟时间。</a:t>
            </a:r>
          </a:p>
        </p:txBody>
      </p:sp>
      <p:sp>
        <p:nvSpPr>
          <p:cNvPr id="332812" name="Rectangle 12"/>
          <p:cNvSpPr>
            <a:spLocks noChangeArrowheads="1"/>
          </p:cNvSpPr>
          <p:nvPr/>
        </p:nvSpPr>
        <p:spPr bwMode="auto">
          <a:xfrm>
            <a:off x="1295400" y="4869160"/>
            <a:ext cx="7669088"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延迟环节从输入开始之初，在</a:t>
            </a:r>
            <a:r>
              <a:rPr lang="en-US" altLang="zh-CN" sz="2800" dirty="0">
                <a:latin typeface="Times New Roman" panose="02020603050405020304" pitchFamily="18" charset="0"/>
              </a:rPr>
              <a:t>0 ~ </a:t>
            </a:r>
            <a:r>
              <a:rPr lang="en-US" altLang="zh-CN" sz="2800" dirty="0">
                <a:sym typeface="Symbol" panose="05050102010706020507" pitchFamily="18" charset="2"/>
              </a:rPr>
              <a:t></a:t>
            </a:r>
            <a:r>
              <a:rPr lang="zh-CN" altLang="en-US" sz="2800" dirty="0">
                <a:latin typeface="宋体" panose="02010600030101010101" pitchFamily="2" charset="-122"/>
              </a:rPr>
              <a:t>时间内</a:t>
            </a:r>
            <a:r>
              <a:rPr lang="en-US" altLang="zh-CN" sz="2800" dirty="0">
                <a:latin typeface="宋体" panose="02010600030101010101" pitchFamily="2" charset="-122"/>
              </a:rPr>
              <a:t>,</a:t>
            </a:r>
          </a:p>
          <a:p>
            <a:pPr>
              <a:lnSpc>
                <a:spcPct val="115000"/>
              </a:lnSpc>
            </a:pPr>
            <a:r>
              <a:rPr lang="en-US" altLang="zh-CN" sz="2800" dirty="0">
                <a:latin typeface="宋体" panose="02010600030101010101" pitchFamily="2" charset="-122"/>
              </a:rPr>
              <a:t>  </a:t>
            </a:r>
            <a:r>
              <a:rPr lang="zh-CN" altLang="en-US" sz="2800" dirty="0">
                <a:latin typeface="宋体" panose="02010600030101010101" pitchFamily="2" charset="-122"/>
              </a:rPr>
              <a:t>没有输出，但</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zh-CN" altLang="en-US" sz="2800" dirty="0">
                <a:latin typeface="宋体" panose="02010600030101010101" pitchFamily="2" charset="-122"/>
              </a:rPr>
              <a:t>之后，输出等于</a:t>
            </a:r>
            <a:r>
              <a:rPr lang="en-US" altLang="zh-CN" sz="2800" dirty="0">
                <a:sym typeface="Symbol" panose="05050102010706020507" pitchFamily="18" charset="2"/>
              </a:rPr>
              <a:t></a:t>
            </a:r>
            <a:r>
              <a:rPr lang="zh-CN" altLang="en-US" sz="2800" dirty="0">
                <a:sym typeface="Symbol" panose="05050102010706020507" pitchFamily="18" charset="2"/>
              </a:rPr>
              <a:t>之前时刻 </a:t>
            </a:r>
            <a:endParaRPr lang="en-US" altLang="zh-CN" sz="2800" dirty="0">
              <a:sym typeface="Symbol" panose="05050102010706020507" pitchFamily="18" charset="2"/>
            </a:endParaRPr>
          </a:p>
          <a:p>
            <a:pPr>
              <a:lnSpc>
                <a:spcPct val="115000"/>
              </a:lnSpc>
            </a:pPr>
            <a:r>
              <a:rPr lang="en-US" altLang="zh-CN" sz="2800" dirty="0">
                <a:sym typeface="Symbol" panose="05050102010706020507" pitchFamily="18" charset="2"/>
              </a:rPr>
              <a:t>    </a:t>
            </a:r>
            <a:r>
              <a:rPr lang="zh-CN" altLang="en-US" sz="2800" dirty="0">
                <a:sym typeface="Symbol" panose="05050102010706020507" pitchFamily="18" charset="2"/>
              </a:rPr>
              <a:t>的 </a:t>
            </a:r>
            <a:r>
              <a:rPr lang="zh-CN" altLang="en-US" sz="2800" dirty="0">
                <a:latin typeface="宋体" panose="02010600030101010101" pitchFamily="2" charset="-122"/>
              </a:rPr>
              <a:t>输入。</a:t>
            </a:r>
          </a:p>
        </p:txBody>
      </p:sp>
      <p:sp>
        <p:nvSpPr>
          <p:cNvPr id="332813" name="Rectangle 13"/>
          <p:cNvSpPr>
            <a:spLocks noChangeArrowheads="1"/>
          </p:cNvSpPr>
          <p:nvPr/>
        </p:nvSpPr>
        <p:spPr bwMode="auto">
          <a:xfrm>
            <a:off x="1295400" y="2869729"/>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solidFill>
                  <a:srgbClr val="CC0000"/>
                </a:solidFill>
              </a:rPr>
              <a:t>延迟环节与惯性环节的区别</a:t>
            </a:r>
            <a:r>
              <a:rPr lang="zh-CN" altLang="en-US" sz="2800"/>
              <a:t>：</a:t>
            </a:r>
          </a:p>
        </p:txBody>
      </p:sp>
      <p:sp>
        <p:nvSpPr>
          <p:cNvPr id="13"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2811"/>
                                        </p:tgtEl>
                                        <p:attrNameLst>
                                          <p:attrName>style.visibility</p:attrName>
                                        </p:attrNameLst>
                                      </p:cBhvr>
                                      <p:to>
                                        <p:strVal val="visible"/>
                                      </p:to>
                                    </p:set>
                                    <p:anim calcmode="lin" valueType="num">
                                      <p:cBhvr additive="base">
                                        <p:cTn id="19" dur="500" fill="hold"/>
                                        <p:tgtEl>
                                          <p:spTgt spid="332811"/>
                                        </p:tgtEl>
                                        <p:attrNameLst>
                                          <p:attrName>ppt_x</p:attrName>
                                        </p:attrNameLst>
                                      </p:cBhvr>
                                      <p:tavLst>
                                        <p:tav tm="0">
                                          <p:val>
                                            <p:strVal val="#ppt_x"/>
                                          </p:val>
                                        </p:tav>
                                        <p:tav tm="100000">
                                          <p:val>
                                            <p:strVal val="#ppt_x"/>
                                          </p:val>
                                        </p:tav>
                                      </p:tavLst>
                                    </p:anim>
                                    <p:anim calcmode="lin" valueType="num">
                                      <p:cBhvr additive="base">
                                        <p:cTn id="20" dur="500" fill="hold"/>
                                        <p:tgtEl>
                                          <p:spTgt spid="3328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2813"/>
                                        </p:tgtEl>
                                        <p:attrNameLst>
                                          <p:attrName>style.visibility</p:attrName>
                                        </p:attrNameLst>
                                      </p:cBhvr>
                                      <p:to>
                                        <p:strVal val="visible"/>
                                      </p:to>
                                    </p:set>
                                    <p:anim calcmode="lin" valueType="num">
                                      <p:cBhvr additive="base">
                                        <p:cTn id="25" dur="500" fill="hold"/>
                                        <p:tgtEl>
                                          <p:spTgt spid="332813"/>
                                        </p:tgtEl>
                                        <p:attrNameLst>
                                          <p:attrName>ppt_x</p:attrName>
                                        </p:attrNameLst>
                                      </p:cBhvr>
                                      <p:tavLst>
                                        <p:tav tm="0">
                                          <p:val>
                                            <p:strVal val="#ppt_x"/>
                                          </p:val>
                                        </p:tav>
                                        <p:tav tm="100000">
                                          <p:val>
                                            <p:strVal val="#ppt_x"/>
                                          </p:val>
                                        </p:tav>
                                      </p:tavLst>
                                    </p:anim>
                                    <p:anim calcmode="lin" valueType="num">
                                      <p:cBhvr additive="base">
                                        <p:cTn id="26" dur="500" fill="hold"/>
                                        <p:tgtEl>
                                          <p:spTgt spid="3328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2804"/>
                                        </p:tgtEl>
                                        <p:attrNameLst>
                                          <p:attrName>style.visibility</p:attrName>
                                        </p:attrNameLst>
                                      </p:cBhvr>
                                      <p:to>
                                        <p:strVal val="visible"/>
                                      </p:to>
                                    </p:set>
                                    <p:anim calcmode="lin" valueType="num">
                                      <p:cBhvr additive="base">
                                        <p:cTn id="31" dur="500" fill="hold"/>
                                        <p:tgtEl>
                                          <p:spTgt spid="332804"/>
                                        </p:tgtEl>
                                        <p:attrNameLst>
                                          <p:attrName>ppt_x</p:attrName>
                                        </p:attrNameLst>
                                      </p:cBhvr>
                                      <p:tavLst>
                                        <p:tav tm="0">
                                          <p:val>
                                            <p:strVal val="#ppt_x"/>
                                          </p:val>
                                        </p:tav>
                                        <p:tav tm="100000">
                                          <p:val>
                                            <p:strVal val="#ppt_x"/>
                                          </p:val>
                                        </p:tav>
                                      </p:tavLst>
                                    </p:anim>
                                    <p:anim calcmode="lin" valueType="num">
                                      <p:cBhvr additive="base">
                                        <p:cTn id="32" dur="500" fill="hold"/>
                                        <p:tgtEl>
                                          <p:spTgt spid="332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2812"/>
                                        </p:tgtEl>
                                        <p:attrNameLst>
                                          <p:attrName>style.visibility</p:attrName>
                                        </p:attrNameLst>
                                      </p:cBhvr>
                                      <p:to>
                                        <p:strVal val="visible"/>
                                      </p:to>
                                    </p:set>
                                    <p:anim calcmode="lin" valueType="num">
                                      <p:cBhvr additive="base">
                                        <p:cTn id="37" dur="500" fill="hold"/>
                                        <p:tgtEl>
                                          <p:spTgt spid="332812"/>
                                        </p:tgtEl>
                                        <p:attrNameLst>
                                          <p:attrName>ppt_x</p:attrName>
                                        </p:attrNameLst>
                                      </p:cBhvr>
                                      <p:tavLst>
                                        <p:tav tm="0">
                                          <p:val>
                                            <p:strVal val="#ppt_x"/>
                                          </p:val>
                                        </p:tav>
                                        <p:tav tm="100000">
                                          <p:val>
                                            <p:strVal val="#ppt_x"/>
                                          </p:val>
                                        </p:tav>
                                      </p:tavLst>
                                    </p:anim>
                                    <p:anim calcmode="lin" valueType="num">
                                      <p:cBhvr additive="base">
                                        <p:cTn id="38" dur="500" fill="hold"/>
                                        <p:tgtEl>
                                          <p:spTgt spid="332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utoUpdateAnimBg="0"/>
      <p:bldP spid="332811" grpId="0" autoUpdateAnimBg="0"/>
      <p:bldP spid="332812" grpId="0" autoUpdateAnimBg="0"/>
      <p:bldP spid="332813"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Rectangle 3"/>
          <p:cNvSpPr>
            <a:spLocks noChangeArrowheads="1"/>
          </p:cNvSpPr>
          <p:nvPr/>
        </p:nvSpPr>
        <p:spPr bwMode="auto">
          <a:xfrm>
            <a:off x="899592" y="1124744"/>
            <a:ext cx="7620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小结 </a:t>
            </a:r>
          </a:p>
        </p:txBody>
      </p:sp>
      <p:sp>
        <p:nvSpPr>
          <p:cNvPr id="334852" name="Rectangle 4"/>
          <p:cNvSpPr>
            <a:spLocks noChangeArrowheads="1"/>
          </p:cNvSpPr>
          <p:nvPr/>
        </p:nvSpPr>
        <p:spPr bwMode="auto">
          <a:xfrm>
            <a:off x="1475855" y="1891507"/>
            <a:ext cx="7086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Times New Roman" panose="02020603050405020304" pitchFamily="18" charset="0"/>
              </a:rPr>
              <a:t>构造数学模型时，</a:t>
            </a:r>
            <a:r>
              <a:rPr lang="zh-CN" altLang="en-US" sz="2800">
                <a:latin typeface="宋体" panose="02010600030101010101" pitchFamily="2" charset="-122"/>
              </a:rPr>
              <a:t>环节是根据微分方程划分的，往往不是具体的物理装置或元件；</a:t>
            </a:r>
            <a:endParaRPr lang="zh-CN" altLang="en-US" sz="2800"/>
          </a:p>
        </p:txBody>
      </p:sp>
      <p:sp>
        <p:nvSpPr>
          <p:cNvPr id="334853" name="Rectangle 5"/>
          <p:cNvSpPr>
            <a:spLocks noChangeArrowheads="1"/>
          </p:cNvSpPr>
          <p:nvPr/>
        </p:nvSpPr>
        <p:spPr bwMode="auto">
          <a:xfrm>
            <a:off x="1475855" y="3177382"/>
            <a:ext cx="70866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一个环节往往由几个元件之间的运动特性</a:t>
            </a:r>
          </a:p>
          <a:p>
            <a:pPr>
              <a:lnSpc>
                <a:spcPct val="115000"/>
              </a:lnSpc>
            </a:pPr>
            <a:r>
              <a:rPr lang="zh-CN" altLang="en-US" sz="2800">
                <a:latin typeface="宋体" panose="02010600030101010101" pitchFamily="2" charset="-122"/>
              </a:rPr>
              <a:t>  共同组成；</a:t>
            </a:r>
          </a:p>
        </p:txBody>
      </p:sp>
      <p:sp>
        <p:nvSpPr>
          <p:cNvPr id="334854" name="Rectangle 6"/>
          <p:cNvSpPr>
            <a:spLocks noChangeArrowheads="1"/>
          </p:cNvSpPr>
          <p:nvPr/>
        </p:nvSpPr>
        <p:spPr bwMode="auto">
          <a:xfrm>
            <a:off x="1475855" y="4534694"/>
            <a:ext cx="73056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同一元件在不同系统中作用不同，输入输</a:t>
            </a:r>
          </a:p>
          <a:p>
            <a:pPr>
              <a:lnSpc>
                <a:spcPct val="115000"/>
              </a:lnSpc>
            </a:pPr>
            <a:r>
              <a:rPr lang="zh-CN" altLang="en-US" sz="2800">
                <a:latin typeface="宋体" panose="02010600030101010101" pitchFamily="2" charset="-122"/>
              </a:rPr>
              <a:t>  出的物理量不同，可起到不同环节的作用。 </a:t>
            </a:r>
          </a:p>
        </p:txBody>
      </p:sp>
      <p:sp>
        <p:nvSpPr>
          <p:cNvPr id="6"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 calcmode="lin" valueType="num">
                                      <p:cBhvr additive="base">
                                        <p:cTn id="7" dur="500" fill="hold"/>
                                        <p:tgtEl>
                                          <p:spTgt spid="334852"/>
                                        </p:tgtEl>
                                        <p:attrNameLst>
                                          <p:attrName>ppt_x</p:attrName>
                                        </p:attrNameLst>
                                      </p:cBhvr>
                                      <p:tavLst>
                                        <p:tav tm="0">
                                          <p:val>
                                            <p:strVal val="#ppt_x"/>
                                          </p:val>
                                        </p:tav>
                                        <p:tav tm="100000">
                                          <p:val>
                                            <p:strVal val="#ppt_x"/>
                                          </p:val>
                                        </p:tav>
                                      </p:tavLst>
                                    </p:anim>
                                    <p:anim calcmode="lin" valueType="num">
                                      <p:cBhvr additive="base">
                                        <p:cTn id="8" dur="500" fill="hold"/>
                                        <p:tgtEl>
                                          <p:spTgt spid="3348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4853"/>
                                        </p:tgtEl>
                                        <p:attrNameLst>
                                          <p:attrName>style.visibility</p:attrName>
                                        </p:attrNameLst>
                                      </p:cBhvr>
                                      <p:to>
                                        <p:strVal val="visible"/>
                                      </p:to>
                                    </p:set>
                                    <p:anim calcmode="lin" valueType="num">
                                      <p:cBhvr additive="base">
                                        <p:cTn id="13" dur="500" fill="hold"/>
                                        <p:tgtEl>
                                          <p:spTgt spid="334853"/>
                                        </p:tgtEl>
                                        <p:attrNameLst>
                                          <p:attrName>ppt_x</p:attrName>
                                        </p:attrNameLst>
                                      </p:cBhvr>
                                      <p:tavLst>
                                        <p:tav tm="0">
                                          <p:val>
                                            <p:strVal val="#ppt_x"/>
                                          </p:val>
                                        </p:tav>
                                        <p:tav tm="100000">
                                          <p:val>
                                            <p:strVal val="#ppt_x"/>
                                          </p:val>
                                        </p:tav>
                                      </p:tavLst>
                                    </p:anim>
                                    <p:anim calcmode="lin" valueType="num">
                                      <p:cBhvr additive="base">
                                        <p:cTn id="14" dur="500" fill="hold"/>
                                        <p:tgtEl>
                                          <p:spTgt spid="3348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4854"/>
                                        </p:tgtEl>
                                        <p:attrNameLst>
                                          <p:attrName>style.visibility</p:attrName>
                                        </p:attrNameLst>
                                      </p:cBhvr>
                                      <p:to>
                                        <p:strVal val="visible"/>
                                      </p:to>
                                    </p:set>
                                    <p:anim calcmode="lin" valueType="num">
                                      <p:cBhvr additive="base">
                                        <p:cTn id="19" dur="500" fill="hold"/>
                                        <p:tgtEl>
                                          <p:spTgt spid="334854"/>
                                        </p:tgtEl>
                                        <p:attrNameLst>
                                          <p:attrName>ppt_x</p:attrName>
                                        </p:attrNameLst>
                                      </p:cBhvr>
                                      <p:tavLst>
                                        <p:tav tm="0">
                                          <p:val>
                                            <p:strVal val="#ppt_x"/>
                                          </p:val>
                                        </p:tav>
                                        <p:tav tm="100000">
                                          <p:val>
                                            <p:strVal val="#ppt_x"/>
                                          </p:val>
                                        </p:tav>
                                      </p:tavLst>
                                    </p:anim>
                                    <p:anim calcmode="lin" valueType="num">
                                      <p:cBhvr additive="base">
                                        <p:cTn id="20" dur="500" fill="hold"/>
                                        <p:tgtEl>
                                          <p:spTgt spid="334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P spid="334853" grpId="0" autoUpdateAnimBg="0"/>
      <p:bldP spid="334854"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6" name="Rectangle 4"/>
          <p:cNvSpPr>
            <a:spLocks noChangeArrowheads="1"/>
          </p:cNvSpPr>
          <p:nvPr/>
        </p:nvSpPr>
        <p:spPr bwMode="auto">
          <a:xfrm>
            <a:off x="1016000" y="1556792"/>
            <a:ext cx="1624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l"/>
            </a:pPr>
            <a:r>
              <a:rPr lang="en-US" altLang="zh-CN" sz="2800">
                <a:solidFill>
                  <a:srgbClr val="893B7E"/>
                </a:solidFill>
                <a:latin typeface="Times New Roman" panose="02020603050405020304" pitchFamily="18" charset="0"/>
              </a:rPr>
              <a:t> </a:t>
            </a:r>
            <a:r>
              <a:rPr lang="zh-CN" altLang="en-US" sz="2800">
                <a:solidFill>
                  <a:srgbClr val="893B7E"/>
                </a:solidFill>
                <a:latin typeface="Times New Roman" panose="02020603050405020304" pitchFamily="18" charset="0"/>
              </a:rPr>
              <a:t>方块图</a:t>
            </a:r>
            <a:endParaRPr lang="en-US" altLang="zh-CN" sz="2400">
              <a:solidFill>
                <a:srgbClr val="893B7E"/>
              </a:solidFill>
            </a:endParaRPr>
          </a:p>
        </p:txBody>
      </p:sp>
      <p:sp>
        <p:nvSpPr>
          <p:cNvPr id="335877" name="Rectangle 5"/>
          <p:cNvSpPr>
            <a:spLocks noChangeArrowheads="1"/>
          </p:cNvSpPr>
          <p:nvPr/>
        </p:nvSpPr>
        <p:spPr bwMode="auto">
          <a:xfrm>
            <a:off x="1371600" y="2090192"/>
            <a:ext cx="7086600"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系统方框图是控制系统的动态数学模型的图解形式。可以形象直观地描述系统中各环节功能及其相互关系，以及信号在系统中的传递、变换过程。</a:t>
            </a:r>
            <a:endParaRPr lang="zh-CN" altLang="en-US" sz="2800" dirty="0"/>
          </a:p>
        </p:txBody>
      </p:sp>
      <p:sp>
        <p:nvSpPr>
          <p:cNvPr id="335878" name="Rectangle 6"/>
          <p:cNvSpPr>
            <a:spLocks noChangeArrowheads="1"/>
          </p:cNvSpPr>
          <p:nvPr/>
        </p:nvSpPr>
        <p:spPr bwMode="auto">
          <a:xfrm>
            <a:off x="1475657" y="4141242"/>
            <a:ext cx="6982544"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注意：即使描述系统的数学关系式相同，其方框图也不一定相同。</a:t>
            </a:r>
            <a:endParaRPr lang="zh-CN" altLang="en-US" sz="2800" dirty="0"/>
          </a:p>
        </p:txBody>
      </p:sp>
      <p:sp>
        <p:nvSpPr>
          <p:cNvPr id="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7" name="AutoShape 7"/>
          <p:cNvSpPr>
            <a:spLocks noChangeArrowheads="1"/>
          </p:cNvSpPr>
          <p:nvPr/>
        </p:nvSpPr>
        <p:spPr bwMode="gray">
          <a:xfrm>
            <a:off x="1835696" y="764704"/>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8" name="Text Box 8"/>
          <p:cNvSpPr txBox="1">
            <a:spLocks noChangeArrowheads="1"/>
          </p:cNvSpPr>
          <p:nvPr/>
        </p:nvSpPr>
        <p:spPr bwMode="auto">
          <a:xfrm>
            <a:off x="2191326" y="880425"/>
            <a:ext cx="5260993"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2.6 </a:t>
            </a:r>
            <a:r>
              <a:rPr lang="zh-CN" altLang="en-US" sz="2400" b="1" dirty="0">
                <a:latin typeface="黑体" panose="02010609060101010101" pitchFamily="49" charset="-122"/>
                <a:ea typeface="黑体" panose="02010609060101010101" pitchFamily="49" charset="-122"/>
              </a:rPr>
              <a:t>方块图和信号流图</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 calcmode="lin" valueType="num">
                                      <p:cBhvr additive="base">
                                        <p:cTn id="7" dur="500" fill="hold"/>
                                        <p:tgtEl>
                                          <p:spTgt spid="335876"/>
                                        </p:tgtEl>
                                        <p:attrNameLst>
                                          <p:attrName>ppt_x</p:attrName>
                                        </p:attrNameLst>
                                      </p:cBhvr>
                                      <p:tavLst>
                                        <p:tav tm="0">
                                          <p:val>
                                            <p:strVal val="#ppt_x"/>
                                          </p:val>
                                        </p:tav>
                                        <p:tav tm="100000">
                                          <p:val>
                                            <p:strVal val="#ppt_x"/>
                                          </p:val>
                                        </p:tav>
                                      </p:tavLst>
                                    </p:anim>
                                    <p:anim calcmode="lin" valueType="num">
                                      <p:cBhvr additive="base">
                                        <p:cTn id="8" dur="500" fill="hold"/>
                                        <p:tgtEl>
                                          <p:spTgt spid="335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5877"/>
                                        </p:tgtEl>
                                        <p:attrNameLst>
                                          <p:attrName>style.visibility</p:attrName>
                                        </p:attrNameLst>
                                      </p:cBhvr>
                                      <p:to>
                                        <p:strVal val="visible"/>
                                      </p:to>
                                    </p:set>
                                    <p:anim calcmode="lin" valueType="num">
                                      <p:cBhvr additive="base">
                                        <p:cTn id="13" dur="500" fill="hold"/>
                                        <p:tgtEl>
                                          <p:spTgt spid="335877"/>
                                        </p:tgtEl>
                                        <p:attrNameLst>
                                          <p:attrName>ppt_x</p:attrName>
                                        </p:attrNameLst>
                                      </p:cBhvr>
                                      <p:tavLst>
                                        <p:tav tm="0">
                                          <p:val>
                                            <p:strVal val="#ppt_x"/>
                                          </p:val>
                                        </p:tav>
                                        <p:tav tm="100000">
                                          <p:val>
                                            <p:strVal val="#ppt_x"/>
                                          </p:val>
                                        </p:tav>
                                      </p:tavLst>
                                    </p:anim>
                                    <p:anim calcmode="lin" valueType="num">
                                      <p:cBhvr additive="base">
                                        <p:cTn id="14" dur="500" fill="hold"/>
                                        <p:tgtEl>
                                          <p:spTgt spid="335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8"/>
                                        </p:tgtEl>
                                        <p:attrNameLst>
                                          <p:attrName>style.visibility</p:attrName>
                                        </p:attrNameLst>
                                      </p:cBhvr>
                                      <p:to>
                                        <p:strVal val="visible"/>
                                      </p:to>
                                    </p:set>
                                    <p:anim calcmode="lin" valueType="num">
                                      <p:cBhvr additive="base">
                                        <p:cTn id="19" dur="500" fill="hold"/>
                                        <p:tgtEl>
                                          <p:spTgt spid="335878"/>
                                        </p:tgtEl>
                                        <p:attrNameLst>
                                          <p:attrName>ppt_x</p:attrName>
                                        </p:attrNameLst>
                                      </p:cBhvr>
                                      <p:tavLst>
                                        <p:tav tm="0">
                                          <p:val>
                                            <p:strVal val="#ppt_x"/>
                                          </p:val>
                                        </p:tav>
                                        <p:tav tm="100000">
                                          <p:val>
                                            <p:strVal val="#ppt_x"/>
                                          </p:val>
                                        </p:tav>
                                      </p:tavLst>
                                    </p:anim>
                                    <p:anim calcmode="lin" valueType="num">
                                      <p:cBhvr additive="base">
                                        <p:cTn id="20" dur="500" fill="hold"/>
                                        <p:tgtEl>
                                          <p:spTgt spid="335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utoUpdateAnimBg="0"/>
      <p:bldP spid="335877" grpId="0" autoUpdateAnimBg="0"/>
      <p:bldP spid="335878"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Rectangle 3"/>
          <p:cNvSpPr>
            <a:spLocks noChangeArrowheads="1"/>
          </p:cNvSpPr>
          <p:nvPr/>
        </p:nvSpPr>
        <p:spPr bwMode="auto">
          <a:xfrm>
            <a:off x="1371600" y="1556792"/>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方框图的结构要素 </a:t>
            </a:r>
          </a:p>
        </p:txBody>
      </p:sp>
      <p:sp>
        <p:nvSpPr>
          <p:cNvPr id="336900" name="Rectangle 4"/>
          <p:cNvSpPr>
            <a:spLocks noChangeArrowheads="1"/>
          </p:cNvSpPr>
          <p:nvPr/>
        </p:nvSpPr>
        <p:spPr bwMode="auto">
          <a:xfrm>
            <a:off x="1524000" y="2187029"/>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信号线</a:t>
            </a:r>
            <a:r>
              <a:rPr lang="zh-CN" altLang="en-US" sz="2800">
                <a:solidFill>
                  <a:srgbClr val="893B7E"/>
                </a:solidFill>
                <a:latin typeface="Times New Roman" panose="02020603050405020304" pitchFamily="18" charset="0"/>
              </a:rPr>
              <a:t> </a:t>
            </a:r>
          </a:p>
        </p:txBody>
      </p:sp>
      <p:sp>
        <p:nvSpPr>
          <p:cNvPr id="336901" name="Rectangle 5"/>
          <p:cNvSpPr>
            <a:spLocks noChangeArrowheads="1"/>
          </p:cNvSpPr>
          <p:nvPr/>
        </p:nvSpPr>
        <p:spPr bwMode="auto">
          <a:xfrm>
            <a:off x="1524000" y="2737892"/>
            <a:ext cx="70866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带有箭头的直线，箭头表示信号的传递方向，直线旁标记变量，即信号的时间函数或象函数。</a:t>
            </a:r>
            <a:endParaRPr lang="zh-CN" altLang="en-US" sz="2800"/>
          </a:p>
        </p:txBody>
      </p:sp>
      <p:grpSp>
        <p:nvGrpSpPr>
          <p:cNvPr id="2" name="Group 6"/>
          <p:cNvGrpSpPr/>
          <p:nvPr/>
        </p:nvGrpSpPr>
        <p:grpSpPr bwMode="auto">
          <a:xfrm>
            <a:off x="3635375" y="4282529"/>
            <a:ext cx="2952750" cy="1330325"/>
            <a:chOff x="3696" y="2243"/>
            <a:chExt cx="1344" cy="596"/>
          </a:xfrm>
        </p:grpSpPr>
        <p:sp>
          <p:nvSpPr>
            <p:cNvPr id="336903" name="Line 7"/>
            <p:cNvSpPr>
              <a:spLocks noChangeShapeType="1"/>
            </p:cNvSpPr>
            <p:nvPr/>
          </p:nvSpPr>
          <p:spPr bwMode="auto">
            <a:xfrm>
              <a:off x="3696" y="2553"/>
              <a:ext cx="1344" cy="0"/>
            </a:xfrm>
            <a:prstGeom prst="line">
              <a:avLst/>
            </a:prstGeom>
            <a:noFill/>
            <a:ln w="38100">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7159" name="Text Box 8"/>
            <p:cNvSpPr txBox="1">
              <a:spLocks noChangeArrowheads="1"/>
            </p:cNvSpPr>
            <p:nvPr/>
          </p:nvSpPr>
          <p:spPr bwMode="auto">
            <a:xfrm>
              <a:off x="3906" y="2243"/>
              <a:ext cx="62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77160" name="Rectangle 9"/>
            <p:cNvSpPr>
              <a:spLocks noChangeArrowheads="1"/>
            </p:cNvSpPr>
            <p:nvPr/>
          </p:nvSpPr>
          <p:spPr bwMode="auto">
            <a:xfrm>
              <a:off x="3964" y="2634"/>
              <a:ext cx="50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400">
                  <a:latin typeface="宋体" panose="02010600030101010101" pitchFamily="2" charset="-122"/>
                </a:rPr>
                <a:t>信号线</a:t>
              </a:r>
            </a:p>
          </p:txBody>
        </p:sp>
      </p:grpSp>
      <p:sp>
        <p:nvSpPr>
          <p:cNvPr id="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900"/>
                                        </p:tgtEl>
                                        <p:attrNameLst>
                                          <p:attrName>style.visibility</p:attrName>
                                        </p:attrNameLst>
                                      </p:cBhvr>
                                      <p:to>
                                        <p:strVal val="visible"/>
                                      </p:to>
                                    </p:set>
                                    <p:anim calcmode="lin" valueType="num">
                                      <p:cBhvr additive="base">
                                        <p:cTn id="7" dur="500" fill="hold"/>
                                        <p:tgtEl>
                                          <p:spTgt spid="336900"/>
                                        </p:tgtEl>
                                        <p:attrNameLst>
                                          <p:attrName>ppt_x</p:attrName>
                                        </p:attrNameLst>
                                      </p:cBhvr>
                                      <p:tavLst>
                                        <p:tav tm="0">
                                          <p:val>
                                            <p:strVal val="#ppt_x"/>
                                          </p:val>
                                        </p:tav>
                                        <p:tav tm="100000">
                                          <p:val>
                                            <p:strVal val="#ppt_x"/>
                                          </p:val>
                                        </p:tav>
                                      </p:tavLst>
                                    </p:anim>
                                    <p:anim calcmode="lin" valueType="num">
                                      <p:cBhvr additive="base">
                                        <p:cTn id="8" dur="500" fill="hold"/>
                                        <p:tgtEl>
                                          <p:spTgt spid="3369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6901"/>
                                        </p:tgtEl>
                                        <p:attrNameLst>
                                          <p:attrName>style.visibility</p:attrName>
                                        </p:attrNameLst>
                                      </p:cBhvr>
                                      <p:to>
                                        <p:strVal val="visible"/>
                                      </p:to>
                                    </p:set>
                                    <p:anim calcmode="lin" valueType="num">
                                      <p:cBhvr additive="base">
                                        <p:cTn id="13" dur="500" fill="hold"/>
                                        <p:tgtEl>
                                          <p:spTgt spid="336901"/>
                                        </p:tgtEl>
                                        <p:attrNameLst>
                                          <p:attrName>ppt_x</p:attrName>
                                        </p:attrNameLst>
                                      </p:cBhvr>
                                      <p:tavLst>
                                        <p:tav tm="0">
                                          <p:val>
                                            <p:strVal val="#ppt_x"/>
                                          </p:val>
                                        </p:tav>
                                        <p:tav tm="100000">
                                          <p:val>
                                            <p:strVal val="#ppt_x"/>
                                          </p:val>
                                        </p:tav>
                                      </p:tavLst>
                                    </p:anim>
                                    <p:anim calcmode="lin" valueType="num">
                                      <p:cBhvr additive="base">
                                        <p:cTn id="14" dur="500" fill="hold"/>
                                        <p:tgtEl>
                                          <p:spTgt spid="3369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P spid="336901"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3"/>
          <p:cNvSpPr>
            <a:spLocks noChangeArrowheads="1"/>
          </p:cNvSpPr>
          <p:nvPr/>
        </p:nvSpPr>
        <p:spPr bwMode="auto">
          <a:xfrm>
            <a:off x="1475656" y="1340768"/>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信号引出点（线）</a:t>
            </a:r>
            <a:r>
              <a:rPr lang="zh-CN" altLang="en-US" sz="2800">
                <a:latin typeface="宋体" panose="02010600030101010101" pitchFamily="2" charset="-122"/>
              </a:rPr>
              <a:t> </a:t>
            </a:r>
          </a:p>
        </p:txBody>
      </p:sp>
      <p:sp>
        <p:nvSpPr>
          <p:cNvPr id="337924" name="Rectangle 4"/>
          <p:cNvSpPr>
            <a:spLocks noChangeArrowheads="1"/>
          </p:cNvSpPr>
          <p:nvPr/>
        </p:nvSpPr>
        <p:spPr bwMode="auto">
          <a:xfrm>
            <a:off x="1475656" y="200593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表示信号引出或测量的位置和传递方向。</a:t>
            </a:r>
            <a:r>
              <a:rPr lang="zh-CN" altLang="en-US" sz="2800">
                <a:latin typeface="Times New Roman" panose="02020603050405020304" pitchFamily="18" charset="0"/>
              </a:rPr>
              <a:t> </a:t>
            </a:r>
          </a:p>
        </p:txBody>
      </p:sp>
      <p:sp>
        <p:nvSpPr>
          <p:cNvPr id="337925" name="Rectangle 5"/>
          <p:cNvSpPr>
            <a:spLocks noChangeArrowheads="1"/>
          </p:cNvSpPr>
          <p:nvPr/>
        </p:nvSpPr>
        <p:spPr bwMode="auto">
          <a:xfrm>
            <a:off x="1475656" y="2539330"/>
            <a:ext cx="70866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同一信号线上引出的信号，其性质、大小完全一样。</a:t>
            </a:r>
            <a:r>
              <a:rPr lang="zh-CN" altLang="en-US" sz="2800">
                <a:latin typeface="Times New Roman" panose="02020603050405020304" pitchFamily="18" charset="0"/>
              </a:rPr>
              <a:t> </a:t>
            </a:r>
          </a:p>
        </p:txBody>
      </p:sp>
      <p:grpSp>
        <p:nvGrpSpPr>
          <p:cNvPr id="2" name="Group 6"/>
          <p:cNvGrpSpPr/>
          <p:nvPr/>
        </p:nvGrpSpPr>
        <p:grpSpPr bwMode="auto">
          <a:xfrm>
            <a:off x="1931269" y="3660105"/>
            <a:ext cx="6443662" cy="2362200"/>
            <a:chOff x="1098" y="2352"/>
            <a:chExt cx="4059" cy="1488"/>
          </a:xfrm>
        </p:grpSpPr>
        <p:sp>
          <p:nvSpPr>
            <p:cNvPr id="337927" name="AutoShape 7"/>
            <p:cNvSpPr>
              <a:spLocks noChangeArrowheads="1"/>
            </p:cNvSpPr>
            <p:nvPr/>
          </p:nvSpPr>
          <p:spPr bwMode="auto">
            <a:xfrm>
              <a:off x="2784" y="2880"/>
              <a:ext cx="637" cy="288"/>
            </a:xfrm>
            <a:prstGeom prst="leftRightArrow">
              <a:avLst>
                <a:gd name="adj1" fmla="val 50000"/>
                <a:gd name="adj2" fmla="val 44236"/>
              </a:avLst>
            </a:prstGeom>
            <a:solidFill>
              <a:schemeClr val="accent2"/>
            </a:solidFill>
            <a:ln w="38100">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8183" name="Text Box 8"/>
            <p:cNvSpPr txBox="1">
              <a:spLocks noChangeArrowheads="1"/>
            </p:cNvSpPr>
            <p:nvPr/>
          </p:nvSpPr>
          <p:spPr bwMode="auto">
            <a:xfrm>
              <a:off x="2889" y="355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引出线</a:t>
              </a:r>
            </a:p>
          </p:txBody>
        </p:sp>
        <p:grpSp>
          <p:nvGrpSpPr>
            <p:cNvPr id="178184" name="Group 9"/>
            <p:cNvGrpSpPr/>
            <p:nvPr/>
          </p:nvGrpSpPr>
          <p:grpSpPr bwMode="auto">
            <a:xfrm>
              <a:off x="1098" y="2352"/>
              <a:ext cx="1461" cy="1200"/>
              <a:chOff x="1098" y="2352"/>
              <a:chExt cx="1461" cy="1200"/>
            </a:xfrm>
          </p:grpSpPr>
          <p:sp>
            <p:nvSpPr>
              <p:cNvPr id="337930" name="Line 10"/>
              <p:cNvSpPr>
                <a:spLocks noChangeShapeType="1"/>
              </p:cNvSpPr>
              <p:nvPr/>
            </p:nvSpPr>
            <p:spPr bwMode="auto">
              <a:xfrm>
                <a:off x="1098" y="2685"/>
                <a:ext cx="1423"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31" name="Line 11"/>
              <p:cNvSpPr>
                <a:spLocks noChangeShapeType="1"/>
              </p:cNvSpPr>
              <p:nvPr/>
            </p:nvSpPr>
            <p:spPr bwMode="auto">
              <a:xfrm>
                <a:off x="1968" y="2685"/>
                <a:ext cx="0" cy="575"/>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32" name="Line 12"/>
              <p:cNvSpPr>
                <a:spLocks noChangeShapeType="1"/>
              </p:cNvSpPr>
              <p:nvPr/>
            </p:nvSpPr>
            <p:spPr bwMode="auto">
              <a:xfrm flipH="1" flipV="1">
                <a:off x="1098" y="3260"/>
                <a:ext cx="870" cy="4"/>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33" name="Line 13"/>
              <p:cNvSpPr>
                <a:spLocks noChangeShapeType="1"/>
              </p:cNvSpPr>
              <p:nvPr/>
            </p:nvSpPr>
            <p:spPr bwMode="auto">
              <a:xfrm>
                <a:off x="1444" y="2685"/>
                <a:ext cx="0" cy="338"/>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34" name="Line 14"/>
              <p:cNvSpPr>
                <a:spLocks noChangeShapeType="1"/>
              </p:cNvSpPr>
              <p:nvPr/>
            </p:nvSpPr>
            <p:spPr bwMode="auto">
              <a:xfrm>
                <a:off x="1444" y="3023"/>
                <a:ext cx="1052" cy="1"/>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8201" name="Rectangle 15"/>
              <p:cNvSpPr>
                <a:spLocks noChangeArrowheads="1"/>
              </p:cNvSpPr>
              <p:nvPr/>
            </p:nvSpPr>
            <p:spPr bwMode="auto">
              <a:xfrm>
                <a:off x="2112" y="235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78202" name="Rectangle 16"/>
              <p:cNvSpPr>
                <a:spLocks noChangeArrowheads="1"/>
              </p:cNvSpPr>
              <p:nvPr/>
            </p:nvSpPr>
            <p:spPr bwMode="auto">
              <a:xfrm>
                <a:off x="2112" y="3024"/>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78203" name="Rectangle 17"/>
              <p:cNvSpPr>
                <a:spLocks noChangeArrowheads="1"/>
              </p:cNvSpPr>
              <p:nvPr/>
            </p:nvSpPr>
            <p:spPr bwMode="auto">
              <a:xfrm>
                <a:off x="1104" y="3264"/>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37938" name="Oval 18"/>
              <p:cNvSpPr>
                <a:spLocks noChangeArrowheads="1"/>
              </p:cNvSpPr>
              <p:nvPr/>
            </p:nvSpPr>
            <p:spPr bwMode="auto">
              <a:xfrm>
                <a:off x="1416" y="2672"/>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39" name="Oval 19"/>
              <p:cNvSpPr>
                <a:spLocks noChangeArrowheads="1"/>
              </p:cNvSpPr>
              <p:nvPr/>
            </p:nvSpPr>
            <p:spPr bwMode="auto">
              <a:xfrm>
                <a:off x="1936" y="2664"/>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78185" name="Group 20"/>
            <p:cNvGrpSpPr/>
            <p:nvPr/>
          </p:nvGrpSpPr>
          <p:grpSpPr bwMode="auto">
            <a:xfrm>
              <a:off x="3696" y="2400"/>
              <a:ext cx="1461" cy="1152"/>
              <a:chOff x="3867" y="2400"/>
              <a:chExt cx="1461" cy="1152"/>
            </a:xfrm>
          </p:grpSpPr>
          <p:sp>
            <p:nvSpPr>
              <p:cNvPr id="337941" name="Line 21"/>
              <p:cNvSpPr>
                <a:spLocks noChangeShapeType="1"/>
              </p:cNvSpPr>
              <p:nvPr/>
            </p:nvSpPr>
            <p:spPr bwMode="auto">
              <a:xfrm>
                <a:off x="3867" y="2685"/>
                <a:ext cx="1461"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42" name="Line 22"/>
              <p:cNvSpPr>
                <a:spLocks noChangeShapeType="1"/>
              </p:cNvSpPr>
              <p:nvPr/>
            </p:nvSpPr>
            <p:spPr bwMode="auto">
              <a:xfrm>
                <a:off x="4405" y="2685"/>
                <a:ext cx="0" cy="575"/>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43" name="Line 23"/>
              <p:cNvSpPr>
                <a:spLocks noChangeShapeType="1"/>
              </p:cNvSpPr>
              <p:nvPr/>
            </p:nvSpPr>
            <p:spPr bwMode="auto">
              <a:xfrm flipH="1">
                <a:off x="3867" y="3260"/>
                <a:ext cx="53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44" name="Line 24"/>
              <p:cNvSpPr>
                <a:spLocks noChangeShapeType="1"/>
              </p:cNvSpPr>
              <p:nvPr/>
            </p:nvSpPr>
            <p:spPr bwMode="auto">
              <a:xfrm>
                <a:off x="4636" y="2685"/>
                <a:ext cx="0" cy="338"/>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45" name="Line 25"/>
              <p:cNvSpPr>
                <a:spLocks noChangeShapeType="1"/>
              </p:cNvSpPr>
              <p:nvPr/>
            </p:nvSpPr>
            <p:spPr bwMode="auto">
              <a:xfrm>
                <a:off x="4636" y="3023"/>
                <a:ext cx="65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8191" name="Rectangle 26"/>
              <p:cNvSpPr>
                <a:spLocks noChangeArrowheads="1"/>
              </p:cNvSpPr>
              <p:nvPr/>
            </p:nvSpPr>
            <p:spPr bwMode="auto">
              <a:xfrm>
                <a:off x="4800" y="2400"/>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78192" name="Rectangle 27"/>
              <p:cNvSpPr>
                <a:spLocks noChangeArrowheads="1"/>
              </p:cNvSpPr>
              <p:nvPr/>
            </p:nvSpPr>
            <p:spPr bwMode="auto">
              <a:xfrm>
                <a:off x="4800" y="3024"/>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78193" name="Rectangle 28"/>
              <p:cNvSpPr>
                <a:spLocks noChangeArrowheads="1"/>
              </p:cNvSpPr>
              <p:nvPr/>
            </p:nvSpPr>
            <p:spPr bwMode="auto">
              <a:xfrm>
                <a:off x="3936" y="3264"/>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37949" name="Oval 29"/>
              <p:cNvSpPr>
                <a:spLocks noChangeArrowheads="1"/>
              </p:cNvSpPr>
              <p:nvPr/>
            </p:nvSpPr>
            <p:spPr bwMode="auto">
              <a:xfrm>
                <a:off x="4376" y="2672"/>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7950" name="Oval 30"/>
              <p:cNvSpPr>
                <a:spLocks noChangeArrowheads="1"/>
              </p:cNvSpPr>
              <p:nvPr/>
            </p:nvSpPr>
            <p:spPr bwMode="auto">
              <a:xfrm>
                <a:off x="4608" y="2656"/>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sp>
        <p:nvSpPr>
          <p:cNvPr id="3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1" name="页脚占位符 3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 calcmode="lin" valueType="num">
                                      <p:cBhvr additive="base">
                                        <p:cTn id="7" dur="500" fill="hold"/>
                                        <p:tgtEl>
                                          <p:spTgt spid="337924"/>
                                        </p:tgtEl>
                                        <p:attrNameLst>
                                          <p:attrName>ppt_x</p:attrName>
                                        </p:attrNameLst>
                                      </p:cBhvr>
                                      <p:tavLst>
                                        <p:tav tm="0">
                                          <p:val>
                                            <p:strVal val="#ppt_x"/>
                                          </p:val>
                                        </p:tav>
                                        <p:tav tm="100000">
                                          <p:val>
                                            <p:strVal val="#ppt_x"/>
                                          </p:val>
                                        </p:tav>
                                      </p:tavLst>
                                    </p:anim>
                                    <p:anim calcmode="lin" valueType="num">
                                      <p:cBhvr additive="base">
                                        <p:cTn id="8" dur="500" fill="hold"/>
                                        <p:tgtEl>
                                          <p:spTgt spid="337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25"/>
                                        </p:tgtEl>
                                        <p:attrNameLst>
                                          <p:attrName>style.visibility</p:attrName>
                                        </p:attrNameLst>
                                      </p:cBhvr>
                                      <p:to>
                                        <p:strVal val="visible"/>
                                      </p:to>
                                    </p:set>
                                    <p:anim calcmode="lin" valueType="num">
                                      <p:cBhvr additive="base">
                                        <p:cTn id="13" dur="500" fill="hold"/>
                                        <p:tgtEl>
                                          <p:spTgt spid="337925"/>
                                        </p:tgtEl>
                                        <p:attrNameLst>
                                          <p:attrName>ppt_x</p:attrName>
                                        </p:attrNameLst>
                                      </p:cBhvr>
                                      <p:tavLst>
                                        <p:tav tm="0">
                                          <p:val>
                                            <p:strVal val="#ppt_x"/>
                                          </p:val>
                                        </p:tav>
                                        <p:tav tm="100000">
                                          <p:val>
                                            <p:strVal val="#ppt_x"/>
                                          </p:val>
                                        </p:tav>
                                      </p:tavLst>
                                    </p:anim>
                                    <p:anim calcmode="lin" valueType="num">
                                      <p:cBhvr additive="base">
                                        <p:cTn id="14" dur="500" fill="hold"/>
                                        <p:tgtEl>
                                          <p:spTgt spid="337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autoUpdateAnimBg="0"/>
      <p:bldP spid="337925"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Rectangle 3"/>
          <p:cNvSpPr>
            <a:spLocks noChangeArrowheads="1"/>
          </p:cNvSpPr>
          <p:nvPr/>
        </p:nvSpPr>
        <p:spPr bwMode="auto">
          <a:xfrm>
            <a:off x="1403648" y="548680"/>
            <a:ext cx="448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dirty="0">
                <a:solidFill>
                  <a:srgbClr val="893B7E"/>
                </a:solidFill>
                <a:latin typeface="Times New Roman" panose="02020603050405020304" pitchFamily="18" charset="0"/>
              </a:rPr>
              <a:t> </a:t>
            </a:r>
            <a:r>
              <a:rPr lang="zh-CN" altLang="en-US" sz="2800" dirty="0">
                <a:solidFill>
                  <a:srgbClr val="893B7E"/>
                </a:solidFill>
                <a:latin typeface="宋体" panose="02010600030101010101" pitchFamily="2" charset="-122"/>
              </a:rPr>
              <a:t>函数方块</a:t>
            </a:r>
            <a:r>
              <a:rPr lang="en-US" altLang="zh-CN" sz="2800" dirty="0">
                <a:solidFill>
                  <a:srgbClr val="893B7E"/>
                </a:solidFill>
                <a:latin typeface="宋体" panose="02010600030101010101" pitchFamily="2" charset="-122"/>
              </a:rPr>
              <a:t>(</a:t>
            </a:r>
            <a:r>
              <a:rPr lang="zh-CN" altLang="en-US" sz="2800" dirty="0">
                <a:solidFill>
                  <a:srgbClr val="893B7E"/>
                </a:solidFill>
                <a:latin typeface="宋体" panose="02010600030101010101" pitchFamily="2" charset="-122"/>
              </a:rPr>
              <a:t>环节</a:t>
            </a:r>
            <a:r>
              <a:rPr lang="en-US" altLang="zh-CN" sz="2800" dirty="0">
                <a:solidFill>
                  <a:srgbClr val="893B7E"/>
                </a:solidFill>
                <a:latin typeface="宋体" panose="02010600030101010101" pitchFamily="2" charset="-122"/>
              </a:rPr>
              <a:t>) </a:t>
            </a:r>
          </a:p>
        </p:txBody>
      </p:sp>
      <p:grpSp>
        <p:nvGrpSpPr>
          <p:cNvPr id="2" name="Group 4"/>
          <p:cNvGrpSpPr/>
          <p:nvPr/>
        </p:nvGrpSpPr>
        <p:grpSpPr bwMode="auto">
          <a:xfrm>
            <a:off x="2267744" y="2348880"/>
            <a:ext cx="4648200" cy="1673225"/>
            <a:chOff x="1440" y="1537"/>
            <a:chExt cx="2928" cy="1054"/>
          </a:xfrm>
        </p:grpSpPr>
        <p:sp>
          <p:nvSpPr>
            <p:cNvPr id="179207" name="Rectangle 5"/>
            <p:cNvSpPr>
              <a:spLocks noChangeArrowheads="1"/>
            </p:cNvSpPr>
            <p:nvPr/>
          </p:nvSpPr>
          <p:spPr bwMode="auto">
            <a:xfrm>
              <a:off x="2528" y="1662"/>
              <a:ext cx="864" cy="52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338950" name="Line 6"/>
            <p:cNvSpPr>
              <a:spLocks noChangeShapeType="1"/>
            </p:cNvSpPr>
            <p:nvPr/>
          </p:nvSpPr>
          <p:spPr bwMode="auto">
            <a:xfrm>
              <a:off x="1440" y="1922"/>
              <a:ext cx="108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8951" name="Line 7"/>
            <p:cNvSpPr>
              <a:spLocks noChangeShapeType="1"/>
            </p:cNvSpPr>
            <p:nvPr/>
          </p:nvSpPr>
          <p:spPr bwMode="auto">
            <a:xfrm>
              <a:off x="3392" y="1922"/>
              <a:ext cx="976"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79210" name="Text Box 8"/>
            <p:cNvSpPr txBox="1">
              <a:spLocks noChangeArrowheads="1"/>
            </p:cNvSpPr>
            <p:nvPr/>
          </p:nvSpPr>
          <p:spPr bwMode="auto">
            <a:xfrm>
              <a:off x="1574" y="1545"/>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79211" name="Text Box 9"/>
            <p:cNvSpPr txBox="1">
              <a:spLocks noChangeArrowheads="1"/>
            </p:cNvSpPr>
            <p:nvPr/>
          </p:nvSpPr>
          <p:spPr bwMode="auto">
            <a:xfrm>
              <a:off x="3658" y="1537"/>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79212" name="Text Box 10"/>
            <p:cNvSpPr txBox="1">
              <a:spLocks noChangeArrowheads="1"/>
            </p:cNvSpPr>
            <p:nvPr/>
          </p:nvSpPr>
          <p:spPr bwMode="auto">
            <a:xfrm>
              <a:off x="2444" y="226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t>函数方块</a:t>
              </a:r>
            </a:p>
          </p:txBody>
        </p:sp>
      </p:grpSp>
      <p:sp>
        <p:nvSpPr>
          <p:cNvPr id="338955" name="Rectangle 11"/>
          <p:cNvSpPr>
            <a:spLocks noChangeArrowheads="1"/>
          </p:cNvSpPr>
          <p:nvPr/>
        </p:nvSpPr>
        <p:spPr bwMode="auto">
          <a:xfrm>
            <a:off x="1763688" y="4293096"/>
            <a:ext cx="67056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函数方块具有运算功能，即</a:t>
            </a:r>
            <a:endParaRPr lang="zh-CN" altLang="en-US" sz="2800" dirty="0">
              <a:latin typeface="Times New Roman" panose="02020603050405020304" pitchFamily="18" charset="0"/>
            </a:endParaRPr>
          </a:p>
        </p:txBody>
      </p:sp>
      <p:sp>
        <p:nvSpPr>
          <p:cNvPr id="338956" name="Rectangle 12"/>
          <p:cNvSpPr>
            <a:spLocks noChangeArrowheads="1"/>
          </p:cNvSpPr>
          <p:nvPr/>
        </p:nvSpPr>
        <p:spPr bwMode="auto">
          <a:xfrm>
            <a:off x="3208313" y="4986833"/>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X</a:t>
            </a:r>
            <a:r>
              <a:rPr lang="en-US" altLang="zh-CN" sz="2800" baseline="-2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baseline="-20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 </a:t>
            </a:r>
          </a:p>
        </p:txBody>
      </p:sp>
      <p:sp>
        <p:nvSpPr>
          <p:cNvPr id="338957" name="Rectangle 13"/>
          <p:cNvSpPr>
            <a:spLocks noChangeArrowheads="1"/>
          </p:cNvSpPr>
          <p:nvPr/>
        </p:nvSpPr>
        <p:spPr bwMode="auto">
          <a:xfrm>
            <a:off x="1691680" y="1268760"/>
            <a:ext cx="374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latin typeface="宋体" panose="02010600030101010101" pitchFamily="2" charset="-122"/>
              </a:rPr>
              <a:t>传递函数的图解表示。</a:t>
            </a:r>
          </a:p>
        </p:txBody>
      </p:sp>
      <p:sp>
        <p:nvSpPr>
          <p:cNvPr id="13"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957"/>
                                        </p:tgtEl>
                                        <p:attrNameLst>
                                          <p:attrName>style.visibility</p:attrName>
                                        </p:attrNameLst>
                                      </p:cBhvr>
                                      <p:to>
                                        <p:strVal val="visible"/>
                                      </p:to>
                                    </p:set>
                                    <p:anim calcmode="lin" valueType="num">
                                      <p:cBhvr additive="base">
                                        <p:cTn id="7" dur="500" fill="hold"/>
                                        <p:tgtEl>
                                          <p:spTgt spid="338957"/>
                                        </p:tgtEl>
                                        <p:attrNameLst>
                                          <p:attrName>ppt_x</p:attrName>
                                        </p:attrNameLst>
                                      </p:cBhvr>
                                      <p:tavLst>
                                        <p:tav tm="0">
                                          <p:val>
                                            <p:strVal val="#ppt_x"/>
                                          </p:val>
                                        </p:tav>
                                        <p:tav tm="100000">
                                          <p:val>
                                            <p:strVal val="#ppt_x"/>
                                          </p:val>
                                        </p:tav>
                                      </p:tavLst>
                                    </p:anim>
                                    <p:anim calcmode="lin" valueType="num">
                                      <p:cBhvr additive="base">
                                        <p:cTn id="8" dur="500" fill="hold"/>
                                        <p:tgtEl>
                                          <p:spTgt spid="338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8955"/>
                                        </p:tgtEl>
                                        <p:attrNameLst>
                                          <p:attrName>style.visibility</p:attrName>
                                        </p:attrNameLst>
                                      </p:cBhvr>
                                      <p:to>
                                        <p:strVal val="visible"/>
                                      </p:to>
                                    </p:set>
                                    <p:anim calcmode="lin" valueType="num">
                                      <p:cBhvr additive="base">
                                        <p:cTn id="19" dur="500" fill="hold"/>
                                        <p:tgtEl>
                                          <p:spTgt spid="338955"/>
                                        </p:tgtEl>
                                        <p:attrNameLst>
                                          <p:attrName>ppt_x</p:attrName>
                                        </p:attrNameLst>
                                      </p:cBhvr>
                                      <p:tavLst>
                                        <p:tav tm="0">
                                          <p:val>
                                            <p:strVal val="#ppt_x"/>
                                          </p:val>
                                        </p:tav>
                                        <p:tav tm="100000">
                                          <p:val>
                                            <p:strVal val="#ppt_x"/>
                                          </p:val>
                                        </p:tav>
                                      </p:tavLst>
                                    </p:anim>
                                    <p:anim calcmode="lin" valueType="num">
                                      <p:cBhvr additive="base">
                                        <p:cTn id="20" dur="500" fill="hold"/>
                                        <p:tgtEl>
                                          <p:spTgt spid="3389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8956"/>
                                        </p:tgtEl>
                                        <p:attrNameLst>
                                          <p:attrName>style.visibility</p:attrName>
                                        </p:attrNameLst>
                                      </p:cBhvr>
                                      <p:to>
                                        <p:strVal val="visible"/>
                                      </p:to>
                                    </p:set>
                                    <p:anim calcmode="lin" valueType="num">
                                      <p:cBhvr additive="base">
                                        <p:cTn id="25" dur="500" fill="hold"/>
                                        <p:tgtEl>
                                          <p:spTgt spid="338956"/>
                                        </p:tgtEl>
                                        <p:attrNameLst>
                                          <p:attrName>ppt_x</p:attrName>
                                        </p:attrNameLst>
                                      </p:cBhvr>
                                      <p:tavLst>
                                        <p:tav tm="0">
                                          <p:val>
                                            <p:strVal val="#ppt_x"/>
                                          </p:val>
                                        </p:tav>
                                        <p:tav tm="100000">
                                          <p:val>
                                            <p:strVal val="#ppt_x"/>
                                          </p:val>
                                        </p:tav>
                                      </p:tavLst>
                                    </p:anim>
                                    <p:anim calcmode="lin" valueType="num">
                                      <p:cBhvr additive="base">
                                        <p:cTn id="26" dur="500" fill="hold"/>
                                        <p:tgtEl>
                                          <p:spTgt spid="338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5" grpId="0" autoUpdateAnimBg="0"/>
      <p:bldP spid="338956" grpId="0" autoUpdateAnimBg="0"/>
      <p:bldP spid="338957"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3"/>
          <p:cNvSpPr>
            <a:spLocks noChangeArrowheads="1"/>
          </p:cNvSpPr>
          <p:nvPr/>
        </p:nvSpPr>
        <p:spPr bwMode="auto">
          <a:xfrm>
            <a:off x="1259632" y="1052736"/>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求和点（比较点、综合点）</a:t>
            </a:r>
          </a:p>
        </p:txBody>
      </p:sp>
      <p:sp>
        <p:nvSpPr>
          <p:cNvPr id="339972" name="Rectangle 4"/>
          <p:cNvSpPr>
            <a:spLocks noChangeArrowheads="1"/>
          </p:cNvSpPr>
          <p:nvPr/>
        </p:nvSpPr>
        <p:spPr bwMode="auto">
          <a:xfrm>
            <a:off x="1335832" y="1698849"/>
            <a:ext cx="7227888"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信号之间代数加减运算的图解。用符号</a:t>
            </a:r>
            <a:r>
              <a:rPr lang="zh-CN" altLang="en-US" sz="2800">
                <a:latin typeface="Times New Roman" panose="02020603050405020304" pitchFamily="18" charset="0"/>
              </a:rPr>
              <a:t>“</a:t>
            </a:r>
            <a:r>
              <a:rPr lang="zh-CN" altLang="en-US" sz="2800">
                <a:solidFill>
                  <a:srgbClr val="CC0000"/>
                </a:solidFill>
                <a:sym typeface="Symbol" panose="05050102010706020507" pitchFamily="18" charset="2"/>
              </a:rPr>
              <a:t></a:t>
            </a:r>
            <a:r>
              <a:rPr lang="zh-CN" altLang="en-US" sz="2800">
                <a:latin typeface="Times New Roman" panose="02020603050405020304" pitchFamily="18" charset="0"/>
              </a:rPr>
              <a:t>”</a:t>
            </a:r>
            <a:r>
              <a:rPr lang="zh-CN" altLang="en-US" sz="2800">
                <a:latin typeface="宋体" panose="02010600030101010101" pitchFamily="2" charset="-122"/>
              </a:rPr>
              <a:t>及相应的信号箭头表示，每个箭头前方的</a:t>
            </a:r>
          </a:p>
          <a:p>
            <a:pPr>
              <a:lnSpc>
                <a:spcPct val="115000"/>
              </a:lnSpc>
            </a:pP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宋体" panose="02010600030101010101" pitchFamily="2" charset="-122"/>
              </a:rPr>
              <a:t>或</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宋体" panose="02010600030101010101" pitchFamily="2" charset="-122"/>
              </a:rPr>
              <a:t>表示加上此信号或减去此信号。</a:t>
            </a:r>
            <a:r>
              <a:rPr lang="zh-CN" altLang="en-US" sz="2800">
                <a:latin typeface="Times New Roman" panose="02020603050405020304" pitchFamily="18" charset="0"/>
              </a:rPr>
              <a:t> </a:t>
            </a:r>
          </a:p>
        </p:txBody>
      </p:sp>
      <p:sp>
        <p:nvSpPr>
          <p:cNvPr id="339973" name="Rectangle 5"/>
          <p:cNvSpPr>
            <a:spLocks noChangeArrowheads="1"/>
          </p:cNvSpPr>
          <p:nvPr/>
        </p:nvSpPr>
        <p:spPr bwMode="auto">
          <a:xfrm>
            <a:off x="1475657" y="5084986"/>
            <a:ext cx="7232526"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800" dirty="0">
                <a:latin typeface="宋体" panose="02010600030101010101" pitchFamily="2" charset="-122"/>
              </a:rPr>
              <a:t>相邻求和点可以互换、合并、分解，即满足代数运算的交换律、结合律和分配律。 </a:t>
            </a:r>
          </a:p>
        </p:txBody>
      </p:sp>
      <p:grpSp>
        <p:nvGrpSpPr>
          <p:cNvPr id="2" name="Group 6"/>
          <p:cNvGrpSpPr/>
          <p:nvPr/>
        </p:nvGrpSpPr>
        <p:grpSpPr bwMode="auto">
          <a:xfrm>
            <a:off x="2947145" y="3473674"/>
            <a:ext cx="3522662" cy="1612900"/>
            <a:chOff x="2256" y="2296"/>
            <a:chExt cx="2219" cy="1016"/>
          </a:xfrm>
        </p:grpSpPr>
        <p:sp>
          <p:nvSpPr>
            <p:cNvPr id="180230" name="Text Box 7"/>
            <p:cNvSpPr txBox="1">
              <a:spLocks noChangeArrowheads="1"/>
            </p:cNvSpPr>
            <p:nvPr/>
          </p:nvSpPr>
          <p:spPr bwMode="auto">
            <a:xfrm>
              <a:off x="2932" y="2370"/>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39976" name="Line 8"/>
            <p:cNvSpPr>
              <a:spLocks noChangeShapeType="1"/>
            </p:cNvSpPr>
            <p:nvPr/>
          </p:nvSpPr>
          <p:spPr bwMode="auto">
            <a:xfrm flipV="1">
              <a:off x="3120" y="2760"/>
              <a:ext cx="0" cy="48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9977" name="Line 9"/>
            <p:cNvSpPr>
              <a:spLocks noChangeShapeType="1"/>
            </p:cNvSpPr>
            <p:nvPr/>
          </p:nvSpPr>
          <p:spPr bwMode="auto">
            <a:xfrm>
              <a:off x="2256" y="2640"/>
              <a:ext cx="753" cy="2"/>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39978" name="Line 10"/>
            <p:cNvSpPr>
              <a:spLocks noChangeShapeType="1"/>
            </p:cNvSpPr>
            <p:nvPr/>
          </p:nvSpPr>
          <p:spPr bwMode="auto">
            <a:xfrm flipV="1">
              <a:off x="3240" y="2640"/>
              <a:ext cx="1176" cy="2"/>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0234" name="Rectangle 11"/>
            <p:cNvSpPr>
              <a:spLocks noChangeArrowheads="1"/>
            </p:cNvSpPr>
            <p:nvPr/>
          </p:nvSpPr>
          <p:spPr bwMode="auto">
            <a:xfrm>
              <a:off x="2256" y="2313"/>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80235" name="Rectangle 12"/>
            <p:cNvSpPr>
              <a:spLocks noChangeArrowheads="1"/>
            </p:cNvSpPr>
            <p:nvPr/>
          </p:nvSpPr>
          <p:spPr bwMode="auto">
            <a:xfrm>
              <a:off x="3168" y="2985"/>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80236" name="Rectangle 13"/>
            <p:cNvSpPr>
              <a:spLocks noChangeArrowheads="1"/>
            </p:cNvSpPr>
            <p:nvPr/>
          </p:nvSpPr>
          <p:spPr bwMode="auto">
            <a:xfrm>
              <a:off x="3312" y="2296"/>
              <a:ext cx="11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a:sym typeface="Symbol" panose="05050102010706020507" pitchFamily="18" charset="2"/>
                </a:rPr>
                <a:t></a:t>
              </a:r>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80237" name="Rectangle 14"/>
            <p:cNvSpPr>
              <a:spLocks noChangeArrowheads="1"/>
            </p:cNvSpPr>
            <p:nvPr/>
          </p:nvSpPr>
          <p:spPr bwMode="auto">
            <a:xfrm>
              <a:off x="3121" y="2745"/>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a:sym typeface="Symbol" panose="05050102010706020507" pitchFamily="18" charset="2"/>
                </a:rPr>
                <a:t></a:t>
              </a:r>
              <a:endParaRPr lang="en-US" altLang="zh-CN" sz="2800"/>
            </a:p>
          </p:txBody>
        </p:sp>
      </p:grpSp>
      <p:sp>
        <p:nvSpPr>
          <p:cNvPr id="1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5" name="页脚占位符 1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2"/>
                                        </p:tgtEl>
                                        <p:attrNameLst>
                                          <p:attrName>style.visibility</p:attrName>
                                        </p:attrNameLst>
                                      </p:cBhvr>
                                      <p:to>
                                        <p:strVal val="visible"/>
                                      </p:to>
                                    </p:set>
                                    <p:anim calcmode="lin" valueType="num">
                                      <p:cBhvr additive="base">
                                        <p:cTn id="7" dur="500" fill="hold"/>
                                        <p:tgtEl>
                                          <p:spTgt spid="339972"/>
                                        </p:tgtEl>
                                        <p:attrNameLst>
                                          <p:attrName>ppt_x</p:attrName>
                                        </p:attrNameLst>
                                      </p:cBhvr>
                                      <p:tavLst>
                                        <p:tav tm="0">
                                          <p:val>
                                            <p:strVal val="#ppt_x"/>
                                          </p:val>
                                        </p:tav>
                                        <p:tav tm="100000">
                                          <p:val>
                                            <p:strVal val="#ppt_x"/>
                                          </p:val>
                                        </p:tav>
                                      </p:tavLst>
                                    </p:anim>
                                    <p:anim calcmode="lin" valueType="num">
                                      <p:cBhvr additive="base">
                                        <p:cTn id="8" dur="500" fill="hold"/>
                                        <p:tgtEl>
                                          <p:spTgt spid="339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9973"/>
                                        </p:tgtEl>
                                        <p:attrNameLst>
                                          <p:attrName>style.visibility</p:attrName>
                                        </p:attrNameLst>
                                      </p:cBhvr>
                                      <p:to>
                                        <p:strVal val="visible"/>
                                      </p:to>
                                    </p:set>
                                    <p:anim calcmode="lin" valueType="num">
                                      <p:cBhvr additive="base">
                                        <p:cTn id="19" dur="500" fill="hold"/>
                                        <p:tgtEl>
                                          <p:spTgt spid="339973"/>
                                        </p:tgtEl>
                                        <p:attrNameLst>
                                          <p:attrName>ppt_x</p:attrName>
                                        </p:attrNameLst>
                                      </p:cBhvr>
                                      <p:tavLst>
                                        <p:tav tm="0">
                                          <p:val>
                                            <p:strVal val="#ppt_x"/>
                                          </p:val>
                                        </p:tav>
                                        <p:tav tm="100000">
                                          <p:val>
                                            <p:strVal val="#ppt_x"/>
                                          </p:val>
                                        </p:tav>
                                      </p:tavLst>
                                    </p:anim>
                                    <p:anim calcmode="lin" valueType="num">
                                      <p:cBhvr additive="base">
                                        <p:cTn id="20" dur="500" fill="hold"/>
                                        <p:tgtEl>
                                          <p:spTgt spid="339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utoUpdateAnimBg="0"/>
      <p:bldP spid="339973"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1250" name="Group 3"/>
          <p:cNvGrpSpPr/>
          <p:nvPr/>
        </p:nvGrpSpPr>
        <p:grpSpPr bwMode="auto">
          <a:xfrm>
            <a:off x="2888730" y="1196752"/>
            <a:ext cx="3116262" cy="1600200"/>
            <a:chOff x="192" y="1200"/>
            <a:chExt cx="1963" cy="1008"/>
          </a:xfrm>
        </p:grpSpPr>
        <p:sp>
          <p:nvSpPr>
            <p:cNvPr id="181284" name="Text Box 4"/>
            <p:cNvSpPr txBox="1">
              <a:spLocks noChangeArrowheads="1"/>
            </p:cNvSpPr>
            <p:nvPr/>
          </p:nvSpPr>
          <p:spPr bwMode="auto">
            <a:xfrm>
              <a:off x="480" y="1470"/>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40997" name="Line 5"/>
            <p:cNvSpPr>
              <a:spLocks noChangeShapeType="1"/>
            </p:cNvSpPr>
            <p:nvPr/>
          </p:nvSpPr>
          <p:spPr bwMode="auto">
            <a:xfrm>
              <a:off x="677" y="1282"/>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0998" name="Line 6"/>
            <p:cNvSpPr>
              <a:spLocks noChangeShapeType="1"/>
            </p:cNvSpPr>
            <p:nvPr/>
          </p:nvSpPr>
          <p:spPr bwMode="auto">
            <a:xfrm>
              <a:off x="216" y="1730"/>
              <a:ext cx="34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87" name="Text Box 7"/>
            <p:cNvSpPr txBox="1">
              <a:spLocks noChangeArrowheads="1"/>
            </p:cNvSpPr>
            <p:nvPr/>
          </p:nvSpPr>
          <p:spPr bwMode="auto">
            <a:xfrm>
              <a:off x="1199" y="1458"/>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41000" name="Line 8"/>
            <p:cNvSpPr>
              <a:spLocks noChangeShapeType="1"/>
            </p:cNvSpPr>
            <p:nvPr/>
          </p:nvSpPr>
          <p:spPr bwMode="auto">
            <a:xfrm flipV="1">
              <a:off x="1367" y="1832"/>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01" name="Line 9"/>
            <p:cNvSpPr>
              <a:spLocks noChangeShapeType="1"/>
            </p:cNvSpPr>
            <p:nvPr/>
          </p:nvSpPr>
          <p:spPr bwMode="auto">
            <a:xfrm>
              <a:off x="816" y="1730"/>
              <a:ext cx="46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02" name="Line 10"/>
            <p:cNvSpPr>
              <a:spLocks noChangeShapeType="1"/>
            </p:cNvSpPr>
            <p:nvPr/>
          </p:nvSpPr>
          <p:spPr bwMode="auto">
            <a:xfrm>
              <a:off x="1507" y="1730"/>
              <a:ext cx="53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91" name="Text Box 11"/>
            <p:cNvSpPr txBox="1">
              <a:spLocks noChangeArrowheads="1"/>
            </p:cNvSpPr>
            <p:nvPr/>
          </p:nvSpPr>
          <p:spPr bwMode="auto">
            <a:xfrm>
              <a:off x="192" y="144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81292" name="Text Box 12"/>
            <p:cNvSpPr txBox="1">
              <a:spLocks noChangeArrowheads="1"/>
            </p:cNvSpPr>
            <p:nvPr/>
          </p:nvSpPr>
          <p:spPr bwMode="auto">
            <a:xfrm>
              <a:off x="668" y="12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341005" name="Line 13"/>
            <p:cNvSpPr>
              <a:spLocks noChangeShapeType="1"/>
            </p:cNvSpPr>
            <p:nvPr/>
          </p:nvSpPr>
          <p:spPr bwMode="auto">
            <a:xfrm>
              <a:off x="739" y="1488"/>
              <a:ext cx="77"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94" name="Text Box 14"/>
            <p:cNvSpPr txBox="1">
              <a:spLocks noChangeArrowheads="1"/>
            </p:cNvSpPr>
            <p:nvPr/>
          </p:nvSpPr>
          <p:spPr bwMode="auto">
            <a:xfrm>
              <a:off x="816" y="1440"/>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B</a:t>
              </a:r>
            </a:p>
          </p:txBody>
        </p:sp>
        <p:sp>
          <p:nvSpPr>
            <p:cNvPr id="181295" name="Text Box 15"/>
            <p:cNvSpPr txBox="1">
              <a:spLocks noChangeArrowheads="1"/>
            </p:cNvSpPr>
            <p:nvPr/>
          </p:nvSpPr>
          <p:spPr bwMode="auto">
            <a:xfrm>
              <a:off x="1388" y="192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81296" name="Text Box 16"/>
            <p:cNvSpPr txBox="1">
              <a:spLocks noChangeArrowheads="1"/>
            </p:cNvSpPr>
            <p:nvPr/>
          </p:nvSpPr>
          <p:spPr bwMode="auto">
            <a:xfrm>
              <a:off x="1483" y="144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B+C</a:t>
              </a:r>
            </a:p>
          </p:txBody>
        </p:sp>
      </p:grpSp>
      <p:grpSp>
        <p:nvGrpSpPr>
          <p:cNvPr id="3" name="Group 17"/>
          <p:cNvGrpSpPr/>
          <p:nvPr/>
        </p:nvGrpSpPr>
        <p:grpSpPr bwMode="auto">
          <a:xfrm>
            <a:off x="899592" y="2415952"/>
            <a:ext cx="3048000" cy="2438400"/>
            <a:chOff x="480" y="1296"/>
            <a:chExt cx="1920" cy="1536"/>
          </a:xfrm>
        </p:grpSpPr>
        <p:grpSp>
          <p:nvGrpSpPr>
            <p:cNvPr id="181269" name="Group 18"/>
            <p:cNvGrpSpPr/>
            <p:nvPr/>
          </p:nvGrpSpPr>
          <p:grpSpPr bwMode="auto">
            <a:xfrm>
              <a:off x="480" y="1824"/>
              <a:ext cx="1920" cy="1008"/>
              <a:chOff x="288" y="1632"/>
              <a:chExt cx="1920" cy="1008"/>
            </a:xfrm>
          </p:grpSpPr>
          <p:sp>
            <p:nvSpPr>
              <p:cNvPr id="181271" name="Text Box 19"/>
              <p:cNvSpPr txBox="1">
                <a:spLocks noChangeArrowheads="1"/>
              </p:cNvSpPr>
              <p:nvPr/>
            </p:nvSpPr>
            <p:spPr bwMode="auto">
              <a:xfrm>
                <a:off x="547" y="1890"/>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41012" name="Line 20"/>
              <p:cNvSpPr>
                <a:spLocks noChangeShapeType="1"/>
              </p:cNvSpPr>
              <p:nvPr/>
            </p:nvSpPr>
            <p:spPr bwMode="auto">
              <a:xfrm flipV="1">
                <a:off x="725" y="2264"/>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13" name="Line 21"/>
              <p:cNvSpPr>
                <a:spLocks noChangeShapeType="1"/>
              </p:cNvSpPr>
              <p:nvPr/>
            </p:nvSpPr>
            <p:spPr bwMode="auto">
              <a:xfrm>
                <a:off x="288" y="2162"/>
                <a:ext cx="34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74" name="Text Box 22"/>
              <p:cNvSpPr txBox="1">
                <a:spLocks noChangeArrowheads="1"/>
              </p:cNvSpPr>
              <p:nvPr/>
            </p:nvSpPr>
            <p:spPr bwMode="auto">
              <a:xfrm>
                <a:off x="1239" y="1890"/>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41015" name="Line 23"/>
              <p:cNvSpPr>
                <a:spLocks noChangeShapeType="1"/>
              </p:cNvSpPr>
              <p:nvPr/>
            </p:nvSpPr>
            <p:spPr bwMode="auto">
              <a:xfrm>
                <a:off x="1432" y="1704"/>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16" name="Line 24"/>
              <p:cNvSpPr>
                <a:spLocks noChangeShapeType="1"/>
              </p:cNvSpPr>
              <p:nvPr/>
            </p:nvSpPr>
            <p:spPr bwMode="auto">
              <a:xfrm>
                <a:off x="864" y="2162"/>
                <a:ext cx="46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17" name="Line 25"/>
              <p:cNvSpPr>
                <a:spLocks noChangeShapeType="1"/>
              </p:cNvSpPr>
              <p:nvPr/>
            </p:nvSpPr>
            <p:spPr bwMode="auto">
              <a:xfrm>
                <a:off x="1555" y="2162"/>
                <a:ext cx="53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78" name="Text Box 26"/>
              <p:cNvSpPr txBox="1">
                <a:spLocks noChangeArrowheads="1"/>
              </p:cNvSpPr>
              <p:nvPr/>
            </p:nvSpPr>
            <p:spPr bwMode="auto">
              <a:xfrm>
                <a:off x="1536"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A+C</a:t>
                </a:r>
                <a:r>
                  <a:rPr lang="en-US" altLang="zh-CN" sz="2400">
                    <a:latin typeface="Times New Roman" panose="02020603050405020304" pitchFamily="18" charset="0"/>
                  </a:rPr>
                  <a:t>-</a:t>
                </a:r>
                <a:r>
                  <a:rPr lang="en-US" altLang="zh-CN" sz="2400" i="1">
                    <a:latin typeface="Times New Roman" panose="02020603050405020304" pitchFamily="18" charset="0"/>
                  </a:rPr>
                  <a:t>B</a:t>
                </a:r>
              </a:p>
            </p:txBody>
          </p:sp>
          <p:sp>
            <p:nvSpPr>
              <p:cNvPr id="341019" name="Line 27"/>
              <p:cNvSpPr>
                <a:spLocks noChangeShapeType="1"/>
              </p:cNvSpPr>
              <p:nvPr/>
            </p:nvSpPr>
            <p:spPr bwMode="auto">
              <a:xfrm>
                <a:off x="1507" y="1920"/>
                <a:ext cx="77"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80" name="Text Box 28"/>
              <p:cNvSpPr txBox="1">
                <a:spLocks noChangeArrowheads="1"/>
              </p:cNvSpPr>
              <p:nvPr/>
            </p:nvSpPr>
            <p:spPr bwMode="auto">
              <a:xfrm>
                <a:off x="1423" y="16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81281" name="Text Box 29"/>
              <p:cNvSpPr txBox="1">
                <a:spLocks noChangeArrowheads="1"/>
              </p:cNvSpPr>
              <p:nvPr/>
            </p:nvSpPr>
            <p:spPr bwMode="auto">
              <a:xfrm>
                <a:off x="707" y="23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81282" name="Text Box 30"/>
              <p:cNvSpPr txBox="1">
                <a:spLocks noChangeArrowheads="1"/>
              </p:cNvSpPr>
              <p:nvPr/>
            </p:nvSpPr>
            <p:spPr bwMode="auto">
              <a:xfrm>
                <a:off x="294" y="192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81283" name="Text Box 31"/>
              <p:cNvSpPr txBox="1">
                <a:spLocks noChangeArrowheads="1"/>
              </p:cNvSpPr>
              <p:nvPr/>
            </p:nvSpPr>
            <p:spPr bwMode="auto">
              <a:xfrm>
                <a:off x="825" y="1872"/>
                <a:ext cx="4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A+C</a:t>
                </a:r>
              </a:p>
            </p:txBody>
          </p:sp>
        </p:grpSp>
        <p:sp>
          <p:nvSpPr>
            <p:cNvPr id="341024" name="AutoShape 32"/>
            <p:cNvSpPr>
              <a:spLocks noChangeArrowheads="1"/>
            </p:cNvSpPr>
            <p:nvPr/>
          </p:nvSpPr>
          <p:spPr bwMode="auto">
            <a:xfrm rot="-2723071">
              <a:off x="1632" y="1440"/>
              <a:ext cx="576" cy="288"/>
            </a:xfrm>
            <a:prstGeom prst="leftRightArrow">
              <a:avLst>
                <a:gd name="adj1" fmla="val 50000"/>
                <a:gd name="adj2" fmla="val 40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5" name="Group 33"/>
          <p:cNvGrpSpPr/>
          <p:nvPr/>
        </p:nvGrpSpPr>
        <p:grpSpPr bwMode="auto">
          <a:xfrm>
            <a:off x="4328592" y="2492152"/>
            <a:ext cx="3886200" cy="2438400"/>
            <a:chOff x="2640" y="1344"/>
            <a:chExt cx="2448" cy="1536"/>
          </a:xfrm>
        </p:grpSpPr>
        <p:grpSp>
          <p:nvGrpSpPr>
            <p:cNvPr id="181254" name="Group 34"/>
            <p:cNvGrpSpPr/>
            <p:nvPr/>
          </p:nvGrpSpPr>
          <p:grpSpPr bwMode="auto">
            <a:xfrm>
              <a:off x="3536" y="1880"/>
              <a:ext cx="1552" cy="1000"/>
              <a:chOff x="2240" y="2688"/>
              <a:chExt cx="1552" cy="1000"/>
            </a:xfrm>
          </p:grpSpPr>
          <p:sp>
            <p:nvSpPr>
              <p:cNvPr id="181257" name="Text Box 35"/>
              <p:cNvSpPr txBox="1">
                <a:spLocks noChangeArrowheads="1"/>
              </p:cNvSpPr>
              <p:nvPr/>
            </p:nvSpPr>
            <p:spPr bwMode="auto">
              <a:xfrm>
                <a:off x="2507" y="2897"/>
                <a:ext cx="41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800">
                    <a:sym typeface="Symbol" panose="05050102010706020507" pitchFamily="18" charset="2"/>
                  </a:rPr>
                  <a:t></a:t>
                </a:r>
                <a:endParaRPr lang="en-US" altLang="zh-CN" sz="4800"/>
              </a:p>
            </p:txBody>
          </p:sp>
          <p:sp>
            <p:nvSpPr>
              <p:cNvPr id="341028" name="Line 36"/>
              <p:cNvSpPr>
                <a:spLocks noChangeShapeType="1"/>
              </p:cNvSpPr>
              <p:nvPr/>
            </p:nvSpPr>
            <p:spPr bwMode="auto">
              <a:xfrm>
                <a:off x="2701" y="2706"/>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29" name="Line 37"/>
              <p:cNvSpPr>
                <a:spLocks noChangeShapeType="1"/>
              </p:cNvSpPr>
              <p:nvPr/>
            </p:nvSpPr>
            <p:spPr bwMode="auto">
              <a:xfrm>
                <a:off x="2240" y="3170"/>
                <a:ext cx="34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30" name="Line 38"/>
              <p:cNvSpPr>
                <a:spLocks noChangeShapeType="1"/>
              </p:cNvSpPr>
              <p:nvPr/>
            </p:nvSpPr>
            <p:spPr bwMode="auto">
              <a:xfrm>
                <a:off x="2840" y="3170"/>
                <a:ext cx="80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61" name="Text Box 39"/>
              <p:cNvSpPr txBox="1">
                <a:spLocks noChangeArrowheads="1"/>
              </p:cNvSpPr>
              <p:nvPr/>
            </p:nvSpPr>
            <p:spPr bwMode="auto">
              <a:xfrm>
                <a:off x="2262" y="28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81262" name="Text Box 40"/>
              <p:cNvSpPr txBox="1">
                <a:spLocks noChangeArrowheads="1"/>
              </p:cNvSpPr>
              <p:nvPr/>
            </p:nvSpPr>
            <p:spPr bwMode="auto">
              <a:xfrm>
                <a:off x="2684" y="26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341033" name="Line 41"/>
              <p:cNvSpPr>
                <a:spLocks noChangeShapeType="1"/>
              </p:cNvSpPr>
              <p:nvPr/>
            </p:nvSpPr>
            <p:spPr bwMode="auto">
              <a:xfrm>
                <a:off x="2771" y="2963"/>
                <a:ext cx="77"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64" name="Text Box 42"/>
              <p:cNvSpPr txBox="1">
                <a:spLocks noChangeArrowheads="1"/>
              </p:cNvSpPr>
              <p:nvPr/>
            </p:nvSpPr>
            <p:spPr bwMode="auto">
              <a:xfrm>
                <a:off x="2985" y="28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B+C</a:t>
                </a:r>
              </a:p>
            </p:txBody>
          </p:sp>
          <p:sp>
            <p:nvSpPr>
              <p:cNvPr id="341035" name="Line 43"/>
              <p:cNvSpPr>
                <a:spLocks noChangeShapeType="1"/>
              </p:cNvSpPr>
              <p:nvPr/>
            </p:nvSpPr>
            <p:spPr bwMode="auto">
              <a:xfrm flipV="1">
                <a:off x="2701" y="3280"/>
                <a:ext cx="0" cy="34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66" name="Text Box 44"/>
              <p:cNvSpPr txBox="1">
                <a:spLocks noChangeArrowheads="1"/>
              </p:cNvSpPr>
              <p:nvPr/>
            </p:nvSpPr>
            <p:spPr bwMode="auto">
              <a:xfrm>
                <a:off x="2686" y="3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41037" name="Line 45"/>
              <p:cNvSpPr>
                <a:spLocks noChangeShapeType="1"/>
              </p:cNvSpPr>
              <p:nvPr/>
            </p:nvSpPr>
            <p:spPr bwMode="auto">
              <a:xfrm>
                <a:off x="2817" y="3186"/>
                <a:ext cx="845" cy="447"/>
              </a:xfrm>
              <a:prstGeom prst="line">
                <a:avLst/>
              </a:prstGeom>
              <a:noFill/>
              <a:ln w="38100">
                <a:solidFill>
                  <a:schemeClr val="tx1"/>
                </a:solidFill>
                <a:prstDash val="dash"/>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1268" name="Text Box 46"/>
              <p:cNvSpPr txBox="1">
                <a:spLocks noChangeArrowheads="1"/>
              </p:cNvSpPr>
              <p:nvPr/>
            </p:nvSpPr>
            <p:spPr bwMode="auto">
              <a:xfrm rot="1806375">
                <a:off x="3120" y="323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B+C</a:t>
                </a:r>
              </a:p>
            </p:txBody>
          </p:sp>
        </p:grpSp>
        <p:sp>
          <p:nvSpPr>
            <p:cNvPr id="341039" name="AutoShape 47"/>
            <p:cNvSpPr>
              <a:spLocks noChangeArrowheads="1"/>
            </p:cNvSpPr>
            <p:nvPr/>
          </p:nvSpPr>
          <p:spPr bwMode="auto">
            <a:xfrm>
              <a:off x="2640" y="2208"/>
              <a:ext cx="576" cy="288"/>
            </a:xfrm>
            <a:prstGeom prst="leftRightArrow">
              <a:avLst>
                <a:gd name="adj1" fmla="val 50000"/>
                <a:gd name="adj2" fmla="val 40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1040" name="AutoShape 48"/>
            <p:cNvSpPr>
              <a:spLocks noChangeArrowheads="1"/>
            </p:cNvSpPr>
            <p:nvPr/>
          </p:nvSpPr>
          <p:spPr bwMode="auto">
            <a:xfrm rot="2723071" flipH="1">
              <a:off x="3456" y="1488"/>
              <a:ext cx="576" cy="288"/>
            </a:xfrm>
            <a:prstGeom prst="leftRightArrow">
              <a:avLst>
                <a:gd name="adj1" fmla="val 50000"/>
                <a:gd name="adj2" fmla="val 40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41041" name="Rectangle 49"/>
          <p:cNvSpPr>
            <a:spLocks noChangeArrowheads="1"/>
          </p:cNvSpPr>
          <p:nvPr/>
        </p:nvSpPr>
        <p:spPr bwMode="auto">
          <a:xfrm>
            <a:off x="1540203" y="5288470"/>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dirty="0">
                <a:latin typeface="宋体" panose="02010600030101010101" pitchFamily="2" charset="-122"/>
              </a:rPr>
              <a:t>求和点可以有多个输入，</a:t>
            </a:r>
            <a:r>
              <a:rPr lang="zh-CN" altLang="en-US" sz="2800" dirty="0">
                <a:solidFill>
                  <a:srgbClr val="FF0000"/>
                </a:solidFill>
                <a:latin typeface="宋体" panose="02010600030101010101" pitchFamily="2" charset="-122"/>
              </a:rPr>
              <a:t>但输出是唯一的</a:t>
            </a:r>
            <a:r>
              <a:rPr lang="zh-CN" altLang="en-US" sz="2800" dirty="0">
                <a:latin typeface="宋体" panose="02010600030101010101" pitchFamily="2" charset="-122"/>
              </a:rPr>
              <a:t>。</a:t>
            </a:r>
            <a:r>
              <a:rPr lang="zh-CN" altLang="en-US" sz="2800" dirty="0">
                <a:latin typeface="Times New Roman" panose="02020603050405020304" pitchFamily="18" charset="0"/>
              </a:rPr>
              <a:t> </a:t>
            </a:r>
          </a:p>
        </p:txBody>
      </p:sp>
      <p:sp>
        <p:nvSpPr>
          <p:cNvPr id="4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50" name="页脚占位符 4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1041"/>
                                        </p:tgtEl>
                                        <p:attrNameLst>
                                          <p:attrName>style.visibility</p:attrName>
                                        </p:attrNameLst>
                                      </p:cBhvr>
                                      <p:to>
                                        <p:strVal val="visible"/>
                                      </p:to>
                                    </p:set>
                                    <p:anim calcmode="lin" valueType="num">
                                      <p:cBhvr additive="base">
                                        <p:cTn id="19" dur="500" fill="hold"/>
                                        <p:tgtEl>
                                          <p:spTgt spid="341041"/>
                                        </p:tgtEl>
                                        <p:attrNameLst>
                                          <p:attrName>ppt_x</p:attrName>
                                        </p:attrNameLst>
                                      </p:cBhvr>
                                      <p:tavLst>
                                        <p:tav tm="0">
                                          <p:val>
                                            <p:strVal val="#ppt_x"/>
                                          </p:val>
                                        </p:tav>
                                        <p:tav tm="100000">
                                          <p:val>
                                            <p:strVal val="#ppt_x"/>
                                          </p:val>
                                        </p:tav>
                                      </p:tavLst>
                                    </p:anim>
                                    <p:anim calcmode="lin" valueType="num">
                                      <p:cBhvr additive="base">
                                        <p:cTn id="20" dur="500" fill="hold"/>
                                        <p:tgtEl>
                                          <p:spTgt spid="341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41"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ChangeArrowheads="1"/>
          </p:cNvSpPr>
          <p:nvPr/>
        </p:nvSpPr>
        <p:spPr bwMode="auto">
          <a:xfrm>
            <a:off x="900113" y="1052736"/>
            <a:ext cx="6934200" cy="551754"/>
          </a:xfrm>
          <a:prstGeom prst="rect">
            <a:avLst/>
          </a:prstGeom>
          <a:noFill/>
          <a:ln w="22225">
            <a:noFill/>
            <a:miter lim="800000"/>
          </a:ln>
          <a:effectLst/>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方块图基本结构</a:t>
            </a:r>
            <a:endParaRPr lang="en-US" altLang="zh-CN" sz="2400" dirty="0">
              <a:solidFill>
                <a:srgbClr val="893B7E"/>
              </a:solidFill>
              <a:effectLst>
                <a:outerShdw blurRad="38100" dist="38100" dir="2700000" algn="tl">
                  <a:srgbClr val="C0C0C0"/>
                </a:outerShdw>
              </a:effectLst>
              <a:ea typeface="宋体" panose="02010600030101010101" pitchFamily="2" charset="-122"/>
            </a:endParaRPr>
          </a:p>
        </p:txBody>
      </p:sp>
      <p:sp>
        <p:nvSpPr>
          <p:cNvPr id="353285" name="Rectangle 5"/>
          <p:cNvSpPr>
            <a:spLocks noChangeArrowheads="1"/>
          </p:cNvSpPr>
          <p:nvPr/>
        </p:nvSpPr>
        <p:spPr bwMode="auto">
          <a:xfrm>
            <a:off x="539552" y="1628800"/>
            <a:ext cx="3505200" cy="519113"/>
          </a:xfrm>
          <a:prstGeom prst="rect">
            <a:avLst/>
          </a:prstGeom>
          <a:noFill/>
          <a:ln w="22225">
            <a:noFill/>
            <a:miter lim="800000"/>
          </a:ln>
          <a:effectLst/>
        </p:spPr>
        <p:txBody>
          <a:bodyPr>
            <a:spAutoFit/>
          </a:bodyPr>
          <a:lstStyle/>
          <a:p>
            <a:pPr>
              <a:buFont typeface="Wingdings" panose="05000000000000000000" pitchFamily="2" charset="2"/>
              <a:buChar char="ü"/>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串联</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grpSp>
        <p:nvGrpSpPr>
          <p:cNvPr id="2" name="Group 6"/>
          <p:cNvGrpSpPr/>
          <p:nvPr/>
        </p:nvGrpSpPr>
        <p:grpSpPr bwMode="auto">
          <a:xfrm>
            <a:off x="762000" y="2564904"/>
            <a:ext cx="8382000" cy="833437"/>
            <a:chOff x="336" y="1824"/>
            <a:chExt cx="5280" cy="525"/>
          </a:xfrm>
        </p:grpSpPr>
        <p:sp>
          <p:nvSpPr>
            <p:cNvPr id="184334" name="Rectangle 7"/>
            <p:cNvSpPr>
              <a:spLocks noChangeArrowheads="1"/>
            </p:cNvSpPr>
            <p:nvPr/>
          </p:nvSpPr>
          <p:spPr bwMode="auto">
            <a:xfrm>
              <a:off x="900" y="1942"/>
              <a:ext cx="650" cy="40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84335" name="Rectangle 8"/>
            <p:cNvSpPr>
              <a:spLocks noChangeArrowheads="1"/>
            </p:cNvSpPr>
            <p:nvPr/>
          </p:nvSpPr>
          <p:spPr bwMode="auto">
            <a:xfrm>
              <a:off x="2147" y="1942"/>
              <a:ext cx="649" cy="40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184336" name="Rectangle 9"/>
            <p:cNvSpPr>
              <a:spLocks noChangeArrowheads="1"/>
            </p:cNvSpPr>
            <p:nvPr/>
          </p:nvSpPr>
          <p:spPr bwMode="auto">
            <a:xfrm>
              <a:off x="4320" y="1942"/>
              <a:ext cx="649" cy="40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i="1" baseline="-25000">
                  <a:latin typeface="Times New Roman" panose="02020603050405020304" pitchFamily="18" charset="0"/>
                </a:rPr>
                <a:t>n</a:t>
              </a:r>
              <a:r>
                <a:rPr lang="en-US" altLang="zh-CN" sz="2400">
                  <a:latin typeface="Times New Roman" panose="02020603050405020304" pitchFamily="18" charset="0"/>
                </a:rPr>
                <a:t>(s)</a:t>
              </a:r>
            </a:p>
          </p:txBody>
        </p:sp>
        <p:sp>
          <p:nvSpPr>
            <p:cNvPr id="353290" name="Line 10"/>
            <p:cNvSpPr>
              <a:spLocks noChangeShapeType="1"/>
            </p:cNvSpPr>
            <p:nvPr/>
          </p:nvSpPr>
          <p:spPr bwMode="auto">
            <a:xfrm>
              <a:off x="346" y="2134"/>
              <a:ext cx="55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4338" name="Text Box 11"/>
            <p:cNvSpPr txBox="1">
              <a:spLocks noChangeArrowheads="1"/>
            </p:cNvSpPr>
            <p:nvPr/>
          </p:nvSpPr>
          <p:spPr bwMode="auto">
            <a:xfrm>
              <a:off x="336" y="1824"/>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(s)</a:t>
              </a:r>
            </a:p>
          </p:txBody>
        </p:sp>
        <p:sp>
          <p:nvSpPr>
            <p:cNvPr id="184339" name="Text Box 12"/>
            <p:cNvSpPr txBox="1">
              <a:spLocks noChangeArrowheads="1"/>
            </p:cNvSpPr>
            <p:nvPr/>
          </p:nvSpPr>
          <p:spPr bwMode="auto">
            <a:xfrm>
              <a:off x="1640" y="1846"/>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(s)</a:t>
              </a:r>
            </a:p>
          </p:txBody>
        </p:sp>
        <p:sp>
          <p:nvSpPr>
            <p:cNvPr id="184340" name="Text Box 13"/>
            <p:cNvSpPr txBox="1">
              <a:spLocks noChangeArrowheads="1"/>
            </p:cNvSpPr>
            <p:nvPr/>
          </p:nvSpPr>
          <p:spPr bwMode="auto">
            <a:xfrm>
              <a:off x="2842" y="1846"/>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184341" name="Text Box 14"/>
            <p:cNvSpPr txBox="1">
              <a:spLocks noChangeArrowheads="1"/>
            </p:cNvSpPr>
            <p:nvPr/>
          </p:nvSpPr>
          <p:spPr bwMode="auto">
            <a:xfrm>
              <a:off x="3721" y="1846"/>
              <a:ext cx="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n</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84342" name="Text Box 15"/>
            <p:cNvSpPr txBox="1">
              <a:spLocks noChangeArrowheads="1"/>
            </p:cNvSpPr>
            <p:nvPr/>
          </p:nvSpPr>
          <p:spPr bwMode="auto">
            <a:xfrm>
              <a:off x="5107" y="1846"/>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5000">
                  <a:latin typeface="Times New Roman" panose="02020603050405020304" pitchFamily="18" charset="0"/>
                </a:rPr>
                <a:t>o</a:t>
              </a:r>
              <a:r>
                <a:rPr lang="en-US" altLang="zh-CN" sz="2400">
                  <a:latin typeface="Times New Roman" panose="02020603050405020304" pitchFamily="18" charset="0"/>
                </a:rPr>
                <a:t>(s)</a:t>
              </a:r>
            </a:p>
          </p:txBody>
        </p:sp>
        <p:sp>
          <p:nvSpPr>
            <p:cNvPr id="353296" name="Line 16"/>
            <p:cNvSpPr>
              <a:spLocks noChangeShapeType="1"/>
            </p:cNvSpPr>
            <p:nvPr/>
          </p:nvSpPr>
          <p:spPr bwMode="auto">
            <a:xfrm>
              <a:off x="1548" y="2134"/>
              <a:ext cx="6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3297" name="Line 17"/>
            <p:cNvSpPr>
              <a:spLocks noChangeShapeType="1"/>
            </p:cNvSpPr>
            <p:nvPr/>
          </p:nvSpPr>
          <p:spPr bwMode="auto">
            <a:xfrm>
              <a:off x="2796" y="2134"/>
              <a:ext cx="6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3298" name="Line 18"/>
            <p:cNvSpPr>
              <a:spLocks noChangeShapeType="1"/>
            </p:cNvSpPr>
            <p:nvPr/>
          </p:nvSpPr>
          <p:spPr bwMode="auto">
            <a:xfrm>
              <a:off x="3721" y="2134"/>
              <a:ext cx="6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3299" name="Line 19"/>
            <p:cNvSpPr>
              <a:spLocks noChangeShapeType="1"/>
            </p:cNvSpPr>
            <p:nvPr/>
          </p:nvSpPr>
          <p:spPr bwMode="auto">
            <a:xfrm>
              <a:off x="4969" y="2134"/>
              <a:ext cx="6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4347" name="Text Box 20"/>
            <p:cNvSpPr txBox="1">
              <a:spLocks noChangeArrowheads="1"/>
            </p:cNvSpPr>
            <p:nvPr/>
          </p:nvSpPr>
          <p:spPr bwMode="auto">
            <a:xfrm>
              <a:off x="3401" y="1894"/>
              <a:ext cx="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a:t>
              </a:r>
            </a:p>
          </p:txBody>
        </p:sp>
      </p:grpSp>
      <p:grpSp>
        <p:nvGrpSpPr>
          <p:cNvPr id="3" name="Group 21"/>
          <p:cNvGrpSpPr/>
          <p:nvPr/>
        </p:nvGrpSpPr>
        <p:grpSpPr bwMode="auto">
          <a:xfrm>
            <a:off x="1835150" y="3645991"/>
            <a:ext cx="6459538" cy="1828800"/>
            <a:chOff x="854" y="2736"/>
            <a:chExt cx="4069" cy="1152"/>
          </a:xfrm>
        </p:grpSpPr>
        <p:grpSp>
          <p:nvGrpSpPr>
            <p:cNvPr id="4" name="Group 22"/>
            <p:cNvGrpSpPr/>
            <p:nvPr/>
          </p:nvGrpSpPr>
          <p:grpSpPr bwMode="auto">
            <a:xfrm>
              <a:off x="854" y="3312"/>
              <a:ext cx="4069" cy="576"/>
              <a:chOff x="854" y="2832"/>
              <a:chExt cx="4069" cy="576"/>
            </a:xfrm>
          </p:grpSpPr>
          <p:sp>
            <p:nvSpPr>
              <p:cNvPr id="184329" name="Rectangle 23"/>
              <p:cNvSpPr>
                <a:spLocks noChangeArrowheads="1"/>
              </p:cNvSpPr>
              <p:nvPr/>
            </p:nvSpPr>
            <p:spPr bwMode="auto">
              <a:xfrm>
                <a:off x="1871" y="2928"/>
                <a:ext cx="2036"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G(s)=G</a:t>
                </a:r>
                <a:r>
                  <a:rPr lang="en-US" altLang="zh-CN" sz="2400" baseline="-25000">
                    <a:latin typeface="Times New Roman" panose="02020603050405020304" pitchFamily="18" charset="0"/>
                  </a:rPr>
                  <a:t>1</a:t>
                </a:r>
                <a:r>
                  <a:rPr lang="en-US" altLang="zh-CN" sz="2400">
                    <a:latin typeface="Times New Roman" panose="02020603050405020304" pitchFamily="18" charset="0"/>
                  </a:rPr>
                  <a:t>(s) G</a:t>
                </a:r>
                <a:r>
                  <a:rPr lang="en-US" altLang="zh-CN" sz="2400" baseline="-25000">
                    <a:latin typeface="Times New Roman" panose="02020603050405020304" pitchFamily="18" charset="0"/>
                  </a:rPr>
                  <a:t>2</a:t>
                </a:r>
                <a:r>
                  <a:rPr lang="en-US" altLang="zh-CN" sz="2400">
                    <a:latin typeface="Times New Roman" panose="02020603050405020304" pitchFamily="18" charset="0"/>
                  </a:rPr>
                  <a:t>(s) ··· G</a:t>
                </a:r>
                <a:r>
                  <a:rPr lang="en-US" altLang="zh-CN" sz="2400" i="1" baseline="-25000">
                    <a:latin typeface="Times New Roman" panose="02020603050405020304" pitchFamily="18" charset="0"/>
                  </a:rPr>
                  <a:t>n</a:t>
                </a:r>
                <a:r>
                  <a:rPr lang="en-US" altLang="zh-CN" sz="2400">
                    <a:latin typeface="Times New Roman" panose="02020603050405020304" pitchFamily="18" charset="0"/>
                  </a:rPr>
                  <a:t>(s)</a:t>
                </a:r>
              </a:p>
            </p:txBody>
          </p:sp>
          <p:sp>
            <p:nvSpPr>
              <p:cNvPr id="184330" name="Text Box 24"/>
              <p:cNvSpPr txBox="1">
                <a:spLocks noChangeArrowheads="1"/>
              </p:cNvSpPr>
              <p:nvPr/>
            </p:nvSpPr>
            <p:spPr bwMode="auto">
              <a:xfrm>
                <a:off x="993" y="2832"/>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(s)</a:t>
                </a:r>
              </a:p>
            </p:txBody>
          </p:sp>
          <p:sp>
            <p:nvSpPr>
              <p:cNvPr id="184331" name="Text Box 25"/>
              <p:cNvSpPr txBox="1">
                <a:spLocks noChangeArrowheads="1"/>
              </p:cNvSpPr>
              <p:nvPr/>
            </p:nvSpPr>
            <p:spPr bwMode="auto">
              <a:xfrm>
                <a:off x="4229" y="2832"/>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5000">
                    <a:latin typeface="Times New Roman" panose="02020603050405020304" pitchFamily="18" charset="0"/>
                  </a:rPr>
                  <a:t>o</a:t>
                </a:r>
                <a:r>
                  <a:rPr lang="en-US" altLang="zh-CN" sz="2400">
                    <a:latin typeface="Times New Roman" panose="02020603050405020304" pitchFamily="18" charset="0"/>
                  </a:rPr>
                  <a:t>(s)</a:t>
                </a:r>
              </a:p>
            </p:txBody>
          </p:sp>
          <p:sp>
            <p:nvSpPr>
              <p:cNvPr id="353306" name="Line 26"/>
              <p:cNvSpPr>
                <a:spLocks noChangeShapeType="1"/>
              </p:cNvSpPr>
              <p:nvPr/>
            </p:nvSpPr>
            <p:spPr bwMode="auto">
              <a:xfrm>
                <a:off x="854" y="3168"/>
                <a:ext cx="101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3307" name="Line 27"/>
              <p:cNvSpPr>
                <a:spLocks noChangeShapeType="1"/>
              </p:cNvSpPr>
              <p:nvPr/>
            </p:nvSpPr>
            <p:spPr bwMode="auto">
              <a:xfrm>
                <a:off x="3905" y="3168"/>
                <a:ext cx="101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53308" name="AutoShape 28"/>
            <p:cNvSpPr>
              <a:spLocks noChangeArrowheads="1"/>
            </p:cNvSpPr>
            <p:nvPr/>
          </p:nvSpPr>
          <p:spPr bwMode="auto">
            <a:xfrm>
              <a:off x="2736" y="2736"/>
              <a:ext cx="288" cy="480"/>
            </a:xfrm>
            <a:prstGeom prst="downArrow">
              <a:avLst>
                <a:gd name="adj1" fmla="val 50000"/>
                <a:gd name="adj2" fmla="val 41667"/>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28"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9" name="页脚占位符 2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additive="base">
                                        <p:cTn id="7" dur="500" fill="hold"/>
                                        <p:tgtEl>
                                          <p:spTgt spid="353285"/>
                                        </p:tgtEl>
                                        <p:attrNameLst>
                                          <p:attrName>ppt_x</p:attrName>
                                        </p:attrNameLst>
                                      </p:cBhvr>
                                      <p:tavLst>
                                        <p:tav tm="0">
                                          <p:val>
                                            <p:strVal val="#ppt_x"/>
                                          </p:val>
                                        </p:tav>
                                        <p:tav tm="100000">
                                          <p:val>
                                            <p:strVal val="#ppt_x"/>
                                          </p:val>
                                        </p:tav>
                                      </p:tavLst>
                                    </p:anim>
                                    <p:anim calcmode="lin" valueType="num">
                                      <p:cBhvr additive="base">
                                        <p:cTn id="8" dur="500" fill="hold"/>
                                        <p:tgtEl>
                                          <p:spTgt spid="353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187450" y="980728"/>
            <a:ext cx="7423150" cy="551754"/>
          </a:xfrm>
          <a:prstGeom prst="rect">
            <a:avLst/>
          </a:prstGeom>
          <a:noFill/>
          <a:ln w="9525">
            <a:noFill/>
            <a:miter lim="800000"/>
          </a:ln>
        </p:spPr>
        <p:txBody>
          <a:bodyPr>
            <a:spAutoFit/>
          </a:bodyPr>
          <a:lstStyle/>
          <a:p>
            <a:pPr>
              <a:lnSpc>
                <a:spcPct val="115000"/>
              </a:lnSpc>
              <a:buFont typeface="Wingdings" panose="05000000000000000000" pitchFamily="2" charset="2"/>
              <a:buChar char="ü"/>
              <a:defRPr/>
            </a:pP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dirty="0">
                <a:solidFill>
                  <a:srgbClr val="FF0000"/>
                </a:solidFill>
                <a:ea typeface="宋体" panose="02010600030101010101" pitchFamily="2" charset="-122"/>
              </a:rPr>
              <a:t>阻尼</a:t>
            </a:r>
          </a:p>
        </p:txBody>
      </p:sp>
      <p:graphicFrame>
        <p:nvGraphicFramePr>
          <p:cNvPr id="192515" name="Object 3"/>
          <p:cNvGraphicFramePr>
            <a:graphicFrameLocks noChangeAspect="1"/>
          </p:cNvGraphicFramePr>
          <p:nvPr/>
        </p:nvGraphicFramePr>
        <p:xfrm>
          <a:off x="1936750" y="3341341"/>
          <a:ext cx="4632325" cy="2701925"/>
        </p:xfrm>
        <a:graphic>
          <a:graphicData uri="http://schemas.openxmlformats.org/presentationml/2006/ole">
            <mc:AlternateContent xmlns:mc="http://schemas.openxmlformats.org/markup-compatibility/2006">
              <mc:Choice xmlns:v="urn:schemas-microsoft-com:vml" Requires="v">
                <p:oleObj spid="_x0000_s20485" name="Equation" r:id="rId3" imgW="46024800" imgH="26822400" progId="Equation.DSMT4">
                  <p:embed/>
                </p:oleObj>
              </mc:Choice>
              <mc:Fallback>
                <p:oleObj name="Equation" r:id="rId3" imgW="46024800" imgH="26822400" progId="Equation.DSMT4">
                  <p:embed/>
                  <p:pic>
                    <p:nvPicPr>
                      <p:cNvPr id="0" name="Picture 1" descr="image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0" y="3341341"/>
                        <a:ext cx="4632325"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2057400" y="1437928"/>
            <a:ext cx="4114800" cy="1982788"/>
            <a:chOff x="1296" y="1056"/>
            <a:chExt cx="2592" cy="1249"/>
          </a:xfrm>
        </p:grpSpPr>
        <p:sp>
          <p:nvSpPr>
            <p:cNvPr id="192517" name="Line 5"/>
            <p:cNvSpPr>
              <a:spLocks noChangeShapeType="1"/>
            </p:cNvSpPr>
            <p:nvPr/>
          </p:nvSpPr>
          <p:spPr bwMode="auto">
            <a:xfrm flipH="1">
              <a:off x="1920" y="1842"/>
              <a:ext cx="67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18" name="Line 6"/>
            <p:cNvSpPr>
              <a:spLocks noChangeShapeType="1"/>
            </p:cNvSpPr>
            <p:nvPr/>
          </p:nvSpPr>
          <p:spPr bwMode="auto">
            <a:xfrm flipH="1" flipV="1">
              <a:off x="2688" y="1842"/>
              <a:ext cx="480"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19" name="Oval 7"/>
            <p:cNvSpPr>
              <a:spLocks noChangeArrowheads="1"/>
            </p:cNvSpPr>
            <p:nvPr/>
          </p:nvSpPr>
          <p:spPr bwMode="auto">
            <a:xfrm>
              <a:off x="1824" y="1801"/>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2520" name="Oval 8"/>
            <p:cNvSpPr>
              <a:spLocks noChangeArrowheads="1"/>
            </p:cNvSpPr>
            <p:nvPr/>
          </p:nvSpPr>
          <p:spPr bwMode="auto">
            <a:xfrm>
              <a:off x="3168" y="1801"/>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2521" name="Line 9"/>
            <p:cNvSpPr>
              <a:spLocks noChangeShapeType="1"/>
            </p:cNvSpPr>
            <p:nvPr/>
          </p:nvSpPr>
          <p:spPr bwMode="auto">
            <a:xfrm flipH="1" flipV="1">
              <a:off x="1296" y="1842"/>
              <a:ext cx="528" cy="0"/>
            </a:xfrm>
            <a:prstGeom prst="line">
              <a:avLst/>
            </a:prstGeom>
            <a:noFill/>
            <a:ln w="22225">
              <a:solidFill>
                <a:schemeClr val="tx1"/>
              </a:solidFill>
              <a:miter lim="800000"/>
              <a:head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2522" name="Line 10"/>
            <p:cNvSpPr>
              <a:spLocks noChangeShapeType="1"/>
            </p:cNvSpPr>
            <p:nvPr/>
          </p:nvSpPr>
          <p:spPr bwMode="auto">
            <a:xfrm flipH="1" flipV="1">
              <a:off x="3264" y="1845"/>
              <a:ext cx="52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3083" name="Text Box 11"/>
            <p:cNvSpPr txBox="1">
              <a:spLocks noChangeArrowheads="1"/>
            </p:cNvSpPr>
            <p:nvPr/>
          </p:nvSpPr>
          <p:spPr bwMode="auto">
            <a:xfrm>
              <a:off x="2492" y="2017"/>
              <a:ext cx="255"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3084" name="Rectangle 12"/>
            <p:cNvSpPr>
              <a:spLocks noChangeArrowheads="1"/>
            </p:cNvSpPr>
            <p:nvPr/>
          </p:nvSpPr>
          <p:spPr bwMode="auto">
            <a:xfrm>
              <a:off x="1330" y="1826"/>
              <a:ext cx="453" cy="288"/>
            </a:xfrm>
            <a:prstGeom prst="rect">
              <a:avLst/>
            </a:prstGeom>
            <a:noFill/>
            <a:ln w="22225">
              <a:noFill/>
              <a:miter lim="800000"/>
            </a:ln>
          </p:spPr>
          <p:txBody>
            <a:bodyPr wrap="none">
              <a:spAutoFit/>
            </a:bodyPr>
            <a:lstStyle/>
            <a:p>
              <a:pPr>
                <a:defRPr/>
              </a:pPr>
              <a:r>
                <a:rPr lang="en-US" altLang="zh-CN" sz="2400" i="1" dirty="0">
                  <a:latin typeface="Times New Roman" panose="02020603050405020304" pitchFamily="18" charset="0"/>
                  <a:ea typeface="宋体" panose="02010600030101010101" pitchFamily="2" charset="-122"/>
                </a:rPr>
                <a:t>f</a:t>
              </a:r>
              <a:r>
                <a:rPr lang="en-US" altLang="zh-CN" sz="2400" i="1" baseline="-25000" dirty="0">
                  <a:latin typeface="Times New Roman" panose="02020603050405020304" pitchFamily="18" charset="0"/>
                  <a:ea typeface="宋体" panose="02010600030101010101" pitchFamily="2" charset="-122"/>
                </a:rPr>
                <a:t>D</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p>
          </p:txBody>
        </p:sp>
        <p:sp>
          <p:nvSpPr>
            <p:cNvPr id="3085" name="Rectangle 13"/>
            <p:cNvSpPr>
              <a:spLocks noChangeArrowheads="1"/>
            </p:cNvSpPr>
            <p:nvPr/>
          </p:nvSpPr>
          <p:spPr bwMode="auto">
            <a:xfrm>
              <a:off x="3394" y="1826"/>
              <a:ext cx="489" cy="291"/>
            </a:xfrm>
            <a:prstGeom prst="rect">
              <a:avLst/>
            </a:prstGeom>
            <a:noFill/>
            <a:ln w="22225">
              <a:noFill/>
              <a:miter lim="800000"/>
            </a:ln>
          </p:spPr>
          <p:txBody>
            <a:bodyPr wrap="none">
              <a:spAutoFit/>
            </a:bodyPr>
            <a:lstStyle/>
            <a:p>
              <a:pPr>
                <a:defRPr/>
              </a:pPr>
              <a:r>
                <a:rPr lang="en-US" altLang="zh-CN" sz="2400" i="1" dirty="0">
                  <a:latin typeface="Times New Roman" panose="02020603050405020304" pitchFamily="18" charset="0"/>
                  <a:ea typeface="宋体" panose="02010600030101010101" pitchFamily="2" charset="-122"/>
                </a:rPr>
                <a:t>f</a:t>
              </a:r>
              <a:r>
                <a:rPr lang="en-US" altLang="zh-CN" sz="2400" i="1" baseline="-25000" dirty="0">
                  <a:latin typeface="Times New Roman" panose="02020603050405020304" pitchFamily="18" charset="0"/>
                  <a:ea typeface="宋体" panose="02010600030101010101" pitchFamily="2" charset="-122"/>
                </a:rPr>
                <a:t>D</a:t>
              </a:r>
              <a:r>
                <a:rPr lang="en-US" altLang="zh-CN" sz="2400" i="1" baseline="300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p>
          </p:txBody>
        </p:sp>
        <p:sp>
          <p:nvSpPr>
            <p:cNvPr id="192526" name="Line 14"/>
            <p:cNvSpPr>
              <a:spLocks noChangeShapeType="1"/>
            </p:cNvSpPr>
            <p:nvPr/>
          </p:nvSpPr>
          <p:spPr bwMode="auto">
            <a:xfrm flipV="1">
              <a:off x="1872" y="1239"/>
              <a:ext cx="0" cy="57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27" name="Line 15"/>
            <p:cNvSpPr>
              <a:spLocks noChangeShapeType="1"/>
            </p:cNvSpPr>
            <p:nvPr/>
          </p:nvSpPr>
          <p:spPr bwMode="auto">
            <a:xfrm>
              <a:off x="1872" y="1239"/>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2528" name="Line 16"/>
            <p:cNvSpPr>
              <a:spLocks noChangeShapeType="1"/>
            </p:cNvSpPr>
            <p:nvPr/>
          </p:nvSpPr>
          <p:spPr bwMode="auto">
            <a:xfrm>
              <a:off x="1872" y="1527"/>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2529" name="Line 17"/>
            <p:cNvSpPr>
              <a:spLocks noChangeShapeType="1"/>
            </p:cNvSpPr>
            <p:nvPr/>
          </p:nvSpPr>
          <p:spPr bwMode="auto">
            <a:xfrm flipV="1">
              <a:off x="3216" y="1239"/>
              <a:ext cx="0" cy="57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30" name="Line 18"/>
            <p:cNvSpPr>
              <a:spLocks noChangeShapeType="1"/>
            </p:cNvSpPr>
            <p:nvPr/>
          </p:nvSpPr>
          <p:spPr bwMode="auto">
            <a:xfrm>
              <a:off x="3216" y="1239"/>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92531" name="Line 19"/>
            <p:cNvSpPr>
              <a:spLocks noChangeShapeType="1"/>
            </p:cNvSpPr>
            <p:nvPr/>
          </p:nvSpPr>
          <p:spPr bwMode="auto">
            <a:xfrm>
              <a:off x="3216" y="1527"/>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3092" name="Rectangle 20"/>
            <p:cNvSpPr>
              <a:spLocks noChangeArrowheads="1"/>
            </p:cNvSpPr>
            <p:nvPr/>
          </p:nvSpPr>
          <p:spPr bwMode="auto">
            <a:xfrm>
              <a:off x="2098" y="1344"/>
              <a:ext cx="457"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3093" name="Rectangle 21"/>
            <p:cNvSpPr>
              <a:spLocks noChangeArrowheads="1"/>
            </p:cNvSpPr>
            <p:nvPr/>
          </p:nvSpPr>
          <p:spPr bwMode="auto">
            <a:xfrm>
              <a:off x="2096" y="1056"/>
              <a:ext cx="44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v</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3094" name="Rectangle 22"/>
            <p:cNvSpPr>
              <a:spLocks noChangeArrowheads="1"/>
            </p:cNvSpPr>
            <p:nvPr/>
          </p:nvSpPr>
          <p:spPr bwMode="auto">
            <a:xfrm>
              <a:off x="3431" y="1344"/>
              <a:ext cx="457"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3095" name="Rectangle 23"/>
            <p:cNvSpPr>
              <a:spLocks noChangeArrowheads="1"/>
            </p:cNvSpPr>
            <p:nvPr/>
          </p:nvSpPr>
          <p:spPr bwMode="auto">
            <a:xfrm>
              <a:off x="3429" y="1056"/>
              <a:ext cx="44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v</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192536" name="Line 24"/>
            <p:cNvSpPr>
              <a:spLocks noChangeShapeType="1"/>
            </p:cNvSpPr>
            <p:nvPr/>
          </p:nvSpPr>
          <p:spPr bwMode="auto">
            <a:xfrm>
              <a:off x="2592" y="1776"/>
              <a:ext cx="0" cy="144"/>
            </a:xfrm>
            <a:prstGeom prst="line">
              <a:avLst/>
            </a:prstGeom>
            <a:noFill/>
            <a:ln w="2857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37" name="Line 25"/>
            <p:cNvSpPr>
              <a:spLocks noChangeShapeType="1"/>
            </p:cNvSpPr>
            <p:nvPr/>
          </p:nvSpPr>
          <p:spPr bwMode="auto">
            <a:xfrm>
              <a:off x="2544" y="1680"/>
              <a:ext cx="144" cy="0"/>
            </a:xfrm>
            <a:prstGeom prst="line">
              <a:avLst/>
            </a:prstGeom>
            <a:noFill/>
            <a:ln w="2857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38" name="Line 26"/>
            <p:cNvSpPr>
              <a:spLocks noChangeShapeType="1"/>
            </p:cNvSpPr>
            <p:nvPr/>
          </p:nvSpPr>
          <p:spPr bwMode="auto">
            <a:xfrm>
              <a:off x="2688" y="1680"/>
              <a:ext cx="0" cy="336"/>
            </a:xfrm>
            <a:prstGeom prst="line">
              <a:avLst/>
            </a:prstGeom>
            <a:noFill/>
            <a:ln w="2857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2539" name="Line 27"/>
            <p:cNvSpPr>
              <a:spLocks noChangeShapeType="1"/>
            </p:cNvSpPr>
            <p:nvPr/>
          </p:nvSpPr>
          <p:spPr bwMode="auto">
            <a:xfrm>
              <a:off x="2544" y="2016"/>
              <a:ext cx="144" cy="0"/>
            </a:xfrm>
            <a:prstGeom prst="line">
              <a:avLst/>
            </a:prstGeom>
            <a:noFill/>
            <a:ln w="2857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sp>
        <p:nvSpPr>
          <p:cNvPr id="2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29" name="Text Box 29"/>
          <p:cNvSpPr txBox="1">
            <a:spLocks noChangeArrowheads="1"/>
          </p:cNvSpPr>
          <p:nvPr/>
        </p:nvSpPr>
        <p:spPr bwMode="auto">
          <a:xfrm>
            <a:off x="6732240" y="1700808"/>
            <a:ext cx="2016224" cy="2677656"/>
          </a:xfrm>
          <a:prstGeom prst="rect">
            <a:avLst/>
          </a:prstGeom>
          <a:noFill/>
          <a:ln w="9525">
            <a:noFill/>
            <a:miter lim="800000"/>
          </a:ln>
        </p:spPr>
        <p:txBody>
          <a:bodyPr wrap="square">
            <a:spAutoFit/>
          </a:bodyPr>
          <a:lstStyle/>
          <a:p>
            <a:pPr>
              <a:defRPr/>
            </a:pPr>
            <a:r>
              <a:rPr kumimoji="0" lang="zh-CN" altLang="en-US" sz="2800" dirty="0">
                <a:solidFill>
                  <a:srgbClr val="CC0000"/>
                </a:solidFill>
                <a:ea typeface="宋体" panose="02010600030101010101" pitchFamily="2" charset="-122"/>
              </a:rPr>
              <a:t>对于阻尼，受力相同</a:t>
            </a:r>
            <a:r>
              <a:rPr kumimoji="0" lang="en-US" altLang="zh-CN" sz="2800" dirty="0">
                <a:solidFill>
                  <a:schemeClr val="tx2"/>
                </a:solidFill>
                <a:ea typeface="宋体" panose="02010600030101010101" pitchFamily="2" charset="-122"/>
              </a:rPr>
              <a:t>(</a:t>
            </a:r>
            <a:r>
              <a:rPr kumimoji="0" lang="zh-CN" altLang="en-US" sz="2800" dirty="0">
                <a:solidFill>
                  <a:schemeClr val="tx2"/>
                </a:solidFill>
                <a:ea typeface="宋体" panose="02010600030101010101" pitchFamily="2" charset="-122"/>
              </a:rPr>
              <a:t>大小相同方向相反</a:t>
            </a:r>
            <a:r>
              <a:rPr kumimoji="0" lang="en-US" altLang="zh-CN" sz="2800" dirty="0">
                <a:solidFill>
                  <a:schemeClr val="tx2"/>
                </a:solidFill>
                <a:ea typeface="宋体" panose="02010600030101010101" pitchFamily="2" charset="-122"/>
              </a:rPr>
              <a:t>)</a:t>
            </a:r>
            <a:r>
              <a:rPr kumimoji="0" lang="zh-CN" altLang="en-US" sz="2800" dirty="0">
                <a:solidFill>
                  <a:srgbClr val="CC0000"/>
                </a:solidFill>
                <a:ea typeface="宋体" panose="02010600030101010101" pitchFamily="2" charset="-122"/>
              </a:rPr>
              <a:t>， </a:t>
            </a:r>
            <a:r>
              <a:rPr kumimoji="0" lang="zh-CN" altLang="en-US" sz="2800" dirty="0">
                <a:solidFill>
                  <a:schemeClr val="tx2"/>
                </a:solidFill>
                <a:ea typeface="宋体" panose="02010600030101010101" pitchFamily="2" charset="-122"/>
              </a:rPr>
              <a:t>两端速度</a:t>
            </a:r>
            <a:r>
              <a:rPr kumimoji="0" lang="zh-CN" altLang="en-US" sz="2800" dirty="0">
                <a:solidFill>
                  <a:srgbClr val="CC0000"/>
                </a:solidFill>
                <a:ea typeface="宋体" panose="02010600030101010101" pitchFamily="2" charset="-122"/>
              </a:rPr>
              <a:t>不同。</a:t>
            </a:r>
          </a:p>
        </p:txBody>
      </p:sp>
      <p:sp>
        <p:nvSpPr>
          <p:cNvPr id="30" name="灯片编号占位符 29"/>
          <p:cNvSpPr>
            <a:spLocks noGrp="1"/>
          </p:cNvSpPr>
          <p:nvPr>
            <p:ph type="sldNum" sz="quarter" idx="12"/>
          </p:nvPr>
        </p:nvSpPr>
        <p:spPr/>
        <p:txBody>
          <a:bodyPr/>
          <a:lstStyle/>
          <a:p>
            <a:fld id="{CBB6FD9D-FA08-4F2A-90DD-7CEE8E59FBDF}" type="slidenum">
              <a:rPr lang="en-US" altLang="zh-CN" smtClean="0"/>
              <a:pPr/>
              <a:t>14</a:t>
            </a:fld>
            <a:endParaRPr lang="en-US" altLang="zh-CN"/>
          </a:p>
        </p:txBody>
      </p:sp>
      <p:sp>
        <p:nvSpPr>
          <p:cNvPr id="31" name="页脚占位符 30"/>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515"/>
                                        </p:tgtEl>
                                        <p:attrNameLst>
                                          <p:attrName>style.visibility</p:attrName>
                                        </p:attrNameLst>
                                      </p:cBhvr>
                                      <p:to>
                                        <p:strVal val="visible"/>
                                      </p:to>
                                    </p:set>
                                    <p:anim calcmode="lin" valueType="num">
                                      <p:cBhvr additive="base">
                                        <p:cTn id="13" dur="500" fill="hold"/>
                                        <p:tgtEl>
                                          <p:spTgt spid="192515"/>
                                        </p:tgtEl>
                                        <p:attrNameLst>
                                          <p:attrName>ppt_x</p:attrName>
                                        </p:attrNameLst>
                                      </p:cBhvr>
                                      <p:tavLst>
                                        <p:tav tm="0">
                                          <p:val>
                                            <p:strVal val="#ppt_x"/>
                                          </p:val>
                                        </p:tav>
                                        <p:tav tm="100000">
                                          <p:val>
                                            <p:strVal val="#ppt_x"/>
                                          </p:val>
                                        </p:tav>
                                      </p:tavLst>
                                    </p:anim>
                                    <p:anim calcmode="lin" valueType="num">
                                      <p:cBhvr additive="base">
                                        <p:cTn id="14" dur="500" fill="hold"/>
                                        <p:tgtEl>
                                          <p:spTgt spid="1925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ChangeArrowheads="1"/>
          </p:cNvSpPr>
          <p:nvPr/>
        </p:nvSpPr>
        <p:spPr bwMode="auto">
          <a:xfrm>
            <a:off x="395288" y="1196752"/>
            <a:ext cx="3505200" cy="519112"/>
          </a:xfrm>
          <a:prstGeom prst="rect">
            <a:avLst/>
          </a:prstGeom>
          <a:noFill/>
          <a:ln w="22225">
            <a:noFill/>
            <a:miter lim="800000"/>
          </a:ln>
          <a:effectLst/>
        </p:spPr>
        <p:txBody>
          <a:bodyPr>
            <a:spAutoFit/>
          </a:bodyPr>
          <a:lstStyle/>
          <a:p>
            <a:pPr>
              <a:buFont typeface="Wingdings" panose="05000000000000000000" pitchFamily="2" charset="2"/>
              <a:buChar char="ü"/>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并联</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grpSp>
        <p:nvGrpSpPr>
          <p:cNvPr id="2" name="Group 4"/>
          <p:cNvGrpSpPr/>
          <p:nvPr/>
        </p:nvGrpSpPr>
        <p:grpSpPr bwMode="auto">
          <a:xfrm>
            <a:off x="1752600" y="1479327"/>
            <a:ext cx="6096000" cy="2792412"/>
            <a:chOff x="1104" y="912"/>
            <a:chExt cx="3840" cy="1759"/>
          </a:xfrm>
        </p:grpSpPr>
        <p:graphicFrame>
          <p:nvGraphicFramePr>
            <p:cNvPr id="106498" name="Object 5"/>
            <p:cNvGraphicFramePr>
              <a:graphicFrameLocks noChangeAspect="1"/>
            </p:cNvGraphicFramePr>
            <p:nvPr/>
          </p:nvGraphicFramePr>
          <p:xfrm>
            <a:off x="2452" y="1623"/>
            <a:ext cx="96" cy="171"/>
          </p:xfrm>
          <a:graphic>
            <a:graphicData uri="http://schemas.openxmlformats.org/presentationml/2006/ole">
              <mc:AlternateContent xmlns:mc="http://schemas.openxmlformats.org/markup-compatibility/2006">
                <mc:Choice xmlns:v="urn:schemas-microsoft-com:vml" Requires="v">
                  <p:oleObj spid="_x0000_s209926" name="公式" r:id="rId3" imgW="3048000" imgH="5791200" progId="">
                    <p:embed/>
                  </p:oleObj>
                </mc:Choice>
                <mc:Fallback>
                  <p:oleObj name="公式" r:id="rId3" imgW="3048000" imgH="5791200" progId="">
                    <p:embed/>
                    <p:pic>
                      <p:nvPicPr>
                        <p:cNvPr id="0" name="Picture 2" descr="image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 y="1623"/>
                          <a:ext cx="96"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9" name="Text Box 6"/>
            <p:cNvSpPr txBox="1">
              <a:spLocks noChangeArrowheads="1"/>
            </p:cNvSpPr>
            <p:nvPr/>
          </p:nvSpPr>
          <p:spPr bwMode="auto">
            <a:xfrm>
              <a:off x="4356" y="1354"/>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6510" name="Rectangle 7"/>
            <p:cNvSpPr>
              <a:spLocks noChangeArrowheads="1"/>
            </p:cNvSpPr>
            <p:nvPr/>
          </p:nvSpPr>
          <p:spPr bwMode="auto">
            <a:xfrm>
              <a:off x="2534" y="912"/>
              <a:ext cx="668" cy="35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54312" name="Line 8"/>
            <p:cNvSpPr>
              <a:spLocks noChangeShapeType="1"/>
            </p:cNvSpPr>
            <p:nvPr/>
          </p:nvSpPr>
          <p:spPr bwMode="auto">
            <a:xfrm>
              <a:off x="3218" y="1663"/>
              <a:ext cx="35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13" name="Line 9"/>
            <p:cNvSpPr>
              <a:spLocks noChangeShapeType="1"/>
            </p:cNvSpPr>
            <p:nvPr/>
          </p:nvSpPr>
          <p:spPr bwMode="auto">
            <a:xfrm>
              <a:off x="2188" y="1104"/>
              <a:ext cx="34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14" name="Line 10"/>
            <p:cNvSpPr>
              <a:spLocks noChangeShapeType="1"/>
            </p:cNvSpPr>
            <p:nvPr/>
          </p:nvSpPr>
          <p:spPr bwMode="auto">
            <a:xfrm>
              <a:off x="3787" y="1663"/>
              <a:ext cx="115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6514" name="Text Box 11"/>
            <p:cNvSpPr txBox="1">
              <a:spLocks noChangeArrowheads="1"/>
            </p:cNvSpPr>
            <p:nvPr/>
          </p:nvSpPr>
          <p:spPr bwMode="auto">
            <a:xfrm>
              <a:off x="3468" y="176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06515" name="Text Box 12"/>
            <p:cNvSpPr txBox="1">
              <a:spLocks noChangeArrowheads="1"/>
            </p:cNvSpPr>
            <p:nvPr/>
          </p:nvSpPr>
          <p:spPr bwMode="auto">
            <a:xfrm>
              <a:off x="1151" y="1354"/>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6516" name="Rectangle 13"/>
            <p:cNvSpPr>
              <a:spLocks noChangeArrowheads="1"/>
            </p:cNvSpPr>
            <p:nvPr/>
          </p:nvSpPr>
          <p:spPr bwMode="auto">
            <a:xfrm>
              <a:off x="2554" y="1530"/>
              <a:ext cx="668" cy="3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54318" name="Line 14"/>
            <p:cNvSpPr>
              <a:spLocks noChangeShapeType="1"/>
            </p:cNvSpPr>
            <p:nvPr/>
          </p:nvSpPr>
          <p:spPr bwMode="auto">
            <a:xfrm>
              <a:off x="2175" y="1707"/>
              <a:ext cx="37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6518" name="Text Box 15"/>
            <p:cNvSpPr txBox="1">
              <a:spLocks noChangeArrowheads="1"/>
            </p:cNvSpPr>
            <p:nvPr/>
          </p:nvSpPr>
          <p:spPr bwMode="auto">
            <a:xfrm>
              <a:off x="3501" y="1442"/>
              <a:ext cx="3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106519" name="Text Box 16"/>
            <p:cNvSpPr txBox="1">
              <a:spLocks noChangeArrowheads="1"/>
            </p:cNvSpPr>
            <p:nvPr/>
          </p:nvSpPr>
          <p:spPr bwMode="auto">
            <a:xfrm>
              <a:off x="3308" y="1632"/>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06520" name="Text Box 17"/>
            <p:cNvSpPr txBox="1">
              <a:spLocks noChangeArrowheads="1"/>
            </p:cNvSpPr>
            <p:nvPr/>
          </p:nvSpPr>
          <p:spPr bwMode="auto">
            <a:xfrm>
              <a:off x="3431" y="127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06521" name="Rectangle 18"/>
            <p:cNvSpPr>
              <a:spLocks noChangeArrowheads="1"/>
            </p:cNvSpPr>
            <p:nvPr/>
          </p:nvSpPr>
          <p:spPr bwMode="auto">
            <a:xfrm>
              <a:off x="2554" y="2318"/>
              <a:ext cx="668" cy="35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i="1" baseline="-25000">
                  <a:latin typeface="Times New Roman" panose="02020603050405020304" pitchFamily="18" charset="0"/>
                </a:rPr>
                <a:t>n</a:t>
              </a:r>
              <a:r>
                <a:rPr lang="en-US" altLang="zh-CN" sz="2400">
                  <a:latin typeface="Times New Roman" panose="02020603050405020304" pitchFamily="18" charset="0"/>
                </a:rPr>
                <a:t>(s)</a:t>
              </a:r>
            </a:p>
          </p:txBody>
        </p:sp>
        <p:sp>
          <p:nvSpPr>
            <p:cNvPr id="354323" name="Line 19"/>
            <p:cNvSpPr>
              <a:spLocks noChangeShapeType="1"/>
            </p:cNvSpPr>
            <p:nvPr/>
          </p:nvSpPr>
          <p:spPr bwMode="auto">
            <a:xfrm>
              <a:off x="2188" y="2496"/>
              <a:ext cx="36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4" name="Line 20"/>
            <p:cNvSpPr>
              <a:spLocks noChangeShapeType="1"/>
            </p:cNvSpPr>
            <p:nvPr/>
          </p:nvSpPr>
          <p:spPr bwMode="auto">
            <a:xfrm>
              <a:off x="3238" y="2494"/>
              <a:ext cx="42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5" name="Line 21"/>
            <p:cNvSpPr>
              <a:spLocks noChangeShapeType="1"/>
            </p:cNvSpPr>
            <p:nvPr/>
          </p:nvSpPr>
          <p:spPr bwMode="auto">
            <a:xfrm flipH="1" flipV="1">
              <a:off x="3668" y="1736"/>
              <a:ext cx="0" cy="768"/>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6" name="Line 22"/>
            <p:cNvSpPr>
              <a:spLocks noChangeShapeType="1"/>
            </p:cNvSpPr>
            <p:nvPr/>
          </p:nvSpPr>
          <p:spPr bwMode="auto">
            <a:xfrm>
              <a:off x="2188" y="1104"/>
              <a:ext cx="0" cy="139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7" name="Line 23"/>
            <p:cNvSpPr>
              <a:spLocks noChangeShapeType="1"/>
            </p:cNvSpPr>
            <p:nvPr/>
          </p:nvSpPr>
          <p:spPr bwMode="auto">
            <a:xfrm flipH="1">
              <a:off x="1104" y="1707"/>
              <a:ext cx="109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8" name="Line 24"/>
            <p:cNvSpPr>
              <a:spLocks noChangeShapeType="1"/>
            </p:cNvSpPr>
            <p:nvPr/>
          </p:nvSpPr>
          <p:spPr bwMode="auto">
            <a:xfrm>
              <a:off x="3206" y="1104"/>
              <a:ext cx="47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4329" name="Line 25"/>
            <p:cNvSpPr>
              <a:spLocks noChangeShapeType="1"/>
            </p:cNvSpPr>
            <p:nvPr/>
          </p:nvSpPr>
          <p:spPr bwMode="auto">
            <a:xfrm>
              <a:off x="3664" y="1109"/>
              <a:ext cx="0" cy="442"/>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6529" name="Text Box 26"/>
            <p:cNvSpPr txBox="1">
              <a:spLocks noChangeArrowheads="1"/>
            </p:cNvSpPr>
            <p:nvPr/>
          </p:nvSpPr>
          <p:spPr bwMode="auto">
            <a:xfrm>
              <a:off x="2811" y="1795"/>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06530" name="Text Box 27"/>
            <p:cNvSpPr txBox="1">
              <a:spLocks noChangeArrowheads="1"/>
            </p:cNvSpPr>
            <p:nvPr/>
          </p:nvSpPr>
          <p:spPr bwMode="auto">
            <a:xfrm>
              <a:off x="2811" y="1908"/>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06531" name="Text Box 28"/>
            <p:cNvSpPr txBox="1">
              <a:spLocks noChangeArrowheads="1"/>
            </p:cNvSpPr>
            <p:nvPr/>
          </p:nvSpPr>
          <p:spPr bwMode="auto">
            <a:xfrm>
              <a:off x="2811" y="2016"/>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grpSp>
      <p:grpSp>
        <p:nvGrpSpPr>
          <p:cNvPr id="3" name="Group 29"/>
          <p:cNvGrpSpPr/>
          <p:nvPr/>
        </p:nvGrpSpPr>
        <p:grpSpPr bwMode="auto">
          <a:xfrm>
            <a:off x="1903413" y="4500339"/>
            <a:ext cx="5989637" cy="1463675"/>
            <a:chOff x="1199" y="2880"/>
            <a:chExt cx="3773" cy="922"/>
          </a:xfrm>
        </p:grpSpPr>
        <p:grpSp>
          <p:nvGrpSpPr>
            <p:cNvPr id="4" name="Group 30"/>
            <p:cNvGrpSpPr/>
            <p:nvPr/>
          </p:nvGrpSpPr>
          <p:grpSpPr bwMode="auto">
            <a:xfrm>
              <a:off x="1199" y="3312"/>
              <a:ext cx="3773" cy="490"/>
              <a:chOff x="1199" y="2976"/>
              <a:chExt cx="3773" cy="490"/>
            </a:xfrm>
          </p:grpSpPr>
          <p:sp>
            <p:nvSpPr>
              <p:cNvPr id="354335" name="Line 31"/>
              <p:cNvSpPr>
                <a:spLocks noChangeShapeType="1"/>
              </p:cNvSpPr>
              <p:nvPr/>
            </p:nvSpPr>
            <p:spPr bwMode="auto">
              <a:xfrm>
                <a:off x="1199" y="3290"/>
                <a:ext cx="71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6505" name="Text Box 32"/>
              <p:cNvSpPr txBox="1">
                <a:spLocks noChangeArrowheads="1"/>
              </p:cNvSpPr>
              <p:nvPr/>
            </p:nvSpPr>
            <p:spPr bwMode="auto">
              <a:xfrm>
                <a:off x="1228" y="2976"/>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6506" name="Text Box 33"/>
              <p:cNvSpPr txBox="1">
                <a:spLocks noChangeArrowheads="1"/>
              </p:cNvSpPr>
              <p:nvPr/>
            </p:nvSpPr>
            <p:spPr bwMode="auto">
              <a:xfrm>
                <a:off x="4396" y="2976"/>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54338" name="Line 34"/>
              <p:cNvSpPr>
                <a:spLocks noChangeShapeType="1"/>
              </p:cNvSpPr>
              <p:nvPr/>
            </p:nvSpPr>
            <p:spPr bwMode="auto">
              <a:xfrm>
                <a:off x="4186" y="3290"/>
                <a:ext cx="78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6508" name="Rectangle 35"/>
              <p:cNvSpPr>
                <a:spLocks noChangeArrowheads="1"/>
              </p:cNvSpPr>
              <p:nvPr/>
            </p:nvSpPr>
            <p:spPr bwMode="auto">
              <a:xfrm>
                <a:off x="1902" y="3113"/>
                <a:ext cx="2276" cy="35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 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r>
                  <a:rPr lang="en-US" altLang="zh-CN" sz="2400">
                    <a:sym typeface="Symbol" panose="05050102010706020507" pitchFamily="18" charset="2"/>
                  </a:rPr>
                  <a:t></a:t>
                </a:r>
                <a:r>
                  <a:rPr lang="en-US" altLang="zh-CN" sz="2400">
                    <a:latin typeface="Times New Roman" panose="02020603050405020304" pitchFamily="18" charset="0"/>
                  </a:rPr>
                  <a:t> </a:t>
                </a:r>
                <a:r>
                  <a:rPr lang="en-US" altLang="zh-CN" sz="2400">
                    <a:sym typeface="Symbol" panose="05050102010706020507" pitchFamily="18" charset="2"/>
                  </a:rPr>
                  <a:t></a:t>
                </a:r>
                <a:r>
                  <a:rPr lang="en-US" altLang="zh-CN" sz="2400">
                    <a:latin typeface="Times New Roman" panose="02020603050405020304" pitchFamily="18" charset="0"/>
                  </a:rPr>
                  <a:t> </a:t>
                </a:r>
                <a:r>
                  <a:rPr lang="en-US" altLang="zh-CN" sz="2400">
                    <a:sym typeface="Symbol" panose="05050102010706020507" pitchFamily="18" charset="2"/>
                  </a:rPr>
                  <a:t></a:t>
                </a:r>
                <a:r>
                  <a:rPr lang="en-US" altLang="zh-CN" sz="2400">
                    <a:latin typeface="Times New Roman" panose="02020603050405020304" pitchFamily="18" charset="0"/>
                  </a:rPr>
                  <a:t> + G</a:t>
                </a:r>
                <a:r>
                  <a:rPr lang="en-US" altLang="zh-CN" sz="2400" i="1" baseline="-25000">
                    <a:latin typeface="Times New Roman" panose="02020603050405020304" pitchFamily="18" charset="0"/>
                  </a:rPr>
                  <a:t>n</a:t>
                </a:r>
                <a:r>
                  <a:rPr lang="en-US" altLang="zh-CN" sz="2400">
                    <a:latin typeface="Times New Roman" panose="02020603050405020304" pitchFamily="18" charset="0"/>
                  </a:rPr>
                  <a:t>(s)</a:t>
                </a:r>
              </a:p>
            </p:txBody>
          </p:sp>
        </p:grpSp>
        <p:sp>
          <p:nvSpPr>
            <p:cNvPr id="354340" name="AutoShape 36"/>
            <p:cNvSpPr>
              <a:spLocks noChangeArrowheads="1"/>
            </p:cNvSpPr>
            <p:nvPr/>
          </p:nvSpPr>
          <p:spPr bwMode="auto">
            <a:xfrm>
              <a:off x="2880" y="2880"/>
              <a:ext cx="240" cy="432"/>
            </a:xfrm>
            <a:prstGeom prst="downArrow">
              <a:avLst>
                <a:gd name="adj1" fmla="val 50000"/>
                <a:gd name="adj2" fmla="val 4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7" name="页脚占位符 3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ChangeArrowheads="1"/>
          </p:cNvSpPr>
          <p:nvPr/>
        </p:nvSpPr>
        <p:spPr bwMode="auto">
          <a:xfrm>
            <a:off x="1066800" y="908720"/>
            <a:ext cx="3505200" cy="519112"/>
          </a:xfrm>
          <a:prstGeom prst="rect">
            <a:avLst/>
          </a:prstGeom>
          <a:noFill/>
          <a:ln w="22225">
            <a:noFill/>
            <a:miter lim="800000"/>
          </a:ln>
          <a:effectLst/>
        </p:spPr>
        <p:txBody>
          <a:bodyPr>
            <a:spAutoFit/>
          </a:bodyPr>
          <a:lstStyle/>
          <a:p>
            <a:pPr>
              <a:buFont typeface="Wingdings" panose="05000000000000000000" pitchFamily="2" charset="2"/>
              <a:buChar char="ü"/>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反馈</a:t>
            </a:r>
            <a:r>
              <a:rPr lang="en-US" altLang="zh-CN" sz="2400" dirty="0">
                <a:effectLst>
                  <a:outerShdw blurRad="38100" dist="38100" dir="2700000" algn="tl">
                    <a:srgbClr val="C0C0C0"/>
                  </a:outerShdw>
                </a:effectLst>
                <a:ea typeface="宋体" panose="02010600030101010101" pitchFamily="2" charset="-122"/>
              </a:rPr>
              <a:t> </a:t>
            </a:r>
          </a:p>
        </p:txBody>
      </p:sp>
      <p:grpSp>
        <p:nvGrpSpPr>
          <p:cNvPr id="2" name="Group 4"/>
          <p:cNvGrpSpPr/>
          <p:nvPr/>
        </p:nvGrpSpPr>
        <p:grpSpPr bwMode="auto">
          <a:xfrm>
            <a:off x="746125" y="1885032"/>
            <a:ext cx="4511675" cy="1676400"/>
            <a:chOff x="470" y="1392"/>
            <a:chExt cx="2842" cy="1056"/>
          </a:xfrm>
        </p:grpSpPr>
        <p:sp>
          <p:nvSpPr>
            <p:cNvPr id="107535" name="Rectangle 5"/>
            <p:cNvSpPr>
              <a:spLocks noChangeArrowheads="1"/>
            </p:cNvSpPr>
            <p:nvPr/>
          </p:nvSpPr>
          <p:spPr bwMode="auto">
            <a:xfrm>
              <a:off x="1692" y="1531"/>
              <a:ext cx="676" cy="36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107536" name="Rectangle 6"/>
            <p:cNvSpPr>
              <a:spLocks noChangeArrowheads="1"/>
            </p:cNvSpPr>
            <p:nvPr/>
          </p:nvSpPr>
          <p:spPr bwMode="auto">
            <a:xfrm>
              <a:off x="1693" y="2082"/>
              <a:ext cx="676" cy="36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55335" name="Line 7"/>
            <p:cNvSpPr>
              <a:spLocks noChangeShapeType="1"/>
            </p:cNvSpPr>
            <p:nvPr/>
          </p:nvSpPr>
          <p:spPr bwMode="auto">
            <a:xfrm flipV="1">
              <a:off x="1168" y="1720"/>
              <a:ext cx="52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36" name="Line 8"/>
            <p:cNvSpPr>
              <a:spLocks noChangeShapeType="1"/>
            </p:cNvSpPr>
            <p:nvPr/>
          </p:nvSpPr>
          <p:spPr bwMode="auto">
            <a:xfrm>
              <a:off x="2368" y="1714"/>
              <a:ext cx="94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37" name="Line 9"/>
            <p:cNvSpPr>
              <a:spLocks noChangeShapeType="1"/>
            </p:cNvSpPr>
            <p:nvPr/>
          </p:nvSpPr>
          <p:spPr bwMode="auto">
            <a:xfrm>
              <a:off x="2952" y="1714"/>
              <a:ext cx="0" cy="55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38" name="Line 10"/>
            <p:cNvSpPr>
              <a:spLocks noChangeShapeType="1"/>
            </p:cNvSpPr>
            <p:nvPr/>
          </p:nvSpPr>
          <p:spPr bwMode="auto">
            <a:xfrm flipH="1">
              <a:off x="2368" y="2265"/>
              <a:ext cx="58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39" name="Line 11"/>
            <p:cNvSpPr>
              <a:spLocks noChangeShapeType="1"/>
            </p:cNvSpPr>
            <p:nvPr/>
          </p:nvSpPr>
          <p:spPr bwMode="auto">
            <a:xfrm flipH="1">
              <a:off x="1064" y="2265"/>
              <a:ext cx="62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40" name="Line 12"/>
            <p:cNvSpPr>
              <a:spLocks noChangeShapeType="1"/>
            </p:cNvSpPr>
            <p:nvPr/>
          </p:nvSpPr>
          <p:spPr bwMode="auto">
            <a:xfrm flipV="1">
              <a:off x="1064" y="1806"/>
              <a:ext cx="0" cy="45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7543" name="Text Box 13"/>
            <p:cNvSpPr txBox="1">
              <a:spLocks noChangeArrowheads="1"/>
            </p:cNvSpPr>
            <p:nvPr/>
          </p:nvSpPr>
          <p:spPr bwMode="auto">
            <a:xfrm>
              <a:off x="929" y="1531"/>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355342" name="Line 14"/>
            <p:cNvSpPr>
              <a:spLocks noChangeShapeType="1"/>
            </p:cNvSpPr>
            <p:nvPr/>
          </p:nvSpPr>
          <p:spPr bwMode="auto">
            <a:xfrm>
              <a:off x="479" y="1714"/>
              <a:ext cx="49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7545" name="Text Box 15"/>
            <p:cNvSpPr txBox="1">
              <a:spLocks noChangeArrowheads="1"/>
            </p:cNvSpPr>
            <p:nvPr/>
          </p:nvSpPr>
          <p:spPr bwMode="auto">
            <a:xfrm>
              <a:off x="470" y="1392"/>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7546" name="Text Box 16"/>
            <p:cNvSpPr txBox="1">
              <a:spLocks noChangeArrowheads="1"/>
            </p:cNvSpPr>
            <p:nvPr/>
          </p:nvSpPr>
          <p:spPr bwMode="auto">
            <a:xfrm>
              <a:off x="2727" y="1413"/>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7547" name="Text Box 17"/>
            <p:cNvSpPr txBox="1">
              <a:spLocks noChangeArrowheads="1"/>
            </p:cNvSpPr>
            <p:nvPr/>
          </p:nvSpPr>
          <p:spPr bwMode="auto">
            <a:xfrm flipV="1">
              <a:off x="1068" y="179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ym typeface="Symbol" panose="05050102010706020507" pitchFamily="18" charset="2"/>
                </a:rPr>
                <a:t></a:t>
              </a:r>
              <a:endParaRPr lang="en-US" altLang="zh-CN" sz="2400"/>
            </a:p>
          </p:txBody>
        </p:sp>
        <p:sp>
          <p:nvSpPr>
            <p:cNvPr id="107548" name="Text Box 18"/>
            <p:cNvSpPr txBox="1">
              <a:spLocks noChangeArrowheads="1"/>
            </p:cNvSpPr>
            <p:nvPr/>
          </p:nvSpPr>
          <p:spPr bwMode="auto">
            <a:xfrm>
              <a:off x="659" y="2014"/>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7549" name="Text Box 19"/>
            <p:cNvSpPr txBox="1">
              <a:spLocks noChangeArrowheads="1"/>
            </p:cNvSpPr>
            <p:nvPr/>
          </p:nvSpPr>
          <p:spPr bwMode="auto">
            <a:xfrm>
              <a:off x="1150" y="1413"/>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E</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graphicFrame>
        <p:nvGraphicFramePr>
          <p:cNvPr id="355348" name="Object 20"/>
          <p:cNvGraphicFramePr>
            <a:graphicFrameLocks noChangeAspect="1"/>
          </p:cNvGraphicFramePr>
          <p:nvPr/>
        </p:nvGraphicFramePr>
        <p:xfrm>
          <a:off x="5638800" y="2129507"/>
          <a:ext cx="2971800" cy="1584325"/>
        </p:xfrm>
        <a:graphic>
          <a:graphicData uri="http://schemas.openxmlformats.org/presentationml/2006/ole">
            <mc:AlternateContent xmlns:mc="http://schemas.openxmlformats.org/markup-compatibility/2006">
              <mc:Choice xmlns:v="urn:schemas-microsoft-com:vml" Requires="v">
                <p:oleObj spid="_x0000_s210958" r:id="rId3" imgW="34747200" imgH="18592800" progId="">
                  <p:embed/>
                </p:oleObj>
              </mc:Choice>
              <mc:Fallback>
                <p:oleObj r:id="rId3" imgW="34747200" imgH="18592800" progId="">
                  <p:embed/>
                  <p:pic>
                    <p:nvPicPr>
                      <p:cNvPr id="0" name="Picture 2" descr="image2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129507"/>
                        <a:ext cx="297180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9" name="Object 21"/>
          <p:cNvGraphicFramePr>
            <a:graphicFrameLocks noChangeAspect="1"/>
          </p:cNvGraphicFramePr>
          <p:nvPr/>
        </p:nvGraphicFramePr>
        <p:xfrm>
          <a:off x="5638800" y="4207545"/>
          <a:ext cx="2841625" cy="1893887"/>
        </p:xfrm>
        <a:graphic>
          <a:graphicData uri="http://schemas.openxmlformats.org/presentationml/2006/ole">
            <mc:AlternateContent xmlns:mc="http://schemas.openxmlformats.org/markup-compatibility/2006">
              <mc:Choice xmlns:v="urn:schemas-microsoft-com:vml" Requires="v">
                <p:oleObj spid="_x0000_s210959" name="Equation" r:id="rId5" imgW="31089600" imgH="20726400" progId="">
                  <p:embed/>
                </p:oleObj>
              </mc:Choice>
              <mc:Fallback>
                <p:oleObj name="Equation" r:id="rId5" imgW="31089600" imgH="20726400" progId="">
                  <p:embed/>
                  <p:pic>
                    <p:nvPicPr>
                      <p:cNvPr id="0" name="Picture 3" descr="image2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207545"/>
                        <a:ext cx="2841625" cy="189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p:nvPr/>
        </p:nvGrpSpPr>
        <p:grpSpPr bwMode="auto">
          <a:xfrm>
            <a:off x="1763713" y="4112295"/>
            <a:ext cx="3876675" cy="1800225"/>
            <a:chOff x="2685" y="2544"/>
            <a:chExt cx="2941" cy="1200"/>
          </a:xfrm>
        </p:grpSpPr>
        <p:grpSp>
          <p:nvGrpSpPr>
            <p:cNvPr id="4" name="Group 23"/>
            <p:cNvGrpSpPr/>
            <p:nvPr/>
          </p:nvGrpSpPr>
          <p:grpSpPr bwMode="auto">
            <a:xfrm>
              <a:off x="2685" y="3120"/>
              <a:ext cx="2941" cy="624"/>
              <a:chOff x="2685" y="3120"/>
              <a:chExt cx="2941" cy="624"/>
            </a:xfrm>
          </p:grpSpPr>
          <p:sp>
            <p:nvSpPr>
              <p:cNvPr id="355352" name="Rectangle 24"/>
              <p:cNvSpPr>
                <a:spLocks noChangeArrowheads="1"/>
              </p:cNvSpPr>
              <p:nvPr/>
            </p:nvSpPr>
            <p:spPr bwMode="auto">
              <a:xfrm>
                <a:off x="3600" y="3165"/>
                <a:ext cx="1162" cy="579"/>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53" name="Line 25"/>
              <p:cNvSpPr>
                <a:spLocks noChangeShapeType="1"/>
              </p:cNvSpPr>
              <p:nvPr/>
            </p:nvSpPr>
            <p:spPr bwMode="auto">
              <a:xfrm>
                <a:off x="4752" y="3430"/>
                <a:ext cx="87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5354" name="Line 26"/>
              <p:cNvSpPr>
                <a:spLocks noChangeShapeType="1"/>
              </p:cNvSpPr>
              <p:nvPr/>
            </p:nvSpPr>
            <p:spPr bwMode="auto">
              <a:xfrm flipV="1">
                <a:off x="2736" y="3440"/>
                <a:ext cx="86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7533" name="Text Box 27"/>
              <p:cNvSpPr txBox="1">
                <a:spLocks noChangeArrowheads="1"/>
              </p:cNvSpPr>
              <p:nvPr/>
            </p:nvSpPr>
            <p:spPr bwMode="auto">
              <a:xfrm>
                <a:off x="2685" y="3120"/>
                <a:ext cx="58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7534" name="Text Box 28"/>
              <p:cNvSpPr txBox="1">
                <a:spLocks noChangeArrowheads="1"/>
              </p:cNvSpPr>
              <p:nvPr/>
            </p:nvSpPr>
            <p:spPr bwMode="auto">
              <a:xfrm>
                <a:off x="5002" y="3120"/>
                <a:ext cx="61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aphicFrame>
            <p:nvGraphicFramePr>
              <p:cNvPr id="107524" name="Object 29"/>
              <p:cNvGraphicFramePr>
                <a:graphicFrameLocks noChangeAspect="1"/>
              </p:cNvGraphicFramePr>
              <p:nvPr/>
            </p:nvGraphicFramePr>
            <p:xfrm>
              <a:off x="3680" y="3203"/>
              <a:ext cx="1056" cy="513"/>
            </p:xfrm>
            <a:graphic>
              <a:graphicData uri="http://schemas.openxmlformats.org/presentationml/2006/ole">
                <mc:AlternateContent xmlns:mc="http://schemas.openxmlformats.org/markup-compatibility/2006">
                  <mc:Choice xmlns:v="urn:schemas-microsoft-com:vml" Requires="v">
                    <p:oleObj spid="_x0000_s210960" name="公式" r:id="rId7" imgW="23774400" imgH="11582400" progId="">
                      <p:embed/>
                    </p:oleObj>
                  </mc:Choice>
                  <mc:Fallback>
                    <p:oleObj name="公式" r:id="rId7" imgW="23774400" imgH="11582400" progId="">
                      <p:embed/>
                      <p:pic>
                        <p:nvPicPr>
                          <p:cNvPr id="0" name="Picture 4" descr="image2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3203"/>
                            <a:ext cx="1056" cy="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5358" name="AutoShape 30"/>
            <p:cNvSpPr>
              <a:spLocks noChangeArrowheads="1"/>
            </p:cNvSpPr>
            <p:nvPr/>
          </p:nvSpPr>
          <p:spPr bwMode="auto">
            <a:xfrm>
              <a:off x="4031" y="2544"/>
              <a:ext cx="289" cy="480"/>
            </a:xfrm>
            <a:prstGeom prst="downArrow">
              <a:avLst>
                <a:gd name="adj1" fmla="val 50000"/>
                <a:gd name="adj2" fmla="val 41667"/>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1" name="页脚占位符 3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5348"/>
                                        </p:tgtEl>
                                        <p:attrNameLst>
                                          <p:attrName>style.visibility</p:attrName>
                                        </p:attrNameLst>
                                      </p:cBhvr>
                                      <p:to>
                                        <p:strVal val="visible"/>
                                      </p:to>
                                    </p:set>
                                    <p:anim calcmode="lin" valueType="num">
                                      <p:cBhvr additive="base">
                                        <p:cTn id="13" dur="500" fill="hold"/>
                                        <p:tgtEl>
                                          <p:spTgt spid="355348"/>
                                        </p:tgtEl>
                                        <p:attrNameLst>
                                          <p:attrName>ppt_x</p:attrName>
                                        </p:attrNameLst>
                                      </p:cBhvr>
                                      <p:tavLst>
                                        <p:tav tm="0">
                                          <p:val>
                                            <p:strVal val="#ppt_x"/>
                                          </p:val>
                                        </p:tav>
                                        <p:tav tm="100000">
                                          <p:val>
                                            <p:strVal val="#ppt_x"/>
                                          </p:val>
                                        </p:tav>
                                      </p:tavLst>
                                    </p:anim>
                                    <p:anim calcmode="lin" valueType="num">
                                      <p:cBhvr additive="base">
                                        <p:cTn id="14" dur="500" fill="hold"/>
                                        <p:tgtEl>
                                          <p:spTgt spid="3553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5349"/>
                                        </p:tgtEl>
                                        <p:attrNameLst>
                                          <p:attrName>style.visibility</p:attrName>
                                        </p:attrNameLst>
                                      </p:cBhvr>
                                      <p:to>
                                        <p:strVal val="visible"/>
                                      </p:to>
                                    </p:set>
                                    <p:anim calcmode="lin" valueType="num">
                                      <p:cBhvr additive="base">
                                        <p:cTn id="19" dur="500" fill="hold"/>
                                        <p:tgtEl>
                                          <p:spTgt spid="355349"/>
                                        </p:tgtEl>
                                        <p:attrNameLst>
                                          <p:attrName>ppt_x</p:attrName>
                                        </p:attrNameLst>
                                      </p:cBhvr>
                                      <p:tavLst>
                                        <p:tav tm="0">
                                          <p:val>
                                            <p:strVal val="#ppt_x"/>
                                          </p:val>
                                        </p:tav>
                                        <p:tav tm="100000">
                                          <p:val>
                                            <p:strVal val="#ppt_x"/>
                                          </p:val>
                                        </p:tav>
                                      </p:tavLst>
                                    </p:anim>
                                    <p:anim calcmode="lin" valueType="num">
                                      <p:cBhvr additive="base">
                                        <p:cTn id="20" dur="500" fill="hold"/>
                                        <p:tgtEl>
                                          <p:spTgt spid="3553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1219200" y="2775992"/>
            <a:ext cx="7453313" cy="2997200"/>
            <a:chOff x="768" y="1968"/>
            <a:chExt cx="4695" cy="1888"/>
          </a:xfrm>
        </p:grpSpPr>
        <p:sp>
          <p:nvSpPr>
            <p:cNvPr id="342020" name="Rectangle 4"/>
            <p:cNvSpPr>
              <a:spLocks noChangeArrowheads="1"/>
            </p:cNvSpPr>
            <p:nvPr/>
          </p:nvSpPr>
          <p:spPr bwMode="auto">
            <a:xfrm>
              <a:off x="2234" y="2287"/>
              <a:ext cx="633" cy="641"/>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97282" name="Object 5"/>
            <p:cNvGraphicFramePr>
              <a:graphicFrameLocks noChangeAspect="1"/>
            </p:cNvGraphicFramePr>
            <p:nvPr/>
          </p:nvGraphicFramePr>
          <p:xfrm>
            <a:off x="2415" y="2328"/>
            <a:ext cx="251" cy="520"/>
          </p:xfrm>
          <a:graphic>
            <a:graphicData uri="http://schemas.openxmlformats.org/presentationml/2006/ole">
              <mc:AlternateContent xmlns:mc="http://schemas.openxmlformats.org/markup-compatibility/2006">
                <mc:Choice xmlns:v="urn:schemas-microsoft-com:vml" Requires="v">
                  <p:oleObj spid="_x0000_s146441" name="公式" r:id="rId3" imgW="4572000" imgH="10668000" progId="">
                    <p:embed/>
                  </p:oleObj>
                </mc:Choice>
                <mc:Fallback>
                  <p:oleObj name="公式" r:id="rId3" imgW="4572000" imgH="10668000" progId="">
                    <p:embed/>
                    <p:pic>
                      <p:nvPicPr>
                        <p:cNvPr id="0" name="Picture 2" descr="image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5" y="2328"/>
                          <a:ext cx="251"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2" name="Rectangle 6"/>
            <p:cNvSpPr>
              <a:spLocks noChangeArrowheads="1"/>
            </p:cNvSpPr>
            <p:nvPr/>
          </p:nvSpPr>
          <p:spPr bwMode="auto">
            <a:xfrm>
              <a:off x="3544" y="2288"/>
              <a:ext cx="679" cy="641"/>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97283" name="Object 7"/>
            <p:cNvGraphicFramePr>
              <a:graphicFrameLocks noChangeAspect="1"/>
            </p:cNvGraphicFramePr>
            <p:nvPr/>
          </p:nvGraphicFramePr>
          <p:xfrm>
            <a:off x="3709" y="2329"/>
            <a:ext cx="333" cy="520"/>
          </p:xfrm>
          <a:graphic>
            <a:graphicData uri="http://schemas.openxmlformats.org/presentationml/2006/ole">
              <mc:AlternateContent xmlns:mc="http://schemas.openxmlformats.org/markup-compatibility/2006">
                <mc:Choice xmlns:v="urn:schemas-microsoft-com:vml" Requires="v">
                  <p:oleObj spid="_x0000_s146442" name="公式" r:id="rId5" imgW="6096000" imgH="10668000" progId="">
                    <p:embed/>
                  </p:oleObj>
                </mc:Choice>
                <mc:Fallback>
                  <p:oleObj name="公式" r:id="rId5" imgW="6096000" imgH="10668000" progId="">
                    <p:embed/>
                    <p:pic>
                      <p:nvPicPr>
                        <p:cNvPr id="0" name="Picture 1" descr="image2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 y="2329"/>
                          <a:ext cx="333"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8" name="Text Box 8"/>
            <p:cNvSpPr txBox="1">
              <a:spLocks noChangeArrowheads="1"/>
            </p:cNvSpPr>
            <p:nvPr/>
          </p:nvSpPr>
          <p:spPr bwMode="auto">
            <a:xfrm>
              <a:off x="1375" y="2384"/>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2400"/>
            </a:p>
          </p:txBody>
        </p:sp>
        <p:sp>
          <p:nvSpPr>
            <p:cNvPr id="342025" name="Line 9"/>
            <p:cNvSpPr>
              <a:spLocks noChangeShapeType="1"/>
            </p:cNvSpPr>
            <p:nvPr/>
          </p:nvSpPr>
          <p:spPr bwMode="auto">
            <a:xfrm>
              <a:off x="773" y="2608"/>
              <a:ext cx="68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26" name="Line 10"/>
            <p:cNvSpPr>
              <a:spLocks noChangeShapeType="1"/>
            </p:cNvSpPr>
            <p:nvPr/>
          </p:nvSpPr>
          <p:spPr bwMode="auto">
            <a:xfrm>
              <a:off x="1646" y="2608"/>
              <a:ext cx="58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27" name="Line 11"/>
            <p:cNvSpPr>
              <a:spLocks noChangeShapeType="1"/>
            </p:cNvSpPr>
            <p:nvPr/>
          </p:nvSpPr>
          <p:spPr bwMode="auto">
            <a:xfrm>
              <a:off x="2867" y="2608"/>
              <a:ext cx="67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28" name="Line 12"/>
            <p:cNvSpPr>
              <a:spLocks noChangeShapeType="1"/>
            </p:cNvSpPr>
            <p:nvPr/>
          </p:nvSpPr>
          <p:spPr bwMode="auto">
            <a:xfrm>
              <a:off x="4223" y="2608"/>
              <a:ext cx="1086"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29" name="Line 13"/>
            <p:cNvSpPr>
              <a:spLocks noChangeShapeType="1"/>
            </p:cNvSpPr>
            <p:nvPr/>
          </p:nvSpPr>
          <p:spPr bwMode="auto">
            <a:xfrm>
              <a:off x="4649" y="2608"/>
              <a:ext cx="0" cy="84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30" name="Line 14"/>
            <p:cNvSpPr>
              <a:spLocks noChangeShapeType="1"/>
            </p:cNvSpPr>
            <p:nvPr/>
          </p:nvSpPr>
          <p:spPr bwMode="auto">
            <a:xfrm flipH="1">
              <a:off x="1536" y="3440"/>
              <a:ext cx="3120"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2031" name="Line 15"/>
            <p:cNvSpPr>
              <a:spLocks noChangeShapeType="1"/>
            </p:cNvSpPr>
            <p:nvPr/>
          </p:nvSpPr>
          <p:spPr bwMode="auto">
            <a:xfrm flipH="1" flipV="1">
              <a:off x="1536" y="2720"/>
              <a:ext cx="0" cy="72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7296" name="Text Box 16"/>
            <p:cNvSpPr txBox="1">
              <a:spLocks noChangeArrowheads="1"/>
            </p:cNvSpPr>
            <p:nvPr/>
          </p:nvSpPr>
          <p:spPr bwMode="auto">
            <a:xfrm>
              <a:off x="1220" y="2208"/>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求和点</a:t>
              </a:r>
            </a:p>
          </p:txBody>
        </p:sp>
        <p:sp>
          <p:nvSpPr>
            <p:cNvPr id="97297" name="Text Box 17"/>
            <p:cNvSpPr txBox="1">
              <a:spLocks noChangeArrowheads="1"/>
            </p:cNvSpPr>
            <p:nvPr/>
          </p:nvSpPr>
          <p:spPr bwMode="auto">
            <a:xfrm>
              <a:off x="2098" y="196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函数方块</a:t>
              </a:r>
            </a:p>
          </p:txBody>
        </p:sp>
        <p:sp>
          <p:nvSpPr>
            <p:cNvPr id="97298" name="Text Box 18"/>
            <p:cNvSpPr txBox="1">
              <a:spLocks noChangeArrowheads="1"/>
            </p:cNvSpPr>
            <p:nvPr/>
          </p:nvSpPr>
          <p:spPr bwMode="auto">
            <a:xfrm>
              <a:off x="3436" y="1968"/>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函数方块</a:t>
              </a:r>
            </a:p>
          </p:txBody>
        </p:sp>
        <p:sp>
          <p:nvSpPr>
            <p:cNvPr id="97299" name="Text Box 19"/>
            <p:cNvSpPr txBox="1">
              <a:spLocks noChangeArrowheads="1"/>
            </p:cNvSpPr>
            <p:nvPr/>
          </p:nvSpPr>
          <p:spPr bwMode="auto">
            <a:xfrm>
              <a:off x="4308" y="230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引出线</a:t>
              </a:r>
            </a:p>
          </p:txBody>
        </p:sp>
        <p:sp>
          <p:nvSpPr>
            <p:cNvPr id="97300" name="Text Box 20"/>
            <p:cNvSpPr txBox="1">
              <a:spLocks noChangeArrowheads="1"/>
            </p:cNvSpPr>
            <p:nvPr/>
          </p:nvSpPr>
          <p:spPr bwMode="auto">
            <a:xfrm>
              <a:off x="768" y="2304"/>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97301" name="Text Box 21"/>
            <p:cNvSpPr txBox="1">
              <a:spLocks noChangeArrowheads="1"/>
            </p:cNvSpPr>
            <p:nvPr/>
          </p:nvSpPr>
          <p:spPr bwMode="auto">
            <a:xfrm>
              <a:off x="1782" y="2304"/>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97302" name="Text Box 22"/>
            <p:cNvSpPr txBox="1">
              <a:spLocks noChangeArrowheads="1"/>
            </p:cNvSpPr>
            <p:nvPr/>
          </p:nvSpPr>
          <p:spPr bwMode="auto">
            <a:xfrm>
              <a:off x="2898" y="230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97303" name="Text Box 23"/>
            <p:cNvSpPr txBox="1">
              <a:spLocks noChangeArrowheads="1"/>
            </p:cNvSpPr>
            <p:nvPr/>
          </p:nvSpPr>
          <p:spPr bwMode="auto">
            <a:xfrm>
              <a:off x="4941" y="2304"/>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42040" name="Line 24"/>
            <p:cNvSpPr>
              <a:spLocks noChangeShapeType="1"/>
            </p:cNvSpPr>
            <p:nvPr/>
          </p:nvSpPr>
          <p:spPr bwMode="auto">
            <a:xfrm>
              <a:off x="1601" y="2848"/>
              <a:ext cx="135"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7305" name="Text Box 25"/>
            <p:cNvSpPr txBox="1">
              <a:spLocks noChangeArrowheads="1"/>
            </p:cNvSpPr>
            <p:nvPr/>
          </p:nvSpPr>
          <p:spPr bwMode="auto">
            <a:xfrm>
              <a:off x="2481" y="3568"/>
              <a:ext cx="1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方框图示例</a:t>
              </a:r>
            </a:p>
          </p:txBody>
        </p:sp>
      </p:grpSp>
      <p:sp>
        <p:nvSpPr>
          <p:cNvPr id="97285" name="Rectangle 26"/>
          <p:cNvSpPr>
            <a:spLocks noChangeArrowheads="1"/>
          </p:cNvSpPr>
          <p:nvPr/>
        </p:nvSpPr>
        <p:spPr bwMode="auto">
          <a:xfrm>
            <a:off x="1295400" y="1556792"/>
            <a:ext cx="716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任何系统都可以由信号线、函数方块、信号引出点及求和点组成的方框图来表示。</a:t>
            </a:r>
            <a:r>
              <a:rPr lang="zh-CN" altLang="en-US" sz="2800">
                <a:latin typeface="Times New Roman" panose="02020603050405020304" pitchFamily="18" charset="0"/>
              </a:rPr>
              <a:t> </a:t>
            </a:r>
          </a:p>
        </p:txBody>
      </p:sp>
      <p:sp>
        <p:nvSpPr>
          <p:cNvPr id="2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7" name="页脚占位符 2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3"/>
          <p:cNvSpPr>
            <a:spLocks noChangeArrowheads="1"/>
          </p:cNvSpPr>
          <p:nvPr/>
        </p:nvSpPr>
        <p:spPr bwMode="auto">
          <a:xfrm>
            <a:off x="1219200"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系统方框图的建立 </a:t>
            </a:r>
          </a:p>
        </p:txBody>
      </p:sp>
      <p:sp>
        <p:nvSpPr>
          <p:cNvPr id="343044" name="Rectangle 4"/>
          <p:cNvSpPr>
            <a:spLocks noChangeArrowheads="1"/>
          </p:cNvSpPr>
          <p:nvPr/>
        </p:nvSpPr>
        <p:spPr bwMode="auto">
          <a:xfrm>
            <a:off x="1371600" y="1676624"/>
            <a:ext cx="548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步骤 </a:t>
            </a:r>
          </a:p>
        </p:txBody>
      </p:sp>
      <p:sp>
        <p:nvSpPr>
          <p:cNvPr id="343045" name="Rectangle 5"/>
          <p:cNvSpPr>
            <a:spLocks noChangeArrowheads="1"/>
          </p:cNvSpPr>
          <p:nvPr/>
        </p:nvSpPr>
        <p:spPr bwMode="auto">
          <a:xfrm>
            <a:off x="1447800" y="2195736"/>
            <a:ext cx="7010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a:latin typeface="Times New Roman" panose="02020603050405020304" pitchFamily="18" charset="0"/>
              </a:rPr>
              <a:t> </a:t>
            </a:r>
            <a:r>
              <a:rPr lang="zh-CN" altLang="en-US" sz="2800">
                <a:latin typeface="宋体" panose="02010600030101010101" pitchFamily="2" charset="-122"/>
              </a:rPr>
              <a:t>建立系统各环节的微分方程</a:t>
            </a:r>
            <a:r>
              <a:rPr lang="en-US" altLang="zh-CN" sz="2800">
                <a:latin typeface="宋体" panose="02010600030101010101" pitchFamily="2" charset="-122"/>
              </a:rPr>
              <a:t>,</a:t>
            </a:r>
            <a:r>
              <a:rPr lang="zh-CN" altLang="en-US" sz="2800">
                <a:latin typeface="宋体" panose="02010600030101010101" pitchFamily="2" charset="-122"/>
              </a:rPr>
              <a:t>明确信号的</a:t>
            </a:r>
          </a:p>
          <a:p>
            <a:pPr>
              <a:lnSpc>
                <a:spcPct val="115000"/>
              </a:lnSpc>
            </a:pPr>
            <a:r>
              <a:rPr lang="zh-CN" altLang="en-US" sz="2800">
                <a:latin typeface="宋体" panose="02010600030101010101" pitchFamily="2" charset="-122"/>
              </a:rPr>
              <a:t>  因果关系（输入</a:t>
            </a:r>
            <a:r>
              <a:rPr lang="en-US" altLang="zh-CN" sz="2800">
                <a:latin typeface="宋体" panose="02010600030101010101" pitchFamily="2" charset="-122"/>
              </a:rPr>
              <a:t>/</a:t>
            </a:r>
            <a:r>
              <a:rPr lang="zh-CN" altLang="en-US" sz="2800">
                <a:latin typeface="宋体" panose="02010600030101010101" pitchFamily="2" charset="-122"/>
              </a:rPr>
              <a:t>输出）。</a:t>
            </a:r>
            <a:r>
              <a:rPr lang="zh-CN" altLang="en-US" sz="2800">
                <a:latin typeface="Times New Roman" panose="02020603050405020304" pitchFamily="18" charset="0"/>
              </a:rPr>
              <a:t> </a:t>
            </a:r>
          </a:p>
        </p:txBody>
      </p:sp>
      <p:sp>
        <p:nvSpPr>
          <p:cNvPr id="343046" name="Rectangle 6"/>
          <p:cNvSpPr>
            <a:spLocks noChangeArrowheads="1"/>
          </p:cNvSpPr>
          <p:nvPr/>
        </p:nvSpPr>
        <p:spPr bwMode="auto">
          <a:xfrm>
            <a:off x="1447800" y="3230786"/>
            <a:ext cx="7010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对上述微分方程进行拉氏变换，绘制各部</a:t>
            </a:r>
          </a:p>
          <a:p>
            <a:pPr>
              <a:lnSpc>
                <a:spcPct val="115000"/>
              </a:lnSpc>
            </a:pPr>
            <a:r>
              <a:rPr lang="zh-CN" altLang="en-US" sz="2800" dirty="0">
                <a:latin typeface="宋体" panose="02010600030101010101" pitchFamily="2" charset="-122"/>
              </a:rPr>
              <a:t>  件</a:t>
            </a:r>
            <a:r>
              <a:rPr lang="en-US" altLang="zh-CN" sz="2800" dirty="0">
                <a:latin typeface="宋体" panose="02010600030101010101" pitchFamily="2" charset="-122"/>
              </a:rPr>
              <a:t>(</a:t>
            </a:r>
            <a:r>
              <a:rPr lang="zh-CN" altLang="en-US" sz="2800" dirty="0">
                <a:latin typeface="宋体" panose="02010600030101010101" pitchFamily="2" charset="-122"/>
              </a:rPr>
              <a:t>对应部件传递函数</a:t>
            </a:r>
            <a:r>
              <a:rPr lang="en-US" altLang="zh-CN" sz="2800" dirty="0">
                <a:latin typeface="宋体" panose="02010600030101010101" pitchFamily="2" charset="-122"/>
              </a:rPr>
              <a:t>)</a:t>
            </a:r>
            <a:r>
              <a:rPr lang="zh-CN" altLang="en-US" sz="2800" dirty="0">
                <a:latin typeface="宋体" panose="02010600030101010101" pitchFamily="2" charset="-122"/>
              </a:rPr>
              <a:t>的方框图。 </a:t>
            </a:r>
          </a:p>
        </p:txBody>
      </p:sp>
      <p:sp>
        <p:nvSpPr>
          <p:cNvPr id="343047" name="Rectangle 7"/>
          <p:cNvSpPr>
            <a:spLocks noChangeArrowheads="1"/>
          </p:cNvSpPr>
          <p:nvPr/>
        </p:nvSpPr>
        <p:spPr bwMode="auto">
          <a:xfrm>
            <a:off x="1447800" y="4297586"/>
            <a:ext cx="70104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按照信号在系统中的传递、变换过程，依</a:t>
            </a:r>
          </a:p>
          <a:p>
            <a:pPr>
              <a:lnSpc>
                <a:spcPct val="115000"/>
              </a:lnSpc>
            </a:pPr>
            <a:r>
              <a:rPr lang="zh-CN" altLang="en-US" sz="2800" dirty="0">
                <a:latin typeface="宋体" panose="02010600030101010101" pitchFamily="2" charset="-122"/>
              </a:rPr>
              <a:t>  次将各部件的方框图连接起来，得到系统</a:t>
            </a:r>
          </a:p>
          <a:p>
            <a:pPr>
              <a:lnSpc>
                <a:spcPct val="115000"/>
              </a:lnSpc>
            </a:pPr>
            <a:r>
              <a:rPr lang="zh-CN" altLang="en-US" sz="2800" dirty="0">
                <a:latin typeface="宋体" panose="02010600030101010101" pitchFamily="2" charset="-122"/>
              </a:rPr>
              <a:t>  的方框图。 </a:t>
            </a:r>
          </a:p>
        </p:txBody>
      </p:sp>
      <p:sp>
        <p:nvSpPr>
          <p:cNvPr id="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ppt_x"/>
                                          </p:val>
                                        </p:tav>
                                        <p:tav tm="100000">
                                          <p:val>
                                            <p:strVal val="#ppt_x"/>
                                          </p:val>
                                        </p:tav>
                                      </p:tavLst>
                                    </p:anim>
                                    <p:anim calcmode="lin" valueType="num">
                                      <p:cBhvr additive="base">
                                        <p:cTn id="8"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3045"/>
                                        </p:tgtEl>
                                        <p:attrNameLst>
                                          <p:attrName>style.visibility</p:attrName>
                                        </p:attrNameLst>
                                      </p:cBhvr>
                                      <p:to>
                                        <p:strVal val="visible"/>
                                      </p:to>
                                    </p:set>
                                    <p:anim calcmode="lin" valueType="num">
                                      <p:cBhvr additive="base">
                                        <p:cTn id="13" dur="500" fill="hold"/>
                                        <p:tgtEl>
                                          <p:spTgt spid="343045"/>
                                        </p:tgtEl>
                                        <p:attrNameLst>
                                          <p:attrName>ppt_x</p:attrName>
                                        </p:attrNameLst>
                                      </p:cBhvr>
                                      <p:tavLst>
                                        <p:tav tm="0">
                                          <p:val>
                                            <p:strVal val="#ppt_x"/>
                                          </p:val>
                                        </p:tav>
                                        <p:tav tm="100000">
                                          <p:val>
                                            <p:strVal val="#ppt_x"/>
                                          </p:val>
                                        </p:tav>
                                      </p:tavLst>
                                    </p:anim>
                                    <p:anim calcmode="lin" valueType="num">
                                      <p:cBhvr additive="base">
                                        <p:cTn id="14"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3046"/>
                                        </p:tgtEl>
                                        <p:attrNameLst>
                                          <p:attrName>style.visibility</p:attrName>
                                        </p:attrNameLst>
                                      </p:cBhvr>
                                      <p:to>
                                        <p:strVal val="visible"/>
                                      </p:to>
                                    </p:set>
                                    <p:anim calcmode="lin" valueType="num">
                                      <p:cBhvr additive="base">
                                        <p:cTn id="19" dur="500" fill="hold"/>
                                        <p:tgtEl>
                                          <p:spTgt spid="343046"/>
                                        </p:tgtEl>
                                        <p:attrNameLst>
                                          <p:attrName>ppt_x</p:attrName>
                                        </p:attrNameLst>
                                      </p:cBhvr>
                                      <p:tavLst>
                                        <p:tav tm="0">
                                          <p:val>
                                            <p:strVal val="#ppt_x"/>
                                          </p:val>
                                        </p:tav>
                                        <p:tav tm="100000">
                                          <p:val>
                                            <p:strVal val="#ppt_x"/>
                                          </p:val>
                                        </p:tav>
                                      </p:tavLst>
                                    </p:anim>
                                    <p:anim calcmode="lin" valueType="num">
                                      <p:cBhvr additive="base">
                                        <p:cTn id="20" dur="500" fill="hold"/>
                                        <p:tgtEl>
                                          <p:spTgt spid="3430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3047"/>
                                        </p:tgtEl>
                                        <p:attrNameLst>
                                          <p:attrName>style.visibility</p:attrName>
                                        </p:attrNameLst>
                                      </p:cBhvr>
                                      <p:to>
                                        <p:strVal val="visible"/>
                                      </p:to>
                                    </p:set>
                                    <p:anim calcmode="lin" valueType="num">
                                      <p:cBhvr additive="base">
                                        <p:cTn id="25" dur="500" fill="hold"/>
                                        <p:tgtEl>
                                          <p:spTgt spid="343047"/>
                                        </p:tgtEl>
                                        <p:attrNameLst>
                                          <p:attrName>ppt_x</p:attrName>
                                        </p:attrNameLst>
                                      </p:cBhvr>
                                      <p:tavLst>
                                        <p:tav tm="0">
                                          <p:val>
                                            <p:strVal val="#ppt_x"/>
                                          </p:val>
                                        </p:tav>
                                        <p:tav tm="100000">
                                          <p:val>
                                            <p:strVal val="#ppt_x"/>
                                          </p:val>
                                        </p:tav>
                                      </p:tavLst>
                                    </p:anim>
                                    <p:anim calcmode="lin" valueType="num">
                                      <p:cBhvr additive="base">
                                        <p:cTn id="26" dur="500" fill="hold"/>
                                        <p:tgtEl>
                                          <p:spTgt spid="3430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p:bldP spid="343045" grpId="0" autoUpdateAnimBg="0"/>
      <p:bldP spid="343046" grpId="0" autoUpdateAnimBg="0"/>
      <p:bldP spid="343047"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10" name="Rectangle 3"/>
          <p:cNvSpPr>
            <a:spLocks noChangeArrowheads="1"/>
          </p:cNvSpPr>
          <p:nvPr/>
        </p:nvSpPr>
        <p:spPr bwMode="auto">
          <a:xfrm>
            <a:off x="1066800" y="1052736"/>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示例 </a:t>
            </a:r>
          </a:p>
        </p:txBody>
      </p:sp>
      <p:grpSp>
        <p:nvGrpSpPr>
          <p:cNvPr id="2" name="Group 4"/>
          <p:cNvGrpSpPr/>
          <p:nvPr/>
        </p:nvGrpSpPr>
        <p:grpSpPr bwMode="auto">
          <a:xfrm>
            <a:off x="4572000" y="1433736"/>
            <a:ext cx="3962400" cy="2808288"/>
            <a:chOff x="1958" y="1392"/>
            <a:chExt cx="2746" cy="2064"/>
          </a:xfrm>
        </p:grpSpPr>
        <p:grpSp>
          <p:nvGrpSpPr>
            <p:cNvPr id="98317" name="Group 5"/>
            <p:cNvGrpSpPr/>
            <p:nvPr/>
          </p:nvGrpSpPr>
          <p:grpSpPr bwMode="auto">
            <a:xfrm>
              <a:off x="1958" y="1392"/>
              <a:ext cx="2746" cy="1680"/>
              <a:chOff x="1958" y="1392"/>
              <a:chExt cx="2746" cy="1680"/>
            </a:xfrm>
          </p:grpSpPr>
          <p:sp>
            <p:nvSpPr>
              <p:cNvPr id="344070" name="Oval 6"/>
              <p:cNvSpPr>
                <a:spLocks noChangeArrowheads="1"/>
              </p:cNvSpPr>
              <p:nvPr/>
            </p:nvSpPr>
            <p:spPr bwMode="auto">
              <a:xfrm>
                <a:off x="2016" y="1728"/>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1" name="Line 7"/>
              <p:cNvSpPr>
                <a:spLocks noChangeShapeType="1"/>
              </p:cNvSpPr>
              <p:nvPr/>
            </p:nvSpPr>
            <p:spPr bwMode="auto">
              <a:xfrm flipV="1">
                <a:off x="2112" y="1776"/>
                <a:ext cx="57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2" name="Rectangle 8"/>
              <p:cNvSpPr>
                <a:spLocks noChangeArrowheads="1"/>
              </p:cNvSpPr>
              <p:nvPr/>
            </p:nvSpPr>
            <p:spPr bwMode="auto">
              <a:xfrm>
                <a:off x="2689" y="1680"/>
                <a:ext cx="585" cy="191"/>
              </a:xfrm>
              <a:prstGeom prst="rect">
                <a:avLst/>
              </a:prstGeom>
              <a:noFill/>
              <a:ln w="4445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3" name="Line 9"/>
              <p:cNvSpPr>
                <a:spLocks noChangeShapeType="1"/>
              </p:cNvSpPr>
              <p:nvPr/>
            </p:nvSpPr>
            <p:spPr bwMode="auto">
              <a:xfrm>
                <a:off x="3274" y="1776"/>
                <a:ext cx="119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4" name="Oval 10"/>
              <p:cNvSpPr>
                <a:spLocks noChangeArrowheads="1"/>
              </p:cNvSpPr>
              <p:nvPr/>
            </p:nvSpPr>
            <p:spPr bwMode="auto">
              <a:xfrm>
                <a:off x="4464" y="1728"/>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5" name="Line 11"/>
              <p:cNvSpPr>
                <a:spLocks noChangeShapeType="1"/>
              </p:cNvSpPr>
              <p:nvPr/>
            </p:nvSpPr>
            <p:spPr bwMode="auto">
              <a:xfrm>
                <a:off x="3658" y="2352"/>
                <a:ext cx="288" cy="0"/>
              </a:xfrm>
              <a:prstGeom prst="line">
                <a:avLst/>
              </a:prstGeom>
              <a:noFill/>
              <a:ln w="444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6" name="Line 12"/>
              <p:cNvSpPr>
                <a:spLocks noChangeShapeType="1"/>
              </p:cNvSpPr>
              <p:nvPr/>
            </p:nvSpPr>
            <p:spPr bwMode="auto">
              <a:xfrm>
                <a:off x="3658" y="2448"/>
                <a:ext cx="288" cy="0"/>
              </a:xfrm>
              <a:prstGeom prst="line">
                <a:avLst/>
              </a:prstGeom>
              <a:noFill/>
              <a:ln w="444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7" name="Line 13"/>
              <p:cNvSpPr>
                <a:spLocks noChangeShapeType="1"/>
              </p:cNvSpPr>
              <p:nvPr/>
            </p:nvSpPr>
            <p:spPr bwMode="auto">
              <a:xfrm flipV="1">
                <a:off x="3792" y="1776"/>
                <a:ext cx="0" cy="57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8" name="Line 14"/>
              <p:cNvSpPr>
                <a:spLocks noChangeShapeType="1"/>
              </p:cNvSpPr>
              <p:nvPr/>
            </p:nvSpPr>
            <p:spPr bwMode="auto">
              <a:xfrm flipH="1" flipV="1">
                <a:off x="3792" y="2448"/>
                <a:ext cx="0" cy="57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79" name="Line 15"/>
              <p:cNvSpPr>
                <a:spLocks noChangeShapeType="1"/>
              </p:cNvSpPr>
              <p:nvPr/>
            </p:nvSpPr>
            <p:spPr bwMode="auto">
              <a:xfrm>
                <a:off x="2112" y="3024"/>
                <a:ext cx="2352"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80" name="Oval 16"/>
              <p:cNvSpPr>
                <a:spLocks noChangeArrowheads="1"/>
              </p:cNvSpPr>
              <p:nvPr/>
            </p:nvSpPr>
            <p:spPr bwMode="auto">
              <a:xfrm>
                <a:off x="2016" y="2976"/>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4081" name="Oval 17"/>
              <p:cNvSpPr>
                <a:spLocks noChangeArrowheads="1"/>
              </p:cNvSpPr>
              <p:nvPr/>
            </p:nvSpPr>
            <p:spPr bwMode="auto">
              <a:xfrm>
                <a:off x="4464" y="2976"/>
                <a:ext cx="96" cy="96"/>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8331" name="Text Box 18"/>
              <p:cNvSpPr txBox="1">
                <a:spLocks noChangeArrowheads="1"/>
              </p:cNvSpPr>
              <p:nvPr/>
            </p:nvSpPr>
            <p:spPr bwMode="auto">
              <a:xfrm>
                <a:off x="2880" y="1392"/>
                <a:ext cx="2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R</a:t>
                </a:r>
              </a:p>
            </p:txBody>
          </p:sp>
          <p:sp>
            <p:nvSpPr>
              <p:cNvPr id="98332" name="Text Box 19"/>
              <p:cNvSpPr txBox="1">
                <a:spLocks noChangeArrowheads="1"/>
              </p:cNvSpPr>
              <p:nvPr/>
            </p:nvSpPr>
            <p:spPr bwMode="auto">
              <a:xfrm>
                <a:off x="3370" y="2257"/>
                <a:ext cx="2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44084" name="Freeform 20"/>
              <p:cNvSpPr/>
              <p:nvPr/>
            </p:nvSpPr>
            <p:spPr bwMode="auto">
              <a:xfrm>
                <a:off x="2256" y="1968"/>
                <a:ext cx="1094" cy="872"/>
              </a:xfrm>
              <a:custGeom>
                <a:avLst/>
                <a:gdLst/>
                <a:ahLst/>
                <a:cxnLst>
                  <a:cxn ang="0">
                    <a:pos x="8" y="8"/>
                  </a:cxn>
                  <a:cxn ang="0">
                    <a:pos x="152" y="8"/>
                  </a:cxn>
                  <a:cxn ang="0">
                    <a:pos x="920" y="56"/>
                  </a:cxn>
                  <a:cxn ang="0">
                    <a:pos x="1544" y="200"/>
                  </a:cxn>
                  <a:cxn ang="0">
                    <a:pos x="1832" y="728"/>
                  </a:cxn>
                  <a:cxn ang="0">
                    <a:pos x="1736" y="1160"/>
                  </a:cxn>
                </a:cxnLst>
                <a:rect l="0" t="0" r="r" b="b"/>
                <a:pathLst>
                  <a:path w="1864" h="1160">
                    <a:moveTo>
                      <a:pt x="8" y="8"/>
                    </a:moveTo>
                    <a:cubicBezTo>
                      <a:pt x="4" y="4"/>
                      <a:pt x="0" y="0"/>
                      <a:pt x="152" y="8"/>
                    </a:cubicBezTo>
                    <a:cubicBezTo>
                      <a:pt x="304" y="16"/>
                      <a:pt x="688" y="24"/>
                      <a:pt x="920" y="56"/>
                    </a:cubicBezTo>
                    <a:cubicBezTo>
                      <a:pt x="1152" y="88"/>
                      <a:pt x="1392" y="88"/>
                      <a:pt x="1544" y="200"/>
                    </a:cubicBezTo>
                    <a:cubicBezTo>
                      <a:pt x="1696" y="312"/>
                      <a:pt x="1800" y="568"/>
                      <a:pt x="1832" y="728"/>
                    </a:cubicBezTo>
                    <a:cubicBezTo>
                      <a:pt x="1864" y="888"/>
                      <a:pt x="1800" y="1024"/>
                      <a:pt x="1736" y="116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8334" name="Text Box 21"/>
              <p:cNvSpPr txBox="1">
                <a:spLocks noChangeArrowheads="1"/>
              </p:cNvSpPr>
              <p:nvPr/>
            </p:nvSpPr>
            <p:spPr bwMode="auto">
              <a:xfrm>
                <a:off x="1958" y="2208"/>
                <a:ext cx="4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p>
            </p:txBody>
          </p:sp>
          <p:sp>
            <p:nvSpPr>
              <p:cNvPr id="98335" name="Text Box 22"/>
              <p:cNvSpPr txBox="1">
                <a:spLocks noChangeArrowheads="1"/>
              </p:cNvSpPr>
              <p:nvPr/>
            </p:nvSpPr>
            <p:spPr bwMode="auto">
              <a:xfrm>
                <a:off x="4224" y="2257"/>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98336" name="Text Box 23"/>
              <p:cNvSpPr txBox="1">
                <a:spLocks noChangeArrowheads="1"/>
              </p:cNvSpPr>
              <p:nvPr/>
            </p:nvSpPr>
            <p:spPr bwMode="auto">
              <a:xfrm>
                <a:off x="2918" y="2496"/>
                <a:ext cx="4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grpSp>
        <p:sp>
          <p:nvSpPr>
            <p:cNvPr id="98318" name="Text Box 24"/>
            <p:cNvSpPr txBox="1">
              <a:spLocks noChangeArrowheads="1"/>
            </p:cNvSpPr>
            <p:nvPr/>
          </p:nvSpPr>
          <p:spPr bwMode="auto">
            <a:xfrm>
              <a:off x="2448" y="3120"/>
              <a:ext cx="17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无源</a:t>
              </a:r>
              <a:r>
                <a:rPr lang="en-US" altLang="zh-CN" sz="2400">
                  <a:latin typeface="Times New Roman" panose="02020603050405020304" pitchFamily="18" charset="0"/>
                </a:rPr>
                <a:t>RC</a:t>
              </a:r>
              <a:r>
                <a:rPr lang="zh-CN" altLang="en-US" sz="2400"/>
                <a:t>电路网络</a:t>
              </a:r>
            </a:p>
          </p:txBody>
        </p:sp>
      </p:grpSp>
      <p:sp>
        <p:nvSpPr>
          <p:cNvPr id="344089" name="Rectangle 25"/>
          <p:cNvSpPr>
            <a:spLocks noChangeArrowheads="1"/>
          </p:cNvSpPr>
          <p:nvPr/>
        </p:nvSpPr>
        <p:spPr bwMode="auto">
          <a:xfrm>
            <a:off x="1219200" y="1662336"/>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ü"/>
            </a:pPr>
            <a:r>
              <a:rPr lang="en-US" altLang="zh-CN" sz="2800">
                <a:latin typeface="Times New Roman" panose="02020603050405020304" pitchFamily="18" charset="0"/>
              </a:rPr>
              <a:t> </a:t>
            </a:r>
            <a:r>
              <a:rPr lang="zh-CN" altLang="en-US" sz="2800">
                <a:latin typeface="宋体" panose="02010600030101010101" pitchFamily="2" charset="-122"/>
              </a:rPr>
              <a:t>无源</a:t>
            </a:r>
            <a:r>
              <a:rPr lang="en-US" altLang="zh-CN" sz="2800">
                <a:latin typeface="Times New Roman" panose="02020603050405020304" pitchFamily="18" charset="0"/>
              </a:rPr>
              <a:t>RC</a:t>
            </a:r>
            <a:r>
              <a:rPr lang="zh-CN" altLang="en-US" sz="2800">
                <a:latin typeface="宋体" panose="02010600030101010101" pitchFamily="2" charset="-122"/>
              </a:rPr>
              <a:t>网络</a:t>
            </a:r>
            <a:r>
              <a:rPr lang="zh-CN" altLang="en-US" sz="2800">
                <a:latin typeface="Times New Roman" panose="02020603050405020304" pitchFamily="18" charset="0"/>
              </a:rPr>
              <a:t> </a:t>
            </a:r>
          </a:p>
        </p:txBody>
      </p:sp>
      <p:graphicFrame>
        <p:nvGraphicFramePr>
          <p:cNvPr id="344090" name="Object 26"/>
          <p:cNvGraphicFramePr>
            <a:graphicFrameLocks noChangeAspect="1"/>
          </p:cNvGraphicFramePr>
          <p:nvPr/>
        </p:nvGraphicFramePr>
        <p:xfrm>
          <a:off x="1295400" y="2398936"/>
          <a:ext cx="2743200" cy="463550"/>
        </p:xfrm>
        <a:graphic>
          <a:graphicData uri="http://schemas.openxmlformats.org/presentationml/2006/ole">
            <mc:AlternateContent xmlns:mc="http://schemas.openxmlformats.org/markup-compatibility/2006">
              <mc:Choice xmlns:v="urn:schemas-microsoft-com:vml" Requires="v">
                <p:oleObj spid="_x0000_s154641" r:id="rId3" imgW="33832800" imgH="5791200" progId="">
                  <p:embed/>
                </p:oleObj>
              </mc:Choice>
              <mc:Fallback>
                <p:oleObj r:id="rId3" imgW="33832800" imgH="5791200" progId="">
                  <p:embed/>
                  <p:pic>
                    <p:nvPicPr>
                      <p:cNvPr id="0" name="Picture 4" descr="image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98936"/>
                        <a:ext cx="27432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91" name="Object 27"/>
          <p:cNvGraphicFramePr>
            <a:graphicFrameLocks noChangeAspect="1"/>
          </p:cNvGraphicFramePr>
          <p:nvPr/>
        </p:nvGraphicFramePr>
        <p:xfrm>
          <a:off x="1295400" y="2957736"/>
          <a:ext cx="2438400" cy="896938"/>
        </p:xfrm>
        <a:graphic>
          <a:graphicData uri="http://schemas.openxmlformats.org/presentationml/2006/ole">
            <mc:AlternateContent xmlns:mc="http://schemas.openxmlformats.org/markup-compatibility/2006">
              <mc:Choice xmlns:v="urn:schemas-microsoft-com:vml" Requires="v">
                <p:oleObj spid="_x0000_s154642" r:id="rId5" imgW="29260800" imgH="10668000" progId="">
                  <p:embed/>
                </p:oleObj>
              </mc:Choice>
              <mc:Fallback>
                <p:oleObj r:id="rId5" imgW="29260800" imgH="10668000" progId="">
                  <p:embed/>
                  <p:pic>
                    <p:nvPicPr>
                      <p:cNvPr id="0" name="Picture 3" descr="image2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57736"/>
                        <a:ext cx="2438400"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8"/>
          <p:cNvGrpSpPr/>
          <p:nvPr/>
        </p:nvGrpSpPr>
        <p:grpSpPr bwMode="auto">
          <a:xfrm>
            <a:off x="1763713" y="3973736"/>
            <a:ext cx="2895600" cy="2057400"/>
            <a:chOff x="768" y="2688"/>
            <a:chExt cx="1824" cy="1296"/>
          </a:xfrm>
        </p:grpSpPr>
        <p:graphicFrame>
          <p:nvGraphicFramePr>
            <p:cNvPr id="98309" name="Object 29"/>
            <p:cNvGraphicFramePr>
              <a:graphicFrameLocks noChangeAspect="1"/>
            </p:cNvGraphicFramePr>
            <p:nvPr/>
          </p:nvGraphicFramePr>
          <p:xfrm>
            <a:off x="864" y="3188"/>
            <a:ext cx="1728" cy="796"/>
          </p:xfrm>
          <a:graphic>
            <a:graphicData uri="http://schemas.openxmlformats.org/presentationml/2006/ole">
              <mc:AlternateContent xmlns:mc="http://schemas.openxmlformats.org/markup-compatibility/2006">
                <mc:Choice xmlns:v="urn:schemas-microsoft-com:vml" Requires="v">
                  <p:oleObj spid="_x0000_s154643" r:id="rId7" imgW="37795200" imgH="17373600" progId="">
                    <p:embed/>
                  </p:oleObj>
                </mc:Choice>
                <mc:Fallback>
                  <p:oleObj r:id="rId7" imgW="37795200" imgH="17373600" progId="">
                    <p:embed/>
                    <p:pic>
                      <p:nvPicPr>
                        <p:cNvPr id="0" name="Picture 2" descr="image2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3188"/>
                          <a:ext cx="1728"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6" name="Rectangle 30"/>
            <p:cNvSpPr>
              <a:spLocks noChangeArrowheads="1"/>
            </p:cNvSpPr>
            <p:nvPr/>
          </p:nvSpPr>
          <p:spPr bwMode="auto">
            <a:xfrm>
              <a:off x="768" y="2688"/>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拉氏变换得：</a:t>
              </a:r>
            </a:p>
          </p:txBody>
        </p:sp>
      </p:grpSp>
      <p:grpSp>
        <p:nvGrpSpPr>
          <p:cNvPr id="5" name="Group 31"/>
          <p:cNvGrpSpPr/>
          <p:nvPr/>
        </p:nvGrpSpPr>
        <p:grpSpPr bwMode="auto">
          <a:xfrm>
            <a:off x="4859338" y="4549999"/>
            <a:ext cx="3962400" cy="1592262"/>
            <a:chOff x="2736" y="3072"/>
            <a:chExt cx="2496" cy="1003"/>
          </a:xfrm>
        </p:grpSpPr>
        <p:graphicFrame>
          <p:nvGraphicFramePr>
            <p:cNvPr id="98308" name="Object 32"/>
            <p:cNvGraphicFramePr>
              <a:graphicFrameLocks noChangeAspect="1"/>
            </p:cNvGraphicFramePr>
            <p:nvPr/>
          </p:nvGraphicFramePr>
          <p:xfrm>
            <a:off x="3360" y="3072"/>
            <a:ext cx="1872" cy="1003"/>
          </p:xfrm>
          <a:graphic>
            <a:graphicData uri="http://schemas.openxmlformats.org/presentationml/2006/ole">
              <mc:AlternateContent xmlns:mc="http://schemas.openxmlformats.org/markup-compatibility/2006">
                <mc:Choice xmlns:v="urn:schemas-microsoft-com:vml" Requires="v">
                  <p:oleObj spid="_x0000_s154644" r:id="rId9" imgW="41452800" imgH="22250400" progId="">
                    <p:embed/>
                  </p:oleObj>
                </mc:Choice>
                <mc:Fallback>
                  <p:oleObj r:id="rId9" imgW="41452800" imgH="22250400" progId="">
                    <p:embed/>
                    <p:pic>
                      <p:nvPicPr>
                        <p:cNvPr id="0" name="Picture 1" descr="image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3072"/>
                          <a:ext cx="1872" cy="10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4097" name="AutoShape 33"/>
            <p:cNvSpPr>
              <a:spLocks noChangeArrowheads="1"/>
            </p:cNvSpPr>
            <p:nvPr/>
          </p:nvSpPr>
          <p:spPr bwMode="auto">
            <a:xfrm>
              <a:off x="2736" y="3408"/>
              <a:ext cx="432" cy="240"/>
            </a:xfrm>
            <a:prstGeom prst="rightArrow">
              <a:avLst>
                <a:gd name="adj1" fmla="val 50000"/>
                <a:gd name="adj2" fmla="val 4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3"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4" name="页脚占位符 3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4089"/>
                                        </p:tgtEl>
                                        <p:attrNameLst>
                                          <p:attrName>style.visibility</p:attrName>
                                        </p:attrNameLst>
                                      </p:cBhvr>
                                      <p:to>
                                        <p:strVal val="visible"/>
                                      </p:to>
                                    </p:set>
                                    <p:anim calcmode="lin" valueType="num">
                                      <p:cBhvr additive="base">
                                        <p:cTn id="13" dur="500" fill="hold"/>
                                        <p:tgtEl>
                                          <p:spTgt spid="344089"/>
                                        </p:tgtEl>
                                        <p:attrNameLst>
                                          <p:attrName>ppt_x</p:attrName>
                                        </p:attrNameLst>
                                      </p:cBhvr>
                                      <p:tavLst>
                                        <p:tav tm="0">
                                          <p:val>
                                            <p:strVal val="#ppt_x"/>
                                          </p:val>
                                        </p:tav>
                                        <p:tav tm="100000">
                                          <p:val>
                                            <p:strVal val="#ppt_x"/>
                                          </p:val>
                                        </p:tav>
                                      </p:tavLst>
                                    </p:anim>
                                    <p:anim calcmode="lin" valueType="num">
                                      <p:cBhvr additive="base">
                                        <p:cTn id="14" dur="500" fill="hold"/>
                                        <p:tgtEl>
                                          <p:spTgt spid="3440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4090"/>
                                        </p:tgtEl>
                                        <p:attrNameLst>
                                          <p:attrName>style.visibility</p:attrName>
                                        </p:attrNameLst>
                                      </p:cBhvr>
                                      <p:to>
                                        <p:strVal val="visible"/>
                                      </p:to>
                                    </p:set>
                                    <p:anim calcmode="lin" valueType="num">
                                      <p:cBhvr additive="base">
                                        <p:cTn id="19" dur="500" fill="hold"/>
                                        <p:tgtEl>
                                          <p:spTgt spid="344090"/>
                                        </p:tgtEl>
                                        <p:attrNameLst>
                                          <p:attrName>ppt_x</p:attrName>
                                        </p:attrNameLst>
                                      </p:cBhvr>
                                      <p:tavLst>
                                        <p:tav tm="0">
                                          <p:val>
                                            <p:strVal val="#ppt_x"/>
                                          </p:val>
                                        </p:tav>
                                        <p:tav tm="100000">
                                          <p:val>
                                            <p:strVal val="#ppt_x"/>
                                          </p:val>
                                        </p:tav>
                                      </p:tavLst>
                                    </p:anim>
                                    <p:anim calcmode="lin" valueType="num">
                                      <p:cBhvr additive="base">
                                        <p:cTn id="20" dur="500" fill="hold"/>
                                        <p:tgtEl>
                                          <p:spTgt spid="3440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4091"/>
                                        </p:tgtEl>
                                        <p:attrNameLst>
                                          <p:attrName>style.visibility</p:attrName>
                                        </p:attrNameLst>
                                      </p:cBhvr>
                                      <p:to>
                                        <p:strVal val="visible"/>
                                      </p:to>
                                    </p:set>
                                    <p:anim calcmode="lin" valueType="num">
                                      <p:cBhvr additive="base">
                                        <p:cTn id="25" dur="500" fill="hold"/>
                                        <p:tgtEl>
                                          <p:spTgt spid="344091"/>
                                        </p:tgtEl>
                                        <p:attrNameLst>
                                          <p:attrName>ppt_x</p:attrName>
                                        </p:attrNameLst>
                                      </p:cBhvr>
                                      <p:tavLst>
                                        <p:tav tm="0">
                                          <p:val>
                                            <p:strVal val="#ppt_x"/>
                                          </p:val>
                                        </p:tav>
                                        <p:tav tm="100000">
                                          <p:val>
                                            <p:strVal val="#ppt_x"/>
                                          </p:val>
                                        </p:tav>
                                      </p:tavLst>
                                    </p:anim>
                                    <p:anim calcmode="lin" valueType="num">
                                      <p:cBhvr additive="base">
                                        <p:cTn id="26" dur="500" fill="hold"/>
                                        <p:tgtEl>
                                          <p:spTgt spid="3440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9"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4" name="Rectangle 3"/>
          <p:cNvSpPr>
            <a:spLocks noChangeArrowheads="1"/>
          </p:cNvSpPr>
          <p:nvPr/>
        </p:nvSpPr>
        <p:spPr bwMode="auto">
          <a:xfrm>
            <a:off x="990600" y="1628800"/>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从而可得系统各方框单元及其方框图。</a:t>
            </a:r>
            <a:r>
              <a:rPr lang="zh-CN" altLang="en-US" sz="2800">
                <a:latin typeface="Times New Roman" panose="02020603050405020304" pitchFamily="18" charset="0"/>
              </a:rPr>
              <a:t> </a:t>
            </a:r>
          </a:p>
        </p:txBody>
      </p:sp>
      <p:grpSp>
        <p:nvGrpSpPr>
          <p:cNvPr id="2" name="Group 4"/>
          <p:cNvGrpSpPr/>
          <p:nvPr/>
        </p:nvGrpSpPr>
        <p:grpSpPr bwMode="auto">
          <a:xfrm>
            <a:off x="1066800" y="2528912"/>
            <a:ext cx="4038600" cy="2590800"/>
            <a:chOff x="672" y="1776"/>
            <a:chExt cx="2544" cy="1632"/>
          </a:xfrm>
        </p:grpSpPr>
        <p:grpSp>
          <p:nvGrpSpPr>
            <p:cNvPr id="99344" name="Group 5"/>
            <p:cNvGrpSpPr/>
            <p:nvPr/>
          </p:nvGrpSpPr>
          <p:grpSpPr bwMode="auto">
            <a:xfrm>
              <a:off x="672" y="1776"/>
              <a:ext cx="2544" cy="1056"/>
              <a:chOff x="432" y="1776"/>
              <a:chExt cx="2544" cy="1056"/>
            </a:xfrm>
          </p:grpSpPr>
          <p:sp>
            <p:nvSpPr>
              <p:cNvPr id="345094" name="Rectangle 6"/>
              <p:cNvSpPr>
                <a:spLocks noChangeArrowheads="1"/>
              </p:cNvSpPr>
              <p:nvPr/>
            </p:nvSpPr>
            <p:spPr bwMode="auto">
              <a:xfrm>
                <a:off x="1886" y="1776"/>
                <a:ext cx="528" cy="672"/>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99333" name="Object 7"/>
              <p:cNvGraphicFramePr>
                <a:graphicFrameLocks noChangeAspect="1"/>
              </p:cNvGraphicFramePr>
              <p:nvPr/>
            </p:nvGraphicFramePr>
            <p:xfrm>
              <a:off x="2030" y="1777"/>
              <a:ext cx="267" cy="624"/>
            </p:xfrm>
            <a:graphic>
              <a:graphicData uri="http://schemas.openxmlformats.org/presentationml/2006/ole">
                <mc:AlternateContent xmlns:mc="http://schemas.openxmlformats.org/markup-compatibility/2006">
                  <mc:Choice xmlns:v="urn:schemas-microsoft-com:vml" Requires="v">
                    <p:oleObj spid="_x0000_s156689" name="公式" r:id="rId3" imgW="4572000" imgH="10668000" progId="">
                      <p:embed/>
                    </p:oleObj>
                  </mc:Choice>
                  <mc:Fallback>
                    <p:oleObj name="公式" r:id="rId3" imgW="4572000" imgH="10668000" progId="">
                      <p:embed/>
                      <p:pic>
                        <p:nvPicPr>
                          <p:cNvPr id="0" name="Picture 4" descr="image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 y="1777"/>
                            <a:ext cx="267"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7" name="Text Box 8"/>
              <p:cNvSpPr txBox="1">
                <a:spLocks noChangeArrowheads="1"/>
              </p:cNvSpPr>
              <p:nvPr/>
            </p:nvSpPr>
            <p:spPr bwMode="auto">
              <a:xfrm>
                <a:off x="974" y="1873"/>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2400"/>
              </a:p>
            </p:txBody>
          </p:sp>
          <p:sp>
            <p:nvSpPr>
              <p:cNvPr id="345097" name="Line 9"/>
              <p:cNvSpPr>
                <a:spLocks noChangeShapeType="1"/>
              </p:cNvSpPr>
              <p:nvPr/>
            </p:nvSpPr>
            <p:spPr bwMode="auto">
              <a:xfrm>
                <a:off x="446" y="2113"/>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5098" name="Line 10"/>
              <p:cNvSpPr>
                <a:spLocks noChangeShapeType="1"/>
              </p:cNvSpPr>
              <p:nvPr/>
            </p:nvSpPr>
            <p:spPr bwMode="auto">
              <a:xfrm>
                <a:off x="1262" y="2113"/>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5099" name="Line 11"/>
              <p:cNvSpPr>
                <a:spLocks noChangeShapeType="1"/>
              </p:cNvSpPr>
              <p:nvPr/>
            </p:nvSpPr>
            <p:spPr bwMode="auto">
              <a:xfrm flipV="1">
                <a:off x="2414" y="2112"/>
                <a:ext cx="562" cy="1"/>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5100" name="Line 12"/>
              <p:cNvSpPr>
                <a:spLocks noChangeShapeType="1"/>
              </p:cNvSpPr>
              <p:nvPr/>
            </p:nvSpPr>
            <p:spPr bwMode="auto">
              <a:xfrm flipH="1" flipV="1">
                <a:off x="1150" y="2209"/>
                <a:ext cx="2" cy="575"/>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9352" name="Text Box 13"/>
              <p:cNvSpPr txBox="1">
                <a:spLocks noChangeArrowheads="1"/>
              </p:cNvSpPr>
              <p:nvPr/>
            </p:nvSpPr>
            <p:spPr bwMode="auto">
              <a:xfrm>
                <a:off x="432" y="1777"/>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99353" name="Text Box 14"/>
              <p:cNvSpPr txBox="1">
                <a:spLocks noChangeArrowheads="1"/>
              </p:cNvSpPr>
              <p:nvPr/>
            </p:nvSpPr>
            <p:spPr bwMode="auto">
              <a:xfrm>
                <a:off x="1214" y="1777"/>
                <a:ext cx="5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5000" dirty="0">
                    <a:latin typeface="Times New Roman" panose="02020603050405020304" pitchFamily="18" charset="0"/>
                  </a:rPr>
                  <a:t>i</a:t>
                </a:r>
                <a:r>
                  <a:rPr lang="en-US" altLang="zh-CN" sz="2400" i="1" dirty="0">
                    <a:latin typeface="Times New Roman" panose="02020603050405020304" pitchFamily="18" charset="0"/>
                  </a:rPr>
                  <a:t>-</a:t>
                </a:r>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endParaRPr lang="en-US" altLang="zh-CN" sz="2400" dirty="0"/>
              </a:p>
            </p:txBody>
          </p:sp>
          <p:sp>
            <p:nvSpPr>
              <p:cNvPr id="99354" name="Text Box 15"/>
              <p:cNvSpPr txBox="1">
                <a:spLocks noChangeArrowheads="1"/>
              </p:cNvSpPr>
              <p:nvPr/>
            </p:nvSpPr>
            <p:spPr bwMode="auto">
              <a:xfrm>
                <a:off x="2544" y="1777"/>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45104" name="Line 16"/>
              <p:cNvSpPr>
                <a:spLocks noChangeShapeType="1"/>
              </p:cNvSpPr>
              <p:nvPr/>
            </p:nvSpPr>
            <p:spPr bwMode="auto">
              <a:xfrm>
                <a:off x="1214" y="2401"/>
                <a:ext cx="144"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9356" name="Text Box 17"/>
              <p:cNvSpPr txBox="1">
                <a:spLocks noChangeArrowheads="1"/>
              </p:cNvSpPr>
              <p:nvPr/>
            </p:nvSpPr>
            <p:spPr bwMode="auto">
              <a:xfrm>
                <a:off x="1172" y="2544"/>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graphicFrame>
          <p:nvGraphicFramePr>
            <p:cNvPr id="99332" name="Object 18"/>
            <p:cNvGraphicFramePr>
              <a:graphicFrameLocks noChangeAspect="1"/>
            </p:cNvGraphicFramePr>
            <p:nvPr/>
          </p:nvGraphicFramePr>
          <p:xfrm>
            <a:off x="1179" y="2890"/>
            <a:ext cx="1941" cy="518"/>
          </p:xfrm>
          <a:graphic>
            <a:graphicData uri="http://schemas.openxmlformats.org/presentationml/2006/ole">
              <mc:AlternateContent xmlns:mc="http://schemas.openxmlformats.org/markup-compatibility/2006">
                <mc:Choice xmlns:v="urn:schemas-microsoft-com:vml" Requires="v">
                  <p:oleObj spid="_x0000_s156690" name="Equation" r:id="rId5" imgW="35356800" imgH="9448800" progId="">
                    <p:embed/>
                  </p:oleObj>
                </mc:Choice>
                <mc:Fallback>
                  <p:oleObj name="Equation" r:id="rId5" imgW="35356800" imgH="9448800" progId="">
                    <p:embed/>
                    <p:pic>
                      <p:nvPicPr>
                        <p:cNvPr id="0" name="Picture 3" descr="image2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 y="2890"/>
                          <a:ext cx="1941"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5" name="Rectangle 19"/>
            <p:cNvSpPr>
              <a:spLocks noChangeArrowheads="1"/>
            </p:cNvSpPr>
            <p:nvPr/>
          </p:nvSpPr>
          <p:spPr bwMode="auto">
            <a:xfrm>
              <a:off x="823" y="297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(a)</a:t>
              </a:r>
            </a:p>
          </p:txBody>
        </p:sp>
      </p:grpSp>
      <p:grpSp>
        <p:nvGrpSpPr>
          <p:cNvPr id="4" name="Group 20"/>
          <p:cNvGrpSpPr/>
          <p:nvPr/>
        </p:nvGrpSpPr>
        <p:grpSpPr bwMode="auto">
          <a:xfrm>
            <a:off x="5708650" y="2528912"/>
            <a:ext cx="2978150" cy="2574925"/>
            <a:chOff x="3596" y="1776"/>
            <a:chExt cx="1876" cy="1622"/>
          </a:xfrm>
        </p:grpSpPr>
        <p:grpSp>
          <p:nvGrpSpPr>
            <p:cNvPr id="99337" name="Group 21"/>
            <p:cNvGrpSpPr/>
            <p:nvPr/>
          </p:nvGrpSpPr>
          <p:grpSpPr bwMode="auto">
            <a:xfrm>
              <a:off x="3600" y="1776"/>
              <a:ext cx="1872" cy="672"/>
              <a:chOff x="3600" y="1776"/>
              <a:chExt cx="1872" cy="672"/>
            </a:xfrm>
          </p:grpSpPr>
          <p:sp>
            <p:nvSpPr>
              <p:cNvPr id="345110" name="Rectangle 22"/>
              <p:cNvSpPr>
                <a:spLocks noChangeArrowheads="1"/>
              </p:cNvSpPr>
              <p:nvPr/>
            </p:nvSpPr>
            <p:spPr bwMode="auto">
              <a:xfrm>
                <a:off x="4175" y="1776"/>
                <a:ext cx="721" cy="672"/>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99331" name="Object 23"/>
              <p:cNvGraphicFramePr>
                <a:graphicFrameLocks noChangeAspect="1"/>
              </p:cNvGraphicFramePr>
              <p:nvPr/>
            </p:nvGraphicFramePr>
            <p:xfrm>
              <a:off x="4350" y="1778"/>
              <a:ext cx="354" cy="624"/>
            </p:xfrm>
            <a:graphic>
              <a:graphicData uri="http://schemas.openxmlformats.org/presentationml/2006/ole">
                <mc:AlternateContent xmlns:mc="http://schemas.openxmlformats.org/markup-compatibility/2006">
                  <mc:Choice xmlns:v="urn:schemas-microsoft-com:vml" Requires="v">
                    <p:oleObj spid="_x0000_s156691" name="公式" r:id="rId7" imgW="6096000" imgH="10668000" progId="">
                      <p:embed/>
                    </p:oleObj>
                  </mc:Choice>
                  <mc:Fallback>
                    <p:oleObj name="公式" r:id="rId7" imgW="6096000" imgH="10668000" progId="">
                      <p:embed/>
                      <p:pic>
                        <p:nvPicPr>
                          <p:cNvPr id="0" name="Picture 2" descr="image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0" y="1778"/>
                            <a:ext cx="354"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5112" name="Line 24"/>
              <p:cNvSpPr>
                <a:spLocks noChangeShapeType="1"/>
              </p:cNvSpPr>
              <p:nvPr/>
            </p:nvSpPr>
            <p:spPr bwMode="auto">
              <a:xfrm flipV="1">
                <a:off x="4896" y="2112"/>
                <a:ext cx="576" cy="1"/>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9341" name="Text Box 25"/>
              <p:cNvSpPr txBox="1">
                <a:spLocks noChangeArrowheads="1"/>
              </p:cNvSpPr>
              <p:nvPr/>
            </p:nvSpPr>
            <p:spPr bwMode="auto">
              <a:xfrm>
                <a:off x="4944" y="1777"/>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45114" name="Line 26"/>
              <p:cNvSpPr>
                <a:spLocks noChangeShapeType="1"/>
              </p:cNvSpPr>
              <p:nvPr/>
            </p:nvSpPr>
            <p:spPr bwMode="auto">
              <a:xfrm>
                <a:off x="3600" y="2112"/>
                <a:ext cx="576" cy="1"/>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9343" name="Text Box 27"/>
              <p:cNvSpPr txBox="1">
                <a:spLocks noChangeArrowheads="1"/>
              </p:cNvSpPr>
              <p:nvPr/>
            </p:nvSpPr>
            <p:spPr bwMode="auto">
              <a:xfrm>
                <a:off x="3638" y="1777"/>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graphicFrame>
          <p:nvGraphicFramePr>
            <p:cNvPr id="3" name="Object 28"/>
            <p:cNvGraphicFramePr>
              <a:graphicFrameLocks noChangeAspect="1"/>
            </p:cNvGraphicFramePr>
            <p:nvPr/>
          </p:nvGraphicFramePr>
          <p:xfrm>
            <a:off x="3984" y="2880"/>
            <a:ext cx="1323" cy="518"/>
          </p:xfrm>
          <a:graphic>
            <a:graphicData uri="http://schemas.openxmlformats.org/presentationml/2006/ole">
              <mc:AlternateContent xmlns:mc="http://schemas.openxmlformats.org/markup-compatibility/2006">
                <mc:Choice xmlns:v="urn:schemas-microsoft-com:vml" Requires="v">
                  <p:oleObj spid="_x0000_s156692" name="Equation" r:id="rId9" imgW="24079200" imgH="9448800" progId="">
                    <p:embed/>
                  </p:oleObj>
                </mc:Choice>
                <mc:Fallback>
                  <p:oleObj name="Equation" r:id="rId9" imgW="24079200" imgH="9448800" progId="">
                    <p:embed/>
                    <p:pic>
                      <p:nvPicPr>
                        <p:cNvPr id="0" name="Picture 1" descr="image2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880"/>
                          <a:ext cx="1323"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8" name="Rectangle 29"/>
            <p:cNvSpPr>
              <a:spLocks noChangeArrowheads="1"/>
            </p:cNvSpPr>
            <p:nvPr/>
          </p:nvSpPr>
          <p:spPr bwMode="auto">
            <a:xfrm>
              <a:off x="3596" y="2976"/>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(b)</a:t>
              </a:r>
            </a:p>
          </p:txBody>
        </p:sp>
      </p:grpSp>
      <p:sp>
        <p:nvSpPr>
          <p:cNvPr id="2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0" name="页脚占位符 2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0356" name="Group 3"/>
          <p:cNvGrpSpPr/>
          <p:nvPr/>
        </p:nvGrpSpPr>
        <p:grpSpPr bwMode="auto">
          <a:xfrm>
            <a:off x="838200" y="2339975"/>
            <a:ext cx="7874000" cy="3146425"/>
            <a:chOff x="608" y="1474"/>
            <a:chExt cx="4960" cy="1982"/>
          </a:xfrm>
        </p:grpSpPr>
        <p:sp>
          <p:nvSpPr>
            <p:cNvPr id="346116" name="Rectangle 4"/>
            <p:cNvSpPr>
              <a:spLocks noChangeArrowheads="1"/>
            </p:cNvSpPr>
            <p:nvPr/>
          </p:nvSpPr>
          <p:spPr bwMode="auto">
            <a:xfrm>
              <a:off x="2304" y="1474"/>
              <a:ext cx="672" cy="769"/>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00354" name="Object 5"/>
            <p:cNvGraphicFramePr>
              <a:graphicFrameLocks noChangeAspect="1"/>
            </p:cNvGraphicFramePr>
            <p:nvPr/>
          </p:nvGraphicFramePr>
          <p:xfrm>
            <a:off x="2496" y="1523"/>
            <a:ext cx="267" cy="624"/>
          </p:xfrm>
          <a:graphic>
            <a:graphicData uri="http://schemas.openxmlformats.org/presentationml/2006/ole">
              <mc:AlternateContent xmlns:mc="http://schemas.openxmlformats.org/markup-compatibility/2006">
                <mc:Choice xmlns:v="urn:schemas-microsoft-com:vml" Requires="v">
                  <p:oleObj spid="_x0000_s157705" name="公式" r:id="rId3" imgW="4572000" imgH="10668000" progId="">
                    <p:embed/>
                  </p:oleObj>
                </mc:Choice>
                <mc:Fallback>
                  <p:oleObj name="公式" r:id="rId3" imgW="4572000" imgH="10668000" progId="">
                    <p:embed/>
                    <p:pic>
                      <p:nvPicPr>
                        <p:cNvPr id="0" name="Picture 2" descr="image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23"/>
                          <a:ext cx="267"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6118" name="Rectangle 6"/>
            <p:cNvSpPr>
              <a:spLocks noChangeArrowheads="1"/>
            </p:cNvSpPr>
            <p:nvPr/>
          </p:nvSpPr>
          <p:spPr bwMode="auto">
            <a:xfrm>
              <a:off x="3695" y="1475"/>
              <a:ext cx="721" cy="769"/>
            </a:xfrm>
            <a:prstGeom prst="rect">
              <a:avLst/>
            </a:prstGeom>
            <a:noFill/>
            <a:ln w="38100">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00355" name="Object 7"/>
            <p:cNvGraphicFramePr>
              <a:graphicFrameLocks noChangeAspect="1"/>
            </p:cNvGraphicFramePr>
            <p:nvPr/>
          </p:nvGraphicFramePr>
          <p:xfrm>
            <a:off x="3870" y="1524"/>
            <a:ext cx="354" cy="624"/>
          </p:xfrm>
          <a:graphic>
            <a:graphicData uri="http://schemas.openxmlformats.org/presentationml/2006/ole">
              <mc:AlternateContent xmlns:mc="http://schemas.openxmlformats.org/markup-compatibility/2006">
                <mc:Choice xmlns:v="urn:schemas-microsoft-com:vml" Requires="v">
                  <p:oleObj spid="_x0000_s157706" name="公式" r:id="rId5" imgW="6096000" imgH="10668000" progId="">
                    <p:embed/>
                  </p:oleObj>
                </mc:Choice>
                <mc:Fallback>
                  <p:oleObj name="公式" r:id="rId5" imgW="6096000" imgH="10668000" progId="">
                    <p:embed/>
                    <p:pic>
                      <p:nvPicPr>
                        <p:cNvPr id="0" name="Picture 1" descr="image2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 y="1524"/>
                          <a:ext cx="354"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9" name="Text Box 8"/>
            <p:cNvSpPr txBox="1">
              <a:spLocks noChangeArrowheads="1"/>
            </p:cNvSpPr>
            <p:nvPr/>
          </p:nvSpPr>
          <p:spPr bwMode="auto">
            <a:xfrm>
              <a:off x="1392" y="1619"/>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2400"/>
            </a:p>
          </p:txBody>
        </p:sp>
        <p:sp>
          <p:nvSpPr>
            <p:cNvPr id="346121" name="Line 9"/>
            <p:cNvSpPr>
              <a:spLocks noChangeShapeType="1"/>
            </p:cNvSpPr>
            <p:nvPr/>
          </p:nvSpPr>
          <p:spPr bwMode="auto">
            <a:xfrm>
              <a:off x="608" y="1859"/>
              <a:ext cx="86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2" name="Line 10"/>
            <p:cNvSpPr>
              <a:spLocks noChangeShapeType="1"/>
            </p:cNvSpPr>
            <p:nvPr/>
          </p:nvSpPr>
          <p:spPr bwMode="auto">
            <a:xfrm>
              <a:off x="1680" y="1859"/>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3" name="Line 11"/>
            <p:cNvSpPr>
              <a:spLocks noChangeShapeType="1"/>
            </p:cNvSpPr>
            <p:nvPr/>
          </p:nvSpPr>
          <p:spPr bwMode="auto">
            <a:xfrm>
              <a:off x="2976" y="1859"/>
              <a:ext cx="720"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4" name="Line 12"/>
            <p:cNvSpPr>
              <a:spLocks noChangeShapeType="1"/>
            </p:cNvSpPr>
            <p:nvPr/>
          </p:nvSpPr>
          <p:spPr bwMode="auto">
            <a:xfrm>
              <a:off x="4416" y="1859"/>
              <a:ext cx="1152"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5" name="Line 13"/>
            <p:cNvSpPr>
              <a:spLocks noChangeShapeType="1"/>
            </p:cNvSpPr>
            <p:nvPr/>
          </p:nvSpPr>
          <p:spPr bwMode="auto">
            <a:xfrm>
              <a:off x="4976" y="1859"/>
              <a:ext cx="0" cy="1008"/>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6" name="Line 14"/>
            <p:cNvSpPr>
              <a:spLocks noChangeShapeType="1"/>
            </p:cNvSpPr>
            <p:nvPr/>
          </p:nvSpPr>
          <p:spPr bwMode="auto">
            <a:xfrm flipH="1">
              <a:off x="1568" y="2867"/>
              <a:ext cx="3408"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6127" name="Line 15"/>
            <p:cNvSpPr>
              <a:spLocks noChangeShapeType="1"/>
            </p:cNvSpPr>
            <p:nvPr/>
          </p:nvSpPr>
          <p:spPr bwMode="auto">
            <a:xfrm flipV="1">
              <a:off x="1568" y="1955"/>
              <a:ext cx="0" cy="912"/>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0367" name="Text Box 16"/>
            <p:cNvSpPr txBox="1">
              <a:spLocks noChangeArrowheads="1"/>
            </p:cNvSpPr>
            <p:nvPr/>
          </p:nvSpPr>
          <p:spPr bwMode="auto">
            <a:xfrm>
              <a:off x="754" y="1523"/>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100368" name="Text Box 17"/>
            <p:cNvSpPr txBox="1">
              <a:spLocks noChangeArrowheads="1"/>
            </p:cNvSpPr>
            <p:nvPr/>
          </p:nvSpPr>
          <p:spPr bwMode="auto">
            <a:xfrm>
              <a:off x="1824" y="1523"/>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0369" name="Text Box 18"/>
            <p:cNvSpPr txBox="1">
              <a:spLocks noChangeArrowheads="1"/>
            </p:cNvSpPr>
            <p:nvPr/>
          </p:nvSpPr>
          <p:spPr bwMode="auto">
            <a:xfrm>
              <a:off x="3010" y="1523"/>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0370" name="Text Box 19"/>
            <p:cNvSpPr txBox="1">
              <a:spLocks noChangeArrowheads="1"/>
            </p:cNvSpPr>
            <p:nvPr/>
          </p:nvSpPr>
          <p:spPr bwMode="auto">
            <a:xfrm>
              <a:off x="4950" y="1523"/>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46132" name="Line 20"/>
            <p:cNvSpPr>
              <a:spLocks noChangeShapeType="1"/>
            </p:cNvSpPr>
            <p:nvPr/>
          </p:nvSpPr>
          <p:spPr bwMode="auto">
            <a:xfrm>
              <a:off x="1632" y="2147"/>
              <a:ext cx="144"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0372" name="Text Box 21"/>
            <p:cNvSpPr txBox="1">
              <a:spLocks noChangeArrowheads="1"/>
            </p:cNvSpPr>
            <p:nvPr/>
          </p:nvSpPr>
          <p:spPr bwMode="auto">
            <a:xfrm>
              <a:off x="1932" y="3168"/>
              <a:ext cx="25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无源</a:t>
              </a:r>
              <a:r>
                <a:rPr lang="en-US" altLang="zh-CN" sz="2400">
                  <a:latin typeface="Times New Roman" panose="02020603050405020304" pitchFamily="18" charset="0"/>
                </a:rPr>
                <a:t>RC</a:t>
              </a:r>
              <a:r>
                <a:rPr lang="zh-CN" altLang="en-US" sz="2400"/>
                <a:t>电路网络系统方框图</a:t>
              </a:r>
            </a:p>
          </p:txBody>
        </p:sp>
      </p:grpSp>
      <p:sp>
        <p:nvSpPr>
          <p:cNvPr id="2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2" name="页脚占位符 2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1219200" y="1124744"/>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ü"/>
            </a:pPr>
            <a:r>
              <a:rPr lang="en-US" altLang="zh-CN" sz="2800">
                <a:latin typeface="Times New Roman" panose="02020603050405020304" pitchFamily="18" charset="0"/>
              </a:rPr>
              <a:t> </a:t>
            </a:r>
            <a:r>
              <a:rPr lang="zh-CN" altLang="en-US" sz="2800">
                <a:latin typeface="宋体" panose="02010600030101010101" pitchFamily="2" charset="-122"/>
              </a:rPr>
              <a:t>机械系统</a:t>
            </a:r>
            <a:r>
              <a:rPr lang="zh-CN" altLang="en-US" sz="2800">
                <a:latin typeface="Times New Roman" panose="02020603050405020304" pitchFamily="18" charset="0"/>
              </a:rPr>
              <a:t> </a:t>
            </a:r>
          </a:p>
        </p:txBody>
      </p:sp>
      <p:grpSp>
        <p:nvGrpSpPr>
          <p:cNvPr id="2" name="Group 4"/>
          <p:cNvGrpSpPr/>
          <p:nvPr/>
        </p:nvGrpSpPr>
        <p:grpSpPr bwMode="auto">
          <a:xfrm>
            <a:off x="2195513" y="1881982"/>
            <a:ext cx="2960687" cy="3975100"/>
            <a:chOff x="967" y="1384"/>
            <a:chExt cx="1865" cy="2504"/>
          </a:xfrm>
        </p:grpSpPr>
        <p:sp>
          <p:nvSpPr>
            <p:cNvPr id="183317" name="Rectangle 5"/>
            <p:cNvSpPr>
              <a:spLocks noChangeArrowheads="1"/>
            </p:cNvSpPr>
            <p:nvPr/>
          </p:nvSpPr>
          <p:spPr bwMode="auto">
            <a:xfrm>
              <a:off x="1128" y="1705"/>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1</a:t>
              </a:r>
            </a:p>
          </p:txBody>
        </p:sp>
        <p:sp>
          <p:nvSpPr>
            <p:cNvPr id="347142" name="Freeform 6"/>
            <p:cNvSpPr/>
            <p:nvPr/>
          </p:nvSpPr>
          <p:spPr bwMode="auto">
            <a:xfrm>
              <a:off x="1275" y="2219"/>
              <a:ext cx="174" cy="385"/>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3" name="Line 7"/>
            <p:cNvSpPr>
              <a:spLocks noChangeShapeType="1"/>
            </p:cNvSpPr>
            <p:nvPr/>
          </p:nvSpPr>
          <p:spPr bwMode="auto">
            <a:xfrm flipV="1">
              <a:off x="1369" y="2026"/>
              <a:ext cx="0" cy="193"/>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4" name="Line 8"/>
            <p:cNvSpPr>
              <a:spLocks noChangeShapeType="1"/>
            </p:cNvSpPr>
            <p:nvPr/>
          </p:nvSpPr>
          <p:spPr bwMode="auto">
            <a:xfrm>
              <a:off x="1369" y="2604"/>
              <a:ext cx="0" cy="16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5" name="Line 9"/>
            <p:cNvSpPr>
              <a:spLocks noChangeShapeType="1"/>
            </p:cNvSpPr>
            <p:nvPr/>
          </p:nvSpPr>
          <p:spPr bwMode="auto">
            <a:xfrm>
              <a:off x="1730" y="2026"/>
              <a:ext cx="1" cy="418"/>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6" name="Line 10"/>
            <p:cNvSpPr>
              <a:spLocks noChangeShapeType="1"/>
            </p:cNvSpPr>
            <p:nvPr/>
          </p:nvSpPr>
          <p:spPr bwMode="auto">
            <a:xfrm>
              <a:off x="1650" y="2444"/>
              <a:ext cx="16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7" name="Line 11"/>
            <p:cNvSpPr>
              <a:spLocks noChangeShapeType="1"/>
            </p:cNvSpPr>
            <p:nvPr/>
          </p:nvSpPr>
          <p:spPr bwMode="auto">
            <a:xfrm>
              <a:off x="1610" y="2411"/>
              <a:ext cx="0" cy="9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8" name="Line 12"/>
            <p:cNvSpPr>
              <a:spLocks noChangeShapeType="1"/>
            </p:cNvSpPr>
            <p:nvPr/>
          </p:nvSpPr>
          <p:spPr bwMode="auto">
            <a:xfrm>
              <a:off x="1610" y="2508"/>
              <a:ext cx="240"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49" name="Line 13"/>
            <p:cNvSpPr>
              <a:spLocks noChangeShapeType="1"/>
            </p:cNvSpPr>
            <p:nvPr/>
          </p:nvSpPr>
          <p:spPr bwMode="auto">
            <a:xfrm>
              <a:off x="1850" y="2411"/>
              <a:ext cx="1" cy="9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50" name="Line 14"/>
            <p:cNvSpPr>
              <a:spLocks noChangeShapeType="1"/>
            </p:cNvSpPr>
            <p:nvPr/>
          </p:nvSpPr>
          <p:spPr bwMode="auto">
            <a:xfrm>
              <a:off x="1730" y="2508"/>
              <a:ext cx="0" cy="25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51" name="Rectangle 15" descr="宽上对角线"/>
            <p:cNvSpPr>
              <a:spLocks noChangeArrowheads="1"/>
            </p:cNvSpPr>
            <p:nvPr/>
          </p:nvSpPr>
          <p:spPr bwMode="auto">
            <a:xfrm>
              <a:off x="1008" y="3760"/>
              <a:ext cx="1123" cy="128"/>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52" name="Line 16"/>
            <p:cNvSpPr>
              <a:spLocks noChangeShapeType="1"/>
            </p:cNvSpPr>
            <p:nvPr/>
          </p:nvSpPr>
          <p:spPr bwMode="auto">
            <a:xfrm>
              <a:off x="1008" y="3760"/>
              <a:ext cx="1123"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53" name="Line 17"/>
            <p:cNvSpPr>
              <a:spLocks noChangeShapeType="1"/>
            </p:cNvSpPr>
            <p:nvPr/>
          </p:nvSpPr>
          <p:spPr bwMode="auto">
            <a:xfrm>
              <a:off x="2171" y="1416"/>
              <a:ext cx="3" cy="289"/>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54" name="Line 18"/>
            <p:cNvSpPr>
              <a:spLocks noChangeShapeType="1"/>
            </p:cNvSpPr>
            <p:nvPr/>
          </p:nvSpPr>
          <p:spPr bwMode="auto">
            <a:xfrm>
              <a:off x="2011" y="2026"/>
              <a:ext cx="280"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31" name="Text Box 19"/>
            <p:cNvSpPr txBox="1">
              <a:spLocks noChangeArrowheads="1"/>
            </p:cNvSpPr>
            <p:nvPr/>
          </p:nvSpPr>
          <p:spPr bwMode="auto">
            <a:xfrm>
              <a:off x="2243" y="1384"/>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83332" name="Text Box 20"/>
            <p:cNvSpPr txBox="1">
              <a:spLocks noChangeArrowheads="1"/>
            </p:cNvSpPr>
            <p:nvPr/>
          </p:nvSpPr>
          <p:spPr bwMode="auto">
            <a:xfrm>
              <a:off x="967" y="22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K</a:t>
              </a:r>
              <a:r>
                <a:rPr lang="en-US" altLang="zh-CN" sz="2400" baseline="-25000">
                  <a:latin typeface="Times New Roman" panose="02020603050405020304" pitchFamily="18" charset="0"/>
                </a:rPr>
                <a:t>1</a:t>
              </a:r>
              <a:endParaRPr lang="en-US" altLang="zh-CN" sz="2400"/>
            </a:p>
          </p:txBody>
        </p:sp>
        <p:sp>
          <p:nvSpPr>
            <p:cNvPr id="183333" name="Text Box 21"/>
            <p:cNvSpPr txBox="1">
              <a:spLocks noChangeArrowheads="1"/>
            </p:cNvSpPr>
            <p:nvPr/>
          </p:nvSpPr>
          <p:spPr bwMode="auto">
            <a:xfrm>
              <a:off x="1776" y="22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347158" name="Line 22"/>
            <p:cNvSpPr>
              <a:spLocks noChangeShapeType="1"/>
            </p:cNvSpPr>
            <p:nvPr/>
          </p:nvSpPr>
          <p:spPr bwMode="auto">
            <a:xfrm>
              <a:off x="2171" y="2026"/>
              <a:ext cx="0" cy="193"/>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35" name="Text Box 23"/>
            <p:cNvSpPr txBox="1">
              <a:spLocks noChangeArrowheads="1"/>
            </p:cNvSpPr>
            <p:nvPr/>
          </p:nvSpPr>
          <p:spPr bwMode="auto">
            <a:xfrm>
              <a:off x="2011" y="2187"/>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83336" name="Text Box 24"/>
            <p:cNvSpPr txBox="1">
              <a:spLocks noChangeArrowheads="1"/>
            </p:cNvSpPr>
            <p:nvPr/>
          </p:nvSpPr>
          <p:spPr bwMode="auto">
            <a:xfrm>
              <a:off x="2275" y="191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347161" name="Line 25"/>
            <p:cNvSpPr>
              <a:spLocks noChangeShapeType="1"/>
            </p:cNvSpPr>
            <p:nvPr/>
          </p:nvSpPr>
          <p:spPr bwMode="auto">
            <a:xfrm>
              <a:off x="2011" y="1705"/>
              <a:ext cx="280"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38" name="Rectangle 26"/>
            <p:cNvSpPr>
              <a:spLocks noChangeArrowheads="1"/>
            </p:cNvSpPr>
            <p:nvPr/>
          </p:nvSpPr>
          <p:spPr bwMode="auto">
            <a:xfrm>
              <a:off x="1128" y="2765"/>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2</a:t>
              </a:r>
            </a:p>
          </p:txBody>
        </p:sp>
        <p:sp>
          <p:nvSpPr>
            <p:cNvPr id="347163" name="Freeform 27"/>
            <p:cNvSpPr/>
            <p:nvPr/>
          </p:nvSpPr>
          <p:spPr bwMode="auto">
            <a:xfrm>
              <a:off x="1489" y="3214"/>
              <a:ext cx="174" cy="385"/>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64" name="Line 28"/>
            <p:cNvSpPr>
              <a:spLocks noChangeShapeType="1"/>
            </p:cNvSpPr>
            <p:nvPr/>
          </p:nvSpPr>
          <p:spPr bwMode="auto">
            <a:xfrm flipV="1">
              <a:off x="1569" y="3086"/>
              <a:ext cx="0" cy="128"/>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65" name="Line 29"/>
            <p:cNvSpPr>
              <a:spLocks noChangeShapeType="1"/>
            </p:cNvSpPr>
            <p:nvPr/>
          </p:nvSpPr>
          <p:spPr bwMode="auto">
            <a:xfrm>
              <a:off x="1569" y="3599"/>
              <a:ext cx="0" cy="16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42" name="Text Box 30"/>
            <p:cNvSpPr txBox="1">
              <a:spLocks noChangeArrowheads="1"/>
            </p:cNvSpPr>
            <p:nvPr/>
          </p:nvSpPr>
          <p:spPr bwMode="auto">
            <a:xfrm>
              <a:off x="1159" y="320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K</a:t>
              </a:r>
              <a:r>
                <a:rPr lang="en-US" altLang="zh-CN" sz="2400" baseline="-25000">
                  <a:latin typeface="Times New Roman" panose="02020603050405020304" pitchFamily="18" charset="0"/>
                </a:rPr>
                <a:t>2</a:t>
              </a:r>
              <a:endParaRPr lang="en-US" altLang="zh-CN" sz="2400"/>
            </a:p>
          </p:txBody>
        </p:sp>
        <p:sp>
          <p:nvSpPr>
            <p:cNvPr id="347167" name="Line 31"/>
            <p:cNvSpPr>
              <a:spLocks noChangeShapeType="1"/>
            </p:cNvSpPr>
            <p:nvPr/>
          </p:nvSpPr>
          <p:spPr bwMode="auto">
            <a:xfrm>
              <a:off x="2011" y="3086"/>
              <a:ext cx="280"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68" name="Line 32"/>
            <p:cNvSpPr>
              <a:spLocks noChangeShapeType="1"/>
            </p:cNvSpPr>
            <p:nvPr/>
          </p:nvSpPr>
          <p:spPr bwMode="auto">
            <a:xfrm>
              <a:off x="2171" y="3086"/>
              <a:ext cx="0" cy="192"/>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45" name="Text Box 33"/>
            <p:cNvSpPr txBox="1">
              <a:spLocks noChangeArrowheads="1"/>
            </p:cNvSpPr>
            <p:nvPr/>
          </p:nvSpPr>
          <p:spPr bwMode="auto">
            <a:xfrm>
              <a:off x="2011" y="324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83346" name="Text Box 34"/>
            <p:cNvSpPr txBox="1">
              <a:spLocks noChangeArrowheads="1"/>
            </p:cNvSpPr>
            <p:nvPr/>
          </p:nvSpPr>
          <p:spPr bwMode="auto">
            <a:xfrm>
              <a:off x="2275" y="29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grpSp>
      <p:grpSp>
        <p:nvGrpSpPr>
          <p:cNvPr id="3" name="Group 35"/>
          <p:cNvGrpSpPr/>
          <p:nvPr/>
        </p:nvGrpSpPr>
        <p:grpSpPr bwMode="auto">
          <a:xfrm>
            <a:off x="5724525" y="1881982"/>
            <a:ext cx="2759075" cy="3975100"/>
            <a:chOff x="3497" y="1384"/>
            <a:chExt cx="1738" cy="2504"/>
          </a:xfrm>
        </p:grpSpPr>
        <p:sp>
          <p:nvSpPr>
            <p:cNvPr id="183301" name="Rectangle 36"/>
            <p:cNvSpPr>
              <a:spLocks noChangeArrowheads="1"/>
            </p:cNvSpPr>
            <p:nvPr/>
          </p:nvSpPr>
          <p:spPr bwMode="auto">
            <a:xfrm>
              <a:off x="3617" y="1705"/>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1</a:t>
              </a:r>
            </a:p>
          </p:txBody>
        </p:sp>
        <p:sp>
          <p:nvSpPr>
            <p:cNvPr id="347173" name="Rectangle 37" descr="宽上对角线"/>
            <p:cNvSpPr>
              <a:spLocks noChangeArrowheads="1"/>
            </p:cNvSpPr>
            <p:nvPr/>
          </p:nvSpPr>
          <p:spPr bwMode="auto">
            <a:xfrm>
              <a:off x="3497" y="3760"/>
              <a:ext cx="1123" cy="128"/>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74" name="Line 38"/>
            <p:cNvSpPr>
              <a:spLocks noChangeShapeType="1"/>
            </p:cNvSpPr>
            <p:nvPr/>
          </p:nvSpPr>
          <p:spPr bwMode="auto">
            <a:xfrm>
              <a:off x="3497" y="3760"/>
              <a:ext cx="1123"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75" name="Line 39"/>
            <p:cNvSpPr>
              <a:spLocks noChangeShapeType="1"/>
            </p:cNvSpPr>
            <p:nvPr/>
          </p:nvSpPr>
          <p:spPr bwMode="auto">
            <a:xfrm>
              <a:off x="4059" y="1416"/>
              <a:ext cx="2" cy="289"/>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05" name="Text Box 40"/>
            <p:cNvSpPr txBox="1">
              <a:spLocks noChangeArrowheads="1"/>
            </p:cNvSpPr>
            <p:nvPr/>
          </p:nvSpPr>
          <p:spPr bwMode="auto">
            <a:xfrm>
              <a:off x="4130" y="1384"/>
              <a:ext cx="5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83306" name="Rectangle 41"/>
            <p:cNvSpPr>
              <a:spLocks noChangeArrowheads="1"/>
            </p:cNvSpPr>
            <p:nvPr/>
          </p:nvSpPr>
          <p:spPr bwMode="auto">
            <a:xfrm>
              <a:off x="3617" y="2765"/>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2</a:t>
              </a:r>
            </a:p>
          </p:txBody>
        </p:sp>
        <p:sp>
          <p:nvSpPr>
            <p:cNvPr id="347178" name="Line 42"/>
            <p:cNvSpPr>
              <a:spLocks noChangeShapeType="1"/>
            </p:cNvSpPr>
            <p:nvPr/>
          </p:nvSpPr>
          <p:spPr bwMode="auto">
            <a:xfrm flipV="1">
              <a:off x="3861" y="2026"/>
              <a:ext cx="0" cy="739"/>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79" name="Line 43"/>
            <p:cNvSpPr>
              <a:spLocks noChangeShapeType="1"/>
            </p:cNvSpPr>
            <p:nvPr/>
          </p:nvSpPr>
          <p:spPr bwMode="auto">
            <a:xfrm flipV="1">
              <a:off x="4221" y="2026"/>
              <a:ext cx="0" cy="739"/>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80" name="Line 44"/>
            <p:cNvSpPr>
              <a:spLocks noChangeShapeType="1"/>
            </p:cNvSpPr>
            <p:nvPr/>
          </p:nvSpPr>
          <p:spPr bwMode="auto">
            <a:xfrm flipV="1">
              <a:off x="4021" y="3086"/>
              <a:ext cx="0" cy="674"/>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10" name="Text Box 45"/>
            <p:cNvSpPr txBox="1">
              <a:spLocks noChangeArrowheads="1"/>
            </p:cNvSpPr>
            <p:nvPr/>
          </p:nvSpPr>
          <p:spPr bwMode="auto">
            <a:xfrm>
              <a:off x="3552" y="2200"/>
              <a:ext cx="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40000">
                  <a:latin typeface="Times New Roman" panose="02020603050405020304" pitchFamily="18" charset="0"/>
                </a:rPr>
                <a:t>1</a:t>
              </a:r>
              <a:endParaRPr lang="en-US" altLang="zh-CN" sz="2400"/>
            </a:p>
          </p:txBody>
        </p:sp>
        <p:sp>
          <p:nvSpPr>
            <p:cNvPr id="183311" name="Text Box 46"/>
            <p:cNvSpPr txBox="1">
              <a:spLocks noChangeArrowheads="1"/>
            </p:cNvSpPr>
            <p:nvPr/>
          </p:nvSpPr>
          <p:spPr bwMode="auto">
            <a:xfrm>
              <a:off x="3696" y="3256"/>
              <a:ext cx="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40000">
                  <a:latin typeface="Times New Roman" panose="02020603050405020304" pitchFamily="18" charset="0"/>
                </a:rPr>
                <a:t>2</a:t>
              </a:r>
              <a:endParaRPr lang="en-US" altLang="zh-CN" sz="2400"/>
            </a:p>
          </p:txBody>
        </p:sp>
        <p:sp>
          <p:nvSpPr>
            <p:cNvPr id="347183" name="Line 47"/>
            <p:cNvSpPr>
              <a:spLocks noChangeShapeType="1"/>
            </p:cNvSpPr>
            <p:nvPr/>
          </p:nvSpPr>
          <p:spPr bwMode="auto">
            <a:xfrm flipV="1">
              <a:off x="4783" y="1545"/>
              <a:ext cx="0" cy="61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7184" name="Line 48"/>
            <p:cNvSpPr>
              <a:spLocks noChangeShapeType="1"/>
            </p:cNvSpPr>
            <p:nvPr/>
          </p:nvSpPr>
          <p:spPr bwMode="auto">
            <a:xfrm flipV="1">
              <a:off x="4783" y="2636"/>
              <a:ext cx="0" cy="61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3314" name="Text Box 49"/>
            <p:cNvSpPr txBox="1">
              <a:spLocks noChangeArrowheads="1"/>
            </p:cNvSpPr>
            <p:nvPr/>
          </p:nvSpPr>
          <p:spPr bwMode="auto">
            <a:xfrm>
              <a:off x="4812" y="1769"/>
              <a:ext cx="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10000">
                  <a:latin typeface="Times New Roman" panose="02020603050405020304" pitchFamily="18" charset="0"/>
                </a:rPr>
                <a:t>m</a:t>
              </a:r>
              <a:r>
                <a:rPr lang="en-US" altLang="zh-CN" sz="2400" baseline="-40000">
                  <a:latin typeface="Times New Roman" panose="02020603050405020304" pitchFamily="18" charset="0"/>
                </a:rPr>
                <a:t>1</a:t>
              </a:r>
              <a:endParaRPr lang="en-US" altLang="zh-CN" sz="2400"/>
            </a:p>
          </p:txBody>
        </p:sp>
        <p:sp>
          <p:nvSpPr>
            <p:cNvPr id="183315" name="Text Box 50"/>
            <p:cNvSpPr txBox="1">
              <a:spLocks noChangeArrowheads="1"/>
            </p:cNvSpPr>
            <p:nvPr/>
          </p:nvSpPr>
          <p:spPr bwMode="auto">
            <a:xfrm>
              <a:off x="4823" y="2829"/>
              <a:ext cx="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10000">
                  <a:latin typeface="Times New Roman" panose="02020603050405020304" pitchFamily="18" charset="0"/>
                </a:rPr>
                <a:t>m</a:t>
              </a:r>
              <a:r>
                <a:rPr lang="en-US" altLang="zh-CN" sz="2400" baseline="-40000">
                  <a:latin typeface="Times New Roman" panose="02020603050405020304" pitchFamily="18" charset="0"/>
                </a:rPr>
                <a:t>2</a:t>
              </a:r>
              <a:endParaRPr lang="en-US" altLang="zh-CN" sz="2400"/>
            </a:p>
          </p:txBody>
        </p:sp>
        <p:sp>
          <p:nvSpPr>
            <p:cNvPr id="183316" name="Rectangle 51"/>
            <p:cNvSpPr>
              <a:spLocks noChangeArrowheads="1"/>
            </p:cNvSpPr>
            <p:nvPr/>
          </p:nvSpPr>
          <p:spPr bwMode="auto">
            <a:xfrm>
              <a:off x="4224" y="220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endParaRPr lang="en-US" altLang="zh-CN" sz="2400" baseline="-40000" dirty="0"/>
            </a:p>
          </p:txBody>
        </p:sp>
      </p:grpSp>
      <p:sp>
        <p:nvSpPr>
          <p:cNvPr id="5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52" name="页脚占位符 5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163" name="Object 3"/>
          <p:cNvGraphicFramePr>
            <a:graphicFrameLocks noChangeAspect="1"/>
          </p:cNvGraphicFramePr>
          <p:nvPr/>
        </p:nvGraphicFramePr>
        <p:xfrm>
          <a:off x="3841750" y="1836961"/>
          <a:ext cx="4494213" cy="606425"/>
        </p:xfrm>
        <a:graphic>
          <a:graphicData uri="http://schemas.openxmlformats.org/presentationml/2006/ole">
            <mc:AlternateContent xmlns:mc="http://schemas.openxmlformats.org/markup-compatibility/2006">
              <mc:Choice xmlns:v="urn:schemas-microsoft-com:vml" Requires="v">
                <p:oleObj spid="_x0000_s158741" name="Equation" r:id="rId3" imgW="42672000" imgH="5791200" progId="Equation.DSMT4">
                  <p:embed/>
                </p:oleObj>
              </mc:Choice>
              <mc:Fallback>
                <p:oleObj name="Equation" r:id="rId3" imgW="42672000" imgH="5791200" progId="Equation.DSMT4">
                  <p:embed/>
                  <p:pic>
                    <p:nvPicPr>
                      <p:cNvPr id="0" name="Picture 5" descr="image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0" y="1836961"/>
                        <a:ext cx="449421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4" name="Object 4"/>
          <p:cNvGraphicFramePr>
            <a:graphicFrameLocks noChangeAspect="1"/>
          </p:cNvGraphicFramePr>
          <p:nvPr/>
        </p:nvGraphicFramePr>
        <p:xfrm>
          <a:off x="3835400" y="2571974"/>
          <a:ext cx="3659188" cy="606425"/>
        </p:xfrm>
        <a:graphic>
          <a:graphicData uri="http://schemas.openxmlformats.org/presentationml/2006/ole">
            <mc:AlternateContent xmlns:mc="http://schemas.openxmlformats.org/markup-compatibility/2006">
              <mc:Choice xmlns:v="urn:schemas-microsoft-com:vml" Requires="v">
                <p:oleObj spid="_x0000_s158742" name="Equation" r:id="rId5" imgW="34747200" imgH="5791200" progId="">
                  <p:embed/>
                </p:oleObj>
              </mc:Choice>
              <mc:Fallback>
                <p:oleObj name="Equation" r:id="rId5" imgW="34747200" imgH="5791200" progId="">
                  <p:embed/>
                  <p:pic>
                    <p:nvPicPr>
                      <p:cNvPr id="0" name="Picture 4" descr="image2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2571974"/>
                        <a:ext cx="365918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5" name="Object 5"/>
          <p:cNvGraphicFramePr>
            <a:graphicFrameLocks noChangeAspect="1"/>
          </p:cNvGraphicFramePr>
          <p:nvPr/>
        </p:nvGraphicFramePr>
        <p:xfrm>
          <a:off x="3803650" y="3284761"/>
          <a:ext cx="4173538" cy="1087438"/>
        </p:xfrm>
        <a:graphic>
          <a:graphicData uri="http://schemas.openxmlformats.org/presentationml/2006/ole">
            <mc:AlternateContent xmlns:mc="http://schemas.openxmlformats.org/markup-compatibility/2006">
              <mc:Choice xmlns:v="urn:schemas-microsoft-com:vml" Requires="v">
                <p:oleObj spid="_x0000_s158743" name="Equation" r:id="rId7" imgW="39624000" imgH="10363200" progId="Equation.DSMT4">
                  <p:embed/>
                </p:oleObj>
              </mc:Choice>
              <mc:Fallback>
                <p:oleObj name="Equation" r:id="rId7" imgW="39624000" imgH="10363200" progId="Equation.DSMT4">
                  <p:embed/>
                  <p:pic>
                    <p:nvPicPr>
                      <p:cNvPr id="0" name="Picture 3" descr="image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3650" y="3284761"/>
                        <a:ext cx="4173538"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6" name="Object 6"/>
          <p:cNvGraphicFramePr>
            <a:graphicFrameLocks noChangeAspect="1"/>
          </p:cNvGraphicFramePr>
          <p:nvPr/>
        </p:nvGraphicFramePr>
        <p:xfrm>
          <a:off x="3851275" y="4503961"/>
          <a:ext cx="4911725" cy="606425"/>
        </p:xfrm>
        <a:graphic>
          <a:graphicData uri="http://schemas.openxmlformats.org/presentationml/2006/ole">
            <mc:AlternateContent xmlns:mc="http://schemas.openxmlformats.org/markup-compatibility/2006">
              <mc:Choice xmlns:v="urn:schemas-microsoft-com:vml" Requires="v">
                <p:oleObj spid="_x0000_s158744" name="Equation" r:id="rId9" imgW="46634400" imgH="5791200" progId="Equation.DSMT4">
                  <p:embed/>
                </p:oleObj>
              </mc:Choice>
              <mc:Fallback>
                <p:oleObj name="Equation" r:id="rId9" imgW="46634400" imgH="5791200" progId="Equation.DSMT4">
                  <p:embed/>
                  <p:pic>
                    <p:nvPicPr>
                      <p:cNvPr id="0" name="Picture 2" descr="image2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503961"/>
                        <a:ext cx="49117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7" name="Object 7"/>
          <p:cNvGraphicFramePr>
            <a:graphicFrameLocks noChangeAspect="1"/>
          </p:cNvGraphicFramePr>
          <p:nvPr/>
        </p:nvGraphicFramePr>
        <p:xfrm>
          <a:off x="3835400" y="5342161"/>
          <a:ext cx="2600325" cy="606425"/>
        </p:xfrm>
        <a:graphic>
          <a:graphicData uri="http://schemas.openxmlformats.org/presentationml/2006/ole">
            <mc:AlternateContent xmlns:mc="http://schemas.openxmlformats.org/markup-compatibility/2006">
              <mc:Choice xmlns:v="urn:schemas-microsoft-com:vml" Requires="v">
                <p:oleObj spid="_x0000_s158745" name="Equation" r:id="rId11" imgW="24688800" imgH="5791200" progId="">
                  <p:embed/>
                </p:oleObj>
              </mc:Choice>
              <mc:Fallback>
                <p:oleObj name="Equation" r:id="rId11" imgW="24688800" imgH="5791200" progId="">
                  <p:embed/>
                  <p:pic>
                    <p:nvPicPr>
                      <p:cNvPr id="0" name="Picture 1" descr="image2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5400" y="5342161"/>
                        <a:ext cx="26003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1383" name="Group 8"/>
          <p:cNvGrpSpPr/>
          <p:nvPr/>
        </p:nvGrpSpPr>
        <p:grpSpPr bwMode="auto">
          <a:xfrm>
            <a:off x="755650" y="1052736"/>
            <a:ext cx="2663825" cy="3600450"/>
            <a:chOff x="432" y="1152"/>
            <a:chExt cx="1930" cy="2504"/>
          </a:xfrm>
        </p:grpSpPr>
        <p:sp>
          <p:nvSpPr>
            <p:cNvPr id="101384" name="Rectangle 9"/>
            <p:cNvSpPr>
              <a:spLocks noChangeArrowheads="1"/>
            </p:cNvSpPr>
            <p:nvPr/>
          </p:nvSpPr>
          <p:spPr bwMode="auto">
            <a:xfrm>
              <a:off x="552" y="1473"/>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1</a:t>
              </a:r>
            </a:p>
          </p:txBody>
        </p:sp>
        <p:sp>
          <p:nvSpPr>
            <p:cNvPr id="348170" name="Rectangle 10" descr="宽上对角线"/>
            <p:cNvSpPr>
              <a:spLocks noChangeArrowheads="1"/>
            </p:cNvSpPr>
            <p:nvPr/>
          </p:nvSpPr>
          <p:spPr bwMode="auto">
            <a:xfrm>
              <a:off x="432" y="3528"/>
              <a:ext cx="1123" cy="128"/>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71" name="Line 11"/>
            <p:cNvSpPr>
              <a:spLocks noChangeShapeType="1"/>
            </p:cNvSpPr>
            <p:nvPr/>
          </p:nvSpPr>
          <p:spPr bwMode="auto">
            <a:xfrm>
              <a:off x="432" y="3528"/>
              <a:ext cx="1123"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72" name="Line 12"/>
            <p:cNvSpPr>
              <a:spLocks noChangeShapeType="1"/>
            </p:cNvSpPr>
            <p:nvPr/>
          </p:nvSpPr>
          <p:spPr bwMode="auto">
            <a:xfrm>
              <a:off x="994" y="1184"/>
              <a:ext cx="0" cy="289"/>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1388" name="Text Box 13"/>
            <p:cNvSpPr txBox="1">
              <a:spLocks noChangeArrowheads="1"/>
            </p:cNvSpPr>
            <p:nvPr/>
          </p:nvSpPr>
          <p:spPr bwMode="auto">
            <a:xfrm>
              <a:off x="1065" y="1152"/>
              <a:ext cx="5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01389" name="Rectangle 14"/>
            <p:cNvSpPr>
              <a:spLocks noChangeArrowheads="1"/>
            </p:cNvSpPr>
            <p:nvPr/>
          </p:nvSpPr>
          <p:spPr bwMode="auto">
            <a:xfrm>
              <a:off x="552" y="2533"/>
              <a:ext cx="883" cy="321"/>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20000">
                  <a:latin typeface="Times New Roman" panose="02020603050405020304" pitchFamily="18" charset="0"/>
                </a:rPr>
                <a:t>2</a:t>
              </a:r>
            </a:p>
          </p:txBody>
        </p:sp>
        <p:sp>
          <p:nvSpPr>
            <p:cNvPr id="348175" name="Line 15"/>
            <p:cNvSpPr>
              <a:spLocks noChangeShapeType="1"/>
            </p:cNvSpPr>
            <p:nvPr/>
          </p:nvSpPr>
          <p:spPr bwMode="auto">
            <a:xfrm flipV="1">
              <a:off x="795" y="1793"/>
              <a:ext cx="0" cy="740"/>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76" name="Line 16"/>
            <p:cNvSpPr>
              <a:spLocks noChangeShapeType="1"/>
            </p:cNvSpPr>
            <p:nvPr/>
          </p:nvSpPr>
          <p:spPr bwMode="auto">
            <a:xfrm flipV="1">
              <a:off x="1155" y="1793"/>
              <a:ext cx="0" cy="740"/>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77" name="Line 17"/>
            <p:cNvSpPr>
              <a:spLocks noChangeShapeType="1"/>
            </p:cNvSpPr>
            <p:nvPr/>
          </p:nvSpPr>
          <p:spPr bwMode="auto">
            <a:xfrm flipV="1">
              <a:off x="956" y="2854"/>
              <a:ext cx="0" cy="669"/>
            </a:xfrm>
            <a:prstGeom prst="line">
              <a:avLst/>
            </a:prstGeom>
            <a:noFill/>
            <a:ln w="3175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1393" name="Text Box 18"/>
            <p:cNvSpPr txBox="1">
              <a:spLocks noChangeArrowheads="1"/>
            </p:cNvSpPr>
            <p:nvPr/>
          </p:nvSpPr>
          <p:spPr bwMode="auto">
            <a:xfrm>
              <a:off x="487" y="1968"/>
              <a:ext cx="4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40000">
                  <a:latin typeface="Times New Roman" panose="02020603050405020304" pitchFamily="18" charset="0"/>
                </a:rPr>
                <a:t>1</a:t>
              </a:r>
              <a:endParaRPr lang="en-US" altLang="zh-CN" sz="2400"/>
            </a:p>
          </p:txBody>
        </p:sp>
        <p:sp>
          <p:nvSpPr>
            <p:cNvPr id="101394" name="Text Box 19"/>
            <p:cNvSpPr txBox="1">
              <a:spLocks noChangeArrowheads="1"/>
            </p:cNvSpPr>
            <p:nvPr/>
          </p:nvSpPr>
          <p:spPr bwMode="auto">
            <a:xfrm>
              <a:off x="631" y="3024"/>
              <a:ext cx="4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40000">
                  <a:latin typeface="Times New Roman" panose="02020603050405020304" pitchFamily="18" charset="0"/>
                </a:rPr>
                <a:t>2</a:t>
              </a:r>
              <a:endParaRPr lang="en-US" altLang="zh-CN" sz="2400"/>
            </a:p>
          </p:txBody>
        </p:sp>
        <p:sp>
          <p:nvSpPr>
            <p:cNvPr id="348180" name="Line 20"/>
            <p:cNvSpPr>
              <a:spLocks noChangeShapeType="1"/>
            </p:cNvSpPr>
            <p:nvPr/>
          </p:nvSpPr>
          <p:spPr bwMode="auto">
            <a:xfrm flipV="1">
              <a:off x="1910" y="1313"/>
              <a:ext cx="0" cy="608"/>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81" name="Line 21"/>
            <p:cNvSpPr>
              <a:spLocks noChangeShapeType="1"/>
            </p:cNvSpPr>
            <p:nvPr/>
          </p:nvSpPr>
          <p:spPr bwMode="auto">
            <a:xfrm flipV="1">
              <a:off x="1910" y="2404"/>
              <a:ext cx="0" cy="611"/>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1397" name="Text Box 22"/>
            <p:cNvSpPr txBox="1">
              <a:spLocks noChangeArrowheads="1"/>
            </p:cNvSpPr>
            <p:nvPr/>
          </p:nvSpPr>
          <p:spPr bwMode="auto">
            <a:xfrm>
              <a:off x="1939" y="1537"/>
              <a:ext cx="41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10000">
                  <a:latin typeface="Times New Roman" panose="02020603050405020304" pitchFamily="18" charset="0"/>
                </a:rPr>
                <a:t>m</a:t>
              </a:r>
              <a:r>
                <a:rPr lang="en-US" altLang="zh-CN" sz="2400" baseline="-40000">
                  <a:latin typeface="Times New Roman" panose="02020603050405020304" pitchFamily="18" charset="0"/>
                </a:rPr>
                <a:t>1</a:t>
              </a:r>
              <a:endParaRPr lang="en-US" altLang="zh-CN" sz="2400"/>
            </a:p>
          </p:txBody>
        </p:sp>
        <p:sp>
          <p:nvSpPr>
            <p:cNvPr id="101398" name="Text Box 23"/>
            <p:cNvSpPr txBox="1">
              <a:spLocks noChangeArrowheads="1"/>
            </p:cNvSpPr>
            <p:nvPr/>
          </p:nvSpPr>
          <p:spPr bwMode="auto">
            <a:xfrm>
              <a:off x="1950" y="2597"/>
              <a:ext cx="4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10000">
                  <a:latin typeface="Times New Roman" panose="02020603050405020304" pitchFamily="18" charset="0"/>
                </a:rPr>
                <a:t>m</a:t>
              </a:r>
              <a:r>
                <a:rPr lang="en-US" altLang="zh-CN" sz="2400" baseline="-40000">
                  <a:latin typeface="Times New Roman" panose="02020603050405020304" pitchFamily="18" charset="0"/>
                </a:rPr>
                <a:t>2</a:t>
              </a:r>
              <a:endParaRPr lang="en-US" altLang="zh-CN" sz="2400"/>
            </a:p>
          </p:txBody>
        </p:sp>
        <p:sp>
          <p:nvSpPr>
            <p:cNvPr id="101399" name="Rectangle 24"/>
            <p:cNvSpPr>
              <a:spLocks noChangeArrowheads="1"/>
            </p:cNvSpPr>
            <p:nvPr/>
          </p:nvSpPr>
          <p:spPr bwMode="auto">
            <a:xfrm>
              <a:off x="1162" y="1976"/>
              <a:ext cx="31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endParaRPr lang="en-US" altLang="zh-CN" sz="2400" baseline="-40000" dirty="0"/>
            </a:p>
          </p:txBody>
        </p:sp>
        <p:sp>
          <p:nvSpPr>
            <p:cNvPr id="348185" name="Line 25"/>
            <p:cNvSpPr>
              <a:spLocks noChangeShapeType="1"/>
            </p:cNvSpPr>
            <p:nvPr/>
          </p:nvSpPr>
          <p:spPr bwMode="auto">
            <a:xfrm>
              <a:off x="1402" y="1791"/>
              <a:ext cx="283"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86" name="Line 26"/>
            <p:cNvSpPr>
              <a:spLocks noChangeShapeType="1"/>
            </p:cNvSpPr>
            <p:nvPr/>
          </p:nvSpPr>
          <p:spPr bwMode="auto">
            <a:xfrm>
              <a:off x="1561" y="1791"/>
              <a:ext cx="0" cy="193"/>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1402" name="Text Box 27"/>
            <p:cNvSpPr txBox="1">
              <a:spLocks noChangeArrowheads="1"/>
            </p:cNvSpPr>
            <p:nvPr/>
          </p:nvSpPr>
          <p:spPr bwMode="auto">
            <a:xfrm>
              <a:off x="1402" y="1952"/>
              <a:ext cx="45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01403" name="Text Box 28"/>
            <p:cNvSpPr txBox="1">
              <a:spLocks noChangeArrowheads="1"/>
            </p:cNvSpPr>
            <p:nvPr/>
          </p:nvSpPr>
          <p:spPr bwMode="auto">
            <a:xfrm>
              <a:off x="1666" y="1680"/>
              <a:ext cx="2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latin typeface="Times New Roman" panose="02020603050405020304" pitchFamily="18" charset="0"/>
                </a:rPr>
                <a:t>0</a:t>
              </a:r>
            </a:p>
          </p:txBody>
        </p:sp>
        <p:sp>
          <p:nvSpPr>
            <p:cNvPr id="348189" name="Line 29"/>
            <p:cNvSpPr>
              <a:spLocks noChangeShapeType="1"/>
            </p:cNvSpPr>
            <p:nvPr/>
          </p:nvSpPr>
          <p:spPr bwMode="auto">
            <a:xfrm>
              <a:off x="1402" y="2851"/>
              <a:ext cx="283"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48190" name="Line 30"/>
            <p:cNvSpPr>
              <a:spLocks noChangeShapeType="1"/>
            </p:cNvSpPr>
            <p:nvPr/>
          </p:nvSpPr>
          <p:spPr bwMode="auto">
            <a:xfrm>
              <a:off x="1561" y="2851"/>
              <a:ext cx="0" cy="192"/>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1406" name="Text Box 31"/>
            <p:cNvSpPr txBox="1">
              <a:spLocks noChangeArrowheads="1"/>
            </p:cNvSpPr>
            <p:nvPr/>
          </p:nvSpPr>
          <p:spPr bwMode="auto">
            <a:xfrm>
              <a:off x="1402" y="3011"/>
              <a:ext cx="52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01407" name="Text Box 32"/>
            <p:cNvSpPr txBox="1">
              <a:spLocks noChangeArrowheads="1"/>
            </p:cNvSpPr>
            <p:nvPr/>
          </p:nvSpPr>
          <p:spPr bwMode="auto">
            <a:xfrm>
              <a:off x="1666" y="2740"/>
              <a:ext cx="2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latin typeface="Times New Roman" panose="02020603050405020304" pitchFamily="18" charset="0"/>
                </a:rPr>
                <a:t>0</a:t>
              </a:r>
            </a:p>
          </p:txBody>
        </p:sp>
      </p:grpSp>
      <p:sp>
        <p:nvSpPr>
          <p:cNvPr id="3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3" name="页脚占位符 32"/>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anim calcmode="lin" valueType="num">
                                      <p:cBhvr additive="base">
                                        <p:cTn id="7" dur="500" fill="hold"/>
                                        <p:tgtEl>
                                          <p:spTgt spid="348163"/>
                                        </p:tgtEl>
                                        <p:attrNameLst>
                                          <p:attrName>ppt_x</p:attrName>
                                        </p:attrNameLst>
                                      </p:cBhvr>
                                      <p:tavLst>
                                        <p:tav tm="0">
                                          <p:val>
                                            <p:strVal val="#ppt_x"/>
                                          </p:val>
                                        </p:tav>
                                        <p:tav tm="100000">
                                          <p:val>
                                            <p:strVal val="#ppt_x"/>
                                          </p:val>
                                        </p:tav>
                                      </p:tavLst>
                                    </p:anim>
                                    <p:anim calcmode="lin" valueType="num">
                                      <p:cBhvr additive="base">
                                        <p:cTn id="8" dur="500" fill="hold"/>
                                        <p:tgtEl>
                                          <p:spTgt spid="3481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64"/>
                                        </p:tgtEl>
                                        <p:attrNameLst>
                                          <p:attrName>style.visibility</p:attrName>
                                        </p:attrNameLst>
                                      </p:cBhvr>
                                      <p:to>
                                        <p:strVal val="visible"/>
                                      </p:to>
                                    </p:set>
                                    <p:anim calcmode="lin" valueType="num">
                                      <p:cBhvr additive="base">
                                        <p:cTn id="13" dur="500" fill="hold"/>
                                        <p:tgtEl>
                                          <p:spTgt spid="348164"/>
                                        </p:tgtEl>
                                        <p:attrNameLst>
                                          <p:attrName>ppt_x</p:attrName>
                                        </p:attrNameLst>
                                      </p:cBhvr>
                                      <p:tavLst>
                                        <p:tav tm="0">
                                          <p:val>
                                            <p:strVal val="#ppt_x"/>
                                          </p:val>
                                        </p:tav>
                                        <p:tav tm="100000">
                                          <p:val>
                                            <p:strVal val="#ppt_x"/>
                                          </p:val>
                                        </p:tav>
                                      </p:tavLst>
                                    </p:anim>
                                    <p:anim calcmode="lin" valueType="num">
                                      <p:cBhvr additive="base">
                                        <p:cTn id="14" dur="500" fill="hold"/>
                                        <p:tgtEl>
                                          <p:spTgt spid="3481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65"/>
                                        </p:tgtEl>
                                        <p:attrNameLst>
                                          <p:attrName>style.visibility</p:attrName>
                                        </p:attrNameLst>
                                      </p:cBhvr>
                                      <p:to>
                                        <p:strVal val="visible"/>
                                      </p:to>
                                    </p:set>
                                    <p:anim calcmode="lin" valueType="num">
                                      <p:cBhvr additive="base">
                                        <p:cTn id="19" dur="500" fill="hold"/>
                                        <p:tgtEl>
                                          <p:spTgt spid="348165"/>
                                        </p:tgtEl>
                                        <p:attrNameLst>
                                          <p:attrName>ppt_x</p:attrName>
                                        </p:attrNameLst>
                                      </p:cBhvr>
                                      <p:tavLst>
                                        <p:tav tm="0">
                                          <p:val>
                                            <p:strVal val="#ppt_x"/>
                                          </p:val>
                                        </p:tav>
                                        <p:tav tm="100000">
                                          <p:val>
                                            <p:strVal val="#ppt_x"/>
                                          </p:val>
                                        </p:tav>
                                      </p:tavLst>
                                    </p:anim>
                                    <p:anim calcmode="lin" valueType="num">
                                      <p:cBhvr additive="base">
                                        <p:cTn id="20" dur="500" fill="hold"/>
                                        <p:tgtEl>
                                          <p:spTgt spid="3481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66"/>
                                        </p:tgtEl>
                                        <p:attrNameLst>
                                          <p:attrName>style.visibility</p:attrName>
                                        </p:attrNameLst>
                                      </p:cBhvr>
                                      <p:to>
                                        <p:strVal val="visible"/>
                                      </p:to>
                                    </p:set>
                                    <p:anim calcmode="lin" valueType="num">
                                      <p:cBhvr additive="base">
                                        <p:cTn id="25" dur="500" fill="hold"/>
                                        <p:tgtEl>
                                          <p:spTgt spid="348166"/>
                                        </p:tgtEl>
                                        <p:attrNameLst>
                                          <p:attrName>ppt_x</p:attrName>
                                        </p:attrNameLst>
                                      </p:cBhvr>
                                      <p:tavLst>
                                        <p:tav tm="0">
                                          <p:val>
                                            <p:strVal val="#ppt_x"/>
                                          </p:val>
                                        </p:tav>
                                        <p:tav tm="100000">
                                          <p:val>
                                            <p:strVal val="#ppt_x"/>
                                          </p:val>
                                        </p:tav>
                                      </p:tavLst>
                                    </p:anim>
                                    <p:anim calcmode="lin" valueType="num">
                                      <p:cBhvr additive="base">
                                        <p:cTn id="26" dur="500" fill="hold"/>
                                        <p:tgtEl>
                                          <p:spTgt spid="34816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67"/>
                                        </p:tgtEl>
                                        <p:attrNameLst>
                                          <p:attrName>style.visibility</p:attrName>
                                        </p:attrNameLst>
                                      </p:cBhvr>
                                      <p:to>
                                        <p:strVal val="visible"/>
                                      </p:to>
                                    </p:set>
                                    <p:anim calcmode="lin" valueType="num">
                                      <p:cBhvr additive="base">
                                        <p:cTn id="31" dur="500" fill="hold"/>
                                        <p:tgtEl>
                                          <p:spTgt spid="348167"/>
                                        </p:tgtEl>
                                        <p:attrNameLst>
                                          <p:attrName>ppt_x</p:attrName>
                                        </p:attrNameLst>
                                      </p:cBhvr>
                                      <p:tavLst>
                                        <p:tav tm="0">
                                          <p:val>
                                            <p:strVal val="#ppt_x"/>
                                          </p:val>
                                        </p:tav>
                                        <p:tav tm="100000">
                                          <p:val>
                                            <p:strVal val="#ppt_x"/>
                                          </p:val>
                                        </p:tav>
                                      </p:tavLst>
                                    </p:anim>
                                    <p:anim calcmode="lin" valueType="num">
                                      <p:cBhvr additive="base">
                                        <p:cTn id="32" dur="500" fill="hold"/>
                                        <p:tgtEl>
                                          <p:spTgt spid="348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02" name="Object 3"/>
          <p:cNvGraphicFramePr>
            <a:graphicFrameLocks noChangeAspect="1"/>
          </p:cNvGraphicFramePr>
          <p:nvPr/>
        </p:nvGraphicFramePr>
        <p:xfrm>
          <a:off x="2124075" y="1556792"/>
          <a:ext cx="5976938" cy="4127500"/>
        </p:xfrm>
        <a:graphic>
          <a:graphicData uri="http://schemas.openxmlformats.org/presentationml/2006/ole">
            <mc:AlternateContent xmlns:mc="http://schemas.openxmlformats.org/markup-compatibility/2006">
              <mc:Choice xmlns:v="urn:schemas-microsoft-com:vml" Requires="v">
                <p:oleObj spid="_x0000_s160773" name="Equation" r:id="rId3" imgW="57607200" imgH="39928800" progId="Equation.DSMT4">
                  <p:embed/>
                </p:oleObj>
              </mc:Choice>
              <mc:Fallback>
                <p:oleObj name="Equation" r:id="rId3" imgW="57607200" imgH="39928800" progId="Equation.DSMT4">
                  <p:embed/>
                  <p:pic>
                    <p:nvPicPr>
                      <p:cNvPr id="0" name="Picture 1" descr="image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556792"/>
                        <a:ext cx="5976938" cy="412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 name="页脚占位符 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57188" y="980728"/>
            <a:ext cx="3816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dirty="0">
                <a:latin typeface="Times New Roman" panose="02020603050405020304" pitchFamily="18" charset="0"/>
              </a:rPr>
              <a:t> </a:t>
            </a:r>
            <a:r>
              <a:rPr lang="zh-CN" altLang="en-US" sz="2800" dirty="0"/>
              <a:t>机械平移系统</a:t>
            </a:r>
          </a:p>
        </p:txBody>
      </p:sp>
      <p:graphicFrame>
        <p:nvGraphicFramePr>
          <p:cNvPr id="193539" name="Object 3"/>
          <p:cNvGraphicFramePr>
            <a:graphicFrameLocks noChangeAspect="1"/>
          </p:cNvGraphicFramePr>
          <p:nvPr/>
        </p:nvGraphicFramePr>
        <p:xfrm>
          <a:off x="4286250" y="3477865"/>
          <a:ext cx="4821238" cy="2743200"/>
        </p:xfrm>
        <a:graphic>
          <a:graphicData uri="http://schemas.openxmlformats.org/presentationml/2006/ole">
            <mc:AlternateContent xmlns:mc="http://schemas.openxmlformats.org/markup-compatibility/2006">
              <mc:Choice xmlns:v="urn:schemas-microsoft-com:vml" Requires="v">
                <p:oleObj spid="_x0000_s21509" name="Equation" r:id="rId3" imgW="50292000" imgH="26212800" progId="Equation.DSMT4">
                  <p:embed/>
                </p:oleObj>
              </mc:Choice>
              <mc:Fallback>
                <p:oleObj name="Equation" r:id="rId3" imgW="50292000" imgH="26212800" progId="Equation.DSMT4">
                  <p:embed/>
                  <p:pic>
                    <p:nvPicPr>
                      <p:cNvPr id="0" name="Picture 1" descr="image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3477865"/>
                        <a:ext cx="4821238" cy="2743200"/>
                      </a:xfrm>
                      <a:prstGeom prst="rect">
                        <a:avLst/>
                      </a:prstGeom>
                      <a:solidFill>
                        <a:srgbClr val="FFFFFF"/>
                      </a:solidFill>
                    </p:spPr>
                  </p:pic>
                </p:oleObj>
              </mc:Fallback>
            </mc:AlternateContent>
          </a:graphicData>
        </a:graphic>
      </p:graphicFrame>
      <p:grpSp>
        <p:nvGrpSpPr>
          <p:cNvPr id="2" name="Group 4"/>
          <p:cNvGrpSpPr/>
          <p:nvPr/>
        </p:nvGrpSpPr>
        <p:grpSpPr bwMode="auto">
          <a:xfrm>
            <a:off x="611188" y="1480790"/>
            <a:ext cx="4427537" cy="3643313"/>
            <a:chOff x="192" y="1152"/>
            <a:chExt cx="2789" cy="2901"/>
          </a:xfrm>
        </p:grpSpPr>
        <p:sp>
          <p:nvSpPr>
            <p:cNvPr id="4102" name="Rectangle 5"/>
            <p:cNvSpPr>
              <a:spLocks noChangeArrowheads="1"/>
            </p:cNvSpPr>
            <p:nvPr/>
          </p:nvSpPr>
          <p:spPr bwMode="auto">
            <a:xfrm>
              <a:off x="385" y="1580"/>
              <a:ext cx="708" cy="468"/>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latin typeface="Times New Roman" panose="02020603050405020304" pitchFamily="18" charset="0"/>
                </a:rPr>
                <a:t>m</a:t>
              </a:r>
              <a:endParaRPr lang="en-US" altLang="zh-CN" sz="2400"/>
            </a:p>
          </p:txBody>
        </p:sp>
        <p:sp>
          <p:nvSpPr>
            <p:cNvPr id="193542" name="Freeform 6"/>
            <p:cNvSpPr/>
            <p:nvPr/>
          </p:nvSpPr>
          <p:spPr bwMode="auto">
            <a:xfrm>
              <a:off x="503" y="2438"/>
              <a:ext cx="139" cy="469"/>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3" name="Line 7"/>
            <p:cNvSpPr>
              <a:spLocks noChangeShapeType="1"/>
            </p:cNvSpPr>
            <p:nvPr/>
          </p:nvSpPr>
          <p:spPr bwMode="auto">
            <a:xfrm flipV="1">
              <a:off x="578" y="2048"/>
              <a:ext cx="0" cy="38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4" name="Line 8"/>
            <p:cNvSpPr>
              <a:spLocks noChangeShapeType="1"/>
            </p:cNvSpPr>
            <p:nvPr/>
          </p:nvSpPr>
          <p:spPr bwMode="auto">
            <a:xfrm>
              <a:off x="578" y="2905"/>
              <a:ext cx="0" cy="35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5" name="Line 9"/>
            <p:cNvSpPr>
              <a:spLocks noChangeShapeType="1"/>
            </p:cNvSpPr>
            <p:nvPr/>
          </p:nvSpPr>
          <p:spPr bwMode="auto">
            <a:xfrm>
              <a:off x="867" y="2048"/>
              <a:ext cx="1" cy="662"/>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6" name="Line 10"/>
            <p:cNvSpPr>
              <a:spLocks noChangeShapeType="1"/>
            </p:cNvSpPr>
            <p:nvPr/>
          </p:nvSpPr>
          <p:spPr bwMode="auto">
            <a:xfrm>
              <a:off x="803" y="2711"/>
              <a:ext cx="129"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7" name="Line 11"/>
            <p:cNvSpPr>
              <a:spLocks noChangeShapeType="1"/>
            </p:cNvSpPr>
            <p:nvPr/>
          </p:nvSpPr>
          <p:spPr bwMode="auto">
            <a:xfrm>
              <a:off x="771" y="2671"/>
              <a:ext cx="0" cy="115"/>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8" name="Line 12"/>
            <p:cNvSpPr>
              <a:spLocks noChangeShapeType="1"/>
            </p:cNvSpPr>
            <p:nvPr/>
          </p:nvSpPr>
          <p:spPr bwMode="auto">
            <a:xfrm>
              <a:off x="771" y="2788"/>
              <a:ext cx="193"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9" name="Line 13"/>
            <p:cNvSpPr>
              <a:spLocks noChangeShapeType="1"/>
            </p:cNvSpPr>
            <p:nvPr/>
          </p:nvSpPr>
          <p:spPr bwMode="auto">
            <a:xfrm>
              <a:off x="964" y="2671"/>
              <a:ext cx="0" cy="115"/>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0" name="Line 14"/>
            <p:cNvSpPr>
              <a:spLocks noChangeShapeType="1"/>
            </p:cNvSpPr>
            <p:nvPr/>
          </p:nvSpPr>
          <p:spPr bwMode="auto">
            <a:xfrm>
              <a:off x="867" y="2788"/>
              <a:ext cx="1" cy="468"/>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1" name="Rectangle 15" descr="宽上对角线"/>
            <p:cNvSpPr>
              <a:spLocks noChangeArrowheads="1"/>
            </p:cNvSpPr>
            <p:nvPr/>
          </p:nvSpPr>
          <p:spPr bwMode="auto">
            <a:xfrm>
              <a:off x="288" y="3255"/>
              <a:ext cx="901" cy="154"/>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2" name="Line 16"/>
            <p:cNvSpPr>
              <a:spLocks noChangeShapeType="1"/>
            </p:cNvSpPr>
            <p:nvPr/>
          </p:nvSpPr>
          <p:spPr bwMode="auto">
            <a:xfrm>
              <a:off x="288" y="3255"/>
              <a:ext cx="901"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3" name="Line 17"/>
            <p:cNvSpPr>
              <a:spLocks noChangeShapeType="1"/>
            </p:cNvSpPr>
            <p:nvPr/>
          </p:nvSpPr>
          <p:spPr bwMode="auto">
            <a:xfrm>
              <a:off x="739" y="1230"/>
              <a:ext cx="0" cy="35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5" name="Rectangle 18"/>
            <p:cNvSpPr>
              <a:spLocks noChangeArrowheads="1"/>
            </p:cNvSpPr>
            <p:nvPr/>
          </p:nvSpPr>
          <p:spPr bwMode="auto">
            <a:xfrm>
              <a:off x="1629" y="1580"/>
              <a:ext cx="708" cy="468"/>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latin typeface="Times New Roman" panose="02020603050405020304" pitchFamily="18" charset="0"/>
                </a:rPr>
                <a:t>m</a:t>
              </a:r>
              <a:endParaRPr lang="en-US" altLang="zh-CN" sz="2400"/>
            </a:p>
          </p:txBody>
        </p:sp>
        <p:sp>
          <p:nvSpPr>
            <p:cNvPr id="193555" name="Rectangle 19" descr="宽上对角线"/>
            <p:cNvSpPr>
              <a:spLocks noChangeArrowheads="1"/>
            </p:cNvSpPr>
            <p:nvPr/>
          </p:nvSpPr>
          <p:spPr bwMode="auto">
            <a:xfrm>
              <a:off x="1532" y="3255"/>
              <a:ext cx="901" cy="154"/>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6" name="Line 20"/>
            <p:cNvSpPr>
              <a:spLocks noChangeShapeType="1"/>
            </p:cNvSpPr>
            <p:nvPr/>
          </p:nvSpPr>
          <p:spPr bwMode="auto">
            <a:xfrm>
              <a:off x="1532" y="3255"/>
              <a:ext cx="901"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7" name="Line 21"/>
            <p:cNvSpPr>
              <a:spLocks noChangeShapeType="1"/>
            </p:cNvSpPr>
            <p:nvPr/>
          </p:nvSpPr>
          <p:spPr bwMode="auto">
            <a:xfrm flipH="1">
              <a:off x="1994" y="1230"/>
              <a:ext cx="0" cy="350"/>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8" name="Line 22"/>
            <p:cNvSpPr>
              <a:spLocks noChangeShapeType="1"/>
            </p:cNvSpPr>
            <p:nvPr/>
          </p:nvSpPr>
          <p:spPr bwMode="auto">
            <a:xfrm>
              <a:off x="1093" y="2048"/>
              <a:ext cx="225"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9" name="Line 23"/>
            <p:cNvSpPr>
              <a:spLocks noChangeShapeType="1"/>
            </p:cNvSpPr>
            <p:nvPr/>
          </p:nvSpPr>
          <p:spPr bwMode="auto">
            <a:xfrm>
              <a:off x="2337" y="2048"/>
              <a:ext cx="225"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21" name="Text Box 24"/>
            <p:cNvSpPr txBox="1">
              <a:spLocks noChangeArrowheads="1"/>
            </p:cNvSpPr>
            <p:nvPr/>
          </p:nvSpPr>
          <p:spPr bwMode="auto">
            <a:xfrm>
              <a:off x="796" y="1152"/>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122" name="Text Box 25"/>
            <p:cNvSpPr txBox="1">
              <a:spLocks noChangeArrowheads="1"/>
            </p:cNvSpPr>
            <p:nvPr/>
          </p:nvSpPr>
          <p:spPr bwMode="auto">
            <a:xfrm>
              <a:off x="288" y="25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k</a:t>
              </a:r>
            </a:p>
          </p:txBody>
        </p:sp>
        <p:sp>
          <p:nvSpPr>
            <p:cNvPr id="4123" name="Text Box 26"/>
            <p:cNvSpPr txBox="1">
              <a:spLocks noChangeArrowheads="1"/>
            </p:cNvSpPr>
            <p:nvPr/>
          </p:nvSpPr>
          <p:spPr bwMode="auto">
            <a:xfrm>
              <a:off x="962" y="25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93563" name="Line 27"/>
            <p:cNvSpPr>
              <a:spLocks noChangeShapeType="1"/>
            </p:cNvSpPr>
            <p:nvPr/>
          </p:nvSpPr>
          <p:spPr bwMode="auto">
            <a:xfrm>
              <a:off x="1221" y="2048"/>
              <a:ext cx="0" cy="233"/>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25" name="Text Box 28"/>
            <p:cNvSpPr txBox="1">
              <a:spLocks noChangeArrowheads="1"/>
            </p:cNvSpPr>
            <p:nvPr/>
          </p:nvSpPr>
          <p:spPr bwMode="auto">
            <a:xfrm>
              <a:off x="1092" y="2243"/>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126" name="Text Box 29"/>
            <p:cNvSpPr txBox="1">
              <a:spLocks noChangeArrowheads="1"/>
            </p:cNvSpPr>
            <p:nvPr/>
          </p:nvSpPr>
          <p:spPr bwMode="auto">
            <a:xfrm>
              <a:off x="2006" y="1170"/>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93566" name="Line 30"/>
            <p:cNvSpPr>
              <a:spLocks noChangeShapeType="1"/>
            </p:cNvSpPr>
            <p:nvPr/>
          </p:nvSpPr>
          <p:spPr bwMode="auto">
            <a:xfrm>
              <a:off x="2481" y="2048"/>
              <a:ext cx="0" cy="233"/>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28" name="Text Box 31"/>
            <p:cNvSpPr txBox="1">
              <a:spLocks noChangeArrowheads="1"/>
            </p:cNvSpPr>
            <p:nvPr/>
          </p:nvSpPr>
          <p:spPr bwMode="auto">
            <a:xfrm>
              <a:off x="2353" y="224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129" name="Text Box 32"/>
            <p:cNvSpPr txBox="1">
              <a:spLocks noChangeArrowheads="1"/>
            </p:cNvSpPr>
            <p:nvPr/>
          </p:nvSpPr>
          <p:spPr bwMode="auto">
            <a:xfrm>
              <a:off x="1303" y="19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4130" name="Text Box 33"/>
            <p:cNvSpPr txBox="1">
              <a:spLocks noChangeArrowheads="1"/>
            </p:cNvSpPr>
            <p:nvPr/>
          </p:nvSpPr>
          <p:spPr bwMode="auto">
            <a:xfrm>
              <a:off x="2562" y="19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193570" name="Line 34"/>
            <p:cNvSpPr>
              <a:spLocks noChangeShapeType="1"/>
            </p:cNvSpPr>
            <p:nvPr/>
          </p:nvSpPr>
          <p:spPr bwMode="auto">
            <a:xfrm flipV="1">
              <a:off x="2433" y="1541"/>
              <a:ext cx="0" cy="388"/>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32" name="Text Box 35"/>
            <p:cNvSpPr txBox="1">
              <a:spLocks noChangeArrowheads="1"/>
            </p:cNvSpPr>
            <p:nvPr/>
          </p:nvSpPr>
          <p:spPr bwMode="auto">
            <a:xfrm>
              <a:off x="2448" y="1584"/>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m</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93572" name="Line 36"/>
            <p:cNvSpPr>
              <a:spLocks noChangeShapeType="1"/>
            </p:cNvSpPr>
            <p:nvPr/>
          </p:nvSpPr>
          <p:spPr bwMode="auto">
            <a:xfrm>
              <a:off x="1822" y="2048"/>
              <a:ext cx="0" cy="1207"/>
            </a:xfrm>
            <a:prstGeom prst="line">
              <a:avLst/>
            </a:prstGeom>
            <a:noFill/>
            <a:ln w="2540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73" name="Line 37"/>
            <p:cNvSpPr>
              <a:spLocks noChangeShapeType="1"/>
            </p:cNvSpPr>
            <p:nvPr/>
          </p:nvSpPr>
          <p:spPr bwMode="auto">
            <a:xfrm>
              <a:off x="2112" y="2048"/>
              <a:ext cx="0" cy="1207"/>
            </a:xfrm>
            <a:prstGeom prst="line">
              <a:avLst/>
            </a:prstGeom>
            <a:noFill/>
            <a:ln w="25400">
              <a:solidFill>
                <a:schemeClr val="tx1"/>
              </a:solidFill>
              <a:round/>
              <a:headEnd type="triangle" w="med" len="me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4135" name="Text Box 38"/>
            <p:cNvSpPr txBox="1">
              <a:spLocks noChangeArrowheads="1"/>
            </p:cNvSpPr>
            <p:nvPr/>
          </p:nvSpPr>
          <p:spPr bwMode="auto">
            <a:xfrm>
              <a:off x="1584" y="2515"/>
              <a:ext cx="480" cy="288"/>
            </a:xfrm>
            <a:prstGeom prst="rect">
              <a:avLst/>
            </a:prstGeom>
            <a:ln>
              <a:noFill/>
            </a:ln>
            <a:extLs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136" name="Text Box 39"/>
            <p:cNvSpPr txBox="1">
              <a:spLocks noChangeArrowheads="1"/>
            </p:cNvSpPr>
            <p:nvPr/>
          </p:nvSpPr>
          <p:spPr bwMode="auto">
            <a:xfrm>
              <a:off x="192" y="3535"/>
              <a:ext cx="21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a:t>
              </a:r>
              <a:r>
                <a:rPr lang="zh-CN" altLang="en-US" sz="2400"/>
                <a:t>机械平移系统</a:t>
              </a:r>
            </a:p>
            <a:p>
              <a:pPr eaLnBrk="1" hangingPunct="1"/>
              <a:r>
                <a:rPr lang="zh-CN" altLang="en-US" sz="2400"/>
                <a:t>                 及其力学模型</a:t>
              </a:r>
            </a:p>
          </p:txBody>
        </p:sp>
        <p:sp useBgFill="1">
          <p:nvSpPr>
            <p:cNvPr id="4137" name="Text Box 40"/>
            <p:cNvSpPr txBox="1">
              <a:spLocks noChangeArrowheads="1"/>
            </p:cNvSpPr>
            <p:nvPr/>
          </p:nvSpPr>
          <p:spPr bwMode="auto">
            <a:xfrm>
              <a:off x="1994" y="2515"/>
              <a:ext cx="502" cy="288"/>
            </a:xfrm>
            <a:prstGeom prst="rect">
              <a:avLst/>
            </a:prstGeom>
            <a:ln>
              <a:noFill/>
            </a:ln>
            <a:extLs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p>
          </p:txBody>
        </p:sp>
      </p:grpSp>
      <p:sp>
        <p:nvSpPr>
          <p:cNvPr id="193577" name="AutoShape 41"/>
          <p:cNvSpPr/>
          <p:nvPr/>
        </p:nvSpPr>
        <p:spPr bwMode="auto">
          <a:xfrm>
            <a:off x="4983163" y="2338040"/>
            <a:ext cx="3627437" cy="1071563"/>
          </a:xfrm>
          <a:prstGeom prst="borderCallout2">
            <a:avLst>
              <a:gd name="adj1" fmla="val 12565"/>
              <a:gd name="adj2" fmla="val -2102"/>
              <a:gd name="adj3" fmla="val 12565"/>
              <a:gd name="adj4" fmla="val -7264"/>
              <a:gd name="adj5" fmla="val 26694"/>
              <a:gd name="adj6" fmla="val -26870"/>
            </a:avLst>
          </a:prstGeom>
          <a:noFill/>
          <a:ln w="222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sz="2400">
                <a:solidFill>
                  <a:srgbClr val="CC0000"/>
                </a:solidFill>
              </a:rPr>
              <a:t>静止（平衡）工作点作为</a:t>
            </a:r>
          </a:p>
          <a:p>
            <a:r>
              <a:rPr lang="zh-CN" altLang="en-US" sz="2400">
                <a:solidFill>
                  <a:srgbClr val="CC0000"/>
                </a:solidFill>
              </a:rPr>
              <a:t>零点，以消除重力的影响</a:t>
            </a:r>
          </a:p>
          <a:p>
            <a:pPr algn="ctr"/>
            <a:endParaRPr lang="en-US" altLang="zh-CN" sz="2400"/>
          </a:p>
        </p:txBody>
      </p:sp>
      <p:sp>
        <p:nvSpPr>
          <p:cNvPr id="4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43" name="灯片编号占位符 42"/>
          <p:cNvSpPr>
            <a:spLocks noGrp="1"/>
          </p:cNvSpPr>
          <p:nvPr>
            <p:ph type="sldNum" sz="quarter" idx="12"/>
          </p:nvPr>
        </p:nvSpPr>
        <p:spPr/>
        <p:txBody>
          <a:bodyPr/>
          <a:lstStyle/>
          <a:p>
            <a:fld id="{CBB6FD9D-FA08-4F2A-90DD-7CEE8E59FBDF}" type="slidenum">
              <a:rPr lang="en-US" altLang="zh-CN" smtClean="0"/>
              <a:pPr/>
              <a:t>15</a:t>
            </a:fld>
            <a:endParaRPr lang="en-US" altLang="zh-CN"/>
          </a:p>
        </p:txBody>
      </p:sp>
      <p:sp>
        <p:nvSpPr>
          <p:cNvPr id="44" name="页脚占位符 43"/>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3577"/>
                                        </p:tgtEl>
                                        <p:attrNameLst>
                                          <p:attrName>style.visibility</p:attrName>
                                        </p:attrNameLst>
                                      </p:cBhvr>
                                      <p:to>
                                        <p:strVal val="visible"/>
                                      </p:to>
                                    </p:set>
                                    <p:anim calcmode="lin" valueType="num">
                                      <p:cBhvr additive="base">
                                        <p:cTn id="13" dur="500" fill="hold"/>
                                        <p:tgtEl>
                                          <p:spTgt spid="193577"/>
                                        </p:tgtEl>
                                        <p:attrNameLst>
                                          <p:attrName>ppt_x</p:attrName>
                                        </p:attrNameLst>
                                      </p:cBhvr>
                                      <p:tavLst>
                                        <p:tav tm="0">
                                          <p:val>
                                            <p:strVal val="1+#ppt_w/2"/>
                                          </p:val>
                                        </p:tav>
                                        <p:tav tm="100000">
                                          <p:val>
                                            <p:strVal val="#ppt_x"/>
                                          </p:val>
                                        </p:tav>
                                      </p:tavLst>
                                    </p:anim>
                                    <p:anim calcmode="lin" valueType="num">
                                      <p:cBhvr additive="base">
                                        <p:cTn id="14" dur="500" fill="hold"/>
                                        <p:tgtEl>
                                          <p:spTgt spid="1935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3539"/>
                                        </p:tgtEl>
                                        <p:attrNameLst>
                                          <p:attrName>style.visibility</p:attrName>
                                        </p:attrNameLst>
                                      </p:cBhvr>
                                      <p:to>
                                        <p:strVal val="visible"/>
                                      </p:to>
                                    </p:set>
                                    <p:anim calcmode="lin" valueType="num">
                                      <p:cBhvr additive="base">
                                        <p:cTn id="19" dur="500" fill="hold"/>
                                        <p:tgtEl>
                                          <p:spTgt spid="193539"/>
                                        </p:tgtEl>
                                        <p:attrNameLst>
                                          <p:attrName>ppt_x</p:attrName>
                                        </p:attrNameLst>
                                      </p:cBhvr>
                                      <p:tavLst>
                                        <p:tav tm="0">
                                          <p:val>
                                            <p:strVal val="#ppt_x"/>
                                          </p:val>
                                        </p:tav>
                                        <p:tav tm="100000">
                                          <p:val>
                                            <p:strVal val="#ppt_x"/>
                                          </p:val>
                                        </p:tav>
                                      </p:tavLst>
                                    </p:anim>
                                    <p:anim calcmode="lin" valueType="num">
                                      <p:cBhvr additive="base">
                                        <p:cTn id="20" dur="500" fill="hold"/>
                                        <p:tgtEl>
                                          <p:spTgt spid="193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7" grpId="0" animBg="1"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430" name="Group 3"/>
          <p:cNvGrpSpPr/>
          <p:nvPr/>
        </p:nvGrpSpPr>
        <p:grpSpPr bwMode="auto">
          <a:xfrm>
            <a:off x="481013" y="1268413"/>
            <a:ext cx="4233862" cy="4114800"/>
            <a:chOff x="299" y="1008"/>
            <a:chExt cx="2667" cy="2592"/>
          </a:xfrm>
        </p:grpSpPr>
        <p:grpSp>
          <p:nvGrpSpPr>
            <p:cNvPr id="103450" name="Group 4"/>
            <p:cNvGrpSpPr/>
            <p:nvPr/>
          </p:nvGrpSpPr>
          <p:grpSpPr bwMode="auto">
            <a:xfrm>
              <a:off x="480" y="1008"/>
              <a:ext cx="2223" cy="1298"/>
              <a:chOff x="432" y="1104"/>
              <a:chExt cx="2223" cy="1298"/>
            </a:xfrm>
          </p:grpSpPr>
          <p:sp>
            <p:nvSpPr>
              <p:cNvPr id="103452" name="Rectangle 5"/>
              <p:cNvSpPr>
                <a:spLocks noChangeArrowheads="1"/>
              </p:cNvSpPr>
              <p:nvPr/>
            </p:nvSpPr>
            <p:spPr bwMode="auto">
              <a:xfrm>
                <a:off x="1630" y="1465"/>
                <a:ext cx="584" cy="64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2400"/>
              </a:p>
            </p:txBody>
          </p:sp>
          <p:graphicFrame>
            <p:nvGraphicFramePr>
              <p:cNvPr id="103429" name="Object 6"/>
              <p:cNvGraphicFramePr>
                <a:graphicFrameLocks noChangeAspect="1"/>
              </p:cNvGraphicFramePr>
              <p:nvPr/>
            </p:nvGraphicFramePr>
            <p:xfrm>
              <a:off x="1660" y="1472"/>
              <a:ext cx="554" cy="601"/>
            </p:xfrm>
            <a:graphic>
              <a:graphicData uri="http://schemas.openxmlformats.org/presentationml/2006/ole">
                <mc:AlternateContent xmlns:mc="http://schemas.openxmlformats.org/markup-compatibility/2006">
                  <mc:Choice xmlns:v="urn:schemas-microsoft-com:vml" Requires="v">
                    <p:oleObj spid="_x0000_s161809" name="公式" r:id="rId3" imgW="10058400" imgH="12192000" progId="">
                      <p:embed/>
                    </p:oleObj>
                  </mc:Choice>
                  <mc:Fallback>
                    <p:oleObj name="公式" r:id="rId3" imgW="10058400" imgH="12192000" progId="">
                      <p:embed/>
                      <p:pic>
                        <p:nvPicPr>
                          <p:cNvPr id="0" name="Picture 4" descr="image2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 y="1472"/>
                            <a:ext cx="554" cy="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53" name="Text Box 7"/>
              <p:cNvSpPr txBox="1">
                <a:spLocks noChangeArrowheads="1"/>
              </p:cNvSpPr>
              <p:nvPr/>
            </p:nvSpPr>
            <p:spPr bwMode="auto">
              <a:xfrm>
                <a:off x="911" y="1548"/>
                <a:ext cx="35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0216" name="Line 8"/>
              <p:cNvSpPr>
                <a:spLocks noChangeShapeType="1"/>
              </p:cNvSpPr>
              <p:nvPr/>
            </p:nvSpPr>
            <p:spPr bwMode="auto">
              <a:xfrm flipV="1">
                <a:off x="480" y="1776"/>
                <a:ext cx="480"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17" name="Line 9"/>
              <p:cNvSpPr>
                <a:spLocks noChangeShapeType="1"/>
              </p:cNvSpPr>
              <p:nvPr/>
            </p:nvSpPr>
            <p:spPr bwMode="auto">
              <a:xfrm>
                <a:off x="1180" y="1776"/>
                <a:ext cx="450"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18" name="Line 10"/>
              <p:cNvSpPr>
                <a:spLocks noChangeShapeType="1"/>
              </p:cNvSpPr>
              <p:nvPr/>
            </p:nvSpPr>
            <p:spPr bwMode="auto">
              <a:xfrm>
                <a:off x="2208" y="1776"/>
                <a:ext cx="432"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57" name="Text Box 11"/>
              <p:cNvSpPr txBox="1">
                <a:spLocks noChangeArrowheads="1"/>
              </p:cNvSpPr>
              <p:nvPr/>
            </p:nvSpPr>
            <p:spPr bwMode="auto">
              <a:xfrm>
                <a:off x="432" y="1467"/>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3458" name="Text Box 12"/>
              <p:cNvSpPr txBox="1">
                <a:spLocks noChangeArrowheads="1"/>
              </p:cNvSpPr>
              <p:nvPr/>
            </p:nvSpPr>
            <p:spPr bwMode="auto">
              <a:xfrm>
                <a:off x="2208" y="1440"/>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50221" name="Line 13"/>
              <p:cNvSpPr>
                <a:spLocks noChangeShapeType="1"/>
              </p:cNvSpPr>
              <p:nvPr/>
            </p:nvSpPr>
            <p:spPr bwMode="auto">
              <a:xfrm>
                <a:off x="1135" y="1993"/>
                <a:ext cx="135"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22" name="Line 14"/>
              <p:cNvSpPr>
                <a:spLocks noChangeShapeType="1"/>
              </p:cNvSpPr>
              <p:nvPr/>
            </p:nvSpPr>
            <p:spPr bwMode="auto">
              <a:xfrm>
                <a:off x="1082" y="1136"/>
                <a:ext cx="0" cy="525"/>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23" name="Line 15"/>
              <p:cNvSpPr>
                <a:spLocks noChangeShapeType="1"/>
              </p:cNvSpPr>
              <p:nvPr/>
            </p:nvSpPr>
            <p:spPr bwMode="auto">
              <a:xfrm flipV="1">
                <a:off x="1082" y="1855"/>
                <a:ext cx="0" cy="525"/>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62" name="Text Box 16"/>
              <p:cNvSpPr txBox="1">
                <a:spLocks noChangeArrowheads="1"/>
              </p:cNvSpPr>
              <p:nvPr/>
            </p:nvSpPr>
            <p:spPr bwMode="auto">
              <a:xfrm>
                <a:off x="1104" y="2114"/>
                <a:ext cx="5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350225" name="Line 17"/>
              <p:cNvSpPr>
                <a:spLocks noChangeShapeType="1"/>
              </p:cNvSpPr>
              <p:nvPr/>
            </p:nvSpPr>
            <p:spPr bwMode="auto">
              <a:xfrm>
                <a:off x="1135" y="1508"/>
                <a:ext cx="135"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64" name="Text Box 18"/>
              <p:cNvSpPr txBox="1">
                <a:spLocks noChangeArrowheads="1"/>
              </p:cNvSpPr>
              <p:nvPr/>
            </p:nvSpPr>
            <p:spPr bwMode="auto">
              <a:xfrm>
                <a:off x="1087" y="1104"/>
                <a:ext cx="6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36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sp>
          <p:nvSpPr>
            <p:cNvPr id="103451" name="Text Box 19"/>
            <p:cNvSpPr txBox="1">
              <a:spLocks noChangeArrowheads="1"/>
            </p:cNvSpPr>
            <p:nvPr/>
          </p:nvSpPr>
          <p:spPr bwMode="auto">
            <a:xfrm>
              <a:off x="1344" y="331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a:t>
              </a:r>
            </a:p>
          </p:txBody>
        </p:sp>
        <p:graphicFrame>
          <p:nvGraphicFramePr>
            <p:cNvPr id="103428" name="Object 20"/>
            <p:cNvGraphicFramePr>
              <a:graphicFrameLocks noChangeAspect="1"/>
            </p:cNvGraphicFramePr>
            <p:nvPr/>
          </p:nvGraphicFramePr>
          <p:xfrm>
            <a:off x="299" y="2629"/>
            <a:ext cx="2667" cy="539"/>
          </p:xfrm>
          <a:graphic>
            <a:graphicData uri="http://schemas.openxmlformats.org/presentationml/2006/ole">
              <mc:AlternateContent xmlns:mc="http://schemas.openxmlformats.org/markup-compatibility/2006">
                <mc:Choice xmlns:v="urn:schemas-microsoft-com:vml" Requires="v">
                  <p:oleObj spid="_x0000_s161810" name="Equation" r:id="rId5" imgW="53949600" imgH="10363200" progId="Equation.DSMT4">
                    <p:embed/>
                  </p:oleObj>
                </mc:Choice>
                <mc:Fallback>
                  <p:oleObj name="Equation" r:id="rId5" imgW="53949600" imgH="10363200" progId="Equation.DSMT4">
                    <p:embed/>
                    <p:pic>
                      <p:nvPicPr>
                        <p:cNvPr id="0" name="Picture 3" descr="image2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 y="2629"/>
                          <a:ext cx="2667" cy="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1"/>
          <p:cNvGrpSpPr/>
          <p:nvPr/>
        </p:nvGrpSpPr>
        <p:grpSpPr bwMode="auto">
          <a:xfrm>
            <a:off x="4800600" y="2133600"/>
            <a:ext cx="4008438" cy="3581400"/>
            <a:chOff x="3024" y="1344"/>
            <a:chExt cx="2525" cy="2256"/>
          </a:xfrm>
        </p:grpSpPr>
        <p:grpSp>
          <p:nvGrpSpPr>
            <p:cNvPr id="103432" name="Group 22"/>
            <p:cNvGrpSpPr/>
            <p:nvPr/>
          </p:nvGrpSpPr>
          <p:grpSpPr bwMode="auto">
            <a:xfrm>
              <a:off x="3024" y="1344"/>
              <a:ext cx="2525" cy="1072"/>
              <a:chOff x="3139" y="1424"/>
              <a:chExt cx="2525" cy="1072"/>
            </a:xfrm>
          </p:grpSpPr>
          <p:sp>
            <p:nvSpPr>
              <p:cNvPr id="103435" name="Rectangle 23"/>
              <p:cNvSpPr>
                <a:spLocks noChangeArrowheads="1"/>
              </p:cNvSpPr>
              <p:nvPr/>
            </p:nvSpPr>
            <p:spPr bwMode="auto">
              <a:xfrm>
                <a:off x="4476" y="1547"/>
                <a:ext cx="508" cy="40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400">
                    <a:latin typeface="Times New Roman" panose="02020603050405020304" pitchFamily="18" charset="0"/>
                  </a:rPr>
                  <a:t>K</a:t>
                </a:r>
                <a:r>
                  <a:rPr lang="en-US" altLang="zh-CN" sz="2400" baseline="-25000">
                    <a:latin typeface="Times New Roman" panose="02020603050405020304" pitchFamily="18" charset="0"/>
                  </a:rPr>
                  <a:t>1</a:t>
                </a:r>
                <a:endParaRPr lang="en-US" altLang="zh-CN" sz="2400"/>
              </a:p>
            </p:txBody>
          </p:sp>
          <p:sp>
            <p:nvSpPr>
              <p:cNvPr id="103436" name="Text Box 24"/>
              <p:cNvSpPr txBox="1">
                <a:spLocks noChangeArrowheads="1"/>
              </p:cNvSpPr>
              <p:nvPr/>
            </p:nvSpPr>
            <p:spPr bwMode="auto">
              <a:xfrm>
                <a:off x="3571" y="1524"/>
                <a:ext cx="35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0233" name="Line 25"/>
              <p:cNvSpPr>
                <a:spLocks noChangeShapeType="1"/>
              </p:cNvSpPr>
              <p:nvPr/>
            </p:nvSpPr>
            <p:spPr bwMode="auto">
              <a:xfrm>
                <a:off x="3145" y="1750"/>
                <a:ext cx="50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34" name="Line 26"/>
              <p:cNvSpPr>
                <a:spLocks noChangeShapeType="1"/>
              </p:cNvSpPr>
              <p:nvPr/>
            </p:nvSpPr>
            <p:spPr bwMode="auto">
              <a:xfrm>
                <a:off x="3840" y="1752"/>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39" name="Text Box 27"/>
              <p:cNvSpPr txBox="1">
                <a:spLocks noChangeArrowheads="1"/>
              </p:cNvSpPr>
              <p:nvPr/>
            </p:nvSpPr>
            <p:spPr bwMode="auto">
              <a:xfrm>
                <a:off x="3139" y="1451"/>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50236" name="Line 28"/>
              <p:cNvSpPr>
                <a:spLocks noChangeShapeType="1"/>
              </p:cNvSpPr>
              <p:nvPr/>
            </p:nvSpPr>
            <p:spPr bwMode="auto">
              <a:xfrm>
                <a:off x="3802" y="1992"/>
                <a:ext cx="134"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37" name="Line 29"/>
              <p:cNvSpPr>
                <a:spLocks noChangeShapeType="1"/>
              </p:cNvSpPr>
              <p:nvPr/>
            </p:nvSpPr>
            <p:spPr bwMode="auto">
              <a:xfrm flipV="1">
                <a:off x="3751" y="1851"/>
                <a:ext cx="0" cy="525"/>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42" name="Text Box 30"/>
              <p:cNvSpPr txBox="1">
                <a:spLocks noChangeArrowheads="1"/>
              </p:cNvSpPr>
              <p:nvPr/>
            </p:nvSpPr>
            <p:spPr bwMode="auto">
              <a:xfrm>
                <a:off x="3257" y="2090"/>
                <a:ext cx="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3443" name="Text Box 31"/>
              <p:cNvSpPr txBox="1">
                <a:spLocks noChangeArrowheads="1"/>
              </p:cNvSpPr>
              <p:nvPr/>
            </p:nvSpPr>
            <p:spPr bwMode="auto">
              <a:xfrm>
                <a:off x="5010" y="1424"/>
                <a:ext cx="6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36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50240" name="Line 32"/>
              <p:cNvSpPr>
                <a:spLocks noChangeShapeType="1"/>
              </p:cNvSpPr>
              <p:nvPr/>
            </p:nvSpPr>
            <p:spPr bwMode="auto">
              <a:xfrm>
                <a:off x="4128" y="1749"/>
                <a:ext cx="0" cy="555"/>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41" name="Line 33"/>
              <p:cNvSpPr>
                <a:spLocks noChangeShapeType="1"/>
              </p:cNvSpPr>
              <p:nvPr/>
            </p:nvSpPr>
            <p:spPr bwMode="auto">
              <a:xfrm>
                <a:off x="4128" y="2304"/>
                <a:ext cx="33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46" name="Rectangle 34"/>
              <p:cNvSpPr>
                <a:spLocks noChangeArrowheads="1"/>
              </p:cNvSpPr>
              <p:nvPr/>
            </p:nvSpPr>
            <p:spPr bwMode="auto">
              <a:xfrm>
                <a:off x="4489" y="2091"/>
                <a:ext cx="508" cy="40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400">
                    <a:latin typeface="Times New Roman" panose="02020603050405020304" pitchFamily="18" charset="0"/>
                  </a:rPr>
                  <a:t>Ds</a:t>
                </a:r>
              </a:p>
            </p:txBody>
          </p:sp>
          <p:sp>
            <p:nvSpPr>
              <p:cNvPr id="350243" name="Line 35"/>
              <p:cNvSpPr>
                <a:spLocks noChangeShapeType="1"/>
              </p:cNvSpPr>
              <p:nvPr/>
            </p:nvSpPr>
            <p:spPr bwMode="auto">
              <a:xfrm>
                <a:off x="4984" y="1750"/>
                <a:ext cx="53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0244" name="Line 36"/>
              <p:cNvSpPr>
                <a:spLocks noChangeShapeType="1"/>
              </p:cNvSpPr>
              <p:nvPr/>
            </p:nvSpPr>
            <p:spPr bwMode="auto">
              <a:xfrm>
                <a:off x="5015" y="2299"/>
                <a:ext cx="49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3449" name="Text Box 37"/>
              <p:cNvSpPr txBox="1">
                <a:spLocks noChangeArrowheads="1"/>
              </p:cNvSpPr>
              <p:nvPr/>
            </p:nvSpPr>
            <p:spPr bwMode="auto">
              <a:xfrm>
                <a:off x="5015" y="1985"/>
                <a:ext cx="6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grpSp>
        <p:sp>
          <p:nvSpPr>
            <p:cNvPr id="103433" name="Text Box 38"/>
            <p:cNvSpPr txBox="1">
              <a:spLocks noChangeArrowheads="1"/>
            </p:cNvSpPr>
            <p:nvPr/>
          </p:nvSpPr>
          <p:spPr bwMode="auto">
            <a:xfrm>
              <a:off x="4076" y="331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(b)</a:t>
              </a:r>
            </a:p>
          </p:txBody>
        </p:sp>
        <p:grpSp>
          <p:nvGrpSpPr>
            <p:cNvPr id="103434" name="Group 39"/>
            <p:cNvGrpSpPr/>
            <p:nvPr/>
          </p:nvGrpSpPr>
          <p:grpSpPr bwMode="auto">
            <a:xfrm>
              <a:off x="3223" y="2620"/>
              <a:ext cx="2147" cy="661"/>
              <a:chOff x="3223" y="3100"/>
              <a:chExt cx="2147" cy="661"/>
            </a:xfrm>
          </p:grpSpPr>
          <p:graphicFrame>
            <p:nvGraphicFramePr>
              <p:cNvPr id="2" name="Object 40"/>
              <p:cNvGraphicFramePr>
                <a:graphicFrameLocks noChangeAspect="1"/>
              </p:cNvGraphicFramePr>
              <p:nvPr/>
            </p:nvGraphicFramePr>
            <p:xfrm>
              <a:off x="3264" y="3100"/>
              <a:ext cx="2064" cy="308"/>
            </p:xfrm>
            <a:graphic>
              <a:graphicData uri="http://schemas.openxmlformats.org/presentationml/2006/ole">
                <mc:AlternateContent xmlns:mc="http://schemas.openxmlformats.org/markup-compatibility/2006">
                  <mc:Choice xmlns:v="urn:schemas-microsoft-com:vml" Requires="v">
                    <p:oleObj spid="_x0000_s161811" name="Equation" r:id="rId7" imgW="38709600" imgH="5791200" progId="">
                      <p:embed/>
                    </p:oleObj>
                  </mc:Choice>
                  <mc:Fallback>
                    <p:oleObj name="Equation" r:id="rId7" imgW="38709600" imgH="5791200" progId="">
                      <p:embed/>
                      <p:pic>
                        <p:nvPicPr>
                          <p:cNvPr id="0" name="Picture 2" descr="image2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3100"/>
                            <a:ext cx="2064"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1"/>
              <p:cNvGraphicFramePr>
                <a:graphicFrameLocks noChangeAspect="1"/>
              </p:cNvGraphicFramePr>
              <p:nvPr/>
            </p:nvGraphicFramePr>
            <p:xfrm>
              <a:off x="3223" y="3430"/>
              <a:ext cx="2147" cy="331"/>
            </p:xfrm>
            <a:graphic>
              <a:graphicData uri="http://schemas.openxmlformats.org/presentationml/2006/ole">
                <mc:AlternateContent xmlns:mc="http://schemas.openxmlformats.org/markup-compatibility/2006">
                  <mc:Choice xmlns:v="urn:schemas-microsoft-com:vml" Requires="v">
                    <p:oleObj spid="_x0000_s161812" name="Equation" r:id="rId9" imgW="39319200" imgH="6096000" progId="Equation.DSMT4">
                      <p:embed/>
                    </p:oleObj>
                  </mc:Choice>
                  <mc:Fallback>
                    <p:oleObj name="Equation" r:id="rId9" imgW="39319200" imgH="6096000" progId="Equation.DSMT4">
                      <p:embed/>
                      <p:pic>
                        <p:nvPicPr>
                          <p:cNvPr id="0" name="Picture 1" descr="image2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3" y="3430"/>
                            <a:ext cx="2147"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2" name="页脚占位符 4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4453" name="Group 3"/>
          <p:cNvGrpSpPr/>
          <p:nvPr/>
        </p:nvGrpSpPr>
        <p:grpSpPr bwMode="auto">
          <a:xfrm>
            <a:off x="403225" y="1196975"/>
            <a:ext cx="4941888" cy="3810000"/>
            <a:chOff x="247" y="1056"/>
            <a:chExt cx="3113" cy="2400"/>
          </a:xfrm>
        </p:grpSpPr>
        <p:grpSp>
          <p:nvGrpSpPr>
            <p:cNvPr id="104462" name="Group 4"/>
            <p:cNvGrpSpPr/>
            <p:nvPr/>
          </p:nvGrpSpPr>
          <p:grpSpPr bwMode="auto">
            <a:xfrm>
              <a:off x="353" y="1056"/>
              <a:ext cx="3007" cy="1536"/>
              <a:chOff x="96" y="1152"/>
              <a:chExt cx="3007" cy="1536"/>
            </a:xfrm>
          </p:grpSpPr>
          <p:sp>
            <p:nvSpPr>
              <p:cNvPr id="104464" name="Rectangle 5"/>
              <p:cNvSpPr>
                <a:spLocks noChangeArrowheads="1"/>
              </p:cNvSpPr>
              <p:nvPr/>
            </p:nvSpPr>
            <p:spPr bwMode="auto">
              <a:xfrm>
                <a:off x="1824" y="1583"/>
                <a:ext cx="624" cy="7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2400"/>
              </a:p>
            </p:txBody>
          </p:sp>
          <p:graphicFrame>
            <p:nvGraphicFramePr>
              <p:cNvPr id="104452" name="Object 6"/>
              <p:cNvGraphicFramePr>
                <a:graphicFrameLocks noChangeAspect="1"/>
              </p:cNvGraphicFramePr>
              <p:nvPr/>
            </p:nvGraphicFramePr>
            <p:xfrm>
              <a:off x="1848" y="1637"/>
              <a:ext cx="608" cy="715"/>
            </p:xfrm>
            <a:graphic>
              <a:graphicData uri="http://schemas.openxmlformats.org/presentationml/2006/ole">
                <mc:AlternateContent xmlns:mc="http://schemas.openxmlformats.org/markup-compatibility/2006">
                  <mc:Choice xmlns:v="urn:schemas-microsoft-com:vml" Requires="v">
                    <p:oleObj spid="_x0000_s162829" name="公式" r:id="rId3" imgW="10363200" imgH="12192000" progId="">
                      <p:embed/>
                    </p:oleObj>
                  </mc:Choice>
                  <mc:Fallback>
                    <p:oleObj name="公式" r:id="rId3" imgW="10363200" imgH="12192000" progId="">
                      <p:embed/>
                      <p:pic>
                        <p:nvPicPr>
                          <p:cNvPr id="0" name="Picture 3" descr="image2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1637"/>
                            <a:ext cx="608" cy="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5" name="Text Box 7"/>
              <p:cNvSpPr txBox="1">
                <a:spLocks noChangeArrowheads="1"/>
              </p:cNvSpPr>
              <p:nvPr/>
            </p:nvSpPr>
            <p:spPr bwMode="auto">
              <a:xfrm>
                <a:off x="686" y="1728"/>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1240" name="Line 8"/>
              <p:cNvSpPr>
                <a:spLocks noChangeShapeType="1"/>
              </p:cNvSpPr>
              <p:nvPr/>
            </p:nvSpPr>
            <p:spPr bwMode="auto">
              <a:xfrm>
                <a:off x="158" y="1968"/>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41" name="Line 9"/>
              <p:cNvSpPr>
                <a:spLocks noChangeShapeType="1"/>
              </p:cNvSpPr>
              <p:nvPr/>
            </p:nvSpPr>
            <p:spPr bwMode="auto">
              <a:xfrm>
                <a:off x="974" y="1968"/>
                <a:ext cx="27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42" name="Line 10"/>
              <p:cNvSpPr>
                <a:spLocks noChangeShapeType="1"/>
              </p:cNvSpPr>
              <p:nvPr/>
            </p:nvSpPr>
            <p:spPr bwMode="auto">
              <a:xfrm>
                <a:off x="2448" y="1968"/>
                <a:ext cx="62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4469" name="Text Box 11"/>
              <p:cNvSpPr txBox="1">
                <a:spLocks noChangeArrowheads="1"/>
              </p:cNvSpPr>
              <p:nvPr/>
            </p:nvSpPr>
            <p:spPr bwMode="auto">
              <a:xfrm>
                <a:off x="2592" y="1632"/>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4470" name="Text Box 12"/>
              <p:cNvSpPr txBox="1">
                <a:spLocks noChangeArrowheads="1"/>
              </p:cNvSpPr>
              <p:nvPr/>
            </p:nvSpPr>
            <p:spPr bwMode="auto">
              <a:xfrm>
                <a:off x="864" y="2400"/>
                <a:ext cx="5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104471" name="Text Box 13"/>
              <p:cNvSpPr txBox="1">
                <a:spLocks noChangeArrowheads="1"/>
              </p:cNvSpPr>
              <p:nvPr/>
            </p:nvSpPr>
            <p:spPr bwMode="auto">
              <a:xfrm>
                <a:off x="1344" y="1152"/>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36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4472" name="Text Box 14"/>
              <p:cNvSpPr txBox="1">
                <a:spLocks noChangeArrowheads="1"/>
              </p:cNvSpPr>
              <p:nvPr/>
            </p:nvSpPr>
            <p:spPr bwMode="auto">
              <a:xfrm>
                <a:off x="96" y="1632"/>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36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4473" name="Text Box 15"/>
              <p:cNvSpPr txBox="1">
                <a:spLocks noChangeArrowheads="1"/>
              </p:cNvSpPr>
              <p:nvPr/>
            </p:nvSpPr>
            <p:spPr bwMode="auto">
              <a:xfrm>
                <a:off x="913" y="2016"/>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ym typeface="Symbol" panose="05050102010706020507" pitchFamily="18" charset="2"/>
                  </a:rPr>
                  <a:t></a:t>
                </a:r>
                <a:endParaRPr lang="en-US" altLang="zh-CN" sz="2800"/>
              </a:p>
            </p:txBody>
          </p:sp>
          <p:sp>
            <p:nvSpPr>
              <p:cNvPr id="104474" name="Text Box 16"/>
              <p:cNvSpPr txBox="1">
                <a:spLocks noChangeArrowheads="1"/>
              </p:cNvSpPr>
              <p:nvPr/>
            </p:nvSpPr>
            <p:spPr bwMode="auto">
              <a:xfrm>
                <a:off x="1166" y="1728"/>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1249" name="Line 17"/>
              <p:cNvSpPr>
                <a:spLocks noChangeShapeType="1"/>
              </p:cNvSpPr>
              <p:nvPr/>
            </p:nvSpPr>
            <p:spPr bwMode="auto">
              <a:xfrm>
                <a:off x="1454" y="1968"/>
                <a:ext cx="370"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50" name="Line 18"/>
              <p:cNvSpPr>
                <a:spLocks noChangeShapeType="1"/>
              </p:cNvSpPr>
              <p:nvPr/>
            </p:nvSpPr>
            <p:spPr bwMode="auto">
              <a:xfrm>
                <a:off x="1406" y="1680"/>
                <a:ext cx="144"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51" name="Line 19"/>
              <p:cNvSpPr>
                <a:spLocks noChangeShapeType="1"/>
              </p:cNvSpPr>
              <p:nvPr/>
            </p:nvSpPr>
            <p:spPr bwMode="auto">
              <a:xfrm flipV="1">
                <a:off x="864" y="2064"/>
                <a:ext cx="0" cy="624"/>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52" name="Line 20"/>
              <p:cNvSpPr>
                <a:spLocks noChangeShapeType="1"/>
              </p:cNvSpPr>
              <p:nvPr/>
            </p:nvSpPr>
            <p:spPr bwMode="auto">
              <a:xfrm>
                <a:off x="1344" y="1248"/>
                <a:ext cx="0" cy="624"/>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04463" name="Text Box 21"/>
            <p:cNvSpPr txBox="1">
              <a:spLocks noChangeArrowheads="1"/>
            </p:cNvSpPr>
            <p:nvPr/>
          </p:nvSpPr>
          <p:spPr bwMode="auto">
            <a:xfrm>
              <a:off x="1632" y="316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p>
          </p:txBody>
        </p:sp>
        <p:graphicFrame>
          <p:nvGraphicFramePr>
            <p:cNvPr id="104451" name="Object 22"/>
            <p:cNvGraphicFramePr>
              <a:graphicFrameLocks noChangeAspect="1"/>
            </p:cNvGraphicFramePr>
            <p:nvPr/>
          </p:nvGraphicFramePr>
          <p:xfrm>
            <a:off x="247" y="2640"/>
            <a:ext cx="3106" cy="556"/>
          </p:xfrm>
          <a:graphic>
            <a:graphicData uri="http://schemas.openxmlformats.org/presentationml/2006/ole">
              <mc:AlternateContent xmlns:mc="http://schemas.openxmlformats.org/markup-compatibility/2006">
                <mc:Choice xmlns:v="urn:schemas-microsoft-com:vml" Requires="v">
                  <p:oleObj spid="_x0000_s162830" name="Equation" r:id="rId5" imgW="57607200" imgH="10363200" progId="Equation.DSMT4">
                    <p:embed/>
                  </p:oleObj>
                </mc:Choice>
                <mc:Fallback>
                  <p:oleObj name="Equation" r:id="rId5" imgW="57607200" imgH="10363200" progId="Equation.DSMT4">
                    <p:embed/>
                    <p:pic>
                      <p:nvPicPr>
                        <p:cNvPr id="0" name="Picture 2" descr="image2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 y="2640"/>
                          <a:ext cx="3106" cy="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3"/>
          <p:cNvGrpSpPr/>
          <p:nvPr/>
        </p:nvGrpSpPr>
        <p:grpSpPr bwMode="auto">
          <a:xfrm>
            <a:off x="5638800" y="2514600"/>
            <a:ext cx="3124200" cy="2971800"/>
            <a:chOff x="3552" y="1584"/>
            <a:chExt cx="1968" cy="1872"/>
          </a:xfrm>
        </p:grpSpPr>
        <p:grpSp>
          <p:nvGrpSpPr>
            <p:cNvPr id="104455" name="Group 24"/>
            <p:cNvGrpSpPr/>
            <p:nvPr/>
          </p:nvGrpSpPr>
          <p:grpSpPr bwMode="auto">
            <a:xfrm>
              <a:off x="3552" y="1584"/>
              <a:ext cx="1968" cy="624"/>
              <a:chOff x="3552" y="1632"/>
              <a:chExt cx="1968" cy="624"/>
            </a:xfrm>
          </p:grpSpPr>
          <p:sp>
            <p:nvSpPr>
              <p:cNvPr id="104457" name="Rectangle 25"/>
              <p:cNvSpPr>
                <a:spLocks noChangeArrowheads="1"/>
              </p:cNvSpPr>
              <p:nvPr/>
            </p:nvSpPr>
            <p:spPr bwMode="auto">
              <a:xfrm>
                <a:off x="4292" y="1775"/>
                <a:ext cx="542" cy="48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400">
                    <a:latin typeface="Times New Roman" panose="02020603050405020304" pitchFamily="18" charset="0"/>
                  </a:rPr>
                  <a:t>K</a:t>
                </a:r>
                <a:r>
                  <a:rPr lang="en-US" altLang="zh-CN" sz="2400" baseline="-25000">
                    <a:latin typeface="Times New Roman" panose="02020603050405020304" pitchFamily="18" charset="0"/>
                  </a:rPr>
                  <a:t>2</a:t>
                </a:r>
                <a:endParaRPr lang="en-US" altLang="zh-CN" sz="2400"/>
              </a:p>
            </p:txBody>
          </p:sp>
          <p:sp>
            <p:nvSpPr>
              <p:cNvPr id="351258" name="Line 26"/>
              <p:cNvSpPr>
                <a:spLocks noChangeShapeType="1"/>
              </p:cNvSpPr>
              <p:nvPr/>
            </p:nvSpPr>
            <p:spPr bwMode="auto">
              <a:xfrm>
                <a:off x="3552" y="2016"/>
                <a:ext cx="754"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1259" name="Line 27"/>
              <p:cNvSpPr>
                <a:spLocks noChangeShapeType="1"/>
              </p:cNvSpPr>
              <p:nvPr/>
            </p:nvSpPr>
            <p:spPr bwMode="auto">
              <a:xfrm>
                <a:off x="4834" y="2016"/>
                <a:ext cx="68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4460" name="Text Box 28"/>
              <p:cNvSpPr txBox="1">
                <a:spLocks noChangeArrowheads="1"/>
              </p:cNvSpPr>
              <p:nvPr/>
            </p:nvSpPr>
            <p:spPr bwMode="auto">
              <a:xfrm>
                <a:off x="3569" y="1632"/>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04461" name="Text Box 29"/>
              <p:cNvSpPr txBox="1">
                <a:spLocks noChangeArrowheads="1"/>
              </p:cNvSpPr>
              <p:nvPr/>
            </p:nvSpPr>
            <p:spPr bwMode="auto">
              <a:xfrm>
                <a:off x="4896" y="1632"/>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F</a:t>
                </a:r>
                <a:r>
                  <a:rPr lang="en-US" altLang="zh-CN" sz="2400" i="1" baseline="-25000">
                    <a:latin typeface="Times New Roman" panose="02020603050405020304" pitchFamily="18" charset="0"/>
                  </a:rPr>
                  <a:t>K</a:t>
                </a:r>
                <a:r>
                  <a:rPr lang="en-US" altLang="zh-CN" sz="2400" baseline="-36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sp>
          <p:nvSpPr>
            <p:cNvPr id="104456" name="Text Box 30"/>
            <p:cNvSpPr txBox="1">
              <a:spLocks noChangeArrowheads="1"/>
            </p:cNvSpPr>
            <p:nvPr/>
          </p:nvSpPr>
          <p:spPr bwMode="auto">
            <a:xfrm>
              <a:off x="4272" y="316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(d)</a:t>
              </a:r>
            </a:p>
          </p:txBody>
        </p:sp>
        <p:graphicFrame>
          <p:nvGraphicFramePr>
            <p:cNvPr id="2" name="Object 31"/>
            <p:cNvGraphicFramePr>
              <a:graphicFrameLocks noChangeAspect="1"/>
            </p:cNvGraphicFramePr>
            <p:nvPr/>
          </p:nvGraphicFramePr>
          <p:xfrm>
            <a:off x="3792" y="2496"/>
            <a:ext cx="1440" cy="311"/>
          </p:xfrm>
          <a:graphic>
            <a:graphicData uri="http://schemas.openxmlformats.org/presentationml/2006/ole">
              <mc:AlternateContent xmlns:mc="http://schemas.openxmlformats.org/markup-compatibility/2006">
                <mc:Choice xmlns:v="urn:schemas-microsoft-com:vml" Requires="v">
                  <p:oleObj spid="_x0000_s162831" name="Equation" r:id="rId7" imgW="26822400" imgH="5791200" progId="">
                    <p:embed/>
                  </p:oleObj>
                </mc:Choice>
                <mc:Fallback>
                  <p:oleObj name="Equation" r:id="rId7" imgW="26822400" imgH="5791200" progId="">
                    <p:embed/>
                    <p:pic>
                      <p:nvPicPr>
                        <p:cNvPr id="0" name="Picture 1" descr="image2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2496"/>
                          <a:ext cx="144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2" name="页脚占位符 3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5476" name="Group 3"/>
          <p:cNvGrpSpPr/>
          <p:nvPr/>
        </p:nvGrpSpPr>
        <p:grpSpPr bwMode="auto">
          <a:xfrm>
            <a:off x="179388" y="1484313"/>
            <a:ext cx="8570912" cy="4346575"/>
            <a:chOff x="192" y="1248"/>
            <a:chExt cx="5399" cy="2738"/>
          </a:xfrm>
        </p:grpSpPr>
        <p:sp>
          <p:nvSpPr>
            <p:cNvPr id="105477" name="Rectangle 4"/>
            <p:cNvSpPr>
              <a:spLocks noChangeArrowheads="1"/>
            </p:cNvSpPr>
            <p:nvPr/>
          </p:nvSpPr>
          <p:spPr bwMode="auto">
            <a:xfrm>
              <a:off x="1092" y="1882"/>
              <a:ext cx="442" cy="54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2000"/>
            </a:p>
          </p:txBody>
        </p:sp>
        <p:graphicFrame>
          <p:nvGraphicFramePr>
            <p:cNvPr id="105474" name="Object 5"/>
            <p:cNvGraphicFramePr>
              <a:graphicFrameLocks noChangeAspect="1"/>
            </p:cNvGraphicFramePr>
            <p:nvPr/>
          </p:nvGraphicFramePr>
          <p:xfrm>
            <a:off x="1122" y="1933"/>
            <a:ext cx="411" cy="495"/>
          </p:xfrm>
          <a:graphic>
            <a:graphicData uri="http://schemas.openxmlformats.org/presentationml/2006/ole">
              <mc:AlternateContent xmlns:mc="http://schemas.openxmlformats.org/markup-compatibility/2006">
                <mc:Choice xmlns:v="urn:schemas-microsoft-com:vml" Requires="v">
                  <p:oleObj spid="_x0000_s163849" name="公式" r:id="rId3" imgW="10058400" imgH="12192000" progId="">
                    <p:embed/>
                  </p:oleObj>
                </mc:Choice>
                <mc:Fallback>
                  <p:oleObj name="公式" r:id="rId3" imgW="10058400" imgH="12192000" progId="">
                    <p:embed/>
                    <p:pic>
                      <p:nvPicPr>
                        <p:cNvPr id="0" name="Picture 2" descr="image2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1933"/>
                          <a:ext cx="411"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Text Box 6"/>
            <p:cNvSpPr txBox="1">
              <a:spLocks noChangeArrowheads="1"/>
            </p:cNvSpPr>
            <p:nvPr/>
          </p:nvSpPr>
          <p:spPr bwMode="auto">
            <a:xfrm>
              <a:off x="513" y="1928"/>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2263" name="Line 7"/>
            <p:cNvSpPr>
              <a:spLocks noChangeShapeType="1"/>
            </p:cNvSpPr>
            <p:nvPr/>
          </p:nvSpPr>
          <p:spPr bwMode="auto">
            <a:xfrm>
              <a:off x="226" y="2155"/>
              <a:ext cx="378"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64" name="Line 8"/>
            <p:cNvSpPr>
              <a:spLocks noChangeShapeType="1"/>
            </p:cNvSpPr>
            <p:nvPr/>
          </p:nvSpPr>
          <p:spPr bwMode="auto">
            <a:xfrm>
              <a:off x="786" y="2155"/>
              <a:ext cx="306"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65" name="Line 9"/>
            <p:cNvSpPr>
              <a:spLocks noChangeShapeType="1"/>
            </p:cNvSpPr>
            <p:nvPr/>
          </p:nvSpPr>
          <p:spPr bwMode="auto">
            <a:xfrm>
              <a:off x="1528" y="2155"/>
              <a:ext cx="333"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482" name="Text Box 10"/>
            <p:cNvSpPr txBox="1">
              <a:spLocks noChangeArrowheads="1"/>
            </p:cNvSpPr>
            <p:nvPr/>
          </p:nvSpPr>
          <p:spPr bwMode="auto">
            <a:xfrm>
              <a:off x="192" y="1867"/>
              <a:ext cx="4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F</a:t>
              </a:r>
              <a:r>
                <a:rPr lang="en-US" altLang="zh-CN" sz="1900" i="1" baseline="-25000">
                  <a:latin typeface="Times New Roman" panose="02020603050405020304" pitchFamily="18" charset="0"/>
                </a:rPr>
                <a:t>i</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105483" name="Text Box 11"/>
            <p:cNvSpPr txBox="1">
              <a:spLocks noChangeArrowheads="1"/>
            </p:cNvSpPr>
            <p:nvPr/>
          </p:nvSpPr>
          <p:spPr bwMode="auto">
            <a:xfrm>
              <a:off x="1541" y="18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X</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352268" name="Line 12"/>
            <p:cNvSpPr>
              <a:spLocks noChangeShapeType="1"/>
            </p:cNvSpPr>
            <p:nvPr/>
          </p:nvSpPr>
          <p:spPr bwMode="auto">
            <a:xfrm>
              <a:off x="741" y="2428"/>
              <a:ext cx="136"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69" name="Line 13"/>
            <p:cNvSpPr>
              <a:spLocks noChangeShapeType="1"/>
            </p:cNvSpPr>
            <p:nvPr/>
          </p:nvSpPr>
          <p:spPr bwMode="auto">
            <a:xfrm>
              <a:off x="695" y="1475"/>
              <a:ext cx="0" cy="59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70" name="Line 14"/>
            <p:cNvSpPr>
              <a:spLocks noChangeShapeType="1"/>
            </p:cNvSpPr>
            <p:nvPr/>
          </p:nvSpPr>
          <p:spPr bwMode="auto">
            <a:xfrm flipV="1">
              <a:off x="693" y="2246"/>
              <a:ext cx="2" cy="998"/>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487" name="Text Box 15"/>
            <p:cNvSpPr txBox="1">
              <a:spLocks noChangeArrowheads="1"/>
            </p:cNvSpPr>
            <p:nvPr/>
          </p:nvSpPr>
          <p:spPr bwMode="auto">
            <a:xfrm>
              <a:off x="693" y="2593"/>
              <a:ext cx="4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F</a:t>
              </a:r>
              <a:r>
                <a:rPr lang="en-US" altLang="zh-CN" sz="1900" i="1" baseline="-25000">
                  <a:latin typeface="Times New Roman" panose="02020603050405020304" pitchFamily="18" charset="0"/>
                </a:rPr>
                <a:t>C</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352272" name="Line 16"/>
            <p:cNvSpPr>
              <a:spLocks noChangeShapeType="1"/>
            </p:cNvSpPr>
            <p:nvPr/>
          </p:nvSpPr>
          <p:spPr bwMode="auto">
            <a:xfrm>
              <a:off x="741" y="1883"/>
              <a:ext cx="136"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489" name="Text Box 17"/>
            <p:cNvSpPr txBox="1">
              <a:spLocks noChangeArrowheads="1"/>
            </p:cNvSpPr>
            <p:nvPr/>
          </p:nvSpPr>
          <p:spPr bwMode="auto">
            <a:xfrm>
              <a:off x="720" y="1511"/>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F</a:t>
              </a:r>
              <a:r>
                <a:rPr lang="en-US" altLang="zh-CN" sz="1900" i="1" baseline="-25000">
                  <a:latin typeface="Times New Roman" panose="02020603050405020304" pitchFamily="18" charset="0"/>
                </a:rPr>
                <a:t>K</a:t>
              </a:r>
              <a:r>
                <a:rPr lang="en-US" altLang="zh-CN" sz="1900" baseline="-36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105490" name="Rectangle 18"/>
            <p:cNvSpPr>
              <a:spLocks noChangeArrowheads="1"/>
            </p:cNvSpPr>
            <p:nvPr/>
          </p:nvSpPr>
          <p:spPr bwMode="auto">
            <a:xfrm>
              <a:off x="4467" y="1882"/>
              <a:ext cx="463" cy="54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2000"/>
            </a:p>
          </p:txBody>
        </p:sp>
        <p:graphicFrame>
          <p:nvGraphicFramePr>
            <p:cNvPr id="105475" name="Object 19"/>
            <p:cNvGraphicFramePr>
              <a:graphicFrameLocks noChangeAspect="1"/>
            </p:cNvGraphicFramePr>
            <p:nvPr/>
          </p:nvGraphicFramePr>
          <p:xfrm>
            <a:off x="4490" y="1933"/>
            <a:ext cx="422" cy="495"/>
          </p:xfrm>
          <a:graphic>
            <a:graphicData uri="http://schemas.openxmlformats.org/presentationml/2006/ole">
              <mc:AlternateContent xmlns:mc="http://schemas.openxmlformats.org/markup-compatibility/2006">
                <mc:Choice xmlns:v="urn:schemas-microsoft-com:vml" Requires="v">
                  <p:oleObj spid="_x0000_s163850" name="公式" r:id="rId5" imgW="10363200" imgH="12192000" progId="">
                    <p:embed/>
                  </p:oleObj>
                </mc:Choice>
                <mc:Fallback>
                  <p:oleObj name="公式" r:id="rId5" imgW="10363200" imgH="12192000" progId="">
                    <p:embed/>
                    <p:pic>
                      <p:nvPicPr>
                        <p:cNvPr id="0" name="Picture 1" descr="image2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0" y="1933"/>
                          <a:ext cx="422"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91" name="Text Box 20"/>
            <p:cNvSpPr txBox="1">
              <a:spLocks noChangeArrowheads="1"/>
            </p:cNvSpPr>
            <p:nvPr/>
          </p:nvSpPr>
          <p:spPr bwMode="auto">
            <a:xfrm>
              <a:off x="3387" y="1928"/>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2277" name="Line 21"/>
            <p:cNvSpPr>
              <a:spLocks noChangeShapeType="1"/>
            </p:cNvSpPr>
            <p:nvPr/>
          </p:nvSpPr>
          <p:spPr bwMode="auto">
            <a:xfrm>
              <a:off x="3660" y="2155"/>
              <a:ext cx="260"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493" name="Text Box 22"/>
            <p:cNvSpPr txBox="1">
              <a:spLocks noChangeArrowheads="1"/>
            </p:cNvSpPr>
            <p:nvPr/>
          </p:nvSpPr>
          <p:spPr bwMode="auto">
            <a:xfrm>
              <a:off x="5148" y="1883"/>
              <a:ext cx="4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X</a:t>
              </a:r>
              <a:r>
                <a:rPr lang="en-US" altLang="zh-CN" sz="1900" i="1" baseline="-25000">
                  <a:latin typeface="Times New Roman" panose="02020603050405020304" pitchFamily="18" charset="0"/>
                </a:rPr>
                <a:t>o</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105494" name="Text Box 23"/>
            <p:cNvSpPr txBox="1">
              <a:spLocks noChangeArrowheads="1"/>
            </p:cNvSpPr>
            <p:nvPr/>
          </p:nvSpPr>
          <p:spPr bwMode="auto">
            <a:xfrm>
              <a:off x="3545" y="1420"/>
              <a:ext cx="56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F</a:t>
              </a:r>
              <a:r>
                <a:rPr lang="en-US" altLang="zh-CN" sz="1900" i="1" baseline="-25000">
                  <a:latin typeface="Times New Roman" panose="02020603050405020304" pitchFamily="18" charset="0"/>
                </a:rPr>
                <a:t>K</a:t>
              </a:r>
              <a:r>
                <a:rPr lang="en-US" altLang="zh-CN" sz="1900" baseline="-36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105495" name="Text Box 24"/>
            <p:cNvSpPr txBox="1">
              <a:spLocks noChangeArrowheads="1"/>
            </p:cNvSpPr>
            <p:nvPr/>
          </p:nvSpPr>
          <p:spPr bwMode="auto">
            <a:xfrm>
              <a:off x="3602" y="22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ym typeface="Symbol" panose="05050102010706020507" pitchFamily="18" charset="2"/>
                </a:rPr>
                <a:t></a:t>
              </a:r>
              <a:endParaRPr lang="en-US" altLang="zh-CN" sz="2000"/>
            </a:p>
          </p:txBody>
        </p:sp>
        <p:sp>
          <p:nvSpPr>
            <p:cNvPr id="105496" name="Text Box 25"/>
            <p:cNvSpPr txBox="1">
              <a:spLocks noChangeArrowheads="1"/>
            </p:cNvSpPr>
            <p:nvPr/>
          </p:nvSpPr>
          <p:spPr bwMode="auto">
            <a:xfrm>
              <a:off x="3843" y="1928"/>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2282" name="Line 26"/>
            <p:cNvSpPr>
              <a:spLocks noChangeShapeType="1"/>
            </p:cNvSpPr>
            <p:nvPr/>
          </p:nvSpPr>
          <p:spPr bwMode="auto">
            <a:xfrm>
              <a:off x="4116" y="2155"/>
              <a:ext cx="351"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83" name="Line 27"/>
            <p:cNvSpPr>
              <a:spLocks noChangeShapeType="1"/>
            </p:cNvSpPr>
            <p:nvPr/>
          </p:nvSpPr>
          <p:spPr bwMode="auto">
            <a:xfrm>
              <a:off x="4070" y="1883"/>
              <a:ext cx="137"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84" name="Line 28"/>
            <p:cNvSpPr>
              <a:spLocks noChangeShapeType="1"/>
            </p:cNvSpPr>
            <p:nvPr/>
          </p:nvSpPr>
          <p:spPr bwMode="auto">
            <a:xfrm>
              <a:off x="4012" y="1475"/>
              <a:ext cx="0" cy="59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500" name="Rectangle 29"/>
            <p:cNvSpPr>
              <a:spLocks noChangeArrowheads="1"/>
            </p:cNvSpPr>
            <p:nvPr/>
          </p:nvSpPr>
          <p:spPr bwMode="auto">
            <a:xfrm>
              <a:off x="2561" y="1928"/>
              <a:ext cx="365" cy="45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000">
                  <a:latin typeface="Times New Roman" panose="02020603050405020304" pitchFamily="18" charset="0"/>
                </a:rPr>
                <a:t>K</a:t>
              </a:r>
              <a:r>
                <a:rPr lang="en-US" altLang="zh-CN" sz="1900" baseline="-25000">
                  <a:latin typeface="Times New Roman" panose="02020603050405020304" pitchFamily="18" charset="0"/>
                </a:rPr>
                <a:t>1</a:t>
              </a:r>
              <a:endParaRPr lang="en-US" altLang="zh-CN" sz="2000"/>
            </a:p>
          </p:txBody>
        </p:sp>
        <p:sp>
          <p:nvSpPr>
            <p:cNvPr id="105501" name="Text Box 30"/>
            <p:cNvSpPr txBox="1">
              <a:spLocks noChangeArrowheads="1"/>
            </p:cNvSpPr>
            <p:nvPr/>
          </p:nvSpPr>
          <p:spPr bwMode="auto">
            <a:xfrm>
              <a:off x="1802" y="1928"/>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4000">
                  <a:sym typeface="Symbol" panose="05050102010706020507" pitchFamily="18" charset="2"/>
                </a:rPr>
                <a:t></a:t>
              </a:r>
              <a:endParaRPr lang="en-US" altLang="zh-CN" sz="2400"/>
            </a:p>
          </p:txBody>
        </p:sp>
        <p:sp>
          <p:nvSpPr>
            <p:cNvPr id="352287" name="Line 31"/>
            <p:cNvSpPr>
              <a:spLocks noChangeShapeType="1"/>
            </p:cNvSpPr>
            <p:nvPr/>
          </p:nvSpPr>
          <p:spPr bwMode="auto">
            <a:xfrm>
              <a:off x="2075" y="2155"/>
              <a:ext cx="486" cy="0"/>
            </a:xfrm>
            <a:prstGeom prst="line">
              <a:avLst/>
            </a:prstGeom>
            <a:noFill/>
            <a:ln w="3810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88" name="Line 32"/>
            <p:cNvSpPr>
              <a:spLocks noChangeShapeType="1"/>
            </p:cNvSpPr>
            <p:nvPr/>
          </p:nvSpPr>
          <p:spPr bwMode="auto">
            <a:xfrm>
              <a:off x="2030" y="2428"/>
              <a:ext cx="136" cy="0"/>
            </a:xfrm>
            <a:prstGeom prst="line">
              <a:avLst/>
            </a:prstGeom>
            <a:noFill/>
            <a:ln w="38100">
              <a:solidFill>
                <a:schemeClr val="tx1"/>
              </a:solidFill>
              <a:roun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504" name="Text Box 33"/>
            <p:cNvSpPr txBox="1">
              <a:spLocks noChangeArrowheads="1"/>
            </p:cNvSpPr>
            <p:nvPr/>
          </p:nvSpPr>
          <p:spPr bwMode="auto">
            <a:xfrm>
              <a:off x="1939" y="2826"/>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X</a:t>
              </a:r>
              <a:r>
                <a:rPr lang="en-US" altLang="zh-CN" sz="1900" i="1" baseline="-25000">
                  <a:latin typeface="Times New Roman" panose="02020603050405020304" pitchFamily="18" charset="0"/>
                </a:rPr>
                <a:t>o</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105505" name="Text Box 34"/>
            <p:cNvSpPr txBox="1">
              <a:spLocks noChangeArrowheads="1"/>
            </p:cNvSpPr>
            <p:nvPr/>
          </p:nvSpPr>
          <p:spPr bwMode="auto">
            <a:xfrm>
              <a:off x="3089" y="1702"/>
              <a:ext cx="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a:latin typeface="Times New Roman" panose="02020603050405020304" pitchFamily="18" charset="0"/>
                </a:rPr>
                <a:t>F</a:t>
              </a:r>
              <a:r>
                <a:rPr lang="en-US" altLang="zh-CN" sz="1900" i="1" baseline="-25000">
                  <a:latin typeface="Times New Roman" panose="02020603050405020304" pitchFamily="18" charset="0"/>
                </a:rPr>
                <a:t>K</a:t>
              </a:r>
              <a:r>
                <a:rPr lang="en-US" altLang="zh-CN" sz="1900" baseline="-36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a:latin typeface="Times New Roman" panose="02020603050405020304" pitchFamily="18" charset="0"/>
                </a:rPr>
                <a:t>)</a:t>
              </a:r>
            </a:p>
          </p:txBody>
        </p:sp>
        <p:sp>
          <p:nvSpPr>
            <p:cNvPr id="352291" name="Line 35"/>
            <p:cNvSpPr>
              <a:spLocks noChangeShapeType="1"/>
            </p:cNvSpPr>
            <p:nvPr/>
          </p:nvSpPr>
          <p:spPr bwMode="auto">
            <a:xfrm>
              <a:off x="2333" y="2154"/>
              <a:ext cx="0" cy="58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92" name="Line 36"/>
            <p:cNvSpPr>
              <a:spLocks noChangeShapeType="1"/>
            </p:cNvSpPr>
            <p:nvPr/>
          </p:nvSpPr>
          <p:spPr bwMode="auto">
            <a:xfrm>
              <a:off x="2333" y="2745"/>
              <a:ext cx="22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508" name="Rectangle 37"/>
            <p:cNvSpPr>
              <a:spLocks noChangeArrowheads="1"/>
            </p:cNvSpPr>
            <p:nvPr/>
          </p:nvSpPr>
          <p:spPr bwMode="auto">
            <a:xfrm>
              <a:off x="2561" y="2517"/>
              <a:ext cx="365" cy="45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000">
                  <a:latin typeface="Times New Roman" panose="02020603050405020304" pitchFamily="18" charset="0"/>
                </a:rPr>
                <a:t>Ds</a:t>
              </a:r>
            </a:p>
          </p:txBody>
        </p:sp>
        <p:sp>
          <p:nvSpPr>
            <p:cNvPr id="352294" name="Line 38"/>
            <p:cNvSpPr>
              <a:spLocks noChangeShapeType="1"/>
            </p:cNvSpPr>
            <p:nvPr/>
          </p:nvSpPr>
          <p:spPr bwMode="auto">
            <a:xfrm>
              <a:off x="2933" y="2155"/>
              <a:ext cx="54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95" name="Line 39"/>
            <p:cNvSpPr>
              <a:spLocks noChangeShapeType="1"/>
            </p:cNvSpPr>
            <p:nvPr/>
          </p:nvSpPr>
          <p:spPr bwMode="auto">
            <a:xfrm>
              <a:off x="2926" y="2745"/>
              <a:ext cx="63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511" name="Text Box 40"/>
            <p:cNvSpPr txBox="1">
              <a:spLocks noChangeArrowheads="1"/>
            </p:cNvSpPr>
            <p:nvPr/>
          </p:nvSpPr>
          <p:spPr bwMode="auto">
            <a:xfrm>
              <a:off x="2965" y="2457"/>
              <a:ext cx="4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r>
                <a:rPr lang="en-US" altLang="zh-CN" sz="2000" i="1" dirty="0">
                  <a:latin typeface="Times New Roman" panose="02020603050405020304" pitchFamily="18" charset="0"/>
                </a:rPr>
                <a:t>F</a:t>
              </a:r>
              <a:r>
                <a:rPr lang="en-US" altLang="zh-CN" sz="1900" i="1" baseline="-25000" dirty="0">
                  <a:latin typeface="Times New Roman" panose="02020603050405020304" pitchFamily="18" charset="0"/>
                </a:rPr>
                <a:t>D</a:t>
              </a:r>
              <a:r>
                <a:rPr lang="en-US" altLang="zh-CN" sz="2000" dirty="0">
                  <a:latin typeface="Times New Roman" panose="02020603050405020304" pitchFamily="18" charset="0"/>
                </a:rPr>
                <a:t>(</a:t>
              </a:r>
              <a:r>
                <a:rPr lang="en-US" altLang="zh-CN" sz="2000" i="1" dirty="0">
                  <a:latin typeface="Times New Roman" panose="02020603050405020304" pitchFamily="18" charset="0"/>
                </a:rPr>
                <a:t>s</a:t>
              </a:r>
              <a:r>
                <a:rPr lang="en-US" altLang="zh-CN" sz="2000" dirty="0">
                  <a:latin typeface="Times New Roman" panose="02020603050405020304" pitchFamily="18" charset="0"/>
                </a:rPr>
                <a:t>)</a:t>
              </a:r>
            </a:p>
          </p:txBody>
        </p:sp>
        <p:sp>
          <p:nvSpPr>
            <p:cNvPr id="105512" name="Rectangle 41"/>
            <p:cNvSpPr>
              <a:spLocks noChangeArrowheads="1"/>
            </p:cNvSpPr>
            <p:nvPr/>
          </p:nvSpPr>
          <p:spPr bwMode="auto">
            <a:xfrm>
              <a:off x="4461" y="1248"/>
              <a:ext cx="469" cy="45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000">
                  <a:latin typeface="Times New Roman" panose="02020603050405020304" pitchFamily="18" charset="0"/>
                </a:rPr>
                <a:t>K</a:t>
              </a:r>
              <a:r>
                <a:rPr lang="en-US" altLang="zh-CN" sz="1900" baseline="-25000">
                  <a:latin typeface="Times New Roman" panose="02020603050405020304" pitchFamily="18" charset="0"/>
                </a:rPr>
                <a:t>2</a:t>
              </a:r>
              <a:endParaRPr lang="en-US" altLang="zh-CN" sz="2000"/>
            </a:p>
          </p:txBody>
        </p:sp>
        <p:sp>
          <p:nvSpPr>
            <p:cNvPr id="352298" name="Line 42"/>
            <p:cNvSpPr>
              <a:spLocks noChangeShapeType="1"/>
            </p:cNvSpPr>
            <p:nvPr/>
          </p:nvSpPr>
          <p:spPr bwMode="auto">
            <a:xfrm flipV="1">
              <a:off x="3564" y="2246"/>
              <a:ext cx="0" cy="49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299" name="Line 43"/>
            <p:cNvSpPr>
              <a:spLocks noChangeShapeType="1"/>
            </p:cNvSpPr>
            <p:nvPr/>
          </p:nvSpPr>
          <p:spPr bwMode="auto">
            <a:xfrm>
              <a:off x="4930" y="2155"/>
              <a:ext cx="59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0" name="Line 44"/>
            <p:cNvSpPr>
              <a:spLocks noChangeShapeType="1"/>
            </p:cNvSpPr>
            <p:nvPr/>
          </p:nvSpPr>
          <p:spPr bwMode="auto">
            <a:xfrm flipV="1">
              <a:off x="5158" y="1475"/>
              <a:ext cx="0" cy="68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1" name="Line 45"/>
            <p:cNvSpPr>
              <a:spLocks noChangeShapeType="1"/>
            </p:cNvSpPr>
            <p:nvPr/>
          </p:nvSpPr>
          <p:spPr bwMode="auto">
            <a:xfrm flipH="1">
              <a:off x="4930" y="1475"/>
              <a:ext cx="22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2" name="Line 46"/>
            <p:cNvSpPr>
              <a:spLocks noChangeShapeType="1"/>
            </p:cNvSpPr>
            <p:nvPr/>
          </p:nvSpPr>
          <p:spPr bwMode="auto">
            <a:xfrm flipH="1">
              <a:off x="4019" y="1475"/>
              <a:ext cx="45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3" name="Line 47"/>
            <p:cNvSpPr>
              <a:spLocks noChangeShapeType="1"/>
            </p:cNvSpPr>
            <p:nvPr/>
          </p:nvSpPr>
          <p:spPr bwMode="auto">
            <a:xfrm flipV="1">
              <a:off x="3108" y="1475"/>
              <a:ext cx="0" cy="68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4" name="Line 48"/>
            <p:cNvSpPr>
              <a:spLocks noChangeShapeType="1"/>
            </p:cNvSpPr>
            <p:nvPr/>
          </p:nvSpPr>
          <p:spPr bwMode="auto">
            <a:xfrm flipH="1">
              <a:off x="693" y="1475"/>
              <a:ext cx="241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5" name="Line 49"/>
            <p:cNvSpPr>
              <a:spLocks noChangeShapeType="1"/>
            </p:cNvSpPr>
            <p:nvPr/>
          </p:nvSpPr>
          <p:spPr bwMode="auto">
            <a:xfrm>
              <a:off x="5158" y="2155"/>
              <a:ext cx="0" cy="1407"/>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6" name="Line 50"/>
            <p:cNvSpPr>
              <a:spLocks noChangeShapeType="1"/>
            </p:cNvSpPr>
            <p:nvPr/>
          </p:nvSpPr>
          <p:spPr bwMode="auto">
            <a:xfrm flipH="1">
              <a:off x="1969" y="3562"/>
              <a:ext cx="318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7" name="Line 51"/>
            <p:cNvSpPr>
              <a:spLocks noChangeShapeType="1"/>
            </p:cNvSpPr>
            <p:nvPr/>
          </p:nvSpPr>
          <p:spPr bwMode="auto">
            <a:xfrm flipV="1">
              <a:off x="1969" y="2246"/>
              <a:ext cx="0" cy="1316"/>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8" name="Line 52"/>
            <p:cNvSpPr>
              <a:spLocks noChangeShapeType="1"/>
            </p:cNvSpPr>
            <p:nvPr/>
          </p:nvSpPr>
          <p:spPr bwMode="auto">
            <a:xfrm>
              <a:off x="3153" y="2745"/>
              <a:ext cx="0" cy="49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09" name="Line 53"/>
            <p:cNvSpPr>
              <a:spLocks noChangeShapeType="1"/>
            </p:cNvSpPr>
            <p:nvPr/>
          </p:nvSpPr>
          <p:spPr bwMode="auto">
            <a:xfrm flipH="1">
              <a:off x="693" y="3244"/>
              <a:ext cx="246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5525" name="Text Box 54"/>
            <p:cNvSpPr txBox="1">
              <a:spLocks noChangeArrowheads="1"/>
            </p:cNvSpPr>
            <p:nvPr/>
          </p:nvSpPr>
          <p:spPr bwMode="auto">
            <a:xfrm>
              <a:off x="2178" y="3698"/>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机械系统方框图</a:t>
              </a:r>
            </a:p>
          </p:txBody>
        </p:sp>
        <p:sp>
          <p:nvSpPr>
            <p:cNvPr id="352311" name="Oval 55"/>
            <p:cNvSpPr>
              <a:spLocks noChangeArrowheads="1"/>
            </p:cNvSpPr>
            <p:nvPr/>
          </p:nvSpPr>
          <p:spPr bwMode="auto">
            <a:xfrm>
              <a:off x="2304" y="2128"/>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12" name="Oval 56"/>
            <p:cNvSpPr>
              <a:spLocks noChangeArrowheads="1"/>
            </p:cNvSpPr>
            <p:nvPr/>
          </p:nvSpPr>
          <p:spPr bwMode="auto">
            <a:xfrm>
              <a:off x="3088" y="2128"/>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13" name="Oval 57"/>
            <p:cNvSpPr>
              <a:spLocks noChangeArrowheads="1"/>
            </p:cNvSpPr>
            <p:nvPr/>
          </p:nvSpPr>
          <p:spPr bwMode="auto">
            <a:xfrm>
              <a:off x="3128" y="2720"/>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2314" name="Oval 58"/>
            <p:cNvSpPr>
              <a:spLocks noChangeArrowheads="1"/>
            </p:cNvSpPr>
            <p:nvPr/>
          </p:nvSpPr>
          <p:spPr bwMode="auto">
            <a:xfrm>
              <a:off x="5136" y="2128"/>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58"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59" name="页脚占位符 5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5" name="Rectangle 3"/>
          <p:cNvSpPr>
            <a:spLocks noChangeArrowheads="1"/>
          </p:cNvSpPr>
          <p:nvPr/>
        </p:nvSpPr>
        <p:spPr bwMode="auto">
          <a:xfrm>
            <a:off x="971550" y="1052736"/>
            <a:ext cx="7561263" cy="519112"/>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方块图变换法则</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sp>
        <p:nvSpPr>
          <p:cNvPr id="356356" name="Rectangle 4"/>
          <p:cNvSpPr>
            <a:spLocks noChangeArrowheads="1"/>
          </p:cNvSpPr>
          <p:nvPr/>
        </p:nvSpPr>
        <p:spPr bwMode="auto">
          <a:xfrm>
            <a:off x="1042988" y="1557561"/>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ü"/>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求和点的移动</a:t>
            </a:r>
            <a:r>
              <a:rPr lang="zh-CN" altLang="en-US" sz="2800">
                <a:solidFill>
                  <a:srgbClr val="893B7E"/>
                </a:solidFill>
                <a:latin typeface="Times New Roman" panose="02020603050405020304" pitchFamily="18" charset="0"/>
              </a:rPr>
              <a:t> </a:t>
            </a:r>
          </a:p>
        </p:txBody>
      </p:sp>
      <p:grpSp>
        <p:nvGrpSpPr>
          <p:cNvPr id="2" name="Group 6"/>
          <p:cNvGrpSpPr/>
          <p:nvPr/>
        </p:nvGrpSpPr>
        <p:grpSpPr bwMode="auto">
          <a:xfrm>
            <a:off x="1476375" y="2060798"/>
            <a:ext cx="2995613" cy="1293813"/>
            <a:chOff x="875" y="1248"/>
            <a:chExt cx="2023" cy="882"/>
          </a:xfrm>
        </p:grpSpPr>
        <p:sp>
          <p:nvSpPr>
            <p:cNvPr id="108595" name="Rectangle 7"/>
            <p:cNvSpPr>
              <a:spLocks noChangeArrowheads="1"/>
            </p:cNvSpPr>
            <p:nvPr/>
          </p:nvSpPr>
          <p:spPr bwMode="auto">
            <a:xfrm>
              <a:off x="1815" y="1355"/>
              <a:ext cx="541" cy="35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108596" name="Text Box 8"/>
            <p:cNvSpPr txBox="1">
              <a:spLocks noChangeArrowheads="1"/>
            </p:cNvSpPr>
            <p:nvPr/>
          </p:nvSpPr>
          <p:spPr bwMode="auto">
            <a:xfrm>
              <a:off x="1261" y="1319"/>
              <a:ext cx="38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4000"/>
            </a:p>
          </p:txBody>
        </p:sp>
        <p:sp>
          <p:nvSpPr>
            <p:cNvPr id="356361" name="Line 9"/>
            <p:cNvSpPr>
              <a:spLocks noChangeShapeType="1"/>
            </p:cNvSpPr>
            <p:nvPr/>
          </p:nvSpPr>
          <p:spPr bwMode="auto">
            <a:xfrm>
              <a:off x="1532" y="1536"/>
              <a:ext cx="29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62" name="Line 10"/>
            <p:cNvSpPr>
              <a:spLocks noChangeShapeType="1"/>
            </p:cNvSpPr>
            <p:nvPr/>
          </p:nvSpPr>
          <p:spPr bwMode="auto">
            <a:xfrm>
              <a:off x="875" y="1537"/>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63" name="Line 11"/>
            <p:cNvSpPr>
              <a:spLocks noChangeShapeType="1"/>
            </p:cNvSpPr>
            <p:nvPr/>
          </p:nvSpPr>
          <p:spPr bwMode="auto">
            <a:xfrm flipV="1">
              <a:off x="1432" y="1632"/>
              <a:ext cx="0" cy="425"/>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64" name="Line 12"/>
            <p:cNvSpPr>
              <a:spLocks noChangeShapeType="1"/>
            </p:cNvSpPr>
            <p:nvPr/>
          </p:nvSpPr>
          <p:spPr bwMode="auto">
            <a:xfrm>
              <a:off x="2356" y="1533"/>
              <a:ext cx="54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601" name="Text Box 13"/>
            <p:cNvSpPr txBox="1">
              <a:spLocks noChangeArrowheads="1"/>
            </p:cNvSpPr>
            <p:nvPr/>
          </p:nvSpPr>
          <p:spPr bwMode="auto">
            <a:xfrm>
              <a:off x="901" y="1248"/>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8602" name="Text Box 14"/>
            <p:cNvSpPr txBox="1">
              <a:spLocks noChangeArrowheads="1"/>
            </p:cNvSpPr>
            <p:nvPr/>
          </p:nvSpPr>
          <p:spPr bwMode="auto">
            <a:xfrm>
              <a:off x="1408" y="1818"/>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08603" name="Text Box 15"/>
            <p:cNvSpPr txBox="1">
              <a:spLocks noChangeArrowheads="1"/>
            </p:cNvSpPr>
            <p:nvPr/>
          </p:nvSpPr>
          <p:spPr bwMode="auto">
            <a:xfrm>
              <a:off x="2544" y="1284"/>
              <a:ext cx="26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08604" name="Text Box 16"/>
            <p:cNvSpPr txBox="1">
              <a:spLocks noChangeArrowheads="1"/>
            </p:cNvSpPr>
            <p:nvPr/>
          </p:nvSpPr>
          <p:spPr bwMode="auto">
            <a:xfrm>
              <a:off x="1408" y="1570"/>
              <a:ext cx="33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a:t>
              </a:r>
            </a:p>
          </p:txBody>
        </p:sp>
      </p:grpSp>
      <p:grpSp>
        <p:nvGrpSpPr>
          <p:cNvPr id="3" name="Group 19"/>
          <p:cNvGrpSpPr/>
          <p:nvPr/>
        </p:nvGrpSpPr>
        <p:grpSpPr bwMode="auto">
          <a:xfrm>
            <a:off x="5189538" y="1994123"/>
            <a:ext cx="3421062" cy="1362075"/>
            <a:chOff x="3157" y="1248"/>
            <a:chExt cx="2155" cy="858"/>
          </a:xfrm>
        </p:grpSpPr>
        <p:sp>
          <p:nvSpPr>
            <p:cNvPr id="108585" name="Rectangle 20"/>
            <p:cNvSpPr>
              <a:spLocks noChangeArrowheads="1"/>
            </p:cNvSpPr>
            <p:nvPr/>
          </p:nvSpPr>
          <p:spPr bwMode="auto">
            <a:xfrm>
              <a:off x="3615" y="1319"/>
              <a:ext cx="541" cy="35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108586" name="Text Box 21"/>
            <p:cNvSpPr txBox="1">
              <a:spLocks noChangeArrowheads="1"/>
            </p:cNvSpPr>
            <p:nvPr/>
          </p:nvSpPr>
          <p:spPr bwMode="auto">
            <a:xfrm>
              <a:off x="4492" y="1255"/>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4000"/>
            </a:p>
          </p:txBody>
        </p:sp>
        <p:sp>
          <p:nvSpPr>
            <p:cNvPr id="356374" name="Line 22"/>
            <p:cNvSpPr>
              <a:spLocks noChangeShapeType="1"/>
            </p:cNvSpPr>
            <p:nvPr/>
          </p:nvSpPr>
          <p:spPr bwMode="auto">
            <a:xfrm>
              <a:off x="4771" y="1497"/>
              <a:ext cx="54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75" name="Line 23"/>
            <p:cNvSpPr>
              <a:spLocks noChangeShapeType="1"/>
            </p:cNvSpPr>
            <p:nvPr/>
          </p:nvSpPr>
          <p:spPr bwMode="auto">
            <a:xfrm>
              <a:off x="3157" y="1497"/>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76" name="Line 24"/>
            <p:cNvSpPr>
              <a:spLocks noChangeShapeType="1"/>
            </p:cNvSpPr>
            <p:nvPr/>
          </p:nvSpPr>
          <p:spPr bwMode="auto">
            <a:xfrm flipV="1">
              <a:off x="4656" y="1569"/>
              <a:ext cx="0" cy="427"/>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77" name="Line 25"/>
            <p:cNvSpPr>
              <a:spLocks noChangeShapeType="1"/>
            </p:cNvSpPr>
            <p:nvPr/>
          </p:nvSpPr>
          <p:spPr bwMode="auto">
            <a:xfrm>
              <a:off x="4156" y="1497"/>
              <a:ext cx="41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91" name="Text Box 26"/>
            <p:cNvSpPr txBox="1">
              <a:spLocks noChangeArrowheads="1"/>
            </p:cNvSpPr>
            <p:nvPr/>
          </p:nvSpPr>
          <p:spPr bwMode="auto">
            <a:xfrm>
              <a:off x="3190"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8592" name="Text Box 27"/>
            <p:cNvSpPr txBox="1">
              <a:spLocks noChangeArrowheads="1"/>
            </p:cNvSpPr>
            <p:nvPr/>
          </p:nvSpPr>
          <p:spPr bwMode="auto">
            <a:xfrm>
              <a:off x="4656" y="181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08593" name="Text Box 28"/>
            <p:cNvSpPr txBox="1">
              <a:spLocks noChangeArrowheads="1"/>
            </p:cNvSpPr>
            <p:nvPr/>
          </p:nvSpPr>
          <p:spPr bwMode="auto">
            <a:xfrm>
              <a:off x="4985"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08594" name="Text Box 29"/>
            <p:cNvSpPr txBox="1">
              <a:spLocks noChangeArrowheads="1"/>
            </p:cNvSpPr>
            <p:nvPr/>
          </p:nvSpPr>
          <p:spPr bwMode="auto">
            <a:xfrm>
              <a:off x="4656" y="15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a:t>
              </a:r>
            </a:p>
          </p:txBody>
        </p:sp>
      </p:grpSp>
      <p:grpSp>
        <p:nvGrpSpPr>
          <p:cNvPr id="4" name="Group 31"/>
          <p:cNvGrpSpPr/>
          <p:nvPr/>
        </p:nvGrpSpPr>
        <p:grpSpPr bwMode="auto">
          <a:xfrm>
            <a:off x="1692275" y="3357786"/>
            <a:ext cx="3216275" cy="2200275"/>
            <a:chOff x="864" y="2256"/>
            <a:chExt cx="2026" cy="1386"/>
          </a:xfrm>
        </p:grpSpPr>
        <p:grpSp>
          <p:nvGrpSpPr>
            <p:cNvPr id="108570" name="Group 32"/>
            <p:cNvGrpSpPr/>
            <p:nvPr/>
          </p:nvGrpSpPr>
          <p:grpSpPr bwMode="auto">
            <a:xfrm>
              <a:off x="864" y="2644"/>
              <a:ext cx="2026" cy="998"/>
              <a:chOff x="864" y="2459"/>
              <a:chExt cx="2026" cy="998"/>
            </a:xfrm>
          </p:grpSpPr>
          <p:sp>
            <p:nvSpPr>
              <p:cNvPr id="108572" name="Rectangle 33"/>
              <p:cNvSpPr>
                <a:spLocks noChangeArrowheads="1"/>
              </p:cNvSpPr>
              <p:nvPr/>
            </p:nvSpPr>
            <p:spPr bwMode="auto">
              <a:xfrm>
                <a:off x="1325" y="2531"/>
                <a:ext cx="542" cy="35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108573" name="Text Box 34"/>
              <p:cNvSpPr txBox="1">
                <a:spLocks noChangeArrowheads="1"/>
              </p:cNvSpPr>
              <p:nvPr/>
            </p:nvSpPr>
            <p:spPr bwMode="auto">
              <a:xfrm>
                <a:off x="2195" y="2477"/>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4000"/>
              </a:p>
            </p:txBody>
          </p:sp>
          <p:sp>
            <p:nvSpPr>
              <p:cNvPr id="356387" name="Line 35"/>
              <p:cNvSpPr>
                <a:spLocks noChangeShapeType="1"/>
              </p:cNvSpPr>
              <p:nvPr/>
            </p:nvSpPr>
            <p:spPr bwMode="auto">
              <a:xfrm>
                <a:off x="867" y="2709"/>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88" name="Line 36"/>
              <p:cNvSpPr>
                <a:spLocks noChangeShapeType="1"/>
              </p:cNvSpPr>
              <p:nvPr/>
            </p:nvSpPr>
            <p:spPr bwMode="auto">
              <a:xfrm flipH="1" flipV="1">
                <a:off x="2360" y="2808"/>
                <a:ext cx="0" cy="48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89" name="Line 37"/>
              <p:cNvSpPr>
                <a:spLocks noChangeShapeType="1"/>
              </p:cNvSpPr>
              <p:nvPr/>
            </p:nvSpPr>
            <p:spPr bwMode="auto">
              <a:xfrm>
                <a:off x="2473" y="2709"/>
                <a:ext cx="41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77" name="Text Box 38"/>
              <p:cNvSpPr txBox="1">
                <a:spLocks noChangeArrowheads="1"/>
              </p:cNvSpPr>
              <p:nvPr/>
            </p:nvSpPr>
            <p:spPr bwMode="auto">
              <a:xfrm>
                <a:off x="900" y="24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8578" name="Text Box 39"/>
              <p:cNvSpPr txBox="1">
                <a:spLocks noChangeArrowheads="1"/>
              </p:cNvSpPr>
              <p:nvPr/>
            </p:nvSpPr>
            <p:spPr bwMode="auto">
              <a:xfrm>
                <a:off x="864" y="30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08579" name="Text Box 40"/>
              <p:cNvSpPr txBox="1">
                <a:spLocks noChangeArrowheads="1"/>
              </p:cNvSpPr>
              <p:nvPr/>
            </p:nvSpPr>
            <p:spPr bwMode="auto">
              <a:xfrm>
                <a:off x="2529" y="24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56393" name="Line 41"/>
              <p:cNvSpPr>
                <a:spLocks noChangeShapeType="1"/>
              </p:cNvSpPr>
              <p:nvPr/>
            </p:nvSpPr>
            <p:spPr bwMode="auto">
              <a:xfrm>
                <a:off x="1864" y="2709"/>
                <a:ext cx="41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81" name="Rectangle 42"/>
              <p:cNvSpPr>
                <a:spLocks noChangeArrowheads="1"/>
              </p:cNvSpPr>
              <p:nvPr/>
            </p:nvSpPr>
            <p:spPr bwMode="auto">
              <a:xfrm>
                <a:off x="1325" y="3101"/>
                <a:ext cx="542" cy="35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6395" name="Line 43"/>
              <p:cNvSpPr>
                <a:spLocks noChangeShapeType="1"/>
              </p:cNvSpPr>
              <p:nvPr/>
            </p:nvSpPr>
            <p:spPr bwMode="auto">
              <a:xfrm>
                <a:off x="867" y="3279"/>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396" name="Line 44"/>
              <p:cNvSpPr>
                <a:spLocks noChangeShapeType="1"/>
              </p:cNvSpPr>
              <p:nvPr/>
            </p:nvSpPr>
            <p:spPr bwMode="auto">
              <a:xfrm>
                <a:off x="1867" y="3279"/>
                <a:ext cx="49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84" name="Text Box 45"/>
              <p:cNvSpPr txBox="1">
                <a:spLocks noChangeArrowheads="1"/>
              </p:cNvSpPr>
              <p:nvPr/>
            </p:nvSpPr>
            <p:spPr bwMode="auto">
              <a:xfrm>
                <a:off x="2366" y="28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a:t>
                </a:r>
              </a:p>
            </p:txBody>
          </p:sp>
        </p:grpSp>
        <p:sp>
          <p:nvSpPr>
            <p:cNvPr id="356398" name="AutoShape 46"/>
            <p:cNvSpPr>
              <a:spLocks noChangeArrowheads="1"/>
            </p:cNvSpPr>
            <p:nvPr/>
          </p:nvSpPr>
          <p:spPr bwMode="auto">
            <a:xfrm>
              <a:off x="1632" y="2256"/>
              <a:ext cx="240" cy="336"/>
            </a:xfrm>
            <a:prstGeom prst="downArrow">
              <a:avLst>
                <a:gd name="adj1" fmla="val 50000"/>
                <a:gd name="adj2" fmla="val 3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6" name="Group 47"/>
          <p:cNvGrpSpPr/>
          <p:nvPr/>
        </p:nvGrpSpPr>
        <p:grpSpPr bwMode="auto">
          <a:xfrm>
            <a:off x="5105400" y="3289523"/>
            <a:ext cx="3289300" cy="2497138"/>
            <a:chOff x="3216" y="2208"/>
            <a:chExt cx="2072" cy="1573"/>
          </a:xfrm>
        </p:grpSpPr>
        <p:grpSp>
          <p:nvGrpSpPr>
            <p:cNvPr id="108555" name="Group 48"/>
            <p:cNvGrpSpPr/>
            <p:nvPr/>
          </p:nvGrpSpPr>
          <p:grpSpPr bwMode="auto">
            <a:xfrm>
              <a:off x="3216" y="2592"/>
              <a:ext cx="2072" cy="1189"/>
              <a:chOff x="3125" y="2459"/>
              <a:chExt cx="2072" cy="1189"/>
            </a:xfrm>
          </p:grpSpPr>
          <p:sp>
            <p:nvSpPr>
              <p:cNvPr id="108557" name="Rectangle 49"/>
              <p:cNvSpPr>
                <a:spLocks noChangeArrowheads="1"/>
              </p:cNvSpPr>
              <p:nvPr/>
            </p:nvSpPr>
            <p:spPr bwMode="auto">
              <a:xfrm>
                <a:off x="4198" y="2531"/>
                <a:ext cx="541" cy="35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108558" name="Text Box 50"/>
              <p:cNvSpPr txBox="1">
                <a:spLocks noChangeArrowheads="1"/>
              </p:cNvSpPr>
              <p:nvPr/>
            </p:nvSpPr>
            <p:spPr bwMode="auto">
              <a:xfrm>
                <a:off x="3500" y="2469"/>
                <a:ext cx="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4000">
                    <a:sym typeface="Symbol" panose="05050102010706020507" pitchFamily="18" charset="2"/>
                  </a:rPr>
                  <a:t></a:t>
                </a:r>
                <a:endParaRPr lang="en-US" altLang="zh-CN" sz="4000"/>
              </a:p>
            </p:txBody>
          </p:sp>
          <p:sp>
            <p:nvSpPr>
              <p:cNvPr id="356403" name="Line 51"/>
              <p:cNvSpPr>
                <a:spLocks noChangeShapeType="1"/>
              </p:cNvSpPr>
              <p:nvPr/>
            </p:nvSpPr>
            <p:spPr bwMode="auto">
              <a:xfrm>
                <a:off x="3125" y="2709"/>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404" name="Line 52"/>
              <p:cNvSpPr>
                <a:spLocks noChangeShapeType="1"/>
              </p:cNvSpPr>
              <p:nvPr/>
            </p:nvSpPr>
            <p:spPr bwMode="auto">
              <a:xfrm flipV="1">
                <a:off x="3680" y="2792"/>
                <a:ext cx="0" cy="576"/>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405" name="Line 53"/>
              <p:cNvSpPr>
                <a:spLocks noChangeShapeType="1"/>
              </p:cNvSpPr>
              <p:nvPr/>
            </p:nvSpPr>
            <p:spPr bwMode="auto">
              <a:xfrm>
                <a:off x="3786" y="2709"/>
                <a:ext cx="41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62" name="Text Box 54"/>
              <p:cNvSpPr txBox="1">
                <a:spLocks noChangeArrowheads="1"/>
              </p:cNvSpPr>
              <p:nvPr/>
            </p:nvSpPr>
            <p:spPr bwMode="auto">
              <a:xfrm>
                <a:off x="3190" y="24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8563" name="Text Box 55"/>
              <p:cNvSpPr txBox="1">
                <a:spLocks noChangeArrowheads="1"/>
              </p:cNvSpPr>
              <p:nvPr/>
            </p:nvSpPr>
            <p:spPr bwMode="auto">
              <a:xfrm>
                <a:off x="4889" y="312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08564" name="Text Box 56"/>
              <p:cNvSpPr txBox="1">
                <a:spLocks noChangeArrowheads="1"/>
              </p:cNvSpPr>
              <p:nvPr/>
            </p:nvSpPr>
            <p:spPr bwMode="auto">
              <a:xfrm>
                <a:off x="4860" y="24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56409" name="Line 57"/>
              <p:cNvSpPr>
                <a:spLocks noChangeShapeType="1"/>
              </p:cNvSpPr>
              <p:nvPr/>
            </p:nvSpPr>
            <p:spPr bwMode="auto">
              <a:xfrm>
                <a:off x="4739" y="2709"/>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410" name="Rectangle 58"/>
              <p:cNvSpPr>
                <a:spLocks noChangeArrowheads="1"/>
              </p:cNvSpPr>
              <p:nvPr/>
            </p:nvSpPr>
            <p:spPr bwMode="auto">
              <a:xfrm>
                <a:off x="4198" y="3101"/>
                <a:ext cx="541" cy="547"/>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6411" name="Line 59"/>
              <p:cNvSpPr>
                <a:spLocks noChangeShapeType="1"/>
              </p:cNvSpPr>
              <p:nvPr/>
            </p:nvSpPr>
            <p:spPr bwMode="auto">
              <a:xfrm flipH="1">
                <a:off x="4726" y="3370"/>
                <a:ext cx="4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8568" name="Text Box 60"/>
              <p:cNvSpPr txBox="1">
                <a:spLocks noChangeArrowheads="1"/>
              </p:cNvSpPr>
              <p:nvPr/>
            </p:nvSpPr>
            <p:spPr bwMode="auto">
              <a:xfrm>
                <a:off x="3679" y="28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a:t>
                </a:r>
              </a:p>
            </p:txBody>
          </p:sp>
          <p:sp>
            <p:nvSpPr>
              <p:cNvPr id="356413" name="Line 61"/>
              <p:cNvSpPr>
                <a:spLocks noChangeShapeType="1"/>
              </p:cNvSpPr>
              <p:nvPr/>
            </p:nvSpPr>
            <p:spPr bwMode="auto">
              <a:xfrm flipH="1">
                <a:off x="3694" y="3360"/>
                <a:ext cx="49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08546" name="Object 62"/>
              <p:cNvGraphicFramePr>
                <a:graphicFrameLocks noChangeAspect="1"/>
              </p:cNvGraphicFramePr>
              <p:nvPr/>
            </p:nvGraphicFramePr>
            <p:xfrm>
              <a:off x="4246" y="3101"/>
              <a:ext cx="490" cy="499"/>
            </p:xfrm>
            <a:graphic>
              <a:graphicData uri="http://schemas.openxmlformats.org/presentationml/2006/ole">
                <mc:AlternateContent xmlns:mc="http://schemas.openxmlformats.org/markup-compatibility/2006">
                  <mc:Choice xmlns:v="urn:schemas-microsoft-com:vml" Requires="v">
                    <p:oleObj spid="_x0000_s167941" name="公式" r:id="rId3" imgW="9753600" imgH="11582400" progId="">
                      <p:embed/>
                    </p:oleObj>
                  </mc:Choice>
                  <mc:Fallback>
                    <p:oleObj name="公式" r:id="rId3" imgW="9753600" imgH="11582400" progId="">
                      <p:embed/>
                      <p:pic>
                        <p:nvPicPr>
                          <p:cNvPr id="0" name="Picture 1" descr="image2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 y="3101"/>
                            <a:ext cx="490"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6415" name="AutoShape 63"/>
            <p:cNvSpPr>
              <a:spLocks noChangeArrowheads="1"/>
            </p:cNvSpPr>
            <p:nvPr/>
          </p:nvSpPr>
          <p:spPr bwMode="auto">
            <a:xfrm>
              <a:off x="4368" y="2208"/>
              <a:ext cx="240" cy="336"/>
            </a:xfrm>
            <a:prstGeom prst="downArrow">
              <a:avLst>
                <a:gd name="adj1" fmla="val 50000"/>
                <a:gd name="adj2" fmla="val 3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63" name="矩形 62"/>
          <p:cNvSpPr>
            <a:spLocks noChangeArrowheads="1"/>
          </p:cNvSpPr>
          <p:nvPr/>
        </p:nvSpPr>
        <p:spPr bwMode="auto">
          <a:xfrm>
            <a:off x="2143125" y="5856511"/>
            <a:ext cx="185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求和点后移</a:t>
            </a:r>
          </a:p>
        </p:txBody>
      </p:sp>
      <p:sp>
        <p:nvSpPr>
          <p:cNvPr id="64" name="TextBox 63"/>
          <p:cNvSpPr txBox="1">
            <a:spLocks noChangeArrowheads="1"/>
          </p:cNvSpPr>
          <p:nvPr/>
        </p:nvSpPr>
        <p:spPr bwMode="auto">
          <a:xfrm>
            <a:off x="5857875" y="5927948"/>
            <a:ext cx="2071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dirty="0"/>
              <a:t>求和点前移</a:t>
            </a:r>
          </a:p>
        </p:txBody>
      </p:sp>
      <p:sp>
        <p:nvSpPr>
          <p:cNvPr id="6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62" name="页脚占位符 61"/>
          <p:cNvSpPr>
            <a:spLocks noGrp="1"/>
          </p:cNvSpPr>
          <p:nvPr>
            <p:ph type="ftr" sz="quarter" idx="11"/>
          </p:nvPr>
        </p:nvSpPr>
        <p:spPr/>
        <p:txBody>
          <a:bodyPr/>
          <a:lstStyle/>
          <a:p>
            <a:pPr>
              <a:defRPr/>
            </a:pPr>
            <a:r>
              <a:rPr lang="en-US" altLang="zh-CN"/>
              <a:t>192</a:t>
            </a:r>
            <a:endParaRPr lang="zh-CN" altLang="zh-CN"/>
          </a:p>
        </p:txBody>
      </p:sp>
      <p:sp>
        <p:nvSpPr>
          <p:cNvPr id="65" name="Rectangle 3"/>
          <p:cNvSpPr>
            <a:spLocks noChangeArrowheads="1"/>
          </p:cNvSpPr>
          <p:nvPr/>
        </p:nvSpPr>
        <p:spPr bwMode="auto">
          <a:xfrm>
            <a:off x="251520" y="548680"/>
            <a:ext cx="6934200" cy="587853"/>
          </a:xfrm>
          <a:prstGeom prst="rect">
            <a:avLst/>
          </a:prstGeom>
          <a:noFill/>
          <a:ln w="22225">
            <a:noFill/>
            <a:miter lim="800000"/>
          </a:ln>
          <a:effectLst/>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方框图的化简</a:t>
            </a:r>
            <a:endParaRPr lang="en-US" altLang="zh-CN" sz="2400" dirty="0">
              <a:solidFill>
                <a:srgbClr val="893B7E"/>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ppt_x"/>
                                          </p:val>
                                        </p:tav>
                                        <p:tav tm="100000">
                                          <p:val>
                                            <p:strVal val="#ppt_x"/>
                                          </p:val>
                                        </p:tav>
                                      </p:tavLst>
                                    </p:anim>
                                    <p:anim calcmode="lin" valueType="num">
                                      <p:cBhvr additive="base">
                                        <p:cTn id="8" dur="500" fill="hold"/>
                                        <p:tgtEl>
                                          <p:spTgt spid="3563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utoUpdateAnimBg="0"/>
      <p:bldP spid="63" grpId="0"/>
      <p:bldP spid="64" grpId="0"/>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1" name="Rectangle 3"/>
          <p:cNvSpPr>
            <a:spLocks noChangeArrowheads="1"/>
          </p:cNvSpPr>
          <p:nvPr/>
        </p:nvSpPr>
        <p:spPr bwMode="auto">
          <a:xfrm>
            <a:off x="1143000" y="1052736"/>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ü"/>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引出点的移动 </a:t>
            </a:r>
          </a:p>
        </p:txBody>
      </p:sp>
      <p:grpSp>
        <p:nvGrpSpPr>
          <p:cNvPr id="2" name="Group 6"/>
          <p:cNvGrpSpPr/>
          <p:nvPr/>
        </p:nvGrpSpPr>
        <p:grpSpPr bwMode="auto">
          <a:xfrm>
            <a:off x="1371600" y="1814736"/>
            <a:ext cx="2814638" cy="1066800"/>
            <a:chOff x="864" y="1200"/>
            <a:chExt cx="1773" cy="672"/>
          </a:xfrm>
        </p:grpSpPr>
        <p:sp>
          <p:nvSpPr>
            <p:cNvPr id="109610" name="Rectangle 7"/>
            <p:cNvSpPr>
              <a:spLocks noChangeArrowheads="1"/>
            </p:cNvSpPr>
            <p:nvPr/>
          </p:nvSpPr>
          <p:spPr bwMode="auto">
            <a:xfrm>
              <a:off x="1297" y="1317"/>
              <a:ext cx="513" cy="34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7384" name="Line 8"/>
            <p:cNvSpPr>
              <a:spLocks noChangeShapeType="1"/>
            </p:cNvSpPr>
            <p:nvPr/>
          </p:nvSpPr>
          <p:spPr bwMode="auto">
            <a:xfrm>
              <a:off x="864" y="1489"/>
              <a:ext cx="43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385" name="Line 9"/>
            <p:cNvSpPr>
              <a:spLocks noChangeShapeType="1"/>
            </p:cNvSpPr>
            <p:nvPr/>
          </p:nvSpPr>
          <p:spPr bwMode="auto">
            <a:xfrm>
              <a:off x="1810" y="1489"/>
              <a:ext cx="82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613" name="Text Box 10"/>
            <p:cNvSpPr txBox="1">
              <a:spLocks noChangeArrowheads="1"/>
            </p:cNvSpPr>
            <p:nvPr/>
          </p:nvSpPr>
          <p:spPr bwMode="auto">
            <a:xfrm>
              <a:off x="895" y="12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9614" name="Text Box 11"/>
            <p:cNvSpPr txBox="1">
              <a:spLocks noChangeArrowheads="1"/>
            </p:cNvSpPr>
            <p:nvPr/>
          </p:nvSpPr>
          <p:spPr bwMode="auto">
            <a:xfrm>
              <a:off x="2318" y="12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57388" name="Line 12"/>
            <p:cNvSpPr>
              <a:spLocks noChangeShapeType="1"/>
            </p:cNvSpPr>
            <p:nvPr/>
          </p:nvSpPr>
          <p:spPr bwMode="auto">
            <a:xfrm>
              <a:off x="2046" y="1489"/>
              <a:ext cx="0" cy="37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389" name="Line 13"/>
            <p:cNvSpPr>
              <a:spLocks noChangeShapeType="1"/>
            </p:cNvSpPr>
            <p:nvPr/>
          </p:nvSpPr>
          <p:spPr bwMode="auto">
            <a:xfrm>
              <a:off x="2046" y="1868"/>
              <a:ext cx="59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617" name="Text Box 14"/>
            <p:cNvSpPr txBox="1">
              <a:spLocks noChangeArrowheads="1"/>
            </p:cNvSpPr>
            <p:nvPr/>
          </p:nvSpPr>
          <p:spPr bwMode="auto">
            <a:xfrm>
              <a:off x="2322" y="158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grpSp>
      <p:grpSp>
        <p:nvGrpSpPr>
          <p:cNvPr id="3" name="Group 17"/>
          <p:cNvGrpSpPr/>
          <p:nvPr/>
        </p:nvGrpSpPr>
        <p:grpSpPr bwMode="auto">
          <a:xfrm>
            <a:off x="4857750" y="1900461"/>
            <a:ext cx="3494088" cy="1066800"/>
            <a:chOff x="3031" y="1200"/>
            <a:chExt cx="2009" cy="672"/>
          </a:xfrm>
        </p:grpSpPr>
        <p:sp>
          <p:nvSpPr>
            <p:cNvPr id="109602" name="Rectangle 18"/>
            <p:cNvSpPr>
              <a:spLocks noChangeArrowheads="1"/>
            </p:cNvSpPr>
            <p:nvPr/>
          </p:nvSpPr>
          <p:spPr bwMode="auto">
            <a:xfrm>
              <a:off x="4016" y="1317"/>
              <a:ext cx="512" cy="34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7395" name="Line 19"/>
            <p:cNvSpPr>
              <a:spLocks noChangeShapeType="1"/>
            </p:cNvSpPr>
            <p:nvPr/>
          </p:nvSpPr>
          <p:spPr bwMode="auto">
            <a:xfrm>
              <a:off x="4528" y="1489"/>
              <a:ext cx="51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396" name="Line 20"/>
            <p:cNvSpPr>
              <a:spLocks noChangeShapeType="1"/>
            </p:cNvSpPr>
            <p:nvPr/>
          </p:nvSpPr>
          <p:spPr bwMode="auto">
            <a:xfrm>
              <a:off x="3031" y="1489"/>
              <a:ext cx="98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605" name="Text Box 21"/>
            <p:cNvSpPr txBox="1">
              <a:spLocks noChangeArrowheads="1"/>
            </p:cNvSpPr>
            <p:nvPr/>
          </p:nvSpPr>
          <p:spPr bwMode="auto">
            <a:xfrm>
              <a:off x="3062" y="12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9606" name="Text Box 22"/>
            <p:cNvSpPr txBox="1">
              <a:spLocks noChangeArrowheads="1"/>
            </p:cNvSpPr>
            <p:nvPr/>
          </p:nvSpPr>
          <p:spPr bwMode="auto">
            <a:xfrm>
              <a:off x="4761" y="120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57399" name="Line 23"/>
            <p:cNvSpPr>
              <a:spLocks noChangeShapeType="1"/>
            </p:cNvSpPr>
            <p:nvPr/>
          </p:nvSpPr>
          <p:spPr bwMode="auto">
            <a:xfrm>
              <a:off x="3504" y="1489"/>
              <a:ext cx="0" cy="37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00" name="Line 24"/>
            <p:cNvSpPr>
              <a:spLocks noChangeShapeType="1"/>
            </p:cNvSpPr>
            <p:nvPr/>
          </p:nvSpPr>
          <p:spPr bwMode="auto">
            <a:xfrm>
              <a:off x="3504" y="1868"/>
              <a:ext cx="153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609" name="Text Box 25"/>
            <p:cNvSpPr txBox="1">
              <a:spLocks noChangeArrowheads="1"/>
            </p:cNvSpPr>
            <p:nvPr/>
          </p:nvSpPr>
          <p:spPr bwMode="auto">
            <a:xfrm>
              <a:off x="4761" y="1584"/>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grpSp>
      <p:grpSp>
        <p:nvGrpSpPr>
          <p:cNvPr id="4" name="Group 26"/>
          <p:cNvGrpSpPr/>
          <p:nvPr/>
        </p:nvGrpSpPr>
        <p:grpSpPr bwMode="auto">
          <a:xfrm>
            <a:off x="1371600" y="3186336"/>
            <a:ext cx="3001963" cy="2171700"/>
            <a:chOff x="864" y="2160"/>
            <a:chExt cx="1891" cy="1368"/>
          </a:xfrm>
        </p:grpSpPr>
        <p:grpSp>
          <p:nvGrpSpPr>
            <p:cNvPr id="109590" name="Group 27"/>
            <p:cNvGrpSpPr/>
            <p:nvPr/>
          </p:nvGrpSpPr>
          <p:grpSpPr bwMode="auto">
            <a:xfrm>
              <a:off x="864" y="2496"/>
              <a:ext cx="1891" cy="1032"/>
              <a:chOff x="864" y="2352"/>
              <a:chExt cx="1891" cy="1032"/>
            </a:xfrm>
          </p:grpSpPr>
          <p:sp>
            <p:nvSpPr>
              <p:cNvPr id="109592" name="Rectangle 28"/>
              <p:cNvSpPr>
                <a:spLocks noChangeArrowheads="1"/>
              </p:cNvSpPr>
              <p:nvPr/>
            </p:nvSpPr>
            <p:spPr bwMode="auto">
              <a:xfrm>
                <a:off x="1534" y="2489"/>
                <a:ext cx="512" cy="34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7405" name="Line 29"/>
              <p:cNvSpPr>
                <a:spLocks noChangeShapeType="1"/>
              </p:cNvSpPr>
              <p:nvPr/>
            </p:nvSpPr>
            <p:spPr bwMode="auto">
              <a:xfrm>
                <a:off x="864" y="2661"/>
                <a:ext cx="67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06" name="Line 30"/>
              <p:cNvSpPr>
                <a:spLocks noChangeShapeType="1"/>
              </p:cNvSpPr>
              <p:nvPr/>
            </p:nvSpPr>
            <p:spPr bwMode="auto">
              <a:xfrm>
                <a:off x="2046" y="2661"/>
                <a:ext cx="70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595" name="Text Box 31"/>
              <p:cNvSpPr txBox="1">
                <a:spLocks noChangeArrowheads="1"/>
              </p:cNvSpPr>
              <p:nvPr/>
            </p:nvSpPr>
            <p:spPr bwMode="auto">
              <a:xfrm>
                <a:off x="895" y="2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9596" name="Text Box 32"/>
              <p:cNvSpPr txBox="1">
                <a:spLocks noChangeArrowheads="1"/>
              </p:cNvSpPr>
              <p:nvPr/>
            </p:nvSpPr>
            <p:spPr bwMode="auto">
              <a:xfrm>
                <a:off x="2436" y="23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09597" name="Rectangle 33"/>
              <p:cNvSpPr>
                <a:spLocks noChangeArrowheads="1"/>
              </p:cNvSpPr>
              <p:nvPr/>
            </p:nvSpPr>
            <p:spPr bwMode="auto">
              <a:xfrm>
                <a:off x="1534" y="3040"/>
                <a:ext cx="512" cy="34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7410" name="Line 34"/>
              <p:cNvSpPr>
                <a:spLocks noChangeShapeType="1"/>
              </p:cNvSpPr>
              <p:nvPr/>
            </p:nvSpPr>
            <p:spPr bwMode="auto">
              <a:xfrm>
                <a:off x="1140" y="2661"/>
                <a:ext cx="0" cy="55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11" name="Line 35"/>
              <p:cNvSpPr>
                <a:spLocks noChangeShapeType="1"/>
              </p:cNvSpPr>
              <p:nvPr/>
            </p:nvSpPr>
            <p:spPr bwMode="auto">
              <a:xfrm>
                <a:off x="1140" y="3212"/>
                <a:ext cx="39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12" name="Line 36"/>
              <p:cNvSpPr>
                <a:spLocks noChangeShapeType="1"/>
              </p:cNvSpPr>
              <p:nvPr/>
            </p:nvSpPr>
            <p:spPr bwMode="auto">
              <a:xfrm>
                <a:off x="2046" y="3212"/>
                <a:ext cx="70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601" name="Text Box 37"/>
              <p:cNvSpPr txBox="1">
                <a:spLocks noChangeArrowheads="1"/>
              </p:cNvSpPr>
              <p:nvPr/>
            </p:nvSpPr>
            <p:spPr bwMode="auto">
              <a:xfrm>
                <a:off x="2436" y="29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grpSp>
        <p:sp>
          <p:nvSpPr>
            <p:cNvPr id="357414" name="AutoShape 38"/>
            <p:cNvSpPr>
              <a:spLocks noChangeArrowheads="1"/>
            </p:cNvSpPr>
            <p:nvPr/>
          </p:nvSpPr>
          <p:spPr bwMode="auto">
            <a:xfrm>
              <a:off x="1680" y="2160"/>
              <a:ext cx="240" cy="336"/>
            </a:xfrm>
            <a:prstGeom prst="downArrow">
              <a:avLst>
                <a:gd name="adj1" fmla="val 50000"/>
                <a:gd name="adj2" fmla="val 3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6" name="Group 39"/>
          <p:cNvGrpSpPr/>
          <p:nvPr/>
        </p:nvGrpSpPr>
        <p:grpSpPr bwMode="auto">
          <a:xfrm>
            <a:off x="4876800" y="3186336"/>
            <a:ext cx="3417888" cy="2476500"/>
            <a:chOff x="3072" y="2160"/>
            <a:chExt cx="2153" cy="1560"/>
          </a:xfrm>
        </p:grpSpPr>
        <p:grpSp>
          <p:nvGrpSpPr>
            <p:cNvPr id="109578" name="Group 40"/>
            <p:cNvGrpSpPr/>
            <p:nvPr/>
          </p:nvGrpSpPr>
          <p:grpSpPr bwMode="auto">
            <a:xfrm>
              <a:off x="3072" y="2520"/>
              <a:ext cx="2153" cy="1200"/>
              <a:chOff x="3031" y="2400"/>
              <a:chExt cx="2153" cy="1200"/>
            </a:xfrm>
          </p:grpSpPr>
          <p:sp>
            <p:nvSpPr>
              <p:cNvPr id="109580" name="Rectangle 41"/>
              <p:cNvSpPr>
                <a:spLocks noChangeArrowheads="1"/>
              </p:cNvSpPr>
              <p:nvPr/>
            </p:nvSpPr>
            <p:spPr bwMode="auto">
              <a:xfrm>
                <a:off x="3385" y="2489"/>
                <a:ext cx="513" cy="34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G(s)</a:t>
                </a:r>
              </a:p>
            </p:txBody>
          </p:sp>
          <p:sp>
            <p:nvSpPr>
              <p:cNvPr id="357418" name="Line 42"/>
              <p:cNvSpPr>
                <a:spLocks noChangeShapeType="1"/>
              </p:cNvSpPr>
              <p:nvPr/>
            </p:nvSpPr>
            <p:spPr bwMode="auto">
              <a:xfrm>
                <a:off x="3031" y="2661"/>
                <a:ext cx="35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582" name="Text Box 43"/>
              <p:cNvSpPr txBox="1">
                <a:spLocks noChangeArrowheads="1"/>
              </p:cNvSpPr>
              <p:nvPr/>
            </p:nvSpPr>
            <p:spPr bwMode="auto">
              <a:xfrm>
                <a:off x="3062" y="2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09583" name="Text Box 44"/>
              <p:cNvSpPr txBox="1">
                <a:spLocks noChangeArrowheads="1"/>
              </p:cNvSpPr>
              <p:nvPr/>
            </p:nvSpPr>
            <p:spPr bwMode="auto">
              <a:xfrm>
                <a:off x="4722" y="2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357421" name="Line 45"/>
              <p:cNvSpPr>
                <a:spLocks noChangeShapeType="1"/>
              </p:cNvSpPr>
              <p:nvPr/>
            </p:nvSpPr>
            <p:spPr bwMode="auto">
              <a:xfrm>
                <a:off x="3888" y="2688"/>
                <a:ext cx="129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22" name="Rectangle 46"/>
              <p:cNvSpPr>
                <a:spLocks noChangeArrowheads="1"/>
              </p:cNvSpPr>
              <p:nvPr/>
            </p:nvSpPr>
            <p:spPr bwMode="auto">
              <a:xfrm>
                <a:off x="4213" y="2976"/>
                <a:ext cx="512" cy="624"/>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09570" name="Object 47"/>
              <p:cNvGraphicFramePr>
                <a:graphicFrameLocks noChangeAspect="1"/>
              </p:cNvGraphicFramePr>
              <p:nvPr/>
            </p:nvGraphicFramePr>
            <p:xfrm>
              <a:off x="4272" y="3040"/>
              <a:ext cx="448" cy="512"/>
            </p:xfrm>
            <a:graphic>
              <a:graphicData uri="http://schemas.openxmlformats.org/presentationml/2006/ole">
                <mc:AlternateContent xmlns:mc="http://schemas.openxmlformats.org/markup-compatibility/2006">
                  <mc:Choice xmlns:v="urn:schemas-microsoft-com:vml" Requires="v">
                    <p:oleObj spid="_x0000_s168965" name="公式" r:id="rId3" imgW="9753600" imgH="11582400" progId="">
                      <p:embed/>
                    </p:oleObj>
                  </mc:Choice>
                  <mc:Fallback>
                    <p:oleObj name="公式" r:id="rId3" imgW="9753600" imgH="11582400" progId="">
                      <p:embed/>
                      <p:pic>
                        <p:nvPicPr>
                          <p:cNvPr id="0" name="Picture 1" descr="image2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3040"/>
                            <a:ext cx="448"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424" name="Line 48"/>
              <p:cNvSpPr>
                <a:spLocks noChangeShapeType="1"/>
              </p:cNvSpPr>
              <p:nvPr/>
            </p:nvSpPr>
            <p:spPr bwMode="auto">
              <a:xfrm>
                <a:off x="4016" y="2688"/>
                <a:ext cx="0" cy="57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25" name="Line 49"/>
              <p:cNvSpPr>
                <a:spLocks noChangeShapeType="1"/>
              </p:cNvSpPr>
              <p:nvPr/>
            </p:nvSpPr>
            <p:spPr bwMode="auto">
              <a:xfrm>
                <a:off x="4016" y="3264"/>
                <a:ext cx="19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7426" name="Line 50"/>
              <p:cNvSpPr>
                <a:spLocks noChangeShapeType="1"/>
              </p:cNvSpPr>
              <p:nvPr/>
            </p:nvSpPr>
            <p:spPr bwMode="auto">
              <a:xfrm flipV="1">
                <a:off x="4736" y="3280"/>
                <a:ext cx="43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9589" name="Text Box 51"/>
              <p:cNvSpPr txBox="1">
                <a:spLocks noChangeArrowheads="1"/>
              </p:cNvSpPr>
              <p:nvPr/>
            </p:nvSpPr>
            <p:spPr bwMode="auto">
              <a:xfrm>
                <a:off x="4765" y="30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grpSp>
        <p:sp>
          <p:nvSpPr>
            <p:cNvPr id="357428" name="AutoShape 52"/>
            <p:cNvSpPr>
              <a:spLocks noChangeArrowheads="1"/>
            </p:cNvSpPr>
            <p:nvPr/>
          </p:nvSpPr>
          <p:spPr bwMode="auto">
            <a:xfrm>
              <a:off x="4032" y="2160"/>
              <a:ext cx="240" cy="336"/>
            </a:xfrm>
            <a:prstGeom prst="downArrow">
              <a:avLst>
                <a:gd name="adj1" fmla="val 50000"/>
                <a:gd name="adj2" fmla="val 35000"/>
              </a:avLst>
            </a:prstGeom>
            <a:solidFill>
              <a:srgbClr val="3333FF"/>
            </a:solid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52" name="矩形 51"/>
          <p:cNvSpPr>
            <a:spLocks noChangeArrowheads="1"/>
          </p:cNvSpPr>
          <p:nvPr/>
        </p:nvSpPr>
        <p:spPr bwMode="auto">
          <a:xfrm>
            <a:off x="2071688" y="5829524"/>
            <a:ext cx="1731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引出点前移</a:t>
            </a:r>
          </a:p>
        </p:txBody>
      </p:sp>
      <p:sp>
        <p:nvSpPr>
          <p:cNvPr id="53" name="Text Box 16"/>
          <p:cNvSpPr txBox="1">
            <a:spLocks noChangeArrowheads="1"/>
          </p:cNvSpPr>
          <p:nvPr/>
        </p:nvSpPr>
        <p:spPr bwMode="auto">
          <a:xfrm>
            <a:off x="6143625" y="5900961"/>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引出点后移</a:t>
            </a:r>
          </a:p>
        </p:txBody>
      </p:sp>
      <p:sp>
        <p:nvSpPr>
          <p:cNvPr id="5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51" name="页脚占位符 5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
                                            <p:txEl>
                                              <p:pRg st="0" end="0"/>
                                            </p:txEl>
                                          </p:spTgt>
                                        </p:tgtEl>
                                        <p:attrNameLst>
                                          <p:attrName>style.visibility</p:attrName>
                                        </p:attrNameLst>
                                      </p:cBhvr>
                                      <p:to>
                                        <p:strVal val="visible"/>
                                      </p:to>
                                    </p:set>
                                    <p:anim calcmode="lin" valueType="num">
                                      <p:cBhvr additive="base">
                                        <p:cTn id="37"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3"/>
          <p:cNvSpPr>
            <a:spLocks noChangeArrowheads="1"/>
          </p:cNvSpPr>
          <p:nvPr/>
        </p:nvSpPr>
        <p:spPr bwMode="auto">
          <a:xfrm>
            <a:off x="1066800" y="1844824"/>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由方框图求系统传递函数 </a:t>
            </a:r>
          </a:p>
        </p:txBody>
      </p:sp>
      <p:sp>
        <p:nvSpPr>
          <p:cNvPr id="358404" name="Rectangle 4"/>
          <p:cNvSpPr>
            <a:spLocks noChangeArrowheads="1"/>
          </p:cNvSpPr>
          <p:nvPr/>
        </p:nvSpPr>
        <p:spPr bwMode="auto">
          <a:xfrm>
            <a:off x="1143000" y="2629049"/>
            <a:ext cx="7543800" cy="157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基本思路：利用等效变换法则，移动求和点和引出点，消去交叉回路，使方框图变换成由基本结构框图构成的框图。</a:t>
            </a:r>
            <a:r>
              <a:rPr lang="zh-CN" altLang="en-US" sz="2800" dirty="0">
                <a:latin typeface="Times New Roman" panose="02020603050405020304" pitchFamily="18" charset="0"/>
              </a:rPr>
              <a:t> </a:t>
            </a:r>
          </a:p>
        </p:txBody>
      </p:sp>
      <p:sp>
        <p:nvSpPr>
          <p:cNvPr id="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5" name="页脚占位符 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ppt_x"/>
                                          </p:val>
                                        </p:tav>
                                        <p:tav tm="100000">
                                          <p:val>
                                            <p:strVal val="#ppt_x"/>
                                          </p:val>
                                        </p:tav>
                                      </p:tavLst>
                                    </p:anim>
                                    <p:anim calcmode="lin" valueType="num">
                                      <p:cBhvr additive="base">
                                        <p:cTn id="8" dur="500" fill="hold"/>
                                        <p:tgtEl>
                                          <p:spTgt spid="358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38200" y="15240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例：求下图所示系统的传递函数。</a:t>
            </a:r>
          </a:p>
        </p:txBody>
      </p:sp>
      <p:grpSp>
        <p:nvGrpSpPr>
          <p:cNvPr id="110596" name="Group 4"/>
          <p:cNvGrpSpPr/>
          <p:nvPr/>
        </p:nvGrpSpPr>
        <p:grpSpPr bwMode="auto">
          <a:xfrm>
            <a:off x="827088" y="2514600"/>
            <a:ext cx="8226425" cy="2859088"/>
            <a:chOff x="221" y="1680"/>
            <a:chExt cx="5485" cy="2016"/>
          </a:xfrm>
        </p:grpSpPr>
        <p:graphicFrame>
          <p:nvGraphicFramePr>
            <p:cNvPr id="110594" name="Object 5"/>
            <p:cNvGraphicFramePr>
              <a:graphicFrameLocks noChangeAspect="1"/>
            </p:cNvGraphicFramePr>
            <p:nvPr/>
          </p:nvGraphicFramePr>
          <p:xfrm>
            <a:off x="3091" y="2357"/>
            <a:ext cx="84" cy="185"/>
          </p:xfrm>
          <a:graphic>
            <a:graphicData uri="http://schemas.openxmlformats.org/presentationml/2006/ole">
              <mc:AlternateContent xmlns:mc="http://schemas.openxmlformats.org/markup-compatibility/2006">
                <mc:Choice xmlns:v="urn:schemas-microsoft-com:vml" Requires="v">
                  <p:oleObj spid="_x0000_s169989" name="公式" r:id="rId3" imgW="3048000" imgH="5791200" progId="">
                    <p:embed/>
                  </p:oleObj>
                </mc:Choice>
                <mc:Fallback>
                  <p:oleObj name="公式" r:id="rId3" imgW="3048000" imgH="5791200" progId="">
                    <p:embed/>
                    <p:pic>
                      <p:nvPicPr>
                        <p:cNvPr id="0" name="Picture 1" descr="image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 y="2357"/>
                          <a:ext cx="84"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597" name="Rectangle 6"/>
            <p:cNvSpPr>
              <a:spLocks noChangeArrowheads="1"/>
            </p:cNvSpPr>
            <p:nvPr/>
          </p:nvSpPr>
          <p:spPr bwMode="auto">
            <a:xfrm>
              <a:off x="2392" y="2832"/>
              <a:ext cx="722"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59431" name="Line 7"/>
            <p:cNvSpPr>
              <a:spLocks noChangeShapeType="1"/>
            </p:cNvSpPr>
            <p:nvPr/>
          </p:nvSpPr>
          <p:spPr bwMode="auto">
            <a:xfrm>
              <a:off x="912" y="2448"/>
              <a:ext cx="18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32" name="Line 8"/>
            <p:cNvSpPr>
              <a:spLocks noChangeShapeType="1"/>
            </p:cNvSpPr>
            <p:nvPr/>
          </p:nvSpPr>
          <p:spPr bwMode="auto">
            <a:xfrm>
              <a:off x="3792" y="2448"/>
              <a:ext cx="36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33" name="Line 9"/>
            <p:cNvSpPr>
              <a:spLocks noChangeShapeType="1"/>
            </p:cNvSpPr>
            <p:nvPr/>
          </p:nvSpPr>
          <p:spPr bwMode="auto">
            <a:xfrm>
              <a:off x="3927" y="2448"/>
              <a:ext cx="4" cy="57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34" name="Line 10"/>
            <p:cNvSpPr>
              <a:spLocks noChangeShapeType="1"/>
            </p:cNvSpPr>
            <p:nvPr/>
          </p:nvSpPr>
          <p:spPr bwMode="auto">
            <a:xfrm flipH="1">
              <a:off x="3114" y="3024"/>
              <a:ext cx="81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02" name="Text Box 11"/>
            <p:cNvSpPr txBox="1">
              <a:spLocks noChangeArrowheads="1"/>
            </p:cNvSpPr>
            <p:nvPr/>
          </p:nvSpPr>
          <p:spPr bwMode="auto">
            <a:xfrm>
              <a:off x="5165" y="2065"/>
              <a:ext cx="54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0603" name="Rectangle 12"/>
            <p:cNvSpPr>
              <a:spLocks noChangeArrowheads="1"/>
            </p:cNvSpPr>
            <p:nvPr/>
          </p:nvSpPr>
          <p:spPr bwMode="auto">
            <a:xfrm>
              <a:off x="1579" y="2208"/>
              <a:ext cx="587"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59437" name="Line 13"/>
            <p:cNvSpPr>
              <a:spLocks noChangeShapeType="1"/>
            </p:cNvSpPr>
            <p:nvPr/>
          </p:nvSpPr>
          <p:spPr bwMode="auto">
            <a:xfrm>
              <a:off x="2166" y="2448"/>
              <a:ext cx="30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05" name="Text Box 14"/>
            <p:cNvSpPr txBox="1">
              <a:spLocks noChangeArrowheads="1"/>
            </p:cNvSpPr>
            <p:nvPr/>
          </p:nvSpPr>
          <p:spPr bwMode="auto">
            <a:xfrm>
              <a:off x="1036" y="2236"/>
              <a:ext cx="357"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59439" name="Line 15"/>
            <p:cNvSpPr>
              <a:spLocks noChangeShapeType="1"/>
            </p:cNvSpPr>
            <p:nvPr/>
          </p:nvSpPr>
          <p:spPr bwMode="auto">
            <a:xfrm>
              <a:off x="816" y="2689"/>
              <a:ext cx="13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07" name="Text Box 16"/>
            <p:cNvSpPr txBox="1">
              <a:spLocks noChangeArrowheads="1"/>
            </p:cNvSpPr>
            <p:nvPr/>
          </p:nvSpPr>
          <p:spPr bwMode="auto">
            <a:xfrm>
              <a:off x="631" y="2236"/>
              <a:ext cx="3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110608" name="Rectangle 17"/>
            <p:cNvSpPr>
              <a:spLocks noChangeArrowheads="1"/>
            </p:cNvSpPr>
            <p:nvPr/>
          </p:nvSpPr>
          <p:spPr bwMode="auto">
            <a:xfrm>
              <a:off x="4153" y="2208"/>
              <a:ext cx="587"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59442" name="Line 18"/>
            <p:cNvSpPr>
              <a:spLocks noChangeShapeType="1"/>
            </p:cNvSpPr>
            <p:nvPr/>
          </p:nvSpPr>
          <p:spPr bwMode="auto">
            <a:xfrm>
              <a:off x="1296" y="2448"/>
              <a:ext cx="28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43" name="Line 19"/>
            <p:cNvSpPr>
              <a:spLocks noChangeShapeType="1"/>
            </p:cNvSpPr>
            <p:nvPr/>
          </p:nvSpPr>
          <p:spPr bwMode="auto">
            <a:xfrm flipH="1">
              <a:off x="1173" y="3024"/>
              <a:ext cx="121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44" name="Line 20"/>
            <p:cNvSpPr>
              <a:spLocks noChangeShapeType="1"/>
            </p:cNvSpPr>
            <p:nvPr/>
          </p:nvSpPr>
          <p:spPr bwMode="auto">
            <a:xfrm>
              <a:off x="263" y="2448"/>
              <a:ext cx="41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45" name="Line 21"/>
            <p:cNvSpPr>
              <a:spLocks noChangeShapeType="1"/>
            </p:cNvSpPr>
            <p:nvPr/>
          </p:nvSpPr>
          <p:spPr bwMode="auto">
            <a:xfrm>
              <a:off x="4740" y="2448"/>
              <a:ext cx="69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46" name="Line 22"/>
            <p:cNvSpPr>
              <a:spLocks noChangeShapeType="1"/>
            </p:cNvSpPr>
            <p:nvPr/>
          </p:nvSpPr>
          <p:spPr bwMode="auto">
            <a:xfrm flipV="1">
              <a:off x="1180" y="2544"/>
              <a:ext cx="0" cy="48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14" name="Rectangle 23"/>
            <p:cNvSpPr>
              <a:spLocks noChangeArrowheads="1"/>
            </p:cNvSpPr>
            <p:nvPr/>
          </p:nvSpPr>
          <p:spPr bwMode="auto">
            <a:xfrm>
              <a:off x="2892" y="3312"/>
              <a:ext cx="723"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59448" name="Line 24"/>
            <p:cNvSpPr>
              <a:spLocks noChangeShapeType="1"/>
            </p:cNvSpPr>
            <p:nvPr/>
          </p:nvSpPr>
          <p:spPr bwMode="auto">
            <a:xfrm flipH="1">
              <a:off x="3616" y="3503"/>
              <a:ext cx="139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49" name="Line 25"/>
            <p:cNvSpPr>
              <a:spLocks noChangeShapeType="1"/>
            </p:cNvSpPr>
            <p:nvPr/>
          </p:nvSpPr>
          <p:spPr bwMode="auto">
            <a:xfrm flipH="1">
              <a:off x="763" y="3503"/>
              <a:ext cx="212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50" name="Line 26"/>
            <p:cNvSpPr>
              <a:spLocks noChangeShapeType="1"/>
            </p:cNvSpPr>
            <p:nvPr/>
          </p:nvSpPr>
          <p:spPr bwMode="auto">
            <a:xfrm flipV="1">
              <a:off x="5014" y="2448"/>
              <a:ext cx="0" cy="1056"/>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51" name="Line 27"/>
            <p:cNvSpPr>
              <a:spLocks noChangeShapeType="1"/>
            </p:cNvSpPr>
            <p:nvPr/>
          </p:nvSpPr>
          <p:spPr bwMode="auto">
            <a:xfrm flipV="1">
              <a:off x="763" y="2544"/>
              <a:ext cx="0" cy="95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19" name="Text Box 28"/>
            <p:cNvSpPr txBox="1">
              <a:spLocks noChangeArrowheads="1"/>
            </p:cNvSpPr>
            <p:nvPr/>
          </p:nvSpPr>
          <p:spPr bwMode="auto">
            <a:xfrm>
              <a:off x="1191" y="2522"/>
              <a:ext cx="23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10620" name="Text Box 29"/>
            <p:cNvSpPr txBox="1">
              <a:spLocks noChangeArrowheads="1"/>
            </p:cNvSpPr>
            <p:nvPr/>
          </p:nvSpPr>
          <p:spPr bwMode="auto">
            <a:xfrm>
              <a:off x="221" y="2120"/>
              <a:ext cx="51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0621" name="Rectangle 30"/>
            <p:cNvSpPr>
              <a:spLocks noChangeArrowheads="1"/>
            </p:cNvSpPr>
            <p:nvPr/>
          </p:nvSpPr>
          <p:spPr bwMode="auto">
            <a:xfrm>
              <a:off x="3180" y="2208"/>
              <a:ext cx="587"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110622" name="Text Box 31"/>
            <p:cNvSpPr txBox="1">
              <a:spLocks noChangeArrowheads="1"/>
            </p:cNvSpPr>
            <p:nvPr/>
          </p:nvSpPr>
          <p:spPr bwMode="auto">
            <a:xfrm>
              <a:off x="2428" y="2236"/>
              <a:ext cx="3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59456" name="Line 32"/>
            <p:cNvSpPr>
              <a:spLocks noChangeShapeType="1"/>
            </p:cNvSpPr>
            <p:nvPr/>
          </p:nvSpPr>
          <p:spPr bwMode="auto">
            <a:xfrm>
              <a:off x="2680" y="2448"/>
              <a:ext cx="5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24" name="Text Box 33"/>
            <p:cNvSpPr txBox="1">
              <a:spLocks noChangeArrowheads="1"/>
            </p:cNvSpPr>
            <p:nvPr/>
          </p:nvSpPr>
          <p:spPr bwMode="auto">
            <a:xfrm>
              <a:off x="1088" y="2112"/>
              <a:ext cx="25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endParaRPr lang="en-US" altLang="zh-CN" sz="2400"/>
            </a:p>
          </p:txBody>
        </p:sp>
        <p:sp>
          <p:nvSpPr>
            <p:cNvPr id="359458" name="Line 34"/>
            <p:cNvSpPr>
              <a:spLocks noChangeShapeType="1"/>
            </p:cNvSpPr>
            <p:nvPr/>
          </p:nvSpPr>
          <p:spPr bwMode="auto">
            <a:xfrm flipV="1">
              <a:off x="5014" y="1873"/>
              <a:ext cx="0" cy="575"/>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59" name="Line 35"/>
            <p:cNvSpPr>
              <a:spLocks noChangeShapeType="1"/>
            </p:cNvSpPr>
            <p:nvPr/>
          </p:nvSpPr>
          <p:spPr bwMode="auto">
            <a:xfrm flipH="1">
              <a:off x="3540" y="1873"/>
              <a:ext cx="148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27" name="Rectangle 36"/>
            <p:cNvSpPr>
              <a:spLocks noChangeArrowheads="1"/>
            </p:cNvSpPr>
            <p:nvPr/>
          </p:nvSpPr>
          <p:spPr bwMode="auto">
            <a:xfrm>
              <a:off x="2847" y="1680"/>
              <a:ext cx="705"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59461" name="Line 37"/>
            <p:cNvSpPr>
              <a:spLocks noChangeShapeType="1"/>
            </p:cNvSpPr>
            <p:nvPr/>
          </p:nvSpPr>
          <p:spPr bwMode="auto">
            <a:xfrm flipH="1">
              <a:off x="2597" y="1873"/>
              <a:ext cx="25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62" name="Line 38"/>
            <p:cNvSpPr>
              <a:spLocks noChangeShapeType="1"/>
            </p:cNvSpPr>
            <p:nvPr/>
          </p:nvSpPr>
          <p:spPr bwMode="auto">
            <a:xfrm flipH="1">
              <a:off x="2592" y="1873"/>
              <a:ext cx="0" cy="47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0630" name="Text Box 39"/>
            <p:cNvSpPr txBox="1">
              <a:spLocks noChangeArrowheads="1"/>
            </p:cNvSpPr>
            <p:nvPr/>
          </p:nvSpPr>
          <p:spPr bwMode="auto">
            <a:xfrm>
              <a:off x="5006" y="2162"/>
              <a:ext cx="25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endParaRPr lang="en-US" altLang="zh-CN" sz="2400"/>
            </a:p>
          </p:txBody>
        </p:sp>
        <p:sp>
          <p:nvSpPr>
            <p:cNvPr id="359464" name="Line 40"/>
            <p:cNvSpPr>
              <a:spLocks noChangeShapeType="1"/>
            </p:cNvSpPr>
            <p:nvPr/>
          </p:nvSpPr>
          <p:spPr bwMode="auto">
            <a:xfrm>
              <a:off x="2639" y="2208"/>
              <a:ext cx="12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65" name="Oval 41"/>
            <p:cNvSpPr>
              <a:spLocks noChangeArrowheads="1"/>
            </p:cNvSpPr>
            <p:nvPr/>
          </p:nvSpPr>
          <p:spPr bwMode="auto">
            <a:xfrm>
              <a:off x="3904" y="2432"/>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59466" name="Oval 42"/>
            <p:cNvSpPr>
              <a:spLocks noChangeArrowheads="1"/>
            </p:cNvSpPr>
            <p:nvPr/>
          </p:nvSpPr>
          <p:spPr bwMode="auto">
            <a:xfrm>
              <a:off x="4992" y="2417"/>
              <a:ext cx="54" cy="47"/>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4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3" name="页脚占位符 42"/>
          <p:cNvSpPr>
            <a:spLocks noGrp="1"/>
          </p:cNvSpPr>
          <p:nvPr>
            <p:ph type="ftr" sz="quarter" idx="11"/>
          </p:nvPr>
        </p:nvSpPr>
        <p:spPr/>
        <p:txBody>
          <a:bodyPr/>
          <a:lstStyle/>
          <a:p>
            <a:pPr>
              <a:defRPr/>
            </a:pPr>
            <a:r>
              <a:rPr lang="en-US" altLang="zh-CN"/>
              <a:t>192</a:t>
            </a:r>
            <a:endParaRPr lang="zh-CN"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755650" y="2209800"/>
            <a:ext cx="8220075" cy="3019425"/>
            <a:chOff x="181" y="1488"/>
            <a:chExt cx="5476" cy="1832"/>
          </a:xfrm>
        </p:grpSpPr>
        <p:graphicFrame>
          <p:nvGraphicFramePr>
            <p:cNvPr id="111618" name="Object 4"/>
            <p:cNvGraphicFramePr>
              <a:graphicFrameLocks noChangeAspect="1"/>
            </p:cNvGraphicFramePr>
            <p:nvPr/>
          </p:nvGraphicFramePr>
          <p:xfrm>
            <a:off x="3096" y="2103"/>
            <a:ext cx="85" cy="168"/>
          </p:xfrm>
          <a:graphic>
            <a:graphicData uri="http://schemas.openxmlformats.org/presentationml/2006/ole">
              <mc:AlternateContent xmlns:mc="http://schemas.openxmlformats.org/markup-compatibility/2006">
                <mc:Choice xmlns:v="urn:schemas-microsoft-com:vml" Requires="v">
                  <p:oleObj spid="_x0000_s172037" name="公式" r:id="rId3" imgW="3048000" imgH="5791200" progId="">
                    <p:embed/>
                  </p:oleObj>
                </mc:Choice>
                <mc:Fallback>
                  <p:oleObj name="公式" r:id="rId3" imgW="3048000" imgH="5791200" progId="">
                    <p:embed/>
                    <p:pic>
                      <p:nvPicPr>
                        <p:cNvPr id="0" name="Picture 1" descr="image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 y="2103"/>
                          <a:ext cx="85"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2" name="Rectangle 5"/>
            <p:cNvSpPr>
              <a:spLocks noChangeArrowheads="1"/>
            </p:cNvSpPr>
            <p:nvPr/>
          </p:nvSpPr>
          <p:spPr bwMode="auto">
            <a:xfrm>
              <a:off x="2386" y="2535"/>
              <a:ext cx="733" cy="34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60454" name="Line 6"/>
            <p:cNvSpPr>
              <a:spLocks noChangeShapeType="1"/>
            </p:cNvSpPr>
            <p:nvPr/>
          </p:nvSpPr>
          <p:spPr bwMode="auto">
            <a:xfrm>
              <a:off x="843" y="2202"/>
              <a:ext cx="24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55" name="Line 7"/>
            <p:cNvSpPr>
              <a:spLocks noChangeShapeType="1"/>
            </p:cNvSpPr>
            <p:nvPr/>
          </p:nvSpPr>
          <p:spPr bwMode="auto">
            <a:xfrm>
              <a:off x="3807" y="2186"/>
              <a:ext cx="48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56" name="Line 8"/>
            <p:cNvSpPr>
              <a:spLocks noChangeShapeType="1"/>
            </p:cNvSpPr>
            <p:nvPr/>
          </p:nvSpPr>
          <p:spPr bwMode="auto">
            <a:xfrm>
              <a:off x="4030" y="2186"/>
              <a:ext cx="0" cy="524"/>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57" name="Line 9"/>
            <p:cNvSpPr>
              <a:spLocks noChangeShapeType="1"/>
            </p:cNvSpPr>
            <p:nvPr/>
          </p:nvSpPr>
          <p:spPr bwMode="auto">
            <a:xfrm flipH="1">
              <a:off x="3119" y="2710"/>
              <a:ext cx="91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27" name="Rectangle 10"/>
            <p:cNvSpPr>
              <a:spLocks noChangeArrowheads="1"/>
            </p:cNvSpPr>
            <p:nvPr/>
          </p:nvSpPr>
          <p:spPr bwMode="auto">
            <a:xfrm>
              <a:off x="1560" y="1968"/>
              <a:ext cx="596" cy="43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60459" name="Line 11"/>
            <p:cNvSpPr>
              <a:spLocks noChangeShapeType="1"/>
            </p:cNvSpPr>
            <p:nvPr/>
          </p:nvSpPr>
          <p:spPr bwMode="auto">
            <a:xfrm>
              <a:off x="2157" y="2186"/>
              <a:ext cx="32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29" name="Text Box 12"/>
            <p:cNvSpPr txBox="1">
              <a:spLocks noChangeArrowheads="1"/>
            </p:cNvSpPr>
            <p:nvPr/>
          </p:nvSpPr>
          <p:spPr bwMode="auto">
            <a:xfrm>
              <a:off x="1009" y="1993"/>
              <a:ext cx="3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60461" name="Line 13"/>
            <p:cNvSpPr>
              <a:spLocks noChangeShapeType="1"/>
            </p:cNvSpPr>
            <p:nvPr/>
          </p:nvSpPr>
          <p:spPr bwMode="auto">
            <a:xfrm>
              <a:off x="827" y="2404"/>
              <a:ext cx="13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31" name="Text Box 14"/>
            <p:cNvSpPr txBox="1">
              <a:spLocks noChangeArrowheads="1"/>
            </p:cNvSpPr>
            <p:nvPr/>
          </p:nvSpPr>
          <p:spPr bwMode="auto">
            <a:xfrm>
              <a:off x="597" y="1993"/>
              <a:ext cx="3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111632" name="Rectangle 15"/>
            <p:cNvSpPr>
              <a:spLocks noChangeArrowheads="1"/>
            </p:cNvSpPr>
            <p:nvPr/>
          </p:nvSpPr>
          <p:spPr bwMode="auto">
            <a:xfrm>
              <a:off x="4283" y="1968"/>
              <a:ext cx="597" cy="43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60464" name="Line 16"/>
            <p:cNvSpPr>
              <a:spLocks noChangeShapeType="1"/>
            </p:cNvSpPr>
            <p:nvPr/>
          </p:nvSpPr>
          <p:spPr bwMode="auto">
            <a:xfrm flipV="1">
              <a:off x="1280" y="2200"/>
              <a:ext cx="28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65" name="Line 17"/>
            <p:cNvSpPr>
              <a:spLocks noChangeShapeType="1"/>
            </p:cNvSpPr>
            <p:nvPr/>
          </p:nvSpPr>
          <p:spPr bwMode="auto">
            <a:xfrm flipH="1">
              <a:off x="1148" y="2710"/>
              <a:ext cx="123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66" name="Line 18"/>
            <p:cNvSpPr>
              <a:spLocks noChangeShapeType="1"/>
            </p:cNvSpPr>
            <p:nvPr/>
          </p:nvSpPr>
          <p:spPr bwMode="auto">
            <a:xfrm>
              <a:off x="239" y="2202"/>
              <a:ext cx="42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67" name="Line 19"/>
            <p:cNvSpPr>
              <a:spLocks noChangeShapeType="1"/>
            </p:cNvSpPr>
            <p:nvPr/>
          </p:nvSpPr>
          <p:spPr bwMode="auto">
            <a:xfrm>
              <a:off x="4880" y="2186"/>
              <a:ext cx="59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68" name="Line 20"/>
            <p:cNvSpPr>
              <a:spLocks noChangeShapeType="1"/>
            </p:cNvSpPr>
            <p:nvPr/>
          </p:nvSpPr>
          <p:spPr bwMode="auto">
            <a:xfrm flipV="1">
              <a:off x="1155" y="2273"/>
              <a:ext cx="0" cy="437"/>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38" name="Rectangle 21"/>
            <p:cNvSpPr>
              <a:spLocks noChangeArrowheads="1"/>
            </p:cNvSpPr>
            <p:nvPr/>
          </p:nvSpPr>
          <p:spPr bwMode="auto">
            <a:xfrm>
              <a:off x="2894" y="2971"/>
              <a:ext cx="733" cy="34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60470" name="Line 22"/>
            <p:cNvSpPr>
              <a:spLocks noChangeShapeType="1"/>
            </p:cNvSpPr>
            <p:nvPr/>
          </p:nvSpPr>
          <p:spPr bwMode="auto">
            <a:xfrm flipH="1">
              <a:off x="3627" y="3146"/>
              <a:ext cx="142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71" name="Line 23"/>
            <p:cNvSpPr>
              <a:spLocks noChangeShapeType="1"/>
            </p:cNvSpPr>
            <p:nvPr/>
          </p:nvSpPr>
          <p:spPr bwMode="auto">
            <a:xfrm flipH="1">
              <a:off x="731" y="3146"/>
              <a:ext cx="2163"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72" name="Line 24"/>
            <p:cNvSpPr>
              <a:spLocks noChangeShapeType="1"/>
            </p:cNvSpPr>
            <p:nvPr/>
          </p:nvSpPr>
          <p:spPr bwMode="auto">
            <a:xfrm flipV="1">
              <a:off x="5049" y="2186"/>
              <a:ext cx="0" cy="955"/>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73" name="Line 25"/>
            <p:cNvSpPr>
              <a:spLocks noChangeShapeType="1"/>
            </p:cNvSpPr>
            <p:nvPr/>
          </p:nvSpPr>
          <p:spPr bwMode="auto">
            <a:xfrm flipV="1">
              <a:off x="731" y="2273"/>
              <a:ext cx="0" cy="873"/>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43" name="Text Box 26"/>
            <p:cNvSpPr txBox="1">
              <a:spLocks noChangeArrowheads="1"/>
            </p:cNvSpPr>
            <p:nvPr/>
          </p:nvSpPr>
          <p:spPr bwMode="auto">
            <a:xfrm>
              <a:off x="1209" y="2253"/>
              <a:ext cx="23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11644" name="Text Box 27"/>
            <p:cNvSpPr txBox="1">
              <a:spLocks noChangeArrowheads="1"/>
            </p:cNvSpPr>
            <p:nvPr/>
          </p:nvSpPr>
          <p:spPr bwMode="auto">
            <a:xfrm>
              <a:off x="181" y="1908"/>
              <a:ext cx="51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1645" name="Rectangle 28"/>
            <p:cNvSpPr>
              <a:spLocks noChangeArrowheads="1"/>
            </p:cNvSpPr>
            <p:nvPr/>
          </p:nvSpPr>
          <p:spPr bwMode="auto">
            <a:xfrm>
              <a:off x="3186" y="1968"/>
              <a:ext cx="597" cy="43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111646" name="Text Box 29"/>
            <p:cNvSpPr txBox="1">
              <a:spLocks noChangeArrowheads="1"/>
            </p:cNvSpPr>
            <p:nvPr/>
          </p:nvSpPr>
          <p:spPr bwMode="auto">
            <a:xfrm>
              <a:off x="2424" y="1993"/>
              <a:ext cx="3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60478" name="Line 30"/>
            <p:cNvSpPr>
              <a:spLocks noChangeShapeType="1"/>
            </p:cNvSpPr>
            <p:nvPr/>
          </p:nvSpPr>
          <p:spPr bwMode="auto">
            <a:xfrm>
              <a:off x="2678" y="2186"/>
              <a:ext cx="50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79" name="Line 31"/>
            <p:cNvSpPr>
              <a:spLocks noChangeShapeType="1"/>
            </p:cNvSpPr>
            <p:nvPr/>
          </p:nvSpPr>
          <p:spPr bwMode="auto">
            <a:xfrm flipV="1">
              <a:off x="4033" y="1663"/>
              <a:ext cx="0" cy="523"/>
            </a:xfrm>
            <a:prstGeom prst="line">
              <a:avLst/>
            </a:prstGeom>
            <a:noFill/>
            <a:ln w="38100">
              <a:solidFill>
                <a:srgbClr val="FF0000"/>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80" name="Line 32"/>
            <p:cNvSpPr>
              <a:spLocks noChangeShapeType="1"/>
            </p:cNvSpPr>
            <p:nvPr/>
          </p:nvSpPr>
          <p:spPr bwMode="auto">
            <a:xfrm flipH="1">
              <a:off x="3821" y="1663"/>
              <a:ext cx="212" cy="0"/>
            </a:xfrm>
            <a:prstGeom prst="line">
              <a:avLst/>
            </a:prstGeom>
            <a:noFill/>
            <a:ln w="38100">
              <a:solidFill>
                <a:srgbClr val="FF0000"/>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81" name="Line 33"/>
            <p:cNvSpPr>
              <a:spLocks noChangeShapeType="1"/>
            </p:cNvSpPr>
            <p:nvPr/>
          </p:nvSpPr>
          <p:spPr bwMode="auto">
            <a:xfrm flipH="1">
              <a:off x="2594" y="1663"/>
              <a:ext cx="16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82" name="Line 34"/>
            <p:cNvSpPr>
              <a:spLocks noChangeShapeType="1"/>
            </p:cNvSpPr>
            <p:nvPr/>
          </p:nvSpPr>
          <p:spPr bwMode="auto">
            <a:xfrm flipH="1">
              <a:off x="2592" y="1663"/>
              <a:ext cx="2" cy="44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1652" name="Text Box 35"/>
            <p:cNvSpPr txBox="1">
              <a:spLocks noChangeArrowheads="1"/>
            </p:cNvSpPr>
            <p:nvPr/>
          </p:nvSpPr>
          <p:spPr bwMode="auto">
            <a:xfrm>
              <a:off x="5116" y="1881"/>
              <a:ext cx="54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1653" name="Rectangle 36"/>
            <p:cNvSpPr>
              <a:spLocks noChangeArrowheads="1"/>
            </p:cNvSpPr>
            <p:nvPr/>
          </p:nvSpPr>
          <p:spPr bwMode="auto">
            <a:xfrm>
              <a:off x="2763" y="1488"/>
              <a:ext cx="1058" cy="34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r>
                <a:rPr lang="en-US" altLang="zh-CN" sz="2400">
                  <a:solidFill>
                    <a:srgbClr val="FF0000"/>
                  </a:solidFill>
                  <a:latin typeface="Times New Roman" panose="02020603050405020304" pitchFamily="18" charset="0"/>
                </a:rPr>
                <a:t>G</a:t>
              </a:r>
              <a:r>
                <a:rPr lang="en-US" altLang="zh-CN" sz="2400" baseline="-25000">
                  <a:solidFill>
                    <a:srgbClr val="FF0000"/>
                  </a:solidFill>
                  <a:latin typeface="Times New Roman" panose="02020603050405020304" pitchFamily="18" charset="0"/>
                </a:rPr>
                <a:t>3</a:t>
              </a:r>
              <a:r>
                <a:rPr lang="en-US" altLang="zh-CN" sz="2400">
                  <a:solidFill>
                    <a:srgbClr val="FF0000"/>
                  </a:solidFill>
                  <a:latin typeface="Times New Roman" panose="02020603050405020304" pitchFamily="18" charset="0"/>
                </a:rPr>
                <a:t>(s)</a:t>
              </a:r>
            </a:p>
          </p:txBody>
        </p:sp>
        <p:sp>
          <p:nvSpPr>
            <p:cNvPr id="360485" name="Line 37"/>
            <p:cNvSpPr>
              <a:spLocks noChangeShapeType="1"/>
            </p:cNvSpPr>
            <p:nvPr/>
          </p:nvSpPr>
          <p:spPr bwMode="auto">
            <a:xfrm>
              <a:off x="2626" y="1968"/>
              <a:ext cx="13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86" name="Oval 38"/>
            <p:cNvSpPr>
              <a:spLocks noChangeArrowheads="1"/>
            </p:cNvSpPr>
            <p:nvPr/>
          </p:nvSpPr>
          <p:spPr bwMode="auto">
            <a:xfrm>
              <a:off x="4008" y="2160"/>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0487" name="Oval 39"/>
            <p:cNvSpPr>
              <a:spLocks noChangeArrowheads="1"/>
            </p:cNvSpPr>
            <p:nvPr/>
          </p:nvSpPr>
          <p:spPr bwMode="auto">
            <a:xfrm>
              <a:off x="5024" y="2160"/>
              <a:ext cx="55"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11620" name="Rectangle 40"/>
          <p:cNvSpPr>
            <a:spLocks noChangeArrowheads="1"/>
          </p:cNvSpPr>
          <p:nvPr/>
        </p:nvSpPr>
        <p:spPr bwMode="auto">
          <a:xfrm>
            <a:off x="914400" y="1447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解：</a:t>
            </a:r>
            <a:r>
              <a:rPr lang="en-US" altLang="zh-CN" sz="2800">
                <a:latin typeface="宋体" panose="02010600030101010101" pitchFamily="2" charset="-122"/>
              </a:rPr>
              <a:t>1</a:t>
            </a:r>
            <a:r>
              <a:rPr lang="zh-CN" altLang="en-US" sz="2800">
                <a:latin typeface="宋体" panose="02010600030101010101" pitchFamily="2" charset="-122"/>
              </a:rPr>
              <a:t>、</a:t>
            </a:r>
            <a:r>
              <a:rPr lang="en-US" altLang="zh-CN" sz="2800">
                <a:latin typeface="Times New Roman" panose="02020603050405020304" pitchFamily="18" charset="0"/>
              </a:rPr>
              <a:t>A</a:t>
            </a:r>
            <a:r>
              <a:rPr lang="zh-CN" altLang="en-US" sz="2800">
                <a:latin typeface="宋体" panose="02010600030101010101" pitchFamily="2" charset="-122"/>
              </a:rPr>
              <a:t>点前移；</a:t>
            </a:r>
          </a:p>
        </p:txBody>
      </p:sp>
      <p:cxnSp>
        <p:nvCxnSpPr>
          <p:cNvPr id="111621" name="肘形连接符 40"/>
          <p:cNvCxnSpPr>
            <a:cxnSpLocks noChangeShapeType="1"/>
            <a:stCxn id="360486" idx="2"/>
          </p:cNvCxnSpPr>
          <p:nvPr/>
        </p:nvCxnSpPr>
        <p:spPr bwMode="auto">
          <a:xfrm>
            <a:off x="6500813" y="3357563"/>
            <a:ext cx="914400" cy="914400"/>
          </a:xfrm>
          <a:prstGeom prst="bentConnector3">
            <a:avLst>
              <a:gd name="adj1" fmla="val 50000"/>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arrow" w="med" len="med"/>
              </a14:hiddenLine>
            </a:ext>
          </a:extLst>
        </p:spPr>
      </p:cxnSp>
      <p:sp>
        <p:nvSpPr>
          <p:cNvPr id="4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2" name="页脚占位符 4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1143000" y="15240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a:latin typeface="宋体" panose="02010600030101010101" pitchFamily="2" charset="-122"/>
              </a:rPr>
              <a:t>2</a:t>
            </a:r>
            <a:r>
              <a:rPr lang="zh-CN" altLang="en-US" sz="2800">
                <a:latin typeface="宋体" panose="02010600030101010101" pitchFamily="2" charset="-122"/>
              </a:rPr>
              <a:t>、消去</a:t>
            </a:r>
            <a:r>
              <a:rPr lang="en-US" altLang="zh-CN" sz="2800" i="1">
                <a:latin typeface="Times New Roman" panose="02020603050405020304" pitchFamily="18" charset="0"/>
              </a:rPr>
              <a:t>H</a:t>
            </a:r>
            <a:r>
              <a:rPr lang="en-US" altLang="zh-CN" sz="2800" baseline="-2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baseline="-20000">
                <a:latin typeface="Times New Roman" panose="02020603050405020304" pitchFamily="18" charset="0"/>
              </a:rPr>
              <a:t>3</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t>反馈回路</a:t>
            </a:r>
            <a:endParaRPr lang="zh-CN" altLang="en-US" sz="2800">
              <a:latin typeface="宋体" panose="02010600030101010101" pitchFamily="2" charset="-122"/>
            </a:endParaRPr>
          </a:p>
        </p:txBody>
      </p:sp>
      <p:grpSp>
        <p:nvGrpSpPr>
          <p:cNvPr id="2" name="Group 4"/>
          <p:cNvGrpSpPr/>
          <p:nvPr/>
        </p:nvGrpSpPr>
        <p:grpSpPr bwMode="auto">
          <a:xfrm>
            <a:off x="611188" y="2438400"/>
            <a:ext cx="8304212" cy="2790825"/>
            <a:chOff x="240" y="1536"/>
            <a:chExt cx="5376" cy="1920"/>
          </a:xfrm>
        </p:grpSpPr>
        <p:sp>
          <p:nvSpPr>
            <p:cNvPr id="361477" name="Rectangle 5"/>
            <p:cNvSpPr>
              <a:spLocks noChangeArrowheads="1"/>
            </p:cNvSpPr>
            <p:nvPr/>
          </p:nvSpPr>
          <p:spPr bwMode="auto">
            <a:xfrm>
              <a:off x="2496" y="1596"/>
              <a:ext cx="1536" cy="600"/>
            </a:xfrm>
            <a:prstGeom prst="rect">
              <a:avLst/>
            </a:prstGeom>
            <a:noFill/>
            <a:ln w="38100">
              <a:solidFill>
                <a:srgbClr val="FF0000"/>
              </a:solidFill>
              <a:miter lim="800000"/>
            </a:ln>
          </p:spPr>
          <p:txBody>
            <a:bodyPr wrap="none" anchor="ctr"/>
            <a:lstStyle/>
            <a:p>
              <a:pPr>
                <a:spcBef>
                  <a:spcPct val="20000"/>
                </a:spcBef>
                <a:defRPr/>
              </a:pPr>
              <a:endParaRPr lang="zh-CN" altLang="en-US" dirty="0">
                <a:solidFill>
                  <a:srgbClr val="FF000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12642" name="Object 6"/>
            <p:cNvGraphicFramePr>
              <a:graphicFrameLocks noChangeAspect="1"/>
            </p:cNvGraphicFramePr>
            <p:nvPr/>
          </p:nvGraphicFramePr>
          <p:xfrm>
            <a:off x="2642" y="1652"/>
            <a:ext cx="1237" cy="488"/>
          </p:xfrm>
          <a:graphic>
            <a:graphicData uri="http://schemas.openxmlformats.org/presentationml/2006/ole">
              <mc:AlternateContent xmlns:mc="http://schemas.openxmlformats.org/markup-compatibility/2006">
                <mc:Choice xmlns:v="urn:schemas-microsoft-com:vml" Requires="v">
                  <p:oleObj spid="_x0000_s173061" name="Equation" r:id="rId3" imgW="31089600" imgH="10363200" progId="Equation.DSMT4">
                    <p:embed/>
                  </p:oleObj>
                </mc:Choice>
                <mc:Fallback>
                  <p:oleObj name="Equation" r:id="rId3" imgW="31089600" imgH="10363200" progId="Equation.DSMT4">
                    <p:embed/>
                    <p:pic>
                      <p:nvPicPr>
                        <p:cNvPr id="0" name="Picture 1" descr="image2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 y="1652"/>
                          <a:ext cx="1237"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Rectangle 7"/>
            <p:cNvSpPr>
              <a:spLocks noChangeArrowheads="1"/>
            </p:cNvSpPr>
            <p:nvPr/>
          </p:nvSpPr>
          <p:spPr bwMode="auto">
            <a:xfrm>
              <a:off x="2480" y="2376"/>
              <a:ext cx="745"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61480" name="Line 8"/>
            <p:cNvSpPr>
              <a:spLocks noChangeShapeType="1"/>
            </p:cNvSpPr>
            <p:nvPr/>
          </p:nvSpPr>
          <p:spPr bwMode="auto">
            <a:xfrm>
              <a:off x="944" y="1856"/>
              <a:ext cx="19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81" name="Line 9"/>
            <p:cNvSpPr>
              <a:spLocks noChangeShapeType="1"/>
            </p:cNvSpPr>
            <p:nvPr/>
          </p:nvSpPr>
          <p:spPr bwMode="auto">
            <a:xfrm>
              <a:off x="4043" y="1896"/>
              <a:ext cx="37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82" name="Line 10"/>
            <p:cNvSpPr>
              <a:spLocks noChangeShapeType="1"/>
            </p:cNvSpPr>
            <p:nvPr/>
          </p:nvSpPr>
          <p:spPr bwMode="auto">
            <a:xfrm>
              <a:off x="4183" y="1896"/>
              <a:ext cx="4" cy="72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83" name="Line 11"/>
            <p:cNvSpPr>
              <a:spLocks noChangeShapeType="1"/>
            </p:cNvSpPr>
            <p:nvPr/>
          </p:nvSpPr>
          <p:spPr bwMode="auto">
            <a:xfrm flipH="1">
              <a:off x="3216" y="2600"/>
              <a:ext cx="96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2651" name="Text Box 12"/>
            <p:cNvSpPr txBox="1">
              <a:spLocks noChangeArrowheads="1"/>
            </p:cNvSpPr>
            <p:nvPr/>
          </p:nvSpPr>
          <p:spPr bwMode="auto">
            <a:xfrm>
              <a:off x="5023" y="1536"/>
              <a:ext cx="52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2652" name="Rectangle 13"/>
            <p:cNvSpPr>
              <a:spLocks noChangeArrowheads="1"/>
            </p:cNvSpPr>
            <p:nvPr/>
          </p:nvSpPr>
          <p:spPr bwMode="auto">
            <a:xfrm>
              <a:off x="1641" y="1596"/>
              <a:ext cx="519" cy="6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61486" name="Line 14"/>
            <p:cNvSpPr>
              <a:spLocks noChangeShapeType="1"/>
            </p:cNvSpPr>
            <p:nvPr/>
          </p:nvSpPr>
          <p:spPr bwMode="auto">
            <a:xfrm>
              <a:off x="2160" y="1888"/>
              <a:ext cx="32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2654" name="Text Box 15"/>
            <p:cNvSpPr txBox="1">
              <a:spLocks noChangeArrowheads="1"/>
            </p:cNvSpPr>
            <p:nvPr/>
          </p:nvSpPr>
          <p:spPr bwMode="auto">
            <a:xfrm>
              <a:off x="1065" y="1647"/>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61488" name="Line 16"/>
            <p:cNvSpPr>
              <a:spLocks noChangeShapeType="1"/>
            </p:cNvSpPr>
            <p:nvPr/>
          </p:nvSpPr>
          <p:spPr bwMode="auto">
            <a:xfrm>
              <a:off x="896" y="2196"/>
              <a:ext cx="142"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2656" name="Text Box 17"/>
            <p:cNvSpPr txBox="1">
              <a:spLocks noChangeArrowheads="1"/>
            </p:cNvSpPr>
            <p:nvPr/>
          </p:nvSpPr>
          <p:spPr bwMode="auto">
            <a:xfrm>
              <a:off x="654" y="1647"/>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112657" name="Rectangle 18"/>
            <p:cNvSpPr>
              <a:spLocks noChangeArrowheads="1"/>
            </p:cNvSpPr>
            <p:nvPr/>
          </p:nvSpPr>
          <p:spPr bwMode="auto">
            <a:xfrm>
              <a:off x="4416" y="1596"/>
              <a:ext cx="487" cy="6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61491" name="Line 19"/>
            <p:cNvSpPr>
              <a:spLocks noChangeShapeType="1"/>
            </p:cNvSpPr>
            <p:nvPr/>
          </p:nvSpPr>
          <p:spPr bwMode="auto">
            <a:xfrm>
              <a:off x="1344" y="1872"/>
              <a:ext cx="28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2" name="Line 20"/>
            <p:cNvSpPr>
              <a:spLocks noChangeShapeType="1"/>
            </p:cNvSpPr>
            <p:nvPr/>
          </p:nvSpPr>
          <p:spPr bwMode="auto">
            <a:xfrm flipH="1">
              <a:off x="1222" y="2624"/>
              <a:ext cx="125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3" name="Line 21"/>
            <p:cNvSpPr>
              <a:spLocks noChangeShapeType="1"/>
            </p:cNvSpPr>
            <p:nvPr/>
          </p:nvSpPr>
          <p:spPr bwMode="auto">
            <a:xfrm>
              <a:off x="299" y="1861"/>
              <a:ext cx="44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4" name="Line 22"/>
            <p:cNvSpPr>
              <a:spLocks noChangeShapeType="1"/>
            </p:cNvSpPr>
            <p:nvPr/>
          </p:nvSpPr>
          <p:spPr bwMode="auto">
            <a:xfrm>
              <a:off x="4903" y="1896"/>
              <a:ext cx="713"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5" name="Line 23"/>
            <p:cNvSpPr>
              <a:spLocks noChangeShapeType="1"/>
            </p:cNvSpPr>
            <p:nvPr/>
          </p:nvSpPr>
          <p:spPr bwMode="auto">
            <a:xfrm flipH="1" flipV="1">
              <a:off x="1232" y="1940"/>
              <a:ext cx="0" cy="708"/>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2663" name="Rectangle 24"/>
            <p:cNvSpPr>
              <a:spLocks noChangeArrowheads="1"/>
            </p:cNvSpPr>
            <p:nvPr/>
          </p:nvSpPr>
          <p:spPr bwMode="auto">
            <a:xfrm>
              <a:off x="2996" y="2976"/>
              <a:ext cx="746"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361497" name="Line 25"/>
            <p:cNvSpPr>
              <a:spLocks noChangeShapeType="1"/>
            </p:cNvSpPr>
            <p:nvPr/>
          </p:nvSpPr>
          <p:spPr bwMode="auto">
            <a:xfrm flipH="1">
              <a:off x="3742" y="3216"/>
              <a:ext cx="144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8" name="Line 26"/>
            <p:cNvSpPr>
              <a:spLocks noChangeShapeType="1"/>
            </p:cNvSpPr>
            <p:nvPr/>
          </p:nvSpPr>
          <p:spPr bwMode="auto">
            <a:xfrm flipH="1">
              <a:off x="816" y="3236"/>
              <a:ext cx="222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499" name="Line 27"/>
            <p:cNvSpPr>
              <a:spLocks noChangeShapeType="1"/>
            </p:cNvSpPr>
            <p:nvPr/>
          </p:nvSpPr>
          <p:spPr bwMode="auto">
            <a:xfrm flipV="1">
              <a:off x="5186" y="1896"/>
              <a:ext cx="0" cy="1317"/>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1500" name="Line 28"/>
            <p:cNvSpPr>
              <a:spLocks noChangeShapeType="1"/>
            </p:cNvSpPr>
            <p:nvPr/>
          </p:nvSpPr>
          <p:spPr bwMode="auto">
            <a:xfrm flipV="1">
              <a:off x="816" y="1940"/>
              <a:ext cx="0" cy="1314"/>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2668" name="Text Box 29"/>
            <p:cNvSpPr txBox="1">
              <a:spLocks noChangeArrowheads="1"/>
            </p:cNvSpPr>
            <p:nvPr/>
          </p:nvSpPr>
          <p:spPr bwMode="auto">
            <a:xfrm>
              <a:off x="1248" y="1989"/>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12669" name="Text Box 30"/>
            <p:cNvSpPr txBox="1">
              <a:spLocks noChangeArrowheads="1"/>
            </p:cNvSpPr>
            <p:nvPr/>
          </p:nvSpPr>
          <p:spPr bwMode="auto">
            <a:xfrm>
              <a:off x="240" y="1536"/>
              <a:ext cx="4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61503" name="Oval 31"/>
            <p:cNvSpPr>
              <a:spLocks noChangeArrowheads="1"/>
            </p:cNvSpPr>
            <p:nvPr/>
          </p:nvSpPr>
          <p:spPr bwMode="auto">
            <a:xfrm>
              <a:off x="4159" y="1873"/>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1"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2" name="页脚占位符 3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1476375" y="4782344"/>
            <a:ext cx="7583488" cy="1055688"/>
            <a:chOff x="288" y="3024"/>
            <a:chExt cx="5429" cy="672"/>
          </a:xfrm>
        </p:grpSpPr>
        <p:sp>
          <p:nvSpPr>
            <p:cNvPr id="362500" name="Rectangle 4"/>
            <p:cNvSpPr>
              <a:spLocks noChangeArrowheads="1"/>
            </p:cNvSpPr>
            <p:nvPr/>
          </p:nvSpPr>
          <p:spPr bwMode="auto">
            <a:xfrm>
              <a:off x="768" y="3073"/>
              <a:ext cx="4371" cy="623"/>
            </a:xfrm>
            <a:prstGeom prst="rect">
              <a:avLst/>
            </a:prstGeom>
            <a:noFill/>
            <a:ln w="38100">
              <a:solidFill>
                <a:srgbClr val="FF0000"/>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3667" name="Object 5"/>
            <p:cNvGraphicFramePr>
              <a:graphicFrameLocks noChangeAspect="1"/>
            </p:cNvGraphicFramePr>
            <p:nvPr/>
          </p:nvGraphicFramePr>
          <p:xfrm>
            <a:off x="1182" y="3153"/>
            <a:ext cx="3539" cy="461"/>
          </p:xfrm>
          <a:graphic>
            <a:graphicData uri="http://schemas.openxmlformats.org/presentationml/2006/ole">
              <mc:AlternateContent xmlns:mc="http://schemas.openxmlformats.org/markup-compatibility/2006">
                <mc:Choice xmlns:v="urn:schemas-microsoft-com:vml" Requires="v">
                  <p:oleObj spid="_x0000_s174089" name="Equation" r:id="rId3" imgW="94183200" imgH="10363200" progId="Equation.DSMT4">
                    <p:embed/>
                  </p:oleObj>
                </mc:Choice>
                <mc:Fallback>
                  <p:oleObj name="Equation" r:id="rId3" imgW="94183200" imgH="10363200" progId="Equation.DSMT4">
                    <p:embed/>
                    <p:pic>
                      <p:nvPicPr>
                        <p:cNvPr id="0" name="Picture 2" descr="image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 y="3153"/>
                          <a:ext cx="3539"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2502" name="Line 6"/>
            <p:cNvSpPr>
              <a:spLocks noChangeShapeType="1"/>
            </p:cNvSpPr>
            <p:nvPr/>
          </p:nvSpPr>
          <p:spPr bwMode="auto">
            <a:xfrm>
              <a:off x="288" y="3361"/>
              <a:ext cx="48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03" name="Line 7"/>
            <p:cNvSpPr>
              <a:spLocks noChangeShapeType="1"/>
            </p:cNvSpPr>
            <p:nvPr/>
          </p:nvSpPr>
          <p:spPr bwMode="auto">
            <a:xfrm>
              <a:off x="5136" y="3361"/>
              <a:ext cx="43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3688" name="Text Box 8"/>
            <p:cNvSpPr txBox="1">
              <a:spLocks noChangeArrowheads="1"/>
            </p:cNvSpPr>
            <p:nvPr/>
          </p:nvSpPr>
          <p:spPr bwMode="auto">
            <a:xfrm>
              <a:off x="288" y="3050"/>
              <a:ext cx="5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3689" name="Text Box 9"/>
            <p:cNvSpPr txBox="1">
              <a:spLocks noChangeArrowheads="1"/>
            </p:cNvSpPr>
            <p:nvPr/>
          </p:nvSpPr>
          <p:spPr bwMode="auto">
            <a:xfrm>
              <a:off x="5136" y="3024"/>
              <a:ext cx="5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grpSp>
        <p:nvGrpSpPr>
          <p:cNvPr id="3" name="Group 10"/>
          <p:cNvGrpSpPr/>
          <p:nvPr/>
        </p:nvGrpSpPr>
        <p:grpSpPr bwMode="auto">
          <a:xfrm>
            <a:off x="622300" y="1810544"/>
            <a:ext cx="7988300" cy="2057400"/>
            <a:chOff x="392" y="1392"/>
            <a:chExt cx="5032" cy="1296"/>
          </a:xfrm>
        </p:grpSpPr>
        <p:sp>
          <p:nvSpPr>
            <p:cNvPr id="362507" name="Rectangle 11"/>
            <p:cNvSpPr>
              <a:spLocks noChangeArrowheads="1"/>
            </p:cNvSpPr>
            <p:nvPr/>
          </p:nvSpPr>
          <p:spPr bwMode="auto">
            <a:xfrm>
              <a:off x="1536" y="1416"/>
              <a:ext cx="3120" cy="624"/>
            </a:xfrm>
            <a:prstGeom prst="rect">
              <a:avLst/>
            </a:prstGeom>
            <a:noFill/>
            <a:ln w="38100">
              <a:solidFill>
                <a:srgbClr val="FF0000"/>
              </a:solidFill>
              <a:miter lim="800000"/>
            </a:ln>
          </p:spPr>
          <p:txBody>
            <a:bodyPr wrap="none" anchor="ctr"/>
            <a:lstStyle/>
            <a:p>
              <a:pPr>
                <a:spcBef>
                  <a:spcPct val="20000"/>
                </a:spcBef>
                <a:defRPr/>
              </a:pPr>
              <a:endParaRPr lang="zh-CN" altLang="en-US" dirty="0">
                <a:solidFill>
                  <a:srgbClr val="FF000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13666" name="Object 12"/>
            <p:cNvGraphicFramePr>
              <a:graphicFrameLocks noChangeAspect="1"/>
            </p:cNvGraphicFramePr>
            <p:nvPr/>
          </p:nvGraphicFramePr>
          <p:xfrm>
            <a:off x="1838" y="1516"/>
            <a:ext cx="2507" cy="458"/>
          </p:xfrm>
          <a:graphic>
            <a:graphicData uri="http://schemas.openxmlformats.org/presentationml/2006/ole">
              <mc:AlternateContent xmlns:mc="http://schemas.openxmlformats.org/markup-compatibility/2006">
                <mc:Choice xmlns:v="urn:schemas-microsoft-com:vml" Requires="v">
                  <p:oleObj spid="_x0000_s174090" name="Equation" r:id="rId5" imgW="58216800" imgH="10363200" progId="Equation.DSMT4">
                    <p:embed/>
                  </p:oleObj>
                </mc:Choice>
                <mc:Fallback>
                  <p:oleObj name="Equation" r:id="rId5" imgW="58216800" imgH="10363200" progId="Equation.DSMT4">
                    <p:embed/>
                    <p:pic>
                      <p:nvPicPr>
                        <p:cNvPr id="0" name="Picture 1" descr="image2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8" y="1516"/>
                          <a:ext cx="2507"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3" name="Rectangle 13"/>
            <p:cNvSpPr>
              <a:spLocks noChangeArrowheads="1"/>
            </p:cNvSpPr>
            <p:nvPr/>
          </p:nvSpPr>
          <p:spPr bwMode="auto">
            <a:xfrm>
              <a:off x="2656" y="2304"/>
              <a:ext cx="832"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a:t>
              </a:r>
              <a:r>
                <a:rPr lang="en-US" altLang="zh-CN" sz="2400" baseline="-25000">
                  <a:latin typeface="Times New Roman" panose="02020603050405020304" pitchFamily="18" charset="0"/>
                </a:rPr>
                <a:t>3</a:t>
              </a:r>
              <a:r>
                <a:rPr lang="en-US" altLang="zh-CN" sz="2400">
                  <a:latin typeface="Times New Roman" panose="02020603050405020304" pitchFamily="18" charset="0"/>
                </a:rPr>
                <a:t>(s)</a:t>
              </a:r>
            </a:p>
          </p:txBody>
        </p:sp>
        <p:sp>
          <p:nvSpPr>
            <p:cNvPr id="113674" name="Text Box 14"/>
            <p:cNvSpPr txBox="1">
              <a:spLocks noChangeArrowheads="1"/>
            </p:cNvSpPr>
            <p:nvPr/>
          </p:nvSpPr>
          <p:spPr bwMode="auto">
            <a:xfrm>
              <a:off x="939" y="1516"/>
              <a:ext cx="3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ym typeface="Symbol" panose="05050102010706020507" pitchFamily="18" charset="2"/>
                </a:rPr>
                <a:t></a:t>
              </a:r>
              <a:endParaRPr lang="en-US" altLang="zh-CN" sz="3600"/>
            </a:p>
          </p:txBody>
        </p:sp>
        <p:sp>
          <p:nvSpPr>
            <p:cNvPr id="362511" name="Line 15"/>
            <p:cNvSpPr>
              <a:spLocks noChangeShapeType="1"/>
            </p:cNvSpPr>
            <p:nvPr/>
          </p:nvSpPr>
          <p:spPr bwMode="auto">
            <a:xfrm>
              <a:off x="1200" y="1728"/>
              <a:ext cx="33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2" name="Line 16"/>
            <p:cNvSpPr>
              <a:spLocks noChangeShapeType="1"/>
            </p:cNvSpPr>
            <p:nvPr/>
          </p:nvSpPr>
          <p:spPr bwMode="auto">
            <a:xfrm>
              <a:off x="432" y="1728"/>
              <a:ext cx="57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3" name="Line 17"/>
            <p:cNvSpPr>
              <a:spLocks noChangeShapeType="1"/>
            </p:cNvSpPr>
            <p:nvPr/>
          </p:nvSpPr>
          <p:spPr bwMode="auto">
            <a:xfrm>
              <a:off x="4656" y="1728"/>
              <a:ext cx="76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4" name="Line 18"/>
            <p:cNvSpPr>
              <a:spLocks noChangeShapeType="1"/>
            </p:cNvSpPr>
            <p:nvPr/>
          </p:nvSpPr>
          <p:spPr bwMode="auto">
            <a:xfrm>
              <a:off x="4896" y="1728"/>
              <a:ext cx="0" cy="768"/>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5" name="Line 19"/>
            <p:cNvSpPr>
              <a:spLocks noChangeShapeType="1"/>
            </p:cNvSpPr>
            <p:nvPr/>
          </p:nvSpPr>
          <p:spPr bwMode="auto">
            <a:xfrm flipH="1">
              <a:off x="3488" y="2496"/>
              <a:ext cx="140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6" name="Line 20"/>
            <p:cNvSpPr>
              <a:spLocks noChangeShapeType="1"/>
            </p:cNvSpPr>
            <p:nvPr/>
          </p:nvSpPr>
          <p:spPr bwMode="auto">
            <a:xfrm flipH="1">
              <a:off x="1096" y="2496"/>
              <a:ext cx="156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7" name="Line 21"/>
            <p:cNvSpPr>
              <a:spLocks noChangeShapeType="1"/>
            </p:cNvSpPr>
            <p:nvPr/>
          </p:nvSpPr>
          <p:spPr bwMode="auto">
            <a:xfrm flipH="1" flipV="1">
              <a:off x="1104" y="1824"/>
              <a:ext cx="0" cy="672"/>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2518" name="Line 22"/>
            <p:cNvSpPr>
              <a:spLocks noChangeShapeType="1"/>
            </p:cNvSpPr>
            <p:nvPr/>
          </p:nvSpPr>
          <p:spPr bwMode="auto">
            <a:xfrm>
              <a:off x="1200" y="1968"/>
              <a:ext cx="15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3683" name="Text Box 23"/>
            <p:cNvSpPr txBox="1">
              <a:spLocks noChangeArrowheads="1"/>
            </p:cNvSpPr>
            <p:nvPr/>
          </p:nvSpPr>
          <p:spPr bwMode="auto">
            <a:xfrm>
              <a:off x="392" y="1392"/>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3684" name="Text Box 24"/>
            <p:cNvSpPr txBox="1">
              <a:spLocks noChangeArrowheads="1"/>
            </p:cNvSpPr>
            <p:nvPr/>
          </p:nvSpPr>
          <p:spPr bwMode="auto">
            <a:xfrm>
              <a:off x="4896" y="1392"/>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grpSp>
      <p:sp>
        <p:nvSpPr>
          <p:cNvPr id="113670" name="Rectangle 25"/>
          <p:cNvSpPr>
            <a:spLocks noChangeArrowheads="1"/>
          </p:cNvSpPr>
          <p:nvPr/>
        </p:nvSpPr>
        <p:spPr bwMode="auto">
          <a:xfrm>
            <a:off x="1143000" y="1124744"/>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a:latin typeface="宋体" panose="02010600030101010101" pitchFamily="2" charset="-122"/>
              </a:rPr>
              <a:t>3</a:t>
            </a:r>
            <a:r>
              <a:rPr lang="zh-CN" altLang="en-US" sz="2800">
                <a:latin typeface="宋体" panose="02010600030101010101" pitchFamily="2" charset="-122"/>
              </a:rPr>
              <a:t>、消去</a:t>
            </a:r>
            <a:r>
              <a:rPr lang="en-US" altLang="zh-CN" sz="2800" i="1">
                <a:latin typeface="Times New Roman" panose="02020603050405020304" pitchFamily="18" charset="0"/>
              </a:rPr>
              <a:t>H</a:t>
            </a:r>
            <a:r>
              <a:rPr lang="en-US" altLang="zh-CN" sz="2800" baseline="-20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 </a:t>
            </a:r>
            <a:r>
              <a:rPr lang="zh-CN" altLang="en-US" sz="2800"/>
              <a:t>反馈回路</a:t>
            </a:r>
            <a:endParaRPr lang="zh-CN" altLang="en-US" sz="2800">
              <a:latin typeface="宋体" panose="02010600030101010101" pitchFamily="2" charset="-122"/>
            </a:endParaRPr>
          </a:p>
        </p:txBody>
      </p:sp>
      <p:sp>
        <p:nvSpPr>
          <p:cNvPr id="362522" name="Rectangle 26"/>
          <p:cNvSpPr>
            <a:spLocks noChangeArrowheads="1"/>
          </p:cNvSpPr>
          <p:nvPr/>
        </p:nvSpPr>
        <p:spPr bwMode="auto">
          <a:xfrm>
            <a:off x="1547813" y="4037807"/>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en-US" altLang="zh-CN" sz="2800">
                <a:latin typeface="宋体" panose="02010600030101010101" pitchFamily="2" charset="-122"/>
              </a:rPr>
              <a:t>4</a:t>
            </a:r>
            <a:r>
              <a:rPr lang="zh-CN" altLang="en-US" sz="2800">
                <a:latin typeface="宋体" panose="02010600030101010101" pitchFamily="2" charset="-122"/>
              </a:rPr>
              <a:t>、消去</a:t>
            </a:r>
            <a:r>
              <a:rPr lang="en-US" altLang="zh-CN" sz="2800" i="1">
                <a:latin typeface="Times New Roman" panose="02020603050405020304" pitchFamily="18" charset="0"/>
              </a:rPr>
              <a:t>H</a:t>
            </a:r>
            <a:r>
              <a:rPr lang="en-US" altLang="zh-CN" sz="2800" baseline="-20000">
                <a:latin typeface="Times New Roman" panose="02020603050405020304" pitchFamily="18" charset="0"/>
              </a:rPr>
              <a:t>3</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 </a:t>
            </a:r>
            <a:r>
              <a:rPr lang="zh-CN" altLang="en-US" sz="2800"/>
              <a:t>反馈回路</a:t>
            </a:r>
            <a:endParaRPr lang="zh-CN" altLang="en-US" sz="2800">
              <a:latin typeface="宋体" panose="02010600030101010101" pitchFamily="2" charset="-122"/>
            </a:endParaRPr>
          </a:p>
        </p:txBody>
      </p:sp>
      <p:sp>
        <p:nvSpPr>
          <p:cNvPr id="2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7" name="页脚占位符 2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2522"/>
                                        </p:tgtEl>
                                        <p:attrNameLst>
                                          <p:attrName>style.visibility</p:attrName>
                                        </p:attrNameLst>
                                      </p:cBhvr>
                                      <p:to>
                                        <p:strVal val="visible"/>
                                      </p:to>
                                    </p:set>
                                    <p:anim calcmode="lin" valueType="num">
                                      <p:cBhvr additive="base">
                                        <p:cTn id="13" dur="500" fill="hold"/>
                                        <p:tgtEl>
                                          <p:spTgt spid="362522"/>
                                        </p:tgtEl>
                                        <p:attrNameLst>
                                          <p:attrName>ppt_x</p:attrName>
                                        </p:attrNameLst>
                                      </p:cBhvr>
                                      <p:tavLst>
                                        <p:tav tm="0">
                                          <p:val>
                                            <p:strVal val="#ppt_x"/>
                                          </p:val>
                                        </p:tav>
                                        <p:tav tm="100000">
                                          <p:val>
                                            <p:strVal val="#ppt_x"/>
                                          </p:val>
                                        </p:tav>
                                      </p:tavLst>
                                    </p:anim>
                                    <p:anim calcmode="lin" valueType="num">
                                      <p:cBhvr additive="base">
                                        <p:cTn id="14" dur="500" fill="hold"/>
                                        <p:tgtEl>
                                          <p:spTgt spid="3625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679575" y="1348781"/>
          <a:ext cx="4975225" cy="873125"/>
        </p:xfrm>
        <a:graphic>
          <a:graphicData uri="http://schemas.openxmlformats.org/presentationml/2006/ole">
            <mc:AlternateContent xmlns:mc="http://schemas.openxmlformats.org/markup-compatibility/2006">
              <mc:Choice xmlns:v="urn:schemas-microsoft-com:vml" Requires="v">
                <p:oleObj spid="_x0000_s22533" name="Equation" r:id="rId3" imgW="56997600" imgH="10058400" progId="Equation.DSMT4">
                  <p:embed/>
                </p:oleObj>
              </mc:Choice>
              <mc:Fallback>
                <p:oleObj name="Equation" r:id="rId3" imgW="56997600" imgH="10058400" progId="Equation.DSMT4">
                  <p:embed/>
                  <p:pic>
                    <p:nvPicPr>
                      <p:cNvPr id="0" name="Picture 1" descr="imag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1348781"/>
                        <a:ext cx="49752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63" name="Rectangle 3"/>
          <p:cNvSpPr>
            <a:spLocks noChangeArrowheads="1"/>
          </p:cNvSpPr>
          <p:nvPr/>
        </p:nvSpPr>
        <p:spPr bwMode="auto">
          <a:xfrm>
            <a:off x="1042988" y="2344143"/>
            <a:ext cx="7467600" cy="1020087"/>
          </a:xfrm>
          <a:prstGeom prst="rect">
            <a:avLst/>
          </a:prstGeom>
          <a:noFill/>
          <a:ln w="22225">
            <a:noFill/>
            <a:miter lim="800000"/>
          </a:ln>
        </p:spPr>
        <p:txBody>
          <a:bodyPr>
            <a:spAutoFit/>
          </a:bodyPr>
          <a:lstStyle/>
          <a:p>
            <a:pPr>
              <a:lnSpc>
                <a:spcPct val="115000"/>
              </a:lnSpc>
              <a:defRPr/>
            </a:pPr>
            <a:r>
              <a:rPr lang="zh-CN" altLang="en-US" sz="2800">
                <a:latin typeface="宋体" panose="02010600030101010101" pitchFamily="2" charset="-122"/>
                <a:ea typeface="宋体" panose="02010600030101010101" pitchFamily="2" charset="-122"/>
              </a:rPr>
              <a:t>式中，</a:t>
            </a:r>
            <a:r>
              <a:rPr lang="en-US" altLang="zh-CN" sz="2800" i="1">
                <a:latin typeface="Times New Roman" panose="02020603050405020304" pitchFamily="18" charset="0"/>
                <a:ea typeface="宋体" panose="02010600030101010101" pitchFamily="2" charset="-122"/>
              </a:rPr>
              <a:t>m</a:t>
            </a:r>
            <a:r>
              <a:rPr lang="zh-CN" altLang="en-US" sz="2800">
                <a:latin typeface="宋体" panose="02010600030101010101" pitchFamily="2" charset="-122"/>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D</a:t>
            </a:r>
            <a:r>
              <a:rPr lang="zh-CN" altLang="en-US" sz="2800">
                <a:latin typeface="宋体" panose="02010600030101010101" pitchFamily="2" charset="-122"/>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k</a:t>
            </a:r>
            <a:r>
              <a:rPr lang="zh-CN" altLang="en-US" sz="2800">
                <a:latin typeface="宋体" panose="02010600030101010101" pitchFamily="2" charset="-122"/>
                <a:ea typeface="宋体" panose="02010600030101010101" pitchFamily="2" charset="-122"/>
              </a:rPr>
              <a:t>通常均为常数，故机械平移系统可以由二阶常系数微分方程描述。</a:t>
            </a:r>
          </a:p>
        </p:txBody>
      </p:sp>
      <p:sp>
        <p:nvSpPr>
          <p:cNvPr id="194564" name="Rectangle 4"/>
          <p:cNvSpPr>
            <a:spLocks noChangeArrowheads="1"/>
          </p:cNvSpPr>
          <p:nvPr/>
        </p:nvSpPr>
        <p:spPr bwMode="auto">
          <a:xfrm>
            <a:off x="1042988" y="3593505"/>
            <a:ext cx="7467600" cy="1563687"/>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显然，微分方程的系数取决于系统的结构参数，而阶次等于系统中</a:t>
            </a:r>
            <a:r>
              <a:rPr lang="zh-CN" altLang="en-US" sz="2800" dirty="0">
                <a:solidFill>
                  <a:srgbClr val="CC0000"/>
                </a:solidFill>
                <a:latin typeface="宋体" panose="02010600030101010101" pitchFamily="2" charset="-122"/>
                <a:ea typeface="宋体" panose="02010600030101010101" pitchFamily="2" charset="-122"/>
              </a:rPr>
              <a:t>独立</a:t>
            </a:r>
            <a:r>
              <a:rPr lang="zh-CN" altLang="en-US" sz="2800" dirty="0">
                <a:latin typeface="宋体" panose="02010600030101010101" pitchFamily="2" charset="-122"/>
                <a:ea typeface="宋体" panose="02010600030101010101" pitchFamily="2" charset="-122"/>
              </a:rPr>
              <a:t>储能元件（惯性质量、弹簧）的数量。</a:t>
            </a:r>
            <a:r>
              <a:rPr lang="zh-CN" altLang="en-US" sz="2800" dirty="0">
                <a:latin typeface="Times New Roman" panose="02020603050405020304" pitchFamily="18" charset="0"/>
                <a:ea typeface="宋体" panose="02010600030101010101" pitchFamily="2" charset="-122"/>
              </a:rPr>
              <a:t> </a:t>
            </a:r>
          </a:p>
        </p:txBody>
      </p:sp>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6" name="灯片编号占位符 5"/>
          <p:cNvSpPr>
            <a:spLocks noGrp="1"/>
          </p:cNvSpPr>
          <p:nvPr>
            <p:ph type="sldNum" sz="quarter" idx="12"/>
          </p:nvPr>
        </p:nvSpPr>
        <p:spPr/>
        <p:txBody>
          <a:bodyPr/>
          <a:lstStyle/>
          <a:p>
            <a:fld id="{CBB6FD9D-FA08-4F2A-90DD-7CEE8E59FBDF}" type="slidenum">
              <a:rPr lang="en-US" altLang="zh-CN" smtClean="0"/>
              <a:pPr/>
              <a:t>16</a:t>
            </a:fld>
            <a:endParaRPr lang="en-US" altLang="zh-CN"/>
          </a:p>
        </p:txBody>
      </p:sp>
      <p:sp>
        <p:nvSpPr>
          <p:cNvPr id="7" name="页脚占位符 6"/>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ppt_x"/>
                                          </p:val>
                                        </p:tav>
                                        <p:tav tm="100000">
                                          <p:val>
                                            <p:strVal val="#ppt_x"/>
                                          </p:val>
                                        </p:tav>
                                      </p:tavLst>
                                    </p:anim>
                                    <p:anim calcmode="lin" valueType="num">
                                      <p:cBhvr additive="base">
                                        <p:cTn id="8" dur="500" fill="hold"/>
                                        <p:tgtEl>
                                          <p:spTgt spid="1945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64"/>
                                        </p:tgtEl>
                                        <p:attrNameLst>
                                          <p:attrName>style.visibility</p:attrName>
                                        </p:attrNameLst>
                                      </p:cBhvr>
                                      <p:to>
                                        <p:strVal val="visible"/>
                                      </p:to>
                                    </p:set>
                                    <p:anim calcmode="lin" valueType="num">
                                      <p:cBhvr additive="base">
                                        <p:cTn id="13" dur="500" fill="hold"/>
                                        <p:tgtEl>
                                          <p:spTgt spid="194564"/>
                                        </p:tgtEl>
                                        <p:attrNameLst>
                                          <p:attrName>ppt_x</p:attrName>
                                        </p:attrNameLst>
                                      </p:cBhvr>
                                      <p:tavLst>
                                        <p:tav tm="0">
                                          <p:val>
                                            <p:strVal val="#ppt_x"/>
                                          </p:val>
                                        </p:tav>
                                        <p:tav tm="100000">
                                          <p:val>
                                            <p:strVal val="#ppt_x"/>
                                          </p:val>
                                        </p:tav>
                                      </p:tavLst>
                                    </p:anim>
                                    <p:anim calcmode="lin" valueType="num">
                                      <p:cBhvr additive="base">
                                        <p:cTn id="14"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P spid="194564"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3" name="Rectangle 3"/>
          <p:cNvSpPr>
            <a:spLocks noChangeArrowheads="1"/>
          </p:cNvSpPr>
          <p:nvPr/>
        </p:nvSpPr>
        <p:spPr bwMode="auto">
          <a:xfrm>
            <a:off x="914400" y="1219200"/>
            <a:ext cx="3787775" cy="523875"/>
          </a:xfrm>
          <a:prstGeom prst="rect">
            <a:avLst/>
          </a:prstGeom>
          <a:noFill/>
          <a:ln w="22225">
            <a:noFill/>
            <a:miter lim="800000"/>
          </a:ln>
          <a:effectLst/>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信号流图及梅逊公式</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sp>
        <p:nvSpPr>
          <p:cNvPr id="363524" name="Rectangle 4"/>
          <p:cNvSpPr>
            <a:spLocks noChangeArrowheads="1"/>
          </p:cNvSpPr>
          <p:nvPr/>
        </p:nvSpPr>
        <p:spPr bwMode="auto">
          <a:xfrm>
            <a:off x="1066800" y="2362200"/>
            <a:ext cx="7467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dist">
              <a:lnSpc>
                <a:spcPct val="120000"/>
              </a:lnSpc>
            </a:pPr>
            <a:r>
              <a:rPr lang="zh-CN" altLang="en-US" sz="2800" dirty="0">
                <a:latin typeface="宋体" panose="02010600030101010101" pitchFamily="2" charset="-122"/>
              </a:rPr>
              <a:t>信号流图起源于梅逊（</a:t>
            </a:r>
            <a:r>
              <a:rPr lang="en-US" altLang="zh-CN" sz="2800" dirty="0">
                <a:latin typeface="Times New Roman" panose="02020603050405020304" pitchFamily="18" charset="0"/>
              </a:rPr>
              <a:t>S. J. MASON</a:t>
            </a:r>
            <a:r>
              <a:rPr lang="zh-CN" altLang="en-US" sz="2800" dirty="0">
                <a:latin typeface="宋体" panose="02010600030101010101" pitchFamily="2" charset="-122"/>
              </a:rPr>
              <a:t>）利用图示法来描述一个和一组</a:t>
            </a:r>
            <a:r>
              <a:rPr lang="zh-CN" altLang="en-US" sz="2800" dirty="0">
                <a:solidFill>
                  <a:srgbClr val="FF0000"/>
                </a:solidFill>
                <a:latin typeface="宋体" panose="02010600030101010101" pitchFamily="2" charset="-122"/>
              </a:rPr>
              <a:t>线性代数方程</a:t>
            </a:r>
            <a:r>
              <a:rPr lang="zh-CN" altLang="en-US" sz="2800" dirty="0">
                <a:latin typeface="宋体" panose="02010600030101010101" pitchFamily="2" charset="-122"/>
              </a:rPr>
              <a:t>，是由</a:t>
            </a:r>
            <a:r>
              <a:rPr lang="zh-CN" altLang="en-US" sz="2800" dirty="0">
                <a:solidFill>
                  <a:srgbClr val="CC0000"/>
                </a:solidFill>
                <a:latin typeface="宋体" panose="02010600030101010101" pitchFamily="2" charset="-122"/>
              </a:rPr>
              <a:t>节</a:t>
            </a:r>
          </a:p>
          <a:p>
            <a:pPr>
              <a:lnSpc>
                <a:spcPct val="120000"/>
              </a:lnSpc>
            </a:pPr>
            <a:r>
              <a:rPr lang="zh-CN" altLang="en-US" sz="2800" dirty="0">
                <a:solidFill>
                  <a:srgbClr val="CC0000"/>
                </a:solidFill>
                <a:latin typeface="宋体" panose="02010600030101010101" pitchFamily="2" charset="-122"/>
              </a:rPr>
              <a:t>点</a:t>
            </a:r>
            <a:r>
              <a:rPr lang="zh-CN" altLang="en-US" sz="2800" dirty="0">
                <a:latin typeface="宋体" panose="02010600030101010101" pitchFamily="2" charset="-122"/>
              </a:rPr>
              <a:t>和</a:t>
            </a:r>
            <a:r>
              <a:rPr lang="zh-CN" altLang="en-US" sz="2800" dirty="0">
                <a:solidFill>
                  <a:srgbClr val="CC0000"/>
                </a:solidFill>
                <a:latin typeface="宋体" panose="02010600030101010101" pitchFamily="2" charset="-122"/>
              </a:rPr>
              <a:t>支路</a:t>
            </a:r>
            <a:r>
              <a:rPr lang="zh-CN" altLang="en-US" sz="2800" dirty="0">
                <a:latin typeface="宋体" panose="02010600030101010101" pitchFamily="2" charset="-122"/>
              </a:rPr>
              <a:t>组成的一种信号传递网络。</a:t>
            </a:r>
            <a:endParaRPr lang="zh-CN" altLang="en-US" sz="2800" dirty="0"/>
          </a:p>
        </p:txBody>
      </p:sp>
      <p:sp>
        <p:nvSpPr>
          <p:cNvPr id="363525" name="Rectangle 5"/>
          <p:cNvSpPr>
            <a:spLocks noChangeArrowheads="1"/>
          </p:cNvSpPr>
          <p:nvPr/>
        </p:nvSpPr>
        <p:spPr bwMode="auto">
          <a:xfrm>
            <a:off x="1066800" y="1779588"/>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信号流图及其术语 </a:t>
            </a:r>
          </a:p>
        </p:txBody>
      </p:sp>
      <p:sp>
        <p:nvSpPr>
          <p:cNvPr id="5"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5"/>
                                        </p:tgtEl>
                                        <p:attrNameLst>
                                          <p:attrName>style.visibility</p:attrName>
                                        </p:attrNameLst>
                                      </p:cBhvr>
                                      <p:to>
                                        <p:strVal val="visible"/>
                                      </p:to>
                                    </p:set>
                                    <p:anim calcmode="lin" valueType="num">
                                      <p:cBhvr additive="base">
                                        <p:cTn id="7" dur="500" fill="hold"/>
                                        <p:tgtEl>
                                          <p:spTgt spid="363525"/>
                                        </p:tgtEl>
                                        <p:attrNameLst>
                                          <p:attrName>ppt_x</p:attrName>
                                        </p:attrNameLst>
                                      </p:cBhvr>
                                      <p:tavLst>
                                        <p:tav tm="0">
                                          <p:val>
                                            <p:strVal val="#ppt_x"/>
                                          </p:val>
                                        </p:tav>
                                        <p:tav tm="100000">
                                          <p:val>
                                            <p:strVal val="#ppt_x"/>
                                          </p:val>
                                        </p:tav>
                                      </p:tavLst>
                                    </p:anim>
                                    <p:anim calcmode="lin" valueType="num">
                                      <p:cBhvr additive="base">
                                        <p:cTn id="8" dur="500" fill="hold"/>
                                        <p:tgtEl>
                                          <p:spTgt spid="3635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ppt_x"/>
                                          </p:val>
                                        </p:tav>
                                        <p:tav tm="100000">
                                          <p:val>
                                            <p:strVal val="#ppt_x"/>
                                          </p:val>
                                        </p:tav>
                                      </p:tavLst>
                                    </p:anim>
                                    <p:anim calcmode="lin" valueType="num">
                                      <p:cBhvr additive="base">
                                        <p:cTn id="14" dur="500" fill="hold"/>
                                        <p:tgtEl>
                                          <p:spTgt spid="363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utoUpdateAnimBg="0"/>
      <p:bldP spid="363525"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1" name="Rectangle 3"/>
          <p:cNvSpPr>
            <a:spLocks noChangeArrowheads="1"/>
          </p:cNvSpPr>
          <p:nvPr/>
        </p:nvSpPr>
        <p:spPr bwMode="auto">
          <a:xfrm>
            <a:off x="1243533" y="3383186"/>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支路 </a:t>
            </a:r>
          </a:p>
        </p:txBody>
      </p:sp>
      <p:sp>
        <p:nvSpPr>
          <p:cNvPr id="364548" name="Rectangle 4"/>
          <p:cNvSpPr>
            <a:spLocks noChangeArrowheads="1"/>
          </p:cNvSpPr>
          <p:nvPr/>
        </p:nvSpPr>
        <p:spPr bwMode="auto">
          <a:xfrm>
            <a:off x="1243533" y="3910236"/>
            <a:ext cx="7000875"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连接两个节点的定向线段，用</a:t>
            </a:r>
            <a:r>
              <a:rPr lang="zh-CN" altLang="en-US" sz="2800">
                <a:solidFill>
                  <a:srgbClr val="CC0000"/>
                </a:solidFill>
              </a:rPr>
              <a:t>支路增益</a:t>
            </a:r>
            <a:r>
              <a:rPr lang="zh-CN" altLang="en-US" sz="2800"/>
              <a:t>（传递函数）表示方程式中两个变量的因果关系。支路相当于乘法器。信号在支路上沿箭头单向传递。</a:t>
            </a:r>
          </a:p>
        </p:txBody>
      </p:sp>
      <p:sp>
        <p:nvSpPr>
          <p:cNvPr id="187396" name="Rectangle 6"/>
          <p:cNvSpPr>
            <a:spLocks noChangeArrowheads="1"/>
          </p:cNvSpPr>
          <p:nvPr/>
        </p:nvSpPr>
        <p:spPr bwMode="auto">
          <a:xfrm>
            <a:off x="1172096" y="1052736"/>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节点 </a:t>
            </a:r>
          </a:p>
        </p:txBody>
      </p:sp>
      <p:sp>
        <p:nvSpPr>
          <p:cNvPr id="39" name="Rectangle 7"/>
          <p:cNvSpPr>
            <a:spLocks noChangeArrowheads="1"/>
          </p:cNvSpPr>
          <p:nvPr/>
        </p:nvSpPr>
        <p:spPr bwMode="auto">
          <a:xfrm>
            <a:off x="1314971" y="1695673"/>
            <a:ext cx="678338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表示变量或信号，其值等于所有进入该节点的信号之和。</a:t>
            </a:r>
            <a:r>
              <a:rPr lang="zh-CN" altLang="en-US" sz="2800"/>
              <a:t>节点用</a:t>
            </a:r>
            <a:r>
              <a:rPr lang="zh-CN" altLang="en-US" sz="2800">
                <a:latin typeface="Times New Roman" panose="02020603050405020304" pitchFamily="18" charset="0"/>
              </a:rPr>
              <a:t>“</a:t>
            </a:r>
            <a:r>
              <a:rPr lang="zh-CN" altLang="en-US" sz="2800">
                <a:solidFill>
                  <a:srgbClr val="FF0000"/>
                </a:solidFill>
                <a:sym typeface="Symbol" panose="05050102010706020507" pitchFamily="18" charset="2"/>
              </a:rPr>
              <a:t></a:t>
            </a:r>
            <a:r>
              <a:rPr lang="zh-CN" altLang="en-US" sz="2800">
                <a:latin typeface="Times New Roman" panose="02020603050405020304" pitchFamily="18" charset="0"/>
              </a:rPr>
              <a:t>”</a:t>
            </a:r>
            <a:r>
              <a:rPr lang="zh-CN" altLang="en-US" sz="2800"/>
              <a:t>表示。</a:t>
            </a:r>
          </a:p>
        </p:txBody>
      </p:sp>
      <p:sp>
        <p:nvSpPr>
          <p:cNvPr id="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gtEl>
                                        <p:attrNameLst>
                                          <p:attrName>style.visibility</p:attrName>
                                        </p:attrNameLst>
                                      </p:cBhvr>
                                      <p:to>
                                        <p:strVal val="visible"/>
                                      </p:to>
                                    </p:set>
                                    <p:anim calcmode="lin" valueType="num">
                                      <p:cBhvr additive="base">
                                        <p:cTn id="13" dur="500" fill="hold"/>
                                        <p:tgtEl>
                                          <p:spTgt spid="119811"/>
                                        </p:tgtEl>
                                        <p:attrNameLst>
                                          <p:attrName>ppt_x</p:attrName>
                                        </p:attrNameLst>
                                      </p:cBhvr>
                                      <p:tavLst>
                                        <p:tav tm="0">
                                          <p:val>
                                            <p:strVal val="#ppt_x"/>
                                          </p:val>
                                        </p:tav>
                                        <p:tav tm="100000">
                                          <p:val>
                                            <p:strVal val="#ppt_x"/>
                                          </p:val>
                                        </p:tav>
                                      </p:tavLst>
                                    </p:anim>
                                    <p:anim calcmode="lin" valueType="num">
                                      <p:cBhvr additive="base">
                                        <p:cTn id="14"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4548"/>
                                        </p:tgtEl>
                                        <p:attrNameLst>
                                          <p:attrName>style.visibility</p:attrName>
                                        </p:attrNameLst>
                                      </p:cBhvr>
                                      <p:to>
                                        <p:strVal val="visible"/>
                                      </p:to>
                                    </p:set>
                                    <p:anim calcmode="lin" valueType="num">
                                      <p:cBhvr additive="base">
                                        <p:cTn id="19" dur="500" fill="hold"/>
                                        <p:tgtEl>
                                          <p:spTgt spid="364548"/>
                                        </p:tgtEl>
                                        <p:attrNameLst>
                                          <p:attrName>ppt_x</p:attrName>
                                        </p:attrNameLst>
                                      </p:cBhvr>
                                      <p:tavLst>
                                        <p:tav tm="0">
                                          <p:val>
                                            <p:strVal val="#ppt_x"/>
                                          </p:val>
                                        </p:tav>
                                        <p:tav tm="100000">
                                          <p:val>
                                            <p:strVal val="#ppt_x"/>
                                          </p:val>
                                        </p:tav>
                                      </p:tavLst>
                                    </p:anim>
                                    <p:anim calcmode="lin" valueType="num">
                                      <p:cBhvr additive="base">
                                        <p:cTn id="20"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364548" grpId="0" autoUpdateAnimBg="0"/>
      <p:bldP spid="39"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3"/>
          <p:cNvSpPr>
            <a:spLocks noChangeArrowheads="1"/>
          </p:cNvSpPr>
          <p:nvPr/>
        </p:nvSpPr>
        <p:spPr bwMode="auto">
          <a:xfrm>
            <a:off x="755576"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输入节点（源点）  </a:t>
            </a:r>
          </a:p>
        </p:txBody>
      </p:sp>
      <p:sp>
        <p:nvSpPr>
          <p:cNvPr id="365572" name="Rectangle 4"/>
          <p:cNvSpPr>
            <a:spLocks noChangeArrowheads="1"/>
          </p:cNvSpPr>
          <p:nvPr/>
        </p:nvSpPr>
        <p:spPr bwMode="auto">
          <a:xfrm>
            <a:off x="755576" y="1579786"/>
            <a:ext cx="7696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只有输出的节点，</a:t>
            </a:r>
            <a:r>
              <a:rPr lang="zh-CN" altLang="en-US" sz="2800"/>
              <a:t>代表系统的输入变量。</a:t>
            </a:r>
          </a:p>
        </p:txBody>
      </p:sp>
      <p:sp>
        <p:nvSpPr>
          <p:cNvPr id="365573" name="Rectangle 5"/>
          <p:cNvSpPr>
            <a:spLocks noChangeArrowheads="1"/>
          </p:cNvSpPr>
          <p:nvPr/>
        </p:nvSpPr>
        <p:spPr bwMode="auto">
          <a:xfrm>
            <a:off x="827584" y="4725144"/>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dirty="0">
                <a:solidFill>
                  <a:srgbClr val="893B7E"/>
                </a:solidFill>
                <a:latin typeface="Times New Roman" panose="02020603050405020304" pitchFamily="18" charset="0"/>
              </a:rPr>
              <a:t> </a:t>
            </a:r>
            <a:r>
              <a:rPr lang="zh-CN" altLang="en-US" sz="2800" dirty="0">
                <a:solidFill>
                  <a:srgbClr val="893B7E"/>
                </a:solidFill>
                <a:latin typeface="宋体" panose="02010600030101010101" pitchFamily="2" charset="-122"/>
              </a:rPr>
              <a:t>输出节点（阱点、汇点）  </a:t>
            </a:r>
          </a:p>
        </p:txBody>
      </p:sp>
      <p:sp>
        <p:nvSpPr>
          <p:cNvPr id="365574" name="Rectangle 6"/>
          <p:cNvSpPr>
            <a:spLocks noChangeArrowheads="1"/>
          </p:cNvSpPr>
          <p:nvPr/>
        </p:nvSpPr>
        <p:spPr bwMode="auto">
          <a:xfrm>
            <a:off x="1668389" y="5550124"/>
            <a:ext cx="7696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只有输入的节点，代表系统的输出变量。</a:t>
            </a:r>
            <a:r>
              <a:rPr lang="zh-CN" altLang="en-US" sz="2800">
                <a:latin typeface="Times New Roman" panose="02020603050405020304" pitchFamily="18" charset="0"/>
              </a:rPr>
              <a:t> </a:t>
            </a:r>
          </a:p>
        </p:txBody>
      </p:sp>
      <p:sp>
        <p:nvSpPr>
          <p:cNvPr id="365575" name="AutoShape 7"/>
          <p:cNvSpPr>
            <a:spLocks noChangeArrowheads="1"/>
          </p:cNvSpPr>
          <p:nvPr/>
        </p:nvSpPr>
        <p:spPr bwMode="auto">
          <a:xfrm>
            <a:off x="984176" y="2729136"/>
            <a:ext cx="1371600" cy="609600"/>
          </a:xfrm>
          <a:prstGeom prst="wedgeRoundRectCallout">
            <a:avLst>
              <a:gd name="adj1" fmla="val 30324"/>
              <a:gd name="adj2" fmla="val 60676"/>
              <a:gd name="adj3" fmla="val 16667"/>
            </a:avLst>
          </a:prstGeom>
          <a:noFill/>
          <a:ln w="22225">
            <a:solidFill>
              <a:srgbClr val="CC0000"/>
            </a:solidFill>
            <a:miter lim="800000"/>
          </a:ln>
          <a:extLst>
            <a:ext uri="{909E8E84-426E-40DD-AFC4-6F175D3DCCD1}">
              <a14:hiddenFill xmlns:a14="http://schemas.microsoft.com/office/drawing/2010/main">
                <a:solidFill>
                  <a:srgbClr val="FFFFFF"/>
                </a:solidFill>
              </a14:hiddenFill>
            </a:ext>
          </a:extLst>
        </p:spPr>
        <p:txBody>
          <a:bodyPr/>
          <a:lstStyle/>
          <a:p>
            <a:pPr algn="ctr"/>
            <a:r>
              <a:rPr lang="zh-CN" altLang="en-US" sz="2800">
                <a:solidFill>
                  <a:srgbClr val="CC0000"/>
                </a:solidFill>
                <a:latin typeface="宋体" panose="02010600030101010101" pitchFamily="2" charset="-122"/>
              </a:rPr>
              <a:t>源点</a:t>
            </a:r>
          </a:p>
        </p:txBody>
      </p:sp>
      <p:sp>
        <p:nvSpPr>
          <p:cNvPr id="365576" name="AutoShape 8"/>
          <p:cNvSpPr>
            <a:spLocks noChangeArrowheads="1"/>
          </p:cNvSpPr>
          <p:nvPr/>
        </p:nvSpPr>
        <p:spPr bwMode="auto">
          <a:xfrm>
            <a:off x="6470576" y="4329336"/>
            <a:ext cx="1066800" cy="609600"/>
          </a:xfrm>
          <a:prstGeom prst="wedgeRoundRectCallout">
            <a:avLst>
              <a:gd name="adj1" fmla="val -65477"/>
              <a:gd name="adj2" fmla="val -48958"/>
              <a:gd name="adj3" fmla="val 16667"/>
            </a:avLst>
          </a:prstGeom>
          <a:noFill/>
          <a:ln w="22225">
            <a:solidFill>
              <a:srgbClr val="0066FF"/>
            </a:solidFill>
            <a:miter lim="800000"/>
          </a:ln>
          <a:extLst>
            <a:ext uri="{909E8E84-426E-40DD-AFC4-6F175D3DCCD1}">
              <a14:hiddenFill xmlns:a14="http://schemas.microsoft.com/office/drawing/2010/main">
                <a:solidFill>
                  <a:srgbClr val="FFFFFF"/>
                </a:solidFill>
              </a14:hiddenFill>
            </a:ext>
          </a:extLst>
        </p:spPr>
        <p:txBody>
          <a:bodyPr/>
          <a:lstStyle/>
          <a:p>
            <a:pPr algn="ctr"/>
            <a:r>
              <a:rPr lang="zh-CN" altLang="en-US" sz="2800">
                <a:solidFill>
                  <a:srgbClr val="3333FF"/>
                </a:solidFill>
                <a:latin typeface="宋体" panose="02010600030101010101" pitchFamily="2" charset="-122"/>
              </a:rPr>
              <a:t>汇点</a:t>
            </a:r>
          </a:p>
        </p:txBody>
      </p:sp>
      <p:grpSp>
        <p:nvGrpSpPr>
          <p:cNvPr id="2" name="Group 9"/>
          <p:cNvGrpSpPr/>
          <p:nvPr/>
        </p:nvGrpSpPr>
        <p:grpSpPr bwMode="auto">
          <a:xfrm>
            <a:off x="1957314" y="2310036"/>
            <a:ext cx="4840287" cy="2298700"/>
            <a:chOff x="1415" y="1720"/>
            <a:chExt cx="3049" cy="1448"/>
          </a:xfrm>
        </p:grpSpPr>
        <p:grpSp>
          <p:nvGrpSpPr>
            <p:cNvPr id="188425" name="Group 10"/>
            <p:cNvGrpSpPr/>
            <p:nvPr/>
          </p:nvGrpSpPr>
          <p:grpSpPr bwMode="auto">
            <a:xfrm>
              <a:off x="1415" y="1720"/>
              <a:ext cx="3049" cy="1448"/>
              <a:chOff x="1415" y="1720"/>
              <a:chExt cx="3049" cy="1448"/>
            </a:xfrm>
          </p:grpSpPr>
          <p:sp>
            <p:nvSpPr>
              <p:cNvPr id="188427" name="Oval 11"/>
              <p:cNvSpPr>
                <a:spLocks noChangeArrowheads="1"/>
              </p:cNvSpPr>
              <p:nvPr/>
            </p:nvSpPr>
            <p:spPr bwMode="auto">
              <a:xfrm>
                <a:off x="1488" y="2448"/>
                <a:ext cx="96" cy="96"/>
              </a:xfrm>
              <a:prstGeom prst="ellipse">
                <a:avLst/>
              </a:prstGeom>
              <a:noFill/>
              <a:ln w="22225">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solidFill>
                    <a:srgbClr val="CC0000"/>
                  </a:solidFill>
                </a:endParaRPr>
              </a:p>
            </p:txBody>
          </p:sp>
          <p:sp>
            <p:nvSpPr>
              <p:cNvPr id="365580" name="Line 12"/>
              <p:cNvSpPr>
                <a:spLocks noChangeShapeType="1"/>
              </p:cNvSpPr>
              <p:nvPr/>
            </p:nvSpPr>
            <p:spPr bwMode="auto">
              <a:xfrm>
                <a:off x="1584" y="2496"/>
                <a:ext cx="576"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1" name="Oval 13"/>
              <p:cNvSpPr>
                <a:spLocks noChangeArrowheads="1"/>
              </p:cNvSpPr>
              <p:nvPr/>
            </p:nvSpPr>
            <p:spPr bwMode="auto">
              <a:xfrm>
                <a:off x="2160" y="244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2" name="Oval 14"/>
              <p:cNvSpPr>
                <a:spLocks noChangeArrowheads="1"/>
              </p:cNvSpPr>
              <p:nvPr/>
            </p:nvSpPr>
            <p:spPr bwMode="auto">
              <a:xfrm>
                <a:off x="2736" y="244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3" name="Oval 15"/>
              <p:cNvSpPr>
                <a:spLocks noChangeArrowheads="1"/>
              </p:cNvSpPr>
              <p:nvPr/>
            </p:nvSpPr>
            <p:spPr bwMode="auto">
              <a:xfrm>
                <a:off x="3312" y="244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4" name="Line 16"/>
              <p:cNvSpPr>
                <a:spLocks noChangeShapeType="1"/>
              </p:cNvSpPr>
              <p:nvPr/>
            </p:nvSpPr>
            <p:spPr bwMode="auto">
              <a:xfrm>
                <a:off x="2256" y="2496"/>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5" name="Line 17"/>
              <p:cNvSpPr>
                <a:spLocks noChangeShapeType="1"/>
              </p:cNvSpPr>
              <p:nvPr/>
            </p:nvSpPr>
            <p:spPr bwMode="auto">
              <a:xfrm>
                <a:off x="2832" y="2496"/>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86" name="Line 18"/>
              <p:cNvSpPr>
                <a:spLocks noChangeShapeType="1"/>
              </p:cNvSpPr>
              <p:nvPr/>
            </p:nvSpPr>
            <p:spPr bwMode="auto">
              <a:xfrm>
                <a:off x="3408" y="2496"/>
                <a:ext cx="52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8435" name="Text Box 19"/>
              <p:cNvSpPr txBox="1">
                <a:spLocks noChangeArrowheads="1"/>
              </p:cNvSpPr>
              <p:nvPr/>
            </p:nvSpPr>
            <p:spPr bwMode="auto">
              <a:xfrm>
                <a:off x="1415" y="249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CC0000"/>
                    </a:solidFill>
                    <a:latin typeface="Times New Roman" panose="02020603050405020304" pitchFamily="18" charset="0"/>
                  </a:rPr>
                  <a:t>x</a:t>
                </a:r>
                <a:r>
                  <a:rPr lang="en-US" altLang="zh-CN" sz="2400" baseline="-20000">
                    <a:solidFill>
                      <a:srgbClr val="CC0000"/>
                    </a:solidFill>
                    <a:latin typeface="Times New Roman" panose="02020603050405020304" pitchFamily="18" charset="0"/>
                  </a:rPr>
                  <a:t>1</a:t>
                </a:r>
              </a:p>
            </p:txBody>
          </p:sp>
          <p:sp>
            <p:nvSpPr>
              <p:cNvPr id="188436" name="Text Box 20"/>
              <p:cNvSpPr txBox="1">
                <a:spLocks noChangeArrowheads="1"/>
              </p:cNvSpPr>
              <p:nvPr/>
            </p:nvSpPr>
            <p:spPr bwMode="auto">
              <a:xfrm>
                <a:off x="1895" y="249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2</a:t>
                </a:r>
              </a:p>
            </p:txBody>
          </p:sp>
          <p:sp>
            <p:nvSpPr>
              <p:cNvPr id="188437" name="Text Box 21"/>
              <p:cNvSpPr txBox="1">
                <a:spLocks noChangeArrowheads="1"/>
              </p:cNvSpPr>
              <p:nvPr/>
            </p:nvSpPr>
            <p:spPr bwMode="auto">
              <a:xfrm>
                <a:off x="2663" y="216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3</a:t>
                </a:r>
              </a:p>
            </p:txBody>
          </p:sp>
          <p:sp>
            <p:nvSpPr>
              <p:cNvPr id="188438" name="Text Box 22"/>
              <p:cNvSpPr txBox="1">
                <a:spLocks noChangeArrowheads="1"/>
              </p:cNvSpPr>
              <p:nvPr/>
            </p:nvSpPr>
            <p:spPr bwMode="auto">
              <a:xfrm>
                <a:off x="3335" y="249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4</a:t>
                </a:r>
              </a:p>
            </p:txBody>
          </p:sp>
          <p:sp>
            <p:nvSpPr>
              <p:cNvPr id="188439" name="Text Box 23"/>
              <p:cNvSpPr txBox="1">
                <a:spLocks noChangeArrowheads="1"/>
              </p:cNvSpPr>
              <p:nvPr/>
            </p:nvSpPr>
            <p:spPr bwMode="auto">
              <a:xfrm>
                <a:off x="3719" y="249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365592" name="Freeform 24"/>
              <p:cNvSpPr/>
              <p:nvPr/>
            </p:nvSpPr>
            <p:spPr bwMode="auto">
              <a:xfrm>
                <a:off x="2208" y="2544"/>
                <a:ext cx="576" cy="384"/>
              </a:xfrm>
              <a:custGeom>
                <a:avLst/>
                <a:gdLst/>
                <a:ahLst/>
                <a:cxnLst>
                  <a:cxn ang="0">
                    <a:pos x="576" y="0"/>
                  </a:cxn>
                  <a:cxn ang="0">
                    <a:pos x="384" y="288"/>
                  </a:cxn>
                  <a:cxn ang="0">
                    <a:pos x="144" y="288"/>
                  </a:cxn>
                  <a:cxn ang="0">
                    <a:pos x="0" y="0"/>
                  </a:cxn>
                </a:cxnLst>
                <a:rect l="0" t="0" r="r" b="b"/>
                <a:pathLst>
                  <a:path w="576" h="336">
                    <a:moveTo>
                      <a:pt x="576" y="0"/>
                    </a:moveTo>
                    <a:cubicBezTo>
                      <a:pt x="516" y="120"/>
                      <a:pt x="456" y="240"/>
                      <a:pt x="384" y="288"/>
                    </a:cubicBezTo>
                    <a:cubicBezTo>
                      <a:pt x="312" y="336"/>
                      <a:pt x="208" y="336"/>
                      <a:pt x="144" y="288"/>
                    </a:cubicBezTo>
                    <a:cubicBezTo>
                      <a:pt x="80" y="240"/>
                      <a:pt x="40" y="120"/>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93" name="Freeform 25"/>
              <p:cNvSpPr/>
              <p:nvPr/>
            </p:nvSpPr>
            <p:spPr bwMode="auto">
              <a:xfrm>
                <a:off x="2784" y="2544"/>
                <a:ext cx="576" cy="384"/>
              </a:xfrm>
              <a:custGeom>
                <a:avLst/>
                <a:gdLst/>
                <a:ahLst/>
                <a:cxnLst>
                  <a:cxn ang="0">
                    <a:pos x="576" y="0"/>
                  </a:cxn>
                  <a:cxn ang="0">
                    <a:pos x="384" y="336"/>
                  </a:cxn>
                  <a:cxn ang="0">
                    <a:pos x="192" y="288"/>
                  </a:cxn>
                  <a:cxn ang="0">
                    <a:pos x="0" y="0"/>
                  </a:cxn>
                </a:cxnLst>
                <a:rect l="0" t="0" r="r" b="b"/>
                <a:pathLst>
                  <a:path w="576" h="384">
                    <a:moveTo>
                      <a:pt x="576" y="0"/>
                    </a:moveTo>
                    <a:cubicBezTo>
                      <a:pt x="512" y="144"/>
                      <a:pt x="448" y="288"/>
                      <a:pt x="384" y="336"/>
                    </a:cubicBezTo>
                    <a:cubicBezTo>
                      <a:pt x="320" y="384"/>
                      <a:pt x="256" y="344"/>
                      <a:pt x="192" y="288"/>
                    </a:cubicBezTo>
                    <a:cubicBezTo>
                      <a:pt x="128" y="232"/>
                      <a:pt x="64" y="116"/>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94" name="Freeform 26"/>
              <p:cNvSpPr/>
              <p:nvPr/>
            </p:nvSpPr>
            <p:spPr bwMode="auto">
              <a:xfrm>
                <a:off x="2208" y="1952"/>
                <a:ext cx="1776" cy="496"/>
              </a:xfrm>
              <a:custGeom>
                <a:avLst/>
                <a:gdLst/>
                <a:ahLst/>
                <a:cxnLst>
                  <a:cxn ang="0">
                    <a:pos x="0" y="496"/>
                  </a:cxn>
                  <a:cxn ang="0">
                    <a:pos x="432" y="112"/>
                  </a:cxn>
                  <a:cxn ang="0">
                    <a:pos x="1008" y="16"/>
                  </a:cxn>
                  <a:cxn ang="0">
                    <a:pos x="1536" y="208"/>
                  </a:cxn>
                  <a:cxn ang="0">
                    <a:pos x="1776" y="496"/>
                  </a:cxn>
                </a:cxnLst>
                <a:rect l="0" t="0" r="r" b="b"/>
                <a:pathLst>
                  <a:path w="1776" h="496">
                    <a:moveTo>
                      <a:pt x="0" y="496"/>
                    </a:moveTo>
                    <a:cubicBezTo>
                      <a:pt x="132" y="344"/>
                      <a:pt x="264" y="192"/>
                      <a:pt x="432" y="112"/>
                    </a:cubicBezTo>
                    <a:cubicBezTo>
                      <a:pt x="600" y="32"/>
                      <a:pt x="824" y="0"/>
                      <a:pt x="1008" y="16"/>
                    </a:cubicBezTo>
                    <a:cubicBezTo>
                      <a:pt x="1192" y="32"/>
                      <a:pt x="1408" y="128"/>
                      <a:pt x="1536" y="208"/>
                    </a:cubicBezTo>
                    <a:cubicBezTo>
                      <a:pt x="1664" y="288"/>
                      <a:pt x="1720" y="392"/>
                      <a:pt x="1776" y="49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95" name="Arc 27"/>
              <p:cNvSpPr/>
              <p:nvPr/>
            </p:nvSpPr>
            <p:spPr bwMode="auto">
              <a:xfrm rot="5400000">
                <a:off x="3984" y="2256"/>
                <a:ext cx="480" cy="480"/>
              </a:xfrm>
              <a:custGeom>
                <a:avLst/>
                <a:gdLst>
                  <a:gd name="G0" fmla="+- 21600 0 0"/>
                  <a:gd name="G1" fmla="+- 21600 0 0"/>
                  <a:gd name="G2" fmla="+- 21600 0 0"/>
                  <a:gd name="T0" fmla="*/ 21600 w 43200"/>
                  <a:gd name="T1" fmla="*/ 0 h 43200"/>
                  <a:gd name="T2" fmla="*/ 20326 w 43200"/>
                  <a:gd name="T3" fmla="*/ 3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lnTo>
                      <a:pt x="21600" y="21600"/>
                    </a:lnTo>
                    <a:close/>
                  </a:path>
                </a:pathLst>
              </a:custGeom>
              <a:noFill/>
              <a:ln w="22225">
                <a:solidFill>
                  <a:schemeClr val="tx1"/>
                </a:solidFill>
                <a:miter lim="800000"/>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5596" name="Oval 28"/>
              <p:cNvSpPr>
                <a:spLocks noChangeArrowheads="1"/>
              </p:cNvSpPr>
              <p:nvPr/>
            </p:nvSpPr>
            <p:spPr bwMode="auto">
              <a:xfrm>
                <a:off x="3936" y="2448"/>
                <a:ext cx="96" cy="96"/>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5597" name="Line 29"/>
              <p:cNvSpPr>
                <a:spLocks noChangeShapeType="1"/>
              </p:cNvSpPr>
              <p:nvPr/>
            </p:nvSpPr>
            <p:spPr bwMode="auto">
              <a:xfrm>
                <a:off x="3984" y="2544"/>
                <a:ext cx="144" cy="38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5598" name="Oval 30"/>
              <p:cNvSpPr>
                <a:spLocks noChangeArrowheads="1"/>
              </p:cNvSpPr>
              <p:nvPr/>
            </p:nvSpPr>
            <p:spPr bwMode="auto">
              <a:xfrm>
                <a:off x="4096" y="2928"/>
                <a:ext cx="96" cy="96"/>
              </a:xfrm>
              <a:prstGeom prst="ellipse">
                <a:avLst/>
              </a:prstGeom>
              <a:ln w="22225">
                <a:solidFill>
                  <a:srgbClr val="0066FF"/>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8447" name="Text Box 31"/>
              <p:cNvSpPr txBox="1">
                <a:spLocks noChangeArrowheads="1"/>
              </p:cNvSpPr>
              <p:nvPr/>
            </p:nvSpPr>
            <p:spPr bwMode="auto">
              <a:xfrm>
                <a:off x="3863" y="283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3333FF"/>
                    </a:solidFill>
                    <a:latin typeface="Times New Roman" panose="02020603050405020304" pitchFamily="18" charset="0"/>
                  </a:rPr>
                  <a:t>x</a:t>
                </a:r>
                <a:r>
                  <a:rPr lang="en-US" altLang="zh-CN" sz="2400" baseline="-20000">
                    <a:solidFill>
                      <a:srgbClr val="3333FF"/>
                    </a:solidFill>
                    <a:latin typeface="Times New Roman" panose="02020603050405020304" pitchFamily="18" charset="0"/>
                  </a:rPr>
                  <a:t>5</a:t>
                </a:r>
              </a:p>
            </p:txBody>
          </p:sp>
          <p:sp>
            <p:nvSpPr>
              <p:cNvPr id="188448" name="Text Box 32"/>
              <p:cNvSpPr txBox="1">
                <a:spLocks noChangeArrowheads="1"/>
              </p:cNvSpPr>
              <p:nvPr/>
            </p:nvSpPr>
            <p:spPr bwMode="auto">
              <a:xfrm>
                <a:off x="1708"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88449" name="Text Box 33"/>
              <p:cNvSpPr txBox="1">
                <a:spLocks noChangeArrowheads="1"/>
              </p:cNvSpPr>
              <p:nvPr/>
            </p:nvSpPr>
            <p:spPr bwMode="auto">
              <a:xfrm>
                <a:off x="2391" y="283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e</a:t>
                </a:r>
              </a:p>
            </p:txBody>
          </p:sp>
          <p:sp>
            <p:nvSpPr>
              <p:cNvPr id="188450" name="Text Box 34"/>
              <p:cNvSpPr txBox="1">
                <a:spLocks noChangeArrowheads="1"/>
              </p:cNvSpPr>
              <p:nvPr/>
            </p:nvSpPr>
            <p:spPr bwMode="auto">
              <a:xfrm>
                <a:off x="2400" y="22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88451" name="Text Box 35"/>
              <p:cNvSpPr txBox="1">
                <a:spLocks noChangeArrowheads="1"/>
              </p:cNvSpPr>
              <p:nvPr/>
            </p:nvSpPr>
            <p:spPr bwMode="auto">
              <a:xfrm>
                <a:off x="3004" y="2880"/>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p>
            </p:txBody>
          </p:sp>
          <p:sp>
            <p:nvSpPr>
              <p:cNvPr id="188452" name="Text Box 36"/>
              <p:cNvSpPr txBox="1">
                <a:spLocks noChangeArrowheads="1"/>
              </p:cNvSpPr>
              <p:nvPr/>
            </p:nvSpPr>
            <p:spPr bwMode="auto">
              <a:xfrm>
                <a:off x="2976" y="2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88453" name="Text Box 37"/>
              <p:cNvSpPr txBox="1">
                <a:spLocks noChangeArrowheads="1"/>
              </p:cNvSpPr>
              <p:nvPr/>
            </p:nvSpPr>
            <p:spPr bwMode="auto">
              <a:xfrm>
                <a:off x="3004" y="17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88454" name="Text Box 38"/>
              <p:cNvSpPr txBox="1">
                <a:spLocks noChangeArrowheads="1"/>
              </p:cNvSpPr>
              <p:nvPr/>
            </p:nvSpPr>
            <p:spPr bwMode="auto">
              <a:xfrm>
                <a:off x="3532" y="224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88455" name="Rectangle 39"/>
              <p:cNvSpPr>
                <a:spLocks noChangeArrowheads="1"/>
              </p:cNvSpPr>
              <p:nvPr/>
            </p:nvSpPr>
            <p:spPr bwMode="auto">
              <a:xfrm>
                <a:off x="3863" y="2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1</a:t>
                </a:r>
              </a:p>
            </p:txBody>
          </p:sp>
        </p:grpSp>
        <p:sp>
          <p:nvSpPr>
            <p:cNvPr id="188426" name="Text Box 40"/>
            <p:cNvSpPr txBox="1">
              <a:spLocks noChangeArrowheads="1"/>
            </p:cNvSpPr>
            <p:nvPr/>
          </p:nvSpPr>
          <p:spPr bwMode="auto">
            <a:xfrm>
              <a:off x="4108"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g</a:t>
              </a:r>
            </a:p>
          </p:txBody>
        </p:sp>
      </p:grpSp>
      <p:sp>
        <p:nvSpPr>
          <p:cNvPr id="4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1" name="页脚占位符 4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ppt_x"/>
                                          </p:val>
                                        </p:tav>
                                        <p:tav tm="100000">
                                          <p:val>
                                            <p:strVal val="#ppt_x"/>
                                          </p:val>
                                        </p:tav>
                                      </p:tavLst>
                                    </p:anim>
                                    <p:anim calcmode="lin" valueType="num">
                                      <p:cBhvr additive="base">
                                        <p:cTn id="8" dur="500" fill="hold"/>
                                        <p:tgtEl>
                                          <p:spTgt spid="3655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5575"/>
                                        </p:tgtEl>
                                        <p:attrNameLst>
                                          <p:attrName>style.visibility</p:attrName>
                                        </p:attrNameLst>
                                      </p:cBhvr>
                                      <p:to>
                                        <p:strVal val="visible"/>
                                      </p:to>
                                    </p:set>
                                    <p:anim calcmode="lin" valueType="num">
                                      <p:cBhvr additive="base">
                                        <p:cTn id="19" dur="500" fill="hold"/>
                                        <p:tgtEl>
                                          <p:spTgt spid="365575"/>
                                        </p:tgtEl>
                                        <p:attrNameLst>
                                          <p:attrName>ppt_x</p:attrName>
                                        </p:attrNameLst>
                                      </p:cBhvr>
                                      <p:tavLst>
                                        <p:tav tm="0">
                                          <p:val>
                                            <p:strVal val="#ppt_x"/>
                                          </p:val>
                                        </p:tav>
                                        <p:tav tm="100000">
                                          <p:val>
                                            <p:strVal val="#ppt_x"/>
                                          </p:val>
                                        </p:tav>
                                      </p:tavLst>
                                    </p:anim>
                                    <p:anim calcmode="lin" valueType="num">
                                      <p:cBhvr additive="base">
                                        <p:cTn id="20" dur="500" fill="hold"/>
                                        <p:tgtEl>
                                          <p:spTgt spid="3655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5573"/>
                                        </p:tgtEl>
                                        <p:attrNameLst>
                                          <p:attrName>style.visibility</p:attrName>
                                        </p:attrNameLst>
                                      </p:cBhvr>
                                      <p:to>
                                        <p:strVal val="visible"/>
                                      </p:to>
                                    </p:set>
                                    <p:anim calcmode="lin" valueType="num">
                                      <p:cBhvr additive="base">
                                        <p:cTn id="25" dur="500" fill="hold"/>
                                        <p:tgtEl>
                                          <p:spTgt spid="365573"/>
                                        </p:tgtEl>
                                        <p:attrNameLst>
                                          <p:attrName>ppt_x</p:attrName>
                                        </p:attrNameLst>
                                      </p:cBhvr>
                                      <p:tavLst>
                                        <p:tav tm="0">
                                          <p:val>
                                            <p:strVal val="#ppt_x"/>
                                          </p:val>
                                        </p:tav>
                                        <p:tav tm="100000">
                                          <p:val>
                                            <p:strVal val="#ppt_x"/>
                                          </p:val>
                                        </p:tav>
                                      </p:tavLst>
                                    </p:anim>
                                    <p:anim calcmode="lin" valueType="num">
                                      <p:cBhvr additive="base">
                                        <p:cTn id="26" dur="500" fill="hold"/>
                                        <p:tgtEl>
                                          <p:spTgt spid="36557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5574"/>
                                        </p:tgtEl>
                                        <p:attrNameLst>
                                          <p:attrName>style.visibility</p:attrName>
                                        </p:attrNameLst>
                                      </p:cBhvr>
                                      <p:to>
                                        <p:strVal val="visible"/>
                                      </p:to>
                                    </p:set>
                                    <p:anim calcmode="lin" valueType="num">
                                      <p:cBhvr additive="base">
                                        <p:cTn id="31" dur="500" fill="hold"/>
                                        <p:tgtEl>
                                          <p:spTgt spid="365574"/>
                                        </p:tgtEl>
                                        <p:attrNameLst>
                                          <p:attrName>ppt_x</p:attrName>
                                        </p:attrNameLst>
                                      </p:cBhvr>
                                      <p:tavLst>
                                        <p:tav tm="0">
                                          <p:val>
                                            <p:strVal val="#ppt_x"/>
                                          </p:val>
                                        </p:tav>
                                        <p:tav tm="100000">
                                          <p:val>
                                            <p:strVal val="#ppt_x"/>
                                          </p:val>
                                        </p:tav>
                                      </p:tavLst>
                                    </p:anim>
                                    <p:anim calcmode="lin" valueType="num">
                                      <p:cBhvr additive="base">
                                        <p:cTn id="32" dur="500" fill="hold"/>
                                        <p:tgtEl>
                                          <p:spTgt spid="3655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5576"/>
                                        </p:tgtEl>
                                        <p:attrNameLst>
                                          <p:attrName>style.visibility</p:attrName>
                                        </p:attrNameLst>
                                      </p:cBhvr>
                                      <p:to>
                                        <p:strVal val="visible"/>
                                      </p:to>
                                    </p:set>
                                    <p:anim calcmode="lin" valueType="num">
                                      <p:cBhvr additive="base">
                                        <p:cTn id="37" dur="500" fill="hold"/>
                                        <p:tgtEl>
                                          <p:spTgt spid="365576"/>
                                        </p:tgtEl>
                                        <p:attrNameLst>
                                          <p:attrName>ppt_x</p:attrName>
                                        </p:attrNameLst>
                                      </p:cBhvr>
                                      <p:tavLst>
                                        <p:tav tm="0">
                                          <p:val>
                                            <p:strVal val="#ppt_x"/>
                                          </p:val>
                                        </p:tav>
                                        <p:tav tm="100000">
                                          <p:val>
                                            <p:strVal val="#ppt_x"/>
                                          </p:val>
                                        </p:tav>
                                      </p:tavLst>
                                    </p:anim>
                                    <p:anim calcmode="lin" valueType="num">
                                      <p:cBhvr additive="base">
                                        <p:cTn id="38" dur="500" fill="hold"/>
                                        <p:tgtEl>
                                          <p:spTgt spid="3655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autoUpdateAnimBg="0"/>
      <p:bldP spid="365573" grpId="0" autoUpdateAnimBg="0"/>
      <p:bldP spid="365574" grpId="0" autoUpdateAnimBg="0"/>
      <p:bldP spid="365575" grpId="0" animBg="1" autoUpdateAnimBg="0"/>
      <p:bldP spid="365576"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3"/>
          <p:cNvSpPr>
            <a:spLocks noChangeArrowheads="1"/>
          </p:cNvSpPr>
          <p:nvPr/>
        </p:nvSpPr>
        <p:spPr bwMode="auto">
          <a:xfrm>
            <a:off x="1066800" y="1196752"/>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混合节点 </a:t>
            </a:r>
          </a:p>
        </p:txBody>
      </p:sp>
      <p:sp>
        <p:nvSpPr>
          <p:cNvPr id="366596" name="Rectangle 4"/>
          <p:cNvSpPr>
            <a:spLocks noChangeArrowheads="1"/>
          </p:cNvSpPr>
          <p:nvPr/>
        </p:nvSpPr>
        <p:spPr bwMode="auto">
          <a:xfrm>
            <a:off x="1066800" y="1800002"/>
            <a:ext cx="76962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既有输入又有输出的节点。若从混合节点引出一条具有单位增益的支路，可将混合节点变为输出节点。</a:t>
            </a:r>
          </a:p>
        </p:txBody>
      </p:sp>
      <p:grpSp>
        <p:nvGrpSpPr>
          <p:cNvPr id="2" name="Group 5"/>
          <p:cNvGrpSpPr/>
          <p:nvPr/>
        </p:nvGrpSpPr>
        <p:grpSpPr bwMode="auto">
          <a:xfrm>
            <a:off x="2057400" y="3025552"/>
            <a:ext cx="6330950" cy="2905125"/>
            <a:chOff x="1296" y="2208"/>
            <a:chExt cx="3049" cy="1376"/>
          </a:xfrm>
        </p:grpSpPr>
        <p:sp>
          <p:nvSpPr>
            <p:cNvPr id="366598" name="Oval 6"/>
            <p:cNvSpPr>
              <a:spLocks noChangeArrowheads="1"/>
            </p:cNvSpPr>
            <p:nvPr/>
          </p:nvSpPr>
          <p:spPr bwMode="auto">
            <a:xfrm>
              <a:off x="1369" y="2936"/>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599" name="Line 7"/>
            <p:cNvSpPr>
              <a:spLocks noChangeShapeType="1"/>
            </p:cNvSpPr>
            <p:nvPr/>
          </p:nvSpPr>
          <p:spPr bwMode="auto">
            <a:xfrm>
              <a:off x="1465" y="2984"/>
              <a:ext cx="576"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0" name="Oval 8"/>
            <p:cNvSpPr>
              <a:spLocks noChangeArrowheads="1"/>
            </p:cNvSpPr>
            <p:nvPr/>
          </p:nvSpPr>
          <p:spPr bwMode="auto">
            <a:xfrm>
              <a:off x="2041" y="2936"/>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1" name="Oval 9"/>
            <p:cNvSpPr>
              <a:spLocks noChangeArrowheads="1"/>
            </p:cNvSpPr>
            <p:nvPr/>
          </p:nvSpPr>
          <p:spPr bwMode="auto">
            <a:xfrm>
              <a:off x="2617" y="2936"/>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2" name="Oval 10"/>
            <p:cNvSpPr>
              <a:spLocks noChangeArrowheads="1"/>
            </p:cNvSpPr>
            <p:nvPr/>
          </p:nvSpPr>
          <p:spPr bwMode="auto">
            <a:xfrm>
              <a:off x="3193" y="2936"/>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3" name="Line 11"/>
            <p:cNvSpPr>
              <a:spLocks noChangeShapeType="1"/>
            </p:cNvSpPr>
            <p:nvPr/>
          </p:nvSpPr>
          <p:spPr bwMode="auto">
            <a:xfrm>
              <a:off x="2137" y="2984"/>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4" name="Line 12"/>
            <p:cNvSpPr>
              <a:spLocks noChangeShapeType="1"/>
            </p:cNvSpPr>
            <p:nvPr/>
          </p:nvSpPr>
          <p:spPr bwMode="auto">
            <a:xfrm>
              <a:off x="2713" y="2984"/>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05" name="Line 13"/>
            <p:cNvSpPr>
              <a:spLocks noChangeShapeType="1"/>
            </p:cNvSpPr>
            <p:nvPr/>
          </p:nvSpPr>
          <p:spPr bwMode="auto">
            <a:xfrm>
              <a:off x="3289" y="2984"/>
              <a:ext cx="52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9453" name="Text Box 14"/>
            <p:cNvSpPr txBox="1">
              <a:spLocks noChangeArrowheads="1"/>
            </p:cNvSpPr>
            <p:nvPr/>
          </p:nvSpPr>
          <p:spPr bwMode="auto">
            <a:xfrm>
              <a:off x="1296" y="2984"/>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1</a:t>
              </a:r>
            </a:p>
          </p:txBody>
        </p:sp>
        <p:sp>
          <p:nvSpPr>
            <p:cNvPr id="189454" name="Text Box 15"/>
            <p:cNvSpPr txBox="1">
              <a:spLocks noChangeArrowheads="1"/>
            </p:cNvSpPr>
            <p:nvPr/>
          </p:nvSpPr>
          <p:spPr bwMode="auto">
            <a:xfrm>
              <a:off x="1776" y="2984"/>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2</a:t>
              </a:r>
            </a:p>
          </p:txBody>
        </p:sp>
        <p:sp>
          <p:nvSpPr>
            <p:cNvPr id="189455" name="Text Box 16"/>
            <p:cNvSpPr txBox="1">
              <a:spLocks noChangeArrowheads="1"/>
            </p:cNvSpPr>
            <p:nvPr/>
          </p:nvSpPr>
          <p:spPr bwMode="auto">
            <a:xfrm>
              <a:off x="2544" y="2648"/>
              <a:ext cx="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3</a:t>
              </a:r>
            </a:p>
          </p:txBody>
        </p:sp>
        <p:sp>
          <p:nvSpPr>
            <p:cNvPr id="189456" name="Text Box 17"/>
            <p:cNvSpPr txBox="1">
              <a:spLocks noChangeArrowheads="1"/>
            </p:cNvSpPr>
            <p:nvPr/>
          </p:nvSpPr>
          <p:spPr bwMode="auto">
            <a:xfrm>
              <a:off x="3216" y="2984"/>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4</a:t>
              </a:r>
            </a:p>
          </p:txBody>
        </p:sp>
        <p:sp>
          <p:nvSpPr>
            <p:cNvPr id="189457" name="Text Box 18"/>
            <p:cNvSpPr txBox="1">
              <a:spLocks noChangeArrowheads="1"/>
            </p:cNvSpPr>
            <p:nvPr/>
          </p:nvSpPr>
          <p:spPr bwMode="auto">
            <a:xfrm>
              <a:off x="3600" y="2984"/>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366611" name="Freeform 19"/>
            <p:cNvSpPr/>
            <p:nvPr/>
          </p:nvSpPr>
          <p:spPr bwMode="auto">
            <a:xfrm>
              <a:off x="2089" y="3032"/>
              <a:ext cx="576" cy="384"/>
            </a:xfrm>
            <a:custGeom>
              <a:avLst/>
              <a:gdLst/>
              <a:ahLst/>
              <a:cxnLst>
                <a:cxn ang="0">
                  <a:pos x="576" y="0"/>
                </a:cxn>
                <a:cxn ang="0">
                  <a:pos x="384" y="288"/>
                </a:cxn>
                <a:cxn ang="0">
                  <a:pos x="144" y="288"/>
                </a:cxn>
                <a:cxn ang="0">
                  <a:pos x="0" y="0"/>
                </a:cxn>
              </a:cxnLst>
              <a:rect l="0" t="0" r="r" b="b"/>
              <a:pathLst>
                <a:path w="576" h="336">
                  <a:moveTo>
                    <a:pt x="576" y="0"/>
                  </a:moveTo>
                  <a:cubicBezTo>
                    <a:pt x="516" y="120"/>
                    <a:pt x="456" y="240"/>
                    <a:pt x="384" y="288"/>
                  </a:cubicBezTo>
                  <a:cubicBezTo>
                    <a:pt x="312" y="336"/>
                    <a:pt x="208" y="336"/>
                    <a:pt x="144" y="288"/>
                  </a:cubicBezTo>
                  <a:cubicBezTo>
                    <a:pt x="80" y="240"/>
                    <a:pt x="40" y="120"/>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12" name="Freeform 20"/>
            <p:cNvSpPr/>
            <p:nvPr/>
          </p:nvSpPr>
          <p:spPr bwMode="auto">
            <a:xfrm>
              <a:off x="2665" y="3032"/>
              <a:ext cx="576" cy="384"/>
            </a:xfrm>
            <a:custGeom>
              <a:avLst/>
              <a:gdLst/>
              <a:ahLst/>
              <a:cxnLst>
                <a:cxn ang="0">
                  <a:pos x="576" y="0"/>
                </a:cxn>
                <a:cxn ang="0">
                  <a:pos x="384" y="336"/>
                </a:cxn>
                <a:cxn ang="0">
                  <a:pos x="192" y="288"/>
                </a:cxn>
                <a:cxn ang="0">
                  <a:pos x="0" y="0"/>
                </a:cxn>
              </a:cxnLst>
              <a:rect l="0" t="0" r="r" b="b"/>
              <a:pathLst>
                <a:path w="576" h="384">
                  <a:moveTo>
                    <a:pt x="576" y="0"/>
                  </a:moveTo>
                  <a:cubicBezTo>
                    <a:pt x="512" y="144"/>
                    <a:pt x="448" y="288"/>
                    <a:pt x="384" y="336"/>
                  </a:cubicBezTo>
                  <a:cubicBezTo>
                    <a:pt x="320" y="384"/>
                    <a:pt x="256" y="344"/>
                    <a:pt x="192" y="288"/>
                  </a:cubicBezTo>
                  <a:cubicBezTo>
                    <a:pt x="128" y="232"/>
                    <a:pt x="64" y="116"/>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13" name="Freeform 21"/>
            <p:cNvSpPr/>
            <p:nvPr/>
          </p:nvSpPr>
          <p:spPr bwMode="auto">
            <a:xfrm>
              <a:off x="2089" y="2440"/>
              <a:ext cx="1776" cy="496"/>
            </a:xfrm>
            <a:custGeom>
              <a:avLst/>
              <a:gdLst/>
              <a:ahLst/>
              <a:cxnLst>
                <a:cxn ang="0">
                  <a:pos x="0" y="496"/>
                </a:cxn>
                <a:cxn ang="0">
                  <a:pos x="432" y="112"/>
                </a:cxn>
                <a:cxn ang="0">
                  <a:pos x="1008" y="16"/>
                </a:cxn>
                <a:cxn ang="0">
                  <a:pos x="1536" y="208"/>
                </a:cxn>
                <a:cxn ang="0">
                  <a:pos x="1776" y="496"/>
                </a:cxn>
              </a:cxnLst>
              <a:rect l="0" t="0" r="r" b="b"/>
              <a:pathLst>
                <a:path w="1776" h="496">
                  <a:moveTo>
                    <a:pt x="0" y="496"/>
                  </a:moveTo>
                  <a:cubicBezTo>
                    <a:pt x="132" y="344"/>
                    <a:pt x="264" y="192"/>
                    <a:pt x="432" y="112"/>
                  </a:cubicBezTo>
                  <a:cubicBezTo>
                    <a:pt x="600" y="32"/>
                    <a:pt x="824" y="0"/>
                    <a:pt x="1008" y="16"/>
                  </a:cubicBezTo>
                  <a:cubicBezTo>
                    <a:pt x="1192" y="32"/>
                    <a:pt x="1408" y="128"/>
                    <a:pt x="1536" y="208"/>
                  </a:cubicBezTo>
                  <a:cubicBezTo>
                    <a:pt x="1664" y="288"/>
                    <a:pt x="1720" y="392"/>
                    <a:pt x="1776" y="49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14" name="Arc 22"/>
            <p:cNvSpPr/>
            <p:nvPr/>
          </p:nvSpPr>
          <p:spPr bwMode="auto">
            <a:xfrm rot="5400000">
              <a:off x="3865" y="2744"/>
              <a:ext cx="480" cy="480"/>
            </a:xfrm>
            <a:custGeom>
              <a:avLst/>
              <a:gdLst>
                <a:gd name="G0" fmla="+- 21600 0 0"/>
                <a:gd name="G1" fmla="+- 21600 0 0"/>
                <a:gd name="G2" fmla="+- 21600 0 0"/>
                <a:gd name="T0" fmla="*/ 21600 w 43200"/>
                <a:gd name="T1" fmla="*/ 0 h 43200"/>
                <a:gd name="T2" fmla="*/ 20326 w 43200"/>
                <a:gd name="T3" fmla="*/ 3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lnTo>
                    <a:pt x="21600" y="21600"/>
                  </a:lnTo>
                  <a:close/>
                </a:path>
              </a:pathLst>
            </a:custGeom>
            <a:noFill/>
            <a:ln w="22225">
              <a:solidFill>
                <a:schemeClr val="tx1"/>
              </a:solidFill>
              <a:miter lim="800000"/>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6615" name="Oval 23"/>
            <p:cNvSpPr>
              <a:spLocks noChangeArrowheads="1"/>
            </p:cNvSpPr>
            <p:nvPr/>
          </p:nvSpPr>
          <p:spPr bwMode="auto">
            <a:xfrm>
              <a:off x="3817" y="2936"/>
              <a:ext cx="96" cy="96"/>
            </a:xfrm>
            <a:prstGeom prst="ellipse">
              <a:avLst/>
            </a:prstGeom>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6616" name="Line 24"/>
            <p:cNvSpPr>
              <a:spLocks noChangeShapeType="1"/>
            </p:cNvSpPr>
            <p:nvPr/>
          </p:nvSpPr>
          <p:spPr bwMode="auto">
            <a:xfrm>
              <a:off x="3865" y="3032"/>
              <a:ext cx="144" cy="38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6617" name="Oval 25"/>
            <p:cNvSpPr>
              <a:spLocks noChangeArrowheads="1"/>
            </p:cNvSpPr>
            <p:nvPr/>
          </p:nvSpPr>
          <p:spPr bwMode="auto">
            <a:xfrm>
              <a:off x="3977" y="3416"/>
              <a:ext cx="96" cy="95"/>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89465" name="Text Box 26"/>
            <p:cNvSpPr txBox="1">
              <a:spLocks noChangeArrowheads="1"/>
            </p:cNvSpPr>
            <p:nvPr/>
          </p:nvSpPr>
          <p:spPr bwMode="auto">
            <a:xfrm>
              <a:off x="3744" y="3320"/>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189466" name="Text Box 27"/>
            <p:cNvSpPr txBox="1">
              <a:spLocks noChangeArrowheads="1"/>
            </p:cNvSpPr>
            <p:nvPr/>
          </p:nvSpPr>
          <p:spPr bwMode="auto">
            <a:xfrm>
              <a:off x="1589" y="2696"/>
              <a:ext cx="1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89467" name="Text Box 28"/>
            <p:cNvSpPr txBox="1">
              <a:spLocks noChangeArrowheads="1"/>
            </p:cNvSpPr>
            <p:nvPr/>
          </p:nvSpPr>
          <p:spPr bwMode="auto">
            <a:xfrm>
              <a:off x="2272" y="3320"/>
              <a:ext cx="15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e</a:t>
              </a:r>
            </a:p>
          </p:txBody>
        </p:sp>
        <p:sp>
          <p:nvSpPr>
            <p:cNvPr id="189468" name="Text Box 29"/>
            <p:cNvSpPr txBox="1">
              <a:spLocks noChangeArrowheads="1"/>
            </p:cNvSpPr>
            <p:nvPr/>
          </p:nvSpPr>
          <p:spPr bwMode="auto">
            <a:xfrm>
              <a:off x="2281" y="2728"/>
              <a:ext cx="1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89469" name="Text Box 30"/>
            <p:cNvSpPr txBox="1">
              <a:spLocks noChangeArrowheads="1"/>
            </p:cNvSpPr>
            <p:nvPr/>
          </p:nvSpPr>
          <p:spPr bwMode="auto">
            <a:xfrm>
              <a:off x="2885" y="3368"/>
              <a:ext cx="1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p>
          </p:txBody>
        </p:sp>
        <p:sp>
          <p:nvSpPr>
            <p:cNvPr id="189470" name="Text Box 31"/>
            <p:cNvSpPr txBox="1">
              <a:spLocks noChangeArrowheads="1"/>
            </p:cNvSpPr>
            <p:nvPr/>
          </p:nvSpPr>
          <p:spPr bwMode="auto">
            <a:xfrm>
              <a:off x="2857" y="2736"/>
              <a:ext cx="16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89471" name="Text Box 32"/>
            <p:cNvSpPr txBox="1">
              <a:spLocks noChangeArrowheads="1"/>
            </p:cNvSpPr>
            <p:nvPr/>
          </p:nvSpPr>
          <p:spPr bwMode="auto">
            <a:xfrm>
              <a:off x="2885" y="2208"/>
              <a:ext cx="1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89472" name="Text Box 33"/>
            <p:cNvSpPr txBox="1">
              <a:spLocks noChangeArrowheads="1"/>
            </p:cNvSpPr>
            <p:nvPr/>
          </p:nvSpPr>
          <p:spPr bwMode="auto">
            <a:xfrm>
              <a:off x="3413" y="2728"/>
              <a:ext cx="15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89473" name="Rectangle 34"/>
            <p:cNvSpPr>
              <a:spLocks noChangeArrowheads="1"/>
            </p:cNvSpPr>
            <p:nvPr/>
          </p:nvSpPr>
          <p:spPr bwMode="auto">
            <a:xfrm>
              <a:off x="3744" y="3120"/>
              <a:ext cx="16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1</a:t>
              </a:r>
            </a:p>
          </p:txBody>
        </p:sp>
        <p:sp>
          <p:nvSpPr>
            <p:cNvPr id="189474" name="Text Box 35"/>
            <p:cNvSpPr txBox="1">
              <a:spLocks noChangeArrowheads="1"/>
            </p:cNvSpPr>
            <p:nvPr/>
          </p:nvSpPr>
          <p:spPr bwMode="auto">
            <a:xfrm>
              <a:off x="4032" y="2400"/>
              <a:ext cx="16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g</a:t>
              </a:r>
            </a:p>
          </p:txBody>
        </p:sp>
      </p:grpSp>
      <p:sp>
        <p:nvSpPr>
          <p:cNvPr id="35"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6" name="页脚占位符 35"/>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 calcmode="lin" valueType="num">
                                      <p:cBhvr additive="base">
                                        <p:cTn id="7" dur="500" fill="hold"/>
                                        <p:tgtEl>
                                          <p:spTgt spid="366596"/>
                                        </p:tgtEl>
                                        <p:attrNameLst>
                                          <p:attrName>ppt_x</p:attrName>
                                        </p:attrNameLst>
                                      </p:cBhvr>
                                      <p:tavLst>
                                        <p:tav tm="0">
                                          <p:val>
                                            <p:strVal val="#ppt_x"/>
                                          </p:val>
                                        </p:tav>
                                        <p:tav tm="100000">
                                          <p:val>
                                            <p:strVal val="#ppt_x"/>
                                          </p:val>
                                        </p:tav>
                                      </p:tavLst>
                                    </p:anim>
                                    <p:anim calcmode="lin" valueType="num">
                                      <p:cBhvr additive="base">
                                        <p:cTn id="8" dur="500" fill="hold"/>
                                        <p:tgtEl>
                                          <p:spTgt spid="3665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3"/>
          <p:cNvSpPr>
            <a:spLocks noChangeArrowheads="1"/>
          </p:cNvSpPr>
          <p:nvPr/>
        </p:nvSpPr>
        <p:spPr bwMode="auto">
          <a:xfrm>
            <a:off x="899592"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通路  </a:t>
            </a:r>
          </a:p>
        </p:txBody>
      </p:sp>
      <p:sp>
        <p:nvSpPr>
          <p:cNvPr id="367620" name="Rectangle 4"/>
          <p:cNvSpPr>
            <a:spLocks noChangeArrowheads="1"/>
          </p:cNvSpPr>
          <p:nvPr/>
        </p:nvSpPr>
        <p:spPr bwMode="auto">
          <a:xfrm>
            <a:off x="899592" y="1536924"/>
            <a:ext cx="7696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沿支路箭头方向穿过各相连支路的路径。 </a:t>
            </a:r>
          </a:p>
        </p:txBody>
      </p:sp>
      <p:sp>
        <p:nvSpPr>
          <p:cNvPr id="367621" name="Rectangle 5"/>
          <p:cNvSpPr>
            <a:spLocks noChangeArrowheads="1"/>
          </p:cNvSpPr>
          <p:nvPr/>
        </p:nvSpPr>
        <p:spPr bwMode="auto">
          <a:xfrm>
            <a:off x="971600" y="3902299"/>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前向通路   </a:t>
            </a:r>
          </a:p>
        </p:txBody>
      </p:sp>
      <p:sp>
        <p:nvSpPr>
          <p:cNvPr id="367622" name="Rectangle 6"/>
          <p:cNvSpPr>
            <a:spLocks noChangeArrowheads="1"/>
          </p:cNvSpPr>
          <p:nvPr/>
        </p:nvSpPr>
        <p:spPr bwMode="auto">
          <a:xfrm>
            <a:off x="958286" y="4538157"/>
            <a:ext cx="738028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从输入节点到输出节点通路上通过任何节点不多于一次的通路。前向通路上各支路增益之乘积，称</a:t>
            </a:r>
            <a:r>
              <a:rPr lang="zh-CN" altLang="en-US" sz="2800" dirty="0">
                <a:solidFill>
                  <a:srgbClr val="CC0000"/>
                </a:solidFill>
                <a:latin typeface="宋体" panose="02010600030101010101" pitchFamily="2" charset="-122"/>
              </a:rPr>
              <a:t>前向通路总增益</a:t>
            </a:r>
            <a:r>
              <a:rPr lang="zh-CN" altLang="en-US" sz="2800" dirty="0">
                <a:latin typeface="宋体" panose="02010600030101010101" pitchFamily="2" charset="-122"/>
              </a:rPr>
              <a:t>，一般用</a:t>
            </a:r>
            <a:r>
              <a:rPr lang="en-US" altLang="zh-CN" sz="2800" i="1" dirty="0">
                <a:latin typeface="Times New Roman" panose="02020603050405020304" pitchFamily="18" charset="0"/>
              </a:rPr>
              <a:t>p</a:t>
            </a:r>
            <a:r>
              <a:rPr lang="en-US" altLang="zh-CN" sz="2800" i="1" baseline="-20000" dirty="0">
                <a:latin typeface="Times New Roman" panose="02020603050405020304" pitchFamily="18" charset="0"/>
              </a:rPr>
              <a:t>k</a:t>
            </a:r>
            <a:r>
              <a:rPr lang="zh-CN" altLang="en-US" sz="2800" dirty="0">
                <a:latin typeface="宋体" panose="02010600030101010101" pitchFamily="2" charset="-122"/>
              </a:rPr>
              <a:t>表示。</a:t>
            </a:r>
          </a:p>
        </p:txBody>
      </p:sp>
      <p:grpSp>
        <p:nvGrpSpPr>
          <p:cNvPr id="2" name="Group 7"/>
          <p:cNvGrpSpPr/>
          <p:nvPr/>
        </p:nvGrpSpPr>
        <p:grpSpPr bwMode="auto">
          <a:xfrm>
            <a:off x="2604567" y="1957611"/>
            <a:ext cx="4840288" cy="2298700"/>
            <a:chOff x="1440" y="1536"/>
            <a:chExt cx="3049" cy="1448"/>
          </a:xfrm>
        </p:grpSpPr>
        <p:sp>
          <p:nvSpPr>
            <p:cNvPr id="367624" name="Oval 8"/>
            <p:cNvSpPr>
              <a:spLocks noChangeArrowheads="1"/>
            </p:cNvSpPr>
            <p:nvPr/>
          </p:nvSpPr>
          <p:spPr bwMode="auto">
            <a:xfrm>
              <a:off x="1513" y="2264"/>
              <a:ext cx="96" cy="96"/>
            </a:xfrm>
            <a:prstGeom prst="ellipse">
              <a:avLst/>
            </a:prstGeom>
            <a:noFill/>
            <a:ln w="22225">
              <a:solidFill>
                <a:srgbClr val="9933FF"/>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25" name="Line 9"/>
            <p:cNvSpPr>
              <a:spLocks noChangeShapeType="1"/>
            </p:cNvSpPr>
            <p:nvPr/>
          </p:nvSpPr>
          <p:spPr bwMode="auto">
            <a:xfrm>
              <a:off x="1609" y="2312"/>
              <a:ext cx="576" cy="0"/>
            </a:xfrm>
            <a:prstGeom prst="line">
              <a:avLst/>
            </a:prstGeom>
            <a:noFill/>
            <a:ln w="22225">
              <a:solidFill>
                <a:srgbClr val="9933FF"/>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26" name="Oval 10"/>
            <p:cNvSpPr>
              <a:spLocks noChangeArrowheads="1"/>
            </p:cNvSpPr>
            <p:nvPr/>
          </p:nvSpPr>
          <p:spPr bwMode="auto">
            <a:xfrm>
              <a:off x="2185" y="2264"/>
              <a:ext cx="96" cy="96"/>
            </a:xfrm>
            <a:prstGeom prst="ellipse">
              <a:avLst/>
            </a:prstGeom>
            <a:noFill/>
            <a:ln w="22225">
              <a:solidFill>
                <a:srgbClr val="9933FF"/>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27" name="Oval 11"/>
            <p:cNvSpPr>
              <a:spLocks noChangeArrowheads="1"/>
            </p:cNvSpPr>
            <p:nvPr/>
          </p:nvSpPr>
          <p:spPr bwMode="auto">
            <a:xfrm>
              <a:off x="2761" y="2264"/>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28" name="Oval 12"/>
            <p:cNvSpPr>
              <a:spLocks noChangeArrowheads="1"/>
            </p:cNvSpPr>
            <p:nvPr/>
          </p:nvSpPr>
          <p:spPr bwMode="auto">
            <a:xfrm>
              <a:off x="3337" y="2264"/>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29" name="Line 13"/>
            <p:cNvSpPr>
              <a:spLocks noChangeShapeType="1"/>
            </p:cNvSpPr>
            <p:nvPr/>
          </p:nvSpPr>
          <p:spPr bwMode="auto">
            <a:xfrm>
              <a:off x="2281" y="2312"/>
              <a:ext cx="480" cy="0"/>
            </a:xfrm>
            <a:prstGeom prst="line">
              <a:avLst/>
            </a:prstGeom>
            <a:noFill/>
            <a:ln w="22225">
              <a:solidFill>
                <a:srgbClr val="CC3399"/>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30" name="Line 14"/>
            <p:cNvSpPr>
              <a:spLocks noChangeShapeType="1"/>
            </p:cNvSpPr>
            <p:nvPr/>
          </p:nvSpPr>
          <p:spPr bwMode="auto">
            <a:xfrm>
              <a:off x="2857" y="2312"/>
              <a:ext cx="480" cy="0"/>
            </a:xfrm>
            <a:prstGeom prst="line">
              <a:avLst/>
            </a:prstGeom>
            <a:noFill/>
            <a:ln w="22225">
              <a:solidFill>
                <a:srgbClr val="CC3399"/>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31" name="Line 15"/>
            <p:cNvSpPr>
              <a:spLocks noChangeShapeType="1"/>
            </p:cNvSpPr>
            <p:nvPr/>
          </p:nvSpPr>
          <p:spPr bwMode="auto">
            <a:xfrm>
              <a:off x="3433" y="2312"/>
              <a:ext cx="528" cy="0"/>
            </a:xfrm>
            <a:prstGeom prst="line">
              <a:avLst/>
            </a:prstGeom>
            <a:noFill/>
            <a:ln w="22225">
              <a:solidFill>
                <a:srgbClr val="CC3399"/>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0479" name="Text Box 16"/>
            <p:cNvSpPr txBox="1">
              <a:spLocks noChangeArrowheads="1"/>
            </p:cNvSpPr>
            <p:nvPr/>
          </p:nvSpPr>
          <p:spPr bwMode="auto">
            <a:xfrm>
              <a:off x="1440" y="231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1</a:t>
              </a:r>
            </a:p>
          </p:txBody>
        </p:sp>
        <p:sp>
          <p:nvSpPr>
            <p:cNvPr id="190480" name="Text Box 17"/>
            <p:cNvSpPr txBox="1">
              <a:spLocks noChangeArrowheads="1"/>
            </p:cNvSpPr>
            <p:nvPr/>
          </p:nvSpPr>
          <p:spPr bwMode="auto">
            <a:xfrm>
              <a:off x="1920" y="231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2</a:t>
              </a:r>
            </a:p>
          </p:txBody>
        </p:sp>
        <p:sp>
          <p:nvSpPr>
            <p:cNvPr id="190481" name="Text Box 18"/>
            <p:cNvSpPr txBox="1">
              <a:spLocks noChangeArrowheads="1"/>
            </p:cNvSpPr>
            <p:nvPr/>
          </p:nvSpPr>
          <p:spPr bwMode="auto">
            <a:xfrm>
              <a:off x="2688" y="197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3</a:t>
              </a:r>
            </a:p>
          </p:txBody>
        </p:sp>
        <p:sp>
          <p:nvSpPr>
            <p:cNvPr id="190482" name="Text Box 19"/>
            <p:cNvSpPr txBox="1">
              <a:spLocks noChangeArrowheads="1"/>
            </p:cNvSpPr>
            <p:nvPr/>
          </p:nvSpPr>
          <p:spPr bwMode="auto">
            <a:xfrm>
              <a:off x="3360" y="231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4</a:t>
              </a:r>
            </a:p>
          </p:txBody>
        </p:sp>
        <p:sp>
          <p:nvSpPr>
            <p:cNvPr id="190483" name="Text Box 20"/>
            <p:cNvSpPr txBox="1">
              <a:spLocks noChangeArrowheads="1"/>
            </p:cNvSpPr>
            <p:nvPr/>
          </p:nvSpPr>
          <p:spPr bwMode="auto">
            <a:xfrm>
              <a:off x="3744" y="231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367637" name="Freeform 21"/>
            <p:cNvSpPr/>
            <p:nvPr/>
          </p:nvSpPr>
          <p:spPr bwMode="auto">
            <a:xfrm>
              <a:off x="2233" y="2360"/>
              <a:ext cx="576" cy="384"/>
            </a:xfrm>
            <a:custGeom>
              <a:avLst/>
              <a:gdLst/>
              <a:ahLst/>
              <a:cxnLst>
                <a:cxn ang="0">
                  <a:pos x="576" y="0"/>
                </a:cxn>
                <a:cxn ang="0">
                  <a:pos x="384" y="288"/>
                </a:cxn>
                <a:cxn ang="0">
                  <a:pos x="144" y="288"/>
                </a:cxn>
                <a:cxn ang="0">
                  <a:pos x="0" y="0"/>
                </a:cxn>
              </a:cxnLst>
              <a:rect l="0" t="0" r="r" b="b"/>
              <a:pathLst>
                <a:path w="576" h="336">
                  <a:moveTo>
                    <a:pt x="576" y="0"/>
                  </a:moveTo>
                  <a:cubicBezTo>
                    <a:pt x="516" y="120"/>
                    <a:pt x="456" y="240"/>
                    <a:pt x="384" y="288"/>
                  </a:cubicBezTo>
                  <a:cubicBezTo>
                    <a:pt x="312" y="336"/>
                    <a:pt x="208" y="336"/>
                    <a:pt x="144" y="288"/>
                  </a:cubicBezTo>
                  <a:cubicBezTo>
                    <a:pt x="80" y="240"/>
                    <a:pt x="40" y="120"/>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38" name="Freeform 22"/>
            <p:cNvSpPr/>
            <p:nvPr/>
          </p:nvSpPr>
          <p:spPr bwMode="auto">
            <a:xfrm>
              <a:off x="2809" y="2360"/>
              <a:ext cx="576" cy="384"/>
            </a:xfrm>
            <a:custGeom>
              <a:avLst/>
              <a:gdLst/>
              <a:ahLst/>
              <a:cxnLst>
                <a:cxn ang="0">
                  <a:pos x="576" y="0"/>
                </a:cxn>
                <a:cxn ang="0">
                  <a:pos x="384" y="336"/>
                </a:cxn>
                <a:cxn ang="0">
                  <a:pos x="192" y="288"/>
                </a:cxn>
                <a:cxn ang="0">
                  <a:pos x="0" y="0"/>
                </a:cxn>
              </a:cxnLst>
              <a:rect l="0" t="0" r="r" b="b"/>
              <a:pathLst>
                <a:path w="576" h="384">
                  <a:moveTo>
                    <a:pt x="576" y="0"/>
                  </a:moveTo>
                  <a:cubicBezTo>
                    <a:pt x="512" y="144"/>
                    <a:pt x="448" y="288"/>
                    <a:pt x="384" y="336"/>
                  </a:cubicBezTo>
                  <a:cubicBezTo>
                    <a:pt x="320" y="384"/>
                    <a:pt x="256" y="344"/>
                    <a:pt x="192" y="288"/>
                  </a:cubicBezTo>
                  <a:cubicBezTo>
                    <a:pt x="128" y="232"/>
                    <a:pt x="64" y="116"/>
                    <a:pt x="0" y="0"/>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39" name="Freeform 23"/>
            <p:cNvSpPr/>
            <p:nvPr/>
          </p:nvSpPr>
          <p:spPr bwMode="auto">
            <a:xfrm>
              <a:off x="2233" y="1768"/>
              <a:ext cx="1776" cy="496"/>
            </a:xfrm>
            <a:custGeom>
              <a:avLst/>
              <a:gdLst/>
              <a:ahLst/>
              <a:cxnLst>
                <a:cxn ang="0">
                  <a:pos x="0" y="496"/>
                </a:cxn>
                <a:cxn ang="0">
                  <a:pos x="432" y="112"/>
                </a:cxn>
                <a:cxn ang="0">
                  <a:pos x="1008" y="16"/>
                </a:cxn>
                <a:cxn ang="0">
                  <a:pos x="1536" y="208"/>
                </a:cxn>
                <a:cxn ang="0">
                  <a:pos x="1776" y="496"/>
                </a:cxn>
              </a:cxnLst>
              <a:rect l="0" t="0" r="r" b="b"/>
              <a:pathLst>
                <a:path w="1776" h="496">
                  <a:moveTo>
                    <a:pt x="0" y="496"/>
                  </a:moveTo>
                  <a:cubicBezTo>
                    <a:pt x="132" y="344"/>
                    <a:pt x="264" y="192"/>
                    <a:pt x="432" y="112"/>
                  </a:cubicBezTo>
                  <a:cubicBezTo>
                    <a:pt x="600" y="32"/>
                    <a:pt x="824" y="0"/>
                    <a:pt x="1008" y="16"/>
                  </a:cubicBezTo>
                  <a:cubicBezTo>
                    <a:pt x="1192" y="32"/>
                    <a:pt x="1408" y="128"/>
                    <a:pt x="1536" y="208"/>
                  </a:cubicBezTo>
                  <a:cubicBezTo>
                    <a:pt x="1664" y="288"/>
                    <a:pt x="1720" y="392"/>
                    <a:pt x="1776" y="496"/>
                  </a:cubicBezTo>
                </a:path>
              </a:pathLst>
            </a:custGeom>
            <a:noFill/>
            <a:ln w="22225">
              <a:solidFill>
                <a:srgbClr val="9933FF"/>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40" name="Arc 24"/>
            <p:cNvSpPr/>
            <p:nvPr/>
          </p:nvSpPr>
          <p:spPr bwMode="auto">
            <a:xfrm rot="5400000">
              <a:off x="4009" y="2072"/>
              <a:ext cx="480" cy="480"/>
            </a:xfrm>
            <a:custGeom>
              <a:avLst/>
              <a:gdLst>
                <a:gd name="G0" fmla="+- 21600 0 0"/>
                <a:gd name="G1" fmla="+- 21600 0 0"/>
                <a:gd name="G2" fmla="+- 21600 0 0"/>
                <a:gd name="T0" fmla="*/ 21600 w 43200"/>
                <a:gd name="T1" fmla="*/ 0 h 43200"/>
                <a:gd name="T2" fmla="*/ 20326 w 43200"/>
                <a:gd name="T3" fmla="*/ 3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lnTo>
                    <a:pt x="21600" y="21600"/>
                  </a:lnTo>
                  <a:close/>
                </a:path>
              </a:pathLst>
            </a:custGeom>
            <a:noFill/>
            <a:ln w="22225">
              <a:solidFill>
                <a:schemeClr val="tx1"/>
              </a:solidFill>
              <a:miter lim="800000"/>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7641" name="Oval 25"/>
            <p:cNvSpPr>
              <a:spLocks noChangeArrowheads="1"/>
            </p:cNvSpPr>
            <p:nvPr/>
          </p:nvSpPr>
          <p:spPr bwMode="auto">
            <a:xfrm>
              <a:off x="3961" y="2264"/>
              <a:ext cx="96" cy="96"/>
            </a:xfrm>
            <a:prstGeom prst="ellipse">
              <a:avLst/>
            </a:prstGeom>
            <a:ln w="22225">
              <a:solidFill>
                <a:srgbClr val="9933FF"/>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7642" name="Line 26"/>
            <p:cNvSpPr>
              <a:spLocks noChangeShapeType="1"/>
            </p:cNvSpPr>
            <p:nvPr/>
          </p:nvSpPr>
          <p:spPr bwMode="auto">
            <a:xfrm>
              <a:off x="4009" y="2360"/>
              <a:ext cx="144" cy="384"/>
            </a:xfrm>
            <a:prstGeom prst="line">
              <a:avLst/>
            </a:prstGeom>
            <a:noFill/>
            <a:ln w="22225">
              <a:solidFill>
                <a:srgbClr val="9933FF"/>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7643" name="Oval 27"/>
            <p:cNvSpPr>
              <a:spLocks noChangeArrowheads="1"/>
            </p:cNvSpPr>
            <p:nvPr/>
          </p:nvSpPr>
          <p:spPr bwMode="auto">
            <a:xfrm>
              <a:off x="4121" y="2744"/>
              <a:ext cx="96" cy="96"/>
            </a:xfrm>
            <a:prstGeom prst="ellipse">
              <a:avLst/>
            </a:prstGeom>
            <a:ln w="22225">
              <a:solidFill>
                <a:srgbClr val="9933FF"/>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0491" name="Text Box 28"/>
            <p:cNvSpPr txBox="1">
              <a:spLocks noChangeArrowheads="1"/>
            </p:cNvSpPr>
            <p:nvPr/>
          </p:nvSpPr>
          <p:spPr bwMode="auto">
            <a:xfrm>
              <a:off x="3888" y="26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190492" name="Text Box 29"/>
            <p:cNvSpPr txBox="1">
              <a:spLocks noChangeArrowheads="1"/>
            </p:cNvSpPr>
            <p:nvPr/>
          </p:nvSpPr>
          <p:spPr bwMode="auto">
            <a:xfrm>
              <a:off x="173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90493" name="Text Box 30"/>
            <p:cNvSpPr txBox="1">
              <a:spLocks noChangeArrowheads="1"/>
            </p:cNvSpPr>
            <p:nvPr/>
          </p:nvSpPr>
          <p:spPr bwMode="auto">
            <a:xfrm>
              <a:off x="2416" y="26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e</a:t>
              </a:r>
            </a:p>
          </p:txBody>
        </p:sp>
        <p:sp>
          <p:nvSpPr>
            <p:cNvPr id="190494" name="Text Box 31"/>
            <p:cNvSpPr txBox="1">
              <a:spLocks noChangeArrowheads="1"/>
            </p:cNvSpPr>
            <p:nvPr/>
          </p:nvSpPr>
          <p:spPr bwMode="auto">
            <a:xfrm>
              <a:off x="2425" y="2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90495" name="Text Box 32"/>
            <p:cNvSpPr txBox="1">
              <a:spLocks noChangeArrowheads="1"/>
            </p:cNvSpPr>
            <p:nvPr/>
          </p:nvSpPr>
          <p:spPr bwMode="auto">
            <a:xfrm>
              <a:off x="3029" y="2696"/>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p>
          </p:txBody>
        </p:sp>
        <p:sp>
          <p:nvSpPr>
            <p:cNvPr id="190496" name="Text Box 33"/>
            <p:cNvSpPr txBox="1">
              <a:spLocks noChangeArrowheads="1"/>
            </p:cNvSpPr>
            <p:nvPr/>
          </p:nvSpPr>
          <p:spPr bwMode="auto">
            <a:xfrm>
              <a:off x="3001"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90497" name="Text Box 34"/>
            <p:cNvSpPr txBox="1">
              <a:spLocks noChangeArrowheads="1"/>
            </p:cNvSpPr>
            <p:nvPr/>
          </p:nvSpPr>
          <p:spPr bwMode="auto">
            <a:xfrm>
              <a:off x="3029"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90498" name="Text Box 35"/>
            <p:cNvSpPr txBox="1">
              <a:spLocks noChangeArrowheads="1"/>
            </p:cNvSpPr>
            <p:nvPr/>
          </p:nvSpPr>
          <p:spPr bwMode="auto">
            <a:xfrm>
              <a:off x="3557" y="205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90499" name="Rectangle 36"/>
            <p:cNvSpPr>
              <a:spLocks noChangeArrowheads="1"/>
            </p:cNvSpPr>
            <p:nvPr/>
          </p:nvSpPr>
          <p:spPr bwMode="auto">
            <a:xfrm>
              <a:off x="3888"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1</a:t>
              </a:r>
            </a:p>
          </p:txBody>
        </p:sp>
        <p:sp>
          <p:nvSpPr>
            <p:cNvPr id="190500" name="Text Box 37"/>
            <p:cNvSpPr txBox="1">
              <a:spLocks noChangeArrowheads="1"/>
            </p:cNvSpPr>
            <p:nvPr/>
          </p:nvSpPr>
          <p:spPr bwMode="auto">
            <a:xfrm>
              <a:off x="4156" y="17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g</a:t>
              </a:r>
            </a:p>
          </p:txBody>
        </p:sp>
      </p:grpSp>
      <p:sp>
        <p:nvSpPr>
          <p:cNvPr id="3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8" name="页脚占位符 3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 calcmode="lin" valueType="num">
                                      <p:cBhvr additive="base">
                                        <p:cTn id="7" dur="500" fill="hold"/>
                                        <p:tgtEl>
                                          <p:spTgt spid="367620"/>
                                        </p:tgtEl>
                                        <p:attrNameLst>
                                          <p:attrName>ppt_x</p:attrName>
                                        </p:attrNameLst>
                                      </p:cBhvr>
                                      <p:tavLst>
                                        <p:tav tm="0">
                                          <p:val>
                                            <p:strVal val="#ppt_x"/>
                                          </p:val>
                                        </p:tav>
                                        <p:tav tm="100000">
                                          <p:val>
                                            <p:strVal val="#ppt_x"/>
                                          </p:val>
                                        </p:tav>
                                      </p:tavLst>
                                    </p:anim>
                                    <p:anim calcmode="lin" valueType="num">
                                      <p:cBhvr additive="base">
                                        <p:cTn id="8" dur="500" fill="hold"/>
                                        <p:tgtEl>
                                          <p:spTgt spid="3676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7621"/>
                                        </p:tgtEl>
                                        <p:attrNameLst>
                                          <p:attrName>style.visibility</p:attrName>
                                        </p:attrNameLst>
                                      </p:cBhvr>
                                      <p:to>
                                        <p:strVal val="visible"/>
                                      </p:to>
                                    </p:set>
                                    <p:anim calcmode="lin" valueType="num">
                                      <p:cBhvr additive="base">
                                        <p:cTn id="19" dur="500" fill="hold"/>
                                        <p:tgtEl>
                                          <p:spTgt spid="367621"/>
                                        </p:tgtEl>
                                        <p:attrNameLst>
                                          <p:attrName>ppt_x</p:attrName>
                                        </p:attrNameLst>
                                      </p:cBhvr>
                                      <p:tavLst>
                                        <p:tav tm="0">
                                          <p:val>
                                            <p:strVal val="#ppt_x"/>
                                          </p:val>
                                        </p:tav>
                                        <p:tav tm="100000">
                                          <p:val>
                                            <p:strVal val="#ppt_x"/>
                                          </p:val>
                                        </p:tav>
                                      </p:tavLst>
                                    </p:anim>
                                    <p:anim calcmode="lin" valueType="num">
                                      <p:cBhvr additive="base">
                                        <p:cTn id="20" dur="500" fill="hold"/>
                                        <p:tgtEl>
                                          <p:spTgt spid="3676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7622"/>
                                        </p:tgtEl>
                                        <p:attrNameLst>
                                          <p:attrName>style.visibility</p:attrName>
                                        </p:attrNameLst>
                                      </p:cBhvr>
                                      <p:to>
                                        <p:strVal val="visible"/>
                                      </p:to>
                                    </p:set>
                                    <p:anim calcmode="lin" valueType="num">
                                      <p:cBhvr additive="base">
                                        <p:cTn id="25" dur="500" fill="hold"/>
                                        <p:tgtEl>
                                          <p:spTgt spid="367622"/>
                                        </p:tgtEl>
                                        <p:attrNameLst>
                                          <p:attrName>ppt_x</p:attrName>
                                        </p:attrNameLst>
                                      </p:cBhvr>
                                      <p:tavLst>
                                        <p:tav tm="0">
                                          <p:val>
                                            <p:strVal val="#ppt_x"/>
                                          </p:val>
                                        </p:tav>
                                        <p:tav tm="100000">
                                          <p:val>
                                            <p:strVal val="#ppt_x"/>
                                          </p:val>
                                        </p:tav>
                                      </p:tavLst>
                                    </p:anim>
                                    <p:anim calcmode="lin" valueType="num">
                                      <p:cBhvr additive="base">
                                        <p:cTn id="26" dur="500" fill="hold"/>
                                        <p:tgtEl>
                                          <p:spTgt spid="3676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P spid="367621" grpId="0" autoUpdateAnimBg="0"/>
      <p:bldP spid="367622"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3"/>
          <p:cNvSpPr>
            <a:spLocks noChangeArrowheads="1"/>
          </p:cNvSpPr>
          <p:nvPr/>
        </p:nvSpPr>
        <p:spPr bwMode="auto">
          <a:xfrm>
            <a:off x="1066800" y="908720"/>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回路   </a:t>
            </a:r>
          </a:p>
        </p:txBody>
      </p:sp>
      <p:sp>
        <p:nvSpPr>
          <p:cNvPr id="368644" name="Rectangle 4"/>
          <p:cNvSpPr>
            <a:spLocks noChangeArrowheads="1"/>
          </p:cNvSpPr>
          <p:nvPr/>
        </p:nvSpPr>
        <p:spPr bwMode="auto">
          <a:xfrm>
            <a:off x="1066800" y="1469108"/>
            <a:ext cx="76962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起点与终点重合且通过任何节点不多于一次的闭合通路。回路中所有支路增益之乘积称为回路增益，用</a:t>
            </a:r>
            <a:r>
              <a:rPr lang="en-US" altLang="zh-CN" sz="2800" i="1">
                <a:latin typeface="Times New Roman" panose="02020603050405020304" pitchFamily="18" charset="0"/>
              </a:rPr>
              <a:t>L</a:t>
            </a:r>
            <a:r>
              <a:rPr lang="en-US" altLang="zh-CN" sz="2800" i="1" baseline="-20000">
                <a:latin typeface="Times New Roman" panose="02020603050405020304" pitchFamily="18" charset="0"/>
              </a:rPr>
              <a:t>a</a:t>
            </a:r>
            <a:r>
              <a:rPr lang="zh-CN" altLang="en-US" sz="2800">
                <a:latin typeface="宋体" panose="02010600030101010101" pitchFamily="2" charset="-122"/>
              </a:rPr>
              <a:t>表示。 </a:t>
            </a:r>
          </a:p>
        </p:txBody>
      </p:sp>
      <p:grpSp>
        <p:nvGrpSpPr>
          <p:cNvPr id="2" name="Group 5"/>
          <p:cNvGrpSpPr/>
          <p:nvPr/>
        </p:nvGrpSpPr>
        <p:grpSpPr bwMode="auto">
          <a:xfrm>
            <a:off x="2987675" y="2678783"/>
            <a:ext cx="4840288" cy="2298700"/>
            <a:chOff x="1296" y="2160"/>
            <a:chExt cx="3049" cy="1448"/>
          </a:xfrm>
        </p:grpSpPr>
        <p:sp>
          <p:nvSpPr>
            <p:cNvPr id="368646" name="Oval 6"/>
            <p:cNvSpPr>
              <a:spLocks noChangeArrowheads="1"/>
            </p:cNvSpPr>
            <p:nvPr/>
          </p:nvSpPr>
          <p:spPr bwMode="auto">
            <a:xfrm>
              <a:off x="1369" y="288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47" name="Line 7"/>
            <p:cNvSpPr>
              <a:spLocks noChangeShapeType="1"/>
            </p:cNvSpPr>
            <p:nvPr/>
          </p:nvSpPr>
          <p:spPr bwMode="auto">
            <a:xfrm>
              <a:off x="1465" y="2936"/>
              <a:ext cx="576"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48" name="Oval 8"/>
            <p:cNvSpPr>
              <a:spLocks noChangeArrowheads="1"/>
            </p:cNvSpPr>
            <p:nvPr/>
          </p:nvSpPr>
          <p:spPr bwMode="auto">
            <a:xfrm>
              <a:off x="2041" y="2888"/>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49" name="Oval 9"/>
            <p:cNvSpPr>
              <a:spLocks noChangeArrowheads="1"/>
            </p:cNvSpPr>
            <p:nvPr/>
          </p:nvSpPr>
          <p:spPr bwMode="auto">
            <a:xfrm>
              <a:off x="2617" y="2888"/>
              <a:ext cx="96" cy="96"/>
            </a:xfrm>
            <a:prstGeom prst="ellipse">
              <a:avLst/>
            </a:prstGeom>
            <a:noFill/>
            <a:ln w="22225">
              <a:solidFill>
                <a:srgbClr val="CC3399"/>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50" name="Oval 10"/>
            <p:cNvSpPr>
              <a:spLocks noChangeArrowheads="1"/>
            </p:cNvSpPr>
            <p:nvPr/>
          </p:nvSpPr>
          <p:spPr bwMode="auto">
            <a:xfrm>
              <a:off x="3193" y="2888"/>
              <a:ext cx="96" cy="96"/>
            </a:xfrm>
            <a:prstGeom prst="ellipse">
              <a:avLst/>
            </a:prstGeom>
            <a:noFill/>
            <a:ln w="22225">
              <a:solidFill>
                <a:schemeClr val="accent2"/>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51" name="Line 11"/>
            <p:cNvSpPr>
              <a:spLocks noChangeShapeType="1"/>
            </p:cNvSpPr>
            <p:nvPr/>
          </p:nvSpPr>
          <p:spPr bwMode="auto">
            <a:xfrm>
              <a:off x="2137" y="2936"/>
              <a:ext cx="480" cy="0"/>
            </a:xfrm>
            <a:prstGeom prst="line">
              <a:avLst/>
            </a:prstGeom>
            <a:noFill/>
            <a:ln w="22225">
              <a:solidFill>
                <a:srgbClr val="CC3399"/>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52" name="Line 12"/>
            <p:cNvSpPr>
              <a:spLocks noChangeShapeType="1"/>
            </p:cNvSpPr>
            <p:nvPr/>
          </p:nvSpPr>
          <p:spPr bwMode="auto">
            <a:xfrm>
              <a:off x="2713" y="2936"/>
              <a:ext cx="480" cy="0"/>
            </a:xfrm>
            <a:prstGeom prst="line">
              <a:avLst/>
            </a:prstGeom>
            <a:noFill/>
            <a:ln w="22225">
              <a:solidFill>
                <a:schemeClr val="accent2"/>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53" name="Line 13"/>
            <p:cNvSpPr>
              <a:spLocks noChangeShapeType="1"/>
            </p:cNvSpPr>
            <p:nvPr/>
          </p:nvSpPr>
          <p:spPr bwMode="auto">
            <a:xfrm>
              <a:off x="3289" y="2936"/>
              <a:ext cx="52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1503" name="Text Box 14"/>
            <p:cNvSpPr txBox="1">
              <a:spLocks noChangeArrowheads="1"/>
            </p:cNvSpPr>
            <p:nvPr/>
          </p:nvSpPr>
          <p:spPr bwMode="auto">
            <a:xfrm>
              <a:off x="1296" y="29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x</a:t>
              </a:r>
              <a:r>
                <a:rPr lang="en-US" altLang="zh-CN" sz="2400" baseline="-20000" dirty="0">
                  <a:latin typeface="Times New Roman" panose="02020603050405020304" pitchFamily="18" charset="0"/>
                </a:rPr>
                <a:t>1</a:t>
              </a:r>
            </a:p>
          </p:txBody>
        </p:sp>
        <p:sp>
          <p:nvSpPr>
            <p:cNvPr id="191504" name="Text Box 15"/>
            <p:cNvSpPr txBox="1">
              <a:spLocks noChangeArrowheads="1"/>
            </p:cNvSpPr>
            <p:nvPr/>
          </p:nvSpPr>
          <p:spPr bwMode="auto">
            <a:xfrm>
              <a:off x="1776" y="29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2</a:t>
              </a:r>
            </a:p>
          </p:txBody>
        </p:sp>
        <p:sp>
          <p:nvSpPr>
            <p:cNvPr id="191505" name="Text Box 16"/>
            <p:cNvSpPr txBox="1">
              <a:spLocks noChangeArrowheads="1"/>
            </p:cNvSpPr>
            <p:nvPr/>
          </p:nvSpPr>
          <p:spPr bwMode="auto">
            <a:xfrm>
              <a:off x="2544" y="26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3</a:t>
              </a:r>
            </a:p>
          </p:txBody>
        </p:sp>
        <p:sp>
          <p:nvSpPr>
            <p:cNvPr id="191506" name="Text Box 17"/>
            <p:cNvSpPr txBox="1">
              <a:spLocks noChangeArrowheads="1"/>
            </p:cNvSpPr>
            <p:nvPr/>
          </p:nvSpPr>
          <p:spPr bwMode="auto">
            <a:xfrm>
              <a:off x="3216" y="29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4</a:t>
              </a:r>
            </a:p>
          </p:txBody>
        </p:sp>
        <p:sp>
          <p:nvSpPr>
            <p:cNvPr id="191507" name="Text Box 18"/>
            <p:cNvSpPr txBox="1">
              <a:spLocks noChangeArrowheads="1"/>
            </p:cNvSpPr>
            <p:nvPr/>
          </p:nvSpPr>
          <p:spPr bwMode="auto">
            <a:xfrm>
              <a:off x="3600" y="29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368659" name="Freeform 19"/>
            <p:cNvSpPr/>
            <p:nvPr/>
          </p:nvSpPr>
          <p:spPr bwMode="auto">
            <a:xfrm>
              <a:off x="2089" y="2984"/>
              <a:ext cx="576" cy="384"/>
            </a:xfrm>
            <a:custGeom>
              <a:avLst/>
              <a:gdLst/>
              <a:ahLst/>
              <a:cxnLst>
                <a:cxn ang="0">
                  <a:pos x="576" y="0"/>
                </a:cxn>
                <a:cxn ang="0">
                  <a:pos x="384" y="288"/>
                </a:cxn>
                <a:cxn ang="0">
                  <a:pos x="144" y="288"/>
                </a:cxn>
                <a:cxn ang="0">
                  <a:pos x="0" y="0"/>
                </a:cxn>
              </a:cxnLst>
              <a:rect l="0" t="0" r="r" b="b"/>
              <a:pathLst>
                <a:path w="576" h="336">
                  <a:moveTo>
                    <a:pt x="576" y="0"/>
                  </a:moveTo>
                  <a:cubicBezTo>
                    <a:pt x="516" y="120"/>
                    <a:pt x="456" y="240"/>
                    <a:pt x="384" y="288"/>
                  </a:cubicBezTo>
                  <a:cubicBezTo>
                    <a:pt x="312" y="336"/>
                    <a:pt x="208" y="336"/>
                    <a:pt x="144" y="288"/>
                  </a:cubicBezTo>
                  <a:cubicBezTo>
                    <a:pt x="80" y="240"/>
                    <a:pt x="40" y="120"/>
                    <a:pt x="0" y="0"/>
                  </a:cubicBezTo>
                </a:path>
              </a:pathLst>
            </a:custGeom>
            <a:noFill/>
            <a:ln w="22225">
              <a:solidFill>
                <a:srgbClr val="CC3399"/>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60" name="Freeform 20"/>
            <p:cNvSpPr/>
            <p:nvPr/>
          </p:nvSpPr>
          <p:spPr bwMode="auto">
            <a:xfrm>
              <a:off x="2665" y="2984"/>
              <a:ext cx="576" cy="384"/>
            </a:xfrm>
            <a:custGeom>
              <a:avLst/>
              <a:gdLst/>
              <a:ahLst/>
              <a:cxnLst>
                <a:cxn ang="0">
                  <a:pos x="576" y="0"/>
                </a:cxn>
                <a:cxn ang="0">
                  <a:pos x="384" y="336"/>
                </a:cxn>
                <a:cxn ang="0">
                  <a:pos x="192" y="288"/>
                </a:cxn>
                <a:cxn ang="0">
                  <a:pos x="0" y="0"/>
                </a:cxn>
              </a:cxnLst>
              <a:rect l="0" t="0" r="r" b="b"/>
              <a:pathLst>
                <a:path w="576" h="384">
                  <a:moveTo>
                    <a:pt x="576" y="0"/>
                  </a:moveTo>
                  <a:cubicBezTo>
                    <a:pt x="512" y="144"/>
                    <a:pt x="448" y="288"/>
                    <a:pt x="384" y="336"/>
                  </a:cubicBezTo>
                  <a:cubicBezTo>
                    <a:pt x="320" y="384"/>
                    <a:pt x="256" y="344"/>
                    <a:pt x="192" y="288"/>
                  </a:cubicBezTo>
                  <a:cubicBezTo>
                    <a:pt x="128" y="232"/>
                    <a:pt x="64" y="116"/>
                    <a:pt x="0" y="0"/>
                  </a:cubicBezTo>
                </a:path>
              </a:pathLst>
            </a:custGeom>
            <a:noFill/>
            <a:ln w="22225">
              <a:solidFill>
                <a:schemeClr val="accent2"/>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61" name="Freeform 21"/>
            <p:cNvSpPr/>
            <p:nvPr/>
          </p:nvSpPr>
          <p:spPr bwMode="auto">
            <a:xfrm>
              <a:off x="2089" y="2392"/>
              <a:ext cx="1776" cy="496"/>
            </a:xfrm>
            <a:custGeom>
              <a:avLst/>
              <a:gdLst/>
              <a:ahLst/>
              <a:cxnLst>
                <a:cxn ang="0">
                  <a:pos x="0" y="496"/>
                </a:cxn>
                <a:cxn ang="0">
                  <a:pos x="432" y="112"/>
                </a:cxn>
                <a:cxn ang="0">
                  <a:pos x="1008" y="16"/>
                </a:cxn>
                <a:cxn ang="0">
                  <a:pos x="1536" y="208"/>
                </a:cxn>
                <a:cxn ang="0">
                  <a:pos x="1776" y="496"/>
                </a:cxn>
              </a:cxnLst>
              <a:rect l="0" t="0" r="r" b="b"/>
              <a:pathLst>
                <a:path w="1776" h="496">
                  <a:moveTo>
                    <a:pt x="0" y="496"/>
                  </a:moveTo>
                  <a:cubicBezTo>
                    <a:pt x="132" y="344"/>
                    <a:pt x="264" y="192"/>
                    <a:pt x="432" y="112"/>
                  </a:cubicBezTo>
                  <a:cubicBezTo>
                    <a:pt x="600" y="32"/>
                    <a:pt x="824" y="0"/>
                    <a:pt x="1008" y="16"/>
                  </a:cubicBezTo>
                  <a:cubicBezTo>
                    <a:pt x="1192" y="32"/>
                    <a:pt x="1408" y="128"/>
                    <a:pt x="1536" y="208"/>
                  </a:cubicBezTo>
                  <a:cubicBezTo>
                    <a:pt x="1664" y="288"/>
                    <a:pt x="1720" y="392"/>
                    <a:pt x="1776" y="49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62" name="Arc 22"/>
            <p:cNvSpPr/>
            <p:nvPr/>
          </p:nvSpPr>
          <p:spPr bwMode="auto">
            <a:xfrm rot="5400000">
              <a:off x="3865" y="2696"/>
              <a:ext cx="480" cy="480"/>
            </a:xfrm>
            <a:custGeom>
              <a:avLst/>
              <a:gdLst>
                <a:gd name="G0" fmla="+- 21600 0 0"/>
                <a:gd name="G1" fmla="+- 21600 0 0"/>
                <a:gd name="G2" fmla="+- 21600 0 0"/>
                <a:gd name="T0" fmla="*/ 21600 w 43200"/>
                <a:gd name="T1" fmla="*/ 0 h 43200"/>
                <a:gd name="T2" fmla="*/ 20326 w 43200"/>
                <a:gd name="T3" fmla="*/ 3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65"/>
                    <a:pt x="8911" y="712"/>
                    <a:pt x="20325" y="37"/>
                  </a:cubicBezTo>
                  <a:lnTo>
                    <a:pt x="21600" y="21600"/>
                  </a:lnTo>
                  <a:close/>
                </a:path>
              </a:pathLst>
            </a:custGeom>
            <a:noFill/>
            <a:ln w="22225">
              <a:solidFill>
                <a:srgbClr val="FF0066"/>
              </a:solidFill>
              <a:miter lim="800000"/>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8663" name="Oval 23"/>
            <p:cNvSpPr>
              <a:spLocks noChangeArrowheads="1"/>
            </p:cNvSpPr>
            <p:nvPr/>
          </p:nvSpPr>
          <p:spPr bwMode="auto">
            <a:xfrm>
              <a:off x="3817" y="2888"/>
              <a:ext cx="96" cy="96"/>
            </a:xfrm>
            <a:prstGeom prst="ellipse">
              <a:avLst/>
            </a:prstGeom>
            <a:ln w="22225">
              <a:solidFill>
                <a:srgbClr val="FF0066"/>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68664" name="Line 24"/>
            <p:cNvSpPr>
              <a:spLocks noChangeShapeType="1"/>
            </p:cNvSpPr>
            <p:nvPr/>
          </p:nvSpPr>
          <p:spPr bwMode="auto">
            <a:xfrm>
              <a:off x="3865" y="2984"/>
              <a:ext cx="144" cy="38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368665" name="Oval 25"/>
            <p:cNvSpPr>
              <a:spLocks noChangeArrowheads="1"/>
            </p:cNvSpPr>
            <p:nvPr/>
          </p:nvSpPr>
          <p:spPr bwMode="auto">
            <a:xfrm>
              <a:off x="3977" y="3368"/>
              <a:ext cx="96" cy="96"/>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1515" name="Text Box 26"/>
            <p:cNvSpPr txBox="1">
              <a:spLocks noChangeArrowheads="1"/>
            </p:cNvSpPr>
            <p:nvPr/>
          </p:nvSpPr>
          <p:spPr bwMode="auto">
            <a:xfrm>
              <a:off x="3744" y="32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baseline="-20000">
                  <a:latin typeface="Times New Roman" panose="02020603050405020304" pitchFamily="18" charset="0"/>
                </a:rPr>
                <a:t>5</a:t>
              </a:r>
            </a:p>
          </p:txBody>
        </p:sp>
        <p:sp>
          <p:nvSpPr>
            <p:cNvPr id="191516" name="Text Box 27"/>
            <p:cNvSpPr txBox="1">
              <a:spLocks noChangeArrowheads="1"/>
            </p:cNvSpPr>
            <p:nvPr/>
          </p:nvSpPr>
          <p:spPr bwMode="auto">
            <a:xfrm>
              <a:off x="1589" y="26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91517" name="Text Box 28"/>
            <p:cNvSpPr txBox="1">
              <a:spLocks noChangeArrowheads="1"/>
            </p:cNvSpPr>
            <p:nvPr/>
          </p:nvSpPr>
          <p:spPr bwMode="auto">
            <a:xfrm>
              <a:off x="2272" y="327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e</a:t>
              </a:r>
            </a:p>
          </p:txBody>
        </p:sp>
        <p:sp>
          <p:nvSpPr>
            <p:cNvPr id="191518" name="Text Box 29"/>
            <p:cNvSpPr txBox="1">
              <a:spLocks noChangeArrowheads="1"/>
            </p:cNvSpPr>
            <p:nvPr/>
          </p:nvSpPr>
          <p:spPr bwMode="auto">
            <a:xfrm>
              <a:off x="2281" y="2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sp>
          <p:nvSpPr>
            <p:cNvPr id="191519" name="Text Box 30"/>
            <p:cNvSpPr txBox="1">
              <a:spLocks noChangeArrowheads="1"/>
            </p:cNvSpPr>
            <p:nvPr/>
          </p:nvSpPr>
          <p:spPr bwMode="auto">
            <a:xfrm>
              <a:off x="2885" y="3320"/>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p>
          </p:txBody>
        </p:sp>
        <p:sp>
          <p:nvSpPr>
            <p:cNvPr id="191520" name="Text Box 31"/>
            <p:cNvSpPr txBox="1">
              <a:spLocks noChangeArrowheads="1"/>
            </p:cNvSpPr>
            <p:nvPr/>
          </p:nvSpPr>
          <p:spPr bwMode="auto">
            <a:xfrm>
              <a:off x="2857" y="26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p>
          </p:txBody>
        </p:sp>
        <p:sp>
          <p:nvSpPr>
            <p:cNvPr id="191521" name="Text Box 32"/>
            <p:cNvSpPr txBox="1">
              <a:spLocks noChangeArrowheads="1"/>
            </p:cNvSpPr>
            <p:nvPr/>
          </p:nvSpPr>
          <p:spPr bwMode="auto">
            <a:xfrm>
              <a:off x="2885" y="21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91522" name="Text Box 33"/>
            <p:cNvSpPr txBox="1">
              <a:spLocks noChangeArrowheads="1"/>
            </p:cNvSpPr>
            <p:nvPr/>
          </p:nvSpPr>
          <p:spPr bwMode="auto">
            <a:xfrm>
              <a:off x="3413" y="268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91523" name="Rectangle 34"/>
            <p:cNvSpPr>
              <a:spLocks noChangeArrowheads="1"/>
            </p:cNvSpPr>
            <p:nvPr/>
          </p:nvSpPr>
          <p:spPr bwMode="auto">
            <a:xfrm>
              <a:off x="3744" y="30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400">
                  <a:latin typeface="Times New Roman" panose="02020603050405020304" pitchFamily="18" charset="0"/>
                </a:rPr>
                <a:t>1</a:t>
              </a:r>
            </a:p>
          </p:txBody>
        </p:sp>
        <p:sp>
          <p:nvSpPr>
            <p:cNvPr id="191524" name="Text Box 35"/>
            <p:cNvSpPr txBox="1">
              <a:spLocks noChangeArrowheads="1"/>
            </p:cNvSpPr>
            <p:nvPr/>
          </p:nvSpPr>
          <p:spPr bwMode="auto">
            <a:xfrm>
              <a:off x="4032"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g</a:t>
              </a:r>
            </a:p>
          </p:txBody>
        </p:sp>
      </p:grpSp>
      <p:sp>
        <p:nvSpPr>
          <p:cNvPr id="368676" name="Rectangle 36"/>
          <p:cNvSpPr>
            <a:spLocks noChangeArrowheads="1"/>
          </p:cNvSpPr>
          <p:nvPr/>
        </p:nvSpPr>
        <p:spPr bwMode="auto">
          <a:xfrm>
            <a:off x="1252538" y="4748883"/>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dirty="0">
                <a:solidFill>
                  <a:srgbClr val="893B7E"/>
                </a:solidFill>
                <a:latin typeface="Times New Roman" panose="02020603050405020304" pitchFamily="18" charset="0"/>
              </a:rPr>
              <a:t> </a:t>
            </a:r>
            <a:r>
              <a:rPr lang="zh-CN" altLang="en-US" sz="2800" dirty="0">
                <a:solidFill>
                  <a:srgbClr val="893B7E"/>
                </a:solidFill>
                <a:latin typeface="宋体" panose="02010600030101010101" pitchFamily="2" charset="-122"/>
              </a:rPr>
              <a:t>不接触回路    </a:t>
            </a:r>
          </a:p>
        </p:txBody>
      </p:sp>
      <p:sp>
        <p:nvSpPr>
          <p:cNvPr id="368677" name="Rectangle 37"/>
          <p:cNvSpPr>
            <a:spLocks noChangeArrowheads="1"/>
          </p:cNvSpPr>
          <p:nvPr/>
        </p:nvSpPr>
        <p:spPr bwMode="auto">
          <a:xfrm>
            <a:off x="1252538" y="5322641"/>
            <a:ext cx="640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相互间没有任何</a:t>
            </a:r>
            <a:r>
              <a:rPr lang="zh-CN" altLang="en-US" sz="2800" dirty="0">
                <a:solidFill>
                  <a:srgbClr val="FF0000"/>
                </a:solidFill>
                <a:latin typeface="宋体" panose="02010600030101010101" pitchFamily="2" charset="-122"/>
              </a:rPr>
              <a:t>公共节点</a:t>
            </a:r>
            <a:r>
              <a:rPr lang="zh-CN" altLang="en-US" sz="2800" dirty="0">
                <a:latin typeface="宋体" panose="02010600030101010101" pitchFamily="2" charset="-122"/>
              </a:rPr>
              <a:t>的回路。 </a:t>
            </a:r>
          </a:p>
        </p:txBody>
      </p:sp>
      <p:sp>
        <p:nvSpPr>
          <p:cNvPr id="3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8" name="页脚占位符 3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 calcmode="lin" valueType="num">
                                      <p:cBhvr additive="base">
                                        <p:cTn id="7" dur="500" fill="hold"/>
                                        <p:tgtEl>
                                          <p:spTgt spid="368644"/>
                                        </p:tgtEl>
                                        <p:attrNameLst>
                                          <p:attrName>ppt_x</p:attrName>
                                        </p:attrNameLst>
                                      </p:cBhvr>
                                      <p:tavLst>
                                        <p:tav tm="0">
                                          <p:val>
                                            <p:strVal val="#ppt_x"/>
                                          </p:val>
                                        </p:tav>
                                        <p:tav tm="100000">
                                          <p:val>
                                            <p:strVal val="#ppt_x"/>
                                          </p:val>
                                        </p:tav>
                                      </p:tavLst>
                                    </p:anim>
                                    <p:anim calcmode="lin" valueType="num">
                                      <p:cBhvr additive="base">
                                        <p:cTn id="8" dur="500" fill="hold"/>
                                        <p:tgtEl>
                                          <p:spTgt spid="3686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6"/>
                                        </p:tgtEl>
                                        <p:attrNameLst>
                                          <p:attrName>style.visibility</p:attrName>
                                        </p:attrNameLst>
                                      </p:cBhvr>
                                      <p:to>
                                        <p:strVal val="visible"/>
                                      </p:to>
                                    </p:set>
                                    <p:anim calcmode="lin" valueType="num">
                                      <p:cBhvr additive="base">
                                        <p:cTn id="19" dur="500" fill="hold"/>
                                        <p:tgtEl>
                                          <p:spTgt spid="368676"/>
                                        </p:tgtEl>
                                        <p:attrNameLst>
                                          <p:attrName>ppt_x</p:attrName>
                                        </p:attrNameLst>
                                      </p:cBhvr>
                                      <p:tavLst>
                                        <p:tav tm="0">
                                          <p:val>
                                            <p:strVal val="#ppt_x"/>
                                          </p:val>
                                        </p:tav>
                                        <p:tav tm="100000">
                                          <p:val>
                                            <p:strVal val="#ppt_x"/>
                                          </p:val>
                                        </p:tav>
                                      </p:tavLst>
                                    </p:anim>
                                    <p:anim calcmode="lin" valueType="num">
                                      <p:cBhvr additive="base">
                                        <p:cTn id="20" dur="500" fill="hold"/>
                                        <p:tgtEl>
                                          <p:spTgt spid="3686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7"/>
                                        </p:tgtEl>
                                        <p:attrNameLst>
                                          <p:attrName>style.visibility</p:attrName>
                                        </p:attrNameLst>
                                      </p:cBhvr>
                                      <p:to>
                                        <p:strVal val="visible"/>
                                      </p:to>
                                    </p:set>
                                    <p:anim calcmode="lin" valueType="num">
                                      <p:cBhvr additive="base">
                                        <p:cTn id="25" dur="500" fill="hold"/>
                                        <p:tgtEl>
                                          <p:spTgt spid="368677"/>
                                        </p:tgtEl>
                                        <p:attrNameLst>
                                          <p:attrName>ppt_x</p:attrName>
                                        </p:attrNameLst>
                                      </p:cBhvr>
                                      <p:tavLst>
                                        <p:tav tm="0">
                                          <p:val>
                                            <p:strVal val="#ppt_x"/>
                                          </p:val>
                                        </p:tav>
                                        <p:tav tm="100000">
                                          <p:val>
                                            <p:strVal val="#ppt_x"/>
                                          </p:val>
                                        </p:tav>
                                      </p:tavLst>
                                    </p:anim>
                                    <p:anim calcmode="lin" valueType="num">
                                      <p:cBhvr additive="base">
                                        <p:cTn id="26" dur="500" fill="hold"/>
                                        <p:tgtEl>
                                          <p:spTgt spid="36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utoUpdateAnimBg="0"/>
      <p:bldP spid="368676" grpId="0" autoUpdateAnimBg="0"/>
      <p:bldP spid="368677"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1" name="Rectangle 3"/>
          <p:cNvSpPr>
            <a:spLocks noChangeArrowheads="1"/>
          </p:cNvSpPr>
          <p:nvPr/>
        </p:nvSpPr>
        <p:spPr bwMode="auto">
          <a:xfrm>
            <a:off x="762000" y="1268760"/>
            <a:ext cx="7467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例</a:t>
            </a:r>
            <a:r>
              <a:rPr lang="en-US" altLang="zh-CN" sz="2800">
                <a:latin typeface="Times New Roman" panose="02020603050405020304" pitchFamily="18" charset="0"/>
              </a:rPr>
              <a:t>1</a:t>
            </a:r>
            <a:r>
              <a:rPr lang="zh-CN" altLang="en-US" sz="2800"/>
              <a:t>：根据微分方程绘制</a:t>
            </a:r>
            <a:r>
              <a:rPr lang="zh-CN" altLang="en-US" sz="2800">
                <a:latin typeface="宋体" panose="02010600030101010101" pitchFamily="2" charset="-122"/>
              </a:rPr>
              <a:t>信号流图</a:t>
            </a:r>
          </a:p>
        </p:txBody>
      </p:sp>
      <p:grpSp>
        <p:nvGrpSpPr>
          <p:cNvPr id="2" name="Group 4"/>
          <p:cNvGrpSpPr/>
          <p:nvPr/>
        </p:nvGrpSpPr>
        <p:grpSpPr bwMode="auto">
          <a:xfrm>
            <a:off x="250825" y="1868835"/>
            <a:ext cx="4872038" cy="2620963"/>
            <a:chOff x="240" y="1728"/>
            <a:chExt cx="3069" cy="1651"/>
          </a:xfrm>
        </p:grpSpPr>
        <p:sp>
          <p:nvSpPr>
            <p:cNvPr id="370693" name="Rectangle 5"/>
            <p:cNvSpPr>
              <a:spLocks noChangeArrowheads="1"/>
            </p:cNvSpPr>
            <p:nvPr/>
          </p:nvSpPr>
          <p:spPr bwMode="auto">
            <a:xfrm>
              <a:off x="717" y="2030"/>
              <a:ext cx="437" cy="170"/>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4" name="Line 6"/>
            <p:cNvSpPr>
              <a:spLocks noChangeShapeType="1"/>
            </p:cNvSpPr>
            <p:nvPr/>
          </p:nvSpPr>
          <p:spPr bwMode="auto">
            <a:xfrm>
              <a:off x="399" y="2115"/>
              <a:ext cx="31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5" name="Oval 7"/>
            <p:cNvSpPr>
              <a:spLocks noChangeArrowheads="1"/>
            </p:cNvSpPr>
            <p:nvPr/>
          </p:nvSpPr>
          <p:spPr bwMode="auto">
            <a:xfrm>
              <a:off x="319" y="2073"/>
              <a:ext cx="80" cy="85"/>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6" name="Line 8"/>
            <p:cNvSpPr>
              <a:spLocks noChangeShapeType="1"/>
            </p:cNvSpPr>
            <p:nvPr/>
          </p:nvSpPr>
          <p:spPr bwMode="auto">
            <a:xfrm>
              <a:off x="1154" y="2115"/>
              <a:ext cx="75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7" name="Rectangle 9"/>
            <p:cNvSpPr>
              <a:spLocks noChangeArrowheads="1"/>
            </p:cNvSpPr>
            <p:nvPr/>
          </p:nvSpPr>
          <p:spPr bwMode="auto">
            <a:xfrm>
              <a:off x="1908" y="2030"/>
              <a:ext cx="437" cy="170"/>
            </a:xfrm>
            <a:prstGeom prst="rect">
              <a:avLst/>
            </a:prstGeom>
            <a:noFill/>
            <a:ln w="3810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8" name="Line 10"/>
            <p:cNvSpPr>
              <a:spLocks noChangeShapeType="1"/>
            </p:cNvSpPr>
            <p:nvPr/>
          </p:nvSpPr>
          <p:spPr bwMode="auto">
            <a:xfrm>
              <a:off x="2345" y="2115"/>
              <a:ext cx="71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699" name="Oval 11"/>
            <p:cNvSpPr>
              <a:spLocks noChangeArrowheads="1"/>
            </p:cNvSpPr>
            <p:nvPr/>
          </p:nvSpPr>
          <p:spPr bwMode="auto">
            <a:xfrm>
              <a:off x="3060" y="2073"/>
              <a:ext cx="80" cy="85"/>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0" name="Oval 12"/>
            <p:cNvSpPr>
              <a:spLocks noChangeArrowheads="1"/>
            </p:cNvSpPr>
            <p:nvPr/>
          </p:nvSpPr>
          <p:spPr bwMode="auto">
            <a:xfrm>
              <a:off x="319" y="2921"/>
              <a:ext cx="80" cy="84"/>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1" name="Line 13"/>
            <p:cNvSpPr>
              <a:spLocks noChangeShapeType="1"/>
            </p:cNvSpPr>
            <p:nvPr/>
          </p:nvSpPr>
          <p:spPr bwMode="auto">
            <a:xfrm>
              <a:off x="399" y="2963"/>
              <a:ext cx="2661"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2" name="Oval 14"/>
            <p:cNvSpPr>
              <a:spLocks noChangeArrowheads="1"/>
            </p:cNvSpPr>
            <p:nvPr/>
          </p:nvSpPr>
          <p:spPr bwMode="auto">
            <a:xfrm>
              <a:off x="3060" y="2921"/>
              <a:ext cx="80" cy="84"/>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3" name="Line 15"/>
            <p:cNvSpPr>
              <a:spLocks noChangeShapeType="1"/>
            </p:cNvSpPr>
            <p:nvPr/>
          </p:nvSpPr>
          <p:spPr bwMode="auto">
            <a:xfrm>
              <a:off x="1313" y="2497"/>
              <a:ext cx="23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4" name="Line 16"/>
            <p:cNvSpPr>
              <a:spLocks noChangeShapeType="1"/>
            </p:cNvSpPr>
            <p:nvPr/>
          </p:nvSpPr>
          <p:spPr bwMode="auto">
            <a:xfrm>
              <a:off x="1313" y="2581"/>
              <a:ext cx="23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5" name="Line 17"/>
            <p:cNvSpPr>
              <a:spLocks noChangeShapeType="1"/>
            </p:cNvSpPr>
            <p:nvPr/>
          </p:nvSpPr>
          <p:spPr bwMode="auto">
            <a:xfrm>
              <a:off x="2504" y="2497"/>
              <a:ext cx="23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6" name="Line 18"/>
            <p:cNvSpPr>
              <a:spLocks noChangeShapeType="1"/>
            </p:cNvSpPr>
            <p:nvPr/>
          </p:nvSpPr>
          <p:spPr bwMode="auto">
            <a:xfrm>
              <a:off x="2504" y="2581"/>
              <a:ext cx="23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7" name="Line 19"/>
            <p:cNvSpPr>
              <a:spLocks noChangeShapeType="1"/>
            </p:cNvSpPr>
            <p:nvPr/>
          </p:nvSpPr>
          <p:spPr bwMode="auto">
            <a:xfrm>
              <a:off x="1432" y="2115"/>
              <a:ext cx="0" cy="38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8" name="Line 20"/>
            <p:cNvSpPr>
              <a:spLocks noChangeShapeType="1"/>
            </p:cNvSpPr>
            <p:nvPr/>
          </p:nvSpPr>
          <p:spPr bwMode="auto">
            <a:xfrm>
              <a:off x="1432" y="2581"/>
              <a:ext cx="0" cy="38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09" name="Line 21"/>
            <p:cNvSpPr>
              <a:spLocks noChangeShapeType="1"/>
            </p:cNvSpPr>
            <p:nvPr/>
          </p:nvSpPr>
          <p:spPr bwMode="auto">
            <a:xfrm>
              <a:off x="2624" y="2115"/>
              <a:ext cx="0" cy="38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10" name="Line 22"/>
            <p:cNvSpPr>
              <a:spLocks noChangeShapeType="1"/>
            </p:cNvSpPr>
            <p:nvPr/>
          </p:nvSpPr>
          <p:spPr bwMode="auto">
            <a:xfrm>
              <a:off x="2624" y="2581"/>
              <a:ext cx="0" cy="382"/>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4711" name="Text Box 23"/>
            <p:cNvSpPr txBox="1">
              <a:spLocks noChangeArrowheads="1"/>
            </p:cNvSpPr>
            <p:nvPr/>
          </p:nvSpPr>
          <p:spPr bwMode="auto">
            <a:xfrm>
              <a:off x="828" y="1728"/>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p>
          </p:txBody>
        </p:sp>
        <p:sp>
          <p:nvSpPr>
            <p:cNvPr id="114712" name="Text Box 24"/>
            <p:cNvSpPr txBox="1">
              <a:spLocks noChangeArrowheads="1"/>
            </p:cNvSpPr>
            <p:nvPr/>
          </p:nvSpPr>
          <p:spPr bwMode="auto">
            <a:xfrm>
              <a:off x="2011" y="1728"/>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p>
          </p:txBody>
        </p:sp>
        <p:sp>
          <p:nvSpPr>
            <p:cNvPr id="114713" name="Text Box 25"/>
            <p:cNvSpPr txBox="1">
              <a:spLocks noChangeArrowheads="1"/>
            </p:cNvSpPr>
            <p:nvPr/>
          </p:nvSpPr>
          <p:spPr bwMode="auto">
            <a:xfrm>
              <a:off x="1058" y="237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r>
                <a:rPr lang="en-US" altLang="zh-CN" sz="2400" baseline="-25000">
                  <a:latin typeface="Times New Roman" panose="02020603050405020304" pitchFamily="18" charset="0"/>
                </a:rPr>
                <a:t>1</a:t>
              </a:r>
              <a:endParaRPr lang="en-US" altLang="zh-CN" sz="2400"/>
            </a:p>
          </p:txBody>
        </p:sp>
        <p:sp>
          <p:nvSpPr>
            <p:cNvPr id="114714" name="Text Box 26"/>
            <p:cNvSpPr txBox="1">
              <a:spLocks noChangeArrowheads="1"/>
            </p:cNvSpPr>
            <p:nvPr/>
          </p:nvSpPr>
          <p:spPr bwMode="auto">
            <a:xfrm>
              <a:off x="2249" y="237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r>
                <a:rPr lang="en-US" altLang="zh-CN" sz="2400" baseline="-25000">
                  <a:latin typeface="Times New Roman" panose="02020603050405020304" pitchFamily="18" charset="0"/>
                </a:rPr>
                <a:t>2</a:t>
              </a:r>
              <a:endParaRPr lang="en-US" altLang="zh-CN" sz="2400"/>
            </a:p>
          </p:txBody>
        </p:sp>
        <p:sp>
          <p:nvSpPr>
            <p:cNvPr id="370715" name="Line 27"/>
            <p:cNvSpPr>
              <a:spLocks noChangeShapeType="1"/>
            </p:cNvSpPr>
            <p:nvPr/>
          </p:nvSpPr>
          <p:spPr bwMode="auto">
            <a:xfrm>
              <a:off x="558" y="2285"/>
              <a:ext cx="31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4716" name="Text Box 28"/>
            <p:cNvSpPr txBox="1">
              <a:spLocks noChangeArrowheads="1"/>
            </p:cNvSpPr>
            <p:nvPr/>
          </p:nvSpPr>
          <p:spPr bwMode="auto">
            <a:xfrm>
              <a:off x="851" y="2158"/>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endParaRPr lang="en-US" altLang="zh-CN" sz="2400" i="1"/>
            </a:p>
          </p:txBody>
        </p:sp>
        <p:sp>
          <p:nvSpPr>
            <p:cNvPr id="114717" name="Text Box 29"/>
            <p:cNvSpPr txBox="1">
              <a:spLocks noChangeArrowheads="1"/>
            </p:cNvSpPr>
            <p:nvPr/>
          </p:nvSpPr>
          <p:spPr bwMode="auto">
            <a:xfrm>
              <a:off x="240" y="2370"/>
              <a:ext cx="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endParaRPr lang="en-US" altLang="zh-CN" sz="2400" i="1" dirty="0"/>
            </a:p>
          </p:txBody>
        </p:sp>
        <p:sp>
          <p:nvSpPr>
            <p:cNvPr id="114718" name="Text Box 30"/>
            <p:cNvSpPr txBox="1">
              <a:spLocks noChangeArrowheads="1"/>
            </p:cNvSpPr>
            <p:nvPr/>
          </p:nvSpPr>
          <p:spPr bwMode="auto">
            <a:xfrm>
              <a:off x="2841" y="2370"/>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endParaRPr lang="en-US" altLang="zh-CN" sz="2400" i="1"/>
            </a:p>
          </p:txBody>
        </p:sp>
        <p:sp>
          <p:nvSpPr>
            <p:cNvPr id="370719" name="Line 31"/>
            <p:cNvSpPr>
              <a:spLocks noChangeShapeType="1"/>
            </p:cNvSpPr>
            <p:nvPr/>
          </p:nvSpPr>
          <p:spPr bwMode="auto">
            <a:xfrm>
              <a:off x="1869" y="2285"/>
              <a:ext cx="31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4720" name="Text Box 32"/>
            <p:cNvSpPr txBox="1">
              <a:spLocks noChangeArrowheads="1"/>
            </p:cNvSpPr>
            <p:nvPr/>
          </p:nvSpPr>
          <p:spPr bwMode="auto">
            <a:xfrm>
              <a:off x="2162" y="2158"/>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endParaRPr lang="en-US" altLang="zh-CN" sz="2400" i="1"/>
            </a:p>
          </p:txBody>
        </p:sp>
        <p:sp>
          <p:nvSpPr>
            <p:cNvPr id="370721" name="Line 33"/>
            <p:cNvSpPr>
              <a:spLocks noChangeShapeType="1"/>
            </p:cNvSpPr>
            <p:nvPr/>
          </p:nvSpPr>
          <p:spPr bwMode="auto">
            <a:xfrm flipV="1">
              <a:off x="1750" y="2115"/>
              <a:ext cx="0" cy="339"/>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70722" name="Line 34"/>
            <p:cNvSpPr>
              <a:spLocks noChangeShapeType="1"/>
            </p:cNvSpPr>
            <p:nvPr/>
          </p:nvSpPr>
          <p:spPr bwMode="auto">
            <a:xfrm>
              <a:off x="1750" y="2666"/>
              <a:ext cx="0" cy="297"/>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4723" name="Text Box 35"/>
            <p:cNvSpPr txBox="1">
              <a:spLocks noChangeArrowheads="1"/>
            </p:cNvSpPr>
            <p:nvPr/>
          </p:nvSpPr>
          <p:spPr bwMode="auto">
            <a:xfrm>
              <a:off x="1591" y="2412"/>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5000">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endParaRPr lang="en-US" altLang="zh-CN" sz="2400" i="1"/>
            </a:p>
          </p:txBody>
        </p:sp>
        <p:sp>
          <p:nvSpPr>
            <p:cNvPr id="114724" name="Text Box 36"/>
            <p:cNvSpPr txBox="1">
              <a:spLocks noChangeArrowheads="1"/>
            </p:cNvSpPr>
            <p:nvPr/>
          </p:nvSpPr>
          <p:spPr bwMode="auto">
            <a:xfrm>
              <a:off x="1106" y="3091"/>
              <a:ext cx="1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二级</a:t>
              </a:r>
              <a:r>
                <a:rPr lang="en-US" altLang="zh-CN" sz="2400" dirty="0">
                  <a:latin typeface="Times New Roman" panose="02020603050405020304" pitchFamily="18" charset="0"/>
                </a:rPr>
                <a:t>RC</a:t>
              </a:r>
              <a:r>
                <a:rPr lang="zh-CN" altLang="en-US" sz="2400" dirty="0"/>
                <a:t>电路网络</a:t>
              </a:r>
            </a:p>
          </p:txBody>
        </p:sp>
      </p:grpSp>
      <p:graphicFrame>
        <p:nvGraphicFramePr>
          <p:cNvPr id="370725" name="Object 37"/>
          <p:cNvGraphicFramePr>
            <a:graphicFrameLocks noChangeAspect="1"/>
          </p:cNvGraphicFramePr>
          <p:nvPr/>
        </p:nvGraphicFramePr>
        <p:xfrm>
          <a:off x="5364163" y="2157760"/>
          <a:ext cx="3473450" cy="3733800"/>
        </p:xfrm>
        <a:graphic>
          <a:graphicData uri="http://schemas.openxmlformats.org/presentationml/2006/ole">
            <mc:AlternateContent xmlns:mc="http://schemas.openxmlformats.org/markup-compatibility/2006">
              <mc:Choice xmlns:v="urn:schemas-microsoft-com:vml" Requires="v">
                <p:oleObj spid="_x0000_s175109" r:id="rId3" imgW="45720000" imgH="49072800" progId="">
                  <p:embed/>
                </p:oleObj>
              </mc:Choice>
              <mc:Fallback>
                <p:oleObj r:id="rId3" imgW="45720000" imgH="49072800" progId="">
                  <p:embed/>
                  <p:pic>
                    <p:nvPicPr>
                      <p:cNvPr id="0" name="Picture 1" descr="image2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157760"/>
                        <a:ext cx="347345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38" name="页脚占位符 3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0725"/>
                                        </p:tgtEl>
                                        <p:attrNameLst>
                                          <p:attrName>style.visibility</p:attrName>
                                        </p:attrNameLst>
                                      </p:cBhvr>
                                      <p:to>
                                        <p:strVal val="visible"/>
                                      </p:to>
                                    </p:set>
                                    <p:anim calcmode="lin" valueType="num">
                                      <p:cBhvr additive="base">
                                        <p:cTn id="13" dur="500" fill="hold"/>
                                        <p:tgtEl>
                                          <p:spTgt spid="370725"/>
                                        </p:tgtEl>
                                        <p:attrNameLst>
                                          <p:attrName>ppt_x</p:attrName>
                                        </p:attrNameLst>
                                      </p:cBhvr>
                                      <p:tavLst>
                                        <p:tav tm="0">
                                          <p:val>
                                            <p:strVal val="#ppt_x"/>
                                          </p:val>
                                        </p:tav>
                                        <p:tav tm="100000">
                                          <p:val>
                                            <p:strVal val="#ppt_x"/>
                                          </p:val>
                                        </p:tav>
                                      </p:tavLst>
                                    </p:anim>
                                    <p:anim calcmode="lin" valueType="num">
                                      <p:cBhvr additive="base">
                                        <p:cTn id="14" dur="500" fill="hold"/>
                                        <p:tgtEl>
                                          <p:spTgt spid="37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1715" name="Object 3"/>
          <p:cNvGraphicFramePr>
            <a:graphicFrameLocks noChangeAspect="1"/>
          </p:cNvGraphicFramePr>
          <p:nvPr/>
        </p:nvGraphicFramePr>
        <p:xfrm>
          <a:off x="899592" y="692696"/>
          <a:ext cx="3216275" cy="3455987"/>
        </p:xfrm>
        <a:graphic>
          <a:graphicData uri="http://schemas.openxmlformats.org/presentationml/2006/ole">
            <mc:AlternateContent xmlns:mc="http://schemas.openxmlformats.org/markup-compatibility/2006">
              <mc:Choice xmlns:v="urn:schemas-microsoft-com:vml" Requires="v">
                <p:oleObj spid="_x0000_s182293" r:id="rId4" imgW="45720000" imgH="49072800" progId="">
                  <p:embed/>
                </p:oleObj>
              </mc:Choice>
              <mc:Fallback>
                <p:oleObj r:id="rId4" imgW="45720000" imgH="49072800" progId="">
                  <p:embed/>
                  <p:pic>
                    <p:nvPicPr>
                      <p:cNvPr id="0" name="Picture 5" descr="image2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692696"/>
                        <a:ext cx="3216275" cy="345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16" name="Rectangle 4"/>
          <p:cNvSpPr>
            <a:spLocks noChangeArrowheads="1"/>
          </p:cNvSpPr>
          <p:nvPr/>
        </p:nvSpPr>
        <p:spPr bwMode="auto">
          <a:xfrm>
            <a:off x="4067944" y="692696"/>
            <a:ext cx="5076056"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400" dirty="0">
                <a:latin typeface="宋体" panose="02010600030101010101" pitchFamily="2" charset="-122"/>
              </a:rPr>
              <a:t>取</a:t>
            </a:r>
            <a:r>
              <a:rPr lang="en-US" altLang="zh-CN" sz="2400" i="1" dirty="0" err="1">
                <a:latin typeface="Times New Roman" panose="02020603050405020304" pitchFamily="18" charset="0"/>
              </a:rPr>
              <a:t>U</a:t>
            </a:r>
            <a:r>
              <a:rPr lang="en-US" altLang="zh-CN" sz="2400" i="1" baseline="-20000"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 、</a:t>
            </a:r>
            <a:r>
              <a:rPr lang="en-US" altLang="zh-CN" sz="2400" i="1" dirty="0">
                <a:latin typeface="Times New Roman" panose="02020603050405020304" pitchFamily="18" charset="0"/>
              </a:rPr>
              <a:t> U</a:t>
            </a:r>
            <a:r>
              <a:rPr lang="en-US" altLang="zh-CN" sz="2400" i="1" baseline="-2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 U</a:t>
            </a:r>
            <a:r>
              <a:rPr lang="en-US" altLang="zh-CN" sz="2400" i="1" baseline="-20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 、</a:t>
            </a:r>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rPr>
              <a:t>I</a:t>
            </a:r>
            <a:r>
              <a:rPr lang="en-US" altLang="zh-CN" sz="2400" baseline="-2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 I</a:t>
            </a:r>
            <a:r>
              <a:rPr lang="en-US" altLang="zh-CN" sz="2400" baseline="-2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baseline="-2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U</a:t>
            </a:r>
            <a:r>
              <a:rPr lang="en-US" altLang="zh-CN" sz="2400" i="1" baseline="-20000" dirty="0" err="1">
                <a:latin typeface="Times New Roman" panose="02020603050405020304" pitchFamily="18" charset="0"/>
              </a:rPr>
              <a:t>o</a:t>
            </a:r>
            <a:r>
              <a:rPr lang="en-US" altLang="zh-CN" sz="2400" i="1" baseline="-2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i="1" dirty="0" err="1">
                <a:latin typeface="Times New Roman" panose="02020603050405020304" pitchFamily="18" charset="0"/>
              </a:rPr>
              <a:t>U</a:t>
            </a:r>
            <a:r>
              <a:rPr lang="en-US" altLang="zh-CN" sz="2400" i="1" baseline="-20000" dirty="0" err="1">
                <a:latin typeface="Times New Roman" panose="02020603050405020304" pitchFamily="18" charset="0"/>
              </a:rPr>
              <a:t>o</a:t>
            </a:r>
            <a:r>
              <a:rPr lang="en-US" altLang="zh-CN" sz="2400" i="1" baseline="-2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作为信号流图的节点，其中，</a:t>
            </a:r>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o</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宋体" panose="02010600030101010101" pitchFamily="2" charset="-122"/>
              </a:rPr>
              <a:t>分别为输入及输出节点。</a:t>
            </a:r>
            <a:endParaRPr lang="zh-CN" altLang="en-US" sz="2400" dirty="0">
              <a:latin typeface="Times New Roman" panose="02020603050405020304" pitchFamily="18" charset="0"/>
            </a:endParaRPr>
          </a:p>
        </p:txBody>
      </p:sp>
      <p:sp>
        <p:nvSpPr>
          <p:cNvPr id="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7" name="椭圆 6"/>
          <p:cNvSpPr/>
          <p:nvPr/>
        </p:nvSpPr>
        <p:spPr>
          <a:xfrm>
            <a:off x="1547663" y="479715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直接箭头连接符 9"/>
          <p:cNvCxnSpPr>
            <a:stCxn id="7" idx="6"/>
            <a:endCxn id="12" idx="2"/>
          </p:cNvCxnSpPr>
          <p:nvPr/>
        </p:nvCxnSpPr>
        <p:spPr>
          <a:xfrm>
            <a:off x="1691679" y="4869159"/>
            <a:ext cx="10081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699791" y="479715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椭圆 16"/>
          <p:cNvSpPr/>
          <p:nvPr/>
        </p:nvSpPr>
        <p:spPr>
          <a:xfrm>
            <a:off x="3635895" y="479715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9" name="直接箭头连接符 18"/>
          <p:cNvCxnSpPr>
            <a:stCxn id="12" idx="6"/>
            <a:endCxn id="17" idx="2"/>
          </p:cNvCxnSpPr>
          <p:nvPr/>
        </p:nvCxnSpPr>
        <p:spPr>
          <a:xfrm>
            <a:off x="2843807" y="4869159"/>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932039" y="479715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3" name="直接箭头连接符 22"/>
          <p:cNvCxnSpPr>
            <a:stCxn id="17" idx="6"/>
            <a:endCxn id="21" idx="2"/>
          </p:cNvCxnSpPr>
          <p:nvPr/>
        </p:nvCxnSpPr>
        <p:spPr>
          <a:xfrm>
            <a:off x="3779911" y="4869159"/>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1" idx="3"/>
            <a:endCxn id="12" idx="4"/>
          </p:cNvCxnSpPr>
          <p:nvPr/>
        </p:nvCxnSpPr>
        <p:spPr>
          <a:xfrm rot="5400000">
            <a:off x="3851920" y="3839956"/>
            <a:ext cx="21091" cy="2181331"/>
          </a:xfrm>
          <a:prstGeom prst="curvedConnector3">
            <a:avLst>
              <a:gd name="adj1" fmla="val 347205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18346" y="5660751"/>
            <a:ext cx="372218" cy="369332"/>
          </a:xfrm>
          <a:prstGeom prst="rect">
            <a:avLst/>
          </a:prstGeom>
          <a:noFill/>
        </p:spPr>
        <p:txBody>
          <a:bodyPr wrap="none" rtlCol="0">
            <a:spAutoFit/>
          </a:bodyPr>
          <a:lstStyle/>
          <a:p>
            <a:r>
              <a:rPr lang="en-US" altLang="zh-CN" dirty="0"/>
              <a:t>-1</a:t>
            </a:r>
            <a:endParaRPr lang="zh-CN" altLang="en-US" dirty="0"/>
          </a:p>
        </p:txBody>
      </p:sp>
      <p:cxnSp>
        <p:nvCxnSpPr>
          <p:cNvPr id="40" name="直接箭头连接符 39"/>
          <p:cNvCxnSpPr>
            <a:stCxn id="21" idx="6"/>
            <a:endCxn id="41" idx="2"/>
          </p:cNvCxnSpPr>
          <p:nvPr/>
        </p:nvCxnSpPr>
        <p:spPr>
          <a:xfrm flipV="1">
            <a:off x="5076055" y="4868663"/>
            <a:ext cx="946547" cy="4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6022602" y="4796655"/>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4" name="椭圆 43"/>
          <p:cNvSpPr/>
          <p:nvPr/>
        </p:nvSpPr>
        <p:spPr>
          <a:xfrm>
            <a:off x="6886698" y="4796655"/>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6" name="直接箭头连接符 45"/>
          <p:cNvCxnSpPr>
            <a:stCxn id="41" idx="6"/>
            <a:endCxn id="44" idx="2"/>
          </p:cNvCxnSpPr>
          <p:nvPr/>
        </p:nvCxnSpPr>
        <p:spPr>
          <a:xfrm>
            <a:off x="6166618" y="4868663"/>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7678786" y="4796655"/>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9" name="直接箭头连接符 58"/>
          <p:cNvCxnSpPr>
            <a:stCxn id="44" idx="6"/>
            <a:endCxn id="57" idx="2"/>
          </p:cNvCxnSpPr>
          <p:nvPr/>
        </p:nvCxnSpPr>
        <p:spPr>
          <a:xfrm>
            <a:off x="7030714" y="4868663"/>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7" idx="4"/>
            <a:endCxn id="41" idx="4"/>
          </p:cNvCxnSpPr>
          <p:nvPr/>
        </p:nvCxnSpPr>
        <p:spPr>
          <a:xfrm rot="5400000">
            <a:off x="6922702" y="4112579"/>
            <a:ext cx="12700" cy="1656184"/>
          </a:xfrm>
          <a:prstGeom prst="curvedConnector3">
            <a:avLst>
              <a:gd name="adj1" fmla="val 39000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8460432" y="4797152"/>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4" name="直接箭头连接符 93"/>
          <p:cNvCxnSpPr>
            <a:stCxn id="57" idx="6"/>
            <a:endCxn id="92" idx="2"/>
          </p:cNvCxnSpPr>
          <p:nvPr/>
        </p:nvCxnSpPr>
        <p:spPr>
          <a:xfrm>
            <a:off x="7822802" y="4868663"/>
            <a:ext cx="637630" cy="4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956376" y="4509120"/>
            <a:ext cx="301686" cy="369332"/>
          </a:xfrm>
          <a:prstGeom prst="rect">
            <a:avLst/>
          </a:prstGeom>
          <a:noFill/>
        </p:spPr>
        <p:txBody>
          <a:bodyPr wrap="none" rtlCol="0">
            <a:spAutoFit/>
          </a:bodyPr>
          <a:lstStyle/>
          <a:p>
            <a:r>
              <a:rPr lang="en-US" altLang="zh-CN" dirty="0"/>
              <a:t>1</a:t>
            </a:r>
            <a:endParaRPr lang="zh-CN" altLang="en-US" dirty="0"/>
          </a:p>
        </p:txBody>
      </p:sp>
      <p:grpSp>
        <p:nvGrpSpPr>
          <p:cNvPr id="105" name="组合 104"/>
          <p:cNvGrpSpPr/>
          <p:nvPr/>
        </p:nvGrpSpPr>
        <p:grpSpPr>
          <a:xfrm>
            <a:off x="827584" y="3356992"/>
            <a:ext cx="8061552" cy="2971492"/>
            <a:chOff x="1187623" y="3429000"/>
            <a:chExt cx="8061552" cy="2971492"/>
          </a:xfrm>
        </p:grpSpPr>
        <p:sp>
          <p:nvSpPr>
            <p:cNvPr id="8" name="TextBox 7"/>
            <p:cNvSpPr txBox="1"/>
            <p:nvPr/>
          </p:nvSpPr>
          <p:spPr>
            <a:xfrm>
              <a:off x="1187623" y="4365103"/>
              <a:ext cx="615874" cy="369332"/>
            </a:xfrm>
            <a:prstGeom prst="rect">
              <a:avLst/>
            </a:prstGeom>
            <a:noFill/>
          </p:spPr>
          <p:txBody>
            <a:bodyPr wrap="none" rtlCol="0">
              <a:spAutoFit/>
            </a:bodyPr>
            <a:lstStyle/>
            <a:p>
              <a:r>
                <a:rPr lang="en-US" altLang="zh-CN" dirty="0"/>
                <a:t>U</a:t>
              </a:r>
              <a:r>
                <a:rPr lang="en-US" altLang="zh-CN" baseline="-25000" dirty="0"/>
                <a:t>i</a:t>
              </a:r>
              <a:r>
                <a:rPr lang="en-US" altLang="zh-CN" dirty="0"/>
                <a:t>(s)</a:t>
              </a:r>
              <a:endParaRPr lang="zh-CN" altLang="en-US" dirty="0"/>
            </a:p>
          </p:txBody>
        </p:sp>
        <p:graphicFrame>
          <p:nvGraphicFramePr>
            <p:cNvPr id="20" name="对象 19"/>
            <p:cNvGraphicFramePr>
              <a:graphicFrameLocks noChangeAspect="1"/>
            </p:cNvGraphicFramePr>
            <p:nvPr/>
          </p:nvGraphicFramePr>
          <p:xfrm>
            <a:off x="3419871" y="4365104"/>
            <a:ext cx="384175" cy="579438"/>
          </p:xfrm>
          <a:graphic>
            <a:graphicData uri="http://schemas.openxmlformats.org/presentationml/2006/ole">
              <mc:AlternateContent xmlns:mc="http://schemas.openxmlformats.org/markup-compatibility/2006">
                <mc:Choice xmlns:v="urn:schemas-microsoft-com:vml" Requires="v">
                  <p:oleObj spid="_x0000_s182294" name="公式" r:id="rId6" imgW="5181600" imgH="10363200" progId="">
                    <p:embed/>
                  </p:oleObj>
                </mc:Choice>
                <mc:Fallback>
                  <p:oleObj name="公式" r:id="rId6" imgW="5181600" imgH="10363200" progId="">
                    <p:embed/>
                    <p:pic>
                      <p:nvPicPr>
                        <p:cNvPr id="0" name="Object 13" descr="image2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1" y="4365104"/>
                          <a:ext cx="38417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nvGraphicFramePr>
          <p:xfrm>
            <a:off x="4427983" y="4365104"/>
            <a:ext cx="496888" cy="579438"/>
          </p:xfrm>
          <a:graphic>
            <a:graphicData uri="http://schemas.openxmlformats.org/presentationml/2006/ole">
              <mc:AlternateContent xmlns:mc="http://schemas.openxmlformats.org/markup-compatibility/2006">
                <mc:Choice xmlns:v="urn:schemas-microsoft-com:vml" Requires="v">
                  <p:oleObj spid="_x0000_s182295" name="公式" r:id="rId8" imgW="6705600" imgH="10363200" progId="">
                    <p:embed/>
                  </p:oleObj>
                </mc:Choice>
                <mc:Fallback>
                  <p:oleObj name="公式" r:id="rId8" imgW="6705600" imgH="10363200" progId="">
                    <p:embed/>
                    <p:pic>
                      <p:nvPicPr>
                        <p:cNvPr id="0" name="Picture 3" descr="image2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983" y="4365104"/>
                          <a:ext cx="4968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4932039" y="4437112"/>
              <a:ext cx="647678" cy="369332"/>
            </a:xfrm>
            <a:prstGeom prst="rect">
              <a:avLst/>
            </a:prstGeom>
            <a:noFill/>
          </p:spPr>
          <p:txBody>
            <a:bodyPr wrap="none" rtlCol="0">
              <a:spAutoFit/>
            </a:bodyPr>
            <a:lstStyle/>
            <a:p>
              <a:r>
                <a:rPr lang="en-US" altLang="zh-CN" dirty="0"/>
                <a:t>U</a:t>
              </a:r>
              <a:r>
                <a:rPr lang="en-US" altLang="zh-CN" baseline="-25000" dirty="0"/>
                <a:t>A</a:t>
              </a:r>
              <a:r>
                <a:rPr lang="en-US" altLang="zh-CN" dirty="0"/>
                <a:t>(s)</a:t>
              </a:r>
              <a:endParaRPr lang="zh-CN" altLang="en-US" dirty="0"/>
            </a:p>
          </p:txBody>
        </p:sp>
        <p:sp>
          <p:nvSpPr>
            <p:cNvPr id="38" name="TextBox 37"/>
            <p:cNvSpPr txBox="1"/>
            <p:nvPr/>
          </p:nvSpPr>
          <p:spPr>
            <a:xfrm>
              <a:off x="2411759" y="4581128"/>
              <a:ext cx="301686" cy="369332"/>
            </a:xfrm>
            <a:prstGeom prst="rect">
              <a:avLst/>
            </a:prstGeom>
            <a:noFill/>
          </p:spPr>
          <p:txBody>
            <a:bodyPr wrap="none" rtlCol="0">
              <a:spAutoFit/>
            </a:bodyPr>
            <a:lstStyle/>
            <a:p>
              <a:r>
                <a:rPr lang="en-US" altLang="zh-CN" dirty="0"/>
                <a:t>1</a:t>
              </a:r>
              <a:endParaRPr lang="zh-CN" altLang="en-US" dirty="0"/>
            </a:p>
          </p:txBody>
        </p:sp>
        <p:sp>
          <p:nvSpPr>
            <p:cNvPr id="43" name="TextBox 42"/>
            <p:cNvSpPr txBox="1"/>
            <p:nvPr/>
          </p:nvSpPr>
          <p:spPr>
            <a:xfrm>
              <a:off x="5652119" y="4581128"/>
              <a:ext cx="301686" cy="369332"/>
            </a:xfrm>
            <a:prstGeom prst="rect">
              <a:avLst/>
            </a:prstGeom>
            <a:noFill/>
          </p:spPr>
          <p:txBody>
            <a:bodyPr wrap="none" rtlCol="0">
              <a:spAutoFit/>
            </a:bodyPr>
            <a:lstStyle/>
            <a:p>
              <a:r>
                <a:rPr lang="en-US" altLang="zh-CN" dirty="0"/>
                <a:t>1</a:t>
              </a:r>
              <a:endParaRPr lang="zh-CN" altLang="en-US" dirty="0"/>
            </a:p>
          </p:txBody>
        </p:sp>
        <p:graphicFrame>
          <p:nvGraphicFramePr>
            <p:cNvPr id="51" name="对象 50"/>
            <p:cNvGraphicFramePr>
              <a:graphicFrameLocks noChangeAspect="1"/>
            </p:cNvGraphicFramePr>
            <p:nvPr/>
          </p:nvGraphicFramePr>
          <p:xfrm>
            <a:off x="6588223" y="4365104"/>
            <a:ext cx="407988" cy="579438"/>
          </p:xfrm>
          <a:graphic>
            <a:graphicData uri="http://schemas.openxmlformats.org/presentationml/2006/ole">
              <mc:AlternateContent xmlns:mc="http://schemas.openxmlformats.org/markup-compatibility/2006">
                <mc:Choice xmlns:v="urn:schemas-microsoft-com:vml" Requires="v">
                  <p:oleObj spid="_x0000_s182296" name="公式" r:id="rId10" imgW="5486400" imgH="10363200" progId="">
                    <p:embed/>
                  </p:oleObj>
                </mc:Choice>
                <mc:Fallback>
                  <p:oleObj name="公式" r:id="rId10" imgW="5486400" imgH="10363200" progId="">
                    <p:embed/>
                    <p:pic>
                      <p:nvPicPr>
                        <p:cNvPr id="0" name="Picture 2" descr="image2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8223" y="4365104"/>
                          <a:ext cx="4079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TextBox 51"/>
            <p:cNvSpPr txBox="1"/>
            <p:nvPr/>
          </p:nvSpPr>
          <p:spPr>
            <a:xfrm>
              <a:off x="6742682" y="4940671"/>
              <a:ext cx="551754" cy="369332"/>
            </a:xfrm>
            <a:prstGeom prst="rect">
              <a:avLst/>
            </a:prstGeom>
            <a:noFill/>
          </p:spPr>
          <p:txBody>
            <a:bodyPr wrap="none" rtlCol="0">
              <a:spAutoFit/>
            </a:bodyPr>
            <a:lstStyle/>
            <a:p>
              <a:r>
                <a:rPr lang="en-US" altLang="zh-CN" dirty="0"/>
                <a:t>I</a:t>
              </a:r>
              <a:r>
                <a:rPr lang="en-US" altLang="zh-CN" baseline="-25000" dirty="0"/>
                <a:t>2</a:t>
              </a:r>
              <a:r>
                <a:rPr lang="en-US" altLang="zh-CN" dirty="0"/>
                <a:t>(s)</a:t>
              </a:r>
              <a:endParaRPr lang="zh-CN" altLang="en-US" dirty="0"/>
            </a:p>
          </p:txBody>
        </p:sp>
        <p:cxnSp>
          <p:nvCxnSpPr>
            <p:cNvPr id="54" name="曲线连接符 53"/>
            <p:cNvCxnSpPr>
              <a:stCxn id="44" idx="1"/>
              <a:endCxn id="17" idx="7"/>
            </p:cNvCxnSpPr>
            <p:nvPr/>
          </p:nvCxnSpPr>
          <p:spPr>
            <a:xfrm rot="16200000" flipH="1" flipV="1">
              <a:off x="5693096" y="3315517"/>
              <a:ext cx="496" cy="3148969"/>
            </a:xfrm>
            <a:prstGeom prst="curvedConnector3">
              <a:avLst>
                <a:gd name="adj1" fmla="val -23725632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36095" y="3429000"/>
              <a:ext cx="372218" cy="369332"/>
            </a:xfrm>
            <a:prstGeom prst="rect">
              <a:avLst/>
            </a:prstGeom>
            <a:noFill/>
          </p:spPr>
          <p:txBody>
            <a:bodyPr wrap="none" rtlCol="0">
              <a:spAutoFit/>
            </a:bodyPr>
            <a:lstStyle/>
            <a:p>
              <a:r>
                <a:rPr lang="en-US" altLang="zh-CN" dirty="0"/>
                <a:t>-1</a:t>
              </a:r>
              <a:endParaRPr lang="zh-CN" altLang="en-US" dirty="0"/>
            </a:p>
          </p:txBody>
        </p:sp>
        <p:graphicFrame>
          <p:nvGraphicFramePr>
            <p:cNvPr id="61" name="对象 60"/>
            <p:cNvGraphicFramePr>
              <a:graphicFrameLocks noChangeAspect="1"/>
            </p:cNvGraphicFramePr>
            <p:nvPr/>
          </p:nvGraphicFramePr>
          <p:xfrm>
            <a:off x="7380311" y="4365104"/>
            <a:ext cx="520700" cy="579438"/>
          </p:xfrm>
          <a:graphic>
            <a:graphicData uri="http://schemas.openxmlformats.org/presentationml/2006/ole">
              <mc:AlternateContent xmlns:mc="http://schemas.openxmlformats.org/markup-compatibility/2006">
                <mc:Choice xmlns:v="urn:schemas-microsoft-com:vml" Requires="v">
                  <p:oleObj spid="_x0000_s182297" name="公式" r:id="rId12" imgW="7010400" imgH="10363200" progId="">
                    <p:embed/>
                  </p:oleObj>
                </mc:Choice>
                <mc:Fallback>
                  <p:oleObj name="公式" r:id="rId12" imgW="7010400" imgH="10363200" progId="">
                    <p:embed/>
                    <p:pic>
                      <p:nvPicPr>
                        <p:cNvPr id="0" name="Picture 1" descr="image2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311" y="4365104"/>
                          <a:ext cx="5207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TextBox 90"/>
            <p:cNvSpPr txBox="1"/>
            <p:nvPr/>
          </p:nvSpPr>
          <p:spPr>
            <a:xfrm>
              <a:off x="7236295" y="5517232"/>
              <a:ext cx="372218" cy="369332"/>
            </a:xfrm>
            <a:prstGeom prst="rect">
              <a:avLst/>
            </a:prstGeom>
            <a:noFill/>
          </p:spPr>
          <p:txBody>
            <a:bodyPr wrap="none" rtlCol="0">
              <a:spAutoFit/>
            </a:bodyPr>
            <a:lstStyle/>
            <a:p>
              <a:r>
                <a:rPr lang="en-US" altLang="zh-CN" dirty="0"/>
                <a:t>-1</a:t>
              </a:r>
              <a:endParaRPr lang="zh-CN" altLang="en-US" dirty="0"/>
            </a:p>
          </p:txBody>
        </p:sp>
        <p:sp>
          <p:nvSpPr>
            <p:cNvPr id="96" name="TextBox 95"/>
            <p:cNvSpPr txBox="1"/>
            <p:nvPr/>
          </p:nvSpPr>
          <p:spPr>
            <a:xfrm>
              <a:off x="8604447" y="5085184"/>
              <a:ext cx="644728" cy="369332"/>
            </a:xfrm>
            <a:prstGeom prst="rect">
              <a:avLst/>
            </a:prstGeom>
            <a:noFill/>
          </p:spPr>
          <p:txBody>
            <a:bodyPr wrap="none" rtlCol="0">
              <a:spAutoFit/>
            </a:bodyPr>
            <a:lstStyle/>
            <a:p>
              <a:r>
                <a:rPr lang="en-US" altLang="zh-CN"/>
                <a:t>U</a:t>
              </a:r>
              <a:r>
                <a:rPr lang="en-US" altLang="zh-CN" baseline="-25000"/>
                <a:t>o</a:t>
              </a:r>
              <a:r>
                <a:rPr lang="en-US" altLang="zh-CN" dirty="0"/>
                <a:t>(s)</a:t>
              </a:r>
              <a:endParaRPr lang="zh-CN" altLang="en-US" dirty="0"/>
            </a:p>
          </p:txBody>
        </p:sp>
        <p:sp>
          <p:nvSpPr>
            <p:cNvPr id="99" name="矩形 98"/>
            <p:cNvSpPr/>
            <p:nvPr/>
          </p:nvSpPr>
          <p:spPr>
            <a:xfrm>
              <a:off x="1187624" y="3429000"/>
              <a:ext cx="7704856"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99"/>
            <p:cNvSpPr txBox="1"/>
            <p:nvPr/>
          </p:nvSpPr>
          <p:spPr>
            <a:xfrm>
              <a:off x="4211960" y="5877272"/>
              <a:ext cx="2722284" cy="523220"/>
            </a:xfrm>
            <a:prstGeom prst="rect">
              <a:avLst/>
            </a:prstGeom>
            <a:noFill/>
          </p:spPr>
          <p:txBody>
            <a:bodyPr wrap="none" rtlCol="0">
              <a:spAutoFit/>
            </a:bodyPr>
            <a:lstStyle/>
            <a:p>
              <a:r>
                <a:rPr lang="en-US" altLang="zh-CN" sz="2800" dirty="0"/>
                <a:t>RC</a:t>
              </a:r>
              <a:r>
                <a:rPr lang="zh-CN" altLang="en-US" sz="2800" dirty="0"/>
                <a:t>电路信号流图</a:t>
              </a:r>
            </a:p>
          </p:txBody>
        </p:sp>
        <p:sp>
          <p:nvSpPr>
            <p:cNvPr id="101" name="TextBox 100"/>
            <p:cNvSpPr txBox="1"/>
            <p:nvPr/>
          </p:nvSpPr>
          <p:spPr>
            <a:xfrm>
              <a:off x="3779911" y="5013176"/>
              <a:ext cx="989373" cy="369332"/>
            </a:xfrm>
            <a:prstGeom prst="rect">
              <a:avLst/>
            </a:prstGeom>
            <a:noFill/>
          </p:spPr>
          <p:txBody>
            <a:bodyPr wrap="none" rtlCol="0">
              <a:spAutoFit/>
            </a:bodyPr>
            <a:lstStyle/>
            <a:p>
              <a:r>
                <a:rPr lang="en-US" altLang="zh-CN" dirty="0"/>
                <a:t>I</a:t>
              </a:r>
              <a:r>
                <a:rPr lang="en-US" altLang="zh-CN" baseline="-25000" dirty="0"/>
                <a:t>1</a:t>
              </a:r>
              <a:r>
                <a:rPr lang="en-US" altLang="zh-CN" dirty="0"/>
                <a:t>(s)-I</a:t>
              </a:r>
              <a:r>
                <a:rPr lang="en-US" altLang="zh-CN" baseline="-25000" dirty="0"/>
                <a:t>2</a:t>
              </a:r>
              <a:r>
                <a:rPr lang="en-US" altLang="zh-CN" dirty="0"/>
                <a:t>(s)</a:t>
              </a:r>
              <a:endParaRPr lang="zh-CN" altLang="en-US" dirty="0"/>
            </a:p>
          </p:txBody>
        </p:sp>
        <p:sp>
          <p:nvSpPr>
            <p:cNvPr id="102" name="TextBox 101"/>
            <p:cNvSpPr txBox="1"/>
            <p:nvPr/>
          </p:nvSpPr>
          <p:spPr>
            <a:xfrm>
              <a:off x="2339751" y="5589240"/>
              <a:ext cx="1197637" cy="369332"/>
            </a:xfrm>
            <a:prstGeom prst="rect">
              <a:avLst/>
            </a:prstGeom>
            <a:noFill/>
          </p:spPr>
          <p:txBody>
            <a:bodyPr wrap="square" rtlCol="0">
              <a:spAutoFit/>
            </a:bodyPr>
            <a:lstStyle/>
            <a:p>
              <a:r>
                <a:rPr lang="en-US" altLang="zh-CN" dirty="0"/>
                <a:t>U</a:t>
              </a:r>
              <a:r>
                <a:rPr lang="en-US" altLang="zh-CN" baseline="-25000" dirty="0"/>
                <a:t>i</a:t>
              </a:r>
              <a:r>
                <a:rPr lang="en-US" altLang="zh-CN" dirty="0"/>
                <a:t>(s)-U</a:t>
              </a:r>
              <a:r>
                <a:rPr lang="en-US" altLang="zh-CN" baseline="-25000" dirty="0"/>
                <a:t>A</a:t>
              </a:r>
              <a:r>
                <a:rPr lang="en-US" altLang="zh-CN" dirty="0"/>
                <a:t>(s)</a:t>
              </a:r>
              <a:endParaRPr lang="zh-CN" altLang="en-US" dirty="0"/>
            </a:p>
          </p:txBody>
        </p:sp>
        <p:sp>
          <p:nvSpPr>
            <p:cNvPr id="103" name="TextBox 102"/>
            <p:cNvSpPr txBox="1"/>
            <p:nvPr/>
          </p:nvSpPr>
          <p:spPr>
            <a:xfrm>
              <a:off x="5436095" y="5229200"/>
              <a:ext cx="1197637" cy="369332"/>
            </a:xfrm>
            <a:prstGeom prst="rect">
              <a:avLst/>
            </a:prstGeom>
            <a:noFill/>
          </p:spPr>
          <p:txBody>
            <a:bodyPr wrap="square" rtlCol="0">
              <a:spAutoFit/>
            </a:bodyPr>
            <a:lstStyle/>
            <a:p>
              <a:r>
                <a:rPr lang="en-US" altLang="zh-CN" dirty="0"/>
                <a:t>U</a:t>
              </a:r>
              <a:r>
                <a:rPr lang="en-US" altLang="zh-CN" baseline="-25000" dirty="0"/>
                <a:t>A</a:t>
              </a:r>
              <a:r>
                <a:rPr lang="en-US" altLang="zh-CN" dirty="0"/>
                <a:t>(s)-</a:t>
              </a:r>
              <a:r>
                <a:rPr lang="en-US" altLang="zh-CN"/>
                <a:t>U</a:t>
              </a:r>
              <a:r>
                <a:rPr lang="en-US" altLang="zh-CN" baseline="-25000"/>
                <a:t>o</a:t>
              </a:r>
              <a:r>
                <a:rPr lang="en-US" altLang="zh-CN" dirty="0"/>
                <a:t>(s)</a:t>
              </a:r>
              <a:endParaRPr lang="zh-CN" altLang="en-US" dirty="0"/>
            </a:p>
          </p:txBody>
        </p:sp>
        <p:sp>
          <p:nvSpPr>
            <p:cNvPr id="104" name="TextBox 103"/>
            <p:cNvSpPr txBox="1"/>
            <p:nvPr/>
          </p:nvSpPr>
          <p:spPr>
            <a:xfrm>
              <a:off x="7956375" y="5229200"/>
              <a:ext cx="644728" cy="369332"/>
            </a:xfrm>
            <a:prstGeom prst="rect">
              <a:avLst/>
            </a:prstGeom>
            <a:noFill/>
          </p:spPr>
          <p:txBody>
            <a:bodyPr wrap="none" rtlCol="0">
              <a:spAutoFit/>
            </a:bodyPr>
            <a:lstStyle/>
            <a:p>
              <a:r>
                <a:rPr lang="en-US" altLang="zh-CN"/>
                <a:t>U</a:t>
              </a:r>
              <a:r>
                <a:rPr lang="en-US" altLang="zh-CN" baseline="-25000"/>
                <a:t>o</a:t>
              </a:r>
              <a:r>
                <a:rPr lang="en-US" altLang="zh-CN" dirty="0"/>
                <a:t>(s)</a:t>
              </a:r>
              <a:endParaRPr lang="zh-CN" altLang="en-US" dirty="0"/>
            </a:p>
          </p:txBody>
        </p:sp>
      </p:grpSp>
      <p:sp>
        <p:nvSpPr>
          <p:cNvPr id="45" name="页脚占位符 4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715"/>
                                        </p:tgtEl>
                                        <p:attrNameLst>
                                          <p:attrName>style.visibility</p:attrName>
                                        </p:attrNameLst>
                                      </p:cBhvr>
                                      <p:to>
                                        <p:strVal val="visible"/>
                                      </p:to>
                                    </p:set>
                                    <p:anim calcmode="lin" valueType="num">
                                      <p:cBhvr additive="base">
                                        <p:cTn id="7" dur="500" fill="hold"/>
                                        <p:tgtEl>
                                          <p:spTgt spid="371715"/>
                                        </p:tgtEl>
                                        <p:attrNameLst>
                                          <p:attrName>ppt_x</p:attrName>
                                        </p:attrNameLst>
                                      </p:cBhvr>
                                      <p:tavLst>
                                        <p:tav tm="0">
                                          <p:val>
                                            <p:strVal val="#ppt_x"/>
                                          </p:val>
                                        </p:tav>
                                        <p:tav tm="100000">
                                          <p:val>
                                            <p:strVal val="#ppt_x"/>
                                          </p:val>
                                        </p:tav>
                                      </p:tavLst>
                                    </p:anim>
                                    <p:anim calcmode="lin" valueType="num">
                                      <p:cBhvr additive="base">
                                        <p:cTn id="8" dur="500" fill="hold"/>
                                        <p:tgtEl>
                                          <p:spTgt spid="3717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6"/>
                                        </p:tgtEl>
                                        <p:attrNameLst>
                                          <p:attrName>style.visibility</p:attrName>
                                        </p:attrNameLst>
                                      </p:cBhvr>
                                      <p:to>
                                        <p:strVal val="visible"/>
                                      </p:to>
                                    </p:set>
                                    <p:anim calcmode="lin" valueType="num">
                                      <p:cBhvr additive="base">
                                        <p:cTn id="13" dur="500" fill="hold"/>
                                        <p:tgtEl>
                                          <p:spTgt spid="371716"/>
                                        </p:tgtEl>
                                        <p:attrNameLst>
                                          <p:attrName>ppt_x</p:attrName>
                                        </p:attrNameLst>
                                      </p:cBhvr>
                                      <p:tavLst>
                                        <p:tav tm="0">
                                          <p:val>
                                            <p:strVal val="#ppt_x"/>
                                          </p:val>
                                        </p:tav>
                                        <p:tav tm="100000">
                                          <p:val>
                                            <p:strVal val="#ppt_x"/>
                                          </p:val>
                                        </p:tav>
                                      </p:tavLst>
                                    </p:anim>
                                    <p:anim calcmode="lin" valueType="num">
                                      <p:cBhvr additive="base">
                                        <p:cTn id="14"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2"/>
          <p:cNvSpPr>
            <a:spLocks noChangeArrowheads="1"/>
          </p:cNvSpPr>
          <p:nvPr/>
        </p:nvSpPr>
        <p:spPr bwMode="auto">
          <a:xfrm>
            <a:off x="1043608" y="836712"/>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solidFill>
                  <a:srgbClr val="FF0000"/>
                </a:solidFill>
                <a:latin typeface="宋体" panose="02010600030101010101" pitchFamily="2" charset="-122"/>
              </a:rPr>
              <a:t>梅逊公式 </a:t>
            </a:r>
          </a:p>
        </p:txBody>
      </p:sp>
      <p:sp>
        <p:nvSpPr>
          <p:cNvPr id="377860" name="Rectangle 4"/>
          <p:cNvSpPr>
            <a:spLocks noChangeArrowheads="1"/>
          </p:cNvSpPr>
          <p:nvPr/>
        </p:nvSpPr>
        <p:spPr bwMode="auto">
          <a:xfrm>
            <a:off x="179512" y="1556792"/>
            <a:ext cx="7391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just">
              <a:lnSpc>
                <a:spcPct val="125000"/>
              </a:lnSpc>
            </a:pPr>
            <a:r>
              <a:rPr lang="zh-CN" altLang="en-US" sz="2800" dirty="0"/>
              <a:t>式中，</a:t>
            </a:r>
            <a:r>
              <a:rPr lang="en-US" altLang="zh-CN" sz="2800" i="1" dirty="0">
                <a:latin typeface="Times New Roman" panose="02020603050405020304" pitchFamily="18" charset="0"/>
              </a:rPr>
              <a:t>P</a:t>
            </a:r>
            <a:r>
              <a:rPr lang="en-US" altLang="zh-CN" sz="2800" dirty="0">
                <a:latin typeface="Times New Roman" panose="02020603050405020304" pitchFamily="18" charset="0"/>
              </a:rPr>
              <a:t> — </a:t>
            </a:r>
            <a:r>
              <a:rPr lang="zh-CN" altLang="en-US" sz="2800" dirty="0"/>
              <a:t>系统总传递函数</a:t>
            </a:r>
          </a:p>
        </p:txBody>
      </p:sp>
      <p:graphicFrame>
        <p:nvGraphicFramePr>
          <p:cNvPr id="377861" name="Object 5"/>
          <p:cNvGraphicFramePr>
            <a:graphicFrameLocks noChangeAspect="1"/>
          </p:cNvGraphicFramePr>
          <p:nvPr/>
        </p:nvGraphicFramePr>
        <p:xfrm>
          <a:off x="3779912" y="692696"/>
          <a:ext cx="2268220" cy="865505"/>
        </p:xfrm>
        <a:graphic>
          <a:graphicData uri="http://schemas.openxmlformats.org/presentationml/2006/ole">
            <mc:AlternateContent xmlns:mc="http://schemas.openxmlformats.org/markup-compatibility/2006">
              <mc:Choice xmlns:v="urn:schemas-microsoft-com:vml" Requires="v">
                <p:oleObj spid="_x0000_s183305" r:id="rId3" imgW="1066680" imgH="457200" progId="">
                  <p:embed/>
                </p:oleObj>
              </mc:Choice>
              <mc:Fallback>
                <p:oleObj r:id="rId3" imgW="1066680" imgH="457200" progId="">
                  <p:embed/>
                  <p:pic>
                    <p:nvPicPr>
                      <p:cNvPr id="0" name="Picture 2" descr="image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692696"/>
                        <a:ext cx="2268220" cy="865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62" name="Rectangle 6"/>
          <p:cNvSpPr>
            <a:spLocks noChangeArrowheads="1"/>
          </p:cNvSpPr>
          <p:nvPr/>
        </p:nvSpPr>
        <p:spPr bwMode="auto">
          <a:xfrm>
            <a:off x="1187624" y="2204864"/>
            <a:ext cx="59356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eaLnBrk="0" hangingPunct="0">
              <a:lnSpc>
                <a:spcPct val="115000"/>
              </a:lnSpc>
            </a:pPr>
            <a:r>
              <a:rPr lang="en-US" altLang="zh-CN" sz="2800" i="1" dirty="0">
                <a:latin typeface="Times New Roman" panose="02020603050405020304" pitchFamily="18" charset="0"/>
              </a:rPr>
              <a:t>P</a:t>
            </a:r>
            <a:r>
              <a:rPr lang="en-US" altLang="zh-CN" sz="2800" i="1" baseline="-20000" dirty="0">
                <a:latin typeface="Times New Roman" panose="02020603050405020304" pitchFamily="18" charset="0"/>
              </a:rPr>
              <a:t>k</a:t>
            </a:r>
            <a:r>
              <a:rPr lang="en-US" altLang="zh-CN" sz="2800" dirty="0">
                <a:latin typeface="Times New Roman" panose="02020603050405020304" pitchFamily="18" charset="0"/>
              </a:rPr>
              <a:t>— </a:t>
            </a:r>
            <a:r>
              <a:rPr lang="zh-CN" altLang="en-US" sz="2800" dirty="0"/>
              <a:t>第</a:t>
            </a:r>
            <a:r>
              <a:rPr lang="en-US" altLang="zh-CN" sz="2800" i="1" dirty="0">
                <a:latin typeface="Times New Roman" panose="02020603050405020304" pitchFamily="18" charset="0"/>
              </a:rPr>
              <a:t>k</a:t>
            </a:r>
            <a:r>
              <a:rPr lang="zh-CN" altLang="en-US" sz="2800" dirty="0"/>
              <a:t>条前向通路的传递函数（通</a:t>
            </a:r>
          </a:p>
          <a:p>
            <a:pPr eaLnBrk="0" hangingPunct="0">
              <a:lnSpc>
                <a:spcPct val="115000"/>
              </a:lnSpc>
            </a:pPr>
            <a:r>
              <a:rPr lang="zh-CN" altLang="en-US" sz="2800" dirty="0">
                <a:latin typeface="Times New Roman" panose="02020603050405020304" pitchFamily="18" charset="0"/>
              </a:rPr>
              <a:t>         </a:t>
            </a:r>
            <a:r>
              <a:rPr lang="zh-CN" altLang="en-US" sz="2800" dirty="0"/>
              <a:t>路增益）</a:t>
            </a:r>
          </a:p>
        </p:txBody>
      </p:sp>
      <p:sp>
        <p:nvSpPr>
          <p:cNvPr id="377863" name="Rectangle 7"/>
          <p:cNvSpPr>
            <a:spLocks noChangeArrowheads="1"/>
          </p:cNvSpPr>
          <p:nvPr/>
        </p:nvSpPr>
        <p:spPr bwMode="auto">
          <a:xfrm>
            <a:off x="1187624" y="3212976"/>
            <a:ext cx="271303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eaLnBrk="0" hangingPunct="0">
              <a:lnSpc>
                <a:spcPct val="125000"/>
              </a:lnSpc>
            </a:pPr>
            <a:r>
              <a:rPr lang="en-US" altLang="zh-CN" sz="2800" dirty="0">
                <a:sym typeface="Symbol" panose="05050102010706020507" pitchFamily="18" charset="2"/>
              </a:rPr>
              <a:t></a:t>
            </a:r>
            <a:r>
              <a:rPr lang="en-US" altLang="zh-CN" sz="2800" dirty="0">
                <a:latin typeface="Times New Roman" panose="02020603050405020304" pitchFamily="18" charset="0"/>
              </a:rPr>
              <a:t> — </a:t>
            </a:r>
            <a:r>
              <a:rPr lang="zh-CN" altLang="en-US" sz="2800" dirty="0"/>
              <a:t>流图特征式</a:t>
            </a:r>
          </a:p>
        </p:txBody>
      </p:sp>
      <p:sp>
        <p:nvSpPr>
          <p:cNvPr id="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graphicFrame>
        <p:nvGraphicFramePr>
          <p:cNvPr id="119820" name="Object 12"/>
          <p:cNvGraphicFramePr>
            <a:graphicFrameLocks noChangeAspect="1"/>
          </p:cNvGraphicFramePr>
          <p:nvPr/>
        </p:nvGraphicFramePr>
        <p:xfrm>
          <a:off x="2339752" y="3861048"/>
          <a:ext cx="5791200" cy="812800"/>
        </p:xfrm>
        <a:graphic>
          <a:graphicData uri="http://schemas.openxmlformats.org/presentationml/2006/ole">
            <mc:AlternateContent xmlns:mc="http://schemas.openxmlformats.org/markup-compatibility/2006">
              <mc:Choice xmlns:v="urn:schemas-microsoft-com:vml" Requires="v">
                <p:oleObj spid="_x0000_s183306" r:id="rId5" imgW="69189600" imgH="9753600" progId="">
                  <p:embed/>
                </p:oleObj>
              </mc:Choice>
              <mc:Fallback>
                <p:oleObj r:id="rId5" imgW="69189600" imgH="9753600" progId="">
                  <p:embed/>
                  <p:pic>
                    <p:nvPicPr>
                      <p:cNvPr id="0" name="Picture 1" descr="image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861048"/>
                        <a:ext cx="5791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a:spLocks noChangeArrowheads="1"/>
          </p:cNvSpPr>
          <p:nvPr/>
        </p:nvSpPr>
        <p:spPr bwMode="auto">
          <a:xfrm>
            <a:off x="0" y="4725144"/>
            <a:ext cx="8964488"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marL="800100" indent="-800100">
              <a:lnSpc>
                <a:spcPct val="120000"/>
              </a:lnSpc>
            </a:pPr>
            <a:r>
              <a:rPr lang="en-US" altLang="zh-CN" sz="2800" dirty="0">
                <a:sym typeface="Symbol" panose="05050102010706020507" pitchFamily="18" charset="2"/>
              </a:rPr>
              <a:t></a:t>
            </a:r>
            <a:r>
              <a:rPr lang="en-US" altLang="zh-CN" sz="2800" i="1" baseline="-20000" dirty="0">
                <a:latin typeface="Times New Roman" panose="02020603050405020304" pitchFamily="18" charset="0"/>
              </a:rPr>
              <a:t>k</a:t>
            </a:r>
            <a:r>
              <a:rPr lang="en-US" altLang="zh-CN" sz="2800" dirty="0">
                <a:latin typeface="Times New Roman" panose="02020603050405020304" pitchFamily="18" charset="0"/>
              </a:rPr>
              <a:t>— </a:t>
            </a:r>
            <a:r>
              <a:rPr lang="zh-CN" altLang="en-US" sz="2800" dirty="0">
                <a:latin typeface="宋体" panose="02010600030101010101" pitchFamily="2" charset="-122"/>
              </a:rPr>
              <a:t>第</a:t>
            </a:r>
            <a:r>
              <a:rPr lang="en-US" altLang="zh-CN" sz="2800" i="1" dirty="0">
                <a:latin typeface="Times New Roman" panose="02020603050405020304" pitchFamily="18" charset="0"/>
              </a:rPr>
              <a:t>k</a:t>
            </a:r>
            <a:r>
              <a:rPr lang="zh-CN" altLang="en-US" sz="2800" dirty="0">
                <a:latin typeface="宋体" panose="02010600030101010101" pitchFamily="2" charset="-122"/>
              </a:rPr>
              <a:t>条前向通路特征式的余因子，即对于流图的特征式</a:t>
            </a:r>
            <a:r>
              <a:rPr lang="zh-CN" altLang="en-US" sz="2800" dirty="0">
                <a:sym typeface="Symbol" panose="05050102010706020507" pitchFamily="18" charset="2"/>
              </a:rPr>
              <a:t></a:t>
            </a:r>
            <a:r>
              <a:rPr lang="zh-CN" altLang="en-US" sz="2800" dirty="0">
                <a:latin typeface="宋体" panose="02010600030101010101" pitchFamily="2" charset="-122"/>
              </a:rPr>
              <a:t>，将与第</a:t>
            </a:r>
            <a:r>
              <a:rPr lang="en-US" altLang="zh-CN" sz="2800" i="1" dirty="0">
                <a:latin typeface="Times New Roman" panose="02020603050405020304" pitchFamily="18" charset="0"/>
              </a:rPr>
              <a:t>k </a:t>
            </a:r>
            <a:r>
              <a:rPr lang="zh-CN" altLang="en-US" sz="2800" dirty="0">
                <a:latin typeface="宋体" panose="02010600030101010101" pitchFamily="2" charset="-122"/>
              </a:rPr>
              <a:t>条前向通路相接触</a:t>
            </a:r>
            <a:r>
              <a:rPr lang="en-US" altLang="zh-CN" sz="2800" dirty="0">
                <a:latin typeface="宋体" panose="02010600030101010101" pitchFamily="2" charset="-122"/>
              </a:rPr>
              <a:t>(</a:t>
            </a:r>
            <a:r>
              <a:rPr lang="zh-CN" altLang="en-US" sz="2800" dirty="0">
                <a:latin typeface="宋体" panose="02010600030101010101" pitchFamily="2" charset="-122"/>
              </a:rPr>
              <a:t>即有公共节点</a:t>
            </a:r>
            <a:r>
              <a:rPr lang="en-US" altLang="zh-CN" sz="2800" dirty="0">
                <a:latin typeface="宋体" panose="02010600030101010101" pitchFamily="2" charset="-122"/>
              </a:rPr>
              <a:t>)</a:t>
            </a:r>
            <a:r>
              <a:rPr lang="zh-CN" altLang="en-US" sz="2800" dirty="0">
                <a:latin typeface="宋体" panose="02010600030101010101" pitchFamily="2" charset="-122"/>
              </a:rPr>
              <a:t>的回路传递函数代以零值，余下的</a:t>
            </a:r>
            <a:r>
              <a:rPr lang="zh-CN" altLang="en-US" sz="2800" dirty="0">
                <a:sym typeface="Symbol" panose="05050102010706020507" pitchFamily="18" charset="2"/>
              </a:rPr>
              <a:t></a:t>
            </a:r>
            <a:r>
              <a:rPr lang="zh-CN" altLang="en-US" sz="2800" dirty="0">
                <a:latin typeface="宋体" panose="02010600030101010101" pitchFamily="2" charset="-122"/>
              </a:rPr>
              <a:t>即为</a:t>
            </a:r>
            <a:r>
              <a:rPr lang="zh-CN" altLang="en-US" sz="2800" dirty="0">
                <a:sym typeface="Symbol" panose="05050102010706020507" pitchFamily="18" charset="2"/>
              </a:rPr>
              <a:t></a:t>
            </a:r>
            <a:r>
              <a:rPr lang="en-US" altLang="zh-CN" sz="2800" i="1" baseline="-20000" dirty="0">
                <a:latin typeface="Times New Roman" panose="02020603050405020304" pitchFamily="18" charset="0"/>
              </a:rPr>
              <a:t>k</a:t>
            </a:r>
            <a:r>
              <a:rPr lang="zh-CN" altLang="en-US" sz="2800" dirty="0">
                <a:latin typeface="宋体" panose="02010600030101010101" pitchFamily="2" charset="-122"/>
              </a:rPr>
              <a:t>。</a:t>
            </a:r>
            <a:r>
              <a:rPr lang="zh-CN" altLang="en-US" sz="2800" dirty="0">
                <a:latin typeface="Times New Roman" panose="02020603050405020304" pitchFamily="18" charset="0"/>
              </a:rPr>
              <a:t> </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7861"/>
                                        </p:tgtEl>
                                        <p:attrNameLst>
                                          <p:attrName>style.visibility</p:attrName>
                                        </p:attrNameLst>
                                      </p:cBhvr>
                                      <p:to>
                                        <p:strVal val="visible"/>
                                      </p:to>
                                    </p:set>
                                    <p:anim calcmode="lin" valueType="num">
                                      <p:cBhvr additive="base">
                                        <p:cTn id="7" dur="500" fill="hold"/>
                                        <p:tgtEl>
                                          <p:spTgt spid="377861"/>
                                        </p:tgtEl>
                                        <p:attrNameLst>
                                          <p:attrName>ppt_x</p:attrName>
                                        </p:attrNameLst>
                                      </p:cBhvr>
                                      <p:tavLst>
                                        <p:tav tm="0">
                                          <p:val>
                                            <p:strVal val="#ppt_x"/>
                                          </p:val>
                                        </p:tav>
                                        <p:tav tm="100000">
                                          <p:val>
                                            <p:strVal val="#ppt_x"/>
                                          </p:val>
                                        </p:tav>
                                      </p:tavLst>
                                    </p:anim>
                                    <p:anim calcmode="lin" valueType="num">
                                      <p:cBhvr additive="base">
                                        <p:cTn id="8" dur="500" fill="hold"/>
                                        <p:tgtEl>
                                          <p:spTgt spid="377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7860"/>
                                        </p:tgtEl>
                                        <p:attrNameLst>
                                          <p:attrName>style.visibility</p:attrName>
                                        </p:attrNameLst>
                                      </p:cBhvr>
                                      <p:to>
                                        <p:strVal val="visible"/>
                                      </p:to>
                                    </p:set>
                                    <p:anim calcmode="lin" valueType="num">
                                      <p:cBhvr additive="base">
                                        <p:cTn id="13" dur="500" fill="hold"/>
                                        <p:tgtEl>
                                          <p:spTgt spid="377860"/>
                                        </p:tgtEl>
                                        <p:attrNameLst>
                                          <p:attrName>ppt_x</p:attrName>
                                        </p:attrNameLst>
                                      </p:cBhvr>
                                      <p:tavLst>
                                        <p:tav tm="0">
                                          <p:val>
                                            <p:strVal val="#ppt_x"/>
                                          </p:val>
                                        </p:tav>
                                        <p:tav tm="100000">
                                          <p:val>
                                            <p:strVal val="#ppt_x"/>
                                          </p:val>
                                        </p:tav>
                                      </p:tavLst>
                                    </p:anim>
                                    <p:anim calcmode="lin" valueType="num">
                                      <p:cBhvr additive="base">
                                        <p:cTn id="14" dur="500" fill="hold"/>
                                        <p:tgtEl>
                                          <p:spTgt spid="3778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7862"/>
                                        </p:tgtEl>
                                        <p:attrNameLst>
                                          <p:attrName>style.visibility</p:attrName>
                                        </p:attrNameLst>
                                      </p:cBhvr>
                                      <p:to>
                                        <p:strVal val="visible"/>
                                      </p:to>
                                    </p:set>
                                    <p:anim calcmode="lin" valueType="num">
                                      <p:cBhvr additive="base">
                                        <p:cTn id="19" dur="500" fill="hold"/>
                                        <p:tgtEl>
                                          <p:spTgt spid="377862"/>
                                        </p:tgtEl>
                                        <p:attrNameLst>
                                          <p:attrName>ppt_x</p:attrName>
                                        </p:attrNameLst>
                                      </p:cBhvr>
                                      <p:tavLst>
                                        <p:tav tm="0">
                                          <p:val>
                                            <p:strVal val="#ppt_x"/>
                                          </p:val>
                                        </p:tav>
                                        <p:tav tm="100000">
                                          <p:val>
                                            <p:strVal val="#ppt_x"/>
                                          </p:val>
                                        </p:tav>
                                      </p:tavLst>
                                    </p:anim>
                                    <p:anim calcmode="lin" valueType="num">
                                      <p:cBhvr additive="base">
                                        <p:cTn id="20" dur="500" fill="hold"/>
                                        <p:tgtEl>
                                          <p:spTgt spid="3778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7863"/>
                                        </p:tgtEl>
                                        <p:attrNameLst>
                                          <p:attrName>style.visibility</p:attrName>
                                        </p:attrNameLst>
                                      </p:cBhvr>
                                      <p:to>
                                        <p:strVal val="visible"/>
                                      </p:to>
                                    </p:set>
                                    <p:anim calcmode="lin" valueType="num">
                                      <p:cBhvr additive="base">
                                        <p:cTn id="25" dur="500" fill="hold"/>
                                        <p:tgtEl>
                                          <p:spTgt spid="377863"/>
                                        </p:tgtEl>
                                        <p:attrNameLst>
                                          <p:attrName>ppt_x</p:attrName>
                                        </p:attrNameLst>
                                      </p:cBhvr>
                                      <p:tavLst>
                                        <p:tav tm="0">
                                          <p:val>
                                            <p:strVal val="#ppt_x"/>
                                          </p:val>
                                        </p:tav>
                                        <p:tav tm="100000">
                                          <p:val>
                                            <p:strVal val="#ppt_x"/>
                                          </p:val>
                                        </p:tav>
                                      </p:tavLst>
                                    </p:anim>
                                    <p:anim calcmode="lin" valueType="num">
                                      <p:cBhvr additive="base">
                                        <p:cTn id="26" dur="500" fill="hold"/>
                                        <p:tgtEl>
                                          <p:spTgt spid="377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utoUpdateAnimBg="0"/>
      <p:bldP spid="377862" grpId="0" autoUpdateAnimBg="0"/>
      <p:bldP spid="377863"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1331640" y="1124744"/>
            <a:ext cx="6813550" cy="773113"/>
            <a:chOff x="1104" y="2025"/>
            <a:chExt cx="4292" cy="487"/>
          </a:xfrm>
        </p:grpSpPr>
        <p:graphicFrame>
          <p:nvGraphicFramePr>
            <p:cNvPr id="117765" name="Object 4"/>
            <p:cNvGraphicFramePr>
              <a:graphicFrameLocks noChangeAspect="1"/>
            </p:cNvGraphicFramePr>
            <p:nvPr/>
          </p:nvGraphicFramePr>
          <p:xfrm>
            <a:off x="1104" y="2032"/>
            <a:ext cx="528" cy="480"/>
          </p:xfrm>
          <a:graphic>
            <a:graphicData uri="http://schemas.openxmlformats.org/presentationml/2006/ole">
              <mc:AlternateContent xmlns:mc="http://schemas.openxmlformats.org/markup-compatibility/2006">
                <mc:Choice xmlns:v="urn:schemas-microsoft-com:vml" Requires="v">
                  <p:oleObj spid="_x0000_s185357" r:id="rId3" imgW="10058400" imgH="9144000" progId="">
                    <p:embed/>
                  </p:oleObj>
                </mc:Choice>
                <mc:Fallback>
                  <p:oleObj r:id="rId3" imgW="10058400" imgH="9144000" progId="">
                    <p:embed/>
                    <p:pic>
                      <p:nvPicPr>
                        <p:cNvPr id="0" name="Picture 3" descr="image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032"/>
                          <a:ext cx="52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1" name="Rectangle 5"/>
            <p:cNvSpPr>
              <a:spLocks noChangeArrowheads="1"/>
            </p:cNvSpPr>
            <p:nvPr/>
          </p:nvSpPr>
          <p:spPr bwMode="auto">
            <a:xfrm>
              <a:off x="1920" y="2025"/>
              <a:ext cx="34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dirty="0">
                  <a:latin typeface="Times New Roman" panose="02020603050405020304" pitchFamily="18" charset="0"/>
                </a:rPr>
                <a:t>—</a:t>
              </a:r>
              <a:r>
                <a:rPr lang="zh-CN" altLang="en-US" sz="2800" dirty="0"/>
                <a:t>所有不同回路的传递函数之和；</a:t>
              </a:r>
            </a:p>
          </p:txBody>
        </p:sp>
      </p:grpSp>
      <p:grpSp>
        <p:nvGrpSpPr>
          <p:cNvPr id="3" name="Group 6"/>
          <p:cNvGrpSpPr/>
          <p:nvPr/>
        </p:nvGrpSpPr>
        <p:grpSpPr bwMode="auto">
          <a:xfrm>
            <a:off x="1357040" y="1910557"/>
            <a:ext cx="6756400" cy="1073150"/>
            <a:chOff x="1120" y="2520"/>
            <a:chExt cx="4256" cy="676"/>
          </a:xfrm>
        </p:grpSpPr>
        <p:graphicFrame>
          <p:nvGraphicFramePr>
            <p:cNvPr id="117764" name="Object 7"/>
            <p:cNvGraphicFramePr>
              <a:graphicFrameLocks noChangeAspect="1"/>
            </p:cNvGraphicFramePr>
            <p:nvPr/>
          </p:nvGraphicFramePr>
          <p:xfrm>
            <a:off x="1120" y="2607"/>
            <a:ext cx="680" cy="465"/>
          </p:xfrm>
          <a:graphic>
            <a:graphicData uri="http://schemas.openxmlformats.org/presentationml/2006/ole">
              <mc:AlternateContent xmlns:mc="http://schemas.openxmlformats.org/markup-compatibility/2006">
                <mc:Choice xmlns:v="urn:schemas-microsoft-com:vml" Requires="v">
                  <p:oleObj spid="_x0000_s185358" r:id="rId5" imgW="13716000" imgH="9448800" progId="">
                    <p:embed/>
                  </p:oleObj>
                </mc:Choice>
                <mc:Fallback>
                  <p:oleObj r:id="rId5" imgW="13716000" imgH="9448800" progId="">
                    <p:embed/>
                    <p:pic>
                      <p:nvPicPr>
                        <p:cNvPr id="0" name="Picture 2" descr="image2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 y="2607"/>
                          <a:ext cx="680"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Rectangle 8"/>
            <p:cNvSpPr>
              <a:spLocks noChangeArrowheads="1"/>
            </p:cNvSpPr>
            <p:nvPr/>
          </p:nvSpPr>
          <p:spPr bwMode="auto">
            <a:xfrm>
              <a:off x="1948" y="2520"/>
              <a:ext cx="342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eaLnBrk="0" hangingPunct="0">
                <a:lnSpc>
                  <a:spcPct val="115000"/>
                </a:lnSpc>
              </a:pPr>
              <a:r>
                <a:rPr lang="en-US" altLang="zh-CN" sz="2800">
                  <a:latin typeface="Times New Roman" panose="02020603050405020304" pitchFamily="18" charset="0"/>
                </a:rPr>
                <a:t>—</a:t>
              </a:r>
              <a:r>
                <a:rPr lang="zh-CN" altLang="en-US" sz="2800"/>
                <a:t>每两个互不接触回路传递函数</a:t>
              </a:r>
            </a:p>
            <a:p>
              <a:pPr eaLnBrk="0" hangingPunct="0">
                <a:lnSpc>
                  <a:spcPct val="115000"/>
                </a:lnSpc>
              </a:pPr>
              <a:r>
                <a:rPr lang="zh-CN" altLang="en-US" sz="2800">
                  <a:latin typeface="Times New Roman" panose="02020603050405020304" pitchFamily="18" charset="0"/>
                </a:rPr>
                <a:t>    </a:t>
              </a:r>
              <a:r>
                <a:rPr lang="zh-CN" altLang="en-US" sz="2800"/>
                <a:t>乘积之和</a:t>
              </a:r>
            </a:p>
          </p:txBody>
        </p:sp>
      </p:grpSp>
      <p:grpSp>
        <p:nvGrpSpPr>
          <p:cNvPr id="4" name="Group 9"/>
          <p:cNvGrpSpPr/>
          <p:nvPr/>
        </p:nvGrpSpPr>
        <p:grpSpPr bwMode="auto">
          <a:xfrm>
            <a:off x="1270720" y="3199607"/>
            <a:ext cx="7133233" cy="1073150"/>
            <a:chOff x="1016" y="3287"/>
            <a:chExt cx="4312" cy="676"/>
          </a:xfrm>
        </p:grpSpPr>
        <p:graphicFrame>
          <p:nvGraphicFramePr>
            <p:cNvPr id="117763" name="Object 10"/>
            <p:cNvGraphicFramePr>
              <a:graphicFrameLocks noChangeAspect="1"/>
            </p:cNvGraphicFramePr>
            <p:nvPr/>
          </p:nvGraphicFramePr>
          <p:xfrm>
            <a:off x="1016" y="3353"/>
            <a:ext cx="1008" cy="487"/>
          </p:xfrm>
          <a:graphic>
            <a:graphicData uri="http://schemas.openxmlformats.org/presentationml/2006/ole">
              <mc:AlternateContent xmlns:mc="http://schemas.openxmlformats.org/markup-compatibility/2006">
                <mc:Choice xmlns:v="urn:schemas-microsoft-com:vml" Requires="v">
                  <p:oleObj spid="_x0000_s185359" r:id="rId7" imgW="20421600" imgH="9753600" progId="">
                    <p:embed/>
                  </p:oleObj>
                </mc:Choice>
                <mc:Fallback>
                  <p:oleObj r:id="rId7" imgW="20421600" imgH="9753600" progId="">
                    <p:embed/>
                    <p:pic>
                      <p:nvPicPr>
                        <p:cNvPr id="0" name="Picture 1" descr="image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 y="3353"/>
                          <a:ext cx="1008"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9" name="Rectangle 11"/>
            <p:cNvSpPr>
              <a:spLocks noChangeArrowheads="1"/>
            </p:cNvSpPr>
            <p:nvPr/>
          </p:nvSpPr>
          <p:spPr bwMode="auto">
            <a:xfrm>
              <a:off x="1948" y="3287"/>
              <a:ext cx="3380"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en-US" altLang="zh-CN" sz="2800" dirty="0">
                  <a:latin typeface="Times New Roman" panose="02020603050405020304" pitchFamily="18" charset="0"/>
                </a:rPr>
                <a:t>—</a:t>
              </a:r>
              <a:r>
                <a:rPr lang="zh-CN" altLang="en-US" sz="2800" dirty="0">
                  <a:latin typeface="宋体" panose="02010600030101010101" pitchFamily="2" charset="-122"/>
                </a:rPr>
                <a:t>每三个互不接触回路传递函数</a:t>
              </a:r>
            </a:p>
            <a:p>
              <a:pPr>
                <a:lnSpc>
                  <a:spcPct val="115000"/>
                </a:lnSpc>
              </a:pPr>
              <a:r>
                <a:rPr lang="zh-CN" altLang="en-US" sz="2800" dirty="0">
                  <a:latin typeface="宋体" panose="02010600030101010101" pitchFamily="2" charset="-122"/>
                </a:rPr>
                <a:t>  乘积之和</a:t>
              </a:r>
            </a:p>
          </p:txBody>
        </p:sp>
      </p:grpSp>
      <p:sp>
        <p:nvSpPr>
          <p:cNvPr id="1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3" name="页脚占位符 12"/>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827584" y="1052736"/>
            <a:ext cx="307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t>弹簧－阻尼系统</a:t>
            </a:r>
          </a:p>
        </p:txBody>
      </p:sp>
      <p:grpSp>
        <p:nvGrpSpPr>
          <p:cNvPr id="2" name="Group 3"/>
          <p:cNvGrpSpPr/>
          <p:nvPr/>
        </p:nvGrpSpPr>
        <p:grpSpPr bwMode="auto">
          <a:xfrm>
            <a:off x="1764209" y="1844899"/>
            <a:ext cx="2317750" cy="4267200"/>
            <a:chOff x="4032" y="768"/>
            <a:chExt cx="1460" cy="2688"/>
          </a:xfrm>
        </p:grpSpPr>
        <p:sp>
          <p:nvSpPr>
            <p:cNvPr id="195588" name="Freeform 4"/>
            <p:cNvSpPr/>
            <p:nvPr/>
          </p:nvSpPr>
          <p:spPr bwMode="auto">
            <a:xfrm>
              <a:off x="4320" y="1824"/>
              <a:ext cx="208" cy="576"/>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89" name="Line 5"/>
            <p:cNvSpPr>
              <a:spLocks noChangeShapeType="1"/>
            </p:cNvSpPr>
            <p:nvPr/>
          </p:nvSpPr>
          <p:spPr bwMode="auto">
            <a:xfrm flipV="1">
              <a:off x="4432" y="1344"/>
              <a:ext cx="1" cy="48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0" name="Line 6"/>
            <p:cNvSpPr>
              <a:spLocks noChangeShapeType="1"/>
            </p:cNvSpPr>
            <p:nvPr/>
          </p:nvSpPr>
          <p:spPr bwMode="auto">
            <a:xfrm>
              <a:off x="4432" y="2400"/>
              <a:ext cx="1" cy="432"/>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1" name="Line 7"/>
            <p:cNvSpPr>
              <a:spLocks noChangeShapeType="1"/>
            </p:cNvSpPr>
            <p:nvPr/>
          </p:nvSpPr>
          <p:spPr bwMode="auto">
            <a:xfrm>
              <a:off x="4943" y="1344"/>
              <a:ext cx="1" cy="816"/>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2" name="Line 8"/>
            <p:cNvSpPr>
              <a:spLocks noChangeShapeType="1"/>
            </p:cNvSpPr>
            <p:nvPr/>
          </p:nvSpPr>
          <p:spPr bwMode="auto">
            <a:xfrm>
              <a:off x="4847" y="2160"/>
              <a:ext cx="192"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3" name="Line 9"/>
            <p:cNvSpPr>
              <a:spLocks noChangeShapeType="1"/>
            </p:cNvSpPr>
            <p:nvPr/>
          </p:nvSpPr>
          <p:spPr bwMode="auto">
            <a:xfrm>
              <a:off x="4799" y="2112"/>
              <a:ext cx="1"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4" name="Line 10"/>
            <p:cNvSpPr>
              <a:spLocks noChangeShapeType="1"/>
            </p:cNvSpPr>
            <p:nvPr/>
          </p:nvSpPr>
          <p:spPr bwMode="auto">
            <a:xfrm>
              <a:off x="4799" y="2256"/>
              <a:ext cx="288"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5" name="Line 11"/>
            <p:cNvSpPr>
              <a:spLocks noChangeShapeType="1"/>
            </p:cNvSpPr>
            <p:nvPr/>
          </p:nvSpPr>
          <p:spPr bwMode="auto">
            <a:xfrm>
              <a:off x="5087" y="2112"/>
              <a:ext cx="1" cy="144"/>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6" name="Line 12"/>
            <p:cNvSpPr>
              <a:spLocks noChangeShapeType="1"/>
            </p:cNvSpPr>
            <p:nvPr/>
          </p:nvSpPr>
          <p:spPr bwMode="auto">
            <a:xfrm>
              <a:off x="4943" y="2256"/>
              <a:ext cx="1" cy="576"/>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7" name="Line 13"/>
            <p:cNvSpPr>
              <a:spLocks noChangeShapeType="1"/>
            </p:cNvSpPr>
            <p:nvPr/>
          </p:nvSpPr>
          <p:spPr bwMode="auto">
            <a:xfrm>
              <a:off x="4416" y="1344"/>
              <a:ext cx="528"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8" name="Line 14"/>
            <p:cNvSpPr>
              <a:spLocks noChangeShapeType="1"/>
            </p:cNvSpPr>
            <p:nvPr/>
          </p:nvSpPr>
          <p:spPr bwMode="auto">
            <a:xfrm>
              <a:off x="4944" y="1344"/>
              <a:ext cx="336" cy="0"/>
            </a:xfrm>
            <a:prstGeom prst="line">
              <a:avLst/>
            </a:prstGeom>
            <a:noFill/>
            <a:ln w="190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599" name="Line 15"/>
            <p:cNvSpPr>
              <a:spLocks noChangeShapeType="1"/>
            </p:cNvSpPr>
            <p:nvPr/>
          </p:nvSpPr>
          <p:spPr bwMode="auto">
            <a:xfrm>
              <a:off x="5159" y="1344"/>
              <a:ext cx="0" cy="288"/>
            </a:xfrm>
            <a:prstGeom prst="line">
              <a:avLst/>
            </a:prstGeom>
            <a:noFill/>
            <a:ln w="254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6163" name="Text Box 16"/>
            <p:cNvSpPr txBox="1">
              <a:spLocks noChangeArrowheads="1"/>
            </p:cNvSpPr>
            <p:nvPr/>
          </p:nvSpPr>
          <p:spPr bwMode="auto">
            <a:xfrm>
              <a:off x="4967" y="158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6164" name="Text Box 17"/>
            <p:cNvSpPr txBox="1">
              <a:spLocks noChangeArrowheads="1"/>
            </p:cNvSpPr>
            <p:nvPr/>
          </p:nvSpPr>
          <p:spPr bwMode="auto">
            <a:xfrm>
              <a:off x="5280" y="12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195602" name="Line 18"/>
            <p:cNvSpPr>
              <a:spLocks noChangeShapeType="1"/>
            </p:cNvSpPr>
            <p:nvPr/>
          </p:nvSpPr>
          <p:spPr bwMode="auto">
            <a:xfrm>
              <a:off x="4704" y="816"/>
              <a:ext cx="1" cy="528"/>
            </a:xfrm>
            <a:prstGeom prst="line">
              <a:avLst/>
            </a:prstGeom>
            <a:noFill/>
            <a:ln w="3175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6166" name="Text Box 19"/>
            <p:cNvSpPr txBox="1">
              <a:spLocks noChangeArrowheads="1"/>
            </p:cNvSpPr>
            <p:nvPr/>
          </p:nvSpPr>
          <p:spPr bwMode="auto">
            <a:xfrm>
              <a:off x="4739" y="768"/>
              <a:ext cx="3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f</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95604" name="Rectangle 20" descr="宽上对角线"/>
            <p:cNvSpPr>
              <a:spLocks noChangeArrowheads="1"/>
            </p:cNvSpPr>
            <p:nvPr/>
          </p:nvSpPr>
          <p:spPr bwMode="auto">
            <a:xfrm>
              <a:off x="4032" y="2832"/>
              <a:ext cx="1344" cy="192"/>
            </a:xfrm>
            <a:prstGeom prst="rect">
              <a:avLst/>
            </a:prstGeom>
            <a:pattFill prst="wdUpDiag">
              <a:fgClr>
                <a:srgbClr val="000000"/>
              </a:fgClr>
              <a:bgClr>
                <a:srgbClr val="FFFFFF"/>
              </a:bgClr>
            </a:pattFill>
            <a:ln w="31750">
              <a:no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5605" name="Line 21"/>
            <p:cNvSpPr>
              <a:spLocks noChangeShapeType="1"/>
            </p:cNvSpPr>
            <p:nvPr/>
          </p:nvSpPr>
          <p:spPr bwMode="auto">
            <a:xfrm>
              <a:off x="4032" y="2832"/>
              <a:ext cx="1344"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6169" name="Text Box 22"/>
            <p:cNvSpPr txBox="1">
              <a:spLocks noChangeArrowheads="1"/>
            </p:cNvSpPr>
            <p:nvPr/>
          </p:nvSpPr>
          <p:spPr bwMode="auto">
            <a:xfrm>
              <a:off x="4070" y="189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k</a:t>
              </a:r>
            </a:p>
          </p:txBody>
        </p:sp>
        <p:sp>
          <p:nvSpPr>
            <p:cNvPr id="6170" name="Text Box 23"/>
            <p:cNvSpPr txBox="1">
              <a:spLocks noChangeArrowheads="1"/>
            </p:cNvSpPr>
            <p:nvPr/>
          </p:nvSpPr>
          <p:spPr bwMode="auto">
            <a:xfrm>
              <a:off x="5078" y="19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D</a:t>
              </a:r>
            </a:p>
          </p:txBody>
        </p:sp>
        <p:sp>
          <p:nvSpPr>
            <p:cNvPr id="6171" name="Text Box 24"/>
            <p:cNvSpPr txBox="1">
              <a:spLocks noChangeArrowheads="1"/>
            </p:cNvSpPr>
            <p:nvPr/>
          </p:nvSpPr>
          <p:spPr bwMode="auto">
            <a:xfrm>
              <a:off x="4044" y="3168"/>
              <a:ext cx="1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弹簧</a:t>
              </a:r>
              <a:r>
                <a:rPr lang="en-US" altLang="zh-CN" sz="2400">
                  <a:latin typeface="Times New Roman" panose="02020603050405020304" pitchFamily="18" charset="0"/>
                </a:rPr>
                <a:t>-</a:t>
              </a:r>
              <a:r>
                <a:rPr lang="zh-CN" altLang="en-US" sz="2400"/>
                <a:t>阻尼系统</a:t>
              </a:r>
            </a:p>
          </p:txBody>
        </p:sp>
      </p:grpSp>
      <p:sp>
        <p:nvSpPr>
          <p:cNvPr id="195609" name="Rectangle 25"/>
          <p:cNvSpPr>
            <a:spLocks noChangeArrowheads="1"/>
          </p:cNvSpPr>
          <p:nvPr/>
        </p:nvSpPr>
        <p:spPr bwMode="auto">
          <a:xfrm>
            <a:off x="4204196" y="4653186"/>
            <a:ext cx="4724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系统运动方程为一阶常系数微分方程。</a:t>
            </a:r>
            <a:r>
              <a:rPr lang="zh-CN" altLang="en-US" sz="2800" dirty="0">
                <a:latin typeface="Times New Roman" panose="02020603050405020304" pitchFamily="18" charset="0"/>
              </a:rPr>
              <a:t> </a:t>
            </a:r>
          </a:p>
        </p:txBody>
      </p:sp>
      <p:graphicFrame>
        <p:nvGraphicFramePr>
          <p:cNvPr id="195610" name="Object 26"/>
          <p:cNvGraphicFramePr>
            <a:graphicFrameLocks noChangeAspect="1"/>
          </p:cNvGraphicFramePr>
          <p:nvPr/>
        </p:nvGraphicFramePr>
        <p:xfrm>
          <a:off x="4643934" y="3500661"/>
          <a:ext cx="3465512" cy="879475"/>
        </p:xfrm>
        <a:graphic>
          <a:graphicData uri="http://schemas.openxmlformats.org/presentationml/2006/ole">
            <mc:AlternateContent xmlns:mc="http://schemas.openxmlformats.org/markup-compatibility/2006">
              <mc:Choice xmlns:v="urn:schemas-microsoft-com:vml" Requires="v">
                <p:oleObj spid="_x0000_s23561" name="Equation" r:id="rId3" imgW="37490400" imgH="9448800" progId="Equation.DSMT4">
                  <p:embed/>
                </p:oleObj>
              </mc:Choice>
              <mc:Fallback>
                <p:oleObj name="Equation" r:id="rId3" imgW="37490400" imgH="9448800" progId="Equation.DSMT4">
                  <p:embed/>
                  <p:pic>
                    <p:nvPicPr>
                      <p:cNvPr id="0" name="Picture 2" descr="image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934" y="3500661"/>
                        <a:ext cx="346551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11" name="Object 27"/>
          <p:cNvGraphicFramePr>
            <a:graphicFrameLocks noChangeAspect="1"/>
          </p:cNvGraphicFramePr>
          <p:nvPr/>
        </p:nvGraphicFramePr>
        <p:xfrm>
          <a:off x="4643934" y="2779936"/>
          <a:ext cx="3582987" cy="660400"/>
        </p:xfrm>
        <a:graphic>
          <a:graphicData uri="http://schemas.openxmlformats.org/presentationml/2006/ole">
            <mc:AlternateContent xmlns:mc="http://schemas.openxmlformats.org/markup-compatibility/2006">
              <mc:Choice xmlns:v="urn:schemas-microsoft-com:vml" Requires="v">
                <p:oleObj spid="_x0000_s23562" name="Equation" r:id="rId5" imgW="29565600" imgH="5486400" progId="Equation.DSMT4">
                  <p:embed/>
                </p:oleObj>
              </mc:Choice>
              <mc:Fallback>
                <p:oleObj name="Equation" r:id="rId5" imgW="29565600" imgH="5486400" progId="Equation.DSMT4">
                  <p:embed/>
                  <p:pic>
                    <p:nvPicPr>
                      <p:cNvPr id="0" name="Picture 1" descr="image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934" y="2779936"/>
                        <a:ext cx="3582987"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29" name="灯片编号占位符 28"/>
          <p:cNvSpPr>
            <a:spLocks noGrp="1"/>
          </p:cNvSpPr>
          <p:nvPr>
            <p:ph type="sldNum" sz="quarter" idx="12"/>
          </p:nvPr>
        </p:nvSpPr>
        <p:spPr/>
        <p:txBody>
          <a:bodyPr/>
          <a:lstStyle/>
          <a:p>
            <a:fld id="{CBB6FD9D-FA08-4F2A-90DD-7CEE8E59FBDF}" type="slidenum">
              <a:rPr lang="en-US" altLang="zh-CN" smtClean="0"/>
              <a:pPr/>
              <a:t>17</a:t>
            </a:fld>
            <a:endParaRPr lang="en-US" altLang="zh-CN"/>
          </a:p>
        </p:txBody>
      </p:sp>
      <p:sp>
        <p:nvSpPr>
          <p:cNvPr id="30" name="页脚占位符 29"/>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5611"/>
                                        </p:tgtEl>
                                        <p:attrNameLst>
                                          <p:attrName>style.visibility</p:attrName>
                                        </p:attrNameLst>
                                      </p:cBhvr>
                                      <p:to>
                                        <p:strVal val="visible"/>
                                      </p:to>
                                    </p:set>
                                    <p:anim calcmode="lin" valueType="num">
                                      <p:cBhvr additive="base">
                                        <p:cTn id="13" dur="500" fill="hold"/>
                                        <p:tgtEl>
                                          <p:spTgt spid="195611"/>
                                        </p:tgtEl>
                                        <p:attrNameLst>
                                          <p:attrName>ppt_x</p:attrName>
                                        </p:attrNameLst>
                                      </p:cBhvr>
                                      <p:tavLst>
                                        <p:tav tm="0">
                                          <p:val>
                                            <p:strVal val="#ppt_x"/>
                                          </p:val>
                                        </p:tav>
                                        <p:tav tm="100000">
                                          <p:val>
                                            <p:strVal val="#ppt_x"/>
                                          </p:val>
                                        </p:tav>
                                      </p:tavLst>
                                    </p:anim>
                                    <p:anim calcmode="lin" valueType="num">
                                      <p:cBhvr additive="base">
                                        <p:cTn id="14" dur="500" fill="hold"/>
                                        <p:tgtEl>
                                          <p:spTgt spid="1956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5610"/>
                                        </p:tgtEl>
                                        <p:attrNameLst>
                                          <p:attrName>style.visibility</p:attrName>
                                        </p:attrNameLst>
                                      </p:cBhvr>
                                      <p:to>
                                        <p:strVal val="visible"/>
                                      </p:to>
                                    </p:set>
                                    <p:anim calcmode="lin" valueType="num">
                                      <p:cBhvr additive="base">
                                        <p:cTn id="19" dur="500" fill="hold"/>
                                        <p:tgtEl>
                                          <p:spTgt spid="195610"/>
                                        </p:tgtEl>
                                        <p:attrNameLst>
                                          <p:attrName>ppt_x</p:attrName>
                                        </p:attrNameLst>
                                      </p:cBhvr>
                                      <p:tavLst>
                                        <p:tav tm="0">
                                          <p:val>
                                            <p:strVal val="#ppt_x"/>
                                          </p:val>
                                        </p:tav>
                                        <p:tav tm="100000">
                                          <p:val>
                                            <p:strVal val="#ppt_x"/>
                                          </p:val>
                                        </p:tav>
                                      </p:tavLst>
                                    </p:anim>
                                    <p:anim calcmode="lin" valueType="num">
                                      <p:cBhvr additive="base">
                                        <p:cTn id="20" dur="500" fill="hold"/>
                                        <p:tgtEl>
                                          <p:spTgt spid="1956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5609"/>
                                        </p:tgtEl>
                                        <p:attrNameLst>
                                          <p:attrName>style.visibility</p:attrName>
                                        </p:attrNameLst>
                                      </p:cBhvr>
                                      <p:to>
                                        <p:strVal val="visible"/>
                                      </p:to>
                                    </p:set>
                                    <p:anim calcmode="lin" valueType="num">
                                      <p:cBhvr additive="base">
                                        <p:cTn id="25" dur="500" fill="hold"/>
                                        <p:tgtEl>
                                          <p:spTgt spid="195609"/>
                                        </p:tgtEl>
                                        <p:attrNameLst>
                                          <p:attrName>ppt_x</p:attrName>
                                        </p:attrNameLst>
                                      </p:cBhvr>
                                      <p:tavLst>
                                        <p:tav tm="0">
                                          <p:val>
                                            <p:strVal val="#ppt_x"/>
                                          </p:val>
                                        </p:tav>
                                        <p:tav tm="100000">
                                          <p:val>
                                            <p:strVal val="#ppt_x"/>
                                          </p:val>
                                        </p:tav>
                                      </p:tavLst>
                                    </p:anim>
                                    <p:anim calcmode="lin" valueType="num">
                                      <p:cBhvr additive="base">
                                        <p:cTn id="26" dur="500" fill="hold"/>
                                        <p:tgtEl>
                                          <p:spTgt spid="195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9"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314325" y="1724248"/>
            <a:ext cx="8677275" cy="2352675"/>
            <a:chOff x="198" y="1248"/>
            <a:chExt cx="5466" cy="1482"/>
          </a:xfrm>
        </p:grpSpPr>
        <p:sp>
          <p:nvSpPr>
            <p:cNvPr id="118794" name="Text Box 4"/>
            <p:cNvSpPr txBox="1">
              <a:spLocks noChangeArrowheads="1"/>
            </p:cNvSpPr>
            <p:nvPr/>
          </p:nvSpPr>
          <p:spPr bwMode="auto">
            <a:xfrm>
              <a:off x="198" y="1552"/>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380933" name="Oval 5"/>
            <p:cNvSpPr>
              <a:spLocks noChangeArrowheads="1"/>
            </p:cNvSpPr>
            <p:nvPr/>
          </p:nvSpPr>
          <p:spPr bwMode="auto">
            <a:xfrm>
              <a:off x="356"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34" name="Oval 6"/>
            <p:cNvSpPr>
              <a:spLocks noChangeArrowheads="1"/>
            </p:cNvSpPr>
            <p:nvPr/>
          </p:nvSpPr>
          <p:spPr bwMode="auto">
            <a:xfrm>
              <a:off x="884"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35" name="Oval 7"/>
            <p:cNvSpPr>
              <a:spLocks noChangeArrowheads="1"/>
            </p:cNvSpPr>
            <p:nvPr/>
          </p:nvSpPr>
          <p:spPr bwMode="auto">
            <a:xfrm>
              <a:off x="1618"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36" name="Oval 8"/>
            <p:cNvSpPr>
              <a:spLocks noChangeArrowheads="1"/>
            </p:cNvSpPr>
            <p:nvPr/>
          </p:nvSpPr>
          <p:spPr bwMode="auto">
            <a:xfrm>
              <a:off x="2886"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799" name="Text Box 9"/>
            <p:cNvSpPr txBox="1">
              <a:spLocks noChangeArrowheads="1"/>
            </p:cNvSpPr>
            <p:nvPr/>
          </p:nvSpPr>
          <p:spPr bwMode="auto">
            <a:xfrm>
              <a:off x="1254" y="1944"/>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rPr>
                <a:t>I</a:t>
              </a:r>
              <a:r>
                <a:rPr lang="en-US" altLang="zh-CN" sz="2400" baseline="-2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8800" name="Text Box 10"/>
            <p:cNvSpPr txBox="1">
              <a:spLocks noChangeArrowheads="1"/>
            </p:cNvSpPr>
            <p:nvPr/>
          </p:nvSpPr>
          <p:spPr bwMode="auto">
            <a:xfrm>
              <a:off x="2708" y="2032"/>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0000">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0939" name="Line 11"/>
            <p:cNvSpPr>
              <a:spLocks noChangeShapeType="1"/>
            </p:cNvSpPr>
            <p:nvPr/>
          </p:nvSpPr>
          <p:spPr bwMode="auto">
            <a:xfrm>
              <a:off x="452" y="1936"/>
              <a:ext cx="432" cy="0"/>
            </a:xfrm>
            <a:prstGeom prst="line">
              <a:avLst/>
            </a:prstGeom>
            <a:noFill/>
            <a:ln w="38100">
              <a:solidFill>
                <a:srgbClr val="FF0066"/>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40" name="Line 12"/>
            <p:cNvSpPr>
              <a:spLocks noChangeShapeType="1"/>
            </p:cNvSpPr>
            <p:nvPr/>
          </p:nvSpPr>
          <p:spPr bwMode="auto">
            <a:xfrm>
              <a:off x="980" y="1936"/>
              <a:ext cx="624" cy="0"/>
            </a:xfrm>
            <a:prstGeom prst="line">
              <a:avLst/>
            </a:prstGeom>
            <a:noFill/>
            <a:ln w="38100">
              <a:solidFill>
                <a:srgbClr val="FF0066"/>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8787" name="Object 13"/>
            <p:cNvGraphicFramePr>
              <a:graphicFrameLocks noChangeAspect="1"/>
            </p:cNvGraphicFramePr>
            <p:nvPr/>
          </p:nvGraphicFramePr>
          <p:xfrm>
            <a:off x="1076" y="1636"/>
            <a:ext cx="414" cy="305"/>
          </p:xfrm>
          <a:graphic>
            <a:graphicData uri="http://schemas.openxmlformats.org/presentationml/2006/ole">
              <mc:AlternateContent xmlns:mc="http://schemas.openxmlformats.org/markup-compatibility/2006">
                <mc:Choice xmlns:v="urn:schemas-microsoft-com:vml" Requires="v">
                  <p:oleObj spid="_x0000_s186389" name="Equation" r:id="rId3" imgW="7010400" imgH="5181600" progId="">
                    <p:embed/>
                  </p:oleObj>
                </mc:Choice>
                <mc:Fallback>
                  <p:oleObj name="Equation" r:id="rId3" imgW="7010400" imgH="5181600" progId="">
                    <p:embed/>
                    <p:pic>
                      <p:nvPicPr>
                        <p:cNvPr id="0" name="Picture 5" descr="image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 y="1636"/>
                          <a:ext cx="414"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2" name="Freeform 14"/>
            <p:cNvSpPr/>
            <p:nvPr/>
          </p:nvSpPr>
          <p:spPr bwMode="auto">
            <a:xfrm>
              <a:off x="932" y="1984"/>
              <a:ext cx="1968" cy="480"/>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04" name="Text Box 15"/>
            <p:cNvSpPr txBox="1">
              <a:spLocks noChangeArrowheads="1"/>
            </p:cNvSpPr>
            <p:nvPr/>
          </p:nvSpPr>
          <p:spPr bwMode="auto">
            <a:xfrm>
              <a:off x="1748" y="244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18805" name="Text Box 16"/>
            <p:cNvSpPr txBox="1">
              <a:spLocks noChangeArrowheads="1"/>
            </p:cNvSpPr>
            <p:nvPr/>
          </p:nvSpPr>
          <p:spPr bwMode="auto">
            <a:xfrm>
              <a:off x="528" y="18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0945" name="Oval 17"/>
            <p:cNvSpPr>
              <a:spLocks noChangeArrowheads="1"/>
            </p:cNvSpPr>
            <p:nvPr/>
          </p:nvSpPr>
          <p:spPr bwMode="auto">
            <a:xfrm>
              <a:off x="4230" y="1876"/>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07" name="Text Box 18"/>
            <p:cNvSpPr txBox="1">
              <a:spLocks noChangeArrowheads="1"/>
            </p:cNvSpPr>
            <p:nvPr/>
          </p:nvSpPr>
          <p:spPr bwMode="auto">
            <a:xfrm>
              <a:off x="4086" y="1972"/>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0947" name="Line 19"/>
            <p:cNvSpPr>
              <a:spLocks noChangeShapeType="1"/>
            </p:cNvSpPr>
            <p:nvPr/>
          </p:nvSpPr>
          <p:spPr bwMode="auto">
            <a:xfrm flipV="1">
              <a:off x="1734" y="1936"/>
              <a:ext cx="1152" cy="0"/>
            </a:xfrm>
            <a:prstGeom prst="line">
              <a:avLst/>
            </a:prstGeom>
            <a:noFill/>
            <a:ln w="38100">
              <a:solidFill>
                <a:srgbClr val="FF0066"/>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8788" name="Object 20"/>
            <p:cNvGraphicFramePr>
              <a:graphicFrameLocks noChangeAspect="1"/>
            </p:cNvGraphicFramePr>
            <p:nvPr/>
          </p:nvGraphicFramePr>
          <p:xfrm>
            <a:off x="2234" y="1456"/>
            <a:ext cx="316" cy="492"/>
          </p:xfrm>
          <a:graphic>
            <a:graphicData uri="http://schemas.openxmlformats.org/presentationml/2006/ole">
              <mc:AlternateContent xmlns:mc="http://schemas.openxmlformats.org/markup-compatibility/2006">
                <mc:Choice xmlns:v="urn:schemas-microsoft-com:vml" Requires="v">
                  <p:oleObj spid="_x0000_s186390" name="Equation" r:id="rId5" imgW="7620000" imgH="11887200" progId="">
                    <p:embed/>
                  </p:oleObj>
                </mc:Choice>
                <mc:Fallback>
                  <p:oleObj name="Equation" r:id="rId5" imgW="7620000" imgH="11887200" progId="">
                    <p:embed/>
                    <p:pic>
                      <p:nvPicPr>
                        <p:cNvPr id="0" name="Picture 4" descr="image2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 y="1456"/>
                          <a:ext cx="316"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9" name="Freeform 21"/>
            <p:cNvSpPr/>
            <p:nvPr/>
          </p:nvSpPr>
          <p:spPr bwMode="auto">
            <a:xfrm flipV="1">
              <a:off x="1686" y="1264"/>
              <a:ext cx="2544" cy="624"/>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10" name="Text Box 22"/>
            <p:cNvSpPr txBox="1">
              <a:spLocks noChangeArrowheads="1"/>
            </p:cNvSpPr>
            <p:nvPr/>
          </p:nvSpPr>
          <p:spPr bwMode="auto">
            <a:xfrm>
              <a:off x="2802" y="12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0951" name="Oval 23"/>
            <p:cNvSpPr>
              <a:spLocks noChangeArrowheads="1"/>
            </p:cNvSpPr>
            <p:nvPr/>
          </p:nvSpPr>
          <p:spPr bwMode="auto">
            <a:xfrm>
              <a:off x="4800"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8789" name="Object 24"/>
            <p:cNvGraphicFramePr>
              <a:graphicFrameLocks noChangeAspect="1"/>
            </p:cNvGraphicFramePr>
            <p:nvPr/>
          </p:nvGraphicFramePr>
          <p:xfrm>
            <a:off x="3620" y="1674"/>
            <a:ext cx="432" cy="262"/>
          </p:xfrm>
          <a:graphic>
            <a:graphicData uri="http://schemas.openxmlformats.org/presentationml/2006/ole">
              <mc:AlternateContent xmlns:mc="http://schemas.openxmlformats.org/markup-compatibility/2006">
                <mc:Choice xmlns:v="urn:schemas-microsoft-com:vml" Requires="v">
                  <p:oleObj spid="_x0000_s186391" name="Equation" r:id="rId7" imgW="7315200" imgH="5181600" progId="">
                    <p:embed/>
                  </p:oleObj>
                </mc:Choice>
                <mc:Fallback>
                  <p:oleObj name="Equation" r:id="rId7" imgW="7315200" imgH="5181600" progId="">
                    <p:embed/>
                    <p:pic>
                      <p:nvPicPr>
                        <p:cNvPr id="0" name="Picture 3" descr="image2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0" y="1674"/>
                          <a:ext cx="432"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12" name="Text Box 25"/>
            <p:cNvSpPr txBox="1">
              <a:spLocks noChangeArrowheads="1"/>
            </p:cNvSpPr>
            <p:nvPr/>
          </p:nvSpPr>
          <p:spPr bwMode="auto">
            <a:xfrm>
              <a:off x="4950"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0954" name="Freeform 26"/>
            <p:cNvSpPr/>
            <p:nvPr/>
          </p:nvSpPr>
          <p:spPr bwMode="auto">
            <a:xfrm>
              <a:off x="3428" y="1984"/>
              <a:ext cx="1440" cy="480"/>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14" name="Text Box 27"/>
            <p:cNvSpPr txBox="1">
              <a:spLocks noChangeArrowheads="1"/>
            </p:cNvSpPr>
            <p:nvPr/>
          </p:nvSpPr>
          <p:spPr bwMode="auto">
            <a:xfrm>
              <a:off x="4016" y="244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0956" name="Oval 28"/>
            <p:cNvSpPr>
              <a:spLocks noChangeArrowheads="1"/>
            </p:cNvSpPr>
            <p:nvPr/>
          </p:nvSpPr>
          <p:spPr bwMode="auto">
            <a:xfrm>
              <a:off x="5306"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16" name="Text Box 29"/>
            <p:cNvSpPr txBox="1">
              <a:spLocks noChangeArrowheads="1"/>
            </p:cNvSpPr>
            <p:nvPr/>
          </p:nvSpPr>
          <p:spPr bwMode="auto">
            <a:xfrm>
              <a:off x="5142" y="1984"/>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0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0958" name="Line 30"/>
            <p:cNvSpPr>
              <a:spLocks noChangeShapeType="1"/>
            </p:cNvSpPr>
            <p:nvPr/>
          </p:nvSpPr>
          <p:spPr bwMode="auto">
            <a:xfrm>
              <a:off x="4902" y="1936"/>
              <a:ext cx="404" cy="0"/>
            </a:xfrm>
            <a:prstGeom prst="line">
              <a:avLst/>
            </a:prstGeom>
            <a:noFill/>
            <a:ln w="38100">
              <a:solidFill>
                <a:srgbClr val="FF0066"/>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3" name="Object 31"/>
            <p:cNvGraphicFramePr>
              <a:graphicFrameLocks noChangeAspect="1"/>
            </p:cNvGraphicFramePr>
            <p:nvPr/>
          </p:nvGraphicFramePr>
          <p:xfrm>
            <a:off x="4340" y="1360"/>
            <a:ext cx="386" cy="576"/>
          </p:xfrm>
          <a:graphic>
            <a:graphicData uri="http://schemas.openxmlformats.org/presentationml/2006/ole">
              <mc:AlternateContent xmlns:mc="http://schemas.openxmlformats.org/markup-compatibility/2006">
                <mc:Choice xmlns:v="urn:schemas-microsoft-com:vml" Requires="v">
                  <p:oleObj spid="_x0000_s186392" name="公式" r:id="rId9" imgW="7924800" imgH="11887200" progId="">
                    <p:embed/>
                  </p:oleObj>
                </mc:Choice>
                <mc:Fallback>
                  <p:oleObj name="公式" r:id="rId9" imgW="7924800" imgH="11887200" progId="">
                    <p:embed/>
                    <p:pic>
                      <p:nvPicPr>
                        <p:cNvPr id="0" name="Picture 2" descr="image2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0" y="1360"/>
                          <a:ext cx="38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60" name="Line 32"/>
            <p:cNvSpPr>
              <a:spLocks noChangeShapeType="1"/>
            </p:cNvSpPr>
            <p:nvPr/>
          </p:nvSpPr>
          <p:spPr bwMode="auto">
            <a:xfrm>
              <a:off x="2980" y="1936"/>
              <a:ext cx="384" cy="0"/>
            </a:xfrm>
            <a:prstGeom prst="line">
              <a:avLst/>
            </a:prstGeom>
            <a:noFill/>
            <a:ln w="38100">
              <a:solidFill>
                <a:srgbClr val="FF0066"/>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8819" name="Text Box 33"/>
            <p:cNvSpPr txBox="1">
              <a:spLocks noChangeArrowheads="1"/>
            </p:cNvSpPr>
            <p:nvPr/>
          </p:nvSpPr>
          <p:spPr bwMode="auto">
            <a:xfrm>
              <a:off x="3024" y="16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0962" name="Oval 34"/>
            <p:cNvSpPr>
              <a:spLocks noChangeArrowheads="1"/>
            </p:cNvSpPr>
            <p:nvPr/>
          </p:nvSpPr>
          <p:spPr bwMode="auto">
            <a:xfrm>
              <a:off x="3356" y="1888"/>
              <a:ext cx="96" cy="96"/>
            </a:xfrm>
            <a:prstGeom prst="ellipse">
              <a:avLst/>
            </a:prstGeom>
            <a:noFill/>
            <a:ln w="38100">
              <a:solidFill>
                <a:srgbClr val="FF0066"/>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63" name="Line 35"/>
            <p:cNvSpPr>
              <a:spLocks noChangeShapeType="1"/>
            </p:cNvSpPr>
            <p:nvPr/>
          </p:nvSpPr>
          <p:spPr bwMode="auto">
            <a:xfrm>
              <a:off x="3476" y="1936"/>
              <a:ext cx="768" cy="0"/>
            </a:xfrm>
            <a:prstGeom prst="line">
              <a:avLst/>
            </a:prstGeom>
            <a:noFill/>
            <a:ln w="38100">
              <a:solidFill>
                <a:srgbClr val="FF0066"/>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0964" name="Line 36"/>
            <p:cNvSpPr>
              <a:spLocks noChangeShapeType="1"/>
            </p:cNvSpPr>
            <p:nvPr/>
          </p:nvSpPr>
          <p:spPr bwMode="auto">
            <a:xfrm>
              <a:off x="4340" y="1936"/>
              <a:ext cx="480" cy="0"/>
            </a:xfrm>
            <a:prstGeom prst="line">
              <a:avLst/>
            </a:prstGeom>
            <a:noFill/>
            <a:ln w="38100">
              <a:solidFill>
                <a:srgbClr val="FF0066"/>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18792" name="Text Box 37"/>
          <p:cNvSpPr txBox="1">
            <a:spLocks noChangeArrowheads="1"/>
          </p:cNvSpPr>
          <p:nvPr/>
        </p:nvSpPr>
        <p:spPr bwMode="auto">
          <a:xfrm>
            <a:off x="857250" y="1052736"/>
            <a:ext cx="516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t>例：用梅逊公式求系统传递函数</a:t>
            </a:r>
          </a:p>
        </p:txBody>
      </p:sp>
      <p:sp>
        <p:nvSpPr>
          <p:cNvPr id="380966" name="Rectangle 38"/>
          <p:cNvSpPr>
            <a:spLocks noChangeArrowheads="1"/>
          </p:cNvSpPr>
          <p:nvPr/>
        </p:nvSpPr>
        <p:spPr bwMode="auto">
          <a:xfrm>
            <a:off x="323528" y="4077072"/>
            <a:ext cx="8424936"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indent="6350" algn="just">
              <a:lnSpc>
                <a:spcPct val="115000"/>
              </a:lnSpc>
            </a:pPr>
            <a:r>
              <a:rPr lang="zh-CN" altLang="en-US" sz="2800" dirty="0"/>
              <a:t>对于二阶</a:t>
            </a:r>
            <a:r>
              <a:rPr lang="en-US" altLang="zh-CN" sz="2800" dirty="0">
                <a:latin typeface="Times New Roman" panose="02020603050405020304" pitchFamily="18" charset="0"/>
              </a:rPr>
              <a:t>RC</a:t>
            </a:r>
            <a:r>
              <a:rPr lang="zh-CN" altLang="en-US" sz="2800" dirty="0"/>
              <a:t>电路网络，输入</a:t>
            </a:r>
            <a:r>
              <a:rPr lang="en-US" altLang="zh-CN" sz="2800" i="1" dirty="0">
                <a:latin typeface="Times New Roman" panose="02020603050405020304" pitchFamily="18" charset="0"/>
              </a:rPr>
              <a:t>U</a:t>
            </a:r>
            <a:r>
              <a:rPr lang="en-US" altLang="zh-CN" sz="2800" i="1" baseline="-30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t>与输出</a:t>
            </a:r>
            <a:r>
              <a:rPr lang="en-US" altLang="zh-CN" sz="2800" i="1">
                <a:latin typeface="Times New Roman" panose="02020603050405020304" pitchFamily="18" charset="0"/>
              </a:rPr>
              <a:t>U</a:t>
            </a:r>
            <a:r>
              <a:rPr lang="en-US" altLang="zh-CN" sz="2800" i="1" baseline="-3000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t>之间</a:t>
            </a:r>
            <a:r>
              <a:rPr lang="zh-CN" altLang="en-US" sz="2800" dirty="0">
                <a:solidFill>
                  <a:srgbClr val="FF0000"/>
                </a:solidFill>
              </a:rPr>
              <a:t>只有一条前向通路</a:t>
            </a:r>
            <a:r>
              <a:rPr lang="zh-CN" altLang="en-US" sz="2800" dirty="0"/>
              <a:t>，其前向通路的传递函数为：</a:t>
            </a:r>
          </a:p>
        </p:txBody>
      </p:sp>
      <p:graphicFrame>
        <p:nvGraphicFramePr>
          <p:cNvPr id="380967" name="Object 39"/>
          <p:cNvGraphicFramePr>
            <a:graphicFrameLocks noChangeAspect="1"/>
          </p:cNvGraphicFramePr>
          <p:nvPr/>
        </p:nvGraphicFramePr>
        <p:xfrm>
          <a:off x="2590800" y="5229448"/>
          <a:ext cx="2971800" cy="914400"/>
        </p:xfrm>
        <a:graphic>
          <a:graphicData uri="http://schemas.openxmlformats.org/presentationml/2006/ole">
            <mc:AlternateContent xmlns:mc="http://schemas.openxmlformats.org/markup-compatibility/2006">
              <mc:Choice xmlns:v="urn:schemas-microsoft-com:vml" Requires="v">
                <p:oleObj spid="_x0000_s186393" r:id="rId11" imgW="38709600" imgH="11887200" progId="">
                  <p:embed/>
                </p:oleObj>
              </mc:Choice>
              <mc:Fallback>
                <p:oleObj r:id="rId11" imgW="38709600" imgH="11887200" progId="">
                  <p:embed/>
                  <p:pic>
                    <p:nvPicPr>
                      <p:cNvPr id="0" name="Picture 1" descr="image2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229448"/>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40" name="页脚占位符 39"/>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0966"/>
                                        </p:tgtEl>
                                        <p:attrNameLst>
                                          <p:attrName>style.visibility</p:attrName>
                                        </p:attrNameLst>
                                      </p:cBhvr>
                                      <p:to>
                                        <p:strVal val="visible"/>
                                      </p:to>
                                    </p:set>
                                    <p:anim calcmode="lin" valueType="num">
                                      <p:cBhvr additive="base">
                                        <p:cTn id="13" dur="500" fill="hold"/>
                                        <p:tgtEl>
                                          <p:spTgt spid="380966"/>
                                        </p:tgtEl>
                                        <p:attrNameLst>
                                          <p:attrName>ppt_x</p:attrName>
                                        </p:attrNameLst>
                                      </p:cBhvr>
                                      <p:tavLst>
                                        <p:tav tm="0">
                                          <p:val>
                                            <p:strVal val="#ppt_x"/>
                                          </p:val>
                                        </p:tav>
                                        <p:tav tm="100000">
                                          <p:val>
                                            <p:strVal val="#ppt_x"/>
                                          </p:val>
                                        </p:tav>
                                      </p:tavLst>
                                    </p:anim>
                                    <p:anim calcmode="lin" valueType="num">
                                      <p:cBhvr additive="base">
                                        <p:cTn id="14" dur="500" fill="hold"/>
                                        <p:tgtEl>
                                          <p:spTgt spid="3809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0967"/>
                                        </p:tgtEl>
                                        <p:attrNameLst>
                                          <p:attrName>style.visibility</p:attrName>
                                        </p:attrNameLst>
                                      </p:cBhvr>
                                      <p:to>
                                        <p:strVal val="visible"/>
                                      </p:to>
                                    </p:set>
                                    <p:anim calcmode="lin" valueType="num">
                                      <p:cBhvr additive="base">
                                        <p:cTn id="19" dur="500" fill="hold"/>
                                        <p:tgtEl>
                                          <p:spTgt spid="380967"/>
                                        </p:tgtEl>
                                        <p:attrNameLst>
                                          <p:attrName>ppt_x</p:attrName>
                                        </p:attrNameLst>
                                      </p:cBhvr>
                                      <p:tavLst>
                                        <p:tav tm="0">
                                          <p:val>
                                            <p:strVal val="#ppt_x"/>
                                          </p:val>
                                        </p:tav>
                                        <p:tav tm="100000">
                                          <p:val>
                                            <p:strVal val="#ppt_x"/>
                                          </p:val>
                                        </p:tav>
                                      </p:tavLst>
                                    </p:anim>
                                    <p:anim calcmode="lin" valueType="num">
                                      <p:cBhvr additive="base">
                                        <p:cTn id="20" dur="500" fill="hold"/>
                                        <p:tgtEl>
                                          <p:spTgt spid="380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66"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bwMode="auto">
          <a:xfrm>
            <a:off x="314325" y="1497360"/>
            <a:ext cx="8677275" cy="2352675"/>
            <a:chOff x="198" y="1104"/>
            <a:chExt cx="5466" cy="1482"/>
          </a:xfrm>
        </p:grpSpPr>
        <p:sp>
          <p:nvSpPr>
            <p:cNvPr id="119831" name="Text Box 4"/>
            <p:cNvSpPr txBox="1">
              <a:spLocks noChangeArrowheads="1"/>
            </p:cNvSpPr>
            <p:nvPr/>
          </p:nvSpPr>
          <p:spPr bwMode="auto">
            <a:xfrm>
              <a:off x="198" y="1408"/>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U</a:t>
              </a:r>
              <a:r>
                <a:rPr lang="en-US" altLang="zh-CN" sz="2400" i="1" baseline="-2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381957" name="Oval 5"/>
            <p:cNvSpPr>
              <a:spLocks noChangeArrowheads="1"/>
            </p:cNvSpPr>
            <p:nvPr/>
          </p:nvSpPr>
          <p:spPr bwMode="auto">
            <a:xfrm>
              <a:off x="356"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58" name="Oval 6"/>
            <p:cNvSpPr>
              <a:spLocks noChangeArrowheads="1"/>
            </p:cNvSpPr>
            <p:nvPr/>
          </p:nvSpPr>
          <p:spPr bwMode="auto">
            <a:xfrm>
              <a:off x="884"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59" name="Oval 7"/>
            <p:cNvSpPr>
              <a:spLocks noChangeArrowheads="1"/>
            </p:cNvSpPr>
            <p:nvPr/>
          </p:nvSpPr>
          <p:spPr bwMode="auto">
            <a:xfrm>
              <a:off x="1618"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60" name="Oval 8"/>
            <p:cNvSpPr>
              <a:spLocks noChangeArrowheads="1"/>
            </p:cNvSpPr>
            <p:nvPr/>
          </p:nvSpPr>
          <p:spPr bwMode="auto">
            <a:xfrm>
              <a:off x="2886"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36" name="Text Box 9"/>
            <p:cNvSpPr txBox="1">
              <a:spLocks noChangeArrowheads="1"/>
            </p:cNvSpPr>
            <p:nvPr/>
          </p:nvSpPr>
          <p:spPr bwMode="auto">
            <a:xfrm>
              <a:off x="1312" y="1800"/>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rPr>
                <a:t>I</a:t>
              </a:r>
              <a:r>
                <a:rPr lang="en-US" altLang="zh-CN" sz="2400" baseline="-2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19837" name="Text Box 10"/>
            <p:cNvSpPr txBox="1">
              <a:spLocks noChangeArrowheads="1"/>
            </p:cNvSpPr>
            <p:nvPr/>
          </p:nvSpPr>
          <p:spPr bwMode="auto">
            <a:xfrm>
              <a:off x="2708" y="1888"/>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0000">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1963" name="Line 11"/>
            <p:cNvSpPr>
              <a:spLocks noChangeShapeType="1"/>
            </p:cNvSpPr>
            <p:nvPr/>
          </p:nvSpPr>
          <p:spPr bwMode="auto">
            <a:xfrm>
              <a:off x="452" y="1792"/>
              <a:ext cx="43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64" name="Line 12"/>
            <p:cNvSpPr>
              <a:spLocks noChangeShapeType="1"/>
            </p:cNvSpPr>
            <p:nvPr/>
          </p:nvSpPr>
          <p:spPr bwMode="auto">
            <a:xfrm>
              <a:off x="980" y="1792"/>
              <a:ext cx="62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9813" name="Object 13"/>
            <p:cNvGraphicFramePr>
              <a:graphicFrameLocks noChangeAspect="1"/>
            </p:cNvGraphicFramePr>
            <p:nvPr/>
          </p:nvGraphicFramePr>
          <p:xfrm>
            <a:off x="1076" y="1492"/>
            <a:ext cx="414" cy="305"/>
          </p:xfrm>
          <a:graphic>
            <a:graphicData uri="http://schemas.openxmlformats.org/presentationml/2006/ole">
              <mc:AlternateContent xmlns:mc="http://schemas.openxmlformats.org/markup-compatibility/2006">
                <mc:Choice xmlns:v="urn:schemas-microsoft-com:vml" Requires="v">
                  <p:oleObj spid="_x0000_s187425" name="Equation" r:id="rId3" imgW="7010400" imgH="5181600" progId="">
                    <p:embed/>
                  </p:oleObj>
                </mc:Choice>
                <mc:Fallback>
                  <p:oleObj name="Equation" r:id="rId3" imgW="7010400" imgH="5181600" progId="">
                    <p:embed/>
                    <p:pic>
                      <p:nvPicPr>
                        <p:cNvPr id="0" name="Picture 8" descr="image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 y="1492"/>
                          <a:ext cx="414"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66" name="Freeform 14"/>
            <p:cNvSpPr/>
            <p:nvPr/>
          </p:nvSpPr>
          <p:spPr bwMode="auto">
            <a:xfrm>
              <a:off x="932" y="1840"/>
              <a:ext cx="1968" cy="480"/>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41" name="Text Box 15"/>
            <p:cNvSpPr txBox="1">
              <a:spLocks noChangeArrowheads="1"/>
            </p:cNvSpPr>
            <p:nvPr/>
          </p:nvSpPr>
          <p:spPr bwMode="auto">
            <a:xfrm>
              <a:off x="1748" y="229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119842" name="Text Box 16"/>
            <p:cNvSpPr txBox="1">
              <a:spLocks noChangeArrowheads="1"/>
            </p:cNvSpPr>
            <p:nvPr/>
          </p:nvSpPr>
          <p:spPr bwMode="auto">
            <a:xfrm>
              <a:off x="528" y="17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1969" name="Oval 17"/>
            <p:cNvSpPr>
              <a:spLocks noChangeArrowheads="1"/>
            </p:cNvSpPr>
            <p:nvPr/>
          </p:nvSpPr>
          <p:spPr bwMode="auto">
            <a:xfrm>
              <a:off x="4230" y="1732"/>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44" name="Text Box 18"/>
            <p:cNvSpPr txBox="1">
              <a:spLocks noChangeArrowheads="1"/>
            </p:cNvSpPr>
            <p:nvPr/>
          </p:nvSpPr>
          <p:spPr bwMode="auto">
            <a:xfrm>
              <a:off x="4086" y="1828"/>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I</a:t>
              </a:r>
              <a:r>
                <a:rPr lang="en-US" altLang="zh-CN" sz="2400" baseline="-2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1971" name="Line 19"/>
            <p:cNvSpPr>
              <a:spLocks noChangeShapeType="1"/>
            </p:cNvSpPr>
            <p:nvPr/>
          </p:nvSpPr>
          <p:spPr bwMode="auto">
            <a:xfrm flipV="1">
              <a:off x="1734" y="1792"/>
              <a:ext cx="115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9814" name="Object 20"/>
            <p:cNvGraphicFramePr>
              <a:graphicFrameLocks noChangeAspect="1"/>
            </p:cNvGraphicFramePr>
            <p:nvPr/>
          </p:nvGraphicFramePr>
          <p:xfrm>
            <a:off x="2234" y="1312"/>
            <a:ext cx="316" cy="492"/>
          </p:xfrm>
          <a:graphic>
            <a:graphicData uri="http://schemas.openxmlformats.org/presentationml/2006/ole">
              <mc:AlternateContent xmlns:mc="http://schemas.openxmlformats.org/markup-compatibility/2006">
                <mc:Choice xmlns:v="urn:schemas-microsoft-com:vml" Requires="v">
                  <p:oleObj spid="_x0000_s187426" name="Equation" r:id="rId5" imgW="7620000" imgH="11887200" progId="">
                    <p:embed/>
                  </p:oleObj>
                </mc:Choice>
                <mc:Fallback>
                  <p:oleObj name="Equation" r:id="rId5" imgW="7620000" imgH="11887200" progId="">
                    <p:embed/>
                    <p:pic>
                      <p:nvPicPr>
                        <p:cNvPr id="0" name="Picture 7" descr="image2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 y="1312"/>
                          <a:ext cx="316"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73" name="Freeform 21"/>
            <p:cNvSpPr/>
            <p:nvPr/>
          </p:nvSpPr>
          <p:spPr bwMode="auto">
            <a:xfrm flipV="1">
              <a:off x="1686" y="1120"/>
              <a:ext cx="2544" cy="624"/>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47" name="Text Box 22"/>
            <p:cNvSpPr txBox="1">
              <a:spLocks noChangeArrowheads="1"/>
            </p:cNvSpPr>
            <p:nvPr/>
          </p:nvSpPr>
          <p:spPr bwMode="auto">
            <a:xfrm>
              <a:off x="2802" y="110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1975" name="Oval 23"/>
            <p:cNvSpPr>
              <a:spLocks noChangeArrowheads="1"/>
            </p:cNvSpPr>
            <p:nvPr/>
          </p:nvSpPr>
          <p:spPr bwMode="auto">
            <a:xfrm>
              <a:off x="4800"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9815" name="Object 24"/>
            <p:cNvGraphicFramePr>
              <a:graphicFrameLocks noChangeAspect="1"/>
            </p:cNvGraphicFramePr>
            <p:nvPr/>
          </p:nvGraphicFramePr>
          <p:xfrm>
            <a:off x="3620" y="1530"/>
            <a:ext cx="432" cy="262"/>
          </p:xfrm>
          <a:graphic>
            <a:graphicData uri="http://schemas.openxmlformats.org/presentationml/2006/ole">
              <mc:AlternateContent xmlns:mc="http://schemas.openxmlformats.org/markup-compatibility/2006">
                <mc:Choice xmlns:v="urn:schemas-microsoft-com:vml" Requires="v">
                  <p:oleObj spid="_x0000_s187427" name="Equation" r:id="rId7" imgW="7315200" imgH="5181600" progId="">
                    <p:embed/>
                  </p:oleObj>
                </mc:Choice>
                <mc:Fallback>
                  <p:oleObj name="Equation" r:id="rId7" imgW="7315200" imgH="5181600" progId="">
                    <p:embed/>
                    <p:pic>
                      <p:nvPicPr>
                        <p:cNvPr id="0" name="Picture 6" descr="image2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0" y="1530"/>
                          <a:ext cx="432"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9" name="Text Box 25"/>
            <p:cNvSpPr txBox="1">
              <a:spLocks noChangeArrowheads="1"/>
            </p:cNvSpPr>
            <p:nvPr/>
          </p:nvSpPr>
          <p:spPr bwMode="auto">
            <a:xfrm>
              <a:off x="4950"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1978" name="Freeform 26"/>
            <p:cNvSpPr/>
            <p:nvPr/>
          </p:nvSpPr>
          <p:spPr bwMode="auto">
            <a:xfrm>
              <a:off x="3428" y="1840"/>
              <a:ext cx="1440" cy="480"/>
            </a:xfrm>
            <a:custGeom>
              <a:avLst/>
              <a:gdLst/>
              <a:ahLst/>
              <a:cxnLst>
                <a:cxn ang="0">
                  <a:pos x="1440" y="0"/>
                </a:cxn>
                <a:cxn ang="0">
                  <a:pos x="720" y="480"/>
                </a:cxn>
                <a:cxn ang="0">
                  <a:pos x="0" y="0"/>
                </a:cxn>
              </a:cxnLst>
              <a:rect l="0" t="0" r="r" b="b"/>
              <a:pathLst>
                <a:path w="1440" h="480">
                  <a:moveTo>
                    <a:pt x="1440" y="0"/>
                  </a:moveTo>
                  <a:cubicBezTo>
                    <a:pt x="1200" y="240"/>
                    <a:pt x="960" y="480"/>
                    <a:pt x="720" y="480"/>
                  </a:cubicBezTo>
                  <a:cubicBezTo>
                    <a:pt x="480" y="480"/>
                    <a:pt x="240" y="240"/>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51" name="Text Box 27"/>
            <p:cNvSpPr txBox="1">
              <a:spLocks noChangeArrowheads="1"/>
            </p:cNvSpPr>
            <p:nvPr/>
          </p:nvSpPr>
          <p:spPr bwMode="auto">
            <a:xfrm>
              <a:off x="4016" y="229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1980" name="Oval 28"/>
            <p:cNvSpPr>
              <a:spLocks noChangeArrowheads="1"/>
            </p:cNvSpPr>
            <p:nvPr/>
          </p:nvSpPr>
          <p:spPr bwMode="auto">
            <a:xfrm>
              <a:off x="5306"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53" name="Text Box 29"/>
            <p:cNvSpPr txBox="1">
              <a:spLocks noChangeArrowheads="1"/>
            </p:cNvSpPr>
            <p:nvPr/>
          </p:nvSpPr>
          <p:spPr bwMode="auto">
            <a:xfrm>
              <a:off x="5142" y="1840"/>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U</a:t>
              </a:r>
              <a:r>
                <a:rPr lang="en-US" altLang="zh-CN" sz="2400" i="1" baseline="-20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1982" name="Line 30"/>
            <p:cNvSpPr>
              <a:spLocks noChangeShapeType="1"/>
            </p:cNvSpPr>
            <p:nvPr/>
          </p:nvSpPr>
          <p:spPr bwMode="auto">
            <a:xfrm>
              <a:off x="4902" y="1792"/>
              <a:ext cx="40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119816" name="Object 31"/>
            <p:cNvGraphicFramePr>
              <a:graphicFrameLocks noChangeAspect="1"/>
            </p:cNvGraphicFramePr>
            <p:nvPr/>
          </p:nvGraphicFramePr>
          <p:xfrm>
            <a:off x="4340" y="1216"/>
            <a:ext cx="386" cy="576"/>
          </p:xfrm>
          <a:graphic>
            <a:graphicData uri="http://schemas.openxmlformats.org/presentationml/2006/ole">
              <mc:AlternateContent xmlns:mc="http://schemas.openxmlformats.org/markup-compatibility/2006">
                <mc:Choice xmlns:v="urn:schemas-microsoft-com:vml" Requires="v">
                  <p:oleObj spid="_x0000_s187428" name="公式" r:id="rId9" imgW="7924800" imgH="11887200" progId="">
                    <p:embed/>
                  </p:oleObj>
                </mc:Choice>
                <mc:Fallback>
                  <p:oleObj name="公式" r:id="rId9" imgW="7924800" imgH="11887200" progId="">
                    <p:embed/>
                    <p:pic>
                      <p:nvPicPr>
                        <p:cNvPr id="0" name="Picture 5" descr="image2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0" y="1216"/>
                          <a:ext cx="38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84" name="Line 32"/>
            <p:cNvSpPr>
              <a:spLocks noChangeShapeType="1"/>
            </p:cNvSpPr>
            <p:nvPr/>
          </p:nvSpPr>
          <p:spPr bwMode="auto">
            <a:xfrm>
              <a:off x="2980" y="1792"/>
              <a:ext cx="384" cy="0"/>
            </a:xfrm>
            <a:prstGeom prst="line">
              <a:avLst/>
            </a:prstGeom>
            <a:noFill/>
            <a:ln w="38100">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56" name="Text Box 33"/>
            <p:cNvSpPr txBox="1">
              <a:spLocks noChangeArrowheads="1"/>
            </p:cNvSpPr>
            <p:nvPr/>
          </p:nvSpPr>
          <p:spPr bwMode="auto">
            <a:xfrm>
              <a:off x="3024" y="15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81986" name="Oval 34"/>
            <p:cNvSpPr>
              <a:spLocks noChangeArrowheads="1"/>
            </p:cNvSpPr>
            <p:nvPr/>
          </p:nvSpPr>
          <p:spPr bwMode="auto">
            <a:xfrm>
              <a:off x="3356" y="1744"/>
              <a:ext cx="96" cy="96"/>
            </a:xfrm>
            <a:prstGeom prst="ellips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87" name="Line 35"/>
            <p:cNvSpPr>
              <a:spLocks noChangeShapeType="1"/>
            </p:cNvSpPr>
            <p:nvPr/>
          </p:nvSpPr>
          <p:spPr bwMode="auto">
            <a:xfrm>
              <a:off x="3476" y="1792"/>
              <a:ext cx="768" cy="0"/>
            </a:xfrm>
            <a:prstGeom prst="line">
              <a:avLst/>
            </a:prstGeom>
            <a:noFill/>
            <a:ln w="38100">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88" name="Line 36"/>
            <p:cNvSpPr>
              <a:spLocks noChangeShapeType="1"/>
            </p:cNvSpPr>
            <p:nvPr/>
          </p:nvSpPr>
          <p:spPr bwMode="auto">
            <a:xfrm>
              <a:off x="4340" y="1792"/>
              <a:ext cx="480" cy="0"/>
            </a:xfrm>
            <a:prstGeom prst="line">
              <a:avLst/>
            </a:prstGeom>
            <a:noFill/>
            <a:ln w="38100">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81989" name="Rectangle 37"/>
          <p:cNvSpPr>
            <a:spLocks noChangeArrowheads="1"/>
          </p:cNvSpPr>
          <p:nvPr/>
        </p:nvSpPr>
        <p:spPr bwMode="auto">
          <a:xfrm>
            <a:off x="323528" y="3789040"/>
            <a:ext cx="6553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just"/>
            <a:r>
              <a:rPr lang="zh-CN" altLang="en-US" sz="2800" dirty="0"/>
              <a:t>三个不同回路的传递函数分别为：</a:t>
            </a:r>
            <a:endParaRPr lang="en-US" altLang="zh-CN" sz="2800" dirty="0"/>
          </a:p>
          <a:p>
            <a:pPr algn="just"/>
            <a:endParaRPr lang="en-US" altLang="zh-CN" sz="2800" dirty="0"/>
          </a:p>
          <a:p>
            <a:pPr algn="just"/>
            <a:endParaRPr lang="en-US" altLang="zh-CN" sz="2800" dirty="0"/>
          </a:p>
          <a:p>
            <a:pPr algn="just"/>
            <a:endParaRPr lang="en-US" altLang="zh-CN" sz="2800" dirty="0"/>
          </a:p>
          <a:p>
            <a:pPr algn="just"/>
            <a:r>
              <a:rPr lang="zh-CN" altLang="en-US" sz="2800" dirty="0"/>
              <a:t>两两互不接触的回路：</a:t>
            </a:r>
            <a:endParaRPr lang="zh-CN" altLang="en-US" sz="2800" baseline="-25000" dirty="0"/>
          </a:p>
        </p:txBody>
      </p:sp>
      <p:graphicFrame>
        <p:nvGraphicFramePr>
          <p:cNvPr id="381990" name="Object 38"/>
          <p:cNvGraphicFramePr>
            <a:graphicFrameLocks noChangeAspect="1"/>
          </p:cNvGraphicFramePr>
          <p:nvPr/>
        </p:nvGraphicFramePr>
        <p:xfrm>
          <a:off x="251520" y="4293096"/>
          <a:ext cx="2139950" cy="984250"/>
        </p:xfrm>
        <a:graphic>
          <a:graphicData uri="http://schemas.openxmlformats.org/presentationml/2006/ole">
            <mc:AlternateContent xmlns:mc="http://schemas.openxmlformats.org/markup-compatibility/2006">
              <mc:Choice xmlns:v="urn:schemas-microsoft-com:vml" Requires="v">
                <p:oleObj spid="_x0000_s187429" name="Equation" r:id="rId11" imgW="22555200" imgH="10363200" progId="">
                  <p:embed/>
                </p:oleObj>
              </mc:Choice>
              <mc:Fallback>
                <p:oleObj name="Equation" r:id="rId11" imgW="22555200" imgH="10363200" progId="">
                  <p:embed/>
                  <p:pic>
                    <p:nvPicPr>
                      <p:cNvPr id="0" name="Picture 4" descr="image2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20" y="4293096"/>
                        <a:ext cx="21399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91" name="Object 39"/>
          <p:cNvGraphicFramePr>
            <a:graphicFrameLocks noChangeAspect="1"/>
          </p:cNvGraphicFramePr>
          <p:nvPr/>
        </p:nvGraphicFramePr>
        <p:xfrm>
          <a:off x="3203848" y="4293096"/>
          <a:ext cx="2209800" cy="963613"/>
        </p:xfrm>
        <a:graphic>
          <a:graphicData uri="http://schemas.openxmlformats.org/presentationml/2006/ole">
            <mc:AlternateContent xmlns:mc="http://schemas.openxmlformats.org/markup-compatibility/2006">
              <mc:Choice xmlns:v="urn:schemas-microsoft-com:vml" Requires="v">
                <p:oleObj spid="_x0000_s187430" name="Equation" r:id="rId13" imgW="23774400" imgH="10363200" progId="">
                  <p:embed/>
                </p:oleObj>
              </mc:Choice>
              <mc:Fallback>
                <p:oleObj name="Equation" r:id="rId13" imgW="23774400" imgH="10363200" progId="">
                  <p:embed/>
                  <p:pic>
                    <p:nvPicPr>
                      <p:cNvPr id="0" name="Picture 3" descr="image2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848" y="4293096"/>
                        <a:ext cx="22098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81992" name="Object 40"/>
          <p:cNvGraphicFramePr>
            <a:graphicFrameLocks noChangeAspect="1"/>
          </p:cNvGraphicFramePr>
          <p:nvPr/>
        </p:nvGraphicFramePr>
        <p:xfrm>
          <a:off x="6084168" y="4293096"/>
          <a:ext cx="1981200" cy="922337"/>
        </p:xfrm>
        <a:graphic>
          <a:graphicData uri="http://schemas.openxmlformats.org/presentationml/2006/ole">
            <mc:AlternateContent xmlns:mc="http://schemas.openxmlformats.org/markup-compatibility/2006">
              <mc:Choice xmlns:v="urn:schemas-microsoft-com:vml" Requires="v">
                <p:oleObj spid="_x0000_s187431" name="Equation" r:id="rId15" imgW="22250400" imgH="10363200" progId="">
                  <p:embed/>
                </p:oleObj>
              </mc:Choice>
              <mc:Fallback>
                <p:oleObj name="Equation" r:id="rId15" imgW="22250400" imgH="10363200" progId="">
                  <p:embed/>
                  <p:pic>
                    <p:nvPicPr>
                      <p:cNvPr id="0" name="Picture 2" descr="image2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4168" y="4293096"/>
                        <a:ext cx="1981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pSp>
        <p:nvGrpSpPr>
          <p:cNvPr id="3" name="Group 41"/>
          <p:cNvGrpSpPr/>
          <p:nvPr/>
        </p:nvGrpSpPr>
        <p:grpSpPr bwMode="auto">
          <a:xfrm>
            <a:off x="1447800" y="2627660"/>
            <a:ext cx="2844800" cy="927100"/>
            <a:chOff x="912" y="1816"/>
            <a:chExt cx="1792" cy="584"/>
          </a:xfrm>
        </p:grpSpPr>
        <p:sp>
          <p:nvSpPr>
            <p:cNvPr id="381994" name="Freeform 42"/>
            <p:cNvSpPr/>
            <p:nvPr/>
          </p:nvSpPr>
          <p:spPr bwMode="auto">
            <a:xfrm>
              <a:off x="1184" y="1816"/>
              <a:ext cx="1520" cy="440"/>
            </a:xfrm>
            <a:custGeom>
              <a:avLst/>
              <a:gdLst/>
              <a:ahLst/>
              <a:cxnLst>
                <a:cxn ang="0">
                  <a:pos x="0" y="56"/>
                </a:cxn>
                <a:cxn ang="0">
                  <a:pos x="1344" y="56"/>
                </a:cxn>
                <a:cxn ang="0">
                  <a:pos x="768" y="392"/>
                </a:cxn>
                <a:cxn ang="0">
                  <a:pos x="48" y="152"/>
                </a:cxn>
              </a:cxnLst>
              <a:rect l="0" t="0" r="r" b="b"/>
              <a:pathLst>
                <a:path w="1472" h="408">
                  <a:moveTo>
                    <a:pt x="0" y="56"/>
                  </a:moveTo>
                  <a:cubicBezTo>
                    <a:pt x="608" y="28"/>
                    <a:pt x="1216" y="0"/>
                    <a:pt x="1344" y="56"/>
                  </a:cubicBezTo>
                  <a:cubicBezTo>
                    <a:pt x="1472" y="112"/>
                    <a:pt x="984" y="376"/>
                    <a:pt x="768" y="392"/>
                  </a:cubicBezTo>
                  <a:cubicBezTo>
                    <a:pt x="552" y="408"/>
                    <a:pt x="300" y="280"/>
                    <a:pt x="48" y="152"/>
                  </a:cubicBezTo>
                </a:path>
              </a:pathLst>
            </a:custGeom>
            <a:noFill/>
            <a:ln w="22225">
              <a:solidFill>
                <a:srgbClr val="CC0000"/>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95" name="Line 43"/>
            <p:cNvSpPr>
              <a:spLocks noChangeShapeType="1"/>
            </p:cNvSpPr>
            <p:nvPr/>
          </p:nvSpPr>
          <p:spPr bwMode="auto">
            <a:xfrm flipV="1">
              <a:off x="1104" y="2112"/>
              <a:ext cx="432" cy="96"/>
            </a:xfrm>
            <a:prstGeom prst="line">
              <a:avLst/>
            </a:prstGeom>
            <a:noFill/>
            <a:ln w="22225">
              <a:solidFill>
                <a:srgbClr val="CC0000"/>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30" name="Text Box 44"/>
            <p:cNvSpPr txBox="1">
              <a:spLocks noChangeArrowheads="1"/>
            </p:cNvSpPr>
            <p:nvPr/>
          </p:nvSpPr>
          <p:spPr bwMode="auto">
            <a:xfrm>
              <a:off x="912" y="211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CC0000"/>
                  </a:solidFill>
                  <a:latin typeface="Times New Roman" panose="02020603050405020304" pitchFamily="18" charset="0"/>
                </a:rPr>
                <a:t>L</a:t>
              </a:r>
              <a:r>
                <a:rPr lang="en-US" altLang="zh-CN" sz="2400" baseline="-20000">
                  <a:solidFill>
                    <a:srgbClr val="CC0000"/>
                  </a:solidFill>
                  <a:latin typeface="Times New Roman" panose="02020603050405020304" pitchFamily="18" charset="0"/>
                </a:rPr>
                <a:t>1</a:t>
              </a:r>
            </a:p>
          </p:txBody>
        </p:sp>
      </p:grpSp>
      <p:grpSp>
        <p:nvGrpSpPr>
          <p:cNvPr id="4" name="Group 45"/>
          <p:cNvGrpSpPr/>
          <p:nvPr/>
        </p:nvGrpSpPr>
        <p:grpSpPr bwMode="auto">
          <a:xfrm>
            <a:off x="5181600" y="2640360"/>
            <a:ext cx="2374900" cy="990600"/>
            <a:chOff x="3264" y="1824"/>
            <a:chExt cx="1496" cy="624"/>
          </a:xfrm>
        </p:grpSpPr>
        <p:sp>
          <p:nvSpPr>
            <p:cNvPr id="381998" name="Freeform 46"/>
            <p:cNvSpPr/>
            <p:nvPr/>
          </p:nvSpPr>
          <p:spPr bwMode="auto">
            <a:xfrm>
              <a:off x="3608" y="1824"/>
              <a:ext cx="1152" cy="440"/>
            </a:xfrm>
            <a:custGeom>
              <a:avLst/>
              <a:gdLst/>
              <a:ahLst/>
              <a:cxnLst>
                <a:cxn ang="0">
                  <a:pos x="0" y="56"/>
                </a:cxn>
                <a:cxn ang="0">
                  <a:pos x="1344" y="56"/>
                </a:cxn>
                <a:cxn ang="0">
                  <a:pos x="768" y="392"/>
                </a:cxn>
                <a:cxn ang="0">
                  <a:pos x="48" y="152"/>
                </a:cxn>
              </a:cxnLst>
              <a:rect l="0" t="0" r="r" b="b"/>
              <a:pathLst>
                <a:path w="1472" h="408">
                  <a:moveTo>
                    <a:pt x="0" y="56"/>
                  </a:moveTo>
                  <a:cubicBezTo>
                    <a:pt x="608" y="28"/>
                    <a:pt x="1216" y="0"/>
                    <a:pt x="1344" y="56"/>
                  </a:cubicBezTo>
                  <a:cubicBezTo>
                    <a:pt x="1472" y="112"/>
                    <a:pt x="984" y="376"/>
                    <a:pt x="768" y="392"/>
                  </a:cubicBezTo>
                  <a:cubicBezTo>
                    <a:pt x="552" y="408"/>
                    <a:pt x="300" y="280"/>
                    <a:pt x="48" y="152"/>
                  </a:cubicBezTo>
                </a:path>
              </a:pathLst>
            </a:custGeom>
            <a:noFill/>
            <a:ln w="22225">
              <a:solidFill>
                <a:schemeClr val="accent2"/>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1999" name="Line 47"/>
            <p:cNvSpPr>
              <a:spLocks noChangeShapeType="1"/>
            </p:cNvSpPr>
            <p:nvPr/>
          </p:nvSpPr>
          <p:spPr bwMode="auto">
            <a:xfrm flipV="1">
              <a:off x="3456" y="2160"/>
              <a:ext cx="432" cy="96"/>
            </a:xfrm>
            <a:prstGeom prst="line">
              <a:avLst/>
            </a:prstGeom>
            <a:noFill/>
            <a:ln w="22225">
              <a:solidFill>
                <a:schemeClr val="accent2"/>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27" name="Text Box 48"/>
            <p:cNvSpPr txBox="1">
              <a:spLocks noChangeArrowheads="1"/>
            </p:cNvSpPr>
            <p:nvPr/>
          </p:nvSpPr>
          <p:spPr bwMode="auto">
            <a:xfrm>
              <a:off x="3264" y="21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chemeClr val="accent2"/>
                  </a:solidFill>
                  <a:latin typeface="Times New Roman" panose="02020603050405020304" pitchFamily="18" charset="0"/>
                </a:rPr>
                <a:t>L</a:t>
              </a:r>
              <a:r>
                <a:rPr lang="en-US" altLang="zh-CN" sz="2400" baseline="-20000">
                  <a:solidFill>
                    <a:schemeClr val="accent2"/>
                  </a:solidFill>
                  <a:latin typeface="Times New Roman" panose="02020603050405020304" pitchFamily="18" charset="0"/>
                </a:rPr>
                <a:t>2</a:t>
              </a:r>
            </a:p>
          </p:txBody>
        </p:sp>
      </p:grpSp>
      <p:grpSp>
        <p:nvGrpSpPr>
          <p:cNvPr id="5" name="Group 49"/>
          <p:cNvGrpSpPr/>
          <p:nvPr/>
        </p:nvGrpSpPr>
        <p:grpSpPr bwMode="auto">
          <a:xfrm>
            <a:off x="2971800" y="1268760"/>
            <a:ext cx="3568700" cy="1219200"/>
            <a:chOff x="1872" y="960"/>
            <a:chExt cx="2248" cy="768"/>
          </a:xfrm>
        </p:grpSpPr>
        <p:sp>
          <p:nvSpPr>
            <p:cNvPr id="382002" name="Freeform 50"/>
            <p:cNvSpPr/>
            <p:nvPr/>
          </p:nvSpPr>
          <p:spPr bwMode="auto">
            <a:xfrm>
              <a:off x="1968" y="1144"/>
              <a:ext cx="2152" cy="584"/>
            </a:xfrm>
            <a:custGeom>
              <a:avLst/>
              <a:gdLst/>
              <a:ahLst/>
              <a:cxnLst>
                <a:cxn ang="0">
                  <a:pos x="0" y="592"/>
                </a:cxn>
                <a:cxn ang="0">
                  <a:pos x="1920" y="592"/>
                </a:cxn>
                <a:cxn ang="0">
                  <a:pos x="1920" y="400"/>
                </a:cxn>
                <a:cxn ang="0">
                  <a:pos x="1296" y="112"/>
                </a:cxn>
                <a:cxn ang="0">
                  <a:pos x="912" y="64"/>
                </a:cxn>
                <a:cxn ang="0">
                  <a:pos x="48" y="496"/>
                </a:cxn>
              </a:cxnLst>
              <a:rect l="0" t="0" r="r" b="b"/>
              <a:pathLst>
                <a:path w="2240" h="624">
                  <a:moveTo>
                    <a:pt x="0" y="592"/>
                  </a:moveTo>
                  <a:cubicBezTo>
                    <a:pt x="800" y="608"/>
                    <a:pt x="1600" y="624"/>
                    <a:pt x="1920" y="592"/>
                  </a:cubicBezTo>
                  <a:cubicBezTo>
                    <a:pt x="2240" y="560"/>
                    <a:pt x="2024" y="480"/>
                    <a:pt x="1920" y="400"/>
                  </a:cubicBezTo>
                  <a:cubicBezTo>
                    <a:pt x="1816" y="320"/>
                    <a:pt x="1464" y="168"/>
                    <a:pt x="1296" y="112"/>
                  </a:cubicBezTo>
                  <a:cubicBezTo>
                    <a:pt x="1128" y="56"/>
                    <a:pt x="1120" y="0"/>
                    <a:pt x="912" y="64"/>
                  </a:cubicBezTo>
                  <a:cubicBezTo>
                    <a:pt x="704" y="128"/>
                    <a:pt x="376" y="312"/>
                    <a:pt x="48" y="496"/>
                  </a:cubicBezTo>
                </a:path>
              </a:pathLst>
            </a:custGeom>
            <a:noFill/>
            <a:ln w="22225">
              <a:solidFill>
                <a:srgbClr val="D60093"/>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2003" name="Line 51"/>
            <p:cNvSpPr>
              <a:spLocks noChangeShapeType="1"/>
            </p:cNvSpPr>
            <p:nvPr/>
          </p:nvSpPr>
          <p:spPr bwMode="auto">
            <a:xfrm>
              <a:off x="2112" y="1152"/>
              <a:ext cx="384" cy="192"/>
            </a:xfrm>
            <a:prstGeom prst="line">
              <a:avLst/>
            </a:prstGeom>
            <a:noFill/>
            <a:ln w="22225">
              <a:solidFill>
                <a:srgbClr val="D60093"/>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19824" name="Text Box 52"/>
            <p:cNvSpPr txBox="1">
              <a:spLocks noChangeArrowheads="1"/>
            </p:cNvSpPr>
            <p:nvPr/>
          </p:nvSpPr>
          <p:spPr bwMode="auto">
            <a:xfrm>
              <a:off x="1872" y="9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CC0099"/>
                  </a:solidFill>
                  <a:latin typeface="Times New Roman" panose="02020603050405020304" pitchFamily="18" charset="0"/>
                </a:rPr>
                <a:t>L</a:t>
              </a:r>
              <a:r>
                <a:rPr lang="en-US" altLang="zh-CN" sz="2400" baseline="-20000">
                  <a:solidFill>
                    <a:srgbClr val="CC0099"/>
                  </a:solidFill>
                  <a:latin typeface="Times New Roman" panose="02020603050405020304" pitchFamily="18" charset="0"/>
                </a:rPr>
                <a:t>3</a:t>
              </a:r>
            </a:p>
          </p:txBody>
        </p:sp>
      </p:grpSp>
      <p:sp>
        <p:nvSpPr>
          <p:cNvPr id="5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graphicFrame>
        <p:nvGraphicFramePr>
          <p:cNvPr id="53" name="Object 38"/>
          <p:cNvGraphicFramePr>
            <a:graphicFrameLocks noChangeAspect="1"/>
          </p:cNvGraphicFramePr>
          <p:nvPr/>
        </p:nvGraphicFramePr>
        <p:xfrm>
          <a:off x="3923928" y="5373216"/>
          <a:ext cx="4752528" cy="755918"/>
        </p:xfrm>
        <a:graphic>
          <a:graphicData uri="http://schemas.openxmlformats.org/presentationml/2006/ole">
            <mc:AlternateContent xmlns:mc="http://schemas.openxmlformats.org/markup-compatibility/2006">
              <mc:Choice xmlns:v="urn:schemas-microsoft-com:vml" Requires="v">
                <p:oleObj spid="_x0000_s187432" name="公式" r:id="rId17" imgW="65227200" imgH="10363200" progId="">
                  <p:embed/>
                </p:oleObj>
              </mc:Choice>
              <mc:Fallback>
                <p:oleObj name="公式" r:id="rId17" imgW="65227200" imgH="10363200" progId="">
                  <p:embed/>
                  <p:pic>
                    <p:nvPicPr>
                      <p:cNvPr id="0" name="Object 69" descr="image2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3928" y="5373216"/>
                        <a:ext cx="4752528" cy="7559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页脚占位符 5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1989"/>
                                        </p:tgtEl>
                                        <p:attrNameLst>
                                          <p:attrName>style.visibility</p:attrName>
                                        </p:attrNameLst>
                                      </p:cBhvr>
                                      <p:to>
                                        <p:strVal val="visible"/>
                                      </p:to>
                                    </p:set>
                                    <p:anim calcmode="lin" valueType="num">
                                      <p:cBhvr additive="base">
                                        <p:cTn id="31" dur="500" fill="hold"/>
                                        <p:tgtEl>
                                          <p:spTgt spid="381989"/>
                                        </p:tgtEl>
                                        <p:attrNameLst>
                                          <p:attrName>ppt_x</p:attrName>
                                        </p:attrNameLst>
                                      </p:cBhvr>
                                      <p:tavLst>
                                        <p:tav tm="0">
                                          <p:val>
                                            <p:strVal val="#ppt_x"/>
                                          </p:val>
                                        </p:tav>
                                        <p:tav tm="100000">
                                          <p:val>
                                            <p:strVal val="#ppt_x"/>
                                          </p:val>
                                        </p:tav>
                                      </p:tavLst>
                                    </p:anim>
                                    <p:anim calcmode="lin" valueType="num">
                                      <p:cBhvr additive="base">
                                        <p:cTn id="32" dur="500" fill="hold"/>
                                        <p:tgtEl>
                                          <p:spTgt spid="38198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1990"/>
                                        </p:tgtEl>
                                        <p:attrNameLst>
                                          <p:attrName>style.visibility</p:attrName>
                                        </p:attrNameLst>
                                      </p:cBhvr>
                                      <p:to>
                                        <p:strVal val="visible"/>
                                      </p:to>
                                    </p:set>
                                    <p:anim calcmode="lin" valueType="num">
                                      <p:cBhvr additive="base">
                                        <p:cTn id="37" dur="500" fill="hold"/>
                                        <p:tgtEl>
                                          <p:spTgt spid="381990"/>
                                        </p:tgtEl>
                                        <p:attrNameLst>
                                          <p:attrName>ppt_x</p:attrName>
                                        </p:attrNameLst>
                                      </p:cBhvr>
                                      <p:tavLst>
                                        <p:tav tm="0">
                                          <p:val>
                                            <p:strVal val="#ppt_x"/>
                                          </p:val>
                                        </p:tav>
                                        <p:tav tm="100000">
                                          <p:val>
                                            <p:strVal val="#ppt_x"/>
                                          </p:val>
                                        </p:tav>
                                      </p:tavLst>
                                    </p:anim>
                                    <p:anim calcmode="lin" valueType="num">
                                      <p:cBhvr additive="base">
                                        <p:cTn id="38" dur="500" fill="hold"/>
                                        <p:tgtEl>
                                          <p:spTgt spid="38199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1991"/>
                                        </p:tgtEl>
                                        <p:attrNameLst>
                                          <p:attrName>style.visibility</p:attrName>
                                        </p:attrNameLst>
                                      </p:cBhvr>
                                      <p:to>
                                        <p:strVal val="visible"/>
                                      </p:to>
                                    </p:set>
                                    <p:anim calcmode="lin" valueType="num">
                                      <p:cBhvr additive="base">
                                        <p:cTn id="43" dur="500" fill="hold"/>
                                        <p:tgtEl>
                                          <p:spTgt spid="381991"/>
                                        </p:tgtEl>
                                        <p:attrNameLst>
                                          <p:attrName>ppt_x</p:attrName>
                                        </p:attrNameLst>
                                      </p:cBhvr>
                                      <p:tavLst>
                                        <p:tav tm="0">
                                          <p:val>
                                            <p:strVal val="#ppt_x"/>
                                          </p:val>
                                        </p:tav>
                                        <p:tav tm="100000">
                                          <p:val>
                                            <p:strVal val="#ppt_x"/>
                                          </p:val>
                                        </p:tav>
                                      </p:tavLst>
                                    </p:anim>
                                    <p:anim calcmode="lin" valueType="num">
                                      <p:cBhvr additive="base">
                                        <p:cTn id="44" dur="500" fill="hold"/>
                                        <p:tgtEl>
                                          <p:spTgt spid="38199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1992"/>
                                        </p:tgtEl>
                                        <p:attrNameLst>
                                          <p:attrName>style.visibility</p:attrName>
                                        </p:attrNameLst>
                                      </p:cBhvr>
                                      <p:to>
                                        <p:strVal val="visible"/>
                                      </p:to>
                                    </p:set>
                                    <p:anim calcmode="lin" valueType="num">
                                      <p:cBhvr additive="base">
                                        <p:cTn id="49" dur="500" fill="hold"/>
                                        <p:tgtEl>
                                          <p:spTgt spid="381992"/>
                                        </p:tgtEl>
                                        <p:attrNameLst>
                                          <p:attrName>ppt_x</p:attrName>
                                        </p:attrNameLst>
                                      </p:cBhvr>
                                      <p:tavLst>
                                        <p:tav tm="0">
                                          <p:val>
                                            <p:strVal val="#ppt_x"/>
                                          </p:val>
                                        </p:tav>
                                        <p:tav tm="100000">
                                          <p:val>
                                            <p:strVal val="#ppt_x"/>
                                          </p:val>
                                        </p:tav>
                                      </p:tavLst>
                                    </p:anim>
                                    <p:anim calcmode="lin" valueType="num">
                                      <p:cBhvr additive="base">
                                        <p:cTn id="50" dur="500" fill="hold"/>
                                        <p:tgtEl>
                                          <p:spTgt spid="38199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fill="hold"/>
                                        <p:tgtEl>
                                          <p:spTgt spid="53"/>
                                        </p:tgtEl>
                                        <p:attrNameLst>
                                          <p:attrName>ppt_x</p:attrName>
                                        </p:attrNameLst>
                                      </p:cBhvr>
                                      <p:tavLst>
                                        <p:tav tm="0">
                                          <p:val>
                                            <p:strVal val="#ppt_x"/>
                                          </p:val>
                                        </p:tav>
                                        <p:tav tm="100000">
                                          <p:val>
                                            <p:strVal val="#ppt_x"/>
                                          </p:val>
                                        </p:tav>
                                      </p:tavLst>
                                    </p:anim>
                                    <p:anim calcmode="lin" valueType="num">
                                      <p:cBhvr additive="base">
                                        <p:cTn id="5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89" grpId="0"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
          <p:cNvGrpSpPr/>
          <p:nvPr/>
        </p:nvGrpSpPr>
        <p:grpSpPr bwMode="auto">
          <a:xfrm>
            <a:off x="467544" y="3356996"/>
            <a:ext cx="8443913" cy="1020763"/>
            <a:chOff x="732" y="2160"/>
            <a:chExt cx="5319" cy="643"/>
          </a:xfrm>
        </p:grpSpPr>
        <p:sp>
          <p:nvSpPr>
            <p:cNvPr id="120841" name="Rectangle 7"/>
            <p:cNvSpPr>
              <a:spLocks noChangeArrowheads="1"/>
            </p:cNvSpPr>
            <p:nvPr/>
          </p:nvSpPr>
          <p:spPr bwMode="auto">
            <a:xfrm>
              <a:off x="732" y="2160"/>
              <a:ext cx="531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所有回路都与前向通路接触，所以前向通路特征式的</a:t>
              </a:r>
              <a:endParaRPr lang="en-US" altLang="zh-CN" sz="2800" dirty="0"/>
            </a:p>
            <a:p>
              <a:r>
                <a:rPr lang="zh-CN" altLang="en-US" sz="2800" dirty="0"/>
                <a:t>余因子为：</a:t>
              </a:r>
            </a:p>
          </p:txBody>
        </p:sp>
        <p:graphicFrame>
          <p:nvGraphicFramePr>
            <p:cNvPr id="120836" name="Object 6"/>
            <p:cNvGraphicFramePr>
              <a:graphicFrameLocks noChangeAspect="1"/>
            </p:cNvGraphicFramePr>
            <p:nvPr/>
          </p:nvGraphicFramePr>
          <p:xfrm>
            <a:off x="1911" y="2478"/>
            <a:ext cx="624" cy="325"/>
          </p:xfrm>
          <a:graphic>
            <a:graphicData uri="http://schemas.openxmlformats.org/presentationml/2006/ole">
              <mc:AlternateContent xmlns:mc="http://schemas.openxmlformats.org/markup-compatibility/2006">
                <mc:Choice xmlns:v="urn:schemas-microsoft-com:vml" Requires="v">
                  <p:oleObj spid="_x0000_s188429" r:id="rId3" imgW="10972800" imgH="5791200" progId="">
                    <p:embed/>
                  </p:oleObj>
                </mc:Choice>
                <mc:Fallback>
                  <p:oleObj r:id="rId3" imgW="10972800" imgH="5791200" progId="">
                    <p:embed/>
                    <p:pic>
                      <p:nvPicPr>
                        <p:cNvPr id="0" name="Picture 3" descr="image2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 y="2478"/>
                          <a:ext cx="624"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82979" name="Object 3"/>
          <p:cNvGraphicFramePr>
            <a:graphicFrameLocks noChangeAspect="1"/>
          </p:cNvGraphicFramePr>
          <p:nvPr/>
        </p:nvGraphicFramePr>
        <p:xfrm>
          <a:off x="1295400" y="1814736"/>
          <a:ext cx="5867400" cy="1306513"/>
        </p:xfrm>
        <a:graphic>
          <a:graphicData uri="http://schemas.openxmlformats.org/presentationml/2006/ole">
            <mc:AlternateContent xmlns:mc="http://schemas.openxmlformats.org/markup-compatibility/2006">
              <mc:Choice xmlns:v="urn:schemas-microsoft-com:vml" Requires="v">
                <p:oleObj spid="_x0000_s188430" r:id="rId5" imgW="81076800" imgH="17983200" progId="">
                  <p:embed/>
                </p:oleObj>
              </mc:Choice>
              <mc:Fallback>
                <p:oleObj r:id="rId5" imgW="81076800" imgH="17983200" progId="">
                  <p:embed/>
                  <p:pic>
                    <p:nvPicPr>
                      <p:cNvPr id="0" name="Picture 2" descr="image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14736"/>
                        <a:ext cx="5867400" cy="1306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37" name="Rectangle 4"/>
          <p:cNvSpPr>
            <a:spLocks noChangeArrowheads="1"/>
          </p:cNvSpPr>
          <p:nvPr/>
        </p:nvSpPr>
        <p:spPr bwMode="auto">
          <a:xfrm>
            <a:off x="1143000" y="1052736"/>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流图特征式为：</a:t>
            </a:r>
          </a:p>
        </p:txBody>
      </p:sp>
      <p:grpSp>
        <p:nvGrpSpPr>
          <p:cNvPr id="3" name="Group 8"/>
          <p:cNvGrpSpPr/>
          <p:nvPr/>
        </p:nvGrpSpPr>
        <p:grpSpPr bwMode="auto">
          <a:xfrm>
            <a:off x="1547664" y="4365104"/>
            <a:ext cx="6858000" cy="1820863"/>
            <a:chOff x="720" y="2688"/>
            <a:chExt cx="4320" cy="1147"/>
          </a:xfrm>
        </p:grpSpPr>
        <p:graphicFrame>
          <p:nvGraphicFramePr>
            <p:cNvPr id="120835" name="Object 9"/>
            <p:cNvGraphicFramePr>
              <a:graphicFrameLocks noChangeAspect="1"/>
            </p:cNvGraphicFramePr>
            <p:nvPr/>
          </p:nvGraphicFramePr>
          <p:xfrm>
            <a:off x="1440" y="2688"/>
            <a:ext cx="3600" cy="1147"/>
          </p:xfrm>
          <a:graphic>
            <a:graphicData uri="http://schemas.openxmlformats.org/presentationml/2006/ole">
              <mc:AlternateContent xmlns:mc="http://schemas.openxmlformats.org/markup-compatibility/2006">
                <mc:Choice xmlns:v="urn:schemas-microsoft-com:vml" Requires="v">
                  <p:oleObj spid="_x0000_s188431" r:id="rId7" imgW="77419200" imgH="24688800" progId="">
                    <p:embed/>
                  </p:oleObj>
                </mc:Choice>
                <mc:Fallback>
                  <p:oleObj r:id="rId7" imgW="77419200" imgH="24688800" progId="">
                    <p:embed/>
                    <p:pic>
                      <p:nvPicPr>
                        <p:cNvPr id="0" name="Picture 1" descr="image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688"/>
                          <a:ext cx="3600" cy="1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40" name="Rectangle 10"/>
            <p:cNvSpPr>
              <a:spLocks noChangeArrowheads="1"/>
            </p:cNvSpPr>
            <p:nvPr/>
          </p:nvSpPr>
          <p:spPr bwMode="auto">
            <a:xfrm>
              <a:off x="720" y="2745"/>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所以，</a:t>
              </a:r>
            </a:p>
          </p:txBody>
        </p:sp>
      </p:grpSp>
      <p:sp>
        <p:nvSpPr>
          <p:cNvPr id="1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gtEl>
                                        <p:attrNameLst>
                                          <p:attrName>style.visibility</p:attrName>
                                        </p:attrNameLst>
                                      </p:cBhvr>
                                      <p:to>
                                        <p:strVal val="visible"/>
                                      </p:to>
                                    </p:set>
                                    <p:anim calcmode="lin" valueType="num">
                                      <p:cBhvr additive="base">
                                        <p:cTn id="7" dur="500" fill="hold"/>
                                        <p:tgtEl>
                                          <p:spTgt spid="382979"/>
                                        </p:tgtEl>
                                        <p:attrNameLst>
                                          <p:attrName>ppt_x</p:attrName>
                                        </p:attrNameLst>
                                      </p:cBhvr>
                                      <p:tavLst>
                                        <p:tav tm="0">
                                          <p:val>
                                            <p:strVal val="#ppt_x"/>
                                          </p:val>
                                        </p:tav>
                                        <p:tav tm="100000">
                                          <p:val>
                                            <p:strVal val="#ppt_x"/>
                                          </p:val>
                                        </p:tav>
                                      </p:tavLst>
                                    </p:anim>
                                    <p:anim calcmode="lin" valueType="num">
                                      <p:cBhvr additive="base">
                                        <p:cTn id="8" dur="500" fill="hold"/>
                                        <p:tgtEl>
                                          <p:spTgt spid="3829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Rectangle 3"/>
          <p:cNvSpPr>
            <a:spLocks noChangeArrowheads="1"/>
          </p:cNvSpPr>
          <p:nvPr/>
        </p:nvSpPr>
        <p:spPr bwMode="auto">
          <a:xfrm>
            <a:off x="971550" y="980728"/>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l"/>
            </a:pPr>
            <a:r>
              <a:rPr lang="en-US" altLang="zh-CN" sz="2800">
                <a:solidFill>
                  <a:srgbClr val="893B7E"/>
                </a:solidFill>
                <a:latin typeface="Times New Roman" panose="02020603050405020304" pitchFamily="18" charset="0"/>
              </a:rPr>
              <a:t> </a:t>
            </a:r>
            <a:r>
              <a:rPr lang="zh-CN" altLang="en-US" sz="2800">
                <a:solidFill>
                  <a:srgbClr val="893B7E"/>
                </a:solidFill>
              </a:rPr>
              <a:t>控制系统的传递函数</a:t>
            </a:r>
          </a:p>
        </p:txBody>
      </p:sp>
      <p:grpSp>
        <p:nvGrpSpPr>
          <p:cNvPr id="2" name="Group 5"/>
          <p:cNvGrpSpPr/>
          <p:nvPr/>
        </p:nvGrpSpPr>
        <p:grpSpPr bwMode="auto">
          <a:xfrm>
            <a:off x="1214438" y="1998316"/>
            <a:ext cx="7391400" cy="2486025"/>
            <a:chOff x="768" y="1488"/>
            <a:chExt cx="4656" cy="1566"/>
          </a:xfrm>
        </p:grpSpPr>
        <p:sp>
          <p:nvSpPr>
            <p:cNvPr id="193541" name="Rectangle 6"/>
            <p:cNvSpPr>
              <a:spLocks noChangeArrowheads="1"/>
            </p:cNvSpPr>
            <p:nvPr/>
          </p:nvSpPr>
          <p:spPr bwMode="auto">
            <a:xfrm>
              <a:off x="1968" y="1968"/>
              <a:ext cx="665"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93542" name="Rectangle 7"/>
            <p:cNvSpPr>
              <a:spLocks noChangeArrowheads="1"/>
            </p:cNvSpPr>
            <p:nvPr/>
          </p:nvSpPr>
          <p:spPr bwMode="auto">
            <a:xfrm>
              <a:off x="2766" y="2669"/>
              <a:ext cx="664" cy="38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84008" name="Line 8"/>
            <p:cNvSpPr>
              <a:spLocks noChangeShapeType="1"/>
            </p:cNvSpPr>
            <p:nvPr/>
          </p:nvSpPr>
          <p:spPr bwMode="auto">
            <a:xfrm>
              <a:off x="1441" y="2149"/>
              <a:ext cx="53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09" name="Line 9"/>
            <p:cNvSpPr>
              <a:spLocks noChangeShapeType="1"/>
            </p:cNvSpPr>
            <p:nvPr/>
          </p:nvSpPr>
          <p:spPr bwMode="auto">
            <a:xfrm>
              <a:off x="4495" y="2149"/>
              <a:ext cx="929"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10" name="Line 10"/>
            <p:cNvSpPr>
              <a:spLocks noChangeShapeType="1"/>
            </p:cNvSpPr>
            <p:nvPr/>
          </p:nvSpPr>
          <p:spPr bwMode="auto">
            <a:xfrm>
              <a:off x="5070" y="2149"/>
              <a:ext cx="0" cy="70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11" name="Line 11"/>
            <p:cNvSpPr>
              <a:spLocks noChangeShapeType="1"/>
            </p:cNvSpPr>
            <p:nvPr/>
          </p:nvSpPr>
          <p:spPr bwMode="auto">
            <a:xfrm flipH="1">
              <a:off x="3433" y="2850"/>
              <a:ext cx="163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12" name="Line 12"/>
            <p:cNvSpPr>
              <a:spLocks noChangeShapeType="1"/>
            </p:cNvSpPr>
            <p:nvPr/>
          </p:nvSpPr>
          <p:spPr bwMode="auto">
            <a:xfrm flipH="1">
              <a:off x="1353" y="2850"/>
              <a:ext cx="141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13" name="Line 13"/>
            <p:cNvSpPr>
              <a:spLocks noChangeShapeType="1"/>
            </p:cNvSpPr>
            <p:nvPr/>
          </p:nvSpPr>
          <p:spPr bwMode="auto">
            <a:xfrm flipV="1">
              <a:off x="1353" y="2223"/>
              <a:ext cx="0" cy="627"/>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49" name="Text Box 14"/>
            <p:cNvSpPr txBox="1">
              <a:spLocks noChangeArrowheads="1"/>
            </p:cNvSpPr>
            <p:nvPr/>
          </p:nvSpPr>
          <p:spPr bwMode="auto">
            <a:xfrm>
              <a:off x="1204" y="1962"/>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384015" name="Line 15"/>
            <p:cNvSpPr>
              <a:spLocks noChangeShapeType="1"/>
            </p:cNvSpPr>
            <p:nvPr/>
          </p:nvSpPr>
          <p:spPr bwMode="auto">
            <a:xfrm>
              <a:off x="777" y="2149"/>
              <a:ext cx="48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1" name="Text Box 16"/>
            <p:cNvSpPr txBox="1">
              <a:spLocks noChangeArrowheads="1"/>
            </p:cNvSpPr>
            <p:nvPr/>
          </p:nvSpPr>
          <p:spPr bwMode="auto">
            <a:xfrm>
              <a:off x="768" y="1824"/>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93552" name="Text Box 17"/>
            <p:cNvSpPr txBox="1">
              <a:spLocks noChangeArrowheads="1"/>
            </p:cNvSpPr>
            <p:nvPr/>
          </p:nvSpPr>
          <p:spPr bwMode="auto">
            <a:xfrm>
              <a:off x="4850" y="1843"/>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93553" name="Text Box 18"/>
            <p:cNvSpPr txBox="1">
              <a:spLocks noChangeArrowheads="1"/>
            </p:cNvSpPr>
            <p:nvPr/>
          </p:nvSpPr>
          <p:spPr bwMode="auto">
            <a:xfrm>
              <a:off x="954" y="2297"/>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93554" name="Text Box 19"/>
            <p:cNvSpPr txBox="1">
              <a:spLocks noChangeArrowheads="1"/>
            </p:cNvSpPr>
            <p:nvPr/>
          </p:nvSpPr>
          <p:spPr bwMode="auto">
            <a:xfrm>
              <a:off x="1437" y="1839"/>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ym typeface="Symbol" panose="05050102010706020507" pitchFamily="18" charset="2"/>
                </a:rPr>
                <a:t></a:t>
              </a:r>
              <a:r>
                <a:rPr lang="en-US" altLang="zh-CN" sz="2400" i="1">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4020" name="Line 20"/>
            <p:cNvSpPr>
              <a:spLocks noChangeShapeType="1"/>
            </p:cNvSpPr>
            <p:nvPr/>
          </p:nvSpPr>
          <p:spPr bwMode="auto">
            <a:xfrm>
              <a:off x="1397" y="2400"/>
              <a:ext cx="88"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6" name="Rectangle 21"/>
            <p:cNvSpPr>
              <a:spLocks noChangeArrowheads="1"/>
            </p:cNvSpPr>
            <p:nvPr/>
          </p:nvSpPr>
          <p:spPr bwMode="auto">
            <a:xfrm>
              <a:off x="3827" y="1968"/>
              <a:ext cx="665"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84022" name="Line 22"/>
            <p:cNvSpPr>
              <a:spLocks noChangeShapeType="1"/>
            </p:cNvSpPr>
            <p:nvPr/>
          </p:nvSpPr>
          <p:spPr bwMode="auto">
            <a:xfrm>
              <a:off x="3300" y="2149"/>
              <a:ext cx="53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58" name="Text Box 23"/>
            <p:cNvSpPr txBox="1">
              <a:spLocks noChangeArrowheads="1"/>
            </p:cNvSpPr>
            <p:nvPr/>
          </p:nvSpPr>
          <p:spPr bwMode="auto">
            <a:xfrm>
              <a:off x="3062" y="1970"/>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384024" name="Line 24"/>
            <p:cNvSpPr>
              <a:spLocks noChangeShapeType="1"/>
            </p:cNvSpPr>
            <p:nvPr/>
          </p:nvSpPr>
          <p:spPr bwMode="auto">
            <a:xfrm>
              <a:off x="2636" y="2149"/>
              <a:ext cx="48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4025" name="Line 25"/>
            <p:cNvSpPr>
              <a:spLocks noChangeShapeType="1"/>
            </p:cNvSpPr>
            <p:nvPr/>
          </p:nvSpPr>
          <p:spPr bwMode="auto">
            <a:xfrm>
              <a:off x="3211" y="1505"/>
              <a:ext cx="0" cy="59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3561" name="Text Box 26"/>
            <p:cNvSpPr txBox="1">
              <a:spLocks noChangeArrowheads="1"/>
            </p:cNvSpPr>
            <p:nvPr/>
          </p:nvSpPr>
          <p:spPr bwMode="auto">
            <a:xfrm>
              <a:off x="3201" y="1488"/>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93562" name="Text Box 27"/>
            <p:cNvSpPr txBox="1">
              <a:spLocks noChangeArrowheads="1"/>
            </p:cNvSpPr>
            <p:nvPr/>
          </p:nvSpPr>
          <p:spPr bwMode="auto">
            <a:xfrm>
              <a:off x="3005" y="183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93563" name="Text Box 28"/>
            <p:cNvSpPr txBox="1">
              <a:spLocks noChangeArrowheads="1"/>
            </p:cNvSpPr>
            <p:nvPr/>
          </p:nvSpPr>
          <p:spPr bwMode="auto">
            <a:xfrm>
              <a:off x="2857" y="2095"/>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grpSp>
      <p:sp>
        <p:nvSpPr>
          <p:cNvPr id="384029" name="Rectangle 29"/>
          <p:cNvSpPr>
            <a:spLocks noChangeArrowheads="1"/>
          </p:cNvSpPr>
          <p:nvPr/>
        </p:nvSpPr>
        <p:spPr bwMode="auto">
          <a:xfrm>
            <a:off x="1475656" y="5084416"/>
            <a:ext cx="7010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en-US" altLang="zh-CN" sz="2800" i="1" dirty="0">
                <a:latin typeface="Times New Roman" panose="02020603050405020304" pitchFamily="18" charset="0"/>
              </a:rPr>
              <a:t>X</a:t>
            </a:r>
            <a:r>
              <a:rPr lang="en-US" altLang="zh-CN" sz="2800" i="1" baseline="-20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latin typeface="宋体" panose="02010600030101010101" pitchFamily="2" charset="-122"/>
              </a:rPr>
              <a:t>到</a:t>
            </a:r>
            <a:r>
              <a:rPr lang="en-US" altLang="zh-CN" sz="2800" i="1" dirty="0">
                <a:latin typeface="Times New Roman" panose="02020603050405020304" pitchFamily="18" charset="0"/>
              </a:rPr>
              <a:t>X</a:t>
            </a:r>
            <a:r>
              <a:rPr lang="en-US" altLang="zh-CN" sz="2800" i="1" baseline="-20000"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latin typeface="宋体" panose="02010600030101010101" pitchFamily="2" charset="-122"/>
              </a:rPr>
              <a:t>的信号传递通路称为</a:t>
            </a:r>
            <a:r>
              <a:rPr lang="zh-CN" altLang="en-US" sz="2800" dirty="0">
                <a:solidFill>
                  <a:srgbClr val="CC0000"/>
                </a:solidFill>
                <a:latin typeface="宋体" panose="02010600030101010101" pitchFamily="2" charset="-122"/>
              </a:rPr>
              <a:t>前向通道</a:t>
            </a:r>
            <a:r>
              <a:rPr lang="zh-CN" altLang="en-US" sz="2800" dirty="0">
                <a:latin typeface="宋体" panose="02010600030101010101" pitchFamily="2" charset="-122"/>
              </a:rPr>
              <a:t>；</a:t>
            </a:r>
          </a:p>
          <a:p>
            <a:pPr>
              <a:lnSpc>
                <a:spcPct val="115000"/>
              </a:lnSpc>
            </a:pPr>
            <a:r>
              <a:rPr lang="en-US" altLang="zh-CN" sz="2800" i="1" dirty="0">
                <a:latin typeface="Times New Roman" panose="02020603050405020304" pitchFamily="18" charset="0"/>
              </a:rPr>
              <a:t>X</a:t>
            </a:r>
            <a:r>
              <a:rPr lang="en-US" altLang="zh-CN" sz="2800" i="1" baseline="-20000"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latin typeface="宋体" panose="02010600030101010101" pitchFamily="2" charset="-122"/>
              </a:rPr>
              <a:t>到</a:t>
            </a:r>
            <a:r>
              <a:rPr lang="en-US" altLang="zh-CN" sz="2800" i="1" dirty="0">
                <a:latin typeface="Times New Roman" panose="02020603050405020304" pitchFamily="18" charset="0"/>
              </a:rPr>
              <a:t>B</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latin typeface="宋体" panose="02010600030101010101" pitchFamily="2" charset="-122"/>
              </a:rPr>
              <a:t>的信号传递通路称为</a:t>
            </a:r>
            <a:r>
              <a:rPr lang="zh-CN" altLang="en-US" sz="2800" dirty="0">
                <a:solidFill>
                  <a:srgbClr val="CC0000"/>
                </a:solidFill>
                <a:latin typeface="宋体" panose="02010600030101010101" pitchFamily="2" charset="-122"/>
              </a:rPr>
              <a:t>反馈通道</a:t>
            </a:r>
            <a:r>
              <a:rPr lang="zh-CN" altLang="en-US" sz="2800" dirty="0">
                <a:latin typeface="宋体" panose="02010600030101010101" pitchFamily="2" charset="-122"/>
              </a:rPr>
              <a:t>；</a:t>
            </a:r>
            <a:r>
              <a:rPr lang="zh-CN" altLang="en-US" sz="2800" dirty="0">
                <a:latin typeface="Times New Roman" panose="02020603050405020304" pitchFamily="18" charset="0"/>
              </a:rPr>
              <a:t> </a:t>
            </a:r>
          </a:p>
        </p:txBody>
      </p:sp>
      <p:sp>
        <p:nvSpPr>
          <p:cNvPr id="28"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9" name="页脚占位符 2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029"/>
                                        </p:tgtEl>
                                        <p:attrNameLst>
                                          <p:attrName>style.visibility</p:attrName>
                                        </p:attrNameLst>
                                      </p:cBhvr>
                                      <p:to>
                                        <p:strVal val="visible"/>
                                      </p:to>
                                    </p:set>
                                    <p:anim calcmode="lin" valueType="num">
                                      <p:cBhvr additive="base">
                                        <p:cTn id="13" dur="500" fill="hold"/>
                                        <p:tgtEl>
                                          <p:spTgt spid="384029"/>
                                        </p:tgtEl>
                                        <p:attrNameLst>
                                          <p:attrName>ppt_x</p:attrName>
                                        </p:attrNameLst>
                                      </p:cBhvr>
                                      <p:tavLst>
                                        <p:tav tm="0">
                                          <p:val>
                                            <p:strVal val="#ppt_x"/>
                                          </p:val>
                                        </p:tav>
                                        <p:tav tm="100000">
                                          <p:val>
                                            <p:strVal val="#ppt_x"/>
                                          </p:val>
                                        </p:tav>
                                      </p:tavLst>
                                    </p:anim>
                                    <p:anim calcmode="lin" valueType="num">
                                      <p:cBhvr additive="base">
                                        <p:cTn id="14" dur="500" fill="hold"/>
                                        <p:tgtEl>
                                          <p:spTgt spid="384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9"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9" name="Rectangle 3"/>
          <p:cNvSpPr>
            <a:spLocks noChangeArrowheads="1"/>
          </p:cNvSpPr>
          <p:nvPr/>
        </p:nvSpPr>
        <p:spPr bwMode="auto">
          <a:xfrm>
            <a:off x="990600" y="1052736"/>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闭环系统的开环传递函数 </a:t>
            </a:r>
          </a:p>
        </p:txBody>
      </p:sp>
      <p:sp>
        <p:nvSpPr>
          <p:cNvPr id="385028" name="Rectangle 4"/>
          <p:cNvSpPr>
            <a:spLocks noChangeArrowheads="1"/>
          </p:cNvSpPr>
          <p:nvPr/>
        </p:nvSpPr>
        <p:spPr bwMode="auto">
          <a:xfrm>
            <a:off x="990600" y="3843561"/>
            <a:ext cx="79025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0000"/>
              </a:lnSpc>
            </a:pPr>
            <a:r>
              <a:rPr lang="zh-CN" altLang="en-US" sz="2800" dirty="0"/>
              <a:t>闭环系统的开环传递函数也可定义为反馈信号</a:t>
            </a:r>
            <a:r>
              <a:rPr lang="en-US" altLang="zh-CN" sz="2800" i="1" dirty="0">
                <a:latin typeface="Times New Roman" panose="02020603050405020304" pitchFamily="18" charset="0"/>
              </a:rPr>
              <a:t>B</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t>和偏差信号</a:t>
            </a:r>
            <a:r>
              <a:rPr lang="zh-CN" altLang="en-US" sz="2800" i="1" dirty="0">
                <a:sym typeface="Symbol" panose="05050102010706020507" pitchFamily="18" charset="2"/>
              </a:rPr>
              <a:t></a:t>
            </a:r>
            <a:r>
              <a:rPr lang="zh-CN" altLang="en-US" sz="2800" i="1" dirty="0">
                <a:latin typeface="Times New Roman" panose="02020603050405020304" pitchFamily="18" charset="0"/>
              </a:rPr>
              <a:t> </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r>
              <a:rPr lang="zh-CN" altLang="en-US" sz="2800" dirty="0"/>
              <a:t>之间的传递函数，即：</a:t>
            </a:r>
          </a:p>
        </p:txBody>
      </p:sp>
      <p:graphicFrame>
        <p:nvGraphicFramePr>
          <p:cNvPr id="385029" name="Object 5"/>
          <p:cNvGraphicFramePr>
            <a:graphicFrameLocks noChangeAspect="1"/>
          </p:cNvGraphicFramePr>
          <p:nvPr/>
        </p:nvGraphicFramePr>
        <p:xfrm>
          <a:off x="2555875" y="5099273"/>
          <a:ext cx="4724400" cy="990600"/>
        </p:xfrm>
        <a:graphic>
          <a:graphicData uri="http://schemas.openxmlformats.org/presentationml/2006/ole">
            <mc:AlternateContent xmlns:mc="http://schemas.openxmlformats.org/markup-compatibility/2006">
              <mc:Choice xmlns:v="urn:schemas-microsoft-com:vml" Requires="v">
                <p:oleObj spid="_x0000_s189445" r:id="rId3" imgW="56692800" imgH="11887200" progId="">
                  <p:embed/>
                </p:oleObj>
              </mc:Choice>
              <mc:Fallback>
                <p:oleObj r:id="rId3" imgW="56692800" imgH="11887200" progId="">
                  <p:embed/>
                  <p:pic>
                    <p:nvPicPr>
                      <p:cNvPr id="0" name="Picture 1" descr="image2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5099273"/>
                        <a:ext cx="4724400" cy="990600"/>
                      </a:xfrm>
                      <a:prstGeom prst="rect">
                        <a:avLst/>
                      </a:prstGeom>
                      <a:solidFill>
                        <a:srgbClr val="FFFFFF"/>
                      </a:solidFill>
                    </p:spPr>
                  </p:pic>
                </p:oleObj>
              </mc:Fallback>
            </mc:AlternateContent>
          </a:graphicData>
        </a:graphic>
      </p:graphicFrame>
      <p:sp>
        <p:nvSpPr>
          <p:cNvPr id="385030" name="Rectangle 6"/>
          <p:cNvSpPr>
            <a:spLocks noChangeArrowheads="1"/>
          </p:cNvSpPr>
          <p:nvPr/>
        </p:nvSpPr>
        <p:spPr bwMode="auto">
          <a:xfrm>
            <a:off x="990600" y="1713136"/>
            <a:ext cx="7620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gn="dist">
              <a:lnSpc>
                <a:spcPct val="120000"/>
              </a:lnSpc>
            </a:pPr>
            <a:r>
              <a:rPr lang="zh-CN" altLang="en-US" sz="2800"/>
              <a:t>将闭环控制系统主反馈通道的输出断开，即</a:t>
            </a:r>
            <a:r>
              <a:rPr lang="en-US" altLang="zh-CN" sz="2800" i="1">
                <a:latin typeface="Times New Roman" panose="02020603050405020304" pitchFamily="18" charset="0"/>
              </a:rPr>
              <a:t>H</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t>的输出通道断开，此时，前向通道传递函数与反馈通道传递函数的乘积</a:t>
            </a:r>
            <a:r>
              <a:rPr lang="en-US" altLang="zh-CN" sz="2800" i="1">
                <a:solidFill>
                  <a:srgbClr val="CC0000"/>
                </a:solidFill>
                <a:latin typeface="Times New Roman" panose="02020603050405020304" pitchFamily="18" charset="0"/>
              </a:rPr>
              <a:t>G</a:t>
            </a:r>
            <a:r>
              <a:rPr lang="en-US" altLang="zh-CN" sz="2800" baseline="-30000">
                <a:solidFill>
                  <a:srgbClr val="CC0000"/>
                </a:solidFill>
                <a:latin typeface="Times New Roman" panose="02020603050405020304" pitchFamily="18" charset="0"/>
              </a:rPr>
              <a:t>1</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s</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G</a:t>
            </a:r>
            <a:r>
              <a:rPr lang="en-US" altLang="zh-CN" sz="2800" baseline="-30000">
                <a:solidFill>
                  <a:srgbClr val="CC0000"/>
                </a:solidFill>
                <a:latin typeface="Times New Roman" panose="02020603050405020304" pitchFamily="18" charset="0"/>
              </a:rPr>
              <a:t>2</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s</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H</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s</a:t>
            </a:r>
            <a:r>
              <a:rPr lang="en-US" altLang="zh-CN" sz="2800">
                <a:solidFill>
                  <a:srgbClr val="CC0000"/>
                </a:solidFill>
                <a:latin typeface="Times New Roman" panose="02020603050405020304" pitchFamily="18" charset="0"/>
              </a:rPr>
              <a:t>)</a:t>
            </a:r>
            <a:r>
              <a:rPr lang="zh-CN" altLang="en-US" sz="2800"/>
              <a:t>称为该</a:t>
            </a:r>
          </a:p>
          <a:p>
            <a:pPr>
              <a:lnSpc>
                <a:spcPct val="120000"/>
              </a:lnSpc>
            </a:pPr>
            <a:r>
              <a:rPr lang="zh-CN" altLang="en-US" sz="2800">
                <a:solidFill>
                  <a:srgbClr val="CC0000"/>
                </a:solidFill>
              </a:rPr>
              <a:t>闭环控制系统的开环传递函数</a:t>
            </a:r>
            <a:r>
              <a:rPr lang="zh-CN" altLang="en-US" sz="2800"/>
              <a:t>。记为</a:t>
            </a:r>
            <a:r>
              <a:rPr lang="en-US" altLang="zh-CN" sz="2800" i="1">
                <a:solidFill>
                  <a:srgbClr val="CC0000"/>
                </a:solidFill>
                <a:latin typeface="Times New Roman" panose="02020603050405020304" pitchFamily="18" charset="0"/>
              </a:rPr>
              <a:t>G</a:t>
            </a:r>
            <a:r>
              <a:rPr lang="en-US" altLang="zh-CN" sz="2800" i="1" baseline="-30000">
                <a:solidFill>
                  <a:srgbClr val="CC0000"/>
                </a:solidFill>
                <a:latin typeface="Times New Roman" panose="02020603050405020304" pitchFamily="18" charset="0"/>
              </a:rPr>
              <a:t>K</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s</a:t>
            </a:r>
            <a:r>
              <a:rPr lang="en-US" altLang="zh-CN" sz="2800">
                <a:solidFill>
                  <a:srgbClr val="CC0000"/>
                </a:solidFill>
                <a:latin typeface="Times New Roman" panose="02020603050405020304" pitchFamily="18" charset="0"/>
              </a:rPr>
              <a:t>)</a:t>
            </a:r>
            <a:r>
              <a:rPr lang="zh-CN" altLang="en-US" sz="2800"/>
              <a:t>。</a:t>
            </a:r>
          </a:p>
        </p:txBody>
      </p:sp>
      <p:sp>
        <p:nvSpPr>
          <p:cNvPr id="6"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030"/>
                                        </p:tgtEl>
                                        <p:attrNameLst>
                                          <p:attrName>style.visibility</p:attrName>
                                        </p:attrNameLst>
                                      </p:cBhvr>
                                      <p:to>
                                        <p:strVal val="visible"/>
                                      </p:to>
                                    </p:set>
                                    <p:anim calcmode="lin" valueType="num">
                                      <p:cBhvr additive="base">
                                        <p:cTn id="7" dur="500" fill="hold"/>
                                        <p:tgtEl>
                                          <p:spTgt spid="385030"/>
                                        </p:tgtEl>
                                        <p:attrNameLst>
                                          <p:attrName>ppt_x</p:attrName>
                                        </p:attrNameLst>
                                      </p:cBhvr>
                                      <p:tavLst>
                                        <p:tav tm="0">
                                          <p:val>
                                            <p:strVal val="#ppt_x"/>
                                          </p:val>
                                        </p:tav>
                                        <p:tav tm="100000">
                                          <p:val>
                                            <p:strVal val="#ppt_x"/>
                                          </p:val>
                                        </p:tav>
                                      </p:tavLst>
                                    </p:anim>
                                    <p:anim calcmode="lin" valueType="num">
                                      <p:cBhvr additive="base">
                                        <p:cTn id="8" dur="500" fill="hold"/>
                                        <p:tgtEl>
                                          <p:spTgt spid="385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5028"/>
                                        </p:tgtEl>
                                        <p:attrNameLst>
                                          <p:attrName>style.visibility</p:attrName>
                                        </p:attrNameLst>
                                      </p:cBhvr>
                                      <p:to>
                                        <p:strVal val="visible"/>
                                      </p:to>
                                    </p:set>
                                    <p:anim calcmode="lin" valueType="num">
                                      <p:cBhvr additive="base">
                                        <p:cTn id="13" dur="500" fill="hold"/>
                                        <p:tgtEl>
                                          <p:spTgt spid="385028"/>
                                        </p:tgtEl>
                                        <p:attrNameLst>
                                          <p:attrName>ppt_x</p:attrName>
                                        </p:attrNameLst>
                                      </p:cBhvr>
                                      <p:tavLst>
                                        <p:tav tm="0">
                                          <p:val>
                                            <p:strVal val="#ppt_x"/>
                                          </p:val>
                                        </p:tav>
                                        <p:tav tm="100000">
                                          <p:val>
                                            <p:strVal val="#ppt_x"/>
                                          </p:val>
                                        </p:tav>
                                      </p:tavLst>
                                    </p:anim>
                                    <p:anim calcmode="lin" valueType="num">
                                      <p:cBhvr additive="base">
                                        <p:cTn id="14" dur="500" fill="hold"/>
                                        <p:tgtEl>
                                          <p:spTgt spid="385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5029"/>
                                        </p:tgtEl>
                                        <p:attrNameLst>
                                          <p:attrName>style.visibility</p:attrName>
                                        </p:attrNameLst>
                                      </p:cBhvr>
                                      <p:to>
                                        <p:strVal val="visible"/>
                                      </p:to>
                                    </p:set>
                                    <p:anim calcmode="lin" valueType="num">
                                      <p:cBhvr additive="base">
                                        <p:cTn id="19" dur="500" fill="hold"/>
                                        <p:tgtEl>
                                          <p:spTgt spid="385029"/>
                                        </p:tgtEl>
                                        <p:attrNameLst>
                                          <p:attrName>ppt_x</p:attrName>
                                        </p:attrNameLst>
                                      </p:cBhvr>
                                      <p:tavLst>
                                        <p:tav tm="0">
                                          <p:val>
                                            <p:strVal val="#ppt_x"/>
                                          </p:val>
                                        </p:tav>
                                        <p:tav tm="100000">
                                          <p:val>
                                            <p:strVal val="#ppt_x"/>
                                          </p:val>
                                        </p:tav>
                                      </p:tavLst>
                                    </p:anim>
                                    <p:anim calcmode="lin" valueType="num">
                                      <p:cBhvr additive="base">
                                        <p:cTn id="20" dur="500" fill="hold"/>
                                        <p:tgtEl>
                                          <p:spTgt spid="385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utoUpdateAnimBg="0"/>
      <p:bldP spid="385030"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3" name="Rectangle 3"/>
          <p:cNvSpPr>
            <a:spLocks noChangeArrowheads="1"/>
          </p:cNvSpPr>
          <p:nvPr/>
        </p:nvSpPr>
        <p:spPr bwMode="auto">
          <a:xfrm>
            <a:off x="990600" y="1124744"/>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en-US" altLang="zh-CN" sz="2800" i="1">
                <a:solidFill>
                  <a:srgbClr val="893B7E"/>
                </a:solidFill>
                <a:latin typeface="Times New Roman" panose="02020603050405020304" pitchFamily="18" charset="0"/>
              </a:rPr>
              <a:t>x</a:t>
            </a:r>
            <a:r>
              <a:rPr lang="en-US" altLang="zh-CN" sz="2800" i="1" baseline="-30000">
                <a:solidFill>
                  <a:srgbClr val="893B7E"/>
                </a:solidFill>
                <a:latin typeface="Times New Roman" panose="02020603050405020304" pitchFamily="18" charset="0"/>
              </a:rPr>
              <a:t>i</a:t>
            </a:r>
            <a:r>
              <a:rPr lang="en-US" altLang="zh-CN" sz="2800">
                <a:solidFill>
                  <a:srgbClr val="893B7E"/>
                </a:solidFill>
                <a:latin typeface="Times New Roman" panose="02020603050405020304" pitchFamily="18" charset="0"/>
              </a:rPr>
              <a:t>(</a:t>
            </a:r>
            <a:r>
              <a:rPr lang="en-US" altLang="zh-CN" sz="2800" i="1">
                <a:solidFill>
                  <a:srgbClr val="893B7E"/>
                </a:solidFill>
                <a:latin typeface="Times New Roman" panose="02020603050405020304" pitchFamily="18" charset="0"/>
              </a:rPr>
              <a:t>t</a:t>
            </a:r>
            <a:r>
              <a:rPr lang="en-US" altLang="zh-CN" sz="2800">
                <a:solidFill>
                  <a:srgbClr val="893B7E"/>
                </a:solidFill>
                <a:latin typeface="Times New Roman" panose="02020603050405020304" pitchFamily="18" charset="0"/>
              </a:rPr>
              <a:t>)</a:t>
            </a:r>
            <a:r>
              <a:rPr lang="zh-CN" altLang="en-US" sz="2800">
                <a:solidFill>
                  <a:srgbClr val="893B7E"/>
                </a:solidFill>
                <a:latin typeface="宋体" panose="02010600030101010101" pitchFamily="2" charset="-122"/>
              </a:rPr>
              <a:t>作用下系统的闭环传递函数 </a:t>
            </a:r>
          </a:p>
        </p:txBody>
      </p:sp>
      <p:sp>
        <p:nvSpPr>
          <p:cNvPr id="386052" name="Rectangle 4"/>
          <p:cNvSpPr>
            <a:spLocks noChangeArrowheads="1"/>
          </p:cNvSpPr>
          <p:nvPr/>
        </p:nvSpPr>
        <p:spPr bwMode="auto">
          <a:xfrm>
            <a:off x="1331641" y="3993356"/>
            <a:ext cx="727896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gn="just">
              <a:lnSpc>
                <a:spcPct val="120000"/>
              </a:lnSpc>
            </a:pPr>
            <a:r>
              <a:rPr lang="zh-CN" altLang="en-US" sz="2800" dirty="0"/>
              <a:t>令</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)=0</a:t>
            </a:r>
            <a:r>
              <a:rPr lang="zh-CN" altLang="en-US" sz="2800" dirty="0"/>
              <a:t>，此时在输入</a:t>
            </a:r>
            <a:r>
              <a:rPr lang="en-US" altLang="zh-CN" sz="2800" i="1" dirty="0">
                <a:latin typeface="Times New Roman" panose="02020603050405020304" pitchFamily="18" charset="0"/>
              </a:rPr>
              <a:t>x</a:t>
            </a:r>
            <a:r>
              <a:rPr lang="en-US" altLang="zh-CN" sz="2800" i="1" baseline="-30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zh-CN" altLang="en-US" sz="2800" dirty="0"/>
              <a:t>作用下系统的闭环传递函数为：</a:t>
            </a:r>
          </a:p>
        </p:txBody>
      </p:sp>
      <p:grpSp>
        <p:nvGrpSpPr>
          <p:cNvPr id="2" name="Group 5"/>
          <p:cNvGrpSpPr/>
          <p:nvPr/>
        </p:nvGrpSpPr>
        <p:grpSpPr bwMode="auto">
          <a:xfrm>
            <a:off x="1752600" y="1859756"/>
            <a:ext cx="5257800" cy="2057400"/>
            <a:chOff x="1152" y="1200"/>
            <a:chExt cx="3312" cy="1296"/>
          </a:xfrm>
        </p:grpSpPr>
        <p:sp>
          <p:nvSpPr>
            <p:cNvPr id="122886" name="Rectangle 6"/>
            <p:cNvSpPr>
              <a:spLocks noChangeArrowheads="1"/>
            </p:cNvSpPr>
            <p:nvPr/>
          </p:nvSpPr>
          <p:spPr bwMode="auto">
            <a:xfrm>
              <a:off x="2527" y="1345"/>
              <a:ext cx="473" cy="3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22887" name="Rectangle 7"/>
            <p:cNvSpPr>
              <a:spLocks noChangeArrowheads="1"/>
            </p:cNvSpPr>
            <p:nvPr/>
          </p:nvSpPr>
          <p:spPr bwMode="auto">
            <a:xfrm>
              <a:off x="2829" y="1841"/>
              <a:ext cx="645" cy="3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86056" name="Line 8"/>
            <p:cNvSpPr>
              <a:spLocks noChangeShapeType="1"/>
            </p:cNvSpPr>
            <p:nvPr/>
          </p:nvSpPr>
          <p:spPr bwMode="auto">
            <a:xfrm>
              <a:off x="2012" y="1504"/>
              <a:ext cx="51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57" name="Line 9"/>
            <p:cNvSpPr>
              <a:spLocks noChangeShapeType="1"/>
            </p:cNvSpPr>
            <p:nvPr/>
          </p:nvSpPr>
          <p:spPr bwMode="auto">
            <a:xfrm flipH="1">
              <a:off x="4160" y="1520"/>
              <a:ext cx="0" cy="48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58" name="Line 10"/>
            <p:cNvSpPr>
              <a:spLocks noChangeShapeType="1"/>
            </p:cNvSpPr>
            <p:nvPr/>
          </p:nvSpPr>
          <p:spPr bwMode="auto">
            <a:xfrm flipH="1">
              <a:off x="1926" y="2000"/>
              <a:ext cx="903"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59" name="Line 11"/>
            <p:cNvSpPr>
              <a:spLocks noChangeShapeType="1"/>
            </p:cNvSpPr>
            <p:nvPr/>
          </p:nvSpPr>
          <p:spPr bwMode="auto">
            <a:xfrm flipV="1">
              <a:off x="1926" y="1583"/>
              <a:ext cx="0" cy="417"/>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2892" name="Text Box 12"/>
            <p:cNvSpPr txBox="1">
              <a:spLocks noChangeArrowheads="1"/>
            </p:cNvSpPr>
            <p:nvPr/>
          </p:nvSpPr>
          <p:spPr bwMode="auto">
            <a:xfrm>
              <a:off x="1797" y="1345"/>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122893" name="Text Box 13"/>
            <p:cNvSpPr txBox="1">
              <a:spLocks noChangeArrowheads="1"/>
            </p:cNvSpPr>
            <p:nvPr/>
          </p:nvSpPr>
          <p:spPr bwMode="auto">
            <a:xfrm>
              <a:off x="1152" y="1200"/>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2894" name="Text Box 14"/>
            <p:cNvSpPr txBox="1">
              <a:spLocks noChangeArrowheads="1"/>
            </p:cNvSpPr>
            <p:nvPr/>
          </p:nvSpPr>
          <p:spPr bwMode="auto">
            <a:xfrm>
              <a:off x="3903" y="1200"/>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2895" name="Text Box 15"/>
            <p:cNvSpPr txBox="1">
              <a:spLocks noChangeArrowheads="1"/>
            </p:cNvSpPr>
            <p:nvPr/>
          </p:nvSpPr>
          <p:spPr bwMode="auto">
            <a:xfrm>
              <a:off x="1488" y="163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2896" name="Text Box 16"/>
            <p:cNvSpPr txBox="1">
              <a:spLocks noChangeArrowheads="1"/>
            </p:cNvSpPr>
            <p:nvPr/>
          </p:nvSpPr>
          <p:spPr bwMode="auto">
            <a:xfrm>
              <a:off x="1966" y="1215"/>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ym typeface="Symbol" panose="05050102010706020507" pitchFamily="18" charset="2"/>
                </a:rPr>
                <a:t></a:t>
              </a:r>
              <a:r>
                <a:rPr lang="en-US" altLang="zh-CN" sz="2400" i="1">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6065" name="Line 17"/>
            <p:cNvSpPr>
              <a:spLocks noChangeShapeType="1"/>
            </p:cNvSpPr>
            <p:nvPr/>
          </p:nvSpPr>
          <p:spPr bwMode="auto">
            <a:xfrm>
              <a:off x="1978" y="1728"/>
              <a:ext cx="86"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2898" name="Rectangle 18"/>
            <p:cNvSpPr>
              <a:spLocks noChangeArrowheads="1"/>
            </p:cNvSpPr>
            <p:nvPr/>
          </p:nvSpPr>
          <p:spPr bwMode="auto">
            <a:xfrm>
              <a:off x="3301" y="1345"/>
              <a:ext cx="474" cy="3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86067" name="Line 19"/>
            <p:cNvSpPr>
              <a:spLocks noChangeShapeType="1"/>
            </p:cNvSpPr>
            <p:nvPr/>
          </p:nvSpPr>
          <p:spPr bwMode="auto">
            <a:xfrm flipH="1">
              <a:off x="3473" y="2000"/>
              <a:ext cx="68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68" name="Line 20"/>
            <p:cNvSpPr>
              <a:spLocks noChangeShapeType="1"/>
            </p:cNvSpPr>
            <p:nvPr/>
          </p:nvSpPr>
          <p:spPr bwMode="auto">
            <a:xfrm>
              <a:off x="3000" y="1504"/>
              <a:ext cx="30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69" name="Line 21"/>
            <p:cNvSpPr>
              <a:spLocks noChangeShapeType="1"/>
            </p:cNvSpPr>
            <p:nvPr/>
          </p:nvSpPr>
          <p:spPr bwMode="auto">
            <a:xfrm>
              <a:off x="3774" y="1504"/>
              <a:ext cx="69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6070" name="Line 22"/>
            <p:cNvSpPr>
              <a:spLocks noChangeShapeType="1"/>
            </p:cNvSpPr>
            <p:nvPr/>
          </p:nvSpPr>
          <p:spPr bwMode="auto">
            <a:xfrm>
              <a:off x="1152" y="1504"/>
              <a:ext cx="68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2903" name="Text Box 23"/>
            <p:cNvSpPr txBox="1">
              <a:spLocks noChangeArrowheads="1"/>
            </p:cNvSpPr>
            <p:nvPr/>
          </p:nvSpPr>
          <p:spPr bwMode="auto">
            <a:xfrm>
              <a:off x="2078" y="2208"/>
              <a:ext cx="19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zh-CN" altLang="en-US" sz="2400"/>
                <a:t>作用下的闭环系统</a:t>
              </a:r>
            </a:p>
          </p:txBody>
        </p:sp>
      </p:grpSp>
      <p:graphicFrame>
        <p:nvGraphicFramePr>
          <p:cNvPr id="386072" name="Object 24"/>
          <p:cNvGraphicFramePr>
            <a:graphicFrameLocks noChangeAspect="1"/>
          </p:cNvGraphicFramePr>
          <p:nvPr/>
        </p:nvGraphicFramePr>
        <p:xfrm>
          <a:off x="2286000" y="5166519"/>
          <a:ext cx="4876800" cy="884237"/>
        </p:xfrm>
        <a:graphic>
          <a:graphicData uri="http://schemas.openxmlformats.org/presentationml/2006/ole">
            <mc:AlternateContent xmlns:mc="http://schemas.openxmlformats.org/markup-compatibility/2006">
              <mc:Choice xmlns:v="urn:schemas-microsoft-com:vml" Requires="v">
                <p:oleObj spid="_x0000_s191493" r:id="rId3" imgW="65532000" imgH="11887200" progId="">
                  <p:embed/>
                </p:oleObj>
              </mc:Choice>
              <mc:Fallback>
                <p:oleObj r:id="rId3" imgW="65532000" imgH="11887200" progId="">
                  <p:embed/>
                  <p:pic>
                    <p:nvPicPr>
                      <p:cNvPr id="0" name="Picture 1" descr="image2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166519"/>
                        <a:ext cx="487680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5" name="页脚占位符 2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6052"/>
                                        </p:tgtEl>
                                        <p:attrNameLst>
                                          <p:attrName>style.visibility</p:attrName>
                                        </p:attrNameLst>
                                      </p:cBhvr>
                                      <p:to>
                                        <p:strVal val="visible"/>
                                      </p:to>
                                    </p:set>
                                    <p:anim calcmode="lin" valueType="num">
                                      <p:cBhvr additive="base">
                                        <p:cTn id="13" dur="500" fill="hold"/>
                                        <p:tgtEl>
                                          <p:spTgt spid="386052"/>
                                        </p:tgtEl>
                                        <p:attrNameLst>
                                          <p:attrName>ppt_x</p:attrName>
                                        </p:attrNameLst>
                                      </p:cBhvr>
                                      <p:tavLst>
                                        <p:tav tm="0">
                                          <p:val>
                                            <p:strVal val="#ppt_x"/>
                                          </p:val>
                                        </p:tav>
                                        <p:tav tm="100000">
                                          <p:val>
                                            <p:strVal val="#ppt_x"/>
                                          </p:val>
                                        </p:tav>
                                      </p:tavLst>
                                    </p:anim>
                                    <p:anim calcmode="lin" valueType="num">
                                      <p:cBhvr additive="base">
                                        <p:cTn id="14"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6072"/>
                                        </p:tgtEl>
                                        <p:attrNameLst>
                                          <p:attrName>style.visibility</p:attrName>
                                        </p:attrNameLst>
                                      </p:cBhvr>
                                      <p:to>
                                        <p:strVal val="visible"/>
                                      </p:to>
                                    </p:set>
                                    <p:anim calcmode="lin" valueType="num">
                                      <p:cBhvr additive="base">
                                        <p:cTn id="19" dur="500" fill="hold"/>
                                        <p:tgtEl>
                                          <p:spTgt spid="386072"/>
                                        </p:tgtEl>
                                        <p:attrNameLst>
                                          <p:attrName>ppt_x</p:attrName>
                                        </p:attrNameLst>
                                      </p:cBhvr>
                                      <p:tavLst>
                                        <p:tav tm="0">
                                          <p:val>
                                            <p:strVal val="#ppt_x"/>
                                          </p:val>
                                        </p:tav>
                                        <p:tav tm="100000">
                                          <p:val>
                                            <p:strVal val="#ppt_x"/>
                                          </p:val>
                                        </p:tav>
                                      </p:tavLst>
                                    </p:anim>
                                    <p:anim calcmode="lin" valueType="num">
                                      <p:cBhvr additive="base">
                                        <p:cTn id="20" dur="500" fill="hold"/>
                                        <p:tgtEl>
                                          <p:spTgt spid="386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8" name="Rectangle 3"/>
          <p:cNvSpPr>
            <a:spLocks noChangeArrowheads="1"/>
          </p:cNvSpPr>
          <p:nvPr/>
        </p:nvSpPr>
        <p:spPr bwMode="auto">
          <a:xfrm>
            <a:off x="914400"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rPr>
              <a:t>输入</a:t>
            </a:r>
            <a:r>
              <a:rPr lang="zh-CN" altLang="en-US" sz="2800">
                <a:solidFill>
                  <a:srgbClr val="893B7E"/>
                </a:solidFill>
                <a:latin typeface="宋体" panose="02010600030101010101" pitchFamily="2" charset="-122"/>
              </a:rPr>
              <a:t>作用下系统的偏差传递函数 </a:t>
            </a:r>
          </a:p>
        </p:txBody>
      </p:sp>
      <p:grpSp>
        <p:nvGrpSpPr>
          <p:cNvPr id="2" name="Group 4"/>
          <p:cNvGrpSpPr/>
          <p:nvPr/>
        </p:nvGrpSpPr>
        <p:grpSpPr bwMode="auto">
          <a:xfrm>
            <a:off x="2133600" y="3229199"/>
            <a:ext cx="5105400" cy="2014537"/>
            <a:chOff x="1344" y="2187"/>
            <a:chExt cx="3216" cy="1269"/>
          </a:xfrm>
        </p:grpSpPr>
        <p:sp>
          <p:nvSpPr>
            <p:cNvPr id="123913" name="Rectangle 5"/>
            <p:cNvSpPr>
              <a:spLocks noChangeArrowheads="1"/>
            </p:cNvSpPr>
            <p:nvPr/>
          </p:nvSpPr>
          <p:spPr bwMode="auto">
            <a:xfrm>
              <a:off x="2801" y="2369"/>
              <a:ext cx="473" cy="2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1</a:t>
              </a:r>
            </a:p>
          </p:txBody>
        </p:sp>
        <p:sp>
          <p:nvSpPr>
            <p:cNvPr id="123914" name="Rectangle 6"/>
            <p:cNvSpPr>
              <a:spLocks noChangeArrowheads="1"/>
            </p:cNvSpPr>
            <p:nvPr/>
          </p:nvSpPr>
          <p:spPr bwMode="auto">
            <a:xfrm>
              <a:off x="2082" y="2827"/>
              <a:ext cx="462" cy="29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87079" name="Line 7"/>
            <p:cNvSpPr>
              <a:spLocks noChangeShapeType="1"/>
            </p:cNvSpPr>
            <p:nvPr/>
          </p:nvSpPr>
          <p:spPr bwMode="auto">
            <a:xfrm flipV="1">
              <a:off x="1903" y="2597"/>
              <a:ext cx="0" cy="384"/>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916" name="Text Box 8"/>
            <p:cNvSpPr txBox="1">
              <a:spLocks noChangeArrowheads="1"/>
            </p:cNvSpPr>
            <p:nvPr/>
          </p:nvSpPr>
          <p:spPr bwMode="auto">
            <a:xfrm>
              <a:off x="1757" y="2328"/>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387081" name="Line 9"/>
            <p:cNvSpPr>
              <a:spLocks noChangeShapeType="1"/>
            </p:cNvSpPr>
            <p:nvPr/>
          </p:nvSpPr>
          <p:spPr bwMode="auto">
            <a:xfrm>
              <a:off x="1353" y="2515"/>
              <a:ext cx="47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918" name="Text Box 10"/>
            <p:cNvSpPr txBox="1">
              <a:spLocks noChangeArrowheads="1"/>
            </p:cNvSpPr>
            <p:nvPr/>
          </p:nvSpPr>
          <p:spPr bwMode="auto">
            <a:xfrm>
              <a:off x="1344" y="2187"/>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387083" name="Line 11"/>
            <p:cNvSpPr>
              <a:spLocks noChangeShapeType="1"/>
            </p:cNvSpPr>
            <p:nvPr/>
          </p:nvSpPr>
          <p:spPr bwMode="auto">
            <a:xfrm>
              <a:off x="1954" y="2736"/>
              <a:ext cx="8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920" name="Rectangle 12"/>
            <p:cNvSpPr>
              <a:spLocks noChangeArrowheads="1"/>
            </p:cNvSpPr>
            <p:nvPr/>
          </p:nvSpPr>
          <p:spPr bwMode="auto">
            <a:xfrm>
              <a:off x="3531" y="2827"/>
              <a:ext cx="473" cy="29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23921" name="Rectangle 13"/>
            <p:cNvSpPr>
              <a:spLocks noChangeArrowheads="1"/>
            </p:cNvSpPr>
            <p:nvPr/>
          </p:nvSpPr>
          <p:spPr bwMode="auto">
            <a:xfrm>
              <a:off x="2801" y="2827"/>
              <a:ext cx="473" cy="29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87086" name="Line 14"/>
            <p:cNvSpPr>
              <a:spLocks noChangeShapeType="1"/>
            </p:cNvSpPr>
            <p:nvPr/>
          </p:nvSpPr>
          <p:spPr bwMode="auto">
            <a:xfrm>
              <a:off x="3274" y="2499"/>
              <a:ext cx="1286"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87" name="Line 15"/>
            <p:cNvSpPr>
              <a:spLocks noChangeShapeType="1"/>
            </p:cNvSpPr>
            <p:nvPr/>
          </p:nvSpPr>
          <p:spPr bwMode="auto">
            <a:xfrm>
              <a:off x="1987" y="2516"/>
              <a:ext cx="815"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88" name="Line 16"/>
            <p:cNvSpPr>
              <a:spLocks noChangeShapeType="1"/>
            </p:cNvSpPr>
            <p:nvPr/>
          </p:nvSpPr>
          <p:spPr bwMode="auto">
            <a:xfrm>
              <a:off x="1901" y="2973"/>
              <a:ext cx="172"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89" name="Line 17"/>
            <p:cNvSpPr>
              <a:spLocks noChangeShapeType="1"/>
            </p:cNvSpPr>
            <p:nvPr/>
          </p:nvSpPr>
          <p:spPr bwMode="auto">
            <a:xfrm flipH="1">
              <a:off x="3274" y="2973"/>
              <a:ext cx="257"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90" name="Line 18"/>
            <p:cNvSpPr>
              <a:spLocks noChangeShapeType="1"/>
            </p:cNvSpPr>
            <p:nvPr/>
          </p:nvSpPr>
          <p:spPr bwMode="auto">
            <a:xfrm flipH="1">
              <a:off x="2544" y="2973"/>
              <a:ext cx="25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91" name="Line 19"/>
            <p:cNvSpPr>
              <a:spLocks noChangeShapeType="1"/>
            </p:cNvSpPr>
            <p:nvPr/>
          </p:nvSpPr>
          <p:spPr bwMode="auto">
            <a:xfrm>
              <a:off x="4217" y="2499"/>
              <a:ext cx="0" cy="474"/>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7092" name="Line 20"/>
            <p:cNvSpPr>
              <a:spLocks noChangeShapeType="1"/>
            </p:cNvSpPr>
            <p:nvPr/>
          </p:nvSpPr>
          <p:spPr bwMode="auto">
            <a:xfrm flipH="1">
              <a:off x="4003" y="2973"/>
              <a:ext cx="21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929" name="Text Box 21"/>
            <p:cNvSpPr txBox="1">
              <a:spLocks noChangeArrowheads="1"/>
            </p:cNvSpPr>
            <p:nvPr/>
          </p:nvSpPr>
          <p:spPr bwMode="auto">
            <a:xfrm>
              <a:off x="4003" y="2187"/>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ym typeface="Symbol" panose="05050102010706020507" pitchFamily="18" charset="2"/>
                </a:rPr>
                <a:t></a:t>
              </a:r>
              <a:r>
                <a:rPr lang="en-US" altLang="zh-CN" sz="2400" i="1">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3930" name="Text Box 22"/>
            <p:cNvSpPr txBox="1">
              <a:spLocks noChangeArrowheads="1"/>
            </p:cNvSpPr>
            <p:nvPr/>
          </p:nvSpPr>
          <p:spPr bwMode="auto">
            <a:xfrm>
              <a:off x="1584" y="3168"/>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偏差信号与输入信号之间的关系</a:t>
              </a:r>
            </a:p>
          </p:txBody>
        </p:sp>
      </p:grpSp>
      <p:graphicFrame>
        <p:nvGraphicFramePr>
          <p:cNvPr id="387095" name="Object 23"/>
          <p:cNvGraphicFramePr>
            <a:graphicFrameLocks noChangeAspect="1"/>
          </p:cNvGraphicFramePr>
          <p:nvPr/>
        </p:nvGraphicFramePr>
        <p:xfrm>
          <a:off x="2057400" y="5319936"/>
          <a:ext cx="5410200" cy="973138"/>
        </p:xfrm>
        <a:graphic>
          <a:graphicData uri="http://schemas.openxmlformats.org/presentationml/2006/ole">
            <mc:AlternateContent xmlns:mc="http://schemas.openxmlformats.org/markup-compatibility/2006">
              <mc:Choice xmlns:v="urn:schemas-microsoft-com:vml" Requires="v">
                <p:oleObj spid="_x0000_s192521" r:id="rId3" imgW="66141600" imgH="11887200" progId="">
                  <p:embed/>
                </p:oleObj>
              </mc:Choice>
              <mc:Fallback>
                <p:oleObj r:id="rId3" imgW="66141600" imgH="11887200" progId="">
                  <p:embed/>
                  <p:pic>
                    <p:nvPicPr>
                      <p:cNvPr id="0" name="Picture 2" descr="image2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319936"/>
                        <a:ext cx="54102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4"/>
          <p:cNvGrpSpPr/>
          <p:nvPr/>
        </p:nvGrpSpPr>
        <p:grpSpPr bwMode="auto">
          <a:xfrm>
            <a:off x="990600" y="1635349"/>
            <a:ext cx="7467600" cy="1600200"/>
            <a:chOff x="576" y="1183"/>
            <a:chExt cx="4704" cy="1008"/>
          </a:xfrm>
        </p:grpSpPr>
        <p:graphicFrame>
          <p:nvGraphicFramePr>
            <p:cNvPr id="123907" name="Object 25"/>
            <p:cNvGraphicFramePr>
              <a:graphicFrameLocks noChangeAspect="1"/>
            </p:cNvGraphicFramePr>
            <p:nvPr/>
          </p:nvGraphicFramePr>
          <p:xfrm>
            <a:off x="664" y="1903"/>
            <a:ext cx="576" cy="288"/>
          </p:xfrm>
          <a:graphic>
            <a:graphicData uri="http://schemas.openxmlformats.org/presentationml/2006/ole">
              <mc:AlternateContent xmlns:mc="http://schemas.openxmlformats.org/markup-compatibility/2006">
                <mc:Choice xmlns:v="urn:schemas-microsoft-com:vml" Requires="v">
                  <p:oleObj spid="_x0000_s192522" r:id="rId5" imgW="12801600" imgH="6400800" progId="">
                    <p:embed/>
                  </p:oleObj>
                </mc:Choice>
                <mc:Fallback>
                  <p:oleObj r:id="rId5" imgW="12801600" imgH="6400800" progId="">
                    <p:embed/>
                    <p:pic>
                      <p:nvPicPr>
                        <p:cNvPr id="0" name="Picture 1" descr="image2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 y="1903"/>
                          <a:ext cx="5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1" name="Rectangle 26"/>
            <p:cNvSpPr>
              <a:spLocks noChangeArrowheads="1"/>
            </p:cNvSpPr>
            <p:nvPr/>
          </p:nvSpPr>
          <p:spPr bwMode="auto">
            <a:xfrm>
              <a:off x="576" y="1183"/>
              <a:ext cx="4704"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令</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)=0</a:t>
              </a:r>
              <a:r>
                <a:rPr lang="zh-CN" altLang="en-US" sz="2800"/>
                <a:t>，此时系统输入</a:t>
              </a:r>
              <a:r>
                <a:rPr lang="en-US" altLang="zh-CN" sz="2800" i="1">
                  <a:latin typeface="Times New Roman" panose="02020603050405020304" pitchFamily="18" charset="0"/>
                </a:rPr>
                <a:t>X</a:t>
              </a:r>
              <a:r>
                <a:rPr lang="en-US" altLang="zh-CN" sz="2800" i="1" baseline="-30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t>与偏差</a:t>
              </a:r>
              <a:r>
                <a:rPr lang="zh-CN" altLang="en-US" sz="2800" i="1">
                  <a:sym typeface="Symbol" panose="05050102010706020507" pitchFamily="18" charset="2"/>
                </a:rPr>
                <a:t></a:t>
              </a:r>
              <a:r>
                <a:rPr lang="zh-CN" altLang="en-US" sz="2800" i="1">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t>之间的传递函数称为</a:t>
              </a:r>
              <a:r>
                <a:rPr lang="zh-CN" altLang="en-US" sz="2800">
                  <a:solidFill>
                    <a:srgbClr val="CC0000"/>
                  </a:solidFill>
                </a:rPr>
                <a:t>输入作用下的偏差传递函数</a:t>
              </a:r>
              <a:r>
                <a:rPr lang="zh-CN" altLang="en-US" sz="2800"/>
                <a:t>。用</a:t>
              </a:r>
            </a:p>
          </p:txBody>
        </p:sp>
        <p:sp>
          <p:nvSpPr>
            <p:cNvPr id="123912" name="Rectangle 27"/>
            <p:cNvSpPr>
              <a:spLocks noChangeArrowheads="1"/>
            </p:cNvSpPr>
            <p:nvPr/>
          </p:nvSpPr>
          <p:spPr bwMode="auto">
            <a:xfrm>
              <a:off x="1200" y="1839"/>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表示。</a:t>
              </a:r>
            </a:p>
          </p:txBody>
        </p:sp>
      </p:grpSp>
      <p:sp>
        <p:nvSpPr>
          <p:cNvPr id="27"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8" name="页脚占位符 27"/>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7095"/>
                                        </p:tgtEl>
                                        <p:attrNameLst>
                                          <p:attrName>style.visibility</p:attrName>
                                        </p:attrNameLst>
                                      </p:cBhvr>
                                      <p:to>
                                        <p:strVal val="visible"/>
                                      </p:to>
                                    </p:set>
                                    <p:anim calcmode="lin" valueType="num">
                                      <p:cBhvr additive="base">
                                        <p:cTn id="19" dur="500" fill="hold"/>
                                        <p:tgtEl>
                                          <p:spTgt spid="387095"/>
                                        </p:tgtEl>
                                        <p:attrNameLst>
                                          <p:attrName>ppt_x</p:attrName>
                                        </p:attrNameLst>
                                      </p:cBhvr>
                                      <p:tavLst>
                                        <p:tav tm="0">
                                          <p:val>
                                            <p:strVal val="#ppt_x"/>
                                          </p:val>
                                        </p:tav>
                                        <p:tav tm="100000">
                                          <p:val>
                                            <p:strVal val="#ppt_x"/>
                                          </p:val>
                                        </p:tav>
                                      </p:tavLst>
                                    </p:anim>
                                    <p:anim calcmode="lin" valueType="num">
                                      <p:cBhvr additive="base">
                                        <p:cTn id="20" dur="500" fill="hold"/>
                                        <p:tgtEl>
                                          <p:spTgt spid="387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990600"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en-US" altLang="zh-CN" sz="2800" i="1">
                <a:solidFill>
                  <a:srgbClr val="893B7E"/>
                </a:solidFill>
                <a:latin typeface="Times New Roman" panose="02020603050405020304" pitchFamily="18" charset="0"/>
              </a:rPr>
              <a:t>n</a:t>
            </a:r>
            <a:r>
              <a:rPr lang="en-US" altLang="zh-CN" sz="2800">
                <a:solidFill>
                  <a:srgbClr val="893B7E"/>
                </a:solidFill>
                <a:latin typeface="Times New Roman" panose="02020603050405020304" pitchFamily="18" charset="0"/>
              </a:rPr>
              <a:t>(</a:t>
            </a:r>
            <a:r>
              <a:rPr lang="en-US" altLang="zh-CN" sz="2800" i="1">
                <a:solidFill>
                  <a:srgbClr val="893B7E"/>
                </a:solidFill>
                <a:latin typeface="Times New Roman" panose="02020603050405020304" pitchFamily="18" charset="0"/>
              </a:rPr>
              <a:t>t</a:t>
            </a:r>
            <a:r>
              <a:rPr lang="en-US" altLang="zh-CN" sz="2800">
                <a:solidFill>
                  <a:srgbClr val="893B7E"/>
                </a:solidFill>
                <a:latin typeface="Times New Roman" panose="02020603050405020304" pitchFamily="18" charset="0"/>
              </a:rPr>
              <a:t>)</a:t>
            </a:r>
            <a:r>
              <a:rPr lang="zh-CN" altLang="en-US" sz="2800">
                <a:solidFill>
                  <a:srgbClr val="893B7E"/>
                </a:solidFill>
                <a:latin typeface="宋体" panose="02010600030101010101" pitchFamily="2" charset="-122"/>
              </a:rPr>
              <a:t>作用下系统的闭环传递函数 </a:t>
            </a:r>
          </a:p>
        </p:txBody>
      </p:sp>
      <p:sp>
        <p:nvSpPr>
          <p:cNvPr id="388100" name="Rectangle 4"/>
          <p:cNvSpPr>
            <a:spLocks noChangeArrowheads="1"/>
          </p:cNvSpPr>
          <p:nvPr/>
        </p:nvSpPr>
        <p:spPr bwMode="auto">
          <a:xfrm>
            <a:off x="1122023" y="4020632"/>
            <a:ext cx="727896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gn="just">
              <a:lnSpc>
                <a:spcPct val="120000"/>
              </a:lnSpc>
            </a:pPr>
            <a:r>
              <a:rPr lang="zh-CN" altLang="en-US" sz="2800" dirty="0">
                <a:latin typeface="宋体" panose="02010600030101010101" pitchFamily="2" charset="-122"/>
              </a:rPr>
              <a:t>令</a:t>
            </a:r>
            <a:r>
              <a:rPr lang="en-US" altLang="zh-CN" sz="2800" i="1" dirty="0">
                <a:latin typeface="Times New Roman" panose="02020603050405020304" pitchFamily="18" charset="0"/>
              </a:rPr>
              <a:t>x</a:t>
            </a:r>
            <a:r>
              <a:rPr lang="en-US" altLang="zh-CN" sz="2800" i="1" baseline="-20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)=0</a:t>
            </a:r>
            <a:r>
              <a:rPr lang="zh-CN" altLang="en-US" sz="2800" dirty="0">
                <a:latin typeface="宋体" panose="02010600030101010101" pitchFamily="2" charset="-122"/>
              </a:rPr>
              <a:t>，此时在扰动</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zh-CN" altLang="en-US" sz="2800" dirty="0">
                <a:latin typeface="宋体" panose="02010600030101010101" pitchFamily="2" charset="-122"/>
              </a:rPr>
              <a:t>作用下系统的闭环传递函数（</a:t>
            </a:r>
            <a:r>
              <a:rPr lang="zh-CN" altLang="en-US" sz="2800" dirty="0">
                <a:solidFill>
                  <a:srgbClr val="CC0000"/>
                </a:solidFill>
                <a:latin typeface="宋体" panose="02010600030101010101" pitchFamily="2" charset="-122"/>
              </a:rPr>
              <a:t>干扰传递函数</a:t>
            </a:r>
            <a:r>
              <a:rPr lang="zh-CN" altLang="en-US" sz="2800" dirty="0">
                <a:latin typeface="宋体" panose="02010600030101010101" pitchFamily="2" charset="-122"/>
              </a:rPr>
              <a:t>）为：</a:t>
            </a:r>
            <a:r>
              <a:rPr lang="zh-CN" altLang="en-US" sz="2800" dirty="0">
                <a:latin typeface="Times New Roman" panose="02020603050405020304" pitchFamily="18" charset="0"/>
              </a:rPr>
              <a:t> </a:t>
            </a:r>
          </a:p>
        </p:txBody>
      </p:sp>
      <p:grpSp>
        <p:nvGrpSpPr>
          <p:cNvPr id="2" name="Group 5"/>
          <p:cNvGrpSpPr/>
          <p:nvPr/>
        </p:nvGrpSpPr>
        <p:grpSpPr bwMode="auto">
          <a:xfrm>
            <a:off x="1676400" y="1682974"/>
            <a:ext cx="5797550" cy="2341562"/>
            <a:chOff x="1148" y="1222"/>
            <a:chExt cx="3796" cy="1523"/>
          </a:xfrm>
        </p:grpSpPr>
        <p:sp>
          <p:nvSpPr>
            <p:cNvPr id="124934" name="Rectangle 6"/>
            <p:cNvSpPr>
              <a:spLocks noChangeArrowheads="1"/>
            </p:cNvSpPr>
            <p:nvPr/>
          </p:nvSpPr>
          <p:spPr bwMode="auto">
            <a:xfrm>
              <a:off x="2400" y="1942"/>
              <a:ext cx="529"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124935" name="Rectangle 7"/>
            <p:cNvSpPr>
              <a:spLocks noChangeArrowheads="1"/>
            </p:cNvSpPr>
            <p:nvPr/>
          </p:nvSpPr>
          <p:spPr bwMode="auto">
            <a:xfrm>
              <a:off x="3405" y="1942"/>
              <a:ext cx="579"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88104" name="Line 8"/>
            <p:cNvSpPr>
              <a:spLocks noChangeShapeType="1"/>
            </p:cNvSpPr>
            <p:nvPr/>
          </p:nvSpPr>
          <p:spPr bwMode="auto">
            <a:xfrm>
              <a:off x="4508" y="1532"/>
              <a:ext cx="1" cy="627"/>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05" name="Line 9"/>
            <p:cNvSpPr>
              <a:spLocks noChangeShapeType="1"/>
            </p:cNvSpPr>
            <p:nvPr/>
          </p:nvSpPr>
          <p:spPr bwMode="auto">
            <a:xfrm flipV="1">
              <a:off x="2013" y="1628"/>
              <a:ext cx="0" cy="506"/>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4938" name="Text Box 10"/>
            <p:cNvSpPr txBox="1">
              <a:spLocks noChangeArrowheads="1"/>
            </p:cNvSpPr>
            <p:nvPr/>
          </p:nvSpPr>
          <p:spPr bwMode="auto">
            <a:xfrm>
              <a:off x="1869" y="1340"/>
              <a:ext cx="3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124939" name="Text Box 11"/>
            <p:cNvSpPr txBox="1">
              <a:spLocks noChangeArrowheads="1"/>
            </p:cNvSpPr>
            <p:nvPr/>
          </p:nvSpPr>
          <p:spPr bwMode="auto">
            <a:xfrm>
              <a:off x="1196" y="1222"/>
              <a:ext cx="4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4940" name="Text Box 12"/>
            <p:cNvSpPr txBox="1">
              <a:spLocks noChangeArrowheads="1"/>
            </p:cNvSpPr>
            <p:nvPr/>
          </p:nvSpPr>
          <p:spPr bwMode="auto">
            <a:xfrm>
              <a:off x="4269" y="1222"/>
              <a:ext cx="57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2400" i="1" baseline="-25000">
                  <a:latin typeface="Times New Roman" panose="02020603050405020304" pitchFamily="18" charset="0"/>
                </a:rPr>
                <a:t>o</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4941" name="Rectangle 13"/>
            <p:cNvSpPr>
              <a:spLocks noChangeArrowheads="1"/>
            </p:cNvSpPr>
            <p:nvPr/>
          </p:nvSpPr>
          <p:spPr bwMode="auto">
            <a:xfrm>
              <a:off x="3023" y="1340"/>
              <a:ext cx="721"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388110" name="Line 14"/>
            <p:cNvSpPr>
              <a:spLocks noChangeShapeType="1"/>
            </p:cNvSpPr>
            <p:nvPr/>
          </p:nvSpPr>
          <p:spPr bwMode="auto">
            <a:xfrm>
              <a:off x="1148" y="1532"/>
              <a:ext cx="76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4943" name="Text Box 15"/>
            <p:cNvSpPr txBox="1">
              <a:spLocks noChangeArrowheads="1"/>
            </p:cNvSpPr>
            <p:nvPr/>
          </p:nvSpPr>
          <p:spPr bwMode="auto">
            <a:xfrm>
              <a:off x="2006" y="2448"/>
              <a:ext cx="201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zh-CN" altLang="en-US" sz="2400"/>
                <a:t>作用下的闭环系统</a:t>
              </a:r>
            </a:p>
          </p:txBody>
        </p:sp>
        <p:sp>
          <p:nvSpPr>
            <p:cNvPr id="388112" name="Line 16"/>
            <p:cNvSpPr>
              <a:spLocks noChangeShapeType="1"/>
            </p:cNvSpPr>
            <p:nvPr/>
          </p:nvSpPr>
          <p:spPr bwMode="auto">
            <a:xfrm>
              <a:off x="3744" y="1532"/>
              <a:ext cx="120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13" name="Line 17"/>
            <p:cNvSpPr>
              <a:spLocks noChangeShapeType="1"/>
            </p:cNvSpPr>
            <p:nvPr/>
          </p:nvSpPr>
          <p:spPr bwMode="auto">
            <a:xfrm>
              <a:off x="2112" y="1532"/>
              <a:ext cx="921"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14" name="Line 18"/>
            <p:cNvSpPr>
              <a:spLocks noChangeShapeType="1"/>
            </p:cNvSpPr>
            <p:nvPr/>
          </p:nvSpPr>
          <p:spPr bwMode="auto">
            <a:xfrm flipH="1">
              <a:off x="3984" y="2134"/>
              <a:ext cx="52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15" name="Line 19"/>
            <p:cNvSpPr>
              <a:spLocks noChangeShapeType="1"/>
            </p:cNvSpPr>
            <p:nvPr/>
          </p:nvSpPr>
          <p:spPr bwMode="auto">
            <a:xfrm flipH="1">
              <a:off x="2928" y="2134"/>
              <a:ext cx="48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16" name="Line 20"/>
            <p:cNvSpPr>
              <a:spLocks noChangeShapeType="1"/>
            </p:cNvSpPr>
            <p:nvPr/>
          </p:nvSpPr>
          <p:spPr bwMode="auto">
            <a:xfrm flipH="1">
              <a:off x="2016" y="2134"/>
              <a:ext cx="385"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8117" name="Line 21"/>
            <p:cNvSpPr>
              <a:spLocks noChangeShapeType="1"/>
            </p:cNvSpPr>
            <p:nvPr/>
          </p:nvSpPr>
          <p:spPr bwMode="auto">
            <a:xfrm>
              <a:off x="2112" y="1750"/>
              <a:ext cx="144"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aphicFrame>
        <p:nvGraphicFramePr>
          <p:cNvPr id="388118" name="Object 22"/>
          <p:cNvGraphicFramePr>
            <a:graphicFrameLocks noChangeAspect="1"/>
          </p:cNvGraphicFramePr>
          <p:nvPr/>
        </p:nvGraphicFramePr>
        <p:xfrm>
          <a:off x="1905000" y="5127849"/>
          <a:ext cx="5410200" cy="954087"/>
        </p:xfrm>
        <a:graphic>
          <a:graphicData uri="http://schemas.openxmlformats.org/presentationml/2006/ole">
            <mc:AlternateContent xmlns:mc="http://schemas.openxmlformats.org/markup-compatibility/2006">
              <mc:Choice xmlns:v="urn:schemas-microsoft-com:vml" Requires="v">
                <p:oleObj spid="_x0000_s193541" r:id="rId3" imgW="67360800" imgH="11887200" progId="">
                  <p:embed/>
                </p:oleObj>
              </mc:Choice>
              <mc:Fallback>
                <p:oleObj r:id="rId3" imgW="67360800" imgH="11887200" progId="">
                  <p:embed/>
                  <p:pic>
                    <p:nvPicPr>
                      <p:cNvPr id="0" name="Picture 1" descr="image2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127849"/>
                        <a:ext cx="541020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3" name="页脚占位符 22"/>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8100"/>
                                        </p:tgtEl>
                                        <p:attrNameLst>
                                          <p:attrName>style.visibility</p:attrName>
                                        </p:attrNameLst>
                                      </p:cBhvr>
                                      <p:to>
                                        <p:strVal val="visible"/>
                                      </p:to>
                                    </p:set>
                                    <p:anim calcmode="lin" valueType="num">
                                      <p:cBhvr additive="base">
                                        <p:cTn id="13" dur="500" fill="hold"/>
                                        <p:tgtEl>
                                          <p:spTgt spid="388100"/>
                                        </p:tgtEl>
                                        <p:attrNameLst>
                                          <p:attrName>ppt_x</p:attrName>
                                        </p:attrNameLst>
                                      </p:cBhvr>
                                      <p:tavLst>
                                        <p:tav tm="0">
                                          <p:val>
                                            <p:strVal val="#ppt_x"/>
                                          </p:val>
                                        </p:tav>
                                        <p:tav tm="100000">
                                          <p:val>
                                            <p:strVal val="#ppt_x"/>
                                          </p:val>
                                        </p:tav>
                                      </p:tavLst>
                                    </p:anim>
                                    <p:anim calcmode="lin" valueType="num">
                                      <p:cBhvr additive="base">
                                        <p:cTn id="14" dur="500" fill="hold"/>
                                        <p:tgtEl>
                                          <p:spTgt spid="388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8118"/>
                                        </p:tgtEl>
                                        <p:attrNameLst>
                                          <p:attrName>style.visibility</p:attrName>
                                        </p:attrNameLst>
                                      </p:cBhvr>
                                      <p:to>
                                        <p:strVal val="visible"/>
                                      </p:to>
                                    </p:set>
                                    <p:anim calcmode="lin" valueType="num">
                                      <p:cBhvr additive="base">
                                        <p:cTn id="19" dur="500" fill="hold"/>
                                        <p:tgtEl>
                                          <p:spTgt spid="388118"/>
                                        </p:tgtEl>
                                        <p:attrNameLst>
                                          <p:attrName>ppt_x</p:attrName>
                                        </p:attrNameLst>
                                      </p:cBhvr>
                                      <p:tavLst>
                                        <p:tav tm="0">
                                          <p:val>
                                            <p:strVal val="#ppt_x"/>
                                          </p:val>
                                        </p:tav>
                                        <p:tav tm="100000">
                                          <p:val>
                                            <p:strVal val="#ppt_x"/>
                                          </p:val>
                                        </p:tav>
                                      </p:tavLst>
                                    </p:anim>
                                    <p:anim calcmode="lin" valueType="num">
                                      <p:cBhvr additive="base">
                                        <p:cTn id="20" dur="500" fill="hold"/>
                                        <p:tgtEl>
                                          <p:spTgt spid="388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914400" y="980728"/>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扰动作用下系统的偏差传递函数 </a:t>
            </a:r>
          </a:p>
        </p:txBody>
      </p:sp>
      <p:sp>
        <p:nvSpPr>
          <p:cNvPr id="389124" name="Rectangle 4"/>
          <p:cNvSpPr>
            <a:spLocks noChangeArrowheads="1"/>
          </p:cNvSpPr>
          <p:nvPr/>
        </p:nvSpPr>
        <p:spPr bwMode="auto">
          <a:xfrm>
            <a:off x="914400" y="1563341"/>
            <a:ext cx="7620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令</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)=0</a:t>
            </a:r>
            <a:r>
              <a:rPr lang="zh-CN" altLang="en-US" sz="2800">
                <a:latin typeface="宋体" panose="02010600030101010101" pitchFamily="2" charset="-122"/>
              </a:rPr>
              <a:t>，此时系统在扰动作用下的偏差传递函数（称</a:t>
            </a:r>
            <a:r>
              <a:rPr lang="zh-CN" altLang="en-US" sz="2800">
                <a:solidFill>
                  <a:srgbClr val="CC0000"/>
                </a:solidFill>
                <a:latin typeface="宋体" panose="02010600030101010101" pitchFamily="2" charset="-122"/>
              </a:rPr>
              <a:t>扰动偏差传递函数</a:t>
            </a:r>
            <a:r>
              <a:rPr lang="zh-CN" altLang="en-US" sz="2800">
                <a:latin typeface="宋体" panose="02010600030101010101" pitchFamily="2" charset="-122"/>
              </a:rPr>
              <a:t>）。</a:t>
            </a:r>
            <a:r>
              <a:rPr lang="zh-CN" altLang="en-US" sz="2800">
                <a:latin typeface="Times New Roman" panose="02020603050405020304" pitchFamily="18" charset="0"/>
              </a:rPr>
              <a:t> </a:t>
            </a:r>
          </a:p>
        </p:txBody>
      </p:sp>
      <p:graphicFrame>
        <p:nvGraphicFramePr>
          <p:cNvPr id="389125" name="Object 5"/>
          <p:cNvGraphicFramePr>
            <a:graphicFrameLocks noChangeAspect="1"/>
          </p:cNvGraphicFramePr>
          <p:nvPr/>
        </p:nvGraphicFramePr>
        <p:xfrm>
          <a:off x="2133600" y="5247928"/>
          <a:ext cx="5029200" cy="887413"/>
        </p:xfrm>
        <a:graphic>
          <a:graphicData uri="http://schemas.openxmlformats.org/presentationml/2006/ole">
            <mc:AlternateContent xmlns:mc="http://schemas.openxmlformats.org/markup-compatibility/2006">
              <mc:Choice xmlns:v="urn:schemas-microsoft-com:vml" Requires="v">
                <p:oleObj spid="_x0000_s194565" r:id="rId3" imgW="67360800" imgH="11887200" progId="">
                  <p:embed/>
                </p:oleObj>
              </mc:Choice>
              <mc:Fallback>
                <p:oleObj r:id="rId3" imgW="67360800" imgH="11887200" progId="">
                  <p:embed/>
                  <p:pic>
                    <p:nvPicPr>
                      <p:cNvPr id="0" name="Picture 1" descr="image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247928"/>
                        <a:ext cx="5029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1828800" y="2565054"/>
            <a:ext cx="6254750" cy="2509839"/>
            <a:chOff x="1152" y="1814"/>
            <a:chExt cx="3940" cy="1581"/>
          </a:xfrm>
        </p:grpSpPr>
        <p:sp>
          <p:nvSpPr>
            <p:cNvPr id="125958" name="Rectangle 7"/>
            <p:cNvSpPr>
              <a:spLocks noChangeArrowheads="1"/>
            </p:cNvSpPr>
            <p:nvPr/>
          </p:nvSpPr>
          <p:spPr bwMode="auto">
            <a:xfrm>
              <a:off x="4059" y="1950"/>
              <a:ext cx="384"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dirty="0">
                  <a:latin typeface="Times New Roman" panose="02020603050405020304" pitchFamily="18" charset="0"/>
                </a:rPr>
                <a:t>-1</a:t>
              </a:r>
            </a:p>
          </p:txBody>
        </p:sp>
        <p:sp>
          <p:nvSpPr>
            <p:cNvPr id="389128" name="Line 8"/>
            <p:cNvSpPr>
              <a:spLocks noChangeShapeType="1"/>
            </p:cNvSpPr>
            <p:nvPr/>
          </p:nvSpPr>
          <p:spPr bwMode="auto">
            <a:xfrm flipV="1">
              <a:off x="1786" y="2278"/>
              <a:ext cx="0" cy="506"/>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5960" name="Text Box 9"/>
            <p:cNvSpPr txBox="1">
              <a:spLocks noChangeArrowheads="1"/>
            </p:cNvSpPr>
            <p:nvPr/>
          </p:nvSpPr>
          <p:spPr bwMode="auto">
            <a:xfrm>
              <a:off x="1634" y="1990"/>
              <a:ext cx="3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3200">
                  <a:sym typeface="Symbol" panose="05050102010706020507" pitchFamily="18" charset="2"/>
                </a:rPr>
                <a:t></a:t>
              </a:r>
              <a:endParaRPr lang="en-US" altLang="zh-CN" sz="3200"/>
            </a:p>
          </p:txBody>
        </p:sp>
        <p:sp>
          <p:nvSpPr>
            <p:cNvPr id="389130" name="Line 10"/>
            <p:cNvSpPr>
              <a:spLocks noChangeShapeType="1"/>
            </p:cNvSpPr>
            <p:nvPr/>
          </p:nvSpPr>
          <p:spPr bwMode="auto">
            <a:xfrm>
              <a:off x="1162" y="2182"/>
              <a:ext cx="52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5962" name="Text Box 11"/>
            <p:cNvSpPr txBox="1">
              <a:spLocks noChangeArrowheads="1"/>
            </p:cNvSpPr>
            <p:nvPr/>
          </p:nvSpPr>
          <p:spPr bwMode="auto">
            <a:xfrm>
              <a:off x="1152" y="1872"/>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p>
          </p:txBody>
        </p:sp>
        <p:sp>
          <p:nvSpPr>
            <p:cNvPr id="125963" name="Rectangle 12"/>
            <p:cNvSpPr>
              <a:spLocks noChangeArrowheads="1"/>
            </p:cNvSpPr>
            <p:nvPr/>
          </p:nvSpPr>
          <p:spPr bwMode="auto">
            <a:xfrm>
              <a:off x="2927" y="2592"/>
              <a:ext cx="529"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(s)</a:t>
              </a:r>
            </a:p>
          </p:txBody>
        </p:sp>
        <p:sp>
          <p:nvSpPr>
            <p:cNvPr id="389133" name="Line 13"/>
            <p:cNvSpPr>
              <a:spLocks noChangeShapeType="1"/>
            </p:cNvSpPr>
            <p:nvPr/>
          </p:nvSpPr>
          <p:spPr bwMode="auto">
            <a:xfrm>
              <a:off x="4468" y="2131"/>
              <a:ext cx="624"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9134" name="Line 14"/>
            <p:cNvSpPr>
              <a:spLocks noChangeShapeType="1"/>
            </p:cNvSpPr>
            <p:nvPr/>
          </p:nvSpPr>
          <p:spPr bwMode="auto">
            <a:xfrm>
              <a:off x="1872" y="2176"/>
              <a:ext cx="24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9135" name="Line 15"/>
            <p:cNvSpPr>
              <a:spLocks noChangeShapeType="1"/>
            </p:cNvSpPr>
            <p:nvPr/>
          </p:nvSpPr>
          <p:spPr bwMode="auto">
            <a:xfrm>
              <a:off x="1776" y="2784"/>
              <a:ext cx="1152"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9136" name="Line 16"/>
            <p:cNvSpPr>
              <a:spLocks noChangeShapeType="1"/>
            </p:cNvSpPr>
            <p:nvPr/>
          </p:nvSpPr>
          <p:spPr bwMode="auto">
            <a:xfrm>
              <a:off x="3833" y="2177"/>
              <a:ext cx="0" cy="59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9137" name="Line 17"/>
            <p:cNvSpPr>
              <a:spLocks noChangeShapeType="1"/>
            </p:cNvSpPr>
            <p:nvPr/>
          </p:nvSpPr>
          <p:spPr bwMode="auto">
            <a:xfrm flipH="1">
              <a:off x="3456" y="2766"/>
              <a:ext cx="377" cy="18"/>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5969" name="Text Box 18"/>
            <p:cNvSpPr txBox="1">
              <a:spLocks noChangeArrowheads="1"/>
            </p:cNvSpPr>
            <p:nvPr/>
          </p:nvSpPr>
          <p:spPr bwMode="auto">
            <a:xfrm>
              <a:off x="4558" y="1814"/>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sym typeface="Symbol" panose="05050102010706020507" pitchFamily="18" charset="2"/>
                </a:rPr>
                <a:t></a:t>
              </a:r>
              <a:r>
                <a:rPr lang="en-US" altLang="zh-CN" sz="2400" i="1"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p>
          </p:txBody>
        </p:sp>
        <p:sp>
          <p:nvSpPr>
            <p:cNvPr id="125970" name="Text Box 19"/>
            <p:cNvSpPr txBox="1">
              <a:spLocks noChangeArrowheads="1"/>
            </p:cNvSpPr>
            <p:nvPr/>
          </p:nvSpPr>
          <p:spPr bwMode="auto">
            <a:xfrm>
              <a:off x="1559" y="3107"/>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偏差信号与干扰信号之间的关系</a:t>
              </a:r>
            </a:p>
          </p:txBody>
        </p:sp>
        <p:sp>
          <p:nvSpPr>
            <p:cNvPr id="125971" name="Rectangle 20"/>
            <p:cNvSpPr>
              <a:spLocks noChangeArrowheads="1"/>
            </p:cNvSpPr>
            <p:nvPr/>
          </p:nvSpPr>
          <p:spPr bwMode="auto">
            <a:xfrm>
              <a:off x="2112" y="1968"/>
              <a:ext cx="529"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(s)</a:t>
              </a:r>
            </a:p>
          </p:txBody>
        </p:sp>
        <p:sp>
          <p:nvSpPr>
            <p:cNvPr id="125972" name="Rectangle 21"/>
            <p:cNvSpPr>
              <a:spLocks noChangeArrowheads="1"/>
            </p:cNvSpPr>
            <p:nvPr/>
          </p:nvSpPr>
          <p:spPr bwMode="auto">
            <a:xfrm>
              <a:off x="2938" y="1968"/>
              <a:ext cx="518" cy="38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anose="02020603050405020304" pitchFamily="18" charset="0"/>
                </a:rPr>
                <a:t>H(s)</a:t>
              </a:r>
            </a:p>
          </p:txBody>
        </p:sp>
        <p:sp>
          <p:nvSpPr>
            <p:cNvPr id="389142" name="Line 22"/>
            <p:cNvSpPr>
              <a:spLocks noChangeShapeType="1"/>
            </p:cNvSpPr>
            <p:nvPr/>
          </p:nvSpPr>
          <p:spPr bwMode="auto">
            <a:xfrm>
              <a:off x="2640" y="2160"/>
              <a:ext cx="288"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89143" name="Line 23"/>
            <p:cNvSpPr>
              <a:spLocks noChangeShapeType="1"/>
            </p:cNvSpPr>
            <p:nvPr/>
          </p:nvSpPr>
          <p:spPr bwMode="auto">
            <a:xfrm flipV="1">
              <a:off x="3470" y="2177"/>
              <a:ext cx="590"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5975" name="Text Box 24"/>
            <p:cNvSpPr txBox="1">
              <a:spLocks noChangeArrowheads="1"/>
            </p:cNvSpPr>
            <p:nvPr/>
          </p:nvSpPr>
          <p:spPr bwMode="auto">
            <a:xfrm>
              <a:off x="1814" y="2234"/>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rPr>
                <a:t>-</a:t>
              </a:r>
            </a:p>
          </p:txBody>
        </p:sp>
      </p:grpSp>
      <p:sp>
        <p:nvSpPr>
          <p:cNvPr id="2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25" name="页脚占位符 2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anim calcmode="lin" valueType="num">
                                      <p:cBhvr additive="base">
                                        <p:cTn id="7" dur="500" fill="hold"/>
                                        <p:tgtEl>
                                          <p:spTgt spid="389124"/>
                                        </p:tgtEl>
                                        <p:attrNameLst>
                                          <p:attrName>ppt_x</p:attrName>
                                        </p:attrNameLst>
                                      </p:cBhvr>
                                      <p:tavLst>
                                        <p:tav tm="0">
                                          <p:val>
                                            <p:strVal val="#ppt_x"/>
                                          </p:val>
                                        </p:tav>
                                        <p:tav tm="100000">
                                          <p:val>
                                            <p:strVal val="#ppt_x"/>
                                          </p:val>
                                        </p:tav>
                                      </p:tavLst>
                                    </p:anim>
                                    <p:anim calcmode="lin" valueType="num">
                                      <p:cBhvr additive="base">
                                        <p:cTn id="8" dur="500" fill="hold"/>
                                        <p:tgtEl>
                                          <p:spTgt spid="389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25"/>
                                        </p:tgtEl>
                                        <p:attrNameLst>
                                          <p:attrName>style.visibility</p:attrName>
                                        </p:attrNameLst>
                                      </p:cBhvr>
                                      <p:to>
                                        <p:strVal val="visible"/>
                                      </p:to>
                                    </p:set>
                                    <p:anim calcmode="lin" valueType="num">
                                      <p:cBhvr additive="base">
                                        <p:cTn id="19" dur="500" fill="hold"/>
                                        <p:tgtEl>
                                          <p:spTgt spid="389125"/>
                                        </p:tgtEl>
                                        <p:attrNameLst>
                                          <p:attrName>ppt_x</p:attrName>
                                        </p:attrNameLst>
                                      </p:cBhvr>
                                      <p:tavLst>
                                        <p:tav tm="0">
                                          <p:val>
                                            <p:strVal val="#ppt_x"/>
                                          </p:val>
                                        </p:tav>
                                        <p:tav tm="100000">
                                          <p:val>
                                            <p:strVal val="#ppt_x"/>
                                          </p:val>
                                        </p:tav>
                                      </p:tavLst>
                                    </p:anim>
                                    <p:anim calcmode="lin" valueType="num">
                                      <p:cBhvr additive="base">
                                        <p:cTn id="20" dur="500" fill="hold"/>
                                        <p:tgtEl>
                                          <p:spTgt spid="389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2" name="Rectangle 3"/>
          <p:cNvSpPr>
            <a:spLocks noChangeArrowheads="1"/>
          </p:cNvSpPr>
          <p:nvPr/>
        </p:nvSpPr>
        <p:spPr bwMode="auto">
          <a:xfrm>
            <a:off x="1066800" y="1052736"/>
            <a:ext cx="6934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结论 </a:t>
            </a:r>
          </a:p>
        </p:txBody>
      </p:sp>
      <p:grpSp>
        <p:nvGrpSpPr>
          <p:cNvPr id="2" name="Group 4"/>
          <p:cNvGrpSpPr/>
          <p:nvPr/>
        </p:nvGrpSpPr>
        <p:grpSpPr bwMode="auto">
          <a:xfrm>
            <a:off x="827584" y="1628800"/>
            <a:ext cx="7706816" cy="2544762"/>
            <a:chOff x="672" y="1584"/>
            <a:chExt cx="4704" cy="1603"/>
          </a:xfrm>
        </p:grpSpPr>
        <p:sp>
          <p:nvSpPr>
            <p:cNvPr id="126985" name="Rectangle 5"/>
            <p:cNvSpPr>
              <a:spLocks noChangeArrowheads="1"/>
            </p:cNvSpPr>
            <p:nvPr/>
          </p:nvSpPr>
          <p:spPr bwMode="auto">
            <a:xfrm>
              <a:off x="672" y="1584"/>
              <a:ext cx="4704" cy="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dirty="0">
                  <a:latin typeface="Times New Roman" panose="02020603050405020304" pitchFamily="18" charset="0"/>
                </a:rPr>
                <a:t> </a:t>
              </a:r>
              <a:r>
                <a:rPr lang="zh-CN" altLang="en-US" sz="2800" dirty="0">
                  <a:latin typeface="宋体" panose="02010600030101010101" pitchFamily="2" charset="-122"/>
                </a:rPr>
                <a:t>系统的闭环传递函数      、     、</a:t>
              </a:r>
            </a:p>
            <a:p>
              <a:pPr>
                <a:lnSpc>
                  <a:spcPct val="115000"/>
                </a:lnSpc>
              </a:pPr>
              <a:r>
                <a:rPr lang="zh-CN" altLang="en-US" sz="2800" dirty="0">
                  <a:latin typeface="宋体" panose="02010600030101010101" pitchFamily="2" charset="-122"/>
                </a:rPr>
                <a:t>  </a:t>
              </a:r>
              <a:r>
                <a:rPr lang="zh-CN" altLang="en-US" sz="2800" dirty="0">
                  <a:latin typeface="Times New Roman" panose="02020603050405020304" pitchFamily="18" charset="0"/>
                </a:rPr>
                <a:t> </a:t>
              </a:r>
              <a:r>
                <a:rPr lang="zh-CN" altLang="en-US" sz="2800" dirty="0">
                  <a:latin typeface="宋体" panose="02010600030101010101" pitchFamily="2" charset="-122"/>
                </a:rPr>
                <a:t>及       具有相同的特征多项式：</a:t>
              </a:r>
            </a:p>
            <a:p>
              <a:pPr>
                <a:lnSpc>
                  <a:spcPct val="115000"/>
                </a:lnSpc>
              </a:pPr>
              <a:r>
                <a:rPr lang="zh-CN" altLang="en-US" sz="2800" dirty="0">
                  <a:latin typeface="宋体" panose="02010600030101010101" pitchFamily="2" charset="-122"/>
                </a:rPr>
                <a:t>  </a:t>
              </a:r>
              <a:r>
                <a:rPr lang="zh-CN" altLang="en-US" sz="2800" dirty="0">
                  <a:latin typeface="Times New Roman" panose="02020603050405020304" pitchFamily="18" charset="0"/>
                </a:rPr>
                <a:t>                 </a:t>
              </a:r>
              <a:r>
                <a:rPr lang="en-US" altLang="zh-CN" sz="2800" dirty="0">
                  <a:latin typeface="Times New Roman" panose="02020603050405020304" pitchFamily="18" charset="0"/>
                </a:rPr>
                <a:t>1+G</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(s)G</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(s)H(s)</a:t>
              </a:r>
            </a:p>
            <a:p>
              <a:pPr>
                <a:lnSpc>
                  <a:spcPct val="115000"/>
                </a:lnSpc>
              </a:pPr>
              <a:r>
                <a:rPr lang="en-US" altLang="zh-CN" sz="2800" dirty="0">
                  <a:latin typeface="Times New Roman" panose="02020603050405020304" pitchFamily="18" charset="0"/>
                </a:rPr>
                <a:t>     </a:t>
              </a:r>
              <a:r>
                <a:rPr lang="zh-CN" altLang="en-US" sz="2800" dirty="0">
                  <a:latin typeface="宋体" panose="02010600030101010101" pitchFamily="2" charset="-122"/>
                </a:rPr>
                <a:t>其中</a:t>
              </a:r>
              <a:r>
                <a:rPr lang="en-US" altLang="zh-CN" sz="2800" dirty="0">
                  <a:latin typeface="Times New Roman" panose="02020603050405020304" pitchFamily="18" charset="0"/>
                </a:rPr>
                <a:t>G</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(s)G</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(s)H(s)</a:t>
              </a:r>
              <a:r>
                <a:rPr lang="zh-CN" altLang="en-US" sz="2800" dirty="0">
                  <a:latin typeface="宋体" panose="02010600030101010101" pitchFamily="2" charset="-122"/>
                </a:rPr>
                <a:t>为系统的开环传递函数。</a:t>
              </a:r>
            </a:p>
            <a:p>
              <a:pPr>
                <a:lnSpc>
                  <a:spcPct val="115000"/>
                </a:lnSpc>
              </a:pPr>
              <a:r>
                <a:rPr lang="zh-CN" altLang="en-US" sz="2800" dirty="0">
                  <a:latin typeface="宋体" panose="02010600030101010101" pitchFamily="2" charset="-122"/>
                </a:rPr>
                <a:t>  </a:t>
              </a:r>
              <a:r>
                <a:rPr lang="zh-CN" altLang="en-US" sz="2800" dirty="0">
                  <a:latin typeface="Times New Roman" panose="02020603050405020304" pitchFamily="18" charset="0"/>
                </a:rPr>
                <a:t> </a:t>
              </a:r>
              <a:r>
                <a:rPr lang="zh-CN" altLang="en-US" sz="2800" dirty="0">
                  <a:latin typeface="宋体" panose="02010600030101010101" pitchFamily="2" charset="-122"/>
                </a:rPr>
                <a:t> </a:t>
              </a:r>
              <a:r>
                <a:rPr lang="zh-CN" altLang="en-US" sz="2800" dirty="0">
                  <a:solidFill>
                    <a:srgbClr val="CC0000"/>
                  </a:solidFill>
                  <a:latin typeface="宋体" panose="02010600030101010101" pitchFamily="2" charset="-122"/>
                </a:rPr>
                <a:t>闭环传递函数的极点相同</a:t>
              </a:r>
              <a:r>
                <a:rPr lang="zh-CN" altLang="en-US" sz="2800" dirty="0">
                  <a:latin typeface="宋体" panose="02010600030101010101" pitchFamily="2" charset="-122"/>
                </a:rPr>
                <a:t>。</a:t>
              </a:r>
              <a:r>
                <a:rPr lang="zh-CN" altLang="en-US" sz="2800" dirty="0">
                  <a:latin typeface="Times New Roman" panose="02020603050405020304" pitchFamily="18" charset="0"/>
                </a:rPr>
                <a:t> </a:t>
              </a:r>
            </a:p>
          </p:txBody>
        </p:sp>
        <p:graphicFrame>
          <p:nvGraphicFramePr>
            <p:cNvPr id="126978" name="Object 6"/>
            <p:cNvGraphicFramePr>
              <a:graphicFrameLocks noChangeAspect="1"/>
            </p:cNvGraphicFramePr>
            <p:nvPr/>
          </p:nvGraphicFramePr>
          <p:xfrm>
            <a:off x="3055" y="1652"/>
            <a:ext cx="545" cy="284"/>
          </p:xfrm>
          <a:graphic>
            <a:graphicData uri="http://schemas.openxmlformats.org/presentationml/2006/ole">
              <mc:AlternateContent xmlns:mc="http://schemas.openxmlformats.org/markup-compatibility/2006">
                <mc:Choice xmlns:v="urn:schemas-microsoft-com:vml" Requires="v">
                  <p:oleObj spid="_x0000_s195601" r:id="rId3" imgW="10972800" imgH="5791200" progId="">
                    <p:embed/>
                  </p:oleObj>
                </mc:Choice>
                <mc:Fallback>
                  <p:oleObj r:id="rId3" imgW="10972800" imgH="5791200" progId="">
                    <p:embed/>
                    <p:pic>
                      <p:nvPicPr>
                        <p:cNvPr id="0" name="Picture 4" descr="image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 y="1652"/>
                          <a:ext cx="54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7"/>
            <p:cNvGraphicFramePr>
              <a:graphicFrameLocks noChangeAspect="1"/>
            </p:cNvGraphicFramePr>
            <p:nvPr/>
          </p:nvGraphicFramePr>
          <p:xfrm>
            <a:off x="3661" y="1627"/>
            <a:ext cx="636" cy="319"/>
          </p:xfrm>
          <a:graphic>
            <a:graphicData uri="http://schemas.openxmlformats.org/presentationml/2006/ole">
              <mc:AlternateContent xmlns:mc="http://schemas.openxmlformats.org/markup-compatibility/2006">
                <mc:Choice xmlns:v="urn:schemas-microsoft-com:vml" Requires="v">
                  <p:oleObj spid="_x0000_s195602" r:id="rId5" imgW="12801600" imgH="6400800" progId="">
                    <p:embed/>
                  </p:oleObj>
                </mc:Choice>
                <mc:Fallback>
                  <p:oleObj r:id="rId5" imgW="12801600" imgH="6400800" progId="">
                    <p:embed/>
                    <p:pic>
                      <p:nvPicPr>
                        <p:cNvPr id="0" name="Picture 3" descr="image2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1" y="1627"/>
                          <a:ext cx="636"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8"/>
            <p:cNvGraphicFramePr>
              <a:graphicFrameLocks noChangeAspect="1"/>
            </p:cNvGraphicFramePr>
            <p:nvPr/>
          </p:nvGraphicFramePr>
          <p:xfrm>
            <a:off x="4592" y="1640"/>
            <a:ext cx="624" cy="283"/>
          </p:xfrm>
          <a:graphic>
            <a:graphicData uri="http://schemas.openxmlformats.org/presentationml/2006/ole">
              <mc:AlternateContent xmlns:mc="http://schemas.openxmlformats.org/markup-compatibility/2006">
                <mc:Choice xmlns:v="urn:schemas-microsoft-com:vml" Requires="v">
                  <p:oleObj spid="_x0000_s195603" r:id="rId7" imgW="12496800" imgH="5791200" progId="">
                    <p:embed/>
                  </p:oleObj>
                </mc:Choice>
                <mc:Fallback>
                  <p:oleObj r:id="rId7" imgW="12496800" imgH="5791200" progId="">
                    <p:embed/>
                    <p:pic>
                      <p:nvPicPr>
                        <p:cNvPr id="0" name="Picture 2" descr="image2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2" y="1640"/>
                          <a:ext cx="624"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9"/>
            <p:cNvGraphicFramePr>
              <a:graphicFrameLocks noChangeAspect="1"/>
            </p:cNvGraphicFramePr>
            <p:nvPr/>
          </p:nvGraphicFramePr>
          <p:xfrm>
            <a:off x="1264" y="1952"/>
            <a:ext cx="715" cy="317"/>
          </p:xfrm>
          <a:graphic>
            <a:graphicData uri="http://schemas.openxmlformats.org/presentationml/2006/ole">
              <mc:AlternateContent xmlns:mc="http://schemas.openxmlformats.org/markup-compatibility/2006">
                <mc:Choice xmlns:v="urn:schemas-microsoft-com:vml" Requires="v">
                  <p:oleObj spid="_x0000_s195604" r:id="rId9" imgW="14325600" imgH="6400800" progId="">
                    <p:embed/>
                  </p:oleObj>
                </mc:Choice>
                <mc:Fallback>
                  <p:oleObj r:id="rId9" imgW="14325600" imgH="6400800" progId="">
                    <p:embed/>
                    <p:pic>
                      <p:nvPicPr>
                        <p:cNvPr id="0" name="Picture 1" descr="image2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4" y="1952"/>
                          <a:ext cx="71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0154" name="Rectangle 10"/>
          <p:cNvSpPr>
            <a:spLocks noChangeArrowheads="1"/>
          </p:cNvSpPr>
          <p:nvPr/>
        </p:nvSpPr>
        <p:spPr bwMode="auto">
          <a:xfrm>
            <a:off x="858416" y="4293096"/>
            <a:ext cx="7715200" cy="157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q"/>
            </a:pPr>
            <a:r>
              <a:rPr lang="en-US" altLang="zh-CN" sz="2800" dirty="0">
                <a:latin typeface="Times New Roman" panose="02020603050405020304" pitchFamily="18" charset="0"/>
              </a:rPr>
              <a:t> </a:t>
            </a:r>
            <a:r>
              <a:rPr lang="zh-CN" altLang="en-US" sz="2800" dirty="0">
                <a:latin typeface="宋体" panose="02010600030101010101" pitchFamily="2" charset="-122"/>
              </a:rPr>
              <a:t>系统的固有特性与输入、输出的形式、位置均无关；同一个外作用加在系统不同的位置上，系统的响应不同，但不会改变系统的固有特性；</a:t>
            </a:r>
            <a:r>
              <a:rPr lang="zh-CN" altLang="en-US" sz="2800" dirty="0">
                <a:latin typeface="Times New Roman" panose="02020603050405020304" pitchFamily="18" charset="0"/>
              </a:rPr>
              <a:t> </a:t>
            </a:r>
          </a:p>
        </p:txBody>
      </p:sp>
      <p:sp>
        <p:nvSpPr>
          <p:cNvPr id="1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0154"/>
                                        </p:tgtEl>
                                        <p:attrNameLst>
                                          <p:attrName>style.visibility</p:attrName>
                                        </p:attrNameLst>
                                      </p:cBhvr>
                                      <p:to>
                                        <p:strVal val="visible"/>
                                      </p:to>
                                    </p:set>
                                    <p:anim calcmode="lin" valueType="num">
                                      <p:cBhvr additive="base">
                                        <p:cTn id="13" dur="500" fill="hold"/>
                                        <p:tgtEl>
                                          <p:spTgt spid="390154"/>
                                        </p:tgtEl>
                                        <p:attrNameLst>
                                          <p:attrName>ppt_x</p:attrName>
                                        </p:attrNameLst>
                                      </p:cBhvr>
                                      <p:tavLst>
                                        <p:tav tm="0">
                                          <p:val>
                                            <p:strVal val="#ppt_x"/>
                                          </p:val>
                                        </p:tav>
                                        <p:tav tm="100000">
                                          <p:val>
                                            <p:strVal val="#ppt_x"/>
                                          </p:val>
                                        </p:tav>
                                      </p:tavLst>
                                    </p:anim>
                                    <p:anim calcmode="lin" valueType="num">
                                      <p:cBhvr additive="base">
                                        <p:cTn id="14" dur="500" fill="hold"/>
                                        <p:tgtEl>
                                          <p:spTgt spid="390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757238" y="908720"/>
            <a:ext cx="275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q"/>
            </a:pPr>
            <a:r>
              <a:rPr lang="en-US" altLang="zh-CN" sz="2800">
                <a:solidFill>
                  <a:srgbClr val="893B7E"/>
                </a:solidFill>
                <a:latin typeface="Times New Roman" panose="02020603050405020304" pitchFamily="18" charset="0"/>
              </a:rPr>
              <a:t> </a:t>
            </a:r>
            <a:r>
              <a:rPr lang="zh-CN" altLang="en-US" sz="2800">
                <a:solidFill>
                  <a:srgbClr val="893B7E"/>
                </a:solidFill>
              </a:rPr>
              <a:t>机械旋转系统</a:t>
            </a:r>
          </a:p>
        </p:txBody>
      </p:sp>
      <p:grpSp>
        <p:nvGrpSpPr>
          <p:cNvPr id="2" name="Group 3"/>
          <p:cNvGrpSpPr/>
          <p:nvPr/>
        </p:nvGrpSpPr>
        <p:grpSpPr bwMode="auto">
          <a:xfrm>
            <a:off x="388938" y="1354808"/>
            <a:ext cx="8754610" cy="2903537"/>
            <a:chOff x="638" y="1056"/>
            <a:chExt cx="6810" cy="2781"/>
          </a:xfrm>
        </p:grpSpPr>
        <p:sp>
          <p:nvSpPr>
            <p:cNvPr id="196612" name="Rectangle 4" descr="宽上对角线"/>
            <p:cNvSpPr>
              <a:spLocks noChangeArrowheads="1"/>
            </p:cNvSpPr>
            <p:nvPr/>
          </p:nvSpPr>
          <p:spPr bwMode="auto">
            <a:xfrm>
              <a:off x="1694" y="2481"/>
              <a:ext cx="240" cy="96"/>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13" name="Rectangle 5" descr="宽上对角线"/>
            <p:cNvSpPr>
              <a:spLocks noChangeArrowheads="1"/>
            </p:cNvSpPr>
            <p:nvPr/>
          </p:nvSpPr>
          <p:spPr bwMode="auto">
            <a:xfrm>
              <a:off x="1694" y="2288"/>
              <a:ext cx="240" cy="96"/>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nvGrpSpPr>
            <p:cNvPr id="7176" name="Group 6"/>
            <p:cNvGrpSpPr/>
            <p:nvPr/>
          </p:nvGrpSpPr>
          <p:grpSpPr bwMode="auto">
            <a:xfrm>
              <a:off x="926" y="1952"/>
              <a:ext cx="624" cy="912"/>
              <a:chOff x="1200" y="1152"/>
              <a:chExt cx="672" cy="1008"/>
            </a:xfrm>
          </p:grpSpPr>
          <p:sp useBgFill="1">
            <p:nvSpPr>
              <p:cNvPr id="196615" name="Oval 7"/>
              <p:cNvSpPr>
                <a:spLocks noChangeArrowheads="1"/>
              </p:cNvSpPr>
              <p:nvPr/>
            </p:nvSpPr>
            <p:spPr bwMode="auto">
              <a:xfrm>
                <a:off x="1295" y="1152"/>
                <a:ext cx="577" cy="1008"/>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196616" name="Oval 8"/>
              <p:cNvSpPr>
                <a:spLocks noChangeArrowheads="1"/>
              </p:cNvSpPr>
              <p:nvPr/>
            </p:nvSpPr>
            <p:spPr bwMode="auto">
              <a:xfrm>
                <a:off x="1200" y="1152"/>
                <a:ext cx="577" cy="1008"/>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7177" name="Group 9"/>
            <p:cNvGrpSpPr/>
            <p:nvPr/>
          </p:nvGrpSpPr>
          <p:grpSpPr bwMode="auto">
            <a:xfrm>
              <a:off x="3182" y="1664"/>
              <a:ext cx="912" cy="1536"/>
              <a:chOff x="3264" y="1344"/>
              <a:chExt cx="912" cy="1536"/>
            </a:xfrm>
          </p:grpSpPr>
          <p:grpSp>
            <p:nvGrpSpPr>
              <p:cNvPr id="7216" name="Group 10"/>
              <p:cNvGrpSpPr/>
              <p:nvPr/>
            </p:nvGrpSpPr>
            <p:grpSpPr bwMode="auto">
              <a:xfrm>
                <a:off x="3264" y="1344"/>
                <a:ext cx="912" cy="1536"/>
                <a:chOff x="1200" y="1152"/>
                <a:chExt cx="672" cy="1008"/>
              </a:xfrm>
            </p:grpSpPr>
            <p:sp useBgFill="1">
              <p:nvSpPr>
                <p:cNvPr id="196619" name="Oval 11"/>
                <p:cNvSpPr>
                  <a:spLocks noChangeArrowheads="1"/>
                </p:cNvSpPr>
                <p:nvPr/>
              </p:nvSpPr>
              <p:spPr bwMode="auto">
                <a:xfrm>
                  <a:off x="1296" y="1152"/>
                  <a:ext cx="576" cy="1008"/>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196620" name="Oval 12"/>
                <p:cNvSpPr>
                  <a:spLocks noChangeArrowheads="1"/>
                </p:cNvSpPr>
                <p:nvPr/>
              </p:nvSpPr>
              <p:spPr bwMode="auto">
                <a:xfrm>
                  <a:off x="1200" y="1152"/>
                  <a:ext cx="576" cy="1008"/>
                </a:xfrm>
                <a:prstGeom prst="ellipse">
                  <a:avLst/>
                </a:prstGeom>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6621" name="Line 13"/>
              <p:cNvSpPr>
                <a:spLocks noChangeShapeType="1"/>
              </p:cNvSpPr>
              <p:nvPr/>
            </p:nvSpPr>
            <p:spPr bwMode="auto">
              <a:xfrm>
                <a:off x="3648" y="1344"/>
                <a:ext cx="144"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2" name="Line 14"/>
              <p:cNvSpPr>
                <a:spLocks noChangeShapeType="1"/>
              </p:cNvSpPr>
              <p:nvPr/>
            </p:nvSpPr>
            <p:spPr bwMode="auto">
              <a:xfrm>
                <a:off x="3648" y="2880"/>
                <a:ext cx="144"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6623" name="Line 15"/>
            <p:cNvSpPr>
              <a:spLocks noChangeShapeType="1"/>
            </p:cNvSpPr>
            <p:nvPr/>
          </p:nvSpPr>
          <p:spPr bwMode="auto">
            <a:xfrm>
              <a:off x="1213" y="1375"/>
              <a:ext cx="0" cy="1825"/>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4" name="Line 16"/>
            <p:cNvSpPr>
              <a:spLocks noChangeShapeType="1"/>
            </p:cNvSpPr>
            <p:nvPr/>
          </p:nvSpPr>
          <p:spPr bwMode="auto">
            <a:xfrm>
              <a:off x="3566" y="1375"/>
              <a:ext cx="0" cy="1969"/>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5" name="Line 17"/>
            <p:cNvSpPr>
              <a:spLocks noChangeShapeType="1"/>
            </p:cNvSpPr>
            <p:nvPr/>
          </p:nvSpPr>
          <p:spPr bwMode="auto">
            <a:xfrm flipH="1">
              <a:off x="638" y="2432"/>
              <a:ext cx="575"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6" name="Line 18"/>
            <p:cNvSpPr>
              <a:spLocks noChangeShapeType="1"/>
            </p:cNvSpPr>
            <p:nvPr/>
          </p:nvSpPr>
          <p:spPr bwMode="auto">
            <a:xfrm>
              <a:off x="1551" y="2432"/>
              <a:ext cx="625"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7" name="Line 19"/>
            <p:cNvSpPr>
              <a:spLocks noChangeShapeType="1"/>
            </p:cNvSpPr>
            <p:nvPr/>
          </p:nvSpPr>
          <p:spPr bwMode="auto">
            <a:xfrm>
              <a:off x="1694" y="2383"/>
              <a:ext cx="240"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8" name="Line 20"/>
            <p:cNvSpPr>
              <a:spLocks noChangeShapeType="1"/>
            </p:cNvSpPr>
            <p:nvPr/>
          </p:nvSpPr>
          <p:spPr bwMode="auto">
            <a:xfrm>
              <a:off x="1694" y="2481"/>
              <a:ext cx="240"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9" name="Line 21"/>
            <p:cNvSpPr>
              <a:spLocks noChangeShapeType="1"/>
            </p:cNvSpPr>
            <p:nvPr/>
          </p:nvSpPr>
          <p:spPr bwMode="auto">
            <a:xfrm flipH="1">
              <a:off x="2701" y="2432"/>
              <a:ext cx="86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30" name="Freeform 22"/>
            <p:cNvSpPr/>
            <p:nvPr/>
          </p:nvSpPr>
          <p:spPr bwMode="auto">
            <a:xfrm>
              <a:off x="2174" y="2272"/>
              <a:ext cx="527" cy="312"/>
            </a:xfrm>
            <a:custGeom>
              <a:avLst/>
              <a:gdLst/>
              <a:ahLst/>
              <a:cxnLst>
                <a:cxn ang="0">
                  <a:pos x="0" y="160"/>
                </a:cxn>
                <a:cxn ang="0">
                  <a:pos x="96" y="16"/>
                </a:cxn>
                <a:cxn ang="0">
                  <a:pos x="144" y="160"/>
                </a:cxn>
                <a:cxn ang="0">
                  <a:pos x="96" y="304"/>
                </a:cxn>
                <a:cxn ang="0">
                  <a:pos x="48" y="208"/>
                </a:cxn>
                <a:cxn ang="0">
                  <a:pos x="192" y="16"/>
                </a:cxn>
                <a:cxn ang="0">
                  <a:pos x="288" y="208"/>
                </a:cxn>
                <a:cxn ang="0">
                  <a:pos x="240" y="304"/>
                </a:cxn>
                <a:cxn ang="0">
                  <a:pos x="192" y="256"/>
                </a:cxn>
                <a:cxn ang="0">
                  <a:pos x="336" y="16"/>
                </a:cxn>
                <a:cxn ang="0">
                  <a:pos x="432" y="160"/>
                </a:cxn>
                <a:cxn ang="0">
                  <a:pos x="384" y="304"/>
                </a:cxn>
                <a:cxn ang="0">
                  <a:pos x="336" y="208"/>
                </a:cxn>
                <a:cxn ang="0">
                  <a:pos x="480" y="16"/>
                </a:cxn>
                <a:cxn ang="0">
                  <a:pos x="528" y="160"/>
                </a:cxn>
              </a:cxnLst>
              <a:rect l="0" t="0" r="r" b="b"/>
              <a:pathLst>
                <a:path w="528" h="312">
                  <a:moveTo>
                    <a:pt x="0" y="160"/>
                  </a:moveTo>
                  <a:cubicBezTo>
                    <a:pt x="36" y="88"/>
                    <a:pt x="72" y="16"/>
                    <a:pt x="96" y="16"/>
                  </a:cubicBezTo>
                  <a:cubicBezTo>
                    <a:pt x="120" y="16"/>
                    <a:pt x="144" y="112"/>
                    <a:pt x="144" y="160"/>
                  </a:cubicBezTo>
                  <a:cubicBezTo>
                    <a:pt x="144" y="208"/>
                    <a:pt x="112" y="296"/>
                    <a:pt x="96" y="304"/>
                  </a:cubicBezTo>
                  <a:cubicBezTo>
                    <a:pt x="80" y="312"/>
                    <a:pt x="32" y="256"/>
                    <a:pt x="48" y="208"/>
                  </a:cubicBezTo>
                  <a:cubicBezTo>
                    <a:pt x="64" y="160"/>
                    <a:pt x="152" y="16"/>
                    <a:pt x="192" y="16"/>
                  </a:cubicBezTo>
                  <a:cubicBezTo>
                    <a:pt x="232" y="16"/>
                    <a:pt x="280" y="160"/>
                    <a:pt x="288" y="208"/>
                  </a:cubicBezTo>
                  <a:cubicBezTo>
                    <a:pt x="296" y="256"/>
                    <a:pt x="256" y="296"/>
                    <a:pt x="240" y="304"/>
                  </a:cubicBezTo>
                  <a:cubicBezTo>
                    <a:pt x="224" y="312"/>
                    <a:pt x="176" y="304"/>
                    <a:pt x="192" y="256"/>
                  </a:cubicBezTo>
                  <a:cubicBezTo>
                    <a:pt x="208" y="208"/>
                    <a:pt x="296" y="32"/>
                    <a:pt x="336" y="16"/>
                  </a:cubicBezTo>
                  <a:cubicBezTo>
                    <a:pt x="376" y="0"/>
                    <a:pt x="424" y="112"/>
                    <a:pt x="432" y="160"/>
                  </a:cubicBezTo>
                  <a:cubicBezTo>
                    <a:pt x="440" y="208"/>
                    <a:pt x="400" y="296"/>
                    <a:pt x="384" y="304"/>
                  </a:cubicBezTo>
                  <a:cubicBezTo>
                    <a:pt x="368" y="312"/>
                    <a:pt x="320" y="256"/>
                    <a:pt x="336" y="208"/>
                  </a:cubicBezTo>
                  <a:cubicBezTo>
                    <a:pt x="352" y="160"/>
                    <a:pt x="448" y="24"/>
                    <a:pt x="480" y="16"/>
                  </a:cubicBezTo>
                  <a:cubicBezTo>
                    <a:pt x="512" y="8"/>
                    <a:pt x="520" y="84"/>
                    <a:pt x="528" y="160"/>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186" name="Text Box 23"/>
            <p:cNvSpPr txBox="1">
              <a:spLocks noChangeArrowheads="1"/>
            </p:cNvSpPr>
            <p:nvPr/>
          </p:nvSpPr>
          <p:spPr bwMode="auto">
            <a:xfrm>
              <a:off x="2336" y="18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k</a:t>
              </a:r>
            </a:p>
          </p:txBody>
        </p:sp>
        <p:sp>
          <p:nvSpPr>
            <p:cNvPr id="196632" name="Freeform 24"/>
            <p:cNvSpPr/>
            <p:nvPr/>
          </p:nvSpPr>
          <p:spPr bwMode="auto">
            <a:xfrm>
              <a:off x="2701" y="2096"/>
              <a:ext cx="345" cy="623"/>
            </a:xfrm>
            <a:custGeom>
              <a:avLst/>
              <a:gdLst/>
              <a:ahLst/>
              <a:cxnLst>
                <a:cxn ang="0">
                  <a:pos x="48" y="648"/>
                </a:cxn>
                <a:cxn ang="0">
                  <a:pos x="192" y="504"/>
                </a:cxn>
                <a:cxn ang="0">
                  <a:pos x="240" y="216"/>
                </a:cxn>
                <a:cxn ang="0">
                  <a:pos x="144" y="24"/>
                </a:cxn>
                <a:cxn ang="0">
                  <a:pos x="0" y="72"/>
                </a:cxn>
              </a:cxnLst>
              <a:rect l="0" t="0" r="r" b="b"/>
              <a:pathLst>
                <a:path w="248" h="648">
                  <a:moveTo>
                    <a:pt x="48" y="648"/>
                  </a:moveTo>
                  <a:cubicBezTo>
                    <a:pt x="104" y="612"/>
                    <a:pt x="160" y="576"/>
                    <a:pt x="192" y="504"/>
                  </a:cubicBezTo>
                  <a:cubicBezTo>
                    <a:pt x="224" y="432"/>
                    <a:pt x="248" y="296"/>
                    <a:pt x="240" y="216"/>
                  </a:cubicBezTo>
                  <a:cubicBezTo>
                    <a:pt x="232" y="136"/>
                    <a:pt x="184" y="48"/>
                    <a:pt x="144" y="24"/>
                  </a:cubicBezTo>
                  <a:cubicBezTo>
                    <a:pt x="104" y="0"/>
                    <a:pt x="52" y="36"/>
                    <a:pt x="0" y="72"/>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33" name="Line 25"/>
            <p:cNvSpPr>
              <a:spLocks noChangeShapeType="1"/>
            </p:cNvSpPr>
            <p:nvPr/>
          </p:nvSpPr>
          <p:spPr bwMode="auto">
            <a:xfrm flipH="1" flipV="1">
              <a:off x="724" y="1520"/>
              <a:ext cx="479" cy="912"/>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34" name="Line 26"/>
            <p:cNvSpPr>
              <a:spLocks noChangeShapeType="1"/>
            </p:cNvSpPr>
            <p:nvPr/>
          </p:nvSpPr>
          <p:spPr bwMode="auto">
            <a:xfrm flipH="1" flipV="1">
              <a:off x="3077" y="1520"/>
              <a:ext cx="480" cy="912"/>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35" name="Freeform 27"/>
            <p:cNvSpPr/>
            <p:nvPr/>
          </p:nvSpPr>
          <p:spPr bwMode="auto">
            <a:xfrm>
              <a:off x="829" y="1544"/>
              <a:ext cx="384" cy="167"/>
            </a:xfrm>
            <a:custGeom>
              <a:avLst/>
              <a:gdLst/>
              <a:ahLst/>
              <a:cxnLst>
                <a:cxn ang="0">
                  <a:pos x="0" y="168"/>
                </a:cxn>
                <a:cxn ang="0">
                  <a:pos x="144" y="24"/>
                </a:cxn>
                <a:cxn ang="0">
                  <a:pos x="384" y="24"/>
                </a:cxn>
              </a:cxnLst>
              <a:rect l="0" t="0" r="r" b="b"/>
              <a:pathLst>
                <a:path w="384" h="168">
                  <a:moveTo>
                    <a:pt x="0" y="168"/>
                  </a:moveTo>
                  <a:cubicBezTo>
                    <a:pt x="40" y="108"/>
                    <a:pt x="80" y="48"/>
                    <a:pt x="144" y="24"/>
                  </a:cubicBezTo>
                  <a:cubicBezTo>
                    <a:pt x="208" y="0"/>
                    <a:pt x="296" y="12"/>
                    <a:pt x="384" y="2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36" name="Freeform 28"/>
            <p:cNvSpPr/>
            <p:nvPr/>
          </p:nvSpPr>
          <p:spPr bwMode="auto">
            <a:xfrm>
              <a:off x="3134" y="1473"/>
              <a:ext cx="432" cy="143"/>
            </a:xfrm>
            <a:custGeom>
              <a:avLst/>
              <a:gdLst/>
              <a:ahLst/>
              <a:cxnLst>
                <a:cxn ang="0">
                  <a:pos x="0" y="168"/>
                </a:cxn>
                <a:cxn ang="0">
                  <a:pos x="144" y="24"/>
                </a:cxn>
                <a:cxn ang="0">
                  <a:pos x="384" y="24"/>
                </a:cxn>
              </a:cxnLst>
              <a:rect l="0" t="0" r="r" b="b"/>
              <a:pathLst>
                <a:path w="384" h="168">
                  <a:moveTo>
                    <a:pt x="0" y="168"/>
                  </a:moveTo>
                  <a:cubicBezTo>
                    <a:pt x="40" y="108"/>
                    <a:pt x="80" y="48"/>
                    <a:pt x="144" y="24"/>
                  </a:cubicBezTo>
                  <a:cubicBezTo>
                    <a:pt x="208" y="0"/>
                    <a:pt x="296" y="12"/>
                    <a:pt x="384" y="2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192" name="Text Box 29"/>
            <p:cNvSpPr txBox="1">
              <a:spLocks noChangeArrowheads="1"/>
            </p:cNvSpPr>
            <p:nvPr/>
          </p:nvSpPr>
          <p:spPr bwMode="auto">
            <a:xfrm>
              <a:off x="669" y="1124"/>
              <a:ext cx="4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i="1" baseline="-18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p>
          </p:txBody>
        </p:sp>
        <p:sp>
          <p:nvSpPr>
            <p:cNvPr id="7193" name="Text Box 30"/>
            <p:cNvSpPr txBox="1">
              <a:spLocks noChangeArrowheads="1"/>
            </p:cNvSpPr>
            <p:nvPr/>
          </p:nvSpPr>
          <p:spPr bwMode="auto">
            <a:xfrm>
              <a:off x="2948" y="1056"/>
              <a:ext cx="5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i="1" baseline="-18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p>
          </p:txBody>
        </p:sp>
        <p:sp>
          <p:nvSpPr>
            <p:cNvPr id="7194" name="Text Box 31"/>
            <p:cNvSpPr txBox="1">
              <a:spLocks noChangeArrowheads="1"/>
            </p:cNvSpPr>
            <p:nvPr/>
          </p:nvSpPr>
          <p:spPr bwMode="auto">
            <a:xfrm>
              <a:off x="1118"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0</a:t>
              </a:r>
            </a:p>
          </p:txBody>
        </p:sp>
        <p:sp>
          <p:nvSpPr>
            <p:cNvPr id="7195" name="Text Box 32"/>
            <p:cNvSpPr txBox="1">
              <a:spLocks noChangeArrowheads="1"/>
            </p:cNvSpPr>
            <p:nvPr/>
          </p:nvSpPr>
          <p:spPr bwMode="auto">
            <a:xfrm>
              <a:off x="347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0</a:t>
              </a:r>
            </a:p>
          </p:txBody>
        </p:sp>
        <p:sp>
          <p:nvSpPr>
            <p:cNvPr id="7196" name="Text Box 33"/>
            <p:cNvSpPr txBox="1">
              <a:spLocks noChangeArrowheads="1"/>
            </p:cNvSpPr>
            <p:nvPr/>
          </p:nvSpPr>
          <p:spPr bwMode="auto">
            <a:xfrm>
              <a:off x="2559" y="1672"/>
              <a:ext cx="5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T</a:t>
              </a:r>
              <a:r>
                <a:rPr lang="en-US" altLang="zh-CN" sz="2800" i="1" baseline="-18000" dirty="0">
                  <a:latin typeface="Times New Roman" panose="02020603050405020304" pitchFamily="18" charset="0"/>
                </a:rPr>
                <a:t>k</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7197" name="Text Box 34"/>
            <p:cNvSpPr txBox="1">
              <a:spLocks noChangeArrowheads="1"/>
            </p:cNvSpPr>
            <p:nvPr/>
          </p:nvSpPr>
          <p:spPr bwMode="auto">
            <a:xfrm>
              <a:off x="4188" y="1822"/>
              <a:ext cx="5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r>
                <a:rPr lang="en-US" altLang="zh-CN" sz="2800" i="1" baseline="-18000">
                  <a:latin typeface="Times New Roman" panose="02020603050405020304" pitchFamily="18" charset="0"/>
                </a:rPr>
                <a:t>D</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96643" name="Line 35"/>
            <p:cNvSpPr>
              <a:spLocks noChangeShapeType="1"/>
            </p:cNvSpPr>
            <p:nvPr/>
          </p:nvSpPr>
          <p:spPr bwMode="auto">
            <a:xfrm>
              <a:off x="4094" y="2432"/>
              <a:ext cx="76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4" name="Rectangle 36" descr="宽上对角线"/>
            <p:cNvSpPr>
              <a:spLocks noChangeArrowheads="1"/>
            </p:cNvSpPr>
            <p:nvPr/>
          </p:nvSpPr>
          <p:spPr bwMode="auto">
            <a:xfrm>
              <a:off x="4525" y="2481"/>
              <a:ext cx="241" cy="96"/>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5" name="Rectangle 37" descr="宽上对角线"/>
            <p:cNvSpPr>
              <a:spLocks noChangeArrowheads="1"/>
            </p:cNvSpPr>
            <p:nvPr/>
          </p:nvSpPr>
          <p:spPr bwMode="auto">
            <a:xfrm>
              <a:off x="4525" y="2288"/>
              <a:ext cx="241" cy="96"/>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6" name="Line 38"/>
            <p:cNvSpPr>
              <a:spLocks noChangeShapeType="1"/>
            </p:cNvSpPr>
            <p:nvPr/>
          </p:nvSpPr>
          <p:spPr bwMode="auto">
            <a:xfrm>
              <a:off x="4525" y="2383"/>
              <a:ext cx="241"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7" name="Line 39"/>
            <p:cNvSpPr>
              <a:spLocks noChangeShapeType="1"/>
            </p:cNvSpPr>
            <p:nvPr/>
          </p:nvSpPr>
          <p:spPr bwMode="auto">
            <a:xfrm>
              <a:off x="4525" y="2481"/>
              <a:ext cx="241"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8" name="Freeform 40"/>
            <p:cNvSpPr/>
            <p:nvPr/>
          </p:nvSpPr>
          <p:spPr bwMode="auto">
            <a:xfrm>
              <a:off x="4190" y="2047"/>
              <a:ext cx="105" cy="769"/>
            </a:xfrm>
            <a:custGeom>
              <a:avLst/>
              <a:gdLst/>
              <a:ahLst/>
              <a:cxnLst>
                <a:cxn ang="0">
                  <a:pos x="0" y="0"/>
                </a:cxn>
                <a:cxn ang="0">
                  <a:pos x="48" y="288"/>
                </a:cxn>
                <a:cxn ang="0">
                  <a:pos x="48" y="576"/>
                </a:cxn>
                <a:cxn ang="0">
                  <a:pos x="0" y="768"/>
                </a:cxn>
              </a:cxnLst>
              <a:rect l="0" t="0" r="r" b="b"/>
              <a:pathLst>
                <a:path w="56" h="768">
                  <a:moveTo>
                    <a:pt x="0" y="0"/>
                  </a:moveTo>
                  <a:cubicBezTo>
                    <a:pt x="20" y="96"/>
                    <a:pt x="40" y="192"/>
                    <a:pt x="48" y="288"/>
                  </a:cubicBezTo>
                  <a:cubicBezTo>
                    <a:pt x="56" y="384"/>
                    <a:pt x="56" y="496"/>
                    <a:pt x="48" y="576"/>
                  </a:cubicBezTo>
                  <a:cubicBezTo>
                    <a:pt x="40" y="656"/>
                    <a:pt x="20" y="712"/>
                    <a:pt x="0" y="768"/>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49" name="Rectangle 41" descr="宽上对角线"/>
            <p:cNvSpPr>
              <a:spLocks noChangeArrowheads="1"/>
            </p:cNvSpPr>
            <p:nvPr/>
          </p:nvSpPr>
          <p:spPr bwMode="auto">
            <a:xfrm>
              <a:off x="3356" y="3344"/>
              <a:ext cx="432" cy="96"/>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50" name="Line 42"/>
            <p:cNvSpPr>
              <a:spLocks noChangeShapeType="1"/>
            </p:cNvSpPr>
            <p:nvPr/>
          </p:nvSpPr>
          <p:spPr bwMode="auto">
            <a:xfrm>
              <a:off x="3356" y="3344"/>
              <a:ext cx="43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206" name="Text Box 43"/>
            <p:cNvSpPr txBox="1">
              <a:spLocks noChangeArrowheads="1"/>
            </p:cNvSpPr>
            <p:nvPr/>
          </p:nvSpPr>
          <p:spPr bwMode="auto">
            <a:xfrm>
              <a:off x="3134" y="310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a:t>
              </a:r>
            </a:p>
          </p:txBody>
        </p:sp>
        <p:sp>
          <p:nvSpPr>
            <p:cNvPr id="196652" name="Line 44"/>
            <p:cNvSpPr>
              <a:spLocks noChangeShapeType="1"/>
            </p:cNvSpPr>
            <p:nvPr/>
          </p:nvSpPr>
          <p:spPr bwMode="auto">
            <a:xfrm flipH="1">
              <a:off x="3662" y="3055"/>
              <a:ext cx="527" cy="24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208" name="Text Box 45"/>
            <p:cNvSpPr txBox="1">
              <a:spLocks noChangeArrowheads="1"/>
            </p:cNvSpPr>
            <p:nvPr/>
          </p:nvSpPr>
          <p:spPr bwMode="auto">
            <a:xfrm>
              <a:off x="4142" y="291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粘性液体</a:t>
              </a:r>
            </a:p>
          </p:txBody>
        </p:sp>
        <p:sp>
          <p:nvSpPr>
            <p:cNvPr id="7209" name="Text Box 46"/>
            <p:cNvSpPr txBox="1">
              <a:spLocks noChangeArrowheads="1"/>
            </p:cNvSpPr>
            <p:nvPr/>
          </p:nvSpPr>
          <p:spPr bwMode="auto">
            <a:xfrm>
              <a:off x="964" y="316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齿轮</a:t>
              </a:r>
            </a:p>
          </p:txBody>
        </p:sp>
        <p:sp>
          <p:nvSpPr>
            <p:cNvPr id="196655" name="Line 47"/>
            <p:cNvSpPr>
              <a:spLocks noChangeShapeType="1"/>
            </p:cNvSpPr>
            <p:nvPr/>
          </p:nvSpPr>
          <p:spPr bwMode="auto">
            <a:xfrm flipV="1">
              <a:off x="3950" y="1711"/>
              <a:ext cx="240" cy="24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211" name="Text Box 48"/>
            <p:cNvSpPr txBox="1">
              <a:spLocks noChangeArrowheads="1"/>
            </p:cNvSpPr>
            <p:nvPr/>
          </p:nvSpPr>
          <p:spPr bwMode="auto">
            <a:xfrm>
              <a:off x="4094" y="14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J</a:t>
              </a:r>
            </a:p>
          </p:txBody>
        </p:sp>
        <p:sp>
          <p:nvSpPr>
            <p:cNvPr id="196657" name="Text Box 49"/>
            <p:cNvSpPr txBox="1">
              <a:spLocks noChangeArrowheads="1"/>
            </p:cNvSpPr>
            <p:nvPr/>
          </p:nvSpPr>
          <p:spPr bwMode="auto">
            <a:xfrm>
              <a:off x="964" y="3550"/>
              <a:ext cx="116" cy="287"/>
            </a:xfrm>
            <a:prstGeom prst="rect">
              <a:avLst/>
            </a:prstGeom>
            <a:noFill/>
            <a:ln w="22225">
              <a:noFill/>
              <a:miter lim="800000"/>
            </a:ln>
            <a:effectLst/>
          </p:spPr>
          <p:txBody>
            <a:bodyPr wrap="none">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213" name="Text Box 50"/>
            <p:cNvSpPr txBox="1">
              <a:spLocks noChangeArrowheads="1"/>
            </p:cNvSpPr>
            <p:nvPr/>
          </p:nvSpPr>
          <p:spPr bwMode="auto">
            <a:xfrm>
              <a:off x="4115" y="1398"/>
              <a:ext cx="3333" cy="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latin typeface="Times New Roman" panose="02020603050405020304" pitchFamily="18" charset="0"/>
                </a:rPr>
                <a:t>                 J </a:t>
              </a:r>
              <a:r>
                <a:rPr lang="en-US" altLang="zh-CN" sz="2400" dirty="0">
                  <a:latin typeface="Times New Roman" panose="02020603050405020304" pitchFamily="18" charset="0"/>
                </a:rPr>
                <a:t>—</a:t>
              </a:r>
              <a:r>
                <a:rPr lang="zh-CN" altLang="en-US" sz="2400" dirty="0"/>
                <a:t>旋转体转动惯量；</a:t>
              </a:r>
              <a:endParaRPr lang="en-US" altLang="zh-CN" sz="2400" dirty="0"/>
            </a:p>
            <a:p>
              <a:pPr eaLnBrk="1" hangingPunct="1"/>
              <a:r>
                <a:rPr lang="en-US" altLang="zh-CN" sz="2400" i="1" dirty="0">
                  <a:latin typeface="Times New Roman" panose="02020603050405020304" pitchFamily="18" charset="0"/>
                </a:rPr>
                <a:t>                 k </a:t>
              </a:r>
              <a:r>
                <a:rPr lang="en-US" altLang="zh-CN" sz="2400" dirty="0">
                  <a:latin typeface="Times New Roman" panose="02020603050405020304" pitchFamily="18" charset="0"/>
                </a:rPr>
                <a:t>—</a:t>
              </a:r>
              <a:r>
                <a:rPr lang="zh-CN" altLang="en-US" sz="2400" dirty="0"/>
                <a:t>扭转刚度系数；</a:t>
              </a:r>
            </a:p>
            <a:p>
              <a:pPr eaLnBrk="1" hangingPunct="1"/>
              <a:r>
                <a:rPr lang="zh-CN" altLang="en-US" sz="2400" i="1" dirty="0">
                  <a:latin typeface="Times New Roman" panose="02020603050405020304" pitchFamily="18" charset="0"/>
                </a:rPr>
                <a:t>                </a:t>
              </a:r>
              <a:r>
                <a:rPr lang="en-US" altLang="zh-CN" sz="2400" i="1" dirty="0">
                  <a:latin typeface="Times New Roman" panose="02020603050405020304" pitchFamily="18" charset="0"/>
                </a:rPr>
                <a:t>D </a:t>
              </a:r>
              <a:r>
                <a:rPr lang="en-US" altLang="zh-CN" sz="2400" dirty="0">
                  <a:latin typeface="Times New Roman" panose="02020603050405020304" pitchFamily="18" charset="0"/>
                </a:rPr>
                <a:t>—</a:t>
              </a:r>
              <a:r>
                <a:rPr lang="zh-CN" altLang="en-US" sz="2400" dirty="0"/>
                <a:t>粘性阻尼系数</a:t>
              </a:r>
            </a:p>
          </p:txBody>
        </p:sp>
        <p:sp>
          <p:nvSpPr>
            <p:cNvPr id="196659" name="Line 51"/>
            <p:cNvSpPr>
              <a:spLocks noChangeShapeType="1"/>
            </p:cNvSpPr>
            <p:nvPr/>
          </p:nvSpPr>
          <p:spPr bwMode="auto">
            <a:xfrm flipH="1">
              <a:off x="1920" y="2447"/>
              <a:ext cx="96" cy="433"/>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215" name="Text Box 52"/>
            <p:cNvSpPr txBox="1">
              <a:spLocks noChangeArrowheads="1"/>
            </p:cNvSpPr>
            <p:nvPr/>
          </p:nvSpPr>
          <p:spPr bwMode="auto">
            <a:xfrm>
              <a:off x="1584" y="283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柔性轴</a:t>
              </a:r>
            </a:p>
          </p:txBody>
        </p:sp>
      </p:grpSp>
      <p:graphicFrame>
        <p:nvGraphicFramePr>
          <p:cNvPr id="172085" name="Object 2"/>
          <p:cNvGraphicFramePr>
            <a:graphicFrameLocks noChangeAspect="1"/>
          </p:cNvGraphicFramePr>
          <p:nvPr/>
        </p:nvGraphicFramePr>
        <p:xfrm>
          <a:off x="838713" y="4189415"/>
          <a:ext cx="3302751" cy="2035525"/>
        </p:xfrm>
        <a:graphic>
          <a:graphicData uri="http://schemas.openxmlformats.org/presentationml/2006/ole">
            <mc:AlternateContent xmlns:mc="http://schemas.openxmlformats.org/markup-compatibility/2006">
              <mc:Choice xmlns:v="urn:schemas-microsoft-com:vml" Requires="v">
                <p:oleObj spid="_x0000_s24585" name="Equation" r:id="rId3" imgW="39319200" imgH="30480000" progId="Equation.DSMT4">
                  <p:embed/>
                </p:oleObj>
              </mc:Choice>
              <mc:Fallback>
                <p:oleObj name="Equation" r:id="rId3" imgW="39319200" imgH="30480000" progId="Equation.DSMT4">
                  <p:embed/>
                  <p:pic>
                    <p:nvPicPr>
                      <p:cNvPr id="0" name="Picture 2" descr="imag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713" y="4189415"/>
                        <a:ext cx="3302751" cy="203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5" name="Object 3"/>
          <p:cNvGraphicFramePr>
            <a:graphicFrameLocks noChangeAspect="1"/>
          </p:cNvGraphicFramePr>
          <p:nvPr/>
        </p:nvGraphicFramePr>
        <p:xfrm>
          <a:off x="4664318" y="5445224"/>
          <a:ext cx="4157637" cy="717137"/>
        </p:xfrm>
        <a:graphic>
          <a:graphicData uri="http://schemas.openxmlformats.org/presentationml/2006/ole">
            <mc:AlternateContent xmlns:mc="http://schemas.openxmlformats.org/markup-compatibility/2006">
              <mc:Choice xmlns:v="urn:schemas-microsoft-com:vml" Requires="v">
                <p:oleObj spid="_x0000_s24586" name="Equation" r:id="rId5" imgW="58216800" imgH="10058400" progId="Equation.DSMT4">
                  <p:embed/>
                </p:oleObj>
              </mc:Choice>
              <mc:Fallback>
                <p:oleObj name="Equation" r:id="rId5" imgW="58216800" imgH="10058400" progId="Equation.DSMT4">
                  <p:embed/>
                  <p:pic>
                    <p:nvPicPr>
                      <p:cNvPr id="0" name="Picture 1" descr="image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318" y="5445224"/>
                        <a:ext cx="4157637" cy="71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56" name="页脚占位符 55"/>
          <p:cNvSpPr>
            <a:spLocks noGrp="1"/>
          </p:cNvSpPr>
          <p:nvPr>
            <p:ph type="ftr" sz="quarter" idx="11"/>
          </p:nvPr>
        </p:nvSpPr>
        <p:spPr/>
        <p:txBody>
          <a:bodyPr/>
          <a:lstStyle/>
          <a:p>
            <a:pPr>
              <a:defRPr/>
            </a:pPr>
            <a:r>
              <a:rPr lang="en-US" altLang="zh-CN"/>
              <a:t>192</a:t>
            </a:r>
            <a:endParaRPr lang="zh-CN" altLang="zh-CN"/>
          </a:p>
        </p:txBody>
      </p:sp>
      <p:sp>
        <p:nvSpPr>
          <p:cNvPr id="57" name="TextBox 5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85"/>
                                        </p:tgtEl>
                                        <p:attrNameLst>
                                          <p:attrName>style.visibility</p:attrName>
                                        </p:attrNameLst>
                                      </p:cBhvr>
                                      <p:to>
                                        <p:strVal val="visible"/>
                                      </p:to>
                                    </p:set>
                                    <p:anim calcmode="lin" valueType="num">
                                      <p:cBhvr additive="base">
                                        <p:cTn id="13" dur="500" fill="hold"/>
                                        <p:tgtEl>
                                          <p:spTgt spid="172085"/>
                                        </p:tgtEl>
                                        <p:attrNameLst>
                                          <p:attrName>ppt_x</p:attrName>
                                        </p:attrNameLst>
                                      </p:cBhvr>
                                      <p:tavLst>
                                        <p:tav tm="0">
                                          <p:val>
                                            <p:strVal val="#ppt_x"/>
                                          </p:val>
                                        </p:tav>
                                        <p:tav tm="100000">
                                          <p:val>
                                            <p:strVal val="#ppt_x"/>
                                          </p:val>
                                        </p:tav>
                                      </p:tavLst>
                                    </p:anim>
                                    <p:anim calcmode="lin" valueType="num">
                                      <p:cBhvr additive="base">
                                        <p:cTn id="14" dur="500" fill="hold"/>
                                        <p:tgtEl>
                                          <p:spTgt spid="1720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7635"/>
                                        </p:tgtEl>
                                        <p:attrNameLst>
                                          <p:attrName>style.visibility</p:attrName>
                                        </p:attrNameLst>
                                      </p:cBhvr>
                                      <p:to>
                                        <p:strVal val="visible"/>
                                      </p:to>
                                    </p:set>
                                    <p:anim calcmode="lin" valueType="num">
                                      <p:cBhvr additive="base">
                                        <p:cTn id="19" dur="500" fill="hold"/>
                                        <p:tgtEl>
                                          <p:spTgt spid="197635"/>
                                        </p:tgtEl>
                                        <p:attrNameLst>
                                          <p:attrName>ppt_x</p:attrName>
                                        </p:attrNameLst>
                                      </p:cBhvr>
                                      <p:tavLst>
                                        <p:tav tm="0">
                                          <p:val>
                                            <p:strVal val="#ppt_x"/>
                                          </p:val>
                                        </p:tav>
                                        <p:tav tm="100000">
                                          <p:val>
                                            <p:strVal val="#ppt_x"/>
                                          </p:val>
                                        </p:tav>
                                      </p:tavLst>
                                    </p:anim>
                                    <p:anim calcmode="lin" valueType="num">
                                      <p:cBhvr additive="base">
                                        <p:cTn id="20" dur="500" fill="hold"/>
                                        <p:tgtEl>
                                          <p:spTgt spid="197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3" name="Rectangle 3"/>
          <p:cNvSpPr>
            <a:spLocks noChangeArrowheads="1"/>
          </p:cNvSpPr>
          <p:nvPr/>
        </p:nvSpPr>
        <p:spPr bwMode="auto">
          <a:xfrm>
            <a:off x="1043608" y="836712"/>
            <a:ext cx="69342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solidFill>
                  <a:srgbClr val="893B7E"/>
                </a:solidFill>
                <a:latin typeface="Times New Roman" panose="02020603050405020304" pitchFamily="18" charset="0"/>
              </a:rPr>
              <a:t> </a:t>
            </a:r>
            <a:r>
              <a:rPr lang="zh-CN" altLang="en-US" sz="2800">
                <a:solidFill>
                  <a:srgbClr val="893B7E"/>
                </a:solidFill>
                <a:latin typeface="宋体" panose="02010600030101010101" pitchFamily="2" charset="-122"/>
              </a:rPr>
              <a:t>系统的总输出  </a:t>
            </a:r>
          </a:p>
        </p:txBody>
      </p:sp>
      <p:graphicFrame>
        <p:nvGraphicFramePr>
          <p:cNvPr id="391172" name="Object 4"/>
          <p:cNvGraphicFramePr>
            <a:graphicFrameLocks noChangeAspect="1"/>
          </p:cNvGraphicFramePr>
          <p:nvPr/>
        </p:nvGraphicFramePr>
        <p:xfrm>
          <a:off x="395536" y="2564904"/>
          <a:ext cx="8069263" cy="723900"/>
        </p:xfrm>
        <a:graphic>
          <a:graphicData uri="http://schemas.openxmlformats.org/presentationml/2006/ole">
            <mc:AlternateContent xmlns:mc="http://schemas.openxmlformats.org/markup-compatibility/2006">
              <mc:Choice xmlns:v="urn:schemas-microsoft-com:vml" Requires="v">
                <p:oleObj spid="_x0000_s196625" name="公式" r:id="rId3" imgW="115824000" imgH="10363200" progId="">
                  <p:embed/>
                </p:oleObj>
              </mc:Choice>
              <mc:Fallback>
                <p:oleObj name="公式" r:id="rId3" imgW="115824000" imgH="10363200" progId="">
                  <p:embed/>
                  <p:pic>
                    <p:nvPicPr>
                      <p:cNvPr id="0" name="Picture 4" descr="image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564904"/>
                        <a:ext cx="806926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73" name="Rectangle 5"/>
          <p:cNvSpPr>
            <a:spLocks noChangeArrowheads="1"/>
          </p:cNvSpPr>
          <p:nvPr/>
        </p:nvSpPr>
        <p:spPr bwMode="auto">
          <a:xfrm>
            <a:off x="827584" y="1412776"/>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dirty="0"/>
              <a:t>根据线性系统的叠加原理，系统在输入</a:t>
            </a:r>
            <a:r>
              <a:rPr lang="en-US" altLang="zh-CN" sz="2800" i="1" dirty="0">
                <a:latin typeface="Times New Roman" panose="02020603050405020304" pitchFamily="18" charset="0"/>
              </a:rPr>
              <a:t>x</a:t>
            </a:r>
            <a:r>
              <a:rPr lang="en-US" altLang="zh-CN" sz="2800" i="1" baseline="-30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zh-CN" altLang="en-US" sz="2800" dirty="0"/>
              <a:t>及扰动</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zh-CN" altLang="en-US" sz="2800" dirty="0"/>
              <a:t>共同作用下的总输出为：</a:t>
            </a:r>
          </a:p>
        </p:txBody>
      </p:sp>
      <p:sp>
        <p:nvSpPr>
          <p:cNvPr id="5"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2.6 </a:t>
            </a:r>
            <a:r>
              <a:rPr lang="zh-CN" altLang="en-US" sz="2000" b="1" dirty="0">
                <a:latin typeface="楷体" panose="02010609060101010101" pitchFamily="49" charset="-122"/>
                <a:ea typeface="楷体" panose="02010609060101010101" pitchFamily="49" charset="-122"/>
              </a:rPr>
              <a:t>方块图和信号流图</a:t>
            </a:r>
          </a:p>
        </p:txBody>
      </p:sp>
      <p:grpSp>
        <p:nvGrpSpPr>
          <p:cNvPr id="6" name="Group 4"/>
          <p:cNvGrpSpPr/>
          <p:nvPr/>
        </p:nvGrpSpPr>
        <p:grpSpPr bwMode="auto">
          <a:xfrm>
            <a:off x="1115616" y="3356992"/>
            <a:ext cx="6788150" cy="533400"/>
            <a:chOff x="716" y="2928"/>
            <a:chExt cx="4276" cy="336"/>
          </a:xfrm>
        </p:grpSpPr>
        <p:graphicFrame>
          <p:nvGraphicFramePr>
            <p:cNvPr id="7" name="Object 5"/>
            <p:cNvGraphicFramePr>
              <a:graphicFrameLocks noChangeAspect="1"/>
            </p:cNvGraphicFramePr>
            <p:nvPr/>
          </p:nvGraphicFramePr>
          <p:xfrm>
            <a:off x="1072" y="2976"/>
            <a:ext cx="1616" cy="271"/>
          </p:xfrm>
          <a:graphic>
            <a:graphicData uri="http://schemas.openxmlformats.org/presentationml/2006/ole">
              <mc:AlternateContent xmlns:mc="http://schemas.openxmlformats.org/markup-compatibility/2006">
                <mc:Choice xmlns:v="urn:schemas-microsoft-com:vml" Requires="v">
                  <p:oleObj spid="_x0000_s196626" r:id="rId5" imgW="38100000" imgH="6400800" progId="">
                    <p:embed/>
                  </p:oleObj>
                </mc:Choice>
                <mc:Fallback>
                  <p:oleObj r:id="rId5" imgW="38100000" imgH="6400800" progId="">
                    <p:embed/>
                    <p:pic>
                      <p:nvPicPr>
                        <p:cNvPr id="0" name="Picture 3" descr="image2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2" y="2976"/>
                          <a:ext cx="161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3024" y="2976"/>
            <a:ext cx="1200" cy="271"/>
          </p:xfrm>
          <a:graphic>
            <a:graphicData uri="http://schemas.openxmlformats.org/presentationml/2006/ole">
              <mc:AlternateContent xmlns:mc="http://schemas.openxmlformats.org/markup-compatibility/2006">
                <mc:Choice xmlns:v="urn:schemas-microsoft-com:vml" Requires="v">
                  <p:oleObj spid="_x0000_s196627" r:id="rId7" imgW="28346400" imgH="6400800" progId="">
                    <p:embed/>
                  </p:oleObj>
                </mc:Choice>
                <mc:Fallback>
                  <p:oleObj r:id="rId7" imgW="28346400" imgH="6400800" progId="">
                    <p:embed/>
                    <p:pic>
                      <p:nvPicPr>
                        <p:cNvPr id="0" name="Picture 2" descr="image2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2976"/>
                          <a:ext cx="1200"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716" y="292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若</a:t>
              </a:r>
            </a:p>
          </p:txBody>
        </p:sp>
        <p:sp>
          <p:nvSpPr>
            <p:cNvPr id="10" name="Rectangle 8"/>
            <p:cNvSpPr>
              <a:spLocks noChangeArrowheads="1"/>
            </p:cNvSpPr>
            <p:nvPr/>
          </p:nvSpPr>
          <p:spPr bwMode="auto">
            <a:xfrm>
              <a:off x="2684" y="292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且</a:t>
              </a:r>
            </a:p>
          </p:txBody>
        </p:sp>
        <p:sp>
          <p:nvSpPr>
            <p:cNvPr id="11" name="Rectangle 9"/>
            <p:cNvSpPr>
              <a:spLocks noChangeArrowheads="1"/>
            </p:cNvSpPr>
            <p:nvPr/>
          </p:nvSpPr>
          <p:spPr bwMode="auto">
            <a:xfrm>
              <a:off x="4204" y="293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，则：</a:t>
              </a:r>
            </a:p>
          </p:txBody>
        </p:sp>
      </p:grpSp>
      <p:graphicFrame>
        <p:nvGraphicFramePr>
          <p:cNvPr id="131086" name="Object 14"/>
          <p:cNvGraphicFramePr>
            <a:graphicFrameLocks noChangeAspect="1"/>
          </p:cNvGraphicFramePr>
          <p:nvPr/>
        </p:nvGraphicFramePr>
        <p:xfrm>
          <a:off x="467544" y="3861048"/>
          <a:ext cx="8393112" cy="1547813"/>
        </p:xfrm>
        <a:graphic>
          <a:graphicData uri="http://schemas.openxmlformats.org/presentationml/2006/ole">
            <mc:AlternateContent xmlns:mc="http://schemas.openxmlformats.org/markup-compatibility/2006">
              <mc:Choice xmlns:v="urn:schemas-microsoft-com:vml" Requires="v">
                <p:oleObj spid="_x0000_s196628" name="公式" r:id="rId9" imgW="117043200" imgH="21336000" progId="">
                  <p:embed/>
                </p:oleObj>
              </mc:Choice>
              <mc:Fallback>
                <p:oleObj name="公式" r:id="rId9" imgW="117043200" imgH="21336000" progId="">
                  <p:embed/>
                  <p:pic>
                    <p:nvPicPr>
                      <p:cNvPr id="0" name="Picture 1" descr="image2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3861048"/>
                        <a:ext cx="8393112" cy="154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0" y="5373216"/>
            <a:ext cx="9144000" cy="1039259"/>
          </a:xfrm>
          <a:prstGeom prst="rect">
            <a:avLst/>
          </a:prstGeom>
        </p:spPr>
        <p:txBody>
          <a:bodyPr wrap="square">
            <a:spAutoFit/>
          </a:bodyPr>
          <a:lstStyle/>
          <a:p>
            <a:pPr indent="685800">
              <a:lnSpc>
                <a:spcPct val="115000"/>
              </a:lnSpc>
            </a:pPr>
            <a:r>
              <a:rPr lang="zh-CN" altLang="en-US" sz="2800" dirty="0">
                <a:latin typeface="宋体" panose="02010600030101010101" pitchFamily="2" charset="-122"/>
              </a:rPr>
              <a:t>上式表明，采用反馈控制的系统，适当选择元部件的结构参数，可以增强系统抑制干扰的能力。</a:t>
            </a:r>
            <a:r>
              <a:rPr lang="zh-CN" altLang="en-US" sz="2800" dirty="0">
                <a:latin typeface="Times New Roman" panose="02020603050405020304" pitchFamily="18" charset="0"/>
              </a:rPr>
              <a:t> </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3"/>
                                        </p:tgtEl>
                                        <p:attrNameLst>
                                          <p:attrName>style.visibility</p:attrName>
                                        </p:attrNameLst>
                                      </p:cBhvr>
                                      <p:to>
                                        <p:strVal val="visible"/>
                                      </p:to>
                                    </p:set>
                                    <p:anim calcmode="lin" valueType="num">
                                      <p:cBhvr additive="base">
                                        <p:cTn id="7" dur="500" fill="hold"/>
                                        <p:tgtEl>
                                          <p:spTgt spid="391173"/>
                                        </p:tgtEl>
                                        <p:attrNameLst>
                                          <p:attrName>ppt_x</p:attrName>
                                        </p:attrNameLst>
                                      </p:cBhvr>
                                      <p:tavLst>
                                        <p:tav tm="0">
                                          <p:val>
                                            <p:strVal val="#ppt_x"/>
                                          </p:val>
                                        </p:tav>
                                        <p:tav tm="100000">
                                          <p:val>
                                            <p:strVal val="#ppt_x"/>
                                          </p:val>
                                        </p:tav>
                                      </p:tavLst>
                                    </p:anim>
                                    <p:anim calcmode="lin" valueType="num">
                                      <p:cBhvr additive="base">
                                        <p:cTn id="8" dur="500" fill="hold"/>
                                        <p:tgtEl>
                                          <p:spTgt spid="391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1172"/>
                                        </p:tgtEl>
                                        <p:attrNameLst>
                                          <p:attrName>style.visibility</p:attrName>
                                        </p:attrNameLst>
                                      </p:cBhvr>
                                      <p:to>
                                        <p:strVal val="visible"/>
                                      </p:to>
                                    </p:set>
                                    <p:anim calcmode="lin" valueType="num">
                                      <p:cBhvr additive="base">
                                        <p:cTn id="13" dur="500" fill="hold"/>
                                        <p:tgtEl>
                                          <p:spTgt spid="391172"/>
                                        </p:tgtEl>
                                        <p:attrNameLst>
                                          <p:attrName>ppt_x</p:attrName>
                                        </p:attrNameLst>
                                      </p:cBhvr>
                                      <p:tavLst>
                                        <p:tav tm="0">
                                          <p:val>
                                            <p:strVal val="#ppt_x"/>
                                          </p:val>
                                        </p:tav>
                                        <p:tav tm="100000">
                                          <p:val>
                                            <p:strVal val="#ppt_x"/>
                                          </p:val>
                                        </p:tav>
                                      </p:tavLst>
                                    </p:anim>
                                    <p:anim calcmode="lin" valueType="num">
                                      <p:cBhvr additive="base">
                                        <p:cTn id="14" dur="500" fill="hold"/>
                                        <p:tgtEl>
                                          <p:spTgt spid="391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86"/>
                                        </p:tgtEl>
                                        <p:attrNameLst>
                                          <p:attrName>style.visibility</p:attrName>
                                        </p:attrNameLst>
                                      </p:cBhvr>
                                      <p:to>
                                        <p:strVal val="visible"/>
                                      </p:to>
                                    </p:set>
                                    <p:anim calcmode="lin" valueType="num">
                                      <p:cBhvr additive="base">
                                        <p:cTn id="19" dur="500" fill="hold"/>
                                        <p:tgtEl>
                                          <p:spTgt spid="131086"/>
                                        </p:tgtEl>
                                        <p:attrNameLst>
                                          <p:attrName>ppt_x</p:attrName>
                                        </p:attrNameLst>
                                      </p:cBhvr>
                                      <p:tavLst>
                                        <p:tav tm="0">
                                          <p:val>
                                            <p:strVal val="#ppt_x"/>
                                          </p:val>
                                        </p:tav>
                                        <p:tav tm="100000">
                                          <p:val>
                                            <p:strVal val="#ppt_x"/>
                                          </p:val>
                                        </p:tav>
                                      </p:tavLst>
                                    </p:anim>
                                    <p:anim calcmode="lin" valueType="num">
                                      <p:cBhvr additive="base">
                                        <p:cTn id="20" dur="500" fill="hold"/>
                                        <p:tgtEl>
                                          <p:spTgt spid="131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1" name="Rectangle 3"/>
          <p:cNvSpPr>
            <a:spLocks noChangeArrowheads="1"/>
          </p:cNvSpPr>
          <p:nvPr/>
        </p:nvSpPr>
        <p:spPr bwMode="auto">
          <a:xfrm>
            <a:off x="994575" y="1576083"/>
            <a:ext cx="6934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dirty="0">
                <a:latin typeface="Times New Roman" panose="02020603050405020304" pitchFamily="18" charset="0"/>
              </a:rPr>
              <a:t> </a:t>
            </a:r>
            <a:r>
              <a:rPr lang="zh-CN" altLang="en-US" sz="2800" dirty="0"/>
              <a:t>齿轮传动装置</a:t>
            </a:r>
            <a:r>
              <a:rPr lang="zh-CN" altLang="en-US" sz="2800" dirty="0">
                <a:latin typeface="宋体" panose="02010600030101010101" pitchFamily="2" charset="-122"/>
              </a:rPr>
              <a:t> </a:t>
            </a:r>
          </a:p>
        </p:txBody>
      </p:sp>
      <p:grpSp>
        <p:nvGrpSpPr>
          <p:cNvPr id="2" name="Group 4"/>
          <p:cNvGrpSpPr/>
          <p:nvPr/>
        </p:nvGrpSpPr>
        <p:grpSpPr bwMode="auto">
          <a:xfrm>
            <a:off x="1499579" y="2049068"/>
            <a:ext cx="2351696" cy="2764444"/>
            <a:chOff x="816" y="777"/>
            <a:chExt cx="1728" cy="2093"/>
          </a:xfrm>
        </p:grpSpPr>
        <p:sp>
          <p:nvSpPr>
            <p:cNvPr id="130061" name="Text Box 5"/>
            <p:cNvSpPr txBox="1">
              <a:spLocks noChangeArrowheads="1"/>
            </p:cNvSpPr>
            <p:nvPr/>
          </p:nvSpPr>
          <p:spPr bwMode="auto">
            <a:xfrm>
              <a:off x="1802" y="777"/>
              <a:ext cx="30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z</a:t>
              </a:r>
              <a:r>
                <a:rPr lang="en-US" altLang="zh-CN" sz="2800" baseline="-18000">
                  <a:latin typeface="Times New Roman" panose="02020603050405020304" pitchFamily="18" charset="0"/>
                </a:rPr>
                <a:t>1</a:t>
              </a:r>
            </a:p>
          </p:txBody>
        </p:sp>
        <p:sp>
          <p:nvSpPr>
            <p:cNvPr id="395270" name="Rectangle 6"/>
            <p:cNvSpPr>
              <a:spLocks noChangeArrowheads="1"/>
            </p:cNvSpPr>
            <p:nvPr/>
          </p:nvSpPr>
          <p:spPr bwMode="auto">
            <a:xfrm>
              <a:off x="1584" y="960"/>
              <a:ext cx="244" cy="67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1" name="Rectangle 7"/>
            <p:cNvSpPr>
              <a:spLocks noChangeArrowheads="1"/>
            </p:cNvSpPr>
            <p:nvPr/>
          </p:nvSpPr>
          <p:spPr bwMode="auto">
            <a:xfrm>
              <a:off x="1584" y="1632"/>
              <a:ext cx="244" cy="863"/>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2" name="Rectangle 8"/>
            <p:cNvSpPr>
              <a:spLocks noChangeArrowheads="1"/>
            </p:cNvSpPr>
            <p:nvPr/>
          </p:nvSpPr>
          <p:spPr bwMode="auto">
            <a:xfrm>
              <a:off x="960" y="1200"/>
              <a:ext cx="624"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3" name="Line 9"/>
            <p:cNvSpPr>
              <a:spLocks noChangeShapeType="1"/>
            </p:cNvSpPr>
            <p:nvPr/>
          </p:nvSpPr>
          <p:spPr bwMode="auto">
            <a:xfrm>
              <a:off x="816" y="1296"/>
              <a:ext cx="1296" cy="0"/>
            </a:xfrm>
            <a:prstGeom prst="line">
              <a:avLst/>
            </a:prstGeom>
            <a:noFill/>
            <a:ln w="22225">
              <a:solidFill>
                <a:schemeClr val="tx1"/>
              </a:solidFill>
              <a:prstDash val="lgDashDot"/>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4" name="Freeform 10"/>
            <p:cNvSpPr/>
            <p:nvPr/>
          </p:nvSpPr>
          <p:spPr bwMode="auto">
            <a:xfrm>
              <a:off x="1152" y="1008"/>
              <a:ext cx="148" cy="576"/>
            </a:xfrm>
            <a:custGeom>
              <a:avLst/>
              <a:gdLst/>
              <a:ahLst/>
              <a:cxnLst>
                <a:cxn ang="0">
                  <a:pos x="48" y="0"/>
                </a:cxn>
                <a:cxn ang="0">
                  <a:pos x="144" y="336"/>
                </a:cxn>
                <a:cxn ang="0">
                  <a:pos x="0" y="576"/>
                </a:cxn>
              </a:cxnLst>
              <a:rect l="0" t="0" r="r" b="b"/>
              <a:pathLst>
                <a:path w="152" h="576">
                  <a:moveTo>
                    <a:pt x="48" y="0"/>
                  </a:moveTo>
                  <a:cubicBezTo>
                    <a:pt x="100" y="120"/>
                    <a:pt x="152" y="240"/>
                    <a:pt x="144" y="336"/>
                  </a:cubicBezTo>
                  <a:cubicBezTo>
                    <a:pt x="136" y="432"/>
                    <a:pt x="68" y="504"/>
                    <a:pt x="0" y="57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0067" name="Text Box 11"/>
            <p:cNvSpPr txBox="1">
              <a:spLocks noChangeArrowheads="1"/>
            </p:cNvSpPr>
            <p:nvPr/>
          </p:nvSpPr>
          <p:spPr bwMode="auto">
            <a:xfrm>
              <a:off x="931" y="863"/>
              <a:ext cx="35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r>
                <a:rPr lang="en-US" altLang="zh-CN" sz="2800" baseline="-18000">
                  <a:latin typeface="Times New Roman" panose="02020603050405020304" pitchFamily="18" charset="0"/>
                </a:rPr>
                <a:t>1</a:t>
              </a:r>
            </a:p>
          </p:txBody>
        </p:sp>
        <p:sp>
          <p:nvSpPr>
            <p:cNvPr id="130068" name="Text Box 12"/>
            <p:cNvSpPr txBox="1">
              <a:spLocks noChangeArrowheads="1"/>
            </p:cNvSpPr>
            <p:nvPr/>
          </p:nvSpPr>
          <p:spPr bwMode="auto">
            <a:xfrm>
              <a:off x="1267" y="860"/>
              <a:ext cx="33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baseline="-18000">
                  <a:latin typeface="Times New Roman" panose="02020603050405020304" pitchFamily="18" charset="0"/>
                </a:rPr>
                <a:t>1</a:t>
              </a:r>
            </a:p>
          </p:txBody>
        </p:sp>
        <p:sp>
          <p:nvSpPr>
            <p:cNvPr id="395277" name="Line 13"/>
            <p:cNvSpPr>
              <a:spLocks noChangeShapeType="1"/>
            </p:cNvSpPr>
            <p:nvPr/>
          </p:nvSpPr>
          <p:spPr bwMode="auto">
            <a:xfrm>
              <a:off x="1344" y="2072"/>
              <a:ext cx="1200" cy="0"/>
            </a:xfrm>
            <a:prstGeom prst="line">
              <a:avLst/>
            </a:prstGeom>
            <a:noFill/>
            <a:ln w="22225">
              <a:solidFill>
                <a:schemeClr val="tx1"/>
              </a:solidFill>
              <a:prstDash val="lgDashDot"/>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8" name="Rectangle 14"/>
            <p:cNvSpPr>
              <a:spLocks noChangeArrowheads="1"/>
            </p:cNvSpPr>
            <p:nvPr/>
          </p:nvSpPr>
          <p:spPr bwMode="auto">
            <a:xfrm>
              <a:off x="1824" y="1968"/>
              <a:ext cx="624"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5279" name="Freeform 15"/>
            <p:cNvSpPr/>
            <p:nvPr/>
          </p:nvSpPr>
          <p:spPr bwMode="auto">
            <a:xfrm flipH="1" flipV="1">
              <a:off x="2056" y="1776"/>
              <a:ext cx="150" cy="576"/>
            </a:xfrm>
            <a:custGeom>
              <a:avLst/>
              <a:gdLst/>
              <a:ahLst/>
              <a:cxnLst>
                <a:cxn ang="0">
                  <a:pos x="48" y="0"/>
                </a:cxn>
                <a:cxn ang="0">
                  <a:pos x="144" y="336"/>
                </a:cxn>
                <a:cxn ang="0">
                  <a:pos x="0" y="576"/>
                </a:cxn>
              </a:cxnLst>
              <a:rect l="0" t="0" r="r" b="b"/>
              <a:pathLst>
                <a:path w="152" h="576">
                  <a:moveTo>
                    <a:pt x="48" y="0"/>
                  </a:moveTo>
                  <a:cubicBezTo>
                    <a:pt x="100" y="120"/>
                    <a:pt x="152" y="240"/>
                    <a:pt x="144" y="336"/>
                  </a:cubicBezTo>
                  <a:cubicBezTo>
                    <a:pt x="136" y="432"/>
                    <a:pt x="68" y="504"/>
                    <a:pt x="0" y="57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0072" name="Text Box 16"/>
            <p:cNvSpPr txBox="1">
              <a:spLocks noChangeArrowheads="1"/>
            </p:cNvSpPr>
            <p:nvPr/>
          </p:nvSpPr>
          <p:spPr bwMode="auto">
            <a:xfrm>
              <a:off x="1851" y="2121"/>
              <a:ext cx="35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r>
                <a:rPr lang="en-US" altLang="zh-CN" sz="2800" baseline="-18000">
                  <a:latin typeface="Times New Roman" panose="02020603050405020304" pitchFamily="18" charset="0"/>
                </a:rPr>
                <a:t>2</a:t>
              </a:r>
            </a:p>
          </p:txBody>
        </p:sp>
        <p:sp>
          <p:nvSpPr>
            <p:cNvPr id="130073" name="Text Box 17"/>
            <p:cNvSpPr txBox="1">
              <a:spLocks noChangeArrowheads="1"/>
            </p:cNvSpPr>
            <p:nvPr/>
          </p:nvSpPr>
          <p:spPr bwMode="auto">
            <a:xfrm>
              <a:off x="2187" y="2119"/>
              <a:ext cx="33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baseline="-18000">
                  <a:latin typeface="Times New Roman" panose="02020603050405020304" pitchFamily="18" charset="0"/>
                </a:rPr>
                <a:t>2</a:t>
              </a:r>
            </a:p>
          </p:txBody>
        </p:sp>
        <p:sp>
          <p:nvSpPr>
            <p:cNvPr id="130074" name="Text Box 18"/>
            <p:cNvSpPr txBox="1">
              <a:spLocks noChangeArrowheads="1"/>
            </p:cNvSpPr>
            <p:nvPr/>
          </p:nvSpPr>
          <p:spPr bwMode="auto">
            <a:xfrm>
              <a:off x="1305" y="2217"/>
              <a:ext cx="30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z</a:t>
              </a:r>
              <a:r>
                <a:rPr lang="en-US" altLang="zh-CN" sz="2800" baseline="-18000">
                  <a:latin typeface="Times New Roman" panose="02020603050405020304" pitchFamily="18" charset="0"/>
                </a:rPr>
                <a:t>2</a:t>
              </a:r>
            </a:p>
          </p:txBody>
        </p:sp>
        <p:sp>
          <p:nvSpPr>
            <p:cNvPr id="130075" name="Text Box 19"/>
            <p:cNvSpPr txBox="1">
              <a:spLocks noChangeArrowheads="1"/>
            </p:cNvSpPr>
            <p:nvPr/>
          </p:nvSpPr>
          <p:spPr bwMode="auto">
            <a:xfrm>
              <a:off x="1275" y="2538"/>
              <a:ext cx="75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齿轮副</a:t>
              </a:r>
            </a:p>
          </p:txBody>
        </p:sp>
      </p:grpSp>
      <p:sp>
        <p:nvSpPr>
          <p:cNvPr id="395284" name="Rectangle 20"/>
          <p:cNvSpPr>
            <a:spLocks noChangeArrowheads="1"/>
          </p:cNvSpPr>
          <p:nvPr/>
        </p:nvSpPr>
        <p:spPr bwMode="auto">
          <a:xfrm>
            <a:off x="611561" y="4725144"/>
            <a:ext cx="7805054"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pPr>
            <a:r>
              <a:rPr lang="zh-CN" altLang="en-US" sz="2400" dirty="0"/>
              <a:t>假设齿轮传动中无功率损耗，且忽略齿轮转动惯量</a:t>
            </a:r>
            <a:r>
              <a:rPr lang="en-US" altLang="zh-CN" sz="2400" dirty="0"/>
              <a:t>(</a:t>
            </a:r>
            <a:r>
              <a:rPr lang="zh-CN" altLang="en-US" sz="2400" dirty="0"/>
              <a:t>或齿轮匀速运动</a:t>
            </a:r>
            <a:r>
              <a:rPr lang="en-US" altLang="zh-CN" sz="2400" dirty="0"/>
              <a:t>)</a:t>
            </a:r>
            <a:r>
              <a:rPr lang="zh-CN" altLang="en-US" sz="2400" dirty="0"/>
              <a:t>、啮合间隙与变形，则</a:t>
            </a:r>
            <a:r>
              <a:rPr lang="en-US" altLang="zh-CN" sz="2400" dirty="0"/>
              <a:t>(</a:t>
            </a:r>
            <a:r>
              <a:rPr lang="zh-CN" altLang="en-US" sz="2400" dirty="0"/>
              <a:t>功率守恒原理</a:t>
            </a:r>
            <a:r>
              <a:rPr lang="en-US" altLang="zh-CN" sz="2400" dirty="0"/>
              <a:t>)</a:t>
            </a:r>
            <a:r>
              <a:rPr lang="zh-CN" altLang="en-US" sz="2400" dirty="0"/>
              <a:t>：</a:t>
            </a:r>
          </a:p>
        </p:txBody>
      </p:sp>
      <p:graphicFrame>
        <p:nvGraphicFramePr>
          <p:cNvPr id="395285" name="Object 21"/>
          <p:cNvGraphicFramePr>
            <a:graphicFrameLocks noChangeAspect="1"/>
          </p:cNvGraphicFramePr>
          <p:nvPr/>
        </p:nvGraphicFramePr>
        <p:xfrm>
          <a:off x="2915816" y="5517232"/>
          <a:ext cx="3430588" cy="1022350"/>
        </p:xfrm>
        <a:graphic>
          <a:graphicData uri="http://schemas.openxmlformats.org/presentationml/2006/ole">
            <mc:AlternateContent xmlns:mc="http://schemas.openxmlformats.org/markup-compatibility/2006">
              <mc:Choice xmlns:v="urn:schemas-microsoft-com:vml" Requires="v">
                <p:oleObj spid="_x0000_s197637" name="公式" r:id="rId3" imgW="34747200" imgH="10363200" progId="">
                  <p:embed/>
                </p:oleObj>
              </mc:Choice>
              <mc:Fallback>
                <p:oleObj name="公式" r:id="rId3" imgW="34747200" imgH="10363200" progId="">
                  <p:embed/>
                  <p:pic>
                    <p:nvPicPr>
                      <p:cNvPr id="0" name="Picture 1" descr="image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17232"/>
                        <a:ext cx="3430588"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p:nvPr/>
        </p:nvGrpSpPr>
        <p:grpSpPr bwMode="auto">
          <a:xfrm>
            <a:off x="4427984" y="1772816"/>
            <a:ext cx="3978275" cy="2714625"/>
            <a:chOff x="2592" y="939"/>
            <a:chExt cx="2506" cy="1710"/>
          </a:xfrm>
        </p:grpSpPr>
        <p:sp>
          <p:nvSpPr>
            <p:cNvPr id="130056" name="Rectangle 23"/>
            <p:cNvSpPr>
              <a:spLocks noChangeArrowheads="1"/>
            </p:cNvSpPr>
            <p:nvPr/>
          </p:nvSpPr>
          <p:spPr bwMode="auto">
            <a:xfrm>
              <a:off x="2592" y="939"/>
              <a:ext cx="14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dirty="0">
                  <a:latin typeface="Times New Roman" panose="02020603050405020304" pitchFamily="18" charset="0"/>
                </a:rPr>
                <a:t>T</a:t>
              </a:r>
              <a:r>
                <a:rPr lang="en-US" altLang="zh-CN" sz="2800" baseline="-18000" dirty="0">
                  <a:latin typeface="Times New Roman" panose="02020603050405020304" pitchFamily="18" charset="0"/>
                </a:rPr>
                <a:t>1</a:t>
              </a:r>
              <a:r>
                <a:rPr lang="zh-CN" altLang="en-US" sz="2800" dirty="0"/>
                <a:t>、</a:t>
              </a:r>
              <a:r>
                <a:rPr lang="en-US" altLang="zh-CN" sz="2800" i="1" dirty="0">
                  <a:latin typeface="Times New Roman" panose="02020603050405020304" pitchFamily="18" charset="0"/>
                </a:rPr>
                <a:t>T</a:t>
              </a:r>
              <a:r>
                <a:rPr lang="en-US" altLang="zh-CN" sz="2800" baseline="-18000" dirty="0">
                  <a:latin typeface="Times New Roman" panose="02020603050405020304" pitchFamily="18" charset="0"/>
                </a:rPr>
                <a:t>2</a:t>
              </a:r>
              <a:r>
                <a:rPr lang="zh-CN" altLang="en-US" sz="2800" dirty="0"/>
                <a:t>：转矩</a:t>
              </a:r>
            </a:p>
          </p:txBody>
        </p:sp>
        <p:sp>
          <p:nvSpPr>
            <p:cNvPr id="130057" name="Rectangle 24"/>
            <p:cNvSpPr>
              <a:spLocks noChangeArrowheads="1"/>
            </p:cNvSpPr>
            <p:nvPr/>
          </p:nvSpPr>
          <p:spPr bwMode="auto">
            <a:xfrm>
              <a:off x="2592" y="1266"/>
              <a:ext cx="16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sym typeface="Symbol" panose="05050102010706020507" pitchFamily="18" charset="2"/>
                </a:rPr>
                <a:t></a:t>
              </a:r>
              <a:r>
                <a:rPr lang="en-US" altLang="zh-CN" sz="2800" baseline="-18000">
                  <a:latin typeface="Times New Roman" panose="02020603050405020304" pitchFamily="18" charset="0"/>
                </a:rPr>
                <a:t>1</a:t>
              </a:r>
              <a:r>
                <a:rPr lang="zh-CN" altLang="en-US" sz="2800"/>
                <a:t>、</a:t>
              </a:r>
              <a:r>
                <a:rPr lang="zh-CN" altLang="en-US" sz="2800" i="1">
                  <a:sym typeface="Symbol" panose="05050102010706020507" pitchFamily="18" charset="2"/>
                </a:rPr>
                <a:t></a:t>
              </a:r>
              <a:r>
                <a:rPr lang="en-US" altLang="zh-CN" sz="2800" baseline="-18000">
                  <a:latin typeface="Times New Roman" panose="02020603050405020304" pitchFamily="18" charset="0"/>
                </a:rPr>
                <a:t>2</a:t>
              </a:r>
              <a:r>
                <a:rPr lang="zh-CN" altLang="en-US" sz="2800"/>
                <a:t>：角位移</a:t>
              </a:r>
            </a:p>
          </p:txBody>
        </p:sp>
        <p:sp>
          <p:nvSpPr>
            <p:cNvPr id="130058" name="Rectangle 25"/>
            <p:cNvSpPr>
              <a:spLocks noChangeArrowheads="1"/>
            </p:cNvSpPr>
            <p:nvPr/>
          </p:nvSpPr>
          <p:spPr bwMode="auto">
            <a:xfrm>
              <a:off x="2592" y="1611"/>
              <a:ext cx="1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dirty="0">
                  <a:sym typeface="Symbol" panose="05050102010706020507" pitchFamily="18" charset="2"/>
                </a:rPr>
                <a:t></a:t>
              </a:r>
              <a:r>
                <a:rPr lang="en-US" altLang="zh-CN" sz="2800" baseline="-18000" dirty="0">
                  <a:latin typeface="Times New Roman" panose="02020603050405020304" pitchFamily="18" charset="0"/>
                </a:rPr>
                <a:t>1</a:t>
              </a:r>
              <a:r>
                <a:rPr lang="zh-CN" altLang="en-US" sz="2800" dirty="0"/>
                <a:t>、</a:t>
              </a:r>
              <a:r>
                <a:rPr lang="zh-CN" altLang="en-US" sz="2800" i="1" dirty="0">
                  <a:sym typeface="Symbol" panose="05050102010706020507" pitchFamily="18" charset="2"/>
                </a:rPr>
                <a:t></a:t>
              </a:r>
              <a:r>
                <a:rPr lang="en-US" altLang="zh-CN" sz="2800" baseline="-18000" dirty="0">
                  <a:latin typeface="Times New Roman" panose="02020603050405020304" pitchFamily="18" charset="0"/>
                </a:rPr>
                <a:t>2</a:t>
              </a:r>
              <a:r>
                <a:rPr lang="zh-CN" altLang="en-US" sz="2800" dirty="0"/>
                <a:t>：角速度</a:t>
              </a:r>
            </a:p>
          </p:txBody>
        </p:sp>
        <p:sp>
          <p:nvSpPr>
            <p:cNvPr id="130059" name="Rectangle 26"/>
            <p:cNvSpPr>
              <a:spLocks noChangeArrowheads="1"/>
            </p:cNvSpPr>
            <p:nvPr/>
          </p:nvSpPr>
          <p:spPr bwMode="auto">
            <a:xfrm>
              <a:off x="2634" y="1947"/>
              <a:ext cx="1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z</a:t>
              </a:r>
              <a:r>
                <a:rPr lang="en-US" altLang="zh-CN" sz="2800" baseline="-18000">
                  <a:latin typeface="Times New Roman" panose="02020603050405020304" pitchFamily="18" charset="0"/>
                </a:rPr>
                <a:t>1</a:t>
              </a:r>
              <a:r>
                <a:rPr lang="zh-CN" altLang="en-US" sz="2800"/>
                <a:t>、</a:t>
              </a:r>
              <a:r>
                <a:rPr lang="en-US" altLang="zh-CN" sz="2800">
                  <a:latin typeface="Times New Roman" panose="02020603050405020304" pitchFamily="18" charset="0"/>
                </a:rPr>
                <a:t>z</a:t>
              </a:r>
              <a:r>
                <a:rPr lang="en-US" altLang="zh-CN" sz="2800" baseline="-18000">
                  <a:latin typeface="Times New Roman" panose="02020603050405020304" pitchFamily="18" charset="0"/>
                </a:rPr>
                <a:t>2</a:t>
              </a:r>
              <a:r>
                <a:rPr lang="zh-CN" altLang="en-US" sz="2800"/>
                <a:t>：齿数</a:t>
              </a:r>
            </a:p>
          </p:txBody>
        </p:sp>
        <p:sp>
          <p:nvSpPr>
            <p:cNvPr id="130060" name="Rectangle 27"/>
            <p:cNvSpPr>
              <a:spLocks noChangeArrowheads="1"/>
            </p:cNvSpPr>
            <p:nvPr/>
          </p:nvSpPr>
          <p:spPr bwMode="auto">
            <a:xfrm>
              <a:off x="2640" y="2322"/>
              <a:ext cx="24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r</a:t>
              </a:r>
              <a:r>
                <a:rPr lang="en-US" altLang="zh-CN" sz="2800" baseline="-18000">
                  <a:latin typeface="Times New Roman" panose="02020603050405020304" pitchFamily="18" charset="0"/>
                </a:rPr>
                <a:t>1</a:t>
              </a:r>
              <a:r>
                <a:rPr lang="zh-CN" altLang="en-US" sz="2800"/>
                <a:t>、</a:t>
              </a:r>
              <a:r>
                <a:rPr lang="en-US" altLang="zh-CN" sz="2800" i="1">
                  <a:latin typeface="Times New Roman" panose="02020603050405020304" pitchFamily="18" charset="0"/>
                </a:rPr>
                <a:t>r</a:t>
              </a:r>
              <a:r>
                <a:rPr lang="en-US" altLang="zh-CN" sz="2800" baseline="-18000">
                  <a:latin typeface="Times New Roman" panose="02020603050405020304" pitchFamily="18" charset="0"/>
                </a:rPr>
                <a:t>2</a:t>
              </a:r>
              <a:r>
                <a:rPr lang="zh-CN" altLang="en-US" sz="2800"/>
                <a:t>：齿轮分度圆半径</a:t>
              </a:r>
            </a:p>
          </p:txBody>
        </p:sp>
      </p:grpSp>
      <p:sp>
        <p:nvSpPr>
          <p:cNvPr id="28"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30" name="AutoShape 7"/>
          <p:cNvSpPr>
            <a:spLocks noChangeArrowheads="1"/>
          </p:cNvSpPr>
          <p:nvPr/>
        </p:nvSpPr>
        <p:spPr bwMode="gray">
          <a:xfrm>
            <a:off x="1835696" y="764704"/>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31" name="Text Box 8"/>
          <p:cNvSpPr txBox="1">
            <a:spLocks noChangeArrowheads="1"/>
          </p:cNvSpPr>
          <p:nvPr/>
        </p:nvSpPr>
        <p:spPr bwMode="auto">
          <a:xfrm>
            <a:off x="2191326" y="880425"/>
            <a:ext cx="5260993"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2.7 </a:t>
            </a:r>
            <a:r>
              <a:rPr lang="zh-CN" altLang="en-US" sz="2400" b="1" dirty="0">
                <a:latin typeface="黑体" panose="02010609060101010101" pitchFamily="49" charset="-122"/>
                <a:ea typeface="黑体" panose="02010609060101010101" pitchFamily="49" charset="-122"/>
              </a:rPr>
              <a:t>控制系统传递函数推导举例</a:t>
            </a:r>
          </a:p>
        </p:txBody>
      </p:sp>
      <p:sp>
        <p:nvSpPr>
          <p:cNvPr id="32" name="页脚占位符 31"/>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5284"/>
                                        </p:tgtEl>
                                        <p:attrNameLst>
                                          <p:attrName>style.visibility</p:attrName>
                                        </p:attrNameLst>
                                      </p:cBhvr>
                                      <p:to>
                                        <p:strVal val="visible"/>
                                      </p:to>
                                    </p:set>
                                    <p:anim calcmode="lin" valueType="num">
                                      <p:cBhvr additive="base">
                                        <p:cTn id="19" dur="500" fill="hold"/>
                                        <p:tgtEl>
                                          <p:spTgt spid="395284"/>
                                        </p:tgtEl>
                                        <p:attrNameLst>
                                          <p:attrName>ppt_x</p:attrName>
                                        </p:attrNameLst>
                                      </p:cBhvr>
                                      <p:tavLst>
                                        <p:tav tm="0">
                                          <p:val>
                                            <p:strVal val="#ppt_x"/>
                                          </p:val>
                                        </p:tav>
                                        <p:tav tm="100000">
                                          <p:val>
                                            <p:strVal val="#ppt_x"/>
                                          </p:val>
                                        </p:tav>
                                      </p:tavLst>
                                    </p:anim>
                                    <p:anim calcmode="lin" valueType="num">
                                      <p:cBhvr additive="base">
                                        <p:cTn id="20" dur="500" fill="hold"/>
                                        <p:tgtEl>
                                          <p:spTgt spid="3952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5285"/>
                                        </p:tgtEl>
                                        <p:attrNameLst>
                                          <p:attrName>style.visibility</p:attrName>
                                        </p:attrNameLst>
                                      </p:cBhvr>
                                      <p:to>
                                        <p:strVal val="visible"/>
                                      </p:to>
                                    </p:set>
                                    <p:anim calcmode="lin" valueType="num">
                                      <p:cBhvr additive="base">
                                        <p:cTn id="25" dur="500" fill="hold"/>
                                        <p:tgtEl>
                                          <p:spTgt spid="395285"/>
                                        </p:tgtEl>
                                        <p:attrNameLst>
                                          <p:attrName>ppt_x</p:attrName>
                                        </p:attrNameLst>
                                      </p:cBhvr>
                                      <p:tavLst>
                                        <p:tav tm="0">
                                          <p:val>
                                            <p:strVal val="#ppt_x"/>
                                          </p:val>
                                        </p:tav>
                                        <p:tav tm="100000">
                                          <p:val>
                                            <p:strVal val="#ppt_x"/>
                                          </p:val>
                                        </p:tav>
                                      </p:tavLst>
                                    </p:anim>
                                    <p:anim calcmode="lin" valueType="num">
                                      <p:cBhvr additive="base">
                                        <p:cTn id="26" dur="500" fill="hold"/>
                                        <p:tgtEl>
                                          <p:spTgt spid="395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4"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4562" name="Group 3"/>
          <p:cNvGrpSpPr/>
          <p:nvPr/>
        </p:nvGrpSpPr>
        <p:grpSpPr bwMode="auto">
          <a:xfrm>
            <a:off x="1619250" y="908720"/>
            <a:ext cx="6337300" cy="3541712"/>
            <a:chOff x="864" y="672"/>
            <a:chExt cx="3456" cy="2231"/>
          </a:xfrm>
        </p:grpSpPr>
        <p:grpSp>
          <p:nvGrpSpPr>
            <p:cNvPr id="194567" name="Group 4"/>
            <p:cNvGrpSpPr/>
            <p:nvPr/>
          </p:nvGrpSpPr>
          <p:grpSpPr bwMode="auto">
            <a:xfrm>
              <a:off x="1008" y="1008"/>
              <a:ext cx="3312" cy="1895"/>
              <a:chOff x="1008" y="1152"/>
              <a:chExt cx="3312" cy="1895"/>
            </a:xfrm>
          </p:grpSpPr>
          <p:sp>
            <p:nvSpPr>
              <p:cNvPr id="396293" name="Rectangle 5"/>
              <p:cNvSpPr>
                <a:spLocks noChangeArrowheads="1"/>
              </p:cNvSpPr>
              <p:nvPr/>
            </p:nvSpPr>
            <p:spPr bwMode="auto">
              <a:xfrm>
                <a:off x="2544" y="1463"/>
                <a:ext cx="242" cy="67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294" name="Rectangle 6"/>
              <p:cNvSpPr>
                <a:spLocks noChangeArrowheads="1"/>
              </p:cNvSpPr>
              <p:nvPr/>
            </p:nvSpPr>
            <p:spPr bwMode="auto">
              <a:xfrm>
                <a:off x="2544" y="2135"/>
                <a:ext cx="242" cy="864"/>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295" name="Rectangle 7"/>
              <p:cNvSpPr>
                <a:spLocks noChangeArrowheads="1"/>
              </p:cNvSpPr>
              <p:nvPr/>
            </p:nvSpPr>
            <p:spPr bwMode="auto">
              <a:xfrm>
                <a:off x="1536" y="1703"/>
                <a:ext cx="1008"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296" name="Line 8"/>
              <p:cNvSpPr>
                <a:spLocks noChangeShapeType="1"/>
              </p:cNvSpPr>
              <p:nvPr/>
            </p:nvSpPr>
            <p:spPr bwMode="auto">
              <a:xfrm>
                <a:off x="1008" y="1799"/>
                <a:ext cx="2640" cy="0"/>
              </a:xfrm>
              <a:prstGeom prst="line">
                <a:avLst/>
              </a:prstGeom>
              <a:noFill/>
              <a:ln w="22225">
                <a:solidFill>
                  <a:schemeClr val="tx1"/>
                </a:solidFill>
                <a:prstDash val="lgDashDot"/>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297" name="Freeform 9"/>
              <p:cNvSpPr/>
              <p:nvPr/>
            </p:nvSpPr>
            <p:spPr bwMode="auto">
              <a:xfrm>
                <a:off x="1757" y="1511"/>
                <a:ext cx="152" cy="576"/>
              </a:xfrm>
              <a:custGeom>
                <a:avLst/>
                <a:gdLst/>
                <a:ahLst/>
                <a:cxnLst>
                  <a:cxn ang="0">
                    <a:pos x="48" y="0"/>
                  </a:cxn>
                  <a:cxn ang="0">
                    <a:pos x="144" y="336"/>
                  </a:cxn>
                  <a:cxn ang="0">
                    <a:pos x="0" y="576"/>
                  </a:cxn>
                </a:cxnLst>
                <a:rect l="0" t="0" r="r" b="b"/>
                <a:pathLst>
                  <a:path w="152" h="576">
                    <a:moveTo>
                      <a:pt x="48" y="0"/>
                    </a:moveTo>
                    <a:cubicBezTo>
                      <a:pt x="100" y="120"/>
                      <a:pt x="152" y="240"/>
                      <a:pt x="144" y="336"/>
                    </a:cubicBezTo>
                    <a:cubicBezTo>
                      <a:pt x="136" y="432"/>
                      <a:pt x="68" y="504"/>
                      <a:pt x="0" y="57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4574" name="Text Box 10"/>
              <p:cNvSpPr txBox="1">
                <a:spLocks noChangeArrowheads="1"/>
              </p:cNvSpPr>
              <p:nvPr/>
            </p:nvSpPr>
            <p:spPr bwMode="auto">
              <a:xfrm>
                <a:off x="1536" y="1904"/>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endParaRPr lang="en-US" altLang="zh-CN" sz="2800" baseline="-18000"/>
              </a:p>
            </p:txBody>
          </p:sp>
          <p:sp>
            <p:nvSpPr>
              <p:cNvPr id="194575" name="Text Box 11"/>
              <p:cNvSpPr txBox="1">
                <a:spLocks noChangeArrowheads="1"/>
              </p:cNvSpPr>
              <p:nvPr/>
            </p:nvSpPr>
            <p:spPr bwMode="auto">
              <a:xfrm>
                <a:off x="1803" y="1900"/>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baseline="-18000">
                    <a:latin typeface="Times New Roman" panose="02020603050405020304" pitchFamily="18" charset="0"/>
                  </a:rPr>
                  <a:t>1</a:t>
                </a:r>
              </a:p>
            </p:txBody>
          </p:sp>
          <p:sp>
            <p:nvSpPr>
              <p:cNvPr id="194576" name="Text Box 12"/>
              <p:cNvSpPr txBox="1">
                <a:spLocks noChangeArrowheads="1"/>
              </p:cNvSpPr>
              <p:nvPr/>
            </p:nvSpPr>
            <p:spPr bwMode="auto">
              <a:xfrm>
                <a:off x="2763" y="128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z</a:t>
                </a:r>
                <a:r>
                  <a:rPr lang="en-US" altLang="zh-CN" sz="2800" baseline="-18000">
                    <a:latin typeface="Times New Roman" panose="02020603050405020304" pitchFamily="18" charset="0"/>
                  </a:rPr>
                  <a:t>1</a:t>
                </a:r>
              </a:p>
            </p:txBody>
          </p:sp>
          <p:sp>
            <p:nvSpPr>
              <p:cNvPr id="396301" name="Line 13"/>
              <p:cNvSpPr>
                <a:spLocks noChangeShapeType="1"/>
              </p:cNvSpPr>
              <p:nvPr/>
            </p:nvSpPr>
            <p:spPr bwMode="auto">
              <a:xfrm flipV="1">
                <a:off x="1872" y="2567"/>
                <a:ext cx="2448" cy="0"/>
              </a:xfrm>
              <a:prstGeom prst="line">
                <a:avLst/>
              </a:prstGeom>
              <a:noFill/>
              <a:ln w="22225">
                <a:solidFill>
                  <a:schemeClr val="tx1"/>
                </a:solidFill>
                <a:prstDash val="lgDashDot"/>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02" name="Freeform 14"/>
              <p:cNvSpPr/>
              <p:nvPr/>
            </p:nvSpPr>
            <p:spPr bwMode="auto">
              <a:xfrm flipH="1" flipV="1">
                <a:off x="3352" y="2279"/>
                <a:ext cx="152" cy="576"/>
              </a:xfrm>
              <a:custGeom>
                <a:avLst/>
                <a:gdLst/>
                <a:ahLst/>
                <a:cxnLst>
                  <a:cxn ang="0">
                    <a:pos x="48" y="0"/>
                  </a:cxn>
                  <a:cxn ang="0">
                    <a:pos x="144" y="336"/>
                  </a:cxn>
                  <a:cxn ang="0">
                    <a:pos x="0" y="576"/>
                  </a:cxn>
                </a:cxnLst>
                <a:rect l="0" t="0" r="r" b="b"/>
                <a:pathLst>
                  <a:path w="152" h="576">
                    <a:moveTo>
                      <a:pt x="48" y="0"/>
                    </a:moveTo>
                    <a:cubicBezTo>
                      <a:pt x="100" y="120"/>
                      <a:pt x="152" y="240"/>
                      <a:pt x="144" y="336"/>
                    </a:cubicBezTo>
                    <a:cubicBezTo>
                      <a:pt x="136" y="432"/>
                      <a:pt x="68" y="504"/>
                      <a:pt x="0" y="57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4579" name="Text Box 15"/>
              <p:cNvSpPr txBox="1">
                <a:spLocks noChangeArrowheads="1"/>
              </p:cNvSpPr>
              <p:nvPr/>
            </p:nvSpPr>
            <p:spPr bwMode="auto">
              <a:xfrm>
                <a:off x="3147" y="2624"/>
                <a:ext cx="2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r>
                  <a:rPr lang="en-US" altLang="zh-CN" sz="2800" baseline="-18000">
                    <a:latin typeface="Times New Roman" panose="02020603050405020304" pitchFamily="18" charset="0"/>
                  </a:rPr>
                  <a:t>2</a:t>
                </a:r>
              </a:p>
            </p:txBody>
          </p:sp>
          <p:sp>
            <p:nvSpPr>
              <p:cNvPr id="194580" name="Text Box 16"/>
              <p:cNvSpPr txBox="1">
                <a:spLocks noChangeArrowheads="1"/>
              </p:cNvSpPr>
              <p:nvPr/>
            </p:nvSpPr>
            <p:spPr bwMode="auto">
              <a:xfrm>
                <a:off x="3483" y="2620"/>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ym typeface="Symbol" panose="05050102010706020507" pitchFamily="18" charset="2"/>
                  </a:rPr>
                  <a:t></a:t>
                </a:r>
                <a:r>
                  <a:rPr lang="en-US" altLang="zh-CN" sz="2800" baseline="-18000">
                    <a:latin typeface="Times New Roman" panose="02020603050405020304" pitchFamily="18" charset="0"/>
                  </a:rPr>
                  <a:t>2</a:t>
                </a:r>
              </a:p>
            </p:txBody>
          </p:sp>
          <p:sp>
            <p:nvSpPr>
              <p:cNvPr id="194581" name="Text Box 17"/>
              <p:cNvSpPr txBox="1">
                <a:spLocks noChangeArrowheads="1"/>
              </p:cNvSpPr>
              <p:nvPr/>
            </p:nvSpPr>
            <p:spPr bwMode="auto">
              <a:xfrm>
                <a:off x="2265" y="272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z</a:t>
                </a:r>
                <a:r>
                  <a:rPr lang="en-US" altLang="zh-CN" sz="2800" baseline="-18000">
                    <a:latin typeface="Times New Roman" panose="02020603050405020304" pitchFamily="18" charset="0"/>
                  </a:rPr>
                  <a:t>2</a:t>
                </a:r>
              </a:p>
            </p:txBody>
          </p:sp>
          <p:sp useBgFill="1">
            <p:nvSpPr>
              <p:cNvPr id="194582" name="Rectangle 18"/>
              <p:cNvSpPr>
                <a:spLocks noChangeArrowheads="1"/>
              </p:cNvSpPr>
              <p:nvPr/>
            </p:nvSpPr>
            <p:spPr bwMode="auto">
              <a:xfrm>
                <a:off x="1152" y="1511"/>
                <a:ext cx="384" cy="576"/>
              </a:xfrm>
              <a:prstGeom prst="rect">
                <a:avLst/>
              </a:prstGeom>
              <a:ln w="22225">
                <a:solidFill>
                  <a:schemeClr val="tx1"/>
                </a:solidFill>
                <a:miter lim="800000"/>
              </a:ln>
            </p:spPr>
            <p:txBody>
              <a:bodyPr wrap="none" anchor="ctr"/>
              <a:lstStyle/>
              <a:p>
                <a:pPr algn="ctr"/>
                <a:r>
                  <a:rPr lang="en-US" altLang="zh-CN" sz="2800" i="1">
                    <a:latin typeface="Times New Roman" panose="02020603050405020304" pitchFamily="18" charset="0"/>
                  </a:rPr>
                  <a:t>J</a:t>
                </a:r>
                <a:r>
                  <a:rPr lang="en-US" altLang="zh-CN" sz="2800" baseline="-18000">
                    <a:latin typeface="Times New Roman" panose="02020603050405020304" pitchFamily="18" charset="0"/>
                  </a:rPr>
                  <a:t>1</a:t>
                </a:r>
              </a:p>
            </p:txBody>
          </p:sp>
          <p:grpSp>
            <p:nvGrpSpPr>
              <p:cNvPr id="194583" name="Group 19"/>
              <p:cNvGrpSpPr/>
              <p:nvPr/>
            </p:nvGrpSpPr>
            <p:grpSpPr bwMode="auto">
              <a:xfrm>
                <a:off x="2160" y="1479"/>
                <a:ext cx="192" cy="144"/>
                <a:chOff x="3648" y="1440"/>
                <a:chExt cx="192" cy="144"/>
              </a:xfrm>
            </p:grpSpPr>
            <p:sp>
              <p:nvSpPr>
                <p:cNvPr id="396308" name="Rectangle 20" descr="宽上对角线"/>
                <p:cNvSpPr>
                  <a:spLocks noChangeArrowheads="1"/>
                </p:cNvSpPr>
                <p:nvPr/>
              </p:nvSpPr>
              <p:spPr bwMode="auto">
                <a:xfrm>
                  <a:off x="3648" y="1440"/>
                  <a:ext cx="192" cy="144"/>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09" name="Line 21"/>
                <p:cNvSpPr>
                  <a:spLocks noChangeShapeType="1"/>
                </p:cNvSpPr>
                <p:nvPr/>
              </p:nvSpPr>
              <p:spPr bwMode="auto">
                <a:xfrm>
                  <a:off x="3648"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10" name="Line 22"/>
                <p:cNvSpPr>
                  <a:spLocks noChangeShapeType="1"/>
                </p:cNvSpPr>
                <p:nvPr/>
              </p:nvSpPr>
              <p:spPr bwMode="auto">
                <a:xfrm>
                  <a:off x="3648" y="1584"/>
                  <a:ext cx="19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11" name="Line 23"/>
                <p:cNvSpPr>
                  <a:spLocks noChangeShapeType="1"/>
                </p:cNvSpPr>
                <p:nvPr/>
              </p:nvSpPr>
              <p:spPr bwMode="auto">
                <a:xfrm flipV="1">
                  <a:off x="3840"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94584" name="Group 24"/>
              <p:cNvGrpSpPr/>
              <p:nvPr/>
            </p:nvGrpSpPr>
            <p:grpSpPr bwMode="auto">
              <a:xfrm flipV="1">
                <a:off x="2160" y="1975"/>
                <a:ext cx="192" cy="144"/>
                <a:chOff x="3648" y="1440"/>
                <a:chExt cx="192" cy="144"/>
              </a:xfrm>
            </p:grpSpPr>
            <p:sp>
              <p:nvSpPr>
                <p:cNvPr id="396313" name="Rectangle 25" descr="宽上对角线"/>
                <p:cNvSpPr>
                  <a:spLocks noChangeArrowheads="1"/>
                </p:cNvSpPr>
                <p:nvPr/>
              </p:nvSpPr>
              <p:spPr bwMode="auto">
                <a:xfrm>
                  <a:off x="3648" y="1440"/>
                  <a:ext cx="192" cy="144"/>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14" name="Line 26"/>
                <p:cNvSpPr>
                  <a:spLocks noChangeShapeType="1"/>
                </p:cNvSpPr>
                <p:nvPr/>
              </p:nvSpPr>
              <p:spPr bwMode="auto">
                <a:xfrm>
                  <a:off x="3648"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15" name="Line 27"/>
                <p:cNvSpPr>
                  <a:spLocks noChangeShapeType="1"/>
                </p:cNvSpPr>
                <p:nvPr/>
              </p:nvSpPr>
              <p:spPr bwMode="auto">
                <a:xfrm>
                  <a:off x="3648" y="1584"/>
                  <a:ext cx="19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16" name="Line 28"/>
                <p:cNvSpPr>
                  <a:spLocks noChangeShapeType="1"/>
                </p:cNvSpPr>
                <p:nvPr/>
              </p:nvSpPr>
              <p:spPr bwMode="auto">
                <a:xfrm flipV="1">
                  <a:off x="3840"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4585" name="Text Box 29"/>
              <p:cNvSpPr txBox="1">
                <a:spLocks noChangeArrowheads="1"/>
              </p:cNvSpPr>
              <p:nvPr/>
            </p:nvSpPr>
            <p:spPr bwMode="auto">
              <a:xfrm>
                <a:off x="2107" y="1152"/>
                <a:ext cx="3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D</a:t>
                </a:r>
                <a:r>
                  <a:rPr lang="en-US" altLang="zh-CN" sz="2800" baseline="-18000">
                    <a:latin typeface="Times New Roman" panose="02020603050405020304" pitchFamily="18" charset="0"/>
                  </a:rPr>
                  <a:t>1</a:t>
                </a:r>
              </a:p>
            </p:txBody>
          </p:sp>
          <p:sp>
            <p:nvSpPr>
              <p:cNvPr id="396318" name="Rectangle 30"/>
              <p:cNvSpPr>
                <a:spLocks noChangeArrowheads="1"/>
              </p:cNvSpPr>
              <p:nvPr/>
            </p:nvSpPr>
            <p:spPr bwMode="auto">
              <a:xfrm>
                <a:off x="2784" y="2471"/>
                <a:ext cx="1008"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useBgFill="1">
            <p:nvSpPr>
              <p:cNvPr id="194587" name="Rectangle 31"/>
              <p:cNvSpPr>
                <a:spLocks noChangeArrowheads="1"/>
              </p:cNvSpPr>
              <p:nvPr/>
            </p:nvSpPr>
            <p:spPr bwMode="auto">
              <a:xfrm>
                <a:off x="3792" y="2279"/>
                <a:ext cx="384" cy="576"/>
              </a:xfrm>
              <a:prstGeom prst="rect">
                <a:avLst/>
              </a:prstGeom>
              <a:ln w="22225">
                <a:solidFill>
                  <a:schemeClr val="tx1"/>
                </a:solidFill>
                <a:miter lim="800000"/>
              </a:ln>
            </p:spPr>
            <p:txBody>
              <a:bodyPr wrap="none" anchor="ctr"/>
              <a:lstStyle/>
              <a:p>
                <a:pPr algn="ctr"/>
                <a:r>
                  <a:rPr lang="en-US" altLang="zh-CN" sz="2800" i="1">
                    <a:latin typeface="Times New Roman" panose="02020603050405020304" pitchFamily="18" charset="0"/>
                  </a:rPr>
                  <a:t>J</a:t>
                </a:r>
                <a:r>
                  <a:rPr lang="en-US" altLang="zh-CN" sz="2800" baseline="-18000">
                    <a:latin typeface="Times New Roman" panose="02020603050405020304" pitchFamily="18" charset="0"/>
                  </a:rPr>
                  <a:t>2</a:t>
                </a:r>
              </a:p>
            </p:txBody>
          </p:sp>
          <p:grpSp>
            <p:nvGrpSpPr>
              <p:cNvPr id="194588" name="Group 32"/>
              <p:cNvGrpSpPr/>
              <p:nvPr/>
            </p:nvGrpSpPr>
            <p:grpSpPr bwMode="auto">
              <a:xfrm>
                <a:off x="2928" y="2254"/>
                <a:ext cx="192" cy="144"/>
                <a:chOff x="3648" y="1440"/>
                <a:chExt cx="192" cy="144"/>
              </a:xfrm>
            </p:grpSpPr>
            <p:sp>
              <p:nvSpPr>
                <p:cNvPr id="396321" name="Rectangle 33" descr="宽上对角线"/>
                <p:cNvSpPr>
                  <a:spLocks noChangeArrowheads="1"/>
                </p:cNvSpPr>
                <p:nvPr/>
              </p:nvSpPr>
              <p:spPr bwMode="auto">
                <a:xfrm>
                  <a:off x="3648" y="1440"/>
                  <a:ext cx="192" cy="144"/>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2" name="Line 34"/>
                <p:cNvSpPr>
                  <a:spLocks noChangeShapeType="1"/>
                </p:cNvSpPr>
                <p:nvPr/>
              </p:nvSpPr>
              <p:spPr bwMode="auto">
                <a:xfrm>
                  <a:off x="3648"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3" name="Line 35"/>
                <p:cNvSpPr>
                  <a:spLocks noChangeShapeType="1"/>
                </p:cNvSpPr>
                <p:nvPr/>
              </p:nvSpPr>
              <p:spPr bwMode="auto">
                <a:xfrm>
                  <a:off x="3648" y="1584"/>
                  <a:ext cx="19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4" name="Line 36"/>
                <p:cNvSpPr>
                  <a:spLocks noChangeShapeType="1"/>
                </p:cNvSpPr>
                <p:nvPr/>
              </p:nvSpPr>
              <p:spPr bwMode="auto">
                <a:xfrm flipV="1">
                  <a:off x="3840"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94589" name="Group 37"/>
              <p:cNvGrpSpPr/>
              <p:nvPr/>
            </p:nvGrpSpPr>
            <p:grpSpPr bwMode="auto">
              <a:xfrm flipV="1">
                <a:off x="2928" y="2734"/>
                <a:ext cx="192" cy="144"/>
                <a:chOff x="3648" y="1440"/>
                <a:chExt cx="192" cy="144"/>
              </a:xfrm>
            </p:grpSpPr>
            <p:sp>
              <p:nvSpPr>
                <p:cNvPr id="396326" name="Rectangle 38" descr="宽上对角线"/>
                <p:cNvSpPr>
                  <a:spLocks noChangeArrowheads="1"/>
                </p:cNvSpPr>
                <p:nvPr/>
              </p:nvSpPr>
              <p:spPr bwMode="auto">
                <a:xfrm>
                  <a:off x="3648" y="1440"/>
                  <a:ext cx="192" cy="144"/>
                </a:xfrm>
                <a:prstGeom prst="rect">
                  <a:avLst/>
                </a:prstGeom>
                <a:pattFill prst="wdUpDiag">
                  <a:fgClr>
                    <a:schemeClr val="tx1"/>
                  </a:fgClr>
                  <a:bgClr>
                    <a:schemeClr val="bg1"/>
                  </a:bgClr>
                </a:pattFill>
                <a:ln w="22225">
                  <a:no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7" name="Line 39"/>
                <p:cNvSpPr>
                  <a:spLocks noChangeShapeType="1"/>
                </p:cNvSpPr>
                <p:nvPr/>
              </p:nvSpPr>
              <p:spPr bwMode="auto">
                <a:xfrm>
                  <a:off x="3648"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8" name="Line 40"/>
                <p:cNvSpPr>
                  <a:spLocks noChangeShapeType="1"/>
                </p:cNvSpPr>
                <p:nvPr/>
              </p:nvSpPr>
              <p:spPr bwMode="auto">
                <a:xfrm>
                  <a:off x="3648" y="1584"/>
                  <a:ext cx="19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6329" name="Line 41"/>
                <p:cNvSpPr>
                  <a:spLocks noChangeShapeType="1"/>
                </p:cNvSpPr>
                <p:nvPr/>
              </p:nvSpPr>
              <p:spPr bwMode="auto">
                <a:xfrm flipV="1">
                  <a:off x="3840" y="1440"/>
                  <a:ext cx="0" cy="144"/>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4590" name="Text Box 42"/>
              <p:cNvSpPr txBox="1">
                <a:spLocks noChangeArrowheads="1"/>
              </p:cNvSpPr>
              <p:nvPr/>
            </p:nvSpPr>
            <p:spPr bwMode="auto">
              <a:xfrm>
                <a:off x="2875" y="1943"/>
                <a:ext cx="3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D</a:t>
                </a:r>
                <a:r>
                  <a:rPr lang="en-US" altLang="zh-CN" sz="2800" baseline="-18000">
                    <a:latin typeface="Times New Roman" panose="02020603050405020304" pitchFamily="18" charset="0"/>
                  </a:rPr>
                  <a:t>2</a:t>
                </a:r>
              </a:p>
            </p:txBody>
          </p:sp>
          <p:sp>
            <p:nvSpPr>
              <p:cNvPr id="396331" name="Freeform 43"/>
              <p:cNvSpPr/>
              <p:nvPr/>
            </p:nvSpPr>
            <p:spPr bwMode="auto">
              <a:xfrm flipH="1" flipV="1">
                <a:off x="3264" y="1511"/>
                <a:ext cx="152" cy="576"/>
              </a:xfrm>
              <a:custGeom>
                <a:avLst/>
                <a:gdLst/>
                <a:ahLst/>
                <a:cxnLst>
                  <a:cxn ang="0">
                    <a:pos x="48" y="0"/>
                  </a:cxn>
                  <a:cxn ang="0">
                    <a:pos x="144" y="336"/>
                  </a:cxn>
                  <a:cxn ang="0">
                    <a:pos x="0" y="576"/>
                  </a:cxn>
                </a:cxnLst>
                <a:rect l="0" t="0" r="r" b="b"/>
                <a:pathLst>
                  <a:path w="152" h="576">
                    <a:moveTo>
                      <a:pt x="48" y="0"/>
                    </a:moveTo>
                    <a:cubicBezTo>
                      <a:pt x="100" y="120"/>
                      <a:pt x="152" y="240"/>
                      <a:pt x="144" y="336"/>
                    </a:cubicBezTo>
                    <a:cubicBezTo>
                      <a:pt x="136" y="432"/>
                      <a:pt x="68" y="504"/>
                      <a:pt x="0" y="576"/>
                    </a:cubicBezTo>
                  </a:path>
                </a:pathLst>
              </a:cu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4592" name="Text Box 44"/>
              <p:cNvSpPr txBox="1">
                <a:spLocks noChangeArrowheads="1"/>
              </p:cNvSpPr>
              <p:nvPr/>
            </p:nvSpPr>
            <p:spPr bwMode="auto">
              <a:xfrm>
                <a:off x="3408" y="1367"/>
                <a:ext cx="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T</a:t>
                </a:r>
                <a:r>
                  <a:rPr lang="en-US" altLang="zh-CN" sz="2800" baseline="-18000">
                    <a:latin typeface="Times New Roman" panose="02020603050405020304" pitchFamily="18" charset="0"/>
                  </a:rPr>
                  <a:t>1</a:t>
                </a:r>
              </a:p>
            </p:txBody>
          </p:sp>
        </p:grpSp>
        <p:sp>
          <p:nvSpPr>
            <p:cNvPr id="194568" name="Rectangle 45"/>
            <p:cNvSpPr>
              <a:spLocks noChangeArrowheads="1"/>
            </p:cNvSpPr>
            <p:nvPr/>
          </p:nvSpPr>
          <p:spPr bwMode="auto">
            <a:xfrm>
              <a:off x="864" y="672"/>
              <a:ext cx="230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集中参数齿轮副模型：</a:t>
              </a:r>
            </a:p>
          </p:txBody>
        </p:sp>
      </p:grpSp>
      <p:grpSp>
        <p:nvGrpSpPr>
          <p:cNvPr id="8" name="Group 46"/>
          <p:cNvGrpSpPr/>
          <p:nvPr/>
        </p:nvGrpSpPr>
        <p:grpSpPr bwMode="auto">
          <a:xfrm>
            <a:off x="2268538" y="4652045"/>
            <a:ext cx="6273800" cy="1600200"/>
            <a:chOff x="874" y="2976"/>
            <a:chExt cx="3952" cy="1008"/>
          </a:xfrm>
        </p:grpSpPr>
        <p:sp>
          <p:nvSpPr>
            <p:cNvPr id="194564" name="Rectangle 47"/>
            <p:cNvSpPr>
              <a:spLocks noChangeArrowheads="1"/>
            </p:cNvSpPr>
            <p:nvPr/>
          </p:nvSpPr>
          <p:spPr bwMode="auto">
            <a:xfrm>
              <a:off x="874" y="3312"/>
              <a:ext cx="37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J</a:t>
              </a:r>
              <a:r>
                <a:rPr lang="en-US" altLang="zh-CN" sz="2800" baseline="-18000">
                  <a:latin typeface="Times New Roman" panose="02020603050405020304" pitchFamily="18" charset="0"/>
                </a:rPr>
                <a:t>1</a:t>
              </a:r>
              <a:r>
                <a:rPr lang="zh-CN" altLang="en-US" sz="2800"/>
                <a:t>、</a:t>
              </a:r>
              <a:r>
                <a:rPr lang="en-US" altLang="zh-CN" sz="2800" i="1">
                  <a:latin typeface="Times New Roman" panose="02020603050405020304" pitchFamily="18" charset="0"/>
                </a:rPr>
                <a:t>J</a:t>
              </a:r>
              <a:r>
                <a:rPr lang="en-US" altLang="zh-CN" sz="2800" baseline="-18000">
                  <a:latin typeface="Times New Roman" panose="02020603050405020304" pitchFamily="18" charset="0"/>
                </a:rPr>
                <a:t>2  </a:t>
              </a:r>
              <a:r>
                <a:rPr lang="zh-CN" altLang="en-US" sz="2800"/>
                <a:t>：齿轮（包括轴）的转动惯量</a:t>
              </a:r>
            </a:p>
          </p:txBody>
        </p:sp>
        <p:sp>
          <p:nvSpPr>
            <p:cNvPr id="194565" name="Rectangle 48"/>
            <p:cNvSpPr>
              <a:spLocks noChangeArrowheads="1"/>
            </p:cNvSpPr>
            <p:nvPr/>
          </p:nvSpPr>
          <p:spPr bwMode="auto">
            <a:xfrm>
              <a:off x="874" y="3657"/>
              <a:ext cx="39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D</a:t>
              </a:r>
              <a:r>
                <a:rPr lang="en-US" altLang="zh-CN" sz="2800" baseline="-18000">
                  <a:latin typeface="Times New Roman" panose="02020603050405020304" pitchFamily="18" charset="0"/>
                </a:rPr>
                <a:t>1</a:t>
              </a:r>
              <a:r>
                <a:rPr lang="zh-CN" altLang="en-US" sz="2800"/>
                <a:t>、</a:t>
              </a:r>
              <a:r>
                <a:rPr lang="en-US" altLang="zh-CN" sz="2800" i="1">
                  <a:latin typeface="Times New Roman" panose="02020603050405020304" pitchFamily="18" charset="0"/>
                </a:rPr>
                <a:t>D</a:t>
              </a:r>
              <a:r>
                <a:rPr lang="en-US" altLang="zh-CN" sz="2800" baseline="-18000">
                  <a:latin typeface="Times New Roman" panose="02020603050405020304" pitchFamily="18" charset="0"/>
                </a:rPr>
                <a:t>2</a:t>
              </a:r>
              <a:r>
                <a:rPr lang="zh-CN" altLang="en-US" sz="2800"/>
                <a:t>：啮合齿轮、支承粘性阻尼系数</a:t>
              </a:r>
            </a:p>
          </p:txBody>
        </p:sp>
        <p:sp>
          <p:nvSpPr>
            <p:cNvPr id="194566" name="Rectangle 49"/>
            <p:cNvSpPr>
              <a:spLocks noChangeArrowheads="1"/>
            </p:cNvSpPr>
            <p:nvPr/>
          </p:nvSpPr>
          <p:spPr bwMode="auto">
            <a:xfrm>
              <a:off x="882" y="2976"/>
              <a:ext cx="18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T        </a:t>
              </a:r>
              <a:r>
                <a:rPr lang="en-US" altLang="zh-CN" sz="2800" baseline="-18000">
                  <a:latin typeface="Times New Roman" panose="02020603050405020304" pitchFamily="18" charset="0"/>
                </a:rPr>
                <a:t>  </a:t>
              </a:r>
              <a:r>
                <a:rPr lang="zh-CN" altLang="en-US" sz="2800"/>
                <a:t>：输入转矩</a:t>
              </a:r>
            </a:p>
          </p:txBody>
        </p:sp>
      </p:grpSp>
      <p:sp>
        <p:nvSpPr>
          <p:cNvPr id="4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50" name="椭圆 49"/>
          <p:cNvSpPr/>
          <p:nvPr/>
        </p:nvSpPr>
        <p:spPr>
          <a:xfrm>
            <a:off x="4427984" y="1556792"/>
            <a:ext cx="936104" cy="3096344"/>
          </a:xfrm>
          <a:prstGeom prst="ellipse">
            <a:avLst/>
          </a:prstGeom>
          <a:solidFill>
            <a:srgbClr val="FFFF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5652120" y="1268760"/>
            <a:ext cx="2160240" cy="523220"/>
          </a:xfrm>
          <a:prstGeom prst="rect">
            <a:avLst/>
          </a:prstGeom>
          <a:solidFill>
            <a:srgbClr val="FFFF00"/>
          </a:solidFill>
          <a:ln>
            <a:solidFill>
              <a:schemeClr val="tx1"/>
            </a:solidFill>
          </a:ln>
        </p:spPr>
        <p:txBody>
          <a:bodyPr wrap="square" rtlCol="0">
            <a:spAutoFit/>
          </a:bodyPr>
          <a:lstStyle/>
          <a:p>
            <a:r>
              <a:rPr lang="zh-CN" altLang="en-US" sz="2800" dirty="0"/>
              <a:t>无转动惯量</a:t>
            </a:r>
          </a:p>
        </p:txBody>
      </p:sp>
      <p:cxnSp>
        <p:nvCxnSpPr>
          <p:cNvPr id="53" name="直接箭头连接符 52"/>
          <p:cNvCxnSpPr>
            <a:stCxn id="51" idx="1"/>
            <a:endCxn id="50" idx="0"/>
          </p:cNvCxnSpPr>
          <p:nvPr/>
        </p:nvCxnSpPr>
        <p:spPr>
          <a:xfrm flipH="1">
            <a:off x="4896036" y="1530370"/>
            <a:ext cx="756084" cy="26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页脚占位符 5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1078" name="Group 3"/>
          <p:cNvGrpSpPr/>
          <p:nvPr/>
        </p:nvGrpSpPr>
        <p:grpSpPr bwMode="auto">
          <a:xfrm>
            <a:off x="900113" y="1438275"/>
            <a:ext cx="7391400" cy="874713"/>
            <a:chOff x="672" y="1168"/>
            <a:chExt cx="4656" cy="551"/>
          </a:xfrm>
        </p:grpSpPr>
        <p:sp>
          <p:nvSpPr>
            <p:cNvPr id="131085" name="Rectangle 4"/>
            <p:cNvSpPr>
              <a:spLocks noChangeArrowheads="1"/>
            </p:cNvSpPr>
            <p:nvPr/>
          </p:nvSpPr>
          <p:spPr bwMode="auto">
            <a:xfrm>
              <a:off x="672" y="1220"/>
              <a:ext cx="465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齿轮</a:t>
              </a:r>
              <a:r>
                <a:rPr lang="en-US" altLang="zh-CN" sz="2800">
                  <a:latin typeface="Times New Roman" panose="02020603050405020304" pitchFamily="18" charset="0"/>
                </a:rPr>
                <a:t>1</a:t>
              </a:r>
              <a:r>
                <a:rPr lang="zh-CN" altLang="en-US" sz="2800"/>
                <a:t>：</a:t>
              </a:r>
            </a:p>
          </p:txBody>
        </p:sp>
        <p:graphicFrame>
          <p:nvGraphicFramePr>
            <p:cNvPr id="131077" name="Object 5"/>
            <p:cNvGraphicFramePr>
              <a:graphicFrameLocks noChangeAspect="1"/>
            </p:cNvGraphicFramePr>
            <p:nvPr/>
          </p:nvGraphicFramePr>
          <p:xfrm>
            <a:off x="1527" y="1168"/>
            <a:ext cx="2836" cy="551"/>
          </p:xfrm>
          <a:graphic>
            <a:graphicData uri="http://schemas.openxmlformats.org/presentationml/2006/ole">
              <mc:AlternateContent xmlns:mc="http://schemas.openxmlformats.org/markup-compatibility/2006">
                <mc:Choice xmlns:v="urn:schemas-microsoft-com:vml" Requires="v">
                  <p:oleObj spid="_x0000_s198673" name="公式" r:id="rId3" imgW="51816000" imgH="10058400" progId="">
                    <p:embed/>
                  </p:oleObj>
                </mc:Choice>
                <mc:Fallback>
                  <p:oleObj name="公式" r:id="rId3" imgW="51816000" imgH="10058400" progId="">
                    <p:embed/>
                    <p:pic>
                      <p:nvPicPr>
                        <p:cNvPr id="0" name="Picture 4" descr="image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168"/>
                          <a:ext cx="2836"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p:nvPr/>
        </p:nvGrpSpPr>
        <p:grpSpPr bwMode="auto">
          <a:xfrm>
            <a:off x="971550" y="2517775"/>
            <a:ext cx="7391400" cy="874713"/>
            <a:chOff x="672" y="1832"/>
            <a:chExt cx="4656" cy="551"/>
          </a:xfrm>
        </p:grpSpPr>
        <p:sp>
          <p:nvSpPr>
            <p:cNvPr id="131084" name="Rectangle 7"/>
            <p:cNvSpPr>
              <a:spLocks noChangeArrowheads="1"/>
            </p:cNvSpPr>
            <p:nvPr/>
          </p:nvSpPr>
          <p:spPr bwMode="auto">
            <a:xfrm>
              <a:off x="672" y="1915"/>
              <a:ext cx="465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齿轮</a:t>
              </a:r>
              <a:r>
                <a:rPr lang="en-US" altLang="zh-CN" sz="2800">
                  <a:latin typeface="Times New Roman" panose="02020603050405020304" pitchFamily="18" charset="0"/>
                </a:rPr>
                <a:t>2</a:t>
              </a:r>
              <a:r>
                <a:rPr lang="zh-CN" altLang="en-US" sz="2800"/>
                <a:t>：</a:t>
              </a:r>
            </a:p>
          </p:txBody>
        </p:sp>
        <p:graphicFrame>
          <p:nvGraphicFramePr>
            <p:cNvPr id="131076" name="Object 8"/>
            <p:cNvGraphicFramePr>
              <a:graphicFrameLocks noChangeAspect="1"/>
            </p:cNvGraphicFramePr>
            <p:nvPr/>
          </p:nvGraphicFramePr>
          <p:xfrm>
            <a:off x="1513" y="1832"/>
            <a:ext cx="2437" cy="551"/>
          </p:xfrm>
          <a:graphic>
            <a:graphicData uri="http://schemas.openxmlformats.org/presentationml/2006/ole">
              <mc:AlternateContent xmlns:mc="http://schemas.openxmlformats.org/markup-compatibility/2006">
                <mc:Choice xmlns:v="urn:schemas-microsoft-com:vml" Requires="v">
                  <p:oleObj spid="_x0000_s198674" name="公式" r:id="rId5" imgW="44500800" imgH="10058400" progId="">
                    <p:embed/>
                  </p:oleObj>
                </mc:Choice>
                <mc:Fallback>
                  <p:oleObj name="公式" r:id="rId5" imgW="44500800" imgH="10058400" progId="">
                    <p:embed/>
                    <p:pic>
                      <p:nvPicPr>
                        <p:cNvPr id="0" name="Picture 3" descr="image2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 y="1832"/>
                          <a:ext cx="2437"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9"/>
          <p:cNvGrpSpPr/>
          <p:nvPr/>
        </p:nvGrpSpPr>
        <p:grpSpPr bwMode="auto">
          <a:xfrm>
            <a:off x="1042988" y="3708401"/>
            <a:ext cx="7391400" cy="927100"/>
            <a:chOff x="672" y="2395"/>
            <a:chExt cx="4656" cy="584"/>
          </a:xfrm>
        </p:grpSpPr>
        <p:graphicFrame>
          <p:nvGraphicFramePr>
            <p:cNvPr id="131075" name="Object 10"/>
            <p:cNvGraphicFramePr>
              <a:graphicFrameLocks noChangeAspect="1"/>
            </p:cNvGraphicFramePr>
            <p:nvPr/>
          </p:nvGraphicFramePr>
          <p:xfrm>
            <a:off x="1290" y="2395"/>
            <a:ext cx="3163" cy="584"/>
          </p:xfrm>
          <a:graphic>
            <a:graphicData uri="http://schemas.openxmlformats.org/presentationml/2006/ole">
              <mc:AlternateContent xmlns:mc="http://schemas.openxmlformats.org/markup-compatibility/2006">
                <mc:Choice xmlns:v="urn:schemas-microsoft-com:vml" Requires="v">
                  <p:oleObj spid="_x0000_s198675" name="公式" r:id="rId7" imgW="55778400" imgH="10363200" progId="">
                    <p:embed/>
                  </p:oleObj>
                </mc:Choice>
                <mc:Fallback>
                  <p:oleObj name="公式" r:id="rId7" imgW="55778400" imgH="10363200" progId="">
                    <p:embed/>
                    <p:pic>
                      <p:nvPicPr>
                        <p:cNvPr id="0" name="Picture 2" descr="image2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 y="2395"/>
                          <a:ext cx="3163"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3" name="Rectangle 11"/>
            <p:cNvSpPr>
              <a:spLocks noChangeArrowheads="1"/>
            </p:cNvSpPr>
            <p:nvPr/>
          </p:nvSpPr>
          <p:spPr bwMode="auto">
            <a:xfrm>
              <a:off x="672" y="2465"/>
              <a:ext cx="465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利用：</a:t>
              </a:r>
            </a:p>
          </p:txBody>
        </p:sp>
      </p:grpSp>
      <p:grpSp>
        <p:nvGrpSpPr>
          <p:cNvPr id="5" name="Group 12"/>
          <p:cNvGrpSpPr/>
          <p:nvPr/>
        </p:nvGrpSpPr>
        <p:grpSpPr bwMode="auto">
          <a:xfrm>
            <a:off x="1619250" y="4810125"/>
            <a:ext cx="6623050" cy="1060450"/>
            <a:chOff x="720" y="3164"/>
            <a:chExt cx="4172" cy="668"/>
          </a:xfrm>
        </p:grpSpPr>
        <p:sp>
          <p:nvSpPr>
            <p:cNvPr id="131082" name="Rectangle 13"/>
            <p:cNvSpPr>
              <a:spLocks noChangeArrowheads="1"/>
            </p:cNvSpPr>
            <p:nvPr/>
          </p:nvSpPr>
          <p:spPr bwMode="auto">
            <a:xfrm>
              <a:off x="720" y="332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有：</a:t>
              </a:r>
            </a:p>
          </p:txBody>
        </p:sp>
        <p:graphicFrame>
          <p:nvGraphicFramePr>
            <p:cNvPr id="131074" name="Object 14"/>
            <p:cNvGraphicFramePr>
              <a:graphicFrameLocks noChangeAspect="1"/>
            </p:cNvGraphicFramePr>
            <p:nvPr/>
          </p:nvGraphicFramePr>
          <p:xfrm>
            <a:off x="1538" y="3164"/>
            <a:ext cx="3354" cy="668"/>
          </p:xfrm>
          <a:graphic>
            <a:graphicData uri="http://schemas.openxmlformats.org/presentationml/2006/ole">
              <mc:AlternateContent xmlns:mc="http://schemas.openxmlformats.org/markup-compatibility/2006">
                <mc:Choice xmlns:v="urn:schemas-microsoft-com:vml" Requires="v">
                  <p:oleObj spid="_x0000_s198676" name="公式" r:id="rId9" imgW="61264800" imgH="12192000" progId="">
                    <p:embed/>
                  </p:oleObj>
                </mc:Choice>
                <mc:Fallback>
                  <p:oleObj name="公式" r:id="rId9" imgW="61264800" imgH="12192000" progId="">
                    <p:embed/>
                    <p:pic>
                      <p:nvPicPr>
                        <p:cNvPr id="0" name="Picture 1" descr="image2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8" y="3164"/>
                          <a:ext cx="3354" cy="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15" name="页脚占位符 14"/>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2098" name="Object 3"/>
          <p:cNvGraphicFramePr>
            <a:graphicFrameLocks noChangeAspect="1"/>
          </p:cNvGraphicFramePr>
          <p:nvPr/>
        </p:nvGraphicFramePr>
        <p:xfrm>
          <a:off x="1335088" y="1398588"/>
          <a:ext cx="3708400" cy="873125"/>
        </p:xfrm>
        <a:graphic>
          <a:graphicData uri="http://schemas.openxmlformats.org/presentationml/2006/ole">
            <mc:AlternateContent xmlns:mc="http://schemas.openxmlformats.org/markup-compatibility/2006">
              <mc:Choice xmlns:v="urn:schemas-microsoft-com:vml" Requires="v">
                <p:oleObj spid="_x0000_s200717" name="公式" r:id="rId3" imgW="42672000" imgH="10058400" progId="">
                  <p:embed/>
                </p:oleObj>
              </mc:Choice>
              <mc:Fallback>
                <p:oleObj name="公式" r:id="rId3" imgW="42672000" imgH="10058400" progId="">
                  <p:embed/>
                  <p:pic>
                    <p:nvPicPr>
                      <p:cNvPr id="0" name="Picture 3" descr="image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1398588"/>
                        <a:ext cx="37084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979712" y="2525217"/>
            <a:ext cx="4908552" cy="885825"/>
            <a:chOff x="720" y="1454"/>
            <a:chExt cx="3092" cy="558"/>
          </a:xfrm>
        </p:grpSpPr>
        <p:sp>
          <p:nvSpPr>
            <p:cNvPr id="132107" name="Rectangle 5"/>
            <p:cNvSpPr>
              <a:spLocks noChangeArrowheads="1"/>
            </p:cNvSpPr>
            <p:nvPr/>
          </p:nvSpPr>
          <p:spPr bwMode="auto">
            <a:xfrm>
              <a:off x="720" y="1601"/>
              <a:ext cx="230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式中：</a:t>
              </a:r>
            </a:p>
          </p:txBody>
        </p:sp>
        <p:graphicFrame>
          <p:nvGraphicFramePr>
            <p:cNvPr id="132100" name="Object 6"/>
            <p:cNvGraphicFramePr>
              <a:graphicFrameLocks noChangeAspect="1"/>
            </p:cNvGraphicFramePr>
            <p:nvPr/>
          </p:nvGraphicFramePr>
          <p:xfrm>
            <a:off x="1400" y="1454"/>
            <a:ext cx="2412" cy="558"/>
          </p:xfrm>
          <a:graphic>
            <a:graphicData uri="http://schemas.openxmlformats.org/presentationml/2006/ole">
              <mc:AlternateContent xmlns:mc="http://schemas.openxmlformats.org/markup-compatibility/2006">
                <mc:Choice xmlns:v="urn:schemas-microsoft-com:vml" Requires="v">
                  <p:oleObj spid="_x0000_s200718" name="公式" r:id="rId5" imgW="44196000" imgH="10363200" progId="">
                    <p:embed/>
                  </p:oleObj>
                </mc:Choice>
                <mc:Fallback>
                  <p:oleObj name="公式" r:id="rId5" imgW="44196000" imgH="10363200" progId="">
                    <p:embed/>
                    <p:pic>
                      <p:nvPicPr>
                        <p:cNvPr id="0" name="Picture 2" descr="image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 y="1454"/>
                          <a:ext cx="2412" cy="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8343" name="Rectangle 7"/>
          <p:cNvSpPr>
            <a:spLocks noChangeArrowheads="1"/>
          </p:cNvSpPr>
          <p:nvPr/>
        </p:nvSpPr>
        <p:spPr bwMode="auto">
          <a:xfrm>
            <a:off x="2133600" y="3455988"/>
            <a:ext cx="60198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en-US" altLang="zh-CN" sz="2800">
                <a:latin typeface="Times New Roman" panose="02020603050405020304" pitchFamily="18" charset="0"/>
              </a:rPr>
              <a:t>—— </a:t>
            </a:r>
            <a:r>
              <a:rPr lang="zh-CN" altLang="en-US" sz="2800"/>
              <a:t>等效折算到输入端的转动惯量</a:t>
            </a:r>
          </a:p>
        </p:txBody>
      </p:sp>
      <p:grpSp>
        <p:nvGrpSpPr>
          <p:cNvPr id="3" name="Group 8"/>
          <p:cNvGrpSpPr/>
          <p:nvPr/>
        </p:nvGrpSpPr>
        <p:grpSpPr bwMode="auto">
          <a:xfrm>
            <a:off x="2895600" y="4116388"/>
            <a:ext cx="5695950" cy="1751012"/>
            <a:chOff x="1824" y="2603"/>
            <a:chExt cx="3588" cy="1103"/>
          </a:xfrm>
        </p:grpSpPr>
        <p:sp>
          <p:nvSpPr>
            <p:cNvPr id="132104" name="Rectangle 9"/>
            <p:cNvSpPr>
              <a:spLocks noChangeArrowheads="1"/>
            </p:cNvSpPr>
            <p:nvPr/>
          </p:nvSpPr>
          <p:spPr bwMode="auto">
            <a:xfrm>
              <a:off x="1824" y="2603"/>
              <a:ext cx="78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25000"/>
                </a:lnSpc>
              </a:pPr>
              <a:r>
                <a:rPr lang="zh-CN" altLang="en-US" sz="2800"/>
                <a:t>其中，</a:t>
              </a:r>
            </a:p>
          </p:txBody>
        </p:sp>
        <p:sp>
          <p:nvSpPr>
            <p:cNvPr id="132105" name="Rectangle 10"/>
            <p:cNvSpPr>
              <a:spLocks noChangeArrowheads="1"/>
            </p:cNvSpPr>
            <p:nvPr/>
          </p:nvSpPr>
          <p:spPr bwMode="auto">
            <a:xfrm>
              <a:off x="1824" y="2976"/>
              <a:ext cx="35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25000"/>
                </a:lnSpc>
              </a:pPr>
              <a:r>
                <a:rPr lang="zh-CN" altLang="en-US" sz="2800"/>
                <a:t>动惯量折算到齿轮</a:t>
              </a:r>
              <a:r>
                <a:rPr lang="en-US" altLang="zh-CN" sz="2800">
                  <a:latin typeface="Times New Roman" panose="02020603050405020304" pitchFamily="18" charset="0"/>
                </a:rPr>
                <a:t>1</a:t>
              </a:r>
              <a:r>
                <a:rPr lang="zh-CN" altLang="en-US" sz="2800"/>
                <a:t>一侧的等效转动</a:t>
              </a:r>
            </a:p>
            <a:p>
              <a:pPr>
                <a:lnSpc>
                  <a:spcPct val="125000"/>
                </a:lnSpc>
              </a:pPr>
              <a:r>
                <a:rPr lang="zh-CN" altLang="en-US" sz="2800"/>
                <a:t>惯量</a:t>
              </a:r>
            </a:p>
          </p:txBody>
        </p:sp>
        <p:sp>
          <p:nvSpPr>
            <p:cNvPr id="132106" name="Rectangle 11"/>
            <p:cNvSpPr>
              <a:spLocks noChangeArrowheads="1"/>
            </p:cNvSpPr>
            <p:nvPr/>
          </p:nvSpPr>
          <p:spPr bwMode="auto">
            <a:xfrm>
              <a:off x="3532" y="2612"/>
              <a:ext cx="185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25000"/>
                </a:lnSpc>
              </a:pPr>
              <a:r>
                <a:rPr lang="zh-CN" altLang="en-US" sz="2800"/>
                <a:t>为齿轮</a:t>
              </a:r>
              <a:r>
                <a:rPr lang="en-US" altLang="zh-CN" sz="2800">
                  <a:latin typeface="Times New Roman" panose="02020603050405020304" pitchFamily="18" charset="0"/>
                </a:rPr>
                <a:t>2 </a:t>
              </a:r>
              <a:r>
                <a:rPr lang="zh-CN" altLang="en-US" sz="2800"/>
                <a:t>一侧的转</a:t>
              </a:r>
            </a:p>
          </p:txBody>
        </p:sp>
        <p:graphicFrame>
          <p:nvGraphicFramePr>
            <p:cNvPr id="132099" name="Object 12"/>
            <p:cNvGraphicFramePr>
              <a:graphicFrameLocks noChangeAspect="1"/>
            </p:cNvGraphicFramePr>
            <p:nvPr/>
          </p:nvGraphicFramePr>
          <p:xfrm>
            <a:off x="2585" y="2640"/>
            <a:ext cx="919" cy="334"/>
          </p:xfrm>
          <a:graphic>
            <a:graphicData uri="http://schemas.openxmlformats.org/presentationml/2006/ole">
              <mc:AlternateContent xmlns:mc="http://schemas.openxmlformats.org/markup-compatibility/2006">
                <mc:Choice xmlns:v="urn:schemas-microsoft-com:vml" Requires="v">
                  <p:oleObj spid="_x0000_s200719" name="Equation" r:id="rId7" imgW="16764000" imgH="6096000" progId="">
                    <p:embed/>
                  </p:oleObj>
                </mc:Choice>
                <mc:Fallback>
                  <p:oleObj name="Equation" r:id="rId7" imgW="16764000" imgH="6096000" progId="">
                    <p:embed/>
                    <p:pic>
                      <p:nvPicPr>
                        <p:cNvPr id="0" name="Picture 1" descr="image3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5" y="2640"/>
                          <a:ext cx="919"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13" name="页脚占位符 12"/>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8343"/>
                                        </p:tgtEl>
                                        <p:attrNameLst>
                                          <p:attrName>style.visibility</p:attrName>
                                        </p:attrNameLst>
                                      </p:cBhvr>
                                      <p:to>
                                        <p:strVal val="visible"/>
                                      </p:to>
                                    </p:set>
                                    <p:anim calcmode="lin" valueType="num">
                                      <p:cBhvr additive="base">
                                        <p:cTn id="13" dur="500" fill="hold"/>
                                        <p:tgtEl>
                                          <p:spTgt spid="398343"/>
                                        </p:tgtEl>
                                        <p:attrNameLst>
                                          <p:attrName>ppt_x</p:attrName>
                                        </p:attrNameLst>
                                      </p:cBhvr>
                                      <p:tavLst>
                                        <p:tav tm="0">
                                          <p:val>
                                            <p:strVal val="#ppt_x"/>
                                          </p:val>
                                        </p:tav>
                                        <p:tav tm="100000">
                                          <p:val>
                                            <p:strVal val="#ppt_x"/>
                                          </p:val>
                                        </p:tav>
                                      </p:tavLst>
                                    </p:anim>
                                    <p:anim calcmode="lin" valueType="num">
                                      <p:cBhvr additive="base">
                                        <p:cTn id="14" dur="500" fill="hold"/>
                                        <p:tgtEl>
                                          <p:spTgt spid="3983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3"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22" name="Object 3"/>
          <p:cNvGraphicFramePr>
            <a:graphicFrameLocks noChangeAspect="1"/>
          </p:cNvGraphicFramePr>
          <p:nvPr/>
        </p:nvGraphicFramePr>
        <p:xfrm>
          <a:off x="2411760" y="1052736"/>
          <a:ext cx="4064000" cy="885825"/>
        </p:xfrm>
        <a:graphic>
          <a:graphicData uri="http://schemas.openxmlformats.org/presentationml/2006/ole">
            <mc:AlternateContent xmlns:mc="http://schemas.openxmlformats.org/markup-compatibility/2006">
              <mc:Choice xmlns:v="urn:schemas-microsoft-com:vml" Requires="v">
                <p:oleObj spid="_x0000_s201741" name="公式" r:id="rId3" imgW="46939200" imgH="10363200" progId="">
                  <p:embed/>
                </p:oleObj>
              </mc:Choice>
              <mc:Fallback>
                <p:oleObj name="公式" r:id="rId3" imgW="46939200" imgH="10363200" progId="">
                  <p:embed/>
                  <p:pic>
                    <p:nvPicPr>
                      <p:cNvPr id="0" name="Picture 3" descr="image3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052736"/>
                        <a:ext cx="40640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64" name="Rectangle 4"/>
          <p:cNvSpPr>
            <a:spLocks noChangeArrowheads="1"/>
          </p:cNvSpPr>
          <p:nvPr/>
        </p:nvSpPr>
        <p:spPr bwMode="auto">
          <a:xfrm>
            <a:off x="1905000" y="2008188"/>
            <a:ext cx="6553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en-US" altLang="zh-CN" sz="2800">
                <a:latin typeface="Times New Roman" panose="02020603050405020304" pitchFamily="18" charset="0"/>
              </a:rPr>
              <a:t>—— </a:t>
            </a:r>
            <a:r>
              <a:rPr lang="zh-CN" altLang="en-US" sz="2800"/>
              <a:t>等效折算到输入端的粘性阻尼系数</a:t>
            </a:r>
          </a:p>
        </p:txBody>
      </p:sp>
      <p:grpSp>
        <p:nvGrpSpPr>
          <p:cNvPr id="2" name="Group 5"/>
          <p:cNvGrpSpPr/>
          <p:nvPr/>
        </p:nvGrpSpPr>
        <p:grpSpPr bwMode="auto">
          <a:xfrm>
            <a:off x="899592" y="4293096"/>
            <a:ext cx="7092950" cy="2027237"/>
            <a:chOff x="912" y="2688"/>
            <a:chExt cx="4420" cy="1321"/>
          </a:xfrm>
        </p:grpSpPr>
        <p:sp>
          <p:nvSpPr>
            <p:cNvPr id="133131" name="Rectangle 6"/>
            <p:cNvSpPr>
              <a:spLocks noChangeArrowheads="1"/>
            </p:cNvSpPr>
            <p:nvPr/>
          </p:nvSpPr>
          <p:spPr bwMode="auto">
            <a:xfrm>
              <a:off x="916" y="2752"/>
              <a:ext cx="44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a:t>显然，利用</a:t>
              </a:r>
              <a:r>
                <a:rPr lang="zh-CN" altLang="en-US" sz="2800">
                  <a:latin typeface="Times New Roman" panose="02020603050405020304" pitchFamily="18" charset="0"/>
                </a:rPr>
                <a:t>                                    </a:t>
              </a:r>
              <a:r>
                <a:rPr lang="zh-CN" altLang="en-US" sz="2800"/>
                <a:t>，齿轮</a:t>
              </a:r>
              <a:r>
                <a:rPr lang="en-US" altLang="zh-CN" sz="2800">
                  <a:latin typeface="Times New Roman" panose="02020603050405020304" pitchFamily="18" charset="0"/>
                </a:rPr>
                <a:t>2 </a:t>
              </a:r>
              <a:r>
                <a:rPr lang="zh-CN" altLang="en-US" sz="2800"/>
                <a:t>一</a:t>
              </a:r>
            </a:p>
          </p:txBody>
        </p:sp>
        <p:graphicFrame>
          <p:nvGraphicFramePr>
            <p:cNvPr id="133124" name="Object 7"/>
            <p:cNvGraphicFramePr>
              <a:graphicFrameLocks noChangeAspect="1"/>
            </p:cNvGraphicFramePr>
            <p:nvPr/>
          </p:nvGraphicFramePr>
          <p:xfrm>
            <a:off x="2212" y="2688"/>
            <a:ext cx="1632" cy="584"/>
          </p:xfrm>
          <a:graphic>
            <a:graphicData uri="http://schemas.openxmlformats.org/presentationml/2006/ole">
              <mc:AlternateContent xmlns:mc="http://schemas.openxmlformats.org/markup-compatibility/2006">
                <mc:Choice xmlns:v="urn:schemas-microsoft-com:vml" Requires="v">
                  <p:oleObj spid="_x0000_s201742" name="Equation" r:id="rId5" imgW="28956000" imgH="10363200" progId="">
                    <p:embed/>
                  </p:oleObj>
                </mc:Choice>
                <mc:Fallback>
                  <p:oleObj name="Equation" r:id="rId5" imgW="28956000" imgH="10363200" progId="">
                    <p:embed/>
                    <p:pic>
                      <p:nvPicPr>
                        <p:cNvPr id="0" name="Picture 2" descr="image3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 y="2688"/>
                          <a:ext cx="1632"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Rectangle 8"/>
            <p:cNvSpPr>
              <a:spLocks noChangeArrowheads="1"/>
            </p:cNvSpPr>
            <p:nvPr/>
          </p:nvSpPr>
          <p:spPr bwMode="auto">
            <a:xfrm>
              <a:off x="912" y="3254"/>
              <a:ext cx="442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a:t>侧的转矩、转速和角位移同样可等效折算到齿轮</a:t>
              </a:r>
              <a:r>
                <a:rPr lang="en-US" altLang="zh-CN" sz="2800">
                  <a:latin typeface="Times New Roman" panose="02020603050405020304" pitchFamily="18" charset="0"/>
                </a:rPr>
                <a:t>1</a:t>
              </a:r>
              <a:r>
                <a:rPr lang="zh-CN" altLang="en-US" sz="2800"/>
                <a:t>一侧。</a:t>
              </a:r>
            </a:p>
          </p:txBody>
        </p:sp>
      </p:grpSp>
      <p:grpSp>
        <p:nvGrpSpPr>
          <p:cNvPr id="3" name="Group 9"/>
          <p:cNvGrpSpPr/>
          <p:nvPr/>
        </p:nvGrpSpPr>
        <p:grpSpPr bwMode="auto">
          <a:xfrm>
            <a:off x="2667000" y="2590800"/>
            <a:ext cx="5695950" cy="1685925"/>
            <a:chOff x="1680" y="1674"/>
            <a:chExt cx="3588" cy="1062"/>
          </a:xfrm>
        </p:grpSpPr>
        <p:sp>
          <p:nvSpPr>
            <p:cNvPr id="133128" name="Rectangle 10"/>
            <p:cNvSpPr>
              <a:spLocks noChangeArrowheads="1"/>
            </p:cNvSpPr>
            <p:nvPr/>
          </p:nvSpPr>
          <p:spPr bwMode="auto">
            <a:xfrm>
              <a:off x="1680" y="1674"/>
              <a:ext cx="78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15000"/>
                </a:lnSpc>
              </a:pPr>
              <a:r>
                <a:rPr lang="zh-CN" altLang="en-US" sz="2800"/>
                <a:t>其中，</a:t>
              </a:r>
            </a:p>
          </p:txBody>
        </p:sp>
        <p:sp>
          <p:nvSpPr>
            <p:cNvPr id="133129" name="Rectangle 11"/>
            <p:cNvSpPr>
              <a:spLocks noChangeArrowheads="1"/>
            </p:cNvSpPr>
            <p:nvPr/>
          </p:nvSpPr>
          <p:spPr bwMode="auto">
            <a:xfrm>
              <a:off x="1680" y="2060"/>
              <a:ext cx="358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15000"/>
                </a:lnSpc>
              </a:pPr>
              <a:r>
                <a:rPr lang="zh-CN" altLang="en-US" sz="2800"/>
                <a:t>性阻尼系数折算到齿轮</a:t>
              </a:r>
              <a:r>
                <a:rPr lang="en-US" altLang="zh-CN" sz="2800">
                  <a:latin typeface="Times New Roman" panose="02020603050405020304" pitchFamily="18" charset="0"/>
                </a:rPr>
                <a:t>1</a:t>
              </a:r>
              <a:r>
                <a:rPr lang="zh-CN" altLang="en-US" sz="2800"/>
                <a:t>一侧的等效</a:t>
              </a:r>
            </a:p>
            <a:p>
              <a:pPr>
                <a:lnSpc>
                  <a:spcPct val="115000"/>
                </a:lnSpc>
              </a:pPr>
              <a:r>
                <a:rPr lang="zh-CN" altLang="en-US" sz="2800"/>
                <a:t>粘性阻尼系数</a:t>
              </a:r>
            </a:p>
          </p:txBody>
        </p:sp>
        <p:sp>
          <p:nvSpPr>
            <p:cNvPr id="133130" name="Rectangle 12"/>
            <p:cNvSpPr>
              <a:spLocks noChangeArrowheads="1"/>
            </p:cNvSpPr>
            <p:nvPr/>
          </p:nvSpPr>
          <p:spPr bwMode="auto">
            <a:xfrm>
              <a:off x="3388" y="1681"/>
              <a:ext cx="185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15000"/>
                </a:lnSpc>
              </a:pPr>
              <a:r>
                <a:rPr lang="zh-CN" altLang="en-US" sz="2800"/>
                <a:t>为齿轮</a:t>
              </a:r>
              <a:r>
                <a:rPr lang="en-US" altLang="zh-CN" sz="2800">
                  <a:latin typeface="Times New Roman" panose="02020603050405020304" pitchFamily="18" charset="0"/>
                </a:rPr>
                <a:t>2 </a:t>
              </a:r>
              <a:r>
                <a:rPr lang="zh-CN" altLang="en-US" sz="2800"/>
                <a:t>一侧的粘</a:t>
              </a:r>
            </a:p>
          </p:txBody>
        </p:sp>
        <p:graphicFrame>
          <p:nvGraphicFramePr>
            <p:cNvPr id="133123" name="Object 13"/>
            <p:cNvGraphicFramePr>
              <a:graphicFrameLocks noChangeAspect="1"/>
            </p:cNvGraphicFramePr>
            <p:nvPr/>
          </p:nvGraphicFramePr>
          <p:xfrm>
            <a:off x="2474" y="1712"/>
            <a:ext cx="901" cy="317"/>
          </p:xfrm>
          <a:graphic>
            <a:graphicData uri="http://schemas.openxmlformats.org/presentationml/2006/ole">
              <mc:AlternateContent xmlns:mc="http://schemas.openxmlformats.org/markup-compatibility/2006">
                <mc:Choice xmlns:v="urn:schemas-microsoft-com:vml" Requires="v">
                  <p:oleObj spid="_x0000_s201743" name="公式" r:id="rId7" imgW="16459200" imgH="5791200" progId="">
                    <p:embed/>
                  </p:oleObj>
                </mc:Choice>
                <mc:Fallback>
                  <p:oleObj name="公式" r:id="rId7" imgW="16459200" imgH="5791200" progId="">
                    <p:embed/>
                    <p:pic>
                      <p:nvPicPr>
                        <p:cNvPr id="0" name="Picture 1" descr="image3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4" y="1712"/>
                          <a:ext cx="901"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calcmode="lin" valueType="num">
                                      <p:cBhvr additive="base">
                                        <p:cTn id="7" dur="500" fill="hold"/>
                                        <p:tgtEl>
                                          <p:spTgt spid="399364"/>
                                        </p:tgtEl>
                                        <p:attrNameLst>
                                          <p:attrName>ppt_x</p:attrName>
                                        </p:attrNameLst>
                                      </p:cBhvr>
                                      <p:tavLst>
                                        <p:tav tm="0">
                                          <p:val>
                                            <p:strVal val="#ppt_x"/>
                                          </p:val>
                                        </p:tav>
                                        <p:tav tm="100000">
                                          <p:val>
                                            <p:strVal val="#ppt_x"/>
                                          </p:val>
                                        </p:tav>
                                      </p:tavLst>
                                    </p:anim>
                                    <p:anim calcmode="lin" valueType="num">
                                      <p:cBhvr additive="base">
                                        <p:cTn id="8" dur="500" fill="hold"/>
                                        <p:tgtEl>
                                          <p:spTgt spid="399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4148" name="Group 3"/>
          <p:cNvGrpSpPr/>
          <p:nvPr/>
        </p:nvGrpSpPr>
        <p:grpSpPr bwMode="auto">
          <a:xfrm>
            <a:off x="971600" y="1268761"/>
            <a:ext cx="7245350" cy="1893888"/>
            <a:chOff x="716" y="1248"/>
            <a:chExt cx="4564" cy="1193"/>
          </a:xfrm>
        </p:grpSpPr>
        <p:sp>
          <p:nvSpPr>
            <p:cNvPr id="134150" name="Rectangle 4"/>
            <p:cNvSpPr>
              <a:spLocks noChangeArrowheads="1"/>
            </p:cNvSpPr>
            <p:nvPr/>
          </p:nvSpPr>
          <p:spPr bwMode="auto">
            <a:xfrm>
              <a:off x="716" y="1248"/>
              <a:ext cx="4564"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dirty="0"/>
                <a:t>考虑扭转弹性变形效应时，齿轮</a:t>
              </a:r>
              <a:r>
                <a:rPr lang="en-US" altLang="zh-CN" sz="2800" dirty="0">
                  <a:latin typeface="Times New Roman" panose="02020603050405020304" pitchFamily="18" charset="0"/>
                </a:rPr>
                <a:t>2</a:t>
              </a:r>
              <a:r>
                <a:rPr lang="zh-CN" altLang="en-US" sz="2800" dirty="0"/>
                <a:t>一侧的扭转刚度系数等效到齿轮</a:t>
              </a:r>
              <a:r>
                <a:rPr lang="en-US" altLang="zh-CN" sz="2800" dirty="0">
                  <a:latin typeface="Times New Roman" panose="02020603050405020304" pitchFamily="18" charset="0"/>
                </a:rPr>
                <a:t>1</a:t>
              </a:r>
              <a:r>
                <a:rPr lang="zh-CN" altLang="en-US" sz="2800" dirty="0"/>
                <a:t>一侧时，刚度系数也应    乘以</a:t>
              </a:r>
            </a:p>
          </p:txBody>
        </p:sp>
        <p:graphicFrame>
          <p:nvGraphicFramePr>
            <p:cNvPr id="134147" name="Object 5"/>
            <p:cNvGraphicFramePr>
              <a:graphicFrameLocks noChangeAspect="1"/>
            </p:cNvGraphicFramePr>
            <p:nvPr/>
          </p:nvGraphicFramePr>
          <p:xfrm>
            <a:off x="1215" y="1883"/>
            <a:ext cx="1061" cy="558"/>
          </p:xfrm>
          <a:graphic>
            <a:graphicData uri="http://schemas.openxmlformats.org/presentationml/2006/ole">
              <mc:AlternateContent xmlns:mc="http://schemas.openxmlformats.org/markup-compatibility/2006">
                <mc:Choice xmlns:v="urn:schemas-microsoft-com:vml" Requires="v">
                  <p:oleObj spid="_x0000_s202761" name="公式" r:id="rId3" imgW="19507200" imgH="10363200" progId="">
                    <p:embed/>
                  </p:oleObj>
                </mc:Choice>
                <mc:Fallback>
                  <p:oleObj name="公式" r:id="rId3" imgW="19507200" imgH="10363200" progId="">
                    <p:embed/>
                    <p:pic>
                      <p:nvPicPr>
                        <p:cNvPr id="0" name="Picture 2" descr="image3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5" y="1883"/>
                          <a:ext cx="1061" cy="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Rectangle 6"/>
            <p:cNvSpPr>
              <a:spLocks noChangeArrowheads="1"/>
            </p:cNvSpPr>
            <p:nvPr/>
          </p:nvSpPr>
          <p:spPr bwMode="auto">
            <a:xfrm>
              <a:off x="1920" y="1997"/>
              <a:ext cx="7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       。</a:t>
              </a:r>
            </a:p>
          </p:txBody>
        </p:sp>
      </p:grpSp>
      <p:sp>
        <p:nvSpPr>
          <p:cNvPr id="402439" name="Rectangle 7"/>
          <p:cNvSpPr>
            <a:spLocks noChangeArrowheads="1"/>
          </p:cNvSpPr>
          <p:nvPr/>
        </p:nvSpPr>
        <p:spPr bwMode="auto">
          <a:xfrm>
            <a:off x="1122363" y="3021013"/>
            <a:ext cx="7239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5000"/>
              </a:lnSpc>
            </a:pPr>
            <a:r>
              <a:rPr lang="zh-CN" altLang="en-US" sz="2800" dirty="0"/>
              <a:t>即若</a:t>
            </a:r>
            <a:r>
              <a:rPr lang="en-US" altLang="zh-CN" sz="2800" i="1" dirty="0">
                <a:latin typeface="Times New Roman" panose="02020603050405020304" pitchFamily="18" charset="0"/>
              </a:rPr>
              <a:t>K</a:t>
            </a:r>
            <a:r>
              <a:rPr lang="en-US" altLang="zh-CN" sz="2800" baseline="-18000" dirty="0">
                <a:latin typeface="Times New Roman" panose="02020603050405020304" pitchFamily="18" charset="0"/>
              </a:rPr>
              <a:t>1</a:t>
            </a:r>
            <a:r>
              <a:rPr lang="zh-CN" altLang="en-US" sz="2800" dirty="0"/>
              <a:t>、</a:t>
            </a:r>
            <a:r>
              <a:rPr lang="en-US" altLang="zh-CN" sz="2800" i="1" dirty="0">
                <a:latin typeface="Times New Roman" panose="02020603050405020304" pitchFamily="18" charset="0"/>
              </a:rPr>
              <a:t>K</a:t>
            </a:r>
            <a:r>
              <a:rPr lang="en-US" altLang="zh-CN" sz="2800" baseline="-18000" dirty="0">
                <a:latin typeface="Times New Roman" panose="02020603050405020304" pitchFamily="18" charset="0"/>
              </a:rPr>
              <a:t>2 </a:t>
            </a:r>
            <a:r>
              <a:rPr lang="zh-CN" altLang="en-US" sz="2800" dirty="0"/>
              <a:t>分别为齿轮</a:t>
            </a:r>
            <a:r>
              <a:rPr lang="en-US" altLang="zh-CN" sz="2800" dirty="0">
                <a:latin typeface="Times New Roman" panose="02020603050405020304" pitchFamily="18" charset="0"/>
              </a:rPr>
              <a:t>1 </a:t>
            </a:r>
            <a:r>
              <a:rPr lang="zh-CN" altLang="en-US" sz="2800" dirty="0"/>
              <a:t>和</a:t>
            </a:r>
            <a:r>
              <a:rPr lang="en-US" altLang="zh-CN" sz="2800" dirty="0">
                <a:latin typeface="Times New Roman" panose="02020603050405020304" pitchFamily="18" charset="0"/>
              </a:rPr>
              <a:t>2</a:t>
            </a:r>
            <a:r>
              <a:rPr lang="zh-CN" altLang="en-US" sz="2800" dirty="0"/>
              <a:t>的扭转刚度系数，则齿轮</a:t>
            </a:r>
            <a:r>
              <a:rPr lang="en-US" altLang="zh-CN" sz="2800" dirty="0">
                <a:latin typeface="Times New Roman" panose="02020603050405020304" pitchFamily="18" charset="0"/>
              </a:rPr>
              <a:t>1 </a:t>
            </a:r>
            <a:r>
              <a:rPr lang="zh-CN" altLang="en-US" sz="2800" dirty="0"/>
              <a:t>一侧的等效刚度</a:t>
            </a:r>
            <a:r>
              <a:rPr lang="en-US" altLang="zh-CN" sz="2800" i="1" dirty="0">
                <a:latin typeface="Times New Roman" panose="02020603050405020304" pitchFamily="18" charset="0"/>
              </a:rPr>
              <a:t>K</a:t>
            </a:r>
            <a:r>
              <a:rPr lang="en-US" altLang="zh-CN" sz="2800" i="1" baseline="-18000" dirty="0">
                <a:latin typeface="Times New Roman" panose="02020603050405020304" pitchFamily="18" charset="0"/>
              </a:rPr>
              <a:t>I</a:t>
            </a:r>
            <a:r>
              <a:rPr lang="zh-CN" altLang="en-US" sz="2800" dirty="0"/>
              <a:t>为</a:t>
            </a:r>
            <a:r>
              <a:rPr lang="en-US" altLang="zh-CN" sz="2800" dirty="0"/>
              <a:t>(</a:t>
            </a:r>
            <a:r>
              <a:rPr lang="zh-CN" altLang="en-US" sz="2800" dirty="0"/>
              <a:t>弹簧串联</a:t>
            </a:r>
            <a:r>
              <a:rPr lang="en-US" altLang="zh-CN" sz="2800" dirty="0"/>
              <a:t>)</a:t>
            </a:r>
            <a:r>
              <a:rPr lang="zh-CN" altLang="en-US" sz="2800" dirty="0"/>
              <a:t>：</a:t>
            </a:r>
          </a:p>
        </p:txBody>
      </p:sp>
      <p:graphicFrame>
        <p:nvGraphicFramePr>
          <p:cNvPr id="402440" name="Object 8"/>
          <p:cNvGraphicFramePr>
            <a:graphicFrameLocks noChangeAspect="1"/>
          </p:cNvGraphicFramePr>
          <p:nvPr/>
        </p:nvGraphicFramePr>
        <p:xfrm>
          <a:off x="2570163" y="4240213"/>
          <a:ext cx="3046412" cy="1325562"/>
        </p:xfrm>
        <a:graphic>
          <a:graphicData uri="http://schemas.openxmlformats.org/presentationml/2006/ole">
            <mc:AlternateContent xmlns:mc="http://schemas.openxmlformats.org/markup-compatibility/2006">
              <mc:Choice xmlns:v="urn:schemas-microsoft-com:vml" Requires="v">
                <p:oleObj spid="_x0000_s202762" name="Equation" r:id="rId5" imgW="35052000" imgH="15240000" progId="">
                  <p:embed/>
                </p:oleObj>
              </mc:Choice>
              <mc:Fallback>
                <p:oleObj name="Equation" r:id="rId5" imgW="35052000" imgH="15240000" progId="">
                  <p:embed/>
                  <p:pic>
                    <p:nvPicPr>
                      <p:cNvPr id="0" name="Picture 1" descr="image3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3" y="4240213"/>
                        <a:ext cx="3046412" cy="1325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2439"/>
                                        </p:tgtEl>
                                        <p:attrNameLst>
                                          <p:attrName>style.visibility</p:attrName>
                                        </p:attrNameLst>
                                      </p:cBhvr>
                                      <p:to>
                                        <p:strVal val="visible"/>
                                      </p:to>
                                    </p:set>
                                    <p:anim calcmode="lin" valueType="num">
                                      <p:cBhvr additive="base">
                                        <p:cTn id="7" dur="500" fill="hold"/>
                                        <p:tgtEl>
                                          <p:spTgt spid="402439"/>
                                        </p:tgtEl>
                                        <p:attrNameLst>
                                          <p:attrName>ppt_x</p:attrName>
                                        </p:attrNameLst>
                                      </p:cBhvr>
                                      <p:tavLst>
                                        <p:tav tm="0">
                                          <p:val>
                                            <p:strVal val="#ppt_x"/>
                                          </p:val>
                                        </p:tav>
                                        <p:tav tm="100000">
                                          <p:val>
                                            <p:strVal val="#ppt_x"/>
                                          </p:val>
                                        </p:tav>
                                      </p:tavLst>
                                    </p:anim>
                                    <p:anim calcmode="lin" valueType="num">
                                      <p:cBhvr additive="base">
                                        <p:cTn id="8" dur="500" fill="hold"/>
                                        <p:tgtEl>
                                          <p:spTgt spid="402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2440"/>
                                        </p:tgtEl>
                                        <p:attrNameLst>
                                          <p:attrName>style.visibility</p:attrName>
                                        </p:attrNameLst>
                                      </p:cBhvr>
                                      <p:to>
                                        <p:strVal val="visible"/>
                                      </p:to>
                                    </p:set>
                                    <p:anim calcmode="lin" valueType="num">
                                      <p:cBhvr additive="base">
                                        <p:cTn id="13" dur="500" fill="hold"/>
                                        <p:tgtEl>
                                          <p:spTgt spid="402440"/>
                                        </p:tgtEl>
                                        <p:attrNameLst>
                                          <p:attrName>ppt_x</p:attrName>
                                        </p:attrNameLst>
                                      </p:cBhvr>
                                      <p:tavLst>
                                        <p:tav tm="0">
                                          <p:val>
                                            <p:strVal val="#ppt_x"/>
                                          </p:val>
                                        </p:tav>
                                        <p:tav tm="100000">
                                          <p:val>
                                            <p:strVal val="#ppt_x"/>
                                          </p:val>
                                        </p:tav>
                                      </p:tavLst>
                                    </p:anim>
                                    <p:anim calcmode="lin" valueType="num">
                                      <p:cBhvr additive="base">
                                        <p:cTn id="14" dur="500" fill="hold"/>
                                        <p:tgtEl>
                                          <p:spTgt spid="402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9"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11188" y="1052513"/>
            <a:ext cx="7993062" cy="5157787"/>
          </a:xfrm>
        </p:spPr>
        <p:txBody>
          <a:bodyPr/>
          <a:lstStyle/>
          <a:p>
            <a:pPr algn="l" eaLnBrk="1" hangingPunct="1">
              <a:lnSpc>
                <a:spcPct val="110000"/>
              </a:lnSpc>
            </a:pPr>
            <a:r>
              <a:rPr lang="en-US" altLang="zh-CN" sz="2800"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当折合到主动轴上时，从动轴上的转动惯量和阻尼系数都要除以传动比的平方，负载转矩除以传动比。</a:t>
            </a:r>
            <a:r>
              <a:rPr lang="zh-CN" altLang="en-US" sz="2800" b="1" dirty="0">
                <a:solidFill>
                  <a:srgbClr val="0000FF"/>
                </a:solidFill>
                <a:latin typeface="宋体" panose="02010600030101010101" pitchFamily="2" charset="-122"/>
                <a:ea typeface="宋体" panose="02010600030101010101" pitchFamily="2" charset="-122"/>
              </a:rPr>
              <a:t>因此，减速传动时，相当于电动机带的负载变小了，也可以说电动机带负载的力矩</a:t>
            </a:r>
            <a:br>
              <a:rPr lang="zh-CN" altLang="en-US" sz="2800" b="1" dirty="0">
                <a:solidFill>
                  <a:srgbClr val="0000FF"/>
                </a:solidFill>
                <a:latin typeface="宋体" panose="02010600030101010101" pitchFamily="2" charset="-122"/>
                <a:ea typeface="宋体" panose="02010600030101010101" pitchFamily="2" charset="-122"/>
              </a:rPr>
            </a:br>
            <a:r>
              <a:rPr lang="zh-CN" altLang="en-US" sz="2800" b="1" dirty="0">
                <a:solidFill>
                  <a:srgbClr val="0000FF"/>
                </a:solidFill>
                <a:latin typeface="宋体" panose="02010600030101010101" pitchFamily="2" charset="-122"/>
                <a:ea typeface="宋体" panose="02010600030101010101" pitchFamily="2" charset="-122"/>
              </a:rPr>
              <a:t>增大了。</a:t>
            </a:r>
            <a:br>
              <a:rPr lang="zh-CN" altLang="en-US" sz="2800" b="1" dirty="0">
                <a:solidFill>
                  <a:srgbClr val="0000FF"/>
                </a:solidFill>
                <a:latin typeface="宋体" panose="02010600030101010101" pitchFamily="2" charset="-122"/>
                <a:ea typeface="宋体" panose="02010600030101010101" pitchFamily="2" charset="-122"/>
              </a:rPr>
            </a:br>
            <a:r>
              <a:rPr lang="zh-CN" altLang="en-US" sz="2800" b="1" dirty="0">
                <a:solidFill>
                  <a:srgbClr val="0000FF"/>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反之，当折合到从动轴上时，主动轴上的转动惯量和阻尼系数都要乘以传动比的平方，输入转矩乘以传动比。</a:t>
            </a:r>
          </a:p>
        </p:txBody>
      </p:sp>
      <p:sp>
        <p:nvSpPr>
          <p:cNvPr id="195587" name="Text Box 3"/>
          <p:cNvSpPr txBox="1">
            <a:spLocks noChangeArrowheads="1"/>
          </p:cNvSpPr>
          <p:nvPr/>
        </p:nvSpPr>
        <p:spPr bwMode="auto">
          <a:xfrm>
            <a:off x="755650" y="1125538"/>
            <a:ext cx="1938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3200">
                <a:solidFill>
                  <a:srgbClr val="CC0000"/>
                </a:solidFill>
              </a:rPr>
              <a:t>结论</a:t>
            </a:r>
            <a:r>
              <a:rPr kumimoji="0" lang="zh-CN" altLang="en-US" sz="1400" b="0">
                <a:solidFill>
                  <a:srgbClr val="CC0000"/>
                </a:solidFill>
              </a:rPr>
              <a:t>：</a:t>
            </a:r>
          </a:p>
        </p:txBody>
      </p:sp>
      <p:sp>
        <p:nvSpPr>
          <p:cNvPr id="4"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5" name="灯片编号占位符 4"/>
          <p:cNvSpPr>
            <a:spLocks noGrp="1"/>
          </p:cNvSpPr>
          <p:nvPr>
            <p:ph type="sldNum" sz="quarter" idx="12"/>
          </p:nvPr>
        </p:nvSpPr>
        <p:spPr/>
        <p:txBody>
          <a:bodyPr/>
          <a:lstStyle/>
          <a:p>
            <a:fld id="{CBB6FD9D-FA08-4F2A-90DD-7CEE8E59FBDF}" type="slidenum">
              <a:rPr lang="en-US" altLang="zh-CN" smtClean="0"/>
              <a:pPr/>
              <a:t>187</a:t>
            </a:fld>
            <a:endParaRPr lang="en-US" altLang="zh-CN"/>
          </a:p>
        </p:txBody>
      </p:sp>
      <p:sp>
        <p:nvSpPr>
          <p:cNvPr id="6" name="页脚占位符 5"/>
          <p:cNvSpPr>
            <a:spLocks noGrp="1"/>
          </p:cNvSpPr>
          <p:nvPr>
            <p:ph type="ftr" sz="quarter" idx="11"/>
          </p:nvPr>
        </p:nvSpPr>
        <p:spPr/>
        <p:txBody>
          <a:bodyPr/>
          <a:lstStyle/>
          <a:p>
            <a:r>
              <a:rPr lang="en-US" altLang="zh-CN"/>
              <a:t>192</a:t>
            </a: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3"/>
          <p:cNvSpPr>
            <a:spLocks noChangeArrowheads="1"/>
          </p:cNvSpPr>
          <p:nvPr/>
        </p:nvSpPr>
        <p:spPr bwMode="auto">
          <a:xfrm>
            <a:off x="611560" y="1052736"/>
            <a:ext cx="6934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Ø"/>
            </a:pPr>
            <a:r>
              <a:rPr lang="en-US" altLang="zh-CN" sz="2800">
                <a:latin typeface="Times New Roman" panose="02020603050405020304" pitchFamily="18" charset="0"/>
              </a:rPr>
              <a:t> </a:t>
            </a:r>
            <a:r>
              <a:rPr lang="zh-CN" altLang="en-US" sz="2800"/>
              <a:t>汽车悬挂系统</a:t>
            </a:r>
            <a:endParaRPr lang="zh-CN" altLang="en-US" sz="2800">
              <a:latin typeface="宋体" panose="02010600030101010101" pitchFamily="2" charset="-122"/>
            </a:endParaRPr>
          </a:p>
        </p:txBody>
      </p:sp>
      <p:grpSp>
        <p:nvGrpSpPr>
          <p:cNvPr id="196611" name="Group 4"/>
          <p:cNvGrpSpPr/>
          <p:nvPr/>
        </p:nvGrpSpPr>
        <p:grpSpPr bwMode="auto">
          <a:xfrm>
            <a:off x="1235447" y="1676624"/>
            <a:ext cx="2514600" cy="1066800"/>
            <a:chOff x="816" y="912"/>
            <a:chExt cx="1584" cy="672"/>
          </a:xfrm>
        </p:grpSpPr>
        <p:pic>
          <p:nvPicPr>
            <p:cNvPr id="196654" name="Picture 5" descr="AG00152_"/>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 y="912"/>
              <a:ext cx="100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6" name="Freeform 6"/>
            <p:cNvSpPr/>
            <p:nvPr/>
          </p:nvSpPr>
          <p:spPr bwMode="auto">
            <a:xfrm>
              <a:off x="816" y="1285"/>
              <a:ext cx="1584" cy="59"/>
            </a:xfrm>
            <a:custGeom>
              <a:avLst/>
              <a:gdLst/>
              <a:ahLst/>
              <a:cxnLst>
                <a:cxn ang="0">
                  <a:pos x="0" y="25"/>
                </a:cxn>
                <a:cxn ang="0">
                  <a:pos x="93" y="0"/>
                </a:cxn>
                <a:cxn ang="0">
                  <a:pos x="169" y="8"/>
                </a:cxn>
                <a:cxn ang="0">
                  <a:pos x="288" y="50"/>
                </a:cxn>
                <a:cxn ang="0">
                  <a:pos x="534" y="25"/>
                </a:cxn>
                <a:cxn ang="0">
                  <a:pos x="661" y="50"/>
                </a:cxn>
                <a:cxn ang="0">
                  <a:pos x="906" y="50"/>
                </a:cxn>
                <a:cxn ang="0">
                  <a:pos x="1169" y="16"/>
                </a:cxn>
                <a:cxn ang="0">
                  <a:pos x="1474" y="33"/>
                </a:cxn>
                <a:cxn ang="0">
                  <a:pos x="1584" y="59"/>
                </a:cxn>
              </a:cxnLst>
              <a:rect l="0" t="0" r="r" b="b"/>
              <a:pathLst>
                <a:path w="1584" h="59">
                  <a:moveTo>
                    <a:pt x="0" y="25"/>
                  </a:moveTo>
                  <a:cubicBezTo>
                    <a:pt x="31" y="17"/>
                    <a:pt x="62" y="7"/>
                    <a:pt x="93" y="0"/>
                  </a:cubicBezTo>
                  <a:cubicBezTo>
                    <a:pt x="118" y="3"/>
                    <a:pt x="144" y="4"/>
                    <a:pt x="169" y="8"/>
                  </a:cubicBezTo>
                  <a:cubicBezTo>
                    <a:pt x="212" y="15"/>
                    <a:pt x="245" y="42"/>
                    <a:pt x="288" y="50"/>
                  </a:cubicBezTo>
                  <a:cubicBezTo>
                    <a:pt x="377" y="44"/>
                    <a:pt x="446" y="32"/>
                    <a:pt x="534" y="25"/>
                  </a:cubicBezTo>
                  <a:cubicBezTo>
                    <a:pt x="588" y="31"/>
                    <a:pt x="614" y="36"/>
                    <a:pt x="661" y="50"/>
                  </a:cubicBezTo>
                  <a:cubicBezTo>
                    <a:pt x="708" y="48"/>
                    <a:pt x="845" y="18"/>
                    <a:pt x="906" y="50"/>
                  </a:cubicBezTo>
                  <a:cubicBezTo>
                    <a:pt x="1017" y="45"/>
                    <a:pt x="1077" y="49"/>
                    <a:pt x="1169" y="16"/>
                  </a:cubicBezTo>
                  <a:cubicBezTo>
                    <a:pt x="1270" y="25"/>
                    <a:pt x="1373" y="23"/>
                    <a:pt x="1474" y="33"/>
                  </a:cubicBezTo>
                  <a:cubicBezTo>
                    <a:pt x="1511" y="37"/>
                    <a:pt x="1543" y="59"/>
                    <a:pt x="1584" y="59"/>
                  </a:cubicBezTo>
                </a:path>
              </a:pathLst>
            </a:cu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07" name="Line 7"/>
            <p:cNvSpPr>
              <a:spLocks noChangeShapeType="1"/>
            </p:cNvSpPr>
            <p:nvPr/>
          </p:nvSpPr>
          <p:spPr bwMode="auto">
            <a:xfrm flipV="1">
              <a:off x="1344" y="1296"/>
              <a:ext cx="0" cy="288"/>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08" name="Line 8"/>
            <p:cNvSpPr>
              <a:spLocks noChangeShapeType="1"/>
            </p:cNvSpPr>
            <p:nvPr/>
          </p:nvSpPr>
          <p:spPr bwMode="auto">
            <a:xfrm flipV="1">
              <a:off x="1920" y="1296"/>
              <a:ext cx="0" cy="288"/>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409609" name="Rectangle 9"/>
          <p:cNvSpPr>
            <a:spLocks noChangeArrowheads="1"/>
          </p:cNvSpPr>
          <p:nvPr/>
        </p:nvSpPr>
        <p:spPr bwMode="auto">
          <a:xfrm>
            <a:off x="251520" y="2637061"/>
            <a:ext cx="4896544"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25000"/>
              </a:lnSpc>
            </a:pPr>
            <a:r>
              <a:rPr lang="zh-CN" altLang="en-US" sz="2800" dirty="0"/>
              <a:t>当汽车行驶时，汽车作平面运动，则轮胎的垂直位移作用于汽车悬挂系统上，系统的运动由质心的平动和围绕质心的旋转运动组成。</a:t>
            </a:r>
          </a:p>
        </p:txBody>
      </p:sp>
      <p:grpSp>
        <p:nvGrpSpPr>
          <p:cNvPr id="3" name="Group 10"/>
          <p:cNvGrpSpPr/>
          <p:nvPr/>
        </p:nvGrpSpPr>
        <p:grpSpPr bwMode="auto">
          <a:xfrm>
            <a:off x="4556497" y="2205261"/>
            <a:ext cx="4479999" cy="3817938"/>
            <a:chOff x="2784" y="1483"/>
            <a:chExt cx="2708" cy="2405"/>
          </a:xfrm>
        </p:grpSpPr>
        <p:grpSp>
          <p:nvGrpSpPr>
            <p:cNvPr id="196614" name="Group 11"/>
            <p:cNvGrpSpPr/>
            <p:nvPr/>
          </p:nvGrpSpPr>
          <p:grpSpPr bwMode="auto">
            <a:xfrm>
              <a:off x="3260" y="1483"/>
              <a:ext cx="1680" cy="2021"/>
              <a:chOff x="816" y="1680"/>
              <a:chExt cx="1680" cy="2021"/>
            </a:xfrm>
          </p:grpSpPr>
          <p:sp>
            <p:nvSpPr>
              <p:cNvPr id="196616" name="Rectangle 12"/>
              <p:cNvSpPr>
                <a:spLocks noChangeArrowheads="1"/>
              </p:cNvSpPr>
              <p:nvPr/>
            </p:nvSpPr>
            <p:spPr bwMode="auto">
              <a:xfrm>
                <a:off x="816" y="1680"/>
                <a:ext cx="1680" cy="32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a:t>车体</a:t>
                </a:r>
              </a:p>
            </p:txBody>
          </p:sp>
          <p:grpSp>
            <p:nvGrpSpPr>
              <p:cNvPr id="196617" name="Group 13"/>
              <p:cNvGrpSpPr/>
              <p:nvPr/>
            </p:nvGrpSpPr>
            <p:grpSpPr bwMode="auto">
              <a:xfrm>
                <a:off x="882" y="2006"/>
                <a:ext cx="510" cy="730"/>
                <a:chOff x="882" y="1958"/>
                <a:chExt cx="574" cy="833"/>
              </a:xfrm>
            </p:grpSpPr>
            <p:sp>
              <p:nvSpPr>
                <p:cNvPr id="409614" name="Freeform 14"/>
                <p:cNvSpPr/>
                <p:nvPr/>
              </p:nvSpPr>
              <p:spPr bwMode="auto">
                <a:xfrm>
                  <a:off x="882" y="2077"/>
                  <a:ext cx="173" cy="476"/>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15" name="Line 15"/>
                <p:cNvSpPr>
                  <a:spLocks noChangeShapeType="1"/>
                </p:cNvSpPr>
                <p:nvPr/>
              </p:nvSpPr>
              <p:spPr bwMode="auto">
                <a:xfrm flipV="1">
                  <a:off x="975" y="1958"/>
                  <a:ext cx="4"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16" name="Line 16"/>
                <p:cNvSpPr>
                  <a:spLocks noChangeShapeType="1"/>
                </p:cNvSpPr>
                <p:nvPr/>
              </p:nvSpPr>
              <p:spPr bwMode="auto">
                <a:xfrm>
                  <a:off x="975" y="2553"/>
                  <a:ext cx="4" cy="8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17" name="Line 17"/>
                <p:cNvSpPr>
                  <a:spLocks noChangeShapeType="1"/>
                </p:cNvSpPr>
                <p:nvPr/>
              </p:nvSpPr>
              <p:spPr bwMode="auto">
                <a:xfrm flipH="1">
                  <a:off x="1339" y="1958"/>
                  <a:ext cx="0" cy="35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18" name="Line 18"/>
                <p:cNvSpPr>
                  <a:spLocks noChangeShapeType="1"/>
                </p:cNvSpPr>
                <p:nvPr/>
              </p:nvSpPr>
              <p:spPr bwMode="auto">
                <a:xfrm>
                  <a:off x="1255" y="2315"/>
                  <a:ext cx="160" cy="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19" name="Line 19"/>
                <p:cNvSpPr>
                  <a:spLocks noChangeShapeType="1"/>
                </p:cNvSpPr>
                <p:nvPr/>
              </p:nvSpPr>
              <p:spPr bwMode="auto">
                <a:xfrm>
                  <a:off x="1215" y="2275"/>
                  <a:ext cx="1"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0" name="Line 20"/>
                <p:cNvSpPr>
                  <a:spLocks noChangeShapeType="1"/>
                </p:cNvSpPr>
                <p:nvPr/>
              </p:nvSpPr>
              <p:spPr bwMode="auto">
                <a:xfrm>
                  <a:off x="1215" y="2394"/>
                  <a:ext cx="240"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1" name="Line 21"/>
                <p:cNvSpPr>
                  <a:spLocks noChangeShapeType="1"/>
                </p:cNvSpPr>
                <p:nvPr/>
              </p:nvSpPr>
              <p:spPr bwMode="auto">
                <a:xfrm>
                  <a:off x="1455" y="2275"/>
                  <a:ext cx="1"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2" name="Line 22"/>
                <p:cNvSpPr>
                  <a:spLocks noChangeShapeType="1"/>
                </p:cNvSpPr>
                <p:nvPr/>
              </p:nvSpPr>
              <p:spPr bwMode="auto">
                <a:xfrm>
                  <a:off x="1339" y="2394"/>
                  <a:ext cx="0" cy="24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3" name="Line 23"/>
                <p:cNvSpPr>
                  <a:spLocks noChangeShapeType="1"/>
                </p:cNvSpPr>
                <p:nvPr/>
              </p:nvSpPr>
              <p:spPr bwMode="auto">
                <a:xfrm>
                  <a:off x="982" y="2634"/>
                  <a:ext cx="357"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4" name="Line 24"/>
                <p:cNvSpPr>
                  <a:spLocks noChangeShapeType="1"/>
                </p:cNvSpPr>
                <p:nvPr/>
              </p:nvSpPr>
              <p:spPr bwMode="auto">
                <a:xfrm>
                  <a:off x="1135" y="2634"/>
                  <a:ext cx="0" cy="157"/>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96618" name="Group 25"/>
              <p:cNvGrpSpPr/>
              <p:nvPr/>
            </p:nvGrpSpPr>
            <p:grpSpPr bwMode="auto">
              <a:xfrm>
                <a:off x="1938" y="2006"/>
                <a:ext cx="510" cy="730"/>
                <a:chOff x="1802" y="1958"/>
                <a:chExt cx="574" cy="833"/>
              </a:xfrm>
            </p:grpSpPr>
            <p:sp>
              <p:nvSpPr>
                <p:cNvPr id="409626" name="Freeform 26"/>
                <p:cNvSpPr/>
                <p:nvPr/>
              </p:nvSpPr>
              <p:spPr bwMode="auto">
                <a:xfrm>
                  <a:off x="1802" y="2077"/>
                  <a:ext cx="173" cy="476"/>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7" name="Line 27"/>
                <p:cNvSpPr>
                  <a:spLocks noChangeShapeType="1"/>
                </p:cNvSpPr>
                <p:nvPr/>
              </p:nvSpPr>
              <p:spPr bwMode="auto">
                <a:xfrm flipV="1">
                  <a:off x="1895" y="1958"/>
                  <a:ext cx="4"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8" name="Line 28"/>
                <p:cNvSpPr>
                  <a:spLocks noChangeShapeType="1"/>
                </p:cNvSpPr>
                <p:nvPr/>
              </p:nvSpPr>
              <p:spPr bwMode="auto">
                <a:xfrm>
                  <a:off x="1895" y="2553"/>
                  <a:ext cx="4" cy="8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29" name="Line 29"/>
                <p:cNvSpPr>
                  <a:spLocks noChangeShapeType="1"/>
                </p:cNvSpPr>
                <p:nvPr/>
              </p:nvSpPr>
              <p:spPr bwMode="auto">
                <a:xfrm flipH="1">
                  <a:off x="2254" y="1958"/>
                  <a:ext cx="0" cy="35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0" name="Line 30"/>
                <p:cNvSpPr>
                  <a:spLocks noChangeShapeType="1"/>
                </p:cNvSpPr>
                <p:nvPr/>
              </p:nvSpPr>
              <p:spPr bwMode="auto">
                <a:xfrm>
                  <a:off x="2166" y="2315"/>
                  <a:ext cx="154" cy="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1" name="Line 31"/>
                <p:cNvSpPr>
                  <a:spLocks noChangeShapeType="1"/>
                </p:cNvSpPr>
                <p:nvPr/>
              </p:nvSpPr>
              <p:spPr bwMode="auto">
                <a:xfrm>
                  <a:off x="2122" y="2275"/>
                  <a:ext cx="0"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2" name="Line 32"/>
                <p:cNvSpPr>
                  <a:spLocks noChangeShapeType="1"/>
                </p:cNvSpPr>
                <p:nvPr/>
              </p:nvSpPr>
              <p:spPr bwMode="auto">
                <a:xfrm>
                  <a:off x="2122" y="2394"/>
                  <a:ext cx="242"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3" name="Line 33"/>
                <p:cNvSpPr>
                  <a:spLocks noChangeShapeType="1"/>
                </p:cNvSpPr>
                <p:nvPr/>
              </p:nvSpPr>
              <p:spPr bwMode="auto">
                <a:xfrm>
                  <a:off x="2364" y="2275"/>
                  <a:ext cx="0"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4" name="Line 34"/>
                <p:cNvSpPr>
                  <a:spLocks noChangeShapeType="1"/>
                </p:cNvSpPr>
                <p:nvPr/>
              </p:nvSpPr>
              <p:spPr bwMode="auto">
                <a:xfrm>
                  <a:off x="2254" y="2394"/>
                  <a:ext cx="0" cy="24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5" name="Line 35"/>
                <p:cNvSpPr>
                  <a:spLocks noChangeShapeType="1"/>
                </p:cNvSpPr>
                <p:nvPr/>
              </p:nvSpPr>
              <p:spPr bwMode="auto">
                <a:xfrm>
                  <a:off x="1899" y="2634"/>
                  <a:ext cx="355"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36" name="Line 36"/>
                <p:cNvSpPr>
                  <a:spLocks noChangeShapeType="1"/>
                </p:cNvSpPr>
                <p:nvPr/>
              </p:nvSpPr>
              <p:spPr bwMode="auto">
                <a:xfrm>
                  <a:off x="2077" y="2634"/>
                  <a:ext cx="0" cy="157"/>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6619" name="Rectangle 37"/>
              <p:cNvSpPr>
                <a:spLocks noChangeArrowheads="1"/>
              </p:cNvSpPr>
              <p:nvPr/>
            </p:nvSpPr>
            <p:spPr bwMode="auto">
              <a:xfrm>
                <a:off x="816" y="2736"/>
                <a:ext cx="1680" cy="333"/>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a:t>车架</a:t>
                </a:r>
              </a:p>
            </p:txBody>
          </p:sp>
          <p:grpSp>
            <p:nvGrpSpPr>
              <p:cNvPr id="196620" name="Group 38"/>
              <p:cNvGrpSpPr/>
              <p:nvPr/>
            </p:nvGrpSpPr>
            <p:grpSpPr bwMode="auto">
              <a:xfrm>
                <a:off x="1043" y="3069"/>
                <a:ext cx="173" cy="627"/>
                <a:chOff x="1043" y="3069"/>
                <a:chExt cx="173" cy="627"/>
              </a:xfrm>
            </p:grpSpPr>
            <p:sp>
              <p:nvSpPr>
                <p:cNvPr id="409639" name="Freeform 39"/>
                <p:cNvSpPr/>
                <p:nvPr/>
              </p:nvSpPr>
              <p:spPr bwMode="auto">
                <a:xfrm>
                  <a:off x="1043" y="3172"/>
                  <a:ext cx="173" cy="415"/>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40" name="Line 40"/>
                <p:cNvSpPr>
                  <a:spLocks noChangeShapeType="1"/>
                </p:cNvSpPr>
                <p:nvPr/>
              </p:nvSpPr>
              <p:spPr bwMode="auto">
                <a:xfrm flipV="1">
                  <a:off x="1136" y="3069"/>
                  <a:ext cx="3" cy="103"/>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41" name="Line 41"/>
                <p:cNvSpPr>
                  <a:spLocks noChangeShapeType="1"/>
                </p:cNvSpPr>
                <p:nvPr/>
              </p:nvSpPr>
              <p:spPr bwMode="auto">
                <a:xfrm>
                  <a:off x="1136" y="3587"/>
                  <a:ext cx="3" cy="10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96621" name="Group 42"/>
              <p:cNvGrpSpPr/>
              <p:nvPr/>
            </p:nvGrpSpPr>
            <p:grpSpPr bwMode="auto">
              <a:xfrm>
                <a:off x="2083" y="3069"/>
                <a:ext cx="173" cy="587"/>
                <a:chOff x="1976" y="3069"/>
                <a:chExt cx="173" cy="587"/>
              </a:xfrm>
            </p:grpSpPr>
            <p:sp>
              <p:nvSpPr>
                <p:cNvPr id="409643" name="Freeform 43"/>
                <p:cNvSpPr/>
                <p:nvPr/>
              </p:nvSpPr>
              <p:spPr bwMode="auto">
                <a:xfrm>
                  <a:off x="1976" y="3172"/>
                  <a:ext cx="173" cy="415"/>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44" name="Line 44"/>
                <p:cNvSpPr>
                  <a:spLocks noChangeShapeType="1"/>
                </p:cNvSpPr>
                <p:nvPr/>
              </p:nvSpPr>
              <p:spPr bwMode="auto">
                <a:xfrm flipV="1">
                  <a:off x="2069" y="3069"/>
                  <a:ext cx="4" cy="103"/>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45" name="Line 45"/>
                <p:cNvSpPr>
                  <a:spLocks noChangeShapeType="1"/>
                </p:cNvSpPr>
                <p:nvPr/>
              </p:nvSpPr>
              <p:spPr bwMode="auto">
                <a:xfrm>
                  <a:off x="2069" y="3587"/>
                  <a:ext cx="4" cy="6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409646" name="Freeform 46"/>
              <p:cNvSpPr/>
              <p:nvPr/>
            </p:nvSpPr>
            <p:spPr bwMode="auto">
              <a:xfrm>
                <a:off x="816" y="3648"/>
                <a:ext cx="1584" cy="53"/>
              </a:xfrm>
              <a:custGeom>
                <a:avLst/>
                <a:gdLst/>
                <a:ahLst/>
                <a:cxnLst>
                  <a:cxn ang="0">
                    <a:pos x="0" y="25"/>
                  </a:cxn>
                  <a:cxn ang="0">
                    <a:pos x="93" y="0"/>
                  </a:cxn>
                  <a:cxn ang="0">
                    <a:pos x="169" y="8"/>
                  </a:cxn>
                  <a:cxn ang="0">
                    <a:pos x="288" y="50"/>
                  </a:cxn>
                  <a:cxn ang="0">
                    <a:pos x="534" y="25"/>
                  </a:cxn>
                  <a:cxn ang="0">
                    <a:pos x="661" y="50"/>
                  </a:cxn>
                  <a:cxn ang="0">
                    <a:pos x="906" y="50"/>
                  </a:cxn>
                  <a:cxn ang="0">
                    <a:pos x="1169" y="16"/>
                  </a:cxn>
                  <a:cxn ang="0">
                    <a:pos x="1474" y="33"/>
                  </a:cxn>
                  <a:cxn ang="0">
                    <a:pos x="1584" y="59"/>
                  </a:cxn>
                </a:cxnLst>
                <a:rect l="0" t="0" r="r" b="b"/>
                <a:pathLst>
                  <a:path w="1584" h="59">
                    <a:moveTo>
                      <a:pt x="0" y="25"/>
                    </a:moveTo>
                    <a:cubicBezTo>
                      <a:pt x="31" y="17"/>
                      <a:pt x="62" y="7"/>
                      <a:pt x="93" y="0"/>
                    </a:cubicBezTo>
                    <a:cubicBezTo>
                      <a:pt x="118" y="3"/>
                      <a:pt x="144" y="4"/>
                      <a:pt x="169" y="8"/>
                    </a:cubicBezTo>
                    <a:cubicBezTo>
                      <a:pt x="212" y="15"/>
                      <a:pt x="245" y="42"/>
                      <a:pt x="288" y="50"/>
                    </a:cubicBezTo>
                    <a:cubicBezTo>
                      <a:pt x="377" y="44"/>
                      <a:pt x="446" y="32"/>
                      <a:pt x="534" y="25"/>
                    </a:cubicBezTo>
                    <a:cubicBezTo>
                      <a:pt x="588" y="31"/>
                      <a:pt x="614" y="36"/>
                      <a:pt x="661" y="50"/>
                    </a:cubicBezTo>
                    <a:cubicBezTo>
                      <a:pt x="708" y="48"/>
                      <a:pt x="845" y="18"/>
                      <a:pt x="906" y="50"/>
                    </a:cubicBezTo>
                    <a:cubicBezTo>
                      <a:pt x="1017" y="45"/>
                      <a:pt x="1077" y="49"/>
                      <a:pt x="1169" y="16"/>
                    </a:cubicBezTo>
                    <a:cubicBezTo>
                      <a:pt x="1270" y="25"/>
                      <a:pt x="1373" y="23"/>
                      <a:pt x="1474" y="33"/>
                    </a:cubicBezTo>
                    <a:cubicBezTo>
                      <a:pt x="1511" y="37"/>
                      <a:pt x="1543" y="59"/>
                      <a:pt x="1584" y="59"/>
                    </a:cubicBezTo>
                  </a:path>
                </a:pathLst>
              </a:custGeom>
              <a:noFill/>
              <a:ln w="5715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09647" name="Oval 47"/>
              <p:cNvSpPr>
                <a:spLocks noChangeArrowheads="1"/>
              </p:cNvSpPr>
              <p:nvPr/>
            </p:nvSpPr>
            <p:spPr bwMode="auto">
              <a:xfrm>
                <a:off x="1488" y="2544"/>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6624" name="Rectangle 48"/>
              <p:cNvSpPr>
                <a:spLocks noChangeArrowheads="1"/>
              </p:cNvSpPr>
              <p:nvPr/>
            </p:nvSpPr>
            <p:spPr bwMode="auto">
              <a:xfrm>
                <a:off x="1404" y="2025"/>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质心</a:t>
                </a:r>
              </a:p>
            </p:txBody>
          </p:sp>
          <p:sp>
            <p:nvSpPr>
              <p:cNvPr id="409649" name="Line 49"/>
              <p:cNvSpPr>
                <a:spLocks noChangeShapeType="1"/>
              </p:cNvSpPr>
              <p:nvPr/>
            </p:nvSpPr>
            <p:spPr bwMode="auto">
              <a:xfrm flipH="1">
                <a:off x="1536" y="2304"/>
                <a:ext cx="144" cy="24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6615" name="Rectangle 50"/>
            <p:cNvSpPr>
              <a:spLocks noChangeArrowheads="1"/>
            </p:cNvSpPr>
            <p:nvPr/>
          </p:nvSpPr>
          <p:spPr bwMode="auto">
            <a:xfrm>
              <a:off x="2784" y="3561"/>
              <a:ext cx="27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t>汽车悬挂系统（垂直方向）</a:t>
              </a:r>
            </a:p>
          </p:txBody>
        </p:sp>
      </p:grpSp>
      <p:sp>
        <p:nvSpPr>
          <p:cNvPr id="5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51" name="页脚占位符 5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09"/>
                                        </p:tgtEl>
                                        <p:attrNameLst>
                                          <p:attrName>style.visibility</p:attrName>
                                        </p:attrNameLst>
                                      </p:cBhvr>
                                      <p:to>
                                        <p:strVal val="visible"/>
                                      </p:to>
                                    </p:set>
                                    <p:anim calcmode="lin" valueType="num">
                                      <p:cBhvr additive="base">
                                        <p:cTn id="7" dur="500" fill="hold"/>
                                        <p:tgtEl>
                                          <p:spTgt spid="409609"/>
                                        </p:tgtEl>
                                        <p:attrNameLst>
                                          <p:attrName>ppt_x</p:attrName>
                                        </p:attrNameLst>
                                      </p:cBhvr>
                                      <p:tavLst>
                                        <p:tav tm="0">
                                          <p:val>
                                            <p:strVal val="#ppt_x"/>
                                          </p:val>
                                        </p:tav>
                                        <p:tav tm="100000">
                                          <p:val>
                                            <p:strVal val="#ppt_x"/>
                                          </p:val>
                                        </p:tav>
                                      </p:tavLst>
                                    </p:anim>
                                    <p:anim calcmode="lin" valueType="num">
                                      <p:cBhvr additive="base">
                                        <p:cTn id="8" dur="500" fill="hold"/>
                                        <p:tgtEl>
                                          <p:spTgt spid="4096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9" grpId="0"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0627" name="Object 3"/>
          <p:cNvGraphicFramePr>
            <a:graphicFrameLocks noChangeAspect="1"/>
          </p:cNvGraphicFramePr>
          <p:nvPr/>
        </p:nvGraphicFramePr>
        <p:xfrm>
          <a:off x="1619672" y="5643662"/>
          <a:ext cx="7135812" cy="455613"/>
        </p:xfrm>
        <a:graphic>
          <a:graphicData uri="http://schemas.openxmlformats.org/presentationml/2006/ole">
            <mc:AlternateContent xmlns:mc="http://schemas.openxmlformats.org/markup-compatibility/2006">
              <mc:Choice xmlns:v="urn:schemas-microsoft-com:vml" Requires="v">
                <p:oleObj spid="_x0000_s203785" name="公式" r:id="rId3" imgW="85953600" imgH="5486400" progId="">
                  <p:embed/>
                </p:oleObj>
              </mc:Choice>
              <mc:Fallback>
                <p:oleObj name="公式" r:id="rId3" imgW="85953600" imgH="5486400" progId="">
                  <p:embed/>
                  <p:pic>
                    <p:nvPicPr>
                      <p:cNvPr id="0" name="Picture 2" descr="image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643662"/>
                        <a:ext cx="713581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28" name="Object 4"/>
          <p:cNvGraphicFramePr>
            <a:graphicFrameLocks noChangeAspect="1"/>
          </p:cNvGraphicFramePr>
          <p:nvPr/>
        </p:nvGraphicFramePr>
        <p:xfrm>
          <a:off x="2032000" y="4991100"/>
          <a:ext cx="5156200" cy="444500"/>
        </p:xfrm>
        <a:graphic>
          <a:graphicData uri="http://schemas.openxmlformats.org/presentationml/2006/ole">
            <mc:AlternateContent xmlns:mc="http://schemas.openxmlformats.org/markup-compatibility/2006">
              <mc:Choice xmlns:v="urn:schemas-microsoft-com:vml" Requires="v">
                <p:oleObj spid="_x0000_s203786" name="公式" r:id="rId5" imgW="62179200" imgH="5486400" progId="">
                  <p:embed/>
                </p:oleObj>
              </mc:Choice>
              <mc:Fallback>
                <p:oleObj name="公式" r:id="rId5" imgW="62179200" imgH="5486400" progId="">
                  <p:embed/>
                  <p:pic>
                    <p:nvPicPr>
                      <p:cNvPr id="0" name="Picture 1" descr="image3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0" y="4991100"/>
                        <a:ext cx="5156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5172" name="Group 5"/>
          <p:cNvGrpSpPr/>
          <p:nvPr/>
        </p:nvGrpSpPr>
        <p:grpSpPr bwMode="auto">
          <a:xfrm>
            <a:off x="1818109" y="836712"/>
            <a:ext cx="4806950" cy="3975100"/>
            <a:chOff x="1366" y="760"/>
            <a:chExt cx="3028" cy="2504"/>
          </a:xfrm>
        </p:grpSpPr>
        <p:grpSp>
          <p:nvGrpSpPr>
            <p:cNvPr id="135173" name="Group 6"/>
            <p:cNvGrpSpPr/>
            <p:nvPr/>
          </p:nvGrpSpPr>
          <p:grpSpPr bwMode="auto">
            <a:xfrm>
              <a:off x="1768" y="760"/>
              <a:ext cx="1941" cy="2168"/>
              <a:chOff x="1768" y="760"/>
              <a:chExt cx="1941" cy="2168"/>
            </a:xfrm>
          </p:grpSpPr>
          <p:sp>
            <p:nvSpPr>
              <p:cNvPr id="135175" name="Rectangle 7"/>
              <p:cNvSpPr>
                <a:spLocks noChangeArrowheads="1"/>
              </p:cNvSpPr>
              <p:nvPr/>
            </p:nvSpPr>
            <p:spPr bwMode="auto">
              <a:xfrm>
                <a:off x="2208" y="824"/>
                <a:ext cx="720" cy="32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18000">
                    <a:latin typeface="Times New Roman" panose="02020603050405020304" pitchFamily="18" charset="0"/>
                  </a:rPr>
                  <a:t>2</a:t>
                </a:r>
              </a:p>
            </p:txBody>
          </p:sp>
          <p:grpSp>
            <p:nvGrpSpPr>
              <p:cNvPr id="135176" name="Group 8"/>
              <p:cNvGrpSpPr/>
              <p:nvPr/>
            </p:nvGrpSpPr>
            <p:grpSpPr bwMode="auto">
              <a:xfrm>
                <a:off x="2274" y="1150"/>
                <a:ext cx="510" cy="730"/>
                <a:chOff x="882" y="1958"/>
                <a:chExt cx="574" cy="833"/>
              </a:xfrm>
            </p:grpSpPr>
            <p:sp>
              <p:nvSpPr>
                <p:cNvPr id="410633" name="Freeform 9"/>
                <p:cNvSpPr/>
                <p:nvPr/>
              </p:nvSpPr>
              <p:spPr bwMode="auto">
                <a:xfrm>
                  <a:off x="882" y="2077"/>
                  <a:ext cx="173" cy="476"/>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4" name="Line 10"/>
                <p:cNvSpPr>
                  <a:spLocks noChangeShapeType="1"/>
                </p:cNvSpPr>
                <p:nvPr/>
              </p:nvSpPr>
              <p:spPr bwMode="auto">
                <a:xfrm flipV="1">
                  <a:off x="975" y="1958"/>
                  <a:ext cx="1"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5" name="Line 11"/>
                <p:cNvSpPr>
                  <a:spLocks noChangeShapeType="1"/>
                </p:cNvSpPr>
                <p:nvPr/>
              </p:nvSpPr>
              <p:spPr bwMode="auto">
                <a:xfrm>
                  <a:off x="975" y="2553"/>
                  <a:ext cx="1" cy="8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6" name="Line 12"/>
                <p:cNvSpPr>
                  <a:spLocks noChangeShapeType="1"/>
                </p:cNvSpPr>
                <p:nvPr/>
              </p:nvSpPr>
              <p:spPr bwMode="auto">
                <a:xfrm flipH="1">
                  <a:off x="1339" y="1958"/>
                  <a:ext cx="0" cy="357"/>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7" name="Line 13"/>
                <p:cNvSpPr>
                  <a:spLocks noChangeShapeType="1"/>
                </p:cNvSpPr>
                <p:nvPr/>
              </p:nvSpPr>
              <p:spPr bwMode="auto">
                <a:xfrm>
                  <a:off x="1255" y="2315"/>
                  <a:ext cx="161" cy="1"/>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8" name="Line 14"/>
                <p:cNvSpPr>
                  <a:spLocks noChangeShapeType="1"/>
                </p:cNvSpPr>
                <p:nvPr/>
              </p:nvSpPr>
              <p:spPr bwMode="auto">
                <a:xfrm>
                  <a:off x="1215" y="2275"/>
                  <a:ext cx="1"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39" name="Line 15"/>
                <p:cNvSpPr>
                  <a:spLocks noChangeShapeType="1"/>
                </p:cNvSpPr>
                <p:nvPr/>
              </p:nvSpPr>
              <p:spPr bwMode="auto">
                <a:xfrm>
                  <a:off x="1215" y="2394"/>
                  <a:ext cx="240" cy="1"/>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0" name="Line 16"/>
                <p:cNvSpPr>
                  <a:spLocks noChangeShapeType="1"/>
                </p:cNvSpPr>
                <p:nvPr/>
              </p:nvSpPr>
              <p:spPr bwMode="auto">
                <a:xfrm>
                  <a:off x="1455" y="2275"/>
                  <a:ext cx="1" cy="11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1" name="Line 17"/>
                <p:cNvSpPr>
                  <a:spLocks noChangeShapeType="1"/>
                </p:cNvSpPr>
                <p:nvPr/>
              </p:nvSpPr>
              <p:spPr bwMode="auto">
                <a:xfrm>
                  <a:off x="1339" y="2394"/>
                  <a:ext cx="0" cy="24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2" name="Line 18"/>
                <p:cNvSpPr>
                  <a:spLocks noChangeShapeType="1"/>
                </p:cNvSpPr>
                <p:nvPr/>
              </p:nvSpPr>
              <p:spPr bwMode="auto">
                <a:xfrm>
                  <a:off x="979" y="2634"/>
                  <a:ext cx="360"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3" name="Line 19"/>
                <p:cNvSpPr>
                  <a:spLocks noChangeShapeType="1"/>
                </p:cNvSpPr>
                <p:nvPr/>
              </p:nvSpPr>
              <p:spPr bwMode="auto">
                <a:xfrm>
                  <a:off x="1136" y="2634"/>
                  <a:ext cx="0" cy="157"/>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35177" name="Rectangle 20"/>
              <p:cNvSpPr>
                <a:spLocks noChangeArrowheads="1"/>
              </p:cNvSpPr>
              <p:nvPr/>
            </p:nvSpPr>
            <p:spPr bwMode="auto">
              <a:xfrm>
                <a:off x="2208" y="1880"/>
                <a:ext cx="720" cy="333"/>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m</a:t>
                </a:r>
                <a:r>
                  <a:rPr lang="en-US" altLang="zh-CN" sz="2800" baseline="-18000">
                    <a:latin typeface="Times New Roman" panose="02020603050405020304" pitchFamily="18" charset="0"/>
                  </a:rPr>
                  <a:t>1</a:t>
                </a:r>
              </a:p>
            </p:txBody>
          </p:sp>
          <p:grpSp>
            <p:nvGrpSpPr>
              <p:cNvPr id="135178" name="Group 21"/>
              <p:cNvGrpSpPr/>
              <p:nvPr/>
            </p:nvGrpSpPr>
            <p:grpSpPr bwMode="auto">
              <a:xfrm>
                <a:off x="2435" y="2213"/>
                <a:ext cx="173" cy="627"/>
                <a:chOff x="1043" y="3069"/>
                <a:chExt cx="173" cy="627"/>
              </a:xfrm>
            </p:grpSpPr>
            <p:sp>
              <p:nvSpPr>
                <p:cNvPr id="410646" name="Freeform 22"/>
                <p:cNvSpPr/>
                <p:nvPr/>
              </p:nvSpPr>
              <p:spPr bwMode="auto">
                <a:xfrm>
                  <a:off x="1043" y="3172"/>
                  <a:ext cx="173" cy="415"/>
                </a:xfrm>
                <a:custGeom>
                  <a:avLst/>
                  <a:gdLst/>
                  <a:ahLst/>
                  <a:cxnLst>
                    <a:cxn ang="0">
                      <a:pos x="112" y="0"/>
                    </a:cxn>
                    <a:cxn ang="0">
                      <a:pos x="16" y="48"/>
                    </a:cxn>
                    <a:cxn ang="0">
                      <a:pos x="208" y="144"/>
                    </a:cxn>
                    <a:cxn ang="0">
                      <a:pos x="16" y="192"/>
                    </a:cxn>
                    <a:cxn ang="0">
                      <a:pos x="208" y="288"/>
                    </a:cxn>
                    <a:cxn ang="0">
                      <a:pos x="16" y="336"/>
                    </a:cxn>
                    <a:cxn ang="0">
                      <a:pos x="208" y="432"/>
                    </a:cxn>
                    <a:cxn ang="0">
                      <a:pos x="16" y="480"/>
                    </a:cxn>
                    <a:cxn ang="0">
                      <a:pos x="112" y="576"/>
                    </a:cxn>
                  </a:cxnLst>
                  <a:rect l="0" t="0" r="r" b="b"/>
                  <a:pathLst>
                    <a:path w="208" h="576">
                      <a:moveTo>
                        <a:pt x="112" y="0"/>
                      </a:moveTo>
                      <a:cubicBezTo>
                        <a:pt x="56" y="12"/>
                        <a:pt x="0" y="24"/>
                        <a:pt x="16" y="48"/>
                      </a:cubicBezTo>
                      <a:cubicBezTo>
                        <a:pt x="32" y="72"/>
                        <a:pt x="208" y="120"/>
                        <a:pt x="208" y="144"/>
                      </a:cubicBezTo>
                      <a:cubicBezTo>
                        <a:pt x="208" y="168"/>
                        <a:pt x="16" y="168"/>
                        <a:pt x="16" y="192"/>
                      </a:cubicBezTo>
                      <a:cubicBezTo>
                        <a:pt x="16" y="216"/>
                        <a:pt x="208" y="264"/>
                        <a:pt x="208" y="288"/>
                      </a:cubicBezTo>
                      <a:cubicBezTo>
                        <a:pt x="208" y="312"/>
                        <a:pt x="16" y="312"/>
                        <a:pt x="16" y="336"/>
                      </a:cubicBezTo>
                      <a:cubicBezTo>
                        <a:pt x="16" y="360"/>
                        <a:pt x="208" y="408"/>
                        <a:pt x="208" y="432"/>
                      </a:cubicBezTo>
                      <a:cubicBezTo>
                        <a:pt x="208" y="456"/>
                        <a:pt x="32" y="456"/>
                        <a:pt x="16" y="480"/>
                      </a:cubicBezTo>
                      <a:cubicBezTo>
                        <a:pt x="0" y="504"/>
                        <a:pt x="56" y="540"/>
                        <a:pt x="112" y="576"/>
                      </a:cubicBezTo>
                    </a:path>
                  </a:pathLst>
                </a:cu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7" name="Line 23"/>
                <p:cNvSpPr>
                  <a:spLocks noChangeShapeType="1"/>
                </p:cNvSpPr>
                <p:nvPr/>
              </p:nvSpPr>
              <p:spPr bwMode="auto">
                <a:xfrm flipV="1">
                  <a:off x="1136" y="3069"/>
                  <a:ext cx="3" cy="103"/>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48" name="Line 24"/>
                <p:cNvSpPr>
                  <a:spLocks noChangeShapeType="1"/>
                </p:cNvSpPr>
                <p:nvPr/>
              </p:nvSpPr>
              <p:spPr bwMode="auto">
                <a:xfrm>
                  <a:off x="1136" y="3587"/>
                  <a:ext cx="3" cy="109"/>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410649" name="Freeform 25"/>
              <p:cNvSpPr/>
              <p:nvPr/>
            </p:nvSpPr>
            <p:spPr bwMode="auto">
              <a:xfrm flipH="1">
                <a:off x="2016" y="2776"/>
                <a:ext cx="1056" cy="152"/>
              </a:xfrm>
              <a:custGeom>
                <a:avLst/>
                <a:gdLst/>
                <a:ahLst/>
                <a:cxnLst>
                  <a:cxn ang="0">
                    <a:pos x="0" y="104"/>
                  </a:cxn>
                  <a:cxn ang="0">
                    <a:pos x="144" y="8"/>
                  </a:cxn>
                  <a:cxn ang="0">
                    <a:pos x="432" y="152"/>
                  </a:cxn>
                  <a:cxn ang="0">
                    <a:pos x="624" y="8"/>
                  </a:cxn>
                  <a:cxn ang="0">
                    <a:pos x="864" y="152"/>
                  </a:cxn>
                  <a:cxn ang="0">
                    <a:pos x="1056" y="8"/>
                  </a:cxn>
                </a:cxnLst>
                <a:rect l="0" t="0" r="r" b="b"/>
                <a:pathLst>
                  <a:path w="1056" h="152">
                    <a:moveTo>
                      <a:pt x="0" y="104"/>
                    </a:moveTo>
                    <a:cubicBezTo>
                      <a:pt x="36" y="52"/>
                      <a:pt x="72" y="0"/>
                      <a:pt x="144" y="8"/>
                    </a:cubicBezTo>
                    <a:cubicBezTo>
                      <a:pt x="216" y="16"/>
                      <a:pt x="352" y="152"/>
                      <a:pt x="432" y="152"/>
                    </a:cubicBezTo>
                    <a:cubicBezTo>
                      <a:pt x="512" y="152"/>
                      <a:pt x="552" y="8"/>
                      <a:pt x="624" y="8"/>
                    </a:cubicBezTo>
                    <a:cubicBezTo>
                      <a:pt x="696" y="8"/>
                      <a:pt x="792" y="152"/>
                      <a:pt x="864" y="152"/>
                    </a:cubicBezTo>
                    <a:cubicBezTo>
                      <a:pt x="936" y="152"/>
                      <a:pt x="996" y="80"/>
                      <a:pt x="1056" y="8"/>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50" name="Line 26"/>
              <p:cNvSpPr>
                <a:spLocks noChangeShapeType="1"/>
              </p:cNvSpPr>
              <p:nvPr/>
            </p:nvSpPr>
            <p:spPr bwMode="auto">
              <a:xfrm flipH="1">
                <a:off x="2192" y="2848"/>
                <a:ext cx="336"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51" name="Line 27"/>
              <p:cNvSpPr>
                <a:spLocks noChangeShapeType="1"/>
              </p:cNvSpPr>
              <p:nvPr/>
            </p:nvSpPr>
            <p:spPr bwMode="auto">
              <a:xfrm flipV="1">
                <a:off x="2232" y="2552"/>
                <a:ext cx="0" cy="288"/>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5182" name="Rectangle 28"/>
              <p:cNvSpPr>
                <a:spLocks noChangeArrowheads="1"/>
              </p:cNvSpPr>
              <p:nvPr/>
            </p:nvSpPr>
            <p:spPr bwMode="auto">
              <a:xfrm>
                <a:off x="1963" y="1265"/>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K</a:t>
                </a:r>
                <a:r>
                  <a:rPr lang="en-US" altLang="zh-CN" sz="2800" baseline="-18000">
                    <a:latin typeface="Times New Roman" panose="02020603050405020304" pitchFamily="18" charset="0"/>
                  </a:rPr>
                  <a:t>2</a:t>
                </a:r>
              </a:p>
            </p:txBody>
          </p:sp>
          <p:sp>
            <p:nvSpPr>
              <p:cNvPr id="135183" name="Rectangle 29"/>
              <p:cNvSpPr>
                <a:spLocks noChangeArrowheads="1"/>
              </p:cNvSpPr>
              <p:nvPr/>
            </p:nvSpPr>
            <p:spPr bwMode="auto">
              <a:xfrm>
                <a:off x="2779" y="125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D</a:t>
                </a:r>
                <a:endParaRPr lang="en-US" altLang="zh-CN" sz="2800" baseline="-18000"/>
              </a:p>
            </p:txBody>
          </p:sp>
          <p:sp>
            <p:nvSpPr>
              <p:cNvPr id="135184" name="Rectangle 30"/>
              <p:cNvSpPr>
                <a:spLocks noChangeArrowheads="1"/>
              </p:cNvSpPr>
              <p:nvPr/>
            </p:nvSpPr>
            <p:spPr bwMode="auto">
              <a:xfrm>
                <a:off x="2587" y="232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K</a:t>
                </a:r>
                <a:r>
                  <a:rPr lang="en-US" altLang="zh-CN" sz="2800" baseline="-18000">
                    <a:latin typeface="Times New Roman" panose="02020603050405020304" pitchFamily="18" charset="0"/>
                  </a:rPr>
                  <a:t>1</a:t>
                </a:r>
              </a:p>
            </p:txBody>
          </p:sp>
          <p:sp>
            <p:nvSpPr>
              <p:cNvPr id="135185" name="Rectangle 31"/>
              <p:cNvSpPr>
                <a:spLocks noChangeArrowheads="1"/>
              </p:cNvSpPr>
              <p:nvPr/>
            </p:nvSpPr>
            <p:spPr bwMode="auto">
              <a:xfrm>
                <a:off x="1768" y="2417"/>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i="1" baseline="-18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35186" name="Rectangle 32"/>
              <p:cNvSpPr>
                <a:spLocks noChangeArrowheads="1"/>
              </p:cNvSpPr>
              <p:nvPr/>
            </p:nvSpPr>
            <p:spPr bwMode="auto">
              <a:xfrm>
                <a:off x="3193" y="824"/>
                <a:ext cx="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i="1" baseline="-18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410657" name="Line 33"/>
              <p:cNvSpPr>
                <a:spLocks noChangeShapeType="1"/>
              </p:cNvSpPr>
              <p:nvPr/>
            </p:nvSpPr>
            <p:spPr bwMode="auto">
              <a:xfrm>
                <a:off x="2880" y="1152"/>
                <a:ext cx="43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58" name="Line 34"/>
              <p:cNvSpPr>
                <a:spLocks noChangeShapeType="1"/>
              </p:cNvSpPr>
              <p:nvPr/>
            </p:nvSpPr>
            <p:spPr bwMode="auto">
              <a:xfrm flipV="1">
                <a:off x="3168" y="760"/>
                <a:ext cx="0" cy="38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5189" name="Rectangle 35"/>
              <p:cNvSpPr>
                <a:spLocks noChangeArrowheads="1"/>
              </p:cNvSpPr>
              <p:nvPr/>
            </p:nvSpPr>
            <p:spPr bwMode="auto">
              <a:xfrm>
                <a:off x="3193" y="1880"/>
                <a:ext cx="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410660" name="Line 36"/>
              <p:cNvSpPr>
                <a:spLocks noChangeShapeType="1"/>
              </p:cNvSpPr>
              <p:nvPr/>
            </p:nvSpPr>
            <p:spPr bwMode="auto">
              <a:xfrm>
                <a:off x="2880" y="2208"/>
                <a:ext cx="43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61" name="Line 37"/>
              <p:cNvSpPr>
                <a:spLocks noChangeShapeType="1"/>
              </p:cNvSpPr>
              <p:nvPr/>
            </p:nvSpPr>
            <p:spPr bwMode="auto">
              <a:xfrm flipV="1">
                <a:off x="3168" y="1816"/>
                <a:ext cx="0" cy="38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0662" name="Oval 38"/>
              <p:cNvSpPr>
                <a:spLocks noChangeArrowheads="1"/>
              </p:cNvSpPr>
              <p:nvPr/>
            </p:nvSpPr>
            <p:spPr bwMode="auto">
              <a:xfrm>
                <a:off x="2504" y="2824"/>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35174" name="Rectangle 39"/>
            <p:cNvSpPr>
              <a:spLocks noChangeArrowheads="1"/>
            </p:cNvSpPr>
            <p:nvPr/>
          </p:nvSpPr>
          <p:spPr bwMode="auto">
            <a:xfrm>
              <a:off x="1366" y="2937"/>
              <a:ext cx="30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dirty="0"/>
                <a:t>简化的悬挂系统（垂直方向）</a:t>
              </a:r>
            </a:p>
          </p:txBody>
        </p:sp>
      </p:grpSp>
      <p:sp>
        <p:nvSpPr>
          <p:cNvPr id="39"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40" name="TextBox 39"/>
          <p:cNvSpPr txBox="1"/>
          <p:nvPr/>
        </p:nvSpPr>
        <p:spPr>
          <a:xfrm>
            <a:off x="5724128" y="1700808"/>
            <a:ext cx="2160239" cy="954107"/>
          </a:xfrm>
          <a:prstGeom prst="rect">
            <a:avLst/>
          </a:prstGeom>
          <a:solidFill>
            <a:srgbClr val="FFFF00"/>
          </a:solidFill>
          <a:ln>
            <a:solidFill>
              <a:schemeClr val="tx1"/>
            </a:solidFill>
          </a:ln>
        </p:spPr>
        <p:txBody>
          <a:bodyPr wrap="square" rtlCol="0">
            <a:spAutoFit/>
          </a:bodyPr>
          <a:lstStyle/>
          <a:p>
            <a:r>
              <a:rPr lang="zh-CN" altLang="en-US" sz="2800" dirty="0"/>
              <a:t>忽略了系统的旋转运动！</a:t>
            </a:r>
          </a:p>
        </p:txBody>
      </p:sp>
      <p:sp>
        <p:nvSpPr>
          <p:cNvPr id="41" name="页脚占位符 40"/>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 calcmode="lin" valueType="num">
                                      <p:cBhvr additive="base">
                                        <p:cTn id="7" dur="500" fill="hold"/>
                                        <p:tgtEl>
                                          <p:spTgt spid="410628"/>
                                        </p:tgtEl>
                                        <p:attrNameLst>
                                          <p:attrName>ppt_x</p:attrName>
                                        </p:attrNameLst>
                                      </p:cBhvr>
                                      <p:tavLst>
                                        <p:tav tm="0">
                                          <p:val>
                                            <p:strVal val="#ppt_x"/>
                                          </p:val>
                                        </p:tav>
                                        <p:tav tm="100000">
                                          <p:val>
                                            <p:strVal val="#ppt_x"/>
                                          </p:val>
                                        </p:tav>
                                      </p:tavLst>
                                    </p:anim>
                                    <p:anim calcmode="lin" valueType="num">
                                      <p:cBhvr additive="base">
                                        <p:cTn id="8" dur="500" fill="hold"/>
                                        <p:tgtEl>
                                          <p:spTgt spid="410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627"/>
                                        </p:tgtEl>
                                        <p:attrNameLst>
                                          <p:attrName>style.visibility</p:attrName>
                                        </p:attrNameLst>
                                      </p:cBhvr>
                                      <p:to>
                                        <p:strVal val="visible"/>
                                      </p:to>
                                    </p:set>
                                    <p:anim calcmode="lin" valueType="num">
                                      <p:cBhvr additive="base">
                                        <p:cTn id="13" dur="500" fill="hold"/>
                                        <p:tgtEl>
                                          <p:spTgt spid="410627"/>
                                        </p:tgtEl>
                                        <p:attrNameLst>
                                          <p:attrName>ppt_x</p:attrName>
                                        </p:attrNameLst>
                                      </p:cBhvr>
                                      <p:tavLst>
                                        <p:tav tm="0">
                                          <p:val>
                                            <p:strVal val="#ppt_x"/>
                                          </p:val>
                                        </p:tav>
                                        <p:tav tm="100000">
                                          <p:val>
                                            <p:strVal val="#ppt_x"/>
                                          </p:val>
                                        </p:tav>
                                      </p:tavLst>
                                    </p:anim>
                                    <p:anim calcmode="lin" valueType="num">
                                      <p:cBhvr additive="base">
                                        <p:cTn id="14" dur="500" fill="hold"/>
                                        <p:tgtEl>
                                          <p:spTgt spid="410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219200" y="1196752"/>
            <a:ext cx="4419600" cy="55175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电路系统</a:t>
            </a:r>
            <a:endParaRPr lang="zh-CN" altLang="en-US" sz="2800" dirty="0">
              <a:solidFill>
                <a:srgbClr val="893B7E"/>
              </a:solidFill>
              <a:ea typeface="宋体" panose="02010600030101010101" pitchFamily="2" charset="-122"/>
            </a:endParaRPr>
          </a:p>
        </p:txBody>
      </p:sp>
      <p:sp>
        <p:nvSpPr>
          <p:cNvPr id="198659" name="Text Box 3"/>
          <p:cNvSpPr txBox="1">
            <a:spLocks noChangeArrowheads="1"/>
          </p:cNvSpPr>
          <p:nvPr/>
        </p:nvSpPr>
        <p:spPr bwMode="auto">
          <a:xfrm>
            <a:off x="1263650" y="2573115"/>
            <a:ext cx="7423150" cy="551754"/>
          </a:xfrm>
          <a:prstGeom prst="rect">
            <a:avLst/>
          </a:prstGeom>
          <a:noFill/>
          <a:ln w="9525">
            <a:noFill/>
            <a:miter lim="800000"/>
          </a:ln>
        </p:spPr>
        <p:txBody>
          <a:bodyPr>
            <a:spAutoFit/>
          </a:bodyPr>
          <a:lstStyle/>
          <a:p>
            <a:pPr>
              <a:lnSpc>
                <a:spcPct val="115000"/>
              </a:lnSpc>
              <a:buFont typeface="Wingdings" panose="05000000000000000000" pitchFamily="2" charset="2"/>
              <a:buChar char="ü"/>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ea typeface="宋体" panose="02010600030101010101" pitchFamily="2" charset="-122"/>
              </a:rPr>
              <a:t>电阻</a:t>
            </a:r>
          </a:p>
        </p:txBody>
      </p:sp>
      <p:graphicFrame>
        <p:nvGraphicFramePr>
          <p:cNvPr id="198660" name="Object 4"/>
          <p:cNvGraphicFramePr>
            <a:graphicFrameLocks noChangeAspect="1"/>
          </p:cNvGraphicFramePr>
          <p:nvPr/>
        </p:nvGraphicFramePr>
        <p:xfrm>
          <a:off x="3563888" y="5013176"/>
          <a:ext cx="1963737" cy="490537"/>
        </p:xfrm>
        <a:graphic>
          <a:graphicData uri="http://schemas.openxmlformats.org/presentationml/2006/ole">
            <mc:AlternateContent xmlns:mc="http://schemas.openxmlformats.org/markup-compatibility/2006">
              <mc:Choice xmlns:v="urn:schemas-microsoft-com:vml" Requires="v">
                <p:oleObj spid="_x0000_s25605" name="Equation" r:id="rId3" imgW="19507200" imgH="4876800" progId="Equation.DSMT4">
                  <p:embed/>
                </p:oleObj>
              </mc:Choice>
              <mc:Fallback>
                <p:oleObj name="Equation" r:id="rId3" imgW="19507200" imgH="4876800" progId="Equation.DSMT4">
                  <p:embed/>
                  <p:pic>
                    <p:nvPicPr>
                      <p:cNvPr id="0" name="Picture 1"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5013176"/>
                        <a:ext cx="1963737"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1" name="Text Box 5"/>
          <p:cNvSpPr txBox="1">
            <a:spLocks noChangeArrowheads="1"/>
          </p:cNvSpPr>
          <p:nvPr/>
        </p:nvSpPr>
        <p:spPr bwMode="auto">
          <a:xfrm>
            <a:off x="1187450" y="1833340"/>
            <a:ext cx="7423150" cy="551754"/>
          </a:xfrm>
          <a:prstGeom prst="rect">
            <a:avLst/>
          </a:prstGeom>
          <a:noFill/>
          <a:ln w="9525">
            <a:noFill/>
            <a:miter lim="800000"/>
          </a:ln>
        </p:spPr>
        <p:txBody>
          <a:bodyPr>
            <a:spAutoFit/>
          </a:bodyPr>
          <a:lstStyle/>
          <a:p>
            <a:pPr>
              <a:lnSpc>
                <a:spcPct val="115000"/>
              </a:lnSpc>
              <a:defRPr/>
            </a:pPr>
            <a:r>
              <a:rPr lang="zh-CN" altLang="en-US" sz="2800">
                <a:ea typeface="宋体" panose="02010600030101010101" pitchFamily="2" charset="-122"/>
              </a:rPr>
              <a:t>电路系统三个基本元件：电阻、电容和电感。</a:t>
            </a:r>
          </a:p>
        </p:txBody>
      </p:sp>
      <p:grpSp>
        <p:nvGrpSpPr>
          <p:cNvPr id="2" name="Group 6"/>
          <p:cNvGrpSpPr/>
          <p:nvPr/>
        </p:nvGrpSpPr>
        <p:grpSpPr bwMode="auto">
          <a:xfrm>
            <a:off x="2339752" y="3068959"/>
            <a:ext cx="4038600" cy="1455738"/>
            <a:chOff x="1488" y="1929"/>
            <a:chExt cx="2544" cy="917"/>
          </a:xfrm>
        </p:grpSpPr>
        <p:sp>
          <p:nvSpPr>
            <p:cNvPr id="198663" name="Rectangle 7"/>
            <p:cNvSpPr>
              <a:spLocks noChangeArrowheads="1"/>
            </p:cNvSpPr>
            <p:nvPr/>
          </p:nvSpPr>
          <p:spPr bwMode="auto">
            <a:xfrm>
              <a:off x="2448" y="2304"/>
              <a:ext cx="672"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8664" name="Line 8"/>
            <p:cNvSpPr>
              <a:spLocks noChangeShapeType="1"/>
            </p:cNvSpPr>
            <p:nvPr/>
          </p:nvSpPr>
          <p:spPr bwMode="auto">
            <a:xfrm>
              <a:off x="1584" y="2400"/>
              <a:ext cx="864"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8665" name="Line 9"/>
            <p:cNvSpPr>
              <a:spLocks noChangeShapeType="1"/>
            </p:cNvSpPr>
            <p:nvPr/>
          </p:nvSpPr>
          <p:spPr bwMode="auto">
            <a:xfrm>
              <a:off x="3120" y="2400"/>
              <a:ext cx="81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8202" name="Text Box 10"/>
            <p:cNvSpPr txBox="1">
              <a:spLocks noChangeArrowheads="1"/>
            </p:cNvSpPr>
            <p:nvPr/>
          </p:nvSpPr>
          <p:spPr bwMode="auto">
            <a:xfrm>
              <a:off x="2678" y="1984"/>
              <a:ext cx="265" cy="327"/>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R</a:t>
              </a:r>
            </a:p>
          </p:txBody>
        </p:sp>
        <p:sp>
          <p:nvSpPr>
            <p:cNvPr id="198667" name="Oval 11"/>
            <p:cNvSpPr>
              <a:spLocks noChangeArrowheads="1"/>
            </p:cNvSpPr>
            <p:nvPr/>
          </p:nvSpPr>
          <p:spPr bwMode="auto">
            <a:xfrm>
              <a:off x="1488" y="2352"/>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8668" name="Oval 12"/>
            <p:cNvSpPr>
              <a:spLocks noChangeArrowheads="1"/>
            </p:cNvSpPr>
            <p:nvPr/>
          </p:nvSpPr>
          <p:spPr bwMode="auto">
            <a:xfrm>
              <a:off x="3936" y="2352"/>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98669" name="Line 13"/>
            <p:cNvSpPr>
              <a:spLocks noChangeShapeType="1"/>
            </p:cNvSpPr>
            <p:nvPr/>
          </p:nvSpPr>
          <p:spPr bwMode="auto">
            <a:xfrm>
              <a:off x="1680" y="2256"/>
              <a:ext cx="624"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8206" name="Text Box 14"/>
            <p:cNvSpPr txBox="1">
              <a:spLocks noChangeArrowheads="1"/>
            </p:cNvSpPr>
            <p:nvPr/>
          </p:nvSpPr>
          <p:spPr bwMode="auto">
            <a:xfrm>
              <a:off x="1818" y="1929"/>
              <a:ext cx="390" cy="327"/>
            </a:xfrm>
            <a:prstGeom prst="rect">
              <a:avLst/>
            </a:prstGeom>
            <a:noFill/>
            <a:ln w="22225">
              <a:noFill/>
              <a:miter lim="800000"/>
            </a:ln>
          </p:spPr>
          <p:txBody>
            <a:bodyPr wrap="none">
              <a:spAutoFit/>
            </a:bodyPr>
            <a:lstStyle/>
            <a:p>
              <a:pPr>
                <a:defRPr/>
              </a:pP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p>
          </p:txBody>
        </p:sp>
        <p:sp>
          <p:nvSpPr>
            <p:cNvPr id="8207" name="Text Box 15"/>
            <p:cNvSpPr txBox="1">
              <a:spLocks noChangeArrowheads="1"/>
            </p:cNvSpPr>
            <p:nvPr/>
          </p:nvSpPr>
          <p:spPr bwMode="auto">
            <a:xfrm>
              <a:off x="2486" y="2519"/>
              <a:ext cx="453" cy="327"/>
            </a:xfrm>
            <a:prstGeom prst="rect">
              <a:avLst/>
            </a:prstGeom>
            <a:noFill/>
            <a:ln w="22225">
              <a:noFill/>
              <a:miter lim="800000"/>
            </a:ln>
          </p:spPr>
          <p:txBody>
            <a:bodyPr wrap="none">
              <a:spAutoFit/>
            </a:bodyPr>
            <a:lstStyle/>
            <a:p>
              <a:pPr>
                <a:defRPr/>
              </a:pPr>
              <a:r>
                <a:rPr lang="en-US" altLang="zh-CN" sz="2800" i="1" dirty="0">
                  <a:latin typeface="Times New Roman" panose="02020603050405020304" pitchFamily="18" charset="0"/>
                  <a:ea typeface="宋体" panose="02010600030101010101" pitchFamily="2" charset="-122"/>
                </a:rPr>
                <a:t>u</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p>
          </p:txBody>
        </p:sp>
        <p:sp>
          <p:nvSpPr>
            <p:cNvPr id="198672" name="Line 16"/>
            <p:cNvSpPr>
              <a:spLocks noChangeShapeType="1"/>
            </p:cNvSpPr>
            <p:nvPr/>
          </p:nvSpPr>
          <p:spPr bwMode="auto">
            <a:xfrm>
              <a:off x="1536" y="2448"/>
              <a:ext cx="0" cy="33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8673" name="Line 17"/>
            <p:cNvSpPr>
              <a:spLocks noChangeShapeType="1"/>
            </p:cNvSpPr>
            <p:nvPr/>
          </p:nvSpPr>
          <p:spPr bwMode="auto">
            <a:xfrm>
              <a:off x="3984" y="2448"/>
              <a:ext cx="0" cy="336"/>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98674" name="Line 18"/>
            <p:cNvSpPr>
              <a:spLocks noChangeShapeType="1"/>
            </p:cNvSpPr>
            <p:nvPr/>
          </p:nvSpPr>
          <p:spPr bwMode="auto">
            <a:xfrm flipH="1">
              <a:off x="1533" y="2791"/>
              <a:ext cx="2433" cy="9"/>
            </a:xfrm>
            <a:prstGeom prst="line">
              <a:avLst/>
            </a:prstGeom>
            <a:noFill/>
            <a:ln w="22225">
              <a:solidFill>
                <a:schemeClr val="tx1"/>
              </a:solidFill>
              <a:miter lim="800000"/>
              <a:headEnd type="arrow"/>
              <a:tailEnd type="none" w="med" len="med"/>
            </a:ln>
            <a:effectLst/>
          </p:spPr>
          <p:txBody>
            <a:bodyPr wrap="none"/>
            <a:lstStyle/>
            <a:p>
              <a:pPr>
                <a:spcBef>
                  <a:spcPct val="20000"/>
                </a:spcBef>
                <a:defRPr/>
              </a:pPr>
              <a:endParaRPr lang="zh-CN" altLang="en-US">
                <a:ea typeface="宋体" panose="02010600030101010101" pitchFamily="2" charset="-122"/>
              </a:endParaRPr>
            </a:p>
          </p:txBody>
        </p:sp>
      </p:grpSp>
      <p:sp>
        <p:nvSpPr>
          <p:cNvPr id="20"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21" name="页脚占位符 20"/>
          <p:cNvSpPr>
            <a:spLocks noGrp="1"/>
          </p:cNvSpPr>
          <p:nvPr>
            <p:ph type="ftr" sz="quarter" idx="11"/>
          </p:nvPr>
        </p:nvSpPr>
        <p:spPr/>
        <p:txBody>
          <a:bodyPr/>
          <a:lstStyle/>
          <a:p>
            <a:pPr>
              <a:defRPr/>
            </a:pPr>
            <a:r>
              <a:rPr lang="en-US" altLang="zh-CN"/>
              <a:t>192</a:t>
            </a:r>
            <a:endParaRPr lang="zh-CN" altLang="zh-CN"/>
          </a:p>
        </p:txBody>
      </p:sp>
      <p:sp>
        <p:nvSpPr>
          <p:cNvPr id="22" name="TextBox 21"/>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 calcmode="lin" valueType="num">
                                      <p:cBhvr additive="base">
                                        <p:cTn id="7" dur="500" fill="hold"/>
                                        <p:tgtEl>
                                          <p:spTgt spid="198661"/>
                                        </p:tgtEl>
                                        <p:attrNameLst>
                                          <p:attrName>ppt_x</p:attrName>
                                        </p:attrNameLst>
                                      </p:cBhvr>
                                      <p:tavLst>
                                        <p:tav tm="0">
                                          <p:val>
                                            <p:strVal val="#ppt_x"/>
                                          </p:val>
                                        </p:tav>
                                        <p:tav tm="100000">
                                          <p:val>
                                            <p:strVal val="#ppt_x"/>
                                          </p:val>
                                        </p:tav>
                                      </p:tavLst>
                                    </p:anim>
                                    <p:anim calcmode="lin" valueType="num">
                                      <p:cBhvr additive="base">
                                        <p:cTn id="8" dur="500" fill="hold"/>
                                        <p:tgtEl>
                                          <p:spTgt spid="1986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8659"/>
                                        </p:tgtEl>
                                        <p:attrNameLst>
                                          <p:attrName>style.visibility</p:attrName>
                                        </p:attrNameLst>
                                      </p:cBhvr>
                                      <p:to>
                                        <p:strVal val="visible"/>
                                      </p:to>
                                    </p:set>
                                    <p:anim calcmode="lin" valueType="num">
                                      <p:cBhvr additive="base">
                                        <p:cTn id="13" dur="500" fill="hold"/>
                                        <p:tgtEl>
                                          <p:spTgt spid="198659"/>
                                        </p:tgtEl>
                                        <p:attrNameLst>
                                          <p:attrName>ppt_x</p:attrName>
                                        </p:attrNameLst>
                                      </p:cBhvr>
                                      <p:tavLst>
                                        <p:tav tm="0">
                                          <p:val>
                                            <p:strVal val="#ppt_x"/>
                                          </p:val>
                                        </p:tav>
                                        <p:tav tm="100000">
                                          <p:val>
                                            <p:strVal val="#ppt_x"/>
                                          </p:val>
                                        </p:tav>
                                      </p:tavLst>
                                    </p:anim>
                                    <p:anim calcmode="lin" valueType="num">
                                      <p:cBhvr additive="base">
                                        <p:cTn id="14" dur="500" fill="hold"/>
                                        <p:tgtEl>
                                          <p:spTgt spid="1986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8660"/>
                                        </p:tgtEl>
                                        <p:attrNameLst>
                                          <p:attrName>style.visibility</p:attrName>
                                        </p:attrNameLst>
                                      </p:cBhvr>
                                      <p:to>
                                        <p:strVal val="visible"/>
                                      </p:to>
                                    </p:set>
                                    <p:anim calcmode="lin" valueType="num">
                                      <p:cBhvr additive="base">
                                        <p:cTn id="25" dur="500" fill="hold"/>
                                        <p:tgtEl>
                                          <p:spTgt spid="198660"/>
                                        </p:tgtEl>
                                        <p:attrNameLst>
                                          <p:attrName>ppt_x</p:attrName>
                                        </p:attrNameLst>
                                      </p:cBhvr>
                                      <p:tavLst>
                                        <p:tav tm="0">
                                          <p:val>
                                            <p:strVal val="#ppt_x"/>
                                          </p:val>
                                        </p:tav>
                                        <p:tav tm="100000">
                                          <p:val>
                                            <p:strVal val="#ppt_x"/>
                                          </p:val>
                                        </p:tav>
                                      </p:tavLst>
                                    </p:anim>
                                    <p:anim calcmode="lin" valueType="num">
                                      <p:cBhvr additive="base">
                                        <p:cTn id="26" dur="500" fill="hold"/>
                                        <p:tgtEl>
                                          <p:spTgt spid="198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P spid="198661"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1651" name="Object 3"/>
          <p:cNvGraphicFramePr>
            <a:graphicFrameLocks noChangeAspect="1"/>
          </p:cNvGraphicFramePr>
          <p:nvPr/>
        </p:nvGraphicFramePr>
        <p:xfrm>
          <a:off x="1403648" y="1196752"/>
          <a:ext cx="6165850" cy="441325"/>
        </p:xfrm>
        <a:graphic>
          <a:graphicData uri="http://schemas.openxmlformats.org/presentationml/2006/ole">
            <mc:AlternateContent xmlns:mc="http://schemas.openxmlformats.org/markup-compatibility/2006">
              <mc:Choice xmlns:v="urn:schemas-microsoft-com:vml" Requires="v">
                <p:oleObj spid="_x0000_s207897" name="公式" r:id="rId3" imgW="80772000" imgH="5791200" progId="">
                  <p:embed/>
                </p:oleObj>
              </mc:Choice>
              <mc:Fallback>
                <p:oleObj name="公式" r:id="rId3" imgW="80772000" imgH="5791200" progId="">
                  <p:embed/>
                  <p:pic>
                    <p:nvPicPr>
                      <p:cNvPr id="0" name="Picture 6" descr="image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196752"/>
                        <a:ext cx="61658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5" name="Object 4"/>
          <p:cNvGraphicFramePr>
            <a:graphicFrameLocks noChangeAspect="1"/>
          </p:cNvGraphicFramePr>
          <p:nvPr/>
        </p:nvGraphicFramePr>
        <p:xfrm>
          <a:off x="1331640" y="620688"/>
          <a:ext cx="4494213" cy="441325"/>
        </p:xfrm>
        <a:graphic>
          <a:graphicData uri="http://schemas.openxmlformats.org/presentationml/2006/ole">
            <mc:AlternateContent xmlns:mc="http://schemas.openxmlformats.org/markup-compatibility/2006">
              <mc:Choice xmlns:v="urn:schemas-microsoft-com:vml" Requires="v">
                <p:oleObj spid="_x0000_s207898" name="公式" r:id="rId5" imgW="58826400" imgH="5791200" progId="">
                  <p:embed/>
                </p:oleObj>
              </mc:Choice>
              <mc:Fallback>
                <p:oleObj name="公式" r:id="rId5" imgW="58826400" imgH="5791200" progId="">
                  <p:embed/>
                  <p:pic>
                    <p:nvPicPr>
                      <p:cNvPr id="0" name="Picture 5" descr="image3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620688"/>
                        <a:ext cx="44942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653" name="Object 5"/>
          <p:cNvGraphicFramePr>
            <a:graphicFrameLocks noChangeAspect="1"/>
          </p:cNvGraphicFramePr>
          <p:nvPr/>
        </p:nvGraphicFramePr>
        <p:xfrm>
          <a:off x="1043608" y="4437112"/>
          <a:ext cx="6923087" cy="669925"/>
        </p:xfrm>
        <a:graphic>
          <a:graphicData uri="http://schemas.openxmlformats.org/presentationml/2006/ole">
            <mc:AlternateContent xmlns:mc="http://schemas.openxmlformats.org/markup-compatibility/2006">
              <mc:Choice xmlns:v="urn:schemas-microsoft-com:vml" Requires="v">
                <p:oleObj spid="_x0000_s207899" name="公式" r:id="rId7" imgW="107289600" imgH="10363200" progId="">
                  <p:embed/>
                </p:oleObj>
              </mc:Choice>
              <mc:Fallback>
                <p:oleObj name="公式" r:id="rId7" imgW="107289600" imgH="10363200" progId="">
                  <p:embed/>
                  <p:pic>
                    <p:nvPicPr>
                      <p:cNvPr id="0" name="Picture 4" descr="image3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4437112"/>
                        <a:ext cx="692308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611560" y="1988840"/>
            <a:ext cx="7915275" cy="1981200"/>
            <a:chOff x="440" y="1872"/>
            <a:chExt cx="4986" cy="1248"/>
          </a:xfrm>
        </p:grpSpPr>
        <p:grpSp>
          <p:nvGrpSpPr>
            <p:cNvPr id="136201" name="Group 7"/>
            <p:cNvGrpSpPr/>
            <p:nvPr/>
          </p:nvGrpSpPr>
          <p:grpSpPr bwMode="auto">
            <a:xfrm>
              <a:off x="1536" y="2112"/>
              <a:ext cx="192" cy="192"/>
              <a:chOff x="1152" y="2304"/>
              <a:chExt cx="192" cy="192"/>
            </a:xfrm>
          </p:grpSpPr>
          <p:sp>
            <p:nvSpPr>
              <p:cNvPr id="411656" name="Oval 8"/>
              <p:cNvSpPr>
                <a:spLocks noChangeArrowheads="1"/>
              </p:cNvSpPr>
              <p:nvPr/>
            </p:nvSpPr>
            <p:spPr bwMode="auto">
              <a:xfrm>
                <a:off x="1152" y="2304"/>
                <a:ext cx="192" cy="192"/>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57" name="Line 9"/>
              <p:cNvSpPr>
                <a:spLocks noChangeShapeType="1"/>
              </p:cNvSpPr>
              <p:nvPr/>
            </p:nvSpPr>
            <p:spPr bwMode="auto">
              <a:xfrm flipH="1">
                <a:off x="1200" y="2352"/>
                <a:ext cx="96" cy="9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58" name="Line 10"/>
              <p:cNvSpPr>
                <a:spLocks noChangeShapeType="1"/>
              </p:cNvSpPr>
              <p:nvPr/>
            </p:nvSpPr>
            <p:spPr bwMode="auto">
              <a:xfrm>
                <a:off x="1200" y="2352"/>
                <a:ext cx="96" cy="9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36202" name="Rectangle 11"/>
            <p:cNvSpPr>
              <a:spLocks noChangeArrowheads="1"/>
            </p:cNvSpPr>
            <p:nvPr/>
          </p:nvSpPr>
          <p:spPr bwMode="auto">
            <a:xfrm>
              <a:off x="960" y="1920"/>
              <a:ext cx="336" cy="57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i="1">
                  <a:latin typeface="Times New Roman" panose="02020603050405020304" pitchFamily="18" charset="0"/>
                </a:rPr>
                <a:t>K</a:t>
              </a:r>
              <a:r>
                <a:rPr lang="en-US" altLang="zh-CN" sz="2800" baseline="-18000">
                  <a:latin typeface="Times New Roman" panose="02020603050405020304" pitchFamily="18" charset="0"/>
                </a:rPr>
                <a:t>1</a:t>
              </a:r>
            </a:p>
          </p:txBody>
        </p:sp>
        <p:sp>
          <p:nvSpPr>
            <p:cNvPr id="411660" name="Line 12"/>
            <p:cNvSpPr>
              <a:spLocks noChangeShapeType="1"/>
            </p:cNvSpPr>
            <p:nvPr/>
          </p:nvSpPr>
          <p:spPr bwMode="auto">
            <a:xfrm>
              <a:off x="1296" y="2208"/>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61" name="Line 13"/>
            <p:cNvSpPr>
              <a:spLocks noChangeShapeType="1"/>
            </p:cNvSpPr>
            <p:nvPr/>
          </p:nvSpPr>
          <p:spPr bwMode="auto">
            <a:xfrm>
              <a:off x="480" y="2208"/>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6205" name="Rectangle 14"/>
            <p:cNvSpPr>
              <a:spLocks noChangeArrowheads="1"/>
            </p:cNvSpPr>
            <p:nvPr/>
          </p:nvSpPr>
          <p:spPr bwMode="auto">
            <a:xfrm>
              <a:off x="1968" y="1920"/>
              <a:ext cx="1344" cy="57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aseline="-18000"/>
            </a:p>
          </p:txBody>
        </p:sp>
        <p:graphicFrame>
          <p:nvGraphicFramePr>
            <p:cNvPr id="136197" name="Object 15"/>
            <p:cNvGraphicFramePr>
              <a:graphicFrameLocks noChangeAspect="1"/>
            </p:cNvGraphicFramePr>
            <p:nvPr/>
          </p:nvGraphicFramePr>
          <p:xfrm>
            <a:off x="1974" y="1975"/>
            <a:ext cx="1333" cy="489"/>
          </p:xfrm>
          <a:graphic>
            <a:graphicData uri="http://schemas.openxmlformats.org/presentationml/2006/ole">
              <mc:AlternateContent xmlns:mc="http://schemas.openxmlformats.org/markup-compatibility/2006">
                <mc:Choice xmlns:v="urn:schemas-microsoft-com:vml" Requires="v">
                  <p:oleObj spid="_x0000_s207900" name="公式" r:id="rId9" imgW="30784800" imgH="10363200" progId="">
                    <p:embed/>
                  </p:oleObj>
                </mc:Choice>
                <mc:Fallback>
                  <p:oleObj name="公式" r:id="rId9" imgW="30784800" imgH="10363200" progId="">
                    <p:embed/>
                    <p:pic>
                      <p:nvPicPr>
                        <p:cNvPr id="0" name="Picture 3" descr="image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4" y="1975"/>
                          <a:ext cx="1333"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8" name="Object 16"/>
            <p:cNvGraphicFramePr>
              <a:graphicFrameLocks noChangeAspect="1"/>
            </p:cNvGraphicFramePr>
            <p:nvPr/>
          </p:nvGraphicFramePr>
          <p:xfrm>
            <a:off x="3805" y="1975"/>
            <a:ext cx="1030" cy="489"/>
          </p:xfrm>
          <a:graphic>
            <a:graphicData uri="http://schemas.openxmlformats.org/presentationml/2006/ole">
              <mc:AlternateContent xmlns:mc="http://schemas.openxmlformats.org/markup-compatibility/2006">
                <mc:Choice xmlns:v="urn:schemas-microsoft-com:vml" Requires="v">
                  <p:oleObj spid="_x0000_s207901" name="公式" r:id="rId11" imgW="23774400" imgH="10363200" progId="">
                    <p:embed/>
                  </p:oleObj>
                </mc:Choice>
                <mc:Fallback>
                  <p:oleObj name="公式" r:id="rId11" imgW="23774400" imgH="10363200" progId="">
                    <p:embed/>
                    <p:pic>
                      <p:nvPicPr>
                        <p:cNvPr id="0" name="Picture 2" descr="image3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5" y="1975"/>
                          <a:ext cx="1030"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9" name="Object 17"/>
            <p:cNvGraphicFramePr>
              <a:graphicFrameLocks noChangeAspect="1"/>
            </p:cNvGraphicFramePr>
            <p:nvPr/>
          </p:nvGraphicFramePr>
          <p:xfrm>
            <a:off x="3024" y="2813"/>
            <a:ext cx="624" cy="259"/>
          </p:xfrm>
          <a:graphic>
            <a:graphicData uri="http://schemas.openxmlformats.org/presentationml/2006/ole">
              <mc:AlternateContent xmlns:mc="http://schemas.openxmlformats.org/markup-compatibility/2006">
                <mc:Choice xmlns:v="urn:schemas-microsoft-com:vml" Requires="v">
                  <p:oleObj spid="_x0000_s207902" name="公式" r:id="rId13" imgW="12496800" imgH="5181600" progId="">
                    <p:embed/>
                  </p:oleObj>
                </mc:Choice>
                <mc:Fallback>
                  <p:oleObj name="公式" r:id="rId13" imgW="12496800" imgH="5181600" progId="">
                    <p:embed/>
                    <p:pic>
                      <p:nvPicPr>
                        <p:cNvPr id="0" name="Picture 1" descr="image3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2813"/>
                          <a:ext cx="624"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6" name="Rectangle 18"/>
            <p:cNvSpPr>
              <a:spLocks noChangeArrowheads="1"/>
            </p:cNvSpPr>
            <p:nvPr/>
          </p:nvSpPr>
          <p:spPr bwMode="auto">
            <a:xfrm>
              <a:off x="3792" y="1920"/>
              <a:ext cx="1056" cy="57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aseline="-18000"/>
            </a:p>
          </p:txBody>
        </p:sp>
        <p:sp>
          <p:nvSpPr>
            <p:cNvPr id="411667" name="Line 19"/>
            <p:cNvSpPr>
              <a:spLocks noChangeShapeType="1"/>
            </p:cNvSpPr>
            <p:nvPr/>
          </p:nvSpPr>
          <p:spPr bwMode="auto">
            <a:xfrm>
              <a:off x="1728" y="2208"/>
              <a:ext cx="24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68" name="Line 20"/>
            <p:cNvSpPr>
              <a:spLocks noChangeShapeType="1"/>
            </p:cNvSpPr>
            <p:nvPr/>
          </p:nvSpPr>
          <p:spPr bwMode="auto">
            <a:xfrm>
              <a:off x="3312" y="2208"/>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6209" name="Rectangle 21"/>
            <p:cNvSpPr>
              <a:spLocks noChangeArrowheads="1"/>
            </p:cNvSpPr>
            <p:nvPr/>
          </p:nvSpPr>
          <p:spPr bwMode="auto">
            <a:xfrm>
              <a:off x="3326" y="1872"/>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411670" name="Line 22"/>
            <p:cNvSpPr>
              <a:spLocks noChangeShapeType="1"/>
            </p:cNvSpPr>
            <p:nvPr/>
          </p:nvSpPr>
          <p:spPr bwMode="auto">
            <a:xfrm>
              <a:off x="4848" y="2208"/>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6211" name="Rectangle 23"/>
            <p:cNvSpPr>
              <a:spLocks noChangeArrowheads="1"/>
            </p:cNvSpPr>
            <p:nvPr/>
          </p:nvSpPr>
          <p:spPr bwMode="auto">
            <a:xfrm>
              <a:off x="4848" y="1872"/>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X</a:t>
              </a:r>
              <a:r>
                <a:rPr lang="en-US" altLang="zh-CN" sz="2800" i="1" baseline="-18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p>
          </p:txBody>
        </p:sp>
        <p:sp>
          <p:nvSpPr>
            <p:cNvPr id="136212" name="Rectangle 24"/>
            <p:cNvSpPr>
              <a:spLocks noChangeArrowheads="1"/>
            </p:cNvSpPr>
            <p:nvPr/>
          </p:nvSpPr>
          <p:spPr bwMode="auto">
            <a:xfrm>
              <a:off x="2880" y="2736"/>
              <a:ext cx="912" cy="384"/>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aseline="-18000"/>
            </a:p>
          </p:txBody>
        </p:sp>
        <p:sp>
          <p:nvSpPr>
            <p:cNvPr id="411673" name="Line 25"/>
            <p:cNvSpPr>
              <a:spLocks noChangeShapeType="1"/>
            </p:cNvSpPr>
            <p:nvPr/>
          </p:nvSpPr>
          <p:spPr bwMode="auto">
            <a:xfrm flipH="1">
              <a:off x="3792" y="2928"/>
              <a:ext cx="1296"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74" name="Line 26"/>
            <p:cNvSpPr>
              <a:spLocks noChangeShapeType="1"/>
            </p:cNvSpPr>
            <p:nvPr/>
          </p:nvSpPr>
          <p:spPr bwMode="auto">
            <a:xfrm flipV="1">
              <a:off x="5088" y="2208"/>
              <a:ext cx="0" cy="72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75" name="Line 27"/>
            <p:cNvSpPr>
              <a:spLocks noChangeShapeType="1"/>
            </p:cNvSpPr>
            <p:nvPr/>
          </p:nvSpPr>
          <p:spPr bwMode="auto">
            <a:xfrm flipH="1">
              <a:off x="1632" y="2928"/>
              <a:ext cx="124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76" name="Line 28"/>
            <p:cNvSpPr>
              <a:spLocks noChangeShapeType="1"/>
            </p:cNvSpPr>
            <p:nvPr/>
          </p:nvSpPr>
          <p:spPr bwMode="auto">
            <a:xfrm flipV="1">
              <a:off x="1632" y="2304"/>
              <a:ext cx="0" cy="62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1677" name="Oval 29"/>
            <p:cNvSpPr>
              <a:spLocks noChangeArrowheads="1"/>
            </p:cNvSpPr>
            <p:nvPr/>
          </p:nvSpPr>
          <p:spPr bwMode="auto">
            <a:xfrm>
              <a:off x="5056" y="2176"/>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36218" name="Rectangle 30"/>
            <p:cNvSpPr>
              <a:spLocks noChangeArrowheads="1"/>
            </p:cNvSpPr>
            <p:nvPr/>
          </p:nvSpPr>
          <p:spPr bwMode="auto">
            <a:xfrm>
              <a:off x="440" y="1872"/>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dirty="0">
                  <a:latin typeface="Times New Roman" panose="02020603050405020304" pitchFamily="18" charset="0"/>
                </a:rPr>
                <a:t>X</a:t>
              </a:r>
              <a:r>
                <a:rPr lang="en-US" altLang="zh-CN" sz="2800" i="1" baseline="-18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a:t>
              </a:r>
            </a:p>
          </p:txBody>
        </p:sp>
      </p:grpSp>
      <p:sp>
        <p:nvSpPr>
          <p:cNvPr id="30" name="Text Box 8"/>
          <p:cNvSpPr txBox="1">
            <a:spLocks noChangeArrowheads="1"/>
          </p:cNvSpPr>
          <p:nvPr/>
        </p:nvSpPr>
        <p:spPr bwMode="auto">
          <a:xfrm>
            <a:off x="4716016" y="209486"/>
            <a:ext cx="4427984"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2.7 </a:t>
            </a:r>
            <a:r>
              <a:rPr lang="zh-CN" altLang="en-US" sz="2000" b="1" dirty="0">
                <a:latin typeface="楷体" panose="02010609060101010101" pitchFamily="49" charset="-122"/>
                <a:ea typeface="楷体" panose="02010609060101010101" pitchFamily="49" charset="-122"/>
              </a:rPr>
              <a:t>控制系统传递函数推导举例</a:t>
            </a:r>
          </a:p>
        </p:txBody>
      </p:sp>
      <p:sp>
        <p:nvSpPr>
          <p:cNvPr id="31" name="矩形 30"/>
          <p:cNvSpPr/>
          <p:nvPr/>
        </p:nvSpPr>
        <p:spPr>
          <a:xfrm>
            <a:off x="2267744" y="3645024"/>
            <a:ext cx="415498" cy="369332"/>
          </a:xfrm>
          <a:prstGeom prst="rect">
            <a:avLst/>
          </a:prstGeom>
        </p:spPr>
        <p:txBody>
          <a:bodyPr wrap="none">
            <a:spAutoFit/>
          </a:bodyPr>
          <a:lstStyle/>
          <a:p>
            <a:r>
              <a:rPr lang="zh-CN" altLang="en-US" dirty="0"/>
              <a:t>＋</a:t>
            </a:r>
          </a:p>
        </p:txBody>
      </p:sp>
      <p:sp>
        <p:nvSpPr>
          <p:cNvPr id="33" name="矩形 32"/>
          <p:cNvSpPr/>
          <p:nvPr/>
        </p:nvSpPr>
        <p:spPr>
          <a:xfrm>
            <a:off x="2051720" y="3068960"/>
            <a:ext cx="415498" cy="369332"/>
          </a:xfrm>
          <a:prstGeom prst="rect">
            <a:avLst/>
          </a:prstGeom>
        </p:spPr>
        <p:txBody>
          <a:bodyPr wrap="none">
            <a:spAutoFit/>
          </a:bodyPr>
          <a:lstStyle/>
          <a:p>
            <a:r>
              <a:rPr lang="zh-CN" altLang="en-US" dirty="0"/>
              <a:t>＋</a:t>
            </a:r>
          </a:p>
        </p:txBody>
      </p:sp>
      <p:sp>
        <p:nvSpPr>
          <p:cNvPr id="34" name="页脚占位符 33"/>
          <p:cNvSpPr>
            <a:spLocks noGrp="1"/>
          </p:cNvSpPr>
          <p:nvPr>
            <p:ph type="ftr" sz="quarter" idx="11"/>
          </p:nvPr>
        </p:nvSpPr>
        <p:spPr/>
        <p:txBody>
          <a:bodyPr/>
          <a:lstStyle/>
          <a:p>
            <a:pPr>
              <a:defRPr/>
            </a:pPr>
            <a:r>
              <a:rPr lang="en-US" altLang="zh-CN"/>
              <a:t>192</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gtEl>
                                        <p:attrNameLst>
                                          <p:attrName>style.visibility</p:attrName>
                                        </p:attrNameLst>
                                      </p:cBhvr>
                                      <p:to>
                                        <p:strVal val="visible"/>
                                      </p:to>
                                    </p:set>
                                    <p:anim calcmode="lin" valueType="num">
                                      <p:cBhvr additive="base">
                                        <p:cTn id="7" dur="500" fill="hold"/>
                                        <p:tgtEl>
                                          <p:spTgt spid="411651"/>
                                        </p:tgtEl>
                                        <p:attrNameLst>
                                          <p:attrName>ppt_x</p:attrName>
                                        </p:attrNameLst>
                                      </p:cBhvr>
                                      <p:tavLst>
                                        <p:tav tm="0">
                                          <p:val>
                                            <p:strVal val="#ppt_x"/>
                                          </p:val>
                                        </p:tav>
                                        <p:tav tm="100000">
                                          <p:val>
                                            <p:strVal val="#ppt_x"/>
                                          </p:val>
                                        </p:tav>
                                      </p:tavLst>
                                    </p:anim>
                                    <p:anim calcmode="lin" valueType="num">
                                      <p:cBhvr additive="base">
                                        <p:cTn id="8" dur="500" fill="hold"/>
                                        <p:tgtEl>
                                          <p:spTgt spid="4116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3"/>
                                        </p:tgtEl>
                                        <p:attrNameLst>
                                          <p:attrName>style.visibility</p:attrName>
                                        </p:attrNameLst>
                                      </p:cBhvr>
                                      <p:to>
                                        <p:strVal val="visible"/>
                                      </p:to>
                                    </p:set>
                                    <p:anim calcmode="lin" valueType="num">
                                      <p:cBhvr additive="base">
                                        <p:cTn id="19" dur="500" fill="hold"/>
                                        <p:tgtEl>
                                          <p:spTgt spid="411653"/>
                                        </p:tgtEl>
                                        <p:attrNameLst>
                                          <p:attrName>ppt_x</p:attrName>
                                        </p:attrNameLst>
                                      </p:cBhvr>
                                      <p:tavLst>
                                        <p:tav tm="0">
                                          <p:val>
                                            <p:strVal val="#ppt_x"/>
                                          </p:val>
                                        </p:tav>
                                        <p:tav tm="100000">
                                          <p:val>
                                            <p:strVal val="#ppt_x"/>
                                          </p:val>
                                        </p:tav>
                                      </p:tavLst>
                                    </p:anim>
                                    <p:anim calcmode="lin" valueType="num">
                                      <p:cBhvr additive="base">
                                        <p:cTn id="20" dur="500" fill="hold"/>
                                        <p:tgtEl>
                                          <p:spTgt spid="411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a:xfrm>
            <a:off x="0" y="0"/>
            <a:ext cx="9144000" cy="6858000"/>
          </a:xfrm>
        </p:spPr>
        <p:txBody>
          <a:bodyPr/>
          <a:lstStyle/>
          <a:p>
            <a:pPr algn="just" eaLnBrk="1" hangingPunct="1"/>
            <a:r>
              <a:rPr lang="zh-CN" altLang="en-US" sz="3600" b="1" dirty="0">
                <a:solidFill>
                  <a:schemeClr val="tx1"/>
                </a:solidFill>
                <a:latin typeface="隶书" panose="02010509060101010101" pitchFamily="49" charset="-122"/>
              </a:rPr>
              <a:t>            </a:t>
            </a:r>
            <a:endParaRPr lang="zh-CN" altLang="en-US" dirty="0">
              <a:solidFill>
                <a:schemeClr val="tx1"/>
              </a:solidFill>
              <a:latin typeface="宋体" panose="02010600030101010101" pitchFamily="2" charset="-122"/>
              <a:ea typeface="宋体" panose="02010600030101010101" pitchFamily="2" charset="-122"/>
            </a:endParaRPr>
          </a:p>
        </p:txBody>
      </p:sp>
      <p:sp>
        <p:nvSpPr>
          <p:cNvPr id="109573" name="Text Box 4"/>
          <p:cNvSpPr txBox="1">
            <a:spLocks noChangeArrowheads="1"/>
          </p:cNvSpPr>
          <p:nvPr/>
        </p:nvSpPr>
        <p:spPr bwMode="auto">
          <a:xfrm>
            <a:off x="0" y="1709420"/>
            <a:ext cx="9144000" cy="3230245"/>
          </a:xfrm>
          <a:prstGeom prst="rect">
            <a:avLst/>
          </a:prstGeom>
          <a:noFill/>
          <a:ln w="9525">
            <a:noFill/>
            <a:miter lim="800000"/>
          </a:ln>
        </p:spPr>
        <p:txBody>
          <a:bodyPr>
            <a:spAutoFit/>
          </a:bodyPr>
          <a:lstStyle/>
          <a:p>
            <a:pPr algn="ctr" eaLnBrk="1" hangingPunct="1">
              <a:spcBef>
                <a:spcPct val="50000"/>
              </a:spcBef>
            </a:pPr>
            <a:r>
              <a:rPr kumimoji="1" lang="zh-CN" altLang="en-US" sz="2400" b="1" dirty="0"/>
              <a:t>本章作业</a:t>
            </a:r>
            <a:r>
              <a:rPr kumimoji="1" lang="zh-CN" altLang="en-US" sz="2400" b="1" dirty="0">
                <a:latin typeface="Arial" panose="020B0604020202020204" pitchFamily="34" charset="0"/>
              </a:rPr>
              <a:t>（</a:t>
            </a:r>
            <a:r>
              <a:rPr kumimoji="1" lang="en-US" altLang="en-US" sz="2400" b="1" dirty="0">
                <a:latin typeface="Arial" panose="020B0604020202020204" pitchFamily="34" charset="0"/>
              </a:rPr>
              <a:t>p</a:t>
            </a:r>
            <a:r>
              <a:rPr kumimoji="1" lang="en-US" altLang="zh-CN" sz="2400" b="1" dirty="0">
                <a:latin typeface="Arial" panose="020B0604020202020204" pitchFamily="34" charset="0"/>
              </a:rPr>
              <a:t>67</a:t>
            </a:r>
            <a:r>
              <a:rPr kumimoji="1" lang="en-US" altLang="en-US" sz="2400" b="1" dirty="0">
                <a:latin typeface="Arial" panose="020B0604020202020204" pitchFamily="34" charset="0"/>
              </a:rPr>
              <a:t>-p</a:t>
            </a:r>
            <a:r>
              <a:rPr kumimoji="1" lang="en-US" altLang="zh-CN" sz="2400" b="1" dirty="0">
                <a:latin typeface="Arial" panose="020B0604020202020204" pitchFamily="34" charset="0"/>
              </a:rPr>
              <a:t>75</a:t>
            </a:r>
            <a:r>
              <a:rPr kumimoji="1" lang="en-US" altLang="en-US" sz="2400" b="1" dirty="0">
                <a:latin typeface="Arial" panose="020B0604020202020204" pitchFamily="34" charset="0"/>
              </a:rPr>
              <a:t>) </a:t>
            </a:r>
          </a:p>
          <a:p>
            <a:pPr algn="l" eaLnBrk="1" hangingPunct="1">
              <a:spcBef>
                <a:spcPct val="50000"/>
              </a:spcBef>
            </a:pPr>
            <a:r>
              <a:rPr kumimoji="1" lang="zh-CN" altLang="en-US" sz="2400" b="1" dirty="0">
                <a:latin typeface="Arial" panose="020B0604020202020204" pitchFamily="34" charset="0"/>
              </a:rPr>
              <a:t>拉氏变换：</a:t>
            </a:r>
            <a:r>
              <a:rPr kumimoji="1" lang="en-US" altLang="en-US" sz="2400" b="1" dirty="0">
                <a:latin typeface="Arial" panose="020B0604020202020204" pitchFamily="34" charset="0"/>
              </a:rPr>
              <a:t>   </a:t>
            </a:r>
            <a:r>
              <a:rPr kumimoji="1" lang="en-US" altLang="zh-CN" sz="2400" b="1" dirty="0">
                <a:latin typeface="Arial" panose="020B0604020202020204" pitchFamily="34" charset="0"/>
              </a:rPr>
              <a:t>2-</a:t>
            </a:r>
            <a:r>
              <a:rPr kumimoji="1" lang="en-US" altLang="en-US" sz="2400" b="1" dirty="0">
                <a:latin typeface="Arial" panose="020B0604020202020204" pitchFamily="34" charset="0"/>
              </a:rPr>
              <a:t>1,</a:t>
            </a:r>
            <a:r>
              <a:rPr kumimoji="1" lang="en-US" altLang="zh-CN" sz="2400" b="1" dirty="0">
                <a:latin typeface="Arial" panose="020B0604020202020204" pitchFamily="34" charset="0"/>
              </a:rPr>
              <a:t> </a:t>
            </a:r>
            <a:r>
              <a:rPr kumimoji="1" lang="en-US" altLang="en-US" sz="2400" b="1" dirty="0">
                <a:latin typeface="Arial" panose="020B0604020202020204" pitchFamily="34" charset="0"/>
              </a:rPr>
              <a:t> </a:t>
            </a:r>
            <a:r>
              <a:rPr kumimoji="1" lang="en-US" altLang="zh-CN" sz="2400" b="1" dirty="0">
                <a:latin typeface="Arial" panose="020B0604020202020204" pitchFamily="34" charset="0"/>
              </a:rPr>
              <a:t> 2-</a:t>
            </a:r>
            <a:r>
              <a:rPr kumimoji="1" lang="en-US" altLang="en-US" sz="2400" b="1" dirty="0">
                <a:latin typeface="Arial" panose="020B0604020202020204" pitchFamily="34" charset="0"/>
              </a:rPr>
              <a:t>2,</a:t>
            </a:r>
            <a:r>
              <a:rPr kumimoji="1" lang="en-US" altLang="zh-CN" sz="2400" b="1" dirty="0">
                <a:latin typeface="Arial" panose="020B0604020202020204" pitchFamily="34" charset="0"/>
              </a:rPr>
              <a:t> </a:t>
            </a:r>
            <a:r>
              <a:rPr kumimoji="1" lang="en-US" altLang="en-US" sz="2400" b="1" dirty="0">
                <a:latin typeface="Arial" panose="020B0604020202020204" pitchFamily="34" charset="0"/>
              </a:rPr>
              <a:t> </a:t>
            </a:r>
          </a:p>
          <a:p>
            <a:pPr algn="l" eaLnBrk="1" hangingPunct="1">
              <a:spcBef>
                <a:spcPct val="50000"/>
              </a:spcBef>
            </a:pPr>
            <a:r>
              <a:rPr kumimoji="1" lang="zh-CN" altLang="en-US" sz="2400" b="1" dirty="0">
                <a:latin typeface="Arial" panose="020B0604020202020204" pitchFamily="34" charset="0"/>
              </a:rPr>
              <a:t>传递函数</a:t>
            </a:r>
            <a:r>
              <a:rPr kumimoji="1" lang="en-US" altLang="zh-CN" sz="2400" b="1" dirty="0">
                <a:latin typeface="Arial" panose="020B0604020202020204" pitchFamily="34" charset="0"/>
              </a:rPr>
              <a:t> </a:t>
            </a:r>
            <a:r>
              <a:rPr kumimoji="1" lang="zh-CN" altLang="en-US" sz="2400" b="1" dirty="0">
                <a:latin typeface="Arial" panose="020B0604020202020204" pitchFamily="34" charset="0"/>
              </a:rPr>
              <a:t>：</a:t>
            </a:r>
            <a:r>
              <a:rPr kumimoji="1" lang="en-US" altLang="zh-CN" sz="2400" b="1" dirty="0">
                <a:latin typeface="Arial" panose="020B0604020202020204" pitchFamily="34" charset="0"/>
              </a:rPr>
              <a:t>2-6(b),  2-8,</a:t>
            </a:r>
          </a:p>
          <a:p>
            <a:pPr algn="l" eaLnBrk="1" hangingPunct="1">
              <a:spcBef>
                <a:spcPct val="50000"/>
              </a:spcBef>
            </a:pPr>
            <a:r>
              <a:rPr kumimoji="1" lang="zh-CN" altLang="en-US" sz="2400" b="1" dirty="0">
                <a:solidFill>
                  <a:srgbClr val="FF0000"/>
                </a:solidFill>
                <a:latin typeface="Arial" panose="020B0604020202020204" pitchFamily="34" charset="0"/>
              </a:rPr>
              <a:t>数学模型：</a:t>
            </a:r>
            <a:r>
              <a:rPr kumimoji="1" lang="en-US" altLang="zh-CN" sz="2400" b="1" dirty="0">
                <a:solidFill>
                  <a:srgbClr val="FF0000"/>
                </a:solidFill>
                <a:latin typeface="Arial" panose="020B0604020202020204" pitchFamily="34" charset="0"/>
              </a:rPr>
              <a:t>2-9(b),  2-10(a),  2-11(c),  2-12(b),  2-19</a:t>
            </a:r>
          </a:p>
          <a:p>
            <a:pPr algn="l" eaLnBrk="1" hangingPunct="1">
              <a:spcBef>
                <a:spcPct val="50000"/>
              </a:spcBef>
            </a:pPr>
            <a:r>
              <a:rPr kumimoji="1" lang="zh-CN" altLang="en-US" sz="2400" b="1" dirty="0"/>
              <a:t>解微分方程：</a:t>
            </a:r>
            <a:r>
              <a:rPr kumimoji="1" lang="en-US" altLang="zh-CN" sz="2400" b="1" dirty="0">
                <a:latin typeface="Arial" panose="020B0604020202020204" pitchFamily="34" charset="0"/>
              </a:rPr>
              <a:t>2-</a:t>
            </a:r>
            <a:r>
              <a:rPr kumimoji="1" lang="en-US" altLang="en-US" sz="2400" b="1" dirty="0">
                <a:latin typeface="Arial" panose="020B0604020202020204" pitchFamily="34" charset="0"/>
              </a:rPr>
              <a:t>3</a:t>
            </a:r>
            <a:r>
              <a:rPr kumimoji="1" lang="en-US" altLang="zh-CN" sz="2400" b="1" dirty="0">
                <a:latin typeface="Arial" panose="020B0604020202020204" pitchFamily="34" charset="0"/>
              </a:rPr>
              <a:t>,  </a:t>
            </a:r>
          </a:p>
          <a:p>
            <a:pPr algn="l" eaLnBrk="1" hangingPunct="1">
              <a:spcBef>
                <a:spcPct val="50000"/>
              </a:spcBef>
            </a:pPr>
            <a:r>
              <a:rPr kumimoji="1" lang="zh-CN" altLang="en-US" sz="2400" b="1" dirty="0">
                <a:latin typeface="Arial" panose="020B0604020202020204" pitchFamily="34" charset="0"/>
              </a:rPr>
              <a:t>信号流图：</a:t>
            </a:r>
            <a:r>
              <a:rPr kumimoji="1" lang="en-US" altLang="zh-CN" sz="2400" b="1" dirty="0">
                <a:latin typeface="Arial" panose="020B0604020202020204" pitchFamily="34" charset="0"/>
              </a:rPr>
              <a:t>2-26(b)</a:t>
            </a:r>
            <a:endParaRPr kumimoji="1" lang="zh-CN" altLang="en-US" sz="2400" b="1" dirty="0">
              <a:latin typeface="Arial" panose="020B0604020202020204" pitchFamily="34" charset="0"/>
            </a:endParaRPr>
          </a:p>
        </p:txBody>
      </p:sp>
      <p:sp>
        <p:nvSpPr>
          <p:cNvPr id="4" name="灯片编号占位符 3"/>
          <p:cNvSpPr>
            <a:spLocks noGrp="1"/>
          </p:cNvSpPr>
          <p:nvPr>
            <p:ph type="sldNum" sz="quarter" idx="12"/>
          </p:nvPr>
        </p:nvSpPr>
        <p:spPr/>
        <p:txBody>
          <a:bodyPr/>
          <a:lstStyle/>
          <a:p>
            <a:fld id="{CBB6FD9D-FA08-4F2A-90DD-7CEE8E59FBDF}" type="slidenum">
              <a:rPr lang="en-US" altLang="zh-CN" smtClean="0"/>
              <a:pPr/>
              <a:t>191</a:t>
            </a:fld>
            <a:endParaRPr lang="en-US" altLang="zh-CN"/>
          </a:p>
        </p:txBody>
      </p:sp>
      <p:sp>
        <p:nvSpPr>
          <p:cNvPr id="5" name="页脚占位符 4"/>
          <p:cNvSpPr>
            <a:spLocks noGrp="1"/>
          </p:cNvSpPr>
          <p:nvPr>
            <p:ph type="ftr" sz="quarter" idx="11"/>
          </p:nvPr>
        </p:nvSpPr>
        <p:spPr/>
        <p:txBody>
          <a:bodyPr/>
          <a:lstStyle/>
          <a:p>
            <a:r>
              <a:rPr lang="en-US" altLang="zh-CN"/>
              <a:t>192</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6"/>
          <p:cNvGrpSpPr/>
          <p:nvPr/>
        </p:nvGrpSpPr>
        <p:grpSpPr bwMode="auto">
          <a:xfrm>
            <a:off x="1619250" y="2684463"/>
            <a:ext cx="5791200" cy="1752600"/>
            <a:chOff x="432" y="288"/>
            <a:chExt cx="1488" cy="372"/>
          </a:xfrm>
          <a:solidFill>
            <a:srgbClr val="92D050"/>
          </a:solidFill>
        </p:grpSpPr>
        <p:sp>
          <p:nvSpPr>
            <p:cNvPr id="5" name="Oval 7"/>
            <p:cNvSpPr>
              <a:spLocks noChangeArrowheads="1"/>
            </p:cNvSpPr>
            <p:nvPr/>
          </p:nvSpPr>
          <p:spPr bwMode="auto">
            <a:xfrm>
              <a:off x="432" y="324"/>
              <a:ext cx="1488" cy="336"/>
            </a:xfrm>
            <a:prstGeom prst="ellipse">
              <a:avLst/>
            </a:prstGeom>
            <a:solidFill>
              <a:srgbClr val="007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endParaRPr lang="zh-CN" altLang="en-US"/>
            </a:p>
          </p:txBody>
        </p:sp>
        <p:sp>
          <p:nvSpPr>
            <p:cNvPr id="6" name="Oval 8"/>
            <p:cNvSpPr>
              <a:spLocks noChangeArrowheads="1"/>
            </p:cNvSpPr>
            <p:nvPr/>
          </p:nvSpPr>
          <p:spPr bwMode="auto">
            <a:xfrm>
              <a:off x="432" y="288"/>
              <a:ext cx="1488" cy="336"/>
            </a:xfrm>
            <a:prstGeom prst="ellipse">
              <a:avLst/>
            </a:prstGeom>
            <a:gradFill>
              <a:gsLst>
                <a:gs pos="0">
                  <a:srgbClr val="00B050"/>
                </a:gs>
                <a:gs pos="100000">
                  <a:srgbClr val="FFFF00"/>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 name="WordArt 9"/>
          <p:cNvSpPr>
            <a:spLocks noChangeArrowheads="1" noChangeShapeType="1" noTextEdit="1"/>
          </p:cNvSpPr>
          <p:nvPr/>
        </p:nvSpPr>
        <p:spPr bwMode="gray">
          <a:xfrm>
            <a:off x="2388840" y="3141663"/>
            <a:ext cx="4343400" cy="609600"/>
          </a:xfrm>
          <a:prstGeom prst="rect">
            <a:avLst/>
          </a:prstGeom>
        </p:spPr>
        <p:txBody>
          <a:bodyPr wrap="none" fromWordArt="1">
            <a:prstTxWarp prst="textDeflate">
              <a:avLst>
                <a:gd name="adj" fmla="val 0"/>
              </a:avLst>
            </a:prstTxWarp>
          </a:bodyPr>
          <a:lstStyle/>
          <a:p>
            <a:r>
              <a:rPr lang="en-US" altLang="zh-CN" sz="3600" b="1" kern="10" dirty="0">
                <a:ln w="28575">
                  <a:solidFill>
                    <a:srgbClr val="FFFFFF"/>
                  </a:solidFill>
                  <a:rou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rPr>
              <a:t>Thank You!</a:t>
            </a:r>
            <a:endParaRPr lang="zh-CN" altLang="en-US" sz="3600" b="1" kern="10" dirty="0">
              <a:ln w="28575">
                <a:solidFill>
                  <a:srgbClr val="FFFFFF"/>
                </a:solidFill>
                <a:rou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endParaRPr>
          </a:p>
        </p:txBody>
      </p:sp>
      <p:sp>
        <p:nvSpPr>
          <p:cNvPr id="8" name="灯片编号占位符 7"/>
          <p:cNvSpPr>
            <a:spLocks noGrp="1"/>
          </p:cNvSpPr>
          <p:nvPr>
            <p:ph type="sldNum" sz="quarter" idx="12"/>
          </p:nvPr>
        </p:nvSpPr>
        <p:spPr/>
        <p:txBody>
          <a:bodyPr/>
          <a:lstStyle/>
          <a:p>
            <a:fld id="{CBB6FD9D-FA08-4F2A-90DD-7CEE8E59FBDF}" type="slidenum">
              <a:rPr lang="en-US" altLang="zh-CN" smtClean="0"/>
              <a:pPr/>
              <a:t>192</a:t>
            </a:fld>
            <a:endParaRPr lang="en-US" altLang="zh-CN"/>
          </a:p>
        </p:txBody>
      </p:sp>
      <p:sp>
        <p:nvSpPr>
          <p:cNvPr id="9" name="页脚占位符 8"/>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483768" y="1628800"/>
            <a:ext cx="4464496" cy="4680520"/>
          </a:xfrm>
          <a:noFill/>
        </p:spPr>
        <p:txBody>
          <a:bodyPr>
            <a:normAutofit fontScale="92500" lnSpcReduction="20000"/>
          </a:bodyPr>
          <a:lstStyle/>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概述</a:t>
            </a:r>
          </a:p>
          <a:p>
            <a:pPr>
              <a:spcBef>
                <a:spcPct val="50000"/>
              </a:spcBef>
              <a:buClr>
                <a:srgbClr val="FF0000"/>
              </a:buClr>
              <a:buFont typeface="Wingdings" panose="05000000000000000000" pitchFamily="2" charset="2"/>
              <a:buChar char="Ø"/>
            </a:pPr>
            <a:r>
              <a:rPr lang="zh-CN" altLang="en-US" sz="3000" b="1" dirty="0">
                <a:solidFill>
                  <a:srgbClr val="FF0000"/>
                </a:solidFill>
                <a:latin typeface="黑体" panose="02010609060101010101" pitchFamily="49" charset="-122"/>
                <a:ea typeface="黑体" panose="02010609060101010101" pitchFamily="49" charset="-122"/>
              </a:rPr>
              <a:t>控制系统的动态数学模型</a:t>
            </a: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时域瞬态响应分析</a:t>
            </a: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控制系统的频率特性</a:t>
            </a: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控制系统的稳定性分析</a:t>
            </a: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控制系统的误差分析和计算</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控制系统的综合与校正</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根轨迹法</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控制系统的非线性问题</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anose="05000000000000000000"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计算机控制系统</a:t>
            </a:r>
            <a:endParaRPr lang="en-US" altLang="zh-CN" sz="2400" b="1" dirty="0">
              <a:solidFill>
                <a:srgbClr val="C0C0C0"/>
              </a:solidFill>
              <a:latin typeface="黑体" panose="02010609060101010101" pitchFamily="49" charset="-122"/>
              <a:ea typeface="黑体" panose="02010609060101010101" pitchFamily="49" charset="-122"/>
            </a:endParaRPr>
          </a:p>
        </p:txBody>
      </p:sp>
      <p:grpSp>
        <p:nvGrpSpPr>
          <p:cNvPr id="5" name="Group 13"/>
          <p:cNvGrpSpPr/>
          <p:nvPr/>
        </p:nvGrpSpPr>
        <p:grpSpPr bwMode="auto">
          <a:xfrm>
            <a:off x="2914774" y="764705"/>
            <a:ext cx="3313112"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81" y="390"/>
              <a:ext cx="1769" cy="30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defRPr/>
              </a:pPr>
              <a:r>
                <a:rPr lang="zh-CN" altLang="en-US" sz="2400" b="1" dirty="0">
                  <a:latin typeface="黑体" panose="02010609060101010101" pitchFamily="49" charset="-122"/>
                  <a:ea typeface="黑体" panose="02010609060101010101" pitchFamily="49" charset="-122"/>
                </a:rPr>
                <a:t>目    录</a:t>
              </a:r>
            </a:p>
          </p:txBody>
        </p:sp>
      </p:grpSp>
      <p:sp>
        <p:nvSpPr>
          <p:cNvPr id="8" name="灯片编号占位符 7"/>
          <p:cNvSpPr>
            <a:spLocks noGrp="1"/>
          </p:cNvSpPr>
          <p:nvPr>
            <p:ph type="sldNum" sz="quarter" idx="12"/>
          </p:nvPr>
        </p:nvSpPr>
        <p:spPr>
          <a:xfrm>
            <a:off x="6588224" y="6021288"/>
            <a:ext cx="2133600" cy="365125"/>
          </a:xfrm>
        </p:spPr>
        <p:txBody>
          <a:bodyPr/>
          <a:lstStyle/>
          <a:p>
            <a:fld id="{CBB6FD9D-FA08-4F2A-90DD-7CEE8E59FBDF}" type="slidenum">
              <a:rPr lang="en-US" altLang="zh-CN" smtClean="0"/>
              <a:pPr/>
              <a:t>2</a:t>
            </a:fld>
            <a:endParaRPr lang="en-US" altLang="zh-CN"/>
          </a:p>
        </p:txBody>
      </p:sp>
      <p:sp>
        <p:nvSpPr>
          <p:cNvPr id="9" name="页脚占位符 8"/>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10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17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17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171">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barn(inVertical)">
                                      <p:cBhvr>
                                        <p:cTn id="13" dur="500"/>
                                        <p:tgtEl>
                                          <p:spTgt spid="7171">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barn(inVertical)">
                                      <p:cBhvr>
                                        <p:cTn id="16" dur="500"/>
                                        <p:tgtEl>
                                          <p:spTgt spid="7171">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barn(inVertical)">
                                      <p:cBhvr>
                                        <p:cTn id="19" dur="500"/>
                                        <p:tgtEl>
                                          <p:spTgt spid="7171">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arn(inVertical)">
                                      <p:cBhvr>
                                        <p:cTn id="22" dur="500"/>
                                        <p:tgtEl>
                                          <p:spTgt spid="7171">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Effect transition="in" filter="barn(inVertical)">
                                      <p:cBhvr>
                                        <p:cTn id="25" dur="500"/>
                                        <p:tgtEl>
                                          <p:spTgt spid="7171">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171">
                                            <p:txEl>
                                              <p:pRg st="6" end="6"/>
                                            </p:txEl>
                                          </p:spTgt>
                                        </p:tgtEl>
                                        <p:attrNameLst>
                                          <p:attrName>style.visibility</p:attrName>
                                        </p:attrNameLst>
                                      </p:cBhvr>
                                      <p:to>
                                        <p:strVal val="visible"/>
                                      </p:to>
                                    </p:set>
                                    <p:animEffect transition="in" filter="barn(inVertical)">
                                      <p:cBhvr>
                                        <p:cTn id="28" dur="500"/>
                                        <p:tgtEl>
                                          <p:spTgt spid="7171">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animEffect transition="in" filter="barn(inVertical)">
                                      <p:cBhvr>
                                        <p:cTn id="31" dur="500"/>
                                        <p:tgtEl>
                                          <p:spTgt spid="7171">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171">
                                            <p:txEl>
                                              <p:pRg st="8" end="8"/>
                                            </p:txEl>
                                          </p:spTgt>
                                        </p:tgtEl>
                                        <p:attrNameLst>
                                          <p:attrName>style.visibility</p:attrName>
                                        </p:attrNameLst>
                                      </p:cBhvr>
                                      <p:to>
                                        <p:strVal val="visible"/>
                                      </p:to>
                                    </p:set>
                                    <p:animEffect transition="in" filter="barn(inVertical)">
                                      <p:cBhvr>
                                        <p:cTn id="34" dur="500"/>
                                        <p:tgtEl>
                                          <p:spTgt spid="7171">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7171">
                                            <p:txEl>
                                              <p:pRg st="9" end="9"/>
                                            </p:txEl>
                                          </p:spTgt>
                                        </p:tgtEl>
                                        <p:attrNameLst>
                                          <p:attrName>style.visibility</p:attrName>
                                        </p:attrNameLst>
                                      </p:cBhvr>
                                      <p:to>
                                        <p:strVal val="visible"/>
                                      </p:to>
                                    </p:set>
                                    <p:animEffect transition="in" filter="barn(inVertical)">
                                      <p:cBhvr>
                                        <p:cTn id="37"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2"/>
          <p:cNvSpPr txBox="1">
            <a:spLocks noChangeArrowheads="1"/>
          </p:cNvSpPr>
          <p:nvPr/>
        </p:nvSpPr>
        <p:spPr bwMode="auto">
          <a:xfrm>
            <a:off x="1043608" y="980728"/>
            <a:ext cx="74231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15000"/>
              </a:lnSpc>
              <a:buFont typeface="Wingdings" panose="05000000000000000000" pitchFamily="2" charset="2"/>
              <a:buChar char="ü"/>
            </a:pPr>
            <a:r>
              <a:rPr lang="en-US" altLang="zh-CN" sz="2800">
                <a:solidFill>
                  <a:srgbClr val="893B7E"/>
                </a:solidFill>
                <a:latin typeface="Times New Roman" panose="02020603050405020304" pitchFamily="18" charset="0"/>
              </a:rPr>
              <a:t> </a:t>
            </a:r>
            <a:r>
              <a:rPr lang="zh-CN" altLang="en-US" sz="2800">
                <a:solidFill>
                  <a:srgbClr val="893B7E"/>
                </a:solidFill>
              </a:rPr>
              <a:t>电容</a:t>
            </a:r>
          </a:p>
        </p:txBody>
      </p:sp>
      <p:graphicFrame>
        <p:nvGraphicFramePr>
          <p:cNvPr id="199683" name="Object 3"/>
          <p:cNvGraphicFramePr>
            <a:graphicFrameLocks noChangeAspect="1"/>
          </p:cNvGraphicFramePr>
          <p:nvPr/>
        </p:nvGraphicFramePr>
        <p:xfrm>
          <a:off x="5875958" y="2011016"/>
          <a:ext cx="2362200" cy="950912"/>
        </p:xfrm>
        <a:graphic>
          <a:graphicData uri="http://schemas.openxmlformats.org/presentationml/2006/ole">
            <mc:AlternateContent xmlns:mc="http://schemas.openxmlformats.org/markup-compatibility/2006">
              <mc:Choice xmlns:v="urn:schemas-microsoft-com:vml" Requires="v">
                <p:oleObj spid="_x0000_s26633" name="Equation" r:id="rId4" imgW="23469600" imgH="9448800" progId="">
                  <p:embed/>
                </p:oleObj>
              </mc:Choice>
              <mc:Fallback>
                <p:oleObj name="Equation" r:id="rId4" imgW="23469600" imgH="9448800" progId="">
                  <p:embed/>
                  <p:pic>
                    <p:nvPicPr>
                      <p:cNvPr id="0" name="Picture 2" descr="image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958" y="2011016"/>
                        <a:ext cx="23622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303958" y="1590328"/>
            <a:ext cx="4038600" cy="1573213"/>
            <a:chOff x="1488" y="972"/>
            <a:chExt cx="2544" cy="991"/>
          </a:xfrm>
        </p:grpSpPr>
        <p:sp>
          <p:nvSpPr>
            <p:cNvPr id="199685" name="Line 5"/>
            <p:cNvSpPr>
              <a:spLocks noChangeShapeType="1"/>
            </p:cNvSpPr>
            <p:nvPr/>
          </p:nvSpPr>
          <p:spPr bwMode="auto">
            <a:xfrm>
              <a:off x="1584" y="1536"/>
              <a:ext cx="115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86" name="Line 6"/>
            <p:cNvSpPr>
              <a:spLocks noChangeShapeType="1"/>
            </p:cNvSpPr>
            <p:nvPr/>
          </p:nvSpPr>
          <p:spPr bwMode="auto">
            <a:xfrm>
              <a:off x="2880" y="1536"/>
              <a:ext cx="1056"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42" name="Text Box 7"/>
            <p:cNvSpPr txBox="1">
              <a:spLocks noChangeArrowheads="1"/>
            </p:cNvSpPr>
            <p:nvPr/>
          </p:nvSpPr>
          <p:spPr bwMode="auto">
            <a:xfrm>
              <a:off x="2678" y="97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C</a:t>
              </a:r>
            </a:p>
          </p:txBody>
        </p:sp>
        <p:sp>
          <p:nvSpPr>
            <p:cNvPr id="199688" name="Oval 8"/>
            <p:cNvSpPr>
              <a:spLocks noChangeArrowheads="1"/>
            </p:cNvSpPr>
            <p:nvPr/>
          </p:nvSpPr>
          <p:spPr bwMode="auto">
            <a:xfrm>
              <a:off x="1488" y="148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89" name="Oval 9"/>
            <p:cNvSpPr>
              <a:spLocks noChangeArrowheads="1"/>
            </p:cNvSpPr>
            <p:nvPr/>
          </p:nvSpPr>
          <p:spPr bwMode="auto">
            <a:xfrm>
              <a:off x="3936" y="1488"/>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90" name="Line 10"/>
            <p:cNvSpPr>
              <a:spLocks noChangeShapeType="1"/>
            </p:cNvSpPr>
            <p:nvPr/>
          </p:nvSpPr>
          <p:spPr bwMode="auto">
            <a:xfrm>
              <a:off x="1680" y="1392"/>
              <a:ext cx="624"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46" name="Text Box 11"/>
            <p:cNvSpPr txBox="1">
              <a:spLocks noChangeArrowheads="1"/>
            </p:cNvSpPr>
            <p:nvPr/>
          </p:nvSpPr>
          <p:spPr bwMode="auto">
            <a:xfrm>
              <a:off x="1818" y="1065"/>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9247" name="Text Box 12"/>
            <p:cNvSpPr txBox="1">
              <a:spLocks noChangeArrowheads="1"/>
            </p:cNvSpPr>
            <p:nvPr/>
          </p:nvSpPr>
          <p:spPr bwMode="auto">
            <a:xfrm>
              <a:off x="2503" y="163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u</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199693" name="Line 13"/>
            <p:cNvSpPr>
              <a:spLocks noChangeShapeType="1"/>
            </p:cNvSpPr>
            <p:nvPr/>
          </p:nvSpPr>
          <p:spPr bwMode="auto">
            <a:xfrm>
              <a:off x="1536" y="1584"/>
              <a:ext cx="0" cy="33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94" name="Line 14"/>
            <p:cNvSpPr>
              <a:spLocks noChangeShapeType="1"/>
            </p:cNvSpPr>
            <p:nvPr/>
          </p:nvSpPr>
          <p:spPr bwMode="auto">
            <a:xfrm>
              <a:off x="3984" y="1584"/>
              <a:ext cx="0" cy="33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96" name="Line 16"/>
            <p:cNvSpPr>
              <a:spLocks noChangeShapeType="1"/>
            </p:cNvSpPr>
            <p:nvPr/>
          </p:nvSpPr>
          <p:spPr bwMode="auto">
            <a:xfrm>
              <a:off x="1551" y="1949"/>
              <a:ext cx="2433" cy="1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97" name="Line 17"/>
            <p:cNvSpPr>
              <a:spLocks noChangeShapeType="1"/>
            </p:cNvSpPr>
            <p:nvPr/>
          </p:nvSpPr>
          <p:spPr bwMode="auto">
            <a:xfrm>
              <a:off x="2736" y="1374"/>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698" name="Line 18"/>
            <p:cNvSpPr>
              <a:spLocks noChangeShapeType="1"/>
            </p:cNvSpPr>
            <p:nvPr/>
          </p:nvSpPr>
          <p:spPr bwMode="auto">
            <a:xfrm>
              <a:off x="2880" y="1374"/>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99699" name="Text Box 19"/>
          <p:cNvSpPr txBox="1">
            <a:spLocks noChangeArrowheads="1"/>
          </p:cNvSpPr>
          <p:nvPr/>
        </p:nvSpPr>
        <p:spPr bwMode="auto">
          <a:xfrm>
            <a:off x="1043608" y="3571528"/>
            <a:ext cx="74231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15000"/>
              </a:lnSpc>
              <a:buFont typeface="Wingdings" panose="05000000000000000000" pitchFamily="2" charset="2"/>
              <a:buChar char="ü"/>
            </a:pPr>
            <a:r>
              <a:rPr lang="en-US" altLang="zh-CN" sz="2800">
                <a:solidFill>
                  <a:srgbClr val="893B7E"/>
                </a:solidFill>
                <a:latin typeface="Times New Roman" panose="02020603050405020304" pitchFamily="18" charset="0"/>
              </a:rPr>
              <a:t> </a:t>
            </a:r>
            <a:r>
              <a:rPr lang="zh-CN" altLang="en-US" sz="2800">
                <a:solidFill>
                  <a:srgbClr val="893B7E"/>
                </a:solidFill>
              </a:rPr>
              <a:t>电感</a:t>
            </a:r>
          </a:p>
        </p:txBody>
      </p:sp>
      <p:graphicFrame>
        <p:nvGraphicFramePr>
          <p:cNvPr id="199700" name="Object 20"/>
          <p:cNvGraphicFramePr>
            <a:graphicFrameLocks noChangeAspect="1"/>
          </p:cNvGraphicFramePr>
          <p:nvPr/>
        </p:nvGraphicFramePr>
        <p:xfrm>
          <a:off x="6223621" y="4562128"/>
          <a:ext cx="2054225" cy="950913"/>
        </p:xfrm>
        <a:graphic>
          <a:graphicData uri="http://schemas.openxmlformats.org/presentationml/2006/ole">
            <mc:AlternateContent xmlns:mc="http://schemas.openxmlformats.org/markup-compatibility/2006">
              <mc:Choice xmlns:v="urn:schemas-microsoft-com:vml" Requires="v">
                <p:oleObj spid="_x0000_s26634" name="Equation" r:id="rId6" imgW="20421600" imgH="9448800" progId="">
                  <p:embed/>
                </p:oleObj>
              </mc:Choice>
              <mc:Fallback>
                <p:oleObj name="Equation" r:id="rId6" imgW="20421600" imgH="9448800" progId="">
                  <p:embed/>
                  <p:pic>
                    <p:nvPicPr>
                      <p:cNvPr id="0" name="Picture 1" descr="image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621" y="4562128"/>
                        <a:ext cx="205422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1"/>
          <p:cNvGrpSpPr/>
          <p:nvPr/>
        </p:nvGrpSpPr>
        <p:grpSpPr bwMode="auto">
          <a:xfrm>
            <a:off x="1831008" y="4274790"/>
            <a:ext cx="4038600" cy="1357312"/>
            <a:chOff x="1488" y="2697"/>
            <a:chExt cx="2544" cy="855"/>
          </a:xfrm>
        </p:grpSpPr>
        <p:sp>
          <p:nvSpPr>
            <p:cNvPr id="199702" name="Line 22"/>
            <p:cNvSpPr>
              <a:spLocks noChangeShapeType="1"/>
            </p:cNvSpPr>
            <p:nvPr/>
          </p:nvSpPr>
          <p:spPr bwMode="auto">
            <a:xfrm>
              <a:off x="1584" y="3168"/>
              <a:ext cx="76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03" name="Line 23"/>
            <p:cNvSpPr>
              <a:spLocks noChangeShapeType="1"/>
            </p:cNvSpPr>
            <p:nvPr/>
          </p:nvSpPr>
          <p:spPr bwMode="auto">
            <a:xfrm>
              <a:off x="3120" y="3168"/>
              <a:ext cx="816"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26" name="Text Box 24"/>
            <p:cNvSpPr txBox="1">
              <a:spLocks noChangeArrowheads="1"/>
            </p:cNvSpPr>
            <p:nvPr/>
          </p:nvSpPr>
          <p:spPr bwMode="auto">
            <a:xfrm>
              <a:off x="2640" y="269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L</a:t>
              </a:r>
            </a:p>
          </p:txBody>
        </p:sp>
        <p:sp>
          <p:nvSpPr>
            <p:cNvPr id="199705" name="Oval 25"/>
            <p:cNvSpPr>
              <a:spLocks noChangeArrowheads="1"/>
            </p:cNvSpPr>
            <p:nvPr/>
          </p:nvSpPr>
          <p:spPr bwMode="auto">
            <a:xfrm>
              <a:off x="1488" y="3120"/>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06" name="Oval 26"/>
            <p:cNvSpPr>
              <a:spLocks noChangeArrowheads="1"/>
            </p:cNvSpPr>
            <p:nvPr/>
          </p:nvSpPr>
          <p:spPr bwMode="auto">
            <a:xfrm>
              <a:off x="3936" y="3120"/>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07" name="Line 27"/>
            <p:cNvSpPr>
              <a:spLocks noChangeShapeType="1"/>
            </p:cNvSpPr>
            <p:nvPr/>
          </p:nvSpPr>
          <p:spPr bwMode="auto">
            <a:xfrm>
              <a:off x="1680" y="3024"/>
              <a:ext cx="624"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9230" name="Text Box 28"/>
            <p:cNvSpPr txBox="1">
              <a:spLocks noChangeArrowheads="1"/>
            </p:cNvSpPr>
            <p:nvPr/>
          </p:nvSpPr>
          <p:spPr bwMode="auto">
            <a:xfrm>
              <a:off x="1818" y="2697"/>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9231" name="Text Box 29"/>
            <p:cNvSpPr txBox="1">
              <a:spLocks noChangeArrowheads="1"/>
            </p:cNvSpPr>
            <p:nvPr/>
          </p:nvSpPr>
          <p:spPr bwMode="auto">
            <a:xfrm>
              <a:off x="2580" y="3162"/>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u</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199710" name="Line 30"/>
            <p:cNvSpPr>
              <a:spLocks noChangeShapeType="1"/>
            </p:cNvSpPr>
            <p:nvPr/>
          </p:nvSpPr>
          <p:spPr bwMode="auto">
            <a:xfrm>
              <a:off x="1536" y="3216"/>
              <a:ext cx="0" cy="33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1" name="Line 31"/>
            <p:cNvSpPr>
              <a:spLocks noChangeShapeType="1"/>
            </p:cNvSpPr>
            <p:nvPr/>
          </p:nvSpPr>
          <p:spPr bwMode="auto">
            <a:xfrm>
              <a:off x="3984" y="3216"/>
              <a:ext cx="0" cy="33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3" name="Line 33"/>
            <p:cNvSpPr>
              <a:spLocks noChangeShapeType="1"/>
            </p:cNvSpPr>
            <p:nvPr/>
          </p:nvSpPr>
          <p:spPr bwMode="auto">
            <a:xfrm>
              <a:off x="1536" y="3480"/>
              <a:ext cx="2448" cy="24"/>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4" name="Freeform 34"/>
            <p:cNvSpPr/>
            <p:nvPr/>
          </p:nvSpPr>
          <p:spPr bwMode="auto">
            <a:xfrm>
              <a:off x="2352" y="3024"/>
              <a:ext cx="192" cy="144"/>
            </a:xfrm>
            <a:custGeom>
              <a:avLst/>
              <a:gdLst/>
              <a:ahLst/>
              <a:cxnLst>
                <a:cxn ang="0">
                  <a:pos x="0" y="144"/>
                </a:cxn>
                <a:cxn ang="0">
                  <a:pos x="96" y="0"/>
                </a:cxn>
                <a:cxn ang="0">
                  <a:pos x="192" y="144"/>
                </a:cxn>
              </a:cxnLst>
              <a:rect l="0" t="0" r="r" b="b"/>
              <a:pathLst>
                <a:path w="192" h="144">
                  <a:moveTo>
                    <a:pt x="0" y="144"/>
                  </a:moveTo>
                  <a:cubicBezTo>
                    <a:pt x="32" y="72"/>
                    <a:pt x="64" y="0"/>
                    <a:pt x="96" y="0"/>
                  </a:cubicBezTo>
                  <a:cubicBezTo>
                    <a:pt x="128" y="0"/>
                    <a:pt x="160" y="72"/>
                    <a:pt x="192" y="14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5" name="Freeform 35"/>
            <p:cNvSpPr/>
            <p:nvPr/>
          </p:nvSpPr>
          <p:spPr bwMode="auto">
            <a:xfrm>
              <a:off x="2544" y="3024"/>
              <a:ext cx="192" cy="144"/>
            </a:xfrm>
            <a:custGeom>
              <a:avLst/>
              <a:gdLst/>
              <a:ahLst/>
              <a:cxnLst>
                <a:cxn ang="0">
                  <a:pos x="0" y="144"/>
                </a:cxn>
                <a:cxn ang="0">
                  <a:pos x="96" y="0"/>
                </a:cxn>
                <a:cxn ang="0">
                  <a:pos x="192" y="144"/>
                </a:cxn>
              </a:cxnLst>
              <a:rect l="0" t="0" r="r" b="b"/>
              <a:pathLst>
                <a:path w="192" h="144">
                  <a:moveTo>
                    <a:pt x="0" y="144"/>
                  </a:moveTo>
                  <a:cubicBezTo>
                    <a:pt x="32" y="72"/>
                    <a:pt x="64" y="0"/>
                    <a:pt x="96" y="0"/>
                  </a:cubicBezTo>
                  <a:cubicBezTo>
                    <a:pt x="128" y="0"/>
                    <a:pt x="160" y="72"/>
                    <a:pt x="192" y="14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6" name="Freeform 36"/>
            <p:cNvSpPr/>
            <p:nvPr/>
          </p:nvSpPr>
          <p:spPr bwMode="auto">
            <a:xfrm>
              <a:off x="2736" y="3024"/>
              <a:ext cx="192" cy="144"/>
            </a:xfrm>
            <a:custGeom>
              <a:avLst/>
              <a:gdLst/>
              <a:ahLst/>
              <a:cxnLst>
                <a:cxn ang="0">
                  <a:pos x="0" y="144"/>
                </a:cxn>
                <a:cxn ang="0">
                  <a:pos x="96" y="0"/>
                </a:cxn>
                <a:cxn ang="0">
                  <a:pos x="192" y="144"/>
                </a:cxn>
              </a:cxnLst>
              <a:rect l="0" t="0" r="r" b="b"/>
              <a:pathLst>
                <a:path w="192" h="144">
                  <a:moveTo>
                    <a:pt x="0" y="144"/>
                  </a:moveTo>
                  <a:cubicBezTo>
                    <a:pt x="32" y="72"/>
                    <a:pt x="64" y="0"/>
                    <a:pt x="96" y="0"/>
                  </a:cubicBezTo>
                  <a:cubicBezTo>
                    <a:pt x="128" y="0"/>
                    <a:pt x="160" y="72"/>
                    <a:pt x="192" y="14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99717" name="Freeform 37"/>
            <p:cNvSpPr/>
            <p:nvPr/>
          </p:nvSpPr>
          <p:spPr bwMode="auto">
            <a:xfrm>
              <a:off x="2928" y="3024"/>
              <a:ext cx="192" cy="144"/>
            </a:xfrm>
            <a:custGeom>
              <a:avLst/>
              <a:gdLst/>
              <a:ahLst/>
              <a:cxnLst>
                <a:cxn ang="0">
                  <a:pos x="0" y="144"/>
                </a:cxn>
                <a:cxn ang="0">
                  <a:pos x="96" y="0"/>
                </a:cxn>
                <a:cxn ang="0">
                  <a:pos x="192" y="144"/>
                </a:cxn>
              </a:cxnLst>
              <a:rect l="0" t="0" r="r" b="b"/>
              <a:pathLst>
                <a:path w="192" h="144">
                  <a:moveTo>
                    <a:pt x="0" y="144"/>
                  </a:moveTo>
                  <a:cubicBezTo>
                    <a:pt x="32" y="72"/>
                    <a:pt x="64" y="0"/>
                    <a:pt x="96" y="0"/>
                  </a:cubicBezTo>
                  <a:cubicBezTo>
                    <a:pt x="128" y="0"/>
                    <a:pt x="160" y="72"/>
                    <a:pt x="192" y="144"/>
                  </a:cubicBezTo>
                </a:path>
              </a:pathLst>
            </a:cu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37" name="页脚占位符 36"/>
          <p:cNvSpPr>
            <a:spLocks noGrp="1"/>
          </p:cNvSpPr>
          <p:nvPr>
            <p:ph type="ftr" sz="quarter" idx="11"/>
          </p:nvPr>
        </p:nvSpPr>
        <p:spPr/>
        <p:txBody>
          <a:bodyPr/>
          <a:lstStyle/>
          <a:p>
            <a:pPr>
              <a:defRPr/>
            </a:pPr>
            <a:r>
              <a:rPr lang="en-US" altLang="zh-CN"/>
              <a:t>192</a:t>
            </a:r>
            <a:endParaRPr lang="zh-CN" altLang="zh-CN"/>
          </a:p>
        </p:txBody>
      </p:sp>
      <p:sp>
        <p:nvSpPr>
          <p:cNvPr id="39" name="TextBox 3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9683"/>
                                        </p:tgtEl>
                                        <p:attrNameLst>
                                          <p:attrName>style.visibility</p:attrName>
                                        </p:attrNameLst>
                                      </p:cBhvr>
                                      <p:to>
                                        <p:strVal val="visible"/>
                                      </p:to>
                                    </p:set>
                                    <p:anim calcmode="lin" valueType="num">
                                      <p:cBhvr additive="base">
                                        <p:cTn id="13" dur="500" fill="hold"/>
                                        <p:tgtEl>
                                          <p:spTgt spid="199683"/>
                                        </p:tgtEl>
                                        <p:attrNameLst>
                                          <p:attrName>ppt_x</p:attrName>
                                        </p:attrNameLst>
                                      </p:cBhvr>
                                      <p:tavLst>
                                        <p:tav tm="0">
                                          <p:val>
                                            <p:strVal val="#ppt_x"/>
                                          </p:val>
                                        </p:tav>
                                        <p:tav tm="100000">
                                          <p:val>
                                            <p:strVal val="#ppt_x"/>
                                          </p:val>
                                        </p:tav>
                                      </p:tavLst>
                                    </p:anim>
                                    <p:anim calcmode="lin" valueType="num">
                                      <p:cBhvr additive="base">
                                        <p:cTn id="14" dur="500" fill="hold"/>
                                        <p:tgtEl>
                                          <p:spTgt spid="1996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9699"/>
                                        </p:tgtEl>
                                        <p:attrNameLst>
                                          <p:attrName>style.visibility</p:attrName>
                                        </p:attrNameLst>
                                      </p:cBhvr>
                                      <p:to>
                                        <p:strVal val="visible"/>
                                      </p:to>
                                    </p:set>
                                    <p:anim calcmode="lin" valueType="num">
                                      <p:cBhvr additive="base">
                                        <p:cTn id="19" dur="500" fill="hold"/>
                                        <p:tgtEl>
                                          <p:spTgt spid="199699"/>
                                        </p:tgtEl>
                                        <p:attrNameLst>
                                          <p:attrName>ppt_x</p:attrName>
                                        </p:attrNameLst>
                                      </p:cBhvr>
                                      <p:tavLst>
                                        <p:tav tm="0">
                                          <p:val>
                                            <p:strVal val="#ppt_x"/>
                                          </p:val>
                                        </p:tav>
                                        <p:tav tm="100000">
                                          <p:val>
                                            <p:strVal val="#ppt_x"/>
                                          </p:val>
                                        </p:tav>
                                      </p:tavLst>
                                    </p:anim>
                                    <p:anim calcmode="lin" valueType="num">
                                      <p:cBhvr additive="base">
                                        <p:cTn id="20" dur="500" fill="hold"/>
                                        <p:tgtEl>
                                          <p:spTgt spid="1996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9700"/>
                                        </p:tgtEl>
                                        <p:attrNameLst>
                                          <p:attrName>style.visibility</p:attrName>
                                        </p:attrNameLst>
                                      </p:cBhvr>
                                      <p:to>
                                        <p:strVal val="visible"/>
                                      </p:to>
                                    </p:set>
                                    <p:anim calcmode="lin" valueType="num">
                                      <p:cBhvr additive="base">
                                        <p:cTn id="31" dur="500" fill="hold"/>
                                        <p:tgtEl>
                                          <p:spTgt spid="199700"/>
                                        </p:tgtEl>
                                        <p:attrNameLst>
                                          <p:attrName>ppt_x</p:attrName>
                                        </p:attrNameLst>
                                      </p:cBhvr>
                                      <p:tavLst>
                                        <p:tav tm="0">
                                          <p:val>
                                            <p:strVal val="#ppt_x"/>
                                          </p:val>
                                        </p:tav>
                                        <p:tav tm="100000">
                                          <p:val>
                                            <p:strVal val="#ppt_x"/>
                                          </p:val>
                                        </p:tav>
                                      </p:tavLst>
                                    </p:anim>
                                    <p:anim calcmode="lin" valueType="num">
                                      <p:cBhvr additive="base">
                                        <p:cTn id="32" dur="500" fill="hold"/>
                                        <p:tgtEl>
                                          <p:spTgt spid="19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2627313" y="4508153"/>
          <a:ext cx="4648200" cy="1760538"/>
        </p:xfrm>
        <a:graphic>
          <a:graphicData uri="http://schemas.openxmlformats.org/presentationml/2006/ole">
            <mc:AlternateContent xmlns:mc="http://schemas.openxmlformats.org/markup-compatibility/2006">
              <mc:Choice xmlns:v="urn:schemas-microsoft-com:vml" Requires="v">
                <p:oleObj spid="_x0000_s27653" r:id="rId3" imgW="60350400" imgH="22860000" progId="">
                  <p:embed/>
                </p:oleObj>
              </mc:Choice>
              <mc:Fallback>
                <p:oleObj r:id="rId3" imgW="60350400" imgH="22860000" progId="">
                  <p:embed/>
                  <p:pic>
                    <p:nvPicPr>
                      <p:cNvPr id="0" name="Picture 1" descr="image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508153"/>
                        <a:ext cx="4648200" cy="176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3" name="Rectangle 3"/>
          <p:cNvSpPr>
            <a:spLocks noChangeArrowheads="1"/>
          </p:cNvSpPr>
          <p:nvPr/>
        </p:nvSpPr>
        <p:spPr bwMode="auto">
          <a:xfrm>
            <a:off x="1331913" y="980728"/>
            <a:ext cx="3713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q"/>
            </a:pPr>
            <a:r>
              <a:rPr lang="en-US" altLang="zh-CN" sz="2800">
                <a:latin typeface="Times New Roman" panose="02020603050405020304" pitchFamily="18" charset="0"/>
              </a:rPr>
              <a:t> R-L-C</a:t>
            </a:r>
            <a:r>
              <a:rPr lang="zh-CN" altLang="en-US" sz="2800"/>
              <a:t>无源电路网络</a:t>
            </a:r>
          </a:p>
        </p:txBody>
      </p:sp>
      <p:grpSp>
        <p:nvGrpSpPr>
          <p:cNvPr id="2" name="Group 4"/>
          <p:cNvGrpSpPr/>
          <p:nvPr/>
        </p:nvGrpSpPr>
        <p:grpSpPr bwMode="auto">
          <a:xfrm>
            <a:off x="1619250" y="1483966"/>
            <a:ext cx="6569075" cy="3048000"/>
            <a:chOff x="950" y="960"/>
            <a:chExt cx="4138" cy="1920"/>
          </a:xfrm>
        </p:grpSpPr>
        <p:sp>
          <p:nvSpPr>
            <p:cNvPr id="200709" name="Oval 5"/>
            <p:cNvSpPr>
              <a:spLocks noChangeArrowheads="1"/>
            </p:cNvSpPr>
            <p:nvPr/>
          </p:nvSpPr>
          <p:spPr bwMode="auto">
            <a:xfrm>
              <a:off x="1044" y="1338"/>
              <a:ext cx="68" cy="62"/>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0" name="Line 6"/>
            <p:cNvSpPr>
              <a:spLocks noChangeShapeType="1"/>
            </p:cNvSpPr>
            <p:nvPr/>
          </p:nvSpPr>
          <p:spPr bwMode="auto">
            <a:xfrm>
              <a:off x="1114" y="1376"/>
              <a:ext cx="822" cy="0"/>
            </a:xfrm>
            <a:prstGeom prst="lin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1" name="Rectangle 7"/>
            <p:cNvSpPr>
              <a:spLocks noChangeArrowheads="1"/>
            </p:cNvSpPr>
            <p:nvPr/>
          </p:nvSpPr>
          <p:spPr bwMode="auto">
            <a:xfrm>
              <a:off x="3031" y="1316"/>
              <a:ext cx="665" cy="120"/>
            </a:xfrm>
            <a:prstGeom prst="rect">
              <a:avLst/>
            </a:prstGeom>
            <a:noFill/>
            <a:ln w="44450">
              <a:solidFill>
                <a:schemeClr val="tx1"/>
              </a:solidFill>
              <a:miter lim="800000"/>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2" name="Freeform 8"/>
            <p:cNvSpPr/>
            <p:nvPr/>
          </p:nvSpPr>
          <p:spPr bwMode="auto">
            <a:xfrm>
              <a:off x="1929" y="1277"/>
              <a:ext cx="163" cy="99"/>
            </a:xfrm>
            <a:custGeom>
              <a:avLst/>
              <a:gdLst/>
              <a:ahLst/>
              <a:cxnLst>
                <a:cxn ang="0">
                  <a:pos x="8" y="160"/>
                </a:cxn>
                <a:cxn ang="0">
                  <a:pos x="8" y="64"/>
                </a:cxn>
                <a:cxn ang="0">
                  <a:pos x="56" y="16"/>
                </a:cxn>
                <a:cxn ang="0">
                  <a:pos x="152" y="16"/>
                </a:cxn>
                <a:cxn ang="0">
                  <a:pos x="200" y="112"/>
                </a:cxn>
              </a:cxnLst>
              <a:rect l="0" t="0" r="r" b="b"/>
              <a:pathLst>
                <a:path w="200" h="160">
                  <a:moveTo>
                    <a:pt x="8" y="160"/>
                  </a:moveTo>
                  <a:cubicBezTo>
                    <a:pt x="4" y="124"/>
                    <a:pt x="0" y="88"/>
                    <a:pt x="8" y="64"/>
                  </a:cubicBezTo>
                  <a:cubicBezTo>
                    <a:pt x="16" y="40"/>
                    <a:pt x="32" y="24"/>
                    <a:pt x="56" y="16"/>
                  </a:cubicBezTo>
                  <a:cubicBezTo>
                    <a:pt x="80" y="8"/>
                    <a:pt x="128" y="0"/>
                    <a:pt x="152" y="16"/>
                  </a:cubicBezTo>
                  <a:cubicBezTo>
                    <a:pt x="176" y="32"/>
                    <a:pt x="192" y="88"/>
                    <a:pt x="200" y="112"/>
                  </a:cubicBezTo>
                </a:path>
              </a:pathLst>
            </a:cu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3" name="Freeform 9"/>
            <p:cNvSpPr/>
            <p:nvPr/>
          </p:nvSpPr>
          <p:spPr bwMode="auto">
            <a:xfrm>
              <a:off x="2086" y="1277"/>
              <a:ext cx="163" cy="99"/>
            </a:xfrm>
            <a:custGeom>
              <a:avLst/>
              <a:gdLst/>
              <a:ahLst/>
              <a:cxnLst>
                <a:cxn ang="0">
                  <a:pos x="8" y="160"/>
                </a:cxn>
                <a:cxn ang="0">
                  <a:pos x="8" y="64"/>
                </a:cxn>
                <a:cxn ang="0">
                  <a:pos x="56" y="16"/>
                </a:cxn>
                <a:cxn ang="0">
                  <a:pos x="152" y="16"/>
                </a:cxn>
                <a:cxn ang="0">
                  <a:pos x="200" y="112"/>
                </a:cxn>
              </a:cxnLst>
              <a:rect l="0" t="0" r="r" b="b"/>
              <a:pathLst>
                <a:path w="200" h="160">
                  <a:moveTo>
                    <a:pt x="8" y="160"/>
                  </a:moveTo>
                  <a:cubicBezTo>
                    <a:pt x="4" y="124"/>
                    <a:pt x="0" y="88"/>
                    <a:pt x="8" y="64"/>
                  </a:cubicBezTo>
                  <a:cubicBezTo>
                    <a:pt x="16" y="40"/>
                    <a:pt x="32" y="24"/>
                    <a:pt x="56" y="16"/>
                  </a:cubicBezTo>
                  <a:cubicBezTo>
                    <a:pt x="80" y="8"/>
                    <a:pt x="128" y="0"/>
                    <a:pt x="152" y="16"/>
                  </a:cubicBezTo>
                  <a:cubicBezTo>
                    <a:pt x="176" y="32"/>
                    <a:pt x="192" y="88"/>
                    <a:pt x="200" y="112"/>
                  </a:cubicBezTo>
                </a:path>
              </a:pathLst>
            </a:cu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4" name="Freeform 10"/>
            <p:cNvSpPr/>
            <p:nvPr/>
          </p:nvSpPr>
          <p:spPr bwMode="auto">
            <a:xfrm>
              <a:off x="2249" y="1277"/>
              <a:ext cx="163" cy="99"/>
            </a:xfrm>
            <a:custGeom>
              <a:avLst/>
              <a:gdLst/>
              <a:ahLst/>
              <a:cxnLst>
                <a:cxn ang="0">
                  <a:pos x="8" y="160"/>
                </a:cxn>
                <a:cxn ang="0">
                  <a:pos x="8" y="64"/>
                </a:cxn>
                <a:cxn ang="0">
                  <a:pos x="56" y="16"/>
                </a:cxn>
                <a:cxn ang="0">
                  <a:pos x="152" y="16"/>
                </a:cxn>
                <a:cxn ang="0">
                  <a:pos x="200" y="112"/>
                </a:cxn>
              </a:cxnLst>
              <a:rect l="0" t="0" r="r" b="b"/>
              <a:pathLst>
                <a:path w="200" h="160">
                  <a:moveTo>
                    <a:pt x="8" y="160"/>
                  </a:moveTo>
                  <a:cubicBezTo>
                    <a:pt x="4" y="124"/>
                    <a:pt x="0" y="88"/>
                    <a:pt x="8" y="64"/>
                  </a:cubicBezTo>
                  <a:cubicBezTo>
                    <a:pt x="16" y="40"/>
                    <a:pt x="32" y="24"/>
                    <a:pt x="56" y="16"/>
                  </a:cubicBezTo>
                  <a:cubicBezTo>
                    <a:pt x="80" y="8"/>
                    <a:pt x="128" y="0"/>
                    <a:pt x="152" y="16"/>
                  </a:cubicBezTo>
                  <a:cubicBezTo>
                    <a:pt x="176" y="32"/>
                    <a:pt x="192" y="88"/>
                    <a:pt x="200" y="112"/>
                  </a:cubicBezTo>
                </a:path>
              </a:pathLst>
            </a:cu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5" name="Freeform 11"/>
            <p:cNvSpPr/>
            <p:nvPr/>
          </p:nvSpPr>
          <p:spPr bwMode="auto">
            <a:xfrm>
              <a:off x="2399" y="1277"/>
              <a:ext cx="163" cy="99"/>
            </a:xfrm>
            <a:custGeom>
              <a:avLst/>
              <a:gdLst/>
              <a:ahLst/>
              <a:cxnLst>
                <a:cxn ang="0">
                  <a:pos x="8" y="160"/>
                </a:cxn>
                <a:cxn ang="0">
                  <a:pos x="8" y="64"/>
                </a:cxn>
                <a:cxn ang="0">
                  <a:pos x="56" y="16"/>
                </a:cxn>
                <a:cxn ang="0">
                  <a:pos x="152" y="16"/>
                </a:cxn>
                <a:cxn ang="0">
                  <a:pos x="200" y="112"/>
                </a:cxn>
              </a:cxnLst>
              <a:rect l="0" t="0" r="r" b="b"/>
              <a:pathLst>
                <a:path w="200" h="160">
                  <a:moveTo>
                    <a:pt x="8" y="160"/>
                  </a:moveTo>
                  <a:cubicBezTo>
                    <a:pt x="4" y="124"/>
                    <a:pt x="0" y="88"/>
                    <a:pt x="8" y="64"/>
                  </a:cubicBezTo>
                  <a:cubicBezTo>
                    <a:pt x="16" y="40"/>
                    <a:pt x="32" y="24"/>
                    <a:pt x="56" y="16"/>
                  </a:cubicBezTo>
                  <a:cubicBezTo>
                    <a:pt x="80" y="8"/>
                    <a:pt x="128" y="0"/>
                    <a:pt x="152" y="16"/>
                  </a:cubicBezTo>
                  <a:cubicBezTo>
                    <a:pt x="176" y="32"/>
                    <a:pt x="192" y="88"/>
                    <a:pt x="200" y="112"/>
                  </a:cubicBezTo>
                </a:path>
              </a:pathLst>
            </a:cu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6" name="Line 12"/>
            <p:cNvSpPr>
              <a:spLocks noChangeShapeType="1"/>
            </p:cNvSpPr>
            <p:nvPr/>
          </p:nvSpPr>
          <p:spPr bwMode="auto">
            <a:xfrm>
              <a:off x="2562" y="1346"/>
              <a:ext cx="0" cy="3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7" name="Line 13"/>
            <p:cNvSpPr>
              <a:spLocks noChangeShapeType="1"/>
            </p:cNvSpPr>
            <p:nvPr/>
          </p:nvSpPr>
          <p:spPr bwMode="auto">
            <a:xfrm>
              <a:off x="2562" y="1376"/>
              <a:ext cx="469"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8" name="Line 14"/>
            <p:cNvSpPr>
              <a:spLocks noChangeShapeType="1"/>
            </p:cNvSpPr>
            <p:nvPr/>
          </p:nvSpPr>
          <p:spPr bwMode="auto">
            <a:xfrm>
              <a:off x="3696" y="1376"/>
              <a:ext cx="860"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19" name="Oval 15"/>
            <p:cNvSpPr>
              <a:spLocks noChangeArrowheads="1"/>
            </p:cNvSpPr>
            <p:nvPr/>
          </p:nvSpPr>
          <p:spPr bwMode="auto">
            <a:xfrm>
              <a:off x="4556" y="1346"/>
              <a:ext cx="79" cy="60"/>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0" name="Line 16"/>
            <p:cNvSpPr>
              <a:spLocks noChangeShapeType="1"/>
            </p:cNvSpPr>
            <p:nvPr/>
          </p:nvSpPr>
          <p:spPr bwMode="auto">
            <a:xfrm>
              <a:off x="3892" y="1885"/>
              <a:ext cx="234" cy="0"/>
            </a:xfrm>
            <a:prstGeom prst="line">
              <a:avLst/>
            </a:prstGeom>
            <a:noFill/>
            <a:ln w="444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1" name="Line 17"/>
            <p:cNvSpPr>
              <a:spLocks noChangeShapeType="1"/>
            </p:cNvSpPr>
            <p:nvPr/>
          </p:nvSpPr>
          <p:spPr bwMode="auto">
            <a:xfrm>
              <a:off x="3892" y="1945"/>
              <a:ext cx="234" cy="0"/>
            </a:xfrm>
            <a:prstGeom prst="line">
              <a:avLst/>
            </a:prstGeom>
            <a:noFill/>
            <a:ln w="444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2" name="Line 18"/>
            <p:cNvSpPr>
              <a:spLocks noChangeShapeType="1"/>
            </p:cNvSpPr>
            <p:nvPr/>
          </p:nvSpPr>
          <p:spPr bwMode="auto">
            <a:xfrm flipV="1">
              <a:off x="4009" y="1376"/>
              <a:ext cx="0" cy="50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3" name="Line 19"/>
            <p:cNvSpPr>
              <a:spLocks noChangeShapeType="1"/>
            </p:cNvSpPr>
            <p:nvPr/>
          </p:nvSpPr>
          <p:spPr bwMode="auto">
            <a:xfrm flipV="1">
              <a:off x="4009" y="1945"/>
              <a:ext cx="0" cy="509"/>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4" name="Line 20"/>
            <p:cNvSpPr>
              <a:spLocks noChangeShapeType="1"/>
            </p:cNvSpPr>
            <p:nvPr/>
          </p:nvSpPr>
          <p:spPr bwMode="auto">
            <a:xfrm>
              <a:off x="1115" y="2454"/>
              <a:ext cx="3441" cy="0"/>
            </a:xfrm>
            <a:prstGeom prst="line">
              <a:avLst/>
            </a:prstGeom>
            <a:noFill/>
            <a:ln w="3810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0725" name="Oval 21"/>
            <p:cNvSpPr>
              <a:spLocks noChangeArrowheads="1"/>
            </p:cNvSpPr>
            <p:nvPr/>
          </p:nvSpPr>
          <p:spPr bwMode="auto">
            <a:xfrm>
              <a:off x="4556" y="2424"/>
              <a:ext cx="79" cy="59"/>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262" name="Text Box 22"/>
            <p:cNvSpPr txBox="1">
              <a:spLocks noChangeArrowheads="1"/>
            </p:cNvSpPr>
            <p:nvPr/>
          </p:nvSpPr>
          <p:spPr bwMode="auto">
            <a:xfrm>
              <a:off x="2176" y="96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L</a:t>
              </a:r>
            </a:p>
          </p:txBody>
        </p:sp>
        <p:sp>
          <p:nvSpPr>
            <p:cNvPr id="10263" name="Text Box 23"/>
            <p:cNvSpPr txBox="1">
              <a:spLocks noChangeArrowheads="1"/>
            </p:cNvSpPr>
            <p:nvPr/>
          </p:nvSpPr>
          <p:spPr bwMode="auto">
            <a:xfrm>
              <a:off x="3240" y="96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R</a:t>
              </a:r>
            </a:p>
          </p:txBody>
        </p:sp>
        <p:sp>
          <p:nvSpPr>
            <p:cNvPr id="10264" name="Text Box 24"/>
            <p:cNvSpPr txBox="1">
              <a:spLocks noChangeArrowheads="1"/>
            </p:cNvSpPr>
            <p:nvPr/>
          </p:nvSpPr>
          <p:spPr bwMode="auto">
            <a:xfrm>
              <a:off x="3623" y="172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C</a:t>
              </a:r>
            </a:p>
          </p:txBody>
        </p:sp>
        <p:sp>
          <p:nvSpPr>
            <p:cNvPr id="200729" name="Freeform 25"/>
            <p:cNvSpPr/>
            <p:nvPr/>
          </p:nvSpPr>
          <p:spPr bwMode="auto">
            <a:xfrm>
              <a:off x="2047" y="1551"/>
              <a:ext cx="1519" cy="723"/>
            </a:xfrm>
            <a:custGeom>
              <a:avLst/>
              <a:gdLst/>
              <a:ahLst/>
              <a:cxnLst>
                <a:cxn ang="0">
                  <a:pos x="8" y="8"/>
                </a:cxn>
                <a:cxn ang="0">
                  <a:pos x="152" y="8"/>
                </a:cxn>
                <a:cxn ang="0">
                  <a:pos x="920" y="56"/>
                </a:cxn>
                <a:cxn ang="0">
                  <a:pos x="1544" y="200"/>
                </a:cxn>
                <a:cxn ang="0">
                  <a:pos x="1832" y="728"/>
                </a:cxn>
                <a:cxn ang="0">
                  <a:pos x="1736" y="1160"/>
                </a:cxn>
              </a:cxnLst>
              <a:rect l="0" t="0" r="r" b="b"/>
              <a:pathLst>
                <a:path w="1864" h="1160">
                  <a:moveTo>
                    <a:pt x="8" y="8"/>
                  </a:moveTo>
                  <a:cubicBezTo>
                    <a:pt x="4" y="4"/>
                    <a:pt x="0" y="0"/>
                    <a:pt x="152" y="8"/>
                  </a:cubicBezTo>
                  <a:cubicBezTo>
                    <a:pt x="304" y="16"/>
                    <a:pt x="688" y="24"/>
                    <a:pt x="920" y="56"/>
                  </a:cubicBezTo>
                  <a:cubicBezTo>
                    <a:pt x="1152" y="88"/>
                    <a:pt x="1392" y="88"/>
                    <a:pt x="1544" y="200"/>
                  </a:cubicBezTo>
                  <a:cubicBezTo>
                    <a:pt x="1696" y="312"/>
                    <a:pt x="1800" y="568"/>
                    <a:pt x="1832" y="728"/>
                  </a:cubicBezTo>
                  <a:cubicBezTo>
                    <a:pt x="1864" y="888"/>
                    <a:pt x="1800" y="1024"/>
                    <a:pt x="1736" y="116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0266" name="Text Box 26"/>
            <p:cNvSpPr txBox="1">
              <a:spLocks noChangeArrowheads="1"/>
            </p:cNvSpPr>
            <p:nvPr/>
          </p:nvSpPr>
          <p:spPr bwMode="auto">
            <a:xfrm>
              <a:off x="950" y="1782"/>
              <a:ext cx="6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dirty="0" err="1">
                  <a:latin typeface="Times New Roman" panose="02020603050405020304" pitchFamily="18" charset="0"/>
                </a:rPr>
                <a:t>u</a:t>
              </a:r>
              <a:r>
                <a:rPr lang="en-US" altLang="zh-CN" sz="2800" i="1" baseline="-25000" dirty="0" err="1">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10267" name="Text Box 27"/>
            <p:cNvSpPr txBox="1">
              <a:spLocks noChangeArrowheads="1"/>
            </p:cNvSpPr>
            <p:nvPr/>
          </p:nvSpPr>
          <p:spPr bwMode="auto">
            <a:xfrm>
              <a:off x="4361" y="1795"/>
              <a:ext cx="7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u</a:t>
              </a:r>
              <a:r>
                <a:rPr lang="en-US" altLang="zh-CN" sz="2800" i="1" baseline="-25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0268" name="Text Box 28"/>
            <p:cNvSpPr txBox="1">
              <a:spLocks noChangeArrowheads="1"/>
            </p:cNvSpPr>
            <p:nvPr/>
          </p:nvSpPr>
          <p:spPr bwMode="auto">
            <a:xfrm>
              <a:off x="3120" y="1824"/>
              <a:ext cx="3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0269" name="Text Box 29"/>
            <p:cNvSpPr txBox="1">
              <a:spLocks noChangeArrowheads="1"/>
            </p:cNvSpPr>
            <p:nvPr/>
          </p:nvSpPr>
          <p:spPr bwMode="auto">
            <a:xfrm>
              <a:off x="2132" y="2553"/>
              <a:ext cx="20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R-L-C</a:t>
              </a:r>
              <a:r>
                <a:rPr lang="zh-CN" altLang="en-US" sz="2800"/>
                <a:t>无源电路网络</a:t>
              </a:r>
            </a:p>
          </p:txBody>
        </p:sp>
        <p:sp>
          <p:nvSpPr>
            <p:cNvPr id="200734" name="Oval 30"/>
            <p:cNvSpPr>
              <a:spLocks noChangeArrowheads="1"/>
            </p:cNvSpPr>
            <p:nvPr/>
          </p:nvSpPr>
          <p:spPr bwMode="auto">
            <a:xfrm>
              <a:off x="1056" y="2432"/>
              <a:ext cx="68" cy="62"/>
            </a:xfrm>
            <a:prstGeom prst="ellipse">
              <a:avLst/>
            </a:prstGeom>
            <a:noFill/>
            <a:ln w="31750">
              <a:solidFill>
                <a:schemeClr val="tx1"/>
              </a:solidFill>
              <a:round/>
            </a:ln>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31"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32" name="页脚占位符 31"/>
          <p:cNvSpPr>
            <a:spLocks noGrp="1"/>
          </p:cNvSpPr>
          <p:nvPr>
            <p:ph type="ftr" sz="quarter" idx="11"/>
          </p:nvPr>
        </p:nvSpPr>
        <p:spPr/>
        <p:txBody>
          <a:bodyPr/>
          <a:lstStyle/>
          <a:p>
            <a:pPr>
              <a:defRPr/>
            </a:pPr>
            <a:r>
              <a:rPr lang="en-US" altLang="zh-CN"/>
              <a:t>192</a:t>
            </a:r>
            <a:endParaRPr lang="zh-CN" altLang="zh-CN"/>
          </a:p>
        </p:txBody>
      </p:sp>
      <p:sp>
        <p:nvSpPr>
          <p:cNvPr id="33" name="TextBox 32"/>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0706"/>
                                        </p:tgtEl>
                                        <p:attrNameLst>
                                          <p:attrName>style.visibility</p:attrName>
                                        </p:attrNameLst>
                                      </p:cBhvr>
                                      <p:to>
                                        <p:strVal val="visible"/>
                                      </p:to>
                                    </p:set>
                                    <p:anim calcmode="lin" valueType="num">
                                      <p:cBhvr additive="base">
                                        <p:cTn id="13" dur="500" fill="hold"/>
                                        <p:tgtEl>
                                          <p:spTgt spid="200706"/>
                                        </p:tgtEl>
                                        <p:attrNameLst>
                                          <p:attrName>ppt_x</p:attrName>
                                        </p:attrNameLst>
                                      </p:cBhvr>
                                      <p:tavLst>
                                        <p:tav tm="0">
                                          <p:val>
                                            <p:strVal val="#ppt_x"/>
                                          </p:val>
                                        </p:tav>
                                        <p:tav tm="100000">
                                          <p:val>
                                            <p:strVal val="#ppt_x"/>
                                          </p:val>
                                        </p:tav>
                                      </p:tavLst>
                                    </p:anim>
                                    <p:anim calcmode="lin" valueType="num">
                                      <p:cBhvr additive="base">
                                        <p:cTn id="14" dur="500" fill="hold"/>
                                        <p:tgtEl>
                                          <p:spTgt spid="200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1143000" y="2751038"/>
            <a:ext cx="7391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一般</a:t>
            </a:r>
            <a:r>
              <a:rPr lang="en-US" altLang="zh-CN" sz="2800" i="1">
                <a:latin typeface="Times New Roman" panose="02020603050405020304" pitchFamily="18" charset="0"/>
              </a:rPr>
              <a:t>R</a:t>
            </a:r>
            <a:r>
              <a:rPr lang="zh-CN" altLang="en-US" sz="2800">
                <a:latin typeface="宋体" panose="02010600030101010101" pitchFamily="2" charset="-122"/>
              </a:rPr>
              <a:t>、</a:t>
            </a:r>
            <a:r>
              <a:rPr lang="en-US" altLang="zh-CN" sz="2800" i="1">
                <a:latin typeface="Times New Roman" panose="02020603050405020304" pitchFamily="18" charset="0"/>
              </a:rPr>
              <a:t>L</a:t>
            </a:r>
            <a:r>
              <a:rPr lang="zh-CN" altLang="en-US" sz="2800">
                <a:latin typeface="宋体" panose="02010600030101010101" pitchFamily="2" charset="-122"/>
              </a:rPr>
              <a:t>、</a:t>
            </a:r>
            <a:r>
              <a:rPr lang="en-US" altLang="zh-CN" sz="2800" i="1">
                <a:latin typeface="Times New Roman" panose="02020603050405020304" pitchFamily="18" charset="0"/>
              </a:rPr>
              <a:t>C</a:t>
            </a:r>
            <a:r>
              <a:rPr lang="zh-CN" altLang="en-US" sz="2800">
                <a:latin typeface="宋体" panose="02010600030101010101" pitchFamily="2" charset="-122"/>
              </a:rPr>
              <a:t>均为常数，上式为二阶常系数微分方程。</a:t>
            </a:r>
            <a:r>
              <a:rPr lang="zh-CN" altLang="en-US" sz="2800">
                <a:latin typeface="Times New Roman" panose="02020603050405020304" pitchFamily="18" charset="0"/>
              </a:rPr>
              <a:t> </a:t>
            </a:r>
          </a:p>
        </p:txBody>
      </p:sp>
      <p:graphicFrame>
        <p:nvGraphicFramePr>
          <p:cNvPr id="11266" name="Object 3"/>
          <p:cNvGraphicFramePr>
            <a:graphicFrameLocks noChangeAspect="1"/>
          </p:cNvGraphicFramePr>
          <p:nvPr/>
        </p:nvGraphicFramePr>
        <p:xfrm>
          <a:off x="1476375" y="1412776"/>
          <a:ext cx="6423025" cy="1044575"/>
        </p:xfrm>
        <a:graphic>
          <a:graphicData uri="http://schemas.openxmlformats.org/presentationml/2006/ole">
            <mc:AlternateContent xmlns:mc="http://schemas.openxmlformats.org/markup-compatibility/2006">
              <mc:Choice xmlns:v="urn:schemas-microsoft-com:vml" Requires="v">
                <p:oleObj spid="_x0000_s29705" r:id="rId3" imgW="68884800" imgH="11277600" progId="">
                  <p:embed/>
                </p:oleObj>
              </mc:Choice>
              <mc:Fallback>
                <p:oleObj r:id="rId3" imgW="68884800" imgH="11277600" progId="">
                  <p:embed/>
                  <p:pic>
                    <p:nvPicPr>
                      <p:cNvPr id="0" name="Picture 2" descr="image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776"/>
                        <a:ext cx="64230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32" name="Rectangle 4"/>
          <p:cNvSpPr>
            <a:spLocks noChangeArrowheads="1"/>
          </p:cNvSpPr>
          <p:nvPr/>
        </p:nvSpPr>
        <p:spPr bwMode="auto">
          <a:xfrm>
            <a:off x="1403350" y="3932138"/>
            <a:ext cx="7391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latin typeface="宋体" panose="02010600030101010101" pitchFamily="2" charset="-122"/>
              </a:rPr>
              <a:t>若</a:t>
            </a:r>
            <a:r>
              <a:rPr lang="en-US" altLang="zh-CN" sz="2800" i="1">
                <a:latin typeface="Times New Roman" panose="02020603050405020304" pitchFamily="18" charset="0"/>
              </a:rPr>
              <a:t>L</a:t>
            </a:r>
            <a:r>
              <a:rPr lang="en-US" altLang="zh-CN" sz="2800">
                <a:latin typeface="宋体" panose="02010600030101010101" pitchFamily="2" charset="-122"/>
              </a:rPr>
              <a:t>=0</a:t>
            </a:r>
            <a:r>
              <a:rPr lang="zh-CN" altLang="en-US" sz="2800">
                <a:latin typeface="宋体" panose="02010600030101010101" pitchFamily="2" charset="-122"/>
              </a:rPr>
              <a:t>，则系统简化为：</a:t>
            </a:r>
            <a:endParaRPr lang="zh-CN" altLang="en-US" sz="2800"/>
          </a:p>
        </p:txBody>
      </p:sp>
      <p:graphicFrame>
        <p:nvGraphicFramePr>
          <p:cNvPr id="201733" name="Object 5"/>
          <p:cNvGraphicFramePr>
            <a:graphicFrameLocks noChangeAspect="1"/>
          </p:cNvGraphicFramePr>
          <p:nvPr/>
        </p:nvGraphicFramePr>
        <p:xfrm>
          <a:off x="2484438" y="4579838"/>
          <a:ext cx="4392612" cy="1074738"/>
        </p:xfrm>
        <a:graphic>
          <a:graphicData uri="http://schemas.openxmlformats.org/presentationml/2006/ole">
            <mc:AlternateContent xmlns:mc="http://schemas.openxmlformats.org/markup-compatibility/2006">
              <mc:Choice xmlns:v="urn:schemas-microsoft-com:vml" Requires="v">
                <p:oleObj spid="_x0000_s29706" name="Equation" r:id="rId5" imgW="38404800" imgH="9448800" progId="">
                  <p:embed/>
                </p:oleObj>
              </mc:Choice>
              <mc:Fallback>
                <p:oleObj name="Equation" r:id="rId5" imgW="38404800" imgH="9448800" progId="">
                  <p:embed/>
                  <p:pic>
                    <p:nvPicPr>
                      <p:cNvPr id="0" name="Picture 1" descr="image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579838"/>
                        <a:ext cx="4392612"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ppt_x"/>
                                          </p:val>
                                        </p:tav>
                                        <p:tav tm="100000">
                                          <p:val>
                                            <p:strVal val="#ppt_x"/>
                                          </p:val>
                                        </p:tav>
                                      </p:tavLst>
                                    </p:anim>
                                    <p:anim calcmode="lin" valueType="num">
                                      <p:cBhvr additive="base">
                                        <p:cTn id="8" dur="500" fill="hold"/>
                                        <p:tgtEl>
                                          <p:spTgt spid="2017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additive="base">
                                        <p:cTn id="13" dur="500" fill="hold"/>
                                        <p:tgtEl>
                                          <p:spTgt spid="201732"/>
                                        </p:tgtEl>
                                        <p:attrNameLst>
                                          <p:attrName>ppt_x</p:attrName>
                                        </p:attrNameLst>
                                      </p:cBhvr>
                                      <p:tavLst>
                                        <p:tav tm="0">
                                          <p:val>
                                            <p:strVal val="#ppt_x"/>
                                          </p:val>
                                        </p:tav>
                                        <p:tav tm="100000">
                                          <p:val>
                                            <p:strVal val="#ppt_x"/>
                                          </p:val>
                                        </p:tav>
                                      </p:tavLst>
                                    </p:anim>
                                    <p:anim calcmode="lin" valueType="num">
                                      <p:cBhvr additive="base">
                                        <p:cTn id="14" dur="500" fill="hold"/>
                                        <p:tgtEl>
                                          <p:spTgt spid="2017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1733"/>
                                        </p:tgtEl>
                                        <p:attrNameLst>
                                          <p:attrName>style.visibility</p:attrName>
                                        </p:attrNameLst>
                                      </p:cBhvr>
                                      <p:to>
                                        <p:strVal val="visible"/>
                                      </p:to>
                                    </p:set>
                                    <p:anim calcmode="lin" valueType="num">
                                      <p:cBhvr additive="base">
                                        <p:cTn id="19" dur="500" fill="hold"/>
                                        <p:tgtEl>
                                          <p:spTgt spid="201733"/>
                                        </p:tgtEl>
                                        <p:attrNameLst>
                                          <p:attrName>ppt_x</p:attrName>
                                        </p:attrNameLst>
                                      </p:cBhvr>
                                      <p:tavLst>
                                        <p:tav tm="0">
                                          <p:val>
                                            <p:strVal val="#ppt_x"/>
                                          </p:val>
                                        </p:tav>
                                        <p:tav tm="100000">
                                          <p:val>
                                            <p:strVal val="#ppt_x"/>
                                          </p:val>
                                        </p:tav>
                                      </p:tavLst>
                                    </p:anim>
                                    <p:anim calcmode="lin" valueType="num">
                                      <p:cBhvr additive="base">
                                        <p:cTn id="20" dur="500" fill="hold"/>
                                        <p:tgtEl>
                                          <p:spTgt spid="201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P spid="20173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2754" name="Object 2"/>
          <p:cNvGraphicFramePr>
            <a:graphicFrameLocks noChangeAspect="1"/>
          </p:cNvGraphicFramePr>
          <p:nvPr/>
        </p:nvGraphicFramePr>
        <p:xfrm>
          <a:off x="2051050" y="4005486"/>
          <a:ext cx="1962150" cy="1243013"/>
        </p:xfrm>
        <a:graphic>
          <a:graphicData uri="http://schemas.openxmlformats.org/presentationml/2006/ole">
            <mc:AlternateContent xmlns:mc="http://schemas.openxmlformats.org/markup-compatibility/2006">
              <mc:Choice xmlns:v="urn:schemas-microsoft-com:vml" Requires="v">
                <p:oleObj spid="_x0000_s30733" name="Equation" r:id="rId3" imgW="18288000" imgH="11582400" progId="">
                  <p:embed/>
                </p:oleObj>
              </mc:Choice>
              <mc:Fallback>
                <p:oleObj name="Equation" r:id="rId3" imgW="18288000" imgH="11582400" progId="">
                  <p:embed/>
                  <p:pic>
                    <p:nvPicPr>
                      <p:cNvPr id="0" name="Picture 3" descr="image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005486"/>
                        <a:ext cx="1962150"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3"/>
          <p:cNvSpPr>
            <a:spLocks noChangeArrowheads="1"/>
          </p:cNvSpPr>
          <p:nvPr/>
        </p:nvSpPr>
        <p:spPr bwMode="auto">
          <a:xfrm>
            <a:off x="1187450" y="1052736"/>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t>有源电路网络</a:t>
            </a:r>
          </a:p>
        </p:txBody>
      </p:sp>
      <p:grpSp>
        <p:nvGrpSpPr>
          <p:cNvPr id="2" name="Group 4"/>
          <p:cNvGrpSpPr/>
          <p:nvPr/>
        </p:nvGrpSpPr>
        <p:grpSpPr bwMode="auto">
          <a:xfrm>
            <a:off x="1536700" y="1074961"/>
            <a:ext cx="5722938" cy="2576513"/>
            <a:chOff x="968" y="768"/>
            <a:chExt cx="3605" cy="1623"/>
          </a:xfrm>
        </p:grpSpPr>
        <p:sp>
          <p:nvSpPr>
            <p:cNvPr id="202757" name="AutoShape 5"/>
            <p:cNvSpPr>
              <a:spLocks noChangeArrowheads="1"/>
            </p:cNvSpPr>
            <p:nvPr/>
          </p:nvSpPr>
          <p:spPr bwMode="auto">
            <a:xfrm rot="5400000">
              <a:off x="2774" y="1551"/>
              <a:ext cx="768" cy="912"/>
            </a:xfrm>
            <a:prstGeom prst="triangle">
              <a:avLst>
                <a:gd name="adj" fmla="val 50000"/>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00" name="Text Box 6"/>
            <p:cNvSpPr txBox="1">
              <a:spLocks noChangeArrowheads="1"/>
            </p:cNvSpPr>
            <p:nvPr/>
          </p:nvSpPr>
          <p:spPr bwMode="auto">
            <a:xfrm>
              <a:off x="2702" y="200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t>
              </a:r>
            </a:p>
          </p:txBody>
        </p:sp>
        <p:sp>
          <p:nvSpPr>
            <p:cNvPr id="12301" name="Text Box 7"/>
            <p:cNvSpPr txBox="1">
              <a:spLocks noChangeArrowheads="1"/>
            </p:cNvSpPr>
            <p:nvPr/>
          </p:nvSpPr>
          <p:spPr bwMode="auto">
            <a:xfrm>
              <a:off x="2702" y="171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ym typeface="Symbol" panose="05050102010706020507" pitchFamily="18" charset="2"/>
                </a:rPr>
                <a:t></a:t>
              </a:r>
              <a:endParaRPr lang="en-US" altLang="zh-CN" sz="2400"/>
            </a:p>
          </p:txBody>
        </p:sp>
        <p:sp>
          <p:nvSpPr>
            <p:cNvPr id="202760" name="Line 8"/>
            <p:cNvSpPr>
              <a:spLocks noChangeShapeType="1"/>
            </p:cNvSpPr>
            <p:nvPr/>
          </p:nvSpPr>
          <p:spPr bwMode="auto">
            <a:xfrm flipH="1" flipV="1">
              <a:off x="2174" y="1863"/>
              <a:ext cx="52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1" name="Rectangle 9"/>
            <p:cNvSpPr>
              <a:spLocks noChangeArrowheads="1"/>
            </p:cNvSpPr>
            <p:nvPr/>
          </p:nvSpPr>
          <p:spPr bwMode="auto">
            <a:xfrm>
              <a:off x="1646" y="1767"/>
              <a:ext cx="528" cy="192"/>
            </a:xfrm>
            <a:prstGeom prst="rect">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2" name="Line 10"/>
            <p:cNvSpPr>
              <a:spLocks noChangeShapeType="1"/>
            </p:cNvSpPr>
            <p:nvPr/>
          </p:nvSpPr>
          <p:spPr bwMode="auto">
            <a:xfrm flipH="1">
              <a:off x="1118" y="1863"/>
              <a:ext cx="52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3" name="Oval 11"/>
            <p:cNvSpPr>
              <a:spLocks noChangeArrowheads="1"/>
            </p:cNvSpPr>
            <p:nvPr/>
          </p:nvSpPr>
          <p:spPr bwMode="auto">
            <a:xfrm>
              <a:off x="1022" y="1815"/>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4" name="Line 12"/>
            <p:cNvSpPr>
              <a:spLocks noChangeShapeType="1"/>
            </p:cNvSpPr>
            <p:nvPr/>
          </p:nvSpPr>
          <p:spPr bwMode="auto">
            <a:xfrm flipV="1">
              <a:off x="2414" y="1287"/>
              <a:ext cx="0" cy="576"/>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5" name="Line 13"/>
            <p:cNvSpPr>
              <a:spLocks noChangeShapeType="1"/>
            </p:cNvSpPr>
            <p:nvPr/>
          </p:nvSpPr>
          <p:spPr bwMode="auto">
            <a:xfrm>
              <a:off x="2414" y="1287"/>
              <a:ext cx="672"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6" name="Line 14"/>
            <p:cNvSpPr>
              <a:spLocks noChangeShapeType="1"/>
            </p:cNvSpPr>
            <p:nvPr/>
          </p:nvSpPr>
          <p:spPr bwMode="auto">
            <a:xfrm>
              <a:off x="3182" y="1287"/>
              <a:ext cx="720"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7" name="Line 15"/>
            <p:cNvSpPr>
              <a:spLocks noChangeShapeType="1"/>
            </p:cNvSpPr>
            <p:nvPr/>
          </p:nvSpPr>
          <p:spPr bwMode="auto">
            <a:xfrm>
              <a:off x="3902" y="1287"/>
              <a:ext cx="0" cy="72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8" name="Line 16"/>
            <p:cNvSpPr>
              <a:spLocks noChangeShapeType="1"/>
            </p:cNvSpPr>
            <p:nvPr/>
          </p:nvSpPr>
          <p:spPr bwMode="auto">
            <a:xfrm>
              <a:off x="3614" y="2007"/>
              <a:ext cx="76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69" name="Line 17"/>
            <p:cNvSpPr>
              <a:spLocks noChangeShapeType="1"/>
            </p:cNvSpPr>
            <p:nvPr/>
          </p:nvSpPr>
          <p:spPr bwMode="auto">
            <a:xfrm flipH="1">
              <a:off x="2414" y="2151"/>
              <a:ext cx="288" cy="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0" name="Line 18"/>
            <p:cNvSpPr>
              <a:spLocks noChangeShapeType="1"/>
            </p:cNvSpPr>
            <p:nvPr/>
          </p:nvSpPr>
          <p:spPr bwMode="auto">
            <a:xfrm>
              <a:off x="2414" y="2151"/>
              <a:ext cx="0" cy="240"/>
            </a:xfrm>
            <a:prstGeom prst="line">
              <a:avLst/>
            </a:prstGeom>
            <a:noFill/>
            <a:ln w="22225">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1" name="Line 19"/>
            <p:cNvSpPr>
              <a:spLocks noChangeShapeType="1"/>
            </p:cNvSpPr>
            <p:nvPr/>
          </p:nvSpPr>
          <p:spPr bwMode="auto">
            <a:xfrm>
              <a:off x="2300" y="2391"/>
              <a:ext cx="240" cy="0"/>
            </a:xfrm>
            <a:prstGeom prst="line">
              <a:avLst/>
            </a:prstGeom>
            <a:noFill/>
            <a:ln w="762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2" name="Line 20"/>
            <p:cNvSpPr>
              <a:spLocks noChangeShapeType="1"/>
            </p:cNvSpPr>
            <p:nvPr/>
          </p:nvSpPr>
          <p:spPr bwMode="auto">
            <a:xfrm>
              <a:off x="3086" y="1143"/>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3" name="Line 21"/>
            <p:cNvSpPr>
              <a:spLocks noChangeShapeType="1"/>
            </p:cNvSpPr>
            <p:nvPr/>
          </p:nvSpPr>
          <p:spPr bwMode="auto">
            <a:xfrm>
              <a:off x="3182" y="1143"/>
              <a:ext cx="0" cy="288"/>
            </a:xfrm>
            <a:prstGeom prst="line">
              <a:avLst/>
            </a:prstGeom>
            <a:noFill/>
            <a:ln w="38100">
              <a:solidFill>
                <a:schemeClr val="tx1"/>
              </a:solidFill>
              <a:miter lim="800000"/>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4" name="Oval 22"/>
            <p:cNvSpPr>
              <a:spLocks noChangeArrowheads="1"/>
            </p:cNvSpPr>
            <p:nvPr/>
          </p:nvSpPr>
          <p:spPr bwMode="auto">
            <a:xfrm>
              <a:off x="4382" y="1959"/>
              <a:ext cx="96" cy="96"/>
            </a:xfrm>
            <a:prstGeom prst="ellipse">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5" name="Oval 23"/>
            <p:cNvSpPr>
              <a:spLocks noChangeArrowheads="1"/>
            </p:cNvSpPr>
            <p:nvPr/>
          </p:nvSpPr>
          <p:spPr bwMode="auto">
            <a:xfrm>
              <a:off x="3875" y="1986"/>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2776" name="Oval 24"/>
            <p:cNvSpPr>
              <a:spLocks noChangeArrowheads="1"/>
            </p:cNvSpPr>
            <p:nvPr/>
          </p:nvSpPr>
          <p:spPr bwMode="auto">
            <a:xfrm>
              <a:off x="2390" y="1833"/>
              <a:ext cx="48" cy="48"/>
            </a:xfrm>
            <a:prstGeom prst="ellipse">
              <a:avLst/>
            </a:prstGeom>
            <a:solidFill>
              <a:schemeClr val="tx1"/>
            </a:solid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19" name="Text Box 25"/>
            <p:cNvSpPr txBox="1">
              <a:spLocks noChangeArrowheads="1"/>
            </p:cNvSpPr>
            <p:nvPr/>
          </p:nvSpPr>
          <p:spPr bwMode="auto">
            <a:xfrm>
              <a:off x="2999" y="14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a:t>
              </a:r>
            </a:p>
          </p:txBody>
        </p:sp>
        <p:sp>
          <p:nvSpPr>
            <p:cNvPr id="12320" name="Text Box 26"/>
            <p:cNvSpPr txBox="1">
              <a:spLocks noChangeArrowheads="1"/>
            </p:cNvSpPr>
            <p:nvPr/>
          </p:nvSpPr>
          <p:spPr bwMode="auto">
            <a:xfrm>
              <a:off x="1786" y="195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R</a:t>
              </a:r>
            </a:p>
          </p:txBody>
        </p:sp>
        <p:sp>
          <p:nvSpPr>
            <p:cNvPr id="202779" name="Line 27"/>
            <p:cNvSpPr>
              <a:spLocks noChangeShapeType="1"/>
            </p:cNvSpPr>
            <p:nvPr/>
          </p:nvSpPr>
          <p:spPr bwMode="auto">
            <a:xfrm>
              <a:off x="1694" y="1671"/>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22" name="Rectangle 28"/>
            <p:cNvSpPr>
              <a:spLocks noChangeArrowheads="1"/>
            </p:cNvSpPr>
            <p:nvPr/>
          </p:nvSpPr>
          <p:spPr bwMode="auto">
            <a:xfrm>
              <a:off x="1736" y="1335"/>
              <a:ext cx="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i</a:t>
              </a:r>
              <a:r>
                <a:rPr lang="en-US" altLang="zh-CN" sz="2800" baseline="-18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2323" name="Rectangle 29"/>
            <p:cNvSpPr>
              <a:spLocks noChangeArrowheads="1"/>
            </p:cNvSpPr>
            <p:nvPr/>
          </p:nvSpPr>
          <p:spPr bwMode="auto">
            <a:xfrm>
              <a:off x="968" y="1488"/>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dirty="0" err="1">
                  <a:latin typeface="Times New Roman" panose="02020603050405020304" pitchFamily="18" charset="0"/>
                </a:rPr>
                <a:t>u</a:t>
              </a:r>
              <a:r>
                <a:rPr lang="en-US" altLang="zh-CN" sz="2800" i="1" baseline="-18000" dirty="0" err="1">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p>
          </p:txBody>
        </p:sp>
        <p:sp>
          <p:nvSpPr>
            <p:cNvPr id="12324" name="Rectangle 30"/>
            <p:cNvSpPr>
              <a:spLocks noChangeArrowheads="1"/>
            </p:cNvSpPr>
            <p:nvPr/>
          </p:nvSpPr>
          <p:spPr bwMode="auto">
            <a:xfrm>
              <a:off x="4044" y="1632"/>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u</a:t>
              </a:r>
              <a:r>
                <a:rPr lang="en-US" altLang="zh-CN" sz="2800" i="1" baseline="-18000">
                  <a:latin typeface="Times New Roman" panose="02020603050405020304" pitchFamily="18" charset="0"/>
                </a:rPr>
                <a:t>o</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12325" name="Rectangle 31"/>
            <p:cNvSpPr>
              <a:spLocks noChangeArrowheads="1"/>
            </p:cNvSpPr>
            <p:nvPr/>
          </p:nvSpPr>
          <p:spPr bwMode="auto">
            <a:xfrm>
              <a:off x="2908" y="768"/>
              <a:ext cx="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800" i="1">
                  <a:latin typeface="Times New Roman" panose="02020603050405020304" pitchFamily="18" charset="0"/>
                </a:rPr>
                <a:t>i</a:t>
              </a:r>
              <a:r>
                <a:rPr lang="en-US" altLang="zh-CN" sz="2800" baseline="-18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p:txBody>
        </p:sp>
        <p:sp>
          <p:nvSpPr>
            <p:cNvPr id="202784" name="Line 32"/>
            <p:cNvSpPr>
              <a:spLocks noChangeShapeType="1"/>
            </p:cNvSpPr>
            <p:nvPr/>
          </p:nvSpPr>
          <p:spPr bwMode="auto">
            <a:xfrm>
              <a:off x="2924" y="1095"/>
              <a:ext cx="4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2327" name="Text Box 33"/>
            <p:cNvSpPr txBox="1">
              <a:spLocks noChangeArrowheads="1"/>
            </p:cNvSpPr>
            <p:nvPr/>
          </p:nvSpPr>
          <p:spPr bwMode="auto">
            <a:xfrm>
              <a:off x="2304"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grpSp>
      <p:grpSp>
        <p:nvGrpSpPr>
          <p:cNvPr id="3" name="Group 34"/>
          <p:cNvGrpSpPr/>
          <p:nvPr/>
        </p:nvGrpSpPr>
        <p:grpSpPr bwMode="auto">
          <a:xfrm>
            <a:off x="4067175" y="4076924"/>
            <a:ext cx="3733800" cy="882650"/>
            <a:chOff x="2496" y="2708"/>
            <a:chExt cx="2352" cy="556"/>
          </a:xfrm>
        </p:grpSpPr>
        <p:graphicFrame>
          <p:nvGraphicFramePr>
            <p:cNvPr id="12292" name="Object 35"/>
            <p:cNvGraphicFramePr>
              <a:graphicFrameLocks noChangeAspect="1"/>
            </p:cNvGraphicFramePr>
            <p:nvPr/>
          </p:nvGraphicFramePr>
          <p:xfrm>
            <a:off x="3286" y="2708"/>
            <a:ext cx="1562" cy="556"/>
          </p:xfrm>
          <a:graphic>
            <a:graphicData uri="http://schemas.openxmlformats.org/presentationml/2006/ole">
              <mc:AlternateContent xmlns:mc="http://schemas.openxmlformats.org/markup-compatibility/2006">
                <mc:Choice xmlns:v="urn:schemas-microsoft-com:vml" Requires="v">
                  <p:oleObj spid="_x0000_s30734" name="Equation" r:id="rId5" imgW="26517600" imgH="9448800" progId="">
                    <p:embed/>
                  </p:oleObj>
                </mc:Choice>
                <mc:Fallback>
                  <p:oleObj name="Equation" r:id="rId5" imgW="26517600" imgH="9448800" progId="">
                    <p:embed/>
                    <p:pic>
                      <p:nvPicPr>
                        <p:cNvPr id="0" name="Picture 2" descr="image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 y="2708"/>
                          <a:ext cx="1562" cy="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8" name="AutoShape 36"/>
            <p:cNvSpPr>
              <a:spLocks noChangeArrowheads="1"/>
            </p:cNvSpPr>
            <p:nvPr/>
          </p:nvSpPr>
          <p:spPr bwMode="auto">
            <a:xfrm>
              <a:off x="2496" y="2880"/>
              <a:ext cx="528" cy="240"/>
            </a:xfrm>
            <a:prstGeom prst="rightArrow">
              <a:avLst>
                <a:gd name="adj1" fmla="val 50000"/>
                <a:gd name="adj2" fmla="val 55000"/>
              </a:avLst>
            </a:prstGeom>
            <a:noFill/>
            <a:ln w="22225">
              <a:solidFill>
                <a:schemeClr val="tx1"/>
              </a:solidFill>
              <a:miter lim="800000"/>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4" name="Group 37"/>
          <p:cNvGrpSpPr/>
          <p:nvPr/>
        </p:nvGrpSpPr>
        <p:grpSpPr bwMode="auto">
          <a:xfrm>
            <a:off x="2627313" y="5372324"/>
            <a:ext cx="3714750" cy="882650"/>
            <a:chOff x="1308" y="3456"/>
            <a:chExt cx="2340" cy="556"/>
          </a:xfrm>
        </p:grpSpPr>
        <p:graphicFrame>
          <p:nvGraphicFramePr>
            <p:cNvPr id="12291" name="Object 38"/>
            <p:cNvGraphicFramePr>
              <a:graphicFrameLocks noChangeAspect="1"/>
            </p:cNvGraphicFramePr>
            <p:nvPr/>
          </p:nvGraphicFramePr>
          <p:xfrm>
            <a:off x="1960" y="3456"/>
            <a:ext cx="1688" cy="556"/>
          </p:xfrm>
          <a:graphic>
            <a:graphicData uri="http://schemas.openxmlformats.org/presentationml/2006/ole">
              <mc:AlternateContent xmlns:mc="http://schemas.openxmlformats.org/markup-compatibility/2006">
                <mc:Choice xmlns:v="urn:schemas-microsoft-com:vml" Requires="v">
                  <p:oleObj spid="_x0000_s30735" name="Equation" r:id="rId7" imgW="28651200" imgH="9448800" progId="">
                    <p:embed/>
                  </p:oleObj>
                </mc:Choice>
                <mc:Fallback>
                  <p:oleObj name="Equation" r:id="rId7" imgW="28651200" imgH="9448800" progId="">
                    <p:embed/>
                    <p:pic>
                      <p:nvPicPr>
                        <p:cNvPr id="0" name="Picture 1" descr="image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0" y="3456"/>
                          <a:ext cx="1688" cy="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Text Box 39"/>
            <p:cNvSpPr txBox="1">
              <a:spLocks noChangeArrowheads="1"/>
            </p:cNvSpPr>
            <p:nvPr/>
          </p:nvSpPr>
          <p:spPr bwMode="auto">
            <a:xfrm>
              <a:off x="1308" y="3532"/>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t>即：</a:t>
              </a:r>
            </a:p>
          </p:txBody>
        </p:sp>
      </p:grpSp>
      <p:sp>
        <p:nvSpPr>
          <p:cNvPr id="40"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41" name="页脚占位符 40"/>
          <p:cNvSpPr>
            <a:spLocks noGrp="1"/>
          </p:cNvSpPr>
          <p:nvPr>
            <p:ph type="ftr" sz="quarter" idx="11"/>
          </p:nvPr>
        </p:nvSpPr>
        <p:spPr/>
        <p:txBody>
          <a:bodyPr/>
          <a:lstStyle/>
          <a:p>
            <a:pPr>
              <a:defRPr/>
            </a:pPr>
            <a:r>
              <a:rPr lang="en-US" altLang="zh-CN"/>
              <a:t>192</a:t>
            </a:r>
            <a:endParaRPr lang="zh-CN" altLang="zh-CN"/>
          </a:p>
        </p:txBody>
      </p:sp>
      <p:sp>
        <p:nvSpPr>
          <p:cNvPr id="42" name="TextBox 41"/>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4"/>
                                        </p:tgtEl>
                                        <p:attrNameLst>
                                          <p:attrName>style.visibility</p:attrName>
                                        </p:attrNameLst>
                                      </p:cBhvr>
                                      <p:to>
                                        <p:strVal val="visible"/>
                                      </p:to>
                                    </p:set>
                                    <p:anim calcmode="lin" valueType="num">
                                      <p:cBhvr additive="base">
                                        <p:cTn id="13" dur="500" fill="hold"/>
                                        <p:tgtEl>
                                          <p:spTgt spid="202754"/>
                                        </p:tgtEl>
                                        <p:attrNameLst>
                                          <p:attrName>ppt_x</p:attrName>
                                        </p:attrNameLst>
                                      </p:cBhvr>
                                      <p:tavLst>
                                        <p:tav tm="0">
                                          <p:val>
                                            <p:strVal val="#ppt_x"/>
                                          </p:val>
                                        </p:tav>
                                        <p:tav tm="100000">
                                          <p:val>
                                            <p:strVal val="#ppt_x"/>
                                          </p:val>
                                        </p:tav>
                                      </p:tavLst>
                                    </p:anim>
                                    <p:anim calcmode="lin" valueType="num">
                                      <p:cBhvr additive="base">
                                        <p:cTn id="14" dur="500" fill="hold"/>
                                        <p:tgtEl>
                                          <p:spTgt spid="2027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3"/>
          <p:cNvSpPr>
            <a:spLocks noChangeArrowheads="1"/>
          </p:cNvSpPr>
          <p:nvPr/>
        </p:nvSpPr>
        <p:spPr bwMode="auto">
          <a:xfrm>
            <a:off x="755576" y="980728"/>
            <a:ext cx="4598987"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建立数学模型的一般步骤</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189444" name="Text Box 4"/>
          <p:cNvSpPr txBox="1">
            <a:spLocks noChangeArrowheads="1"/>
          </p:cNvSpPr>
          <p:nvPr/>
        </p:nvSpPr>
        <p:spPr bwMode="auto">
          <a:xfrm>
            <a:off x="1115938" y="1485553"/>
            <a:ext cx="7740650" cy="1073150"/>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分析系统工作原理和信号传递变换的过程，</a:t>
            </a:r>
          </a:p>
          <a:p>
            <a:pPr>
              <a:lnSpc>
                <a:spcPct val="115000"/>
              </a:lnSpc>
              <a:defRPr/>
            </a:pPr>
            <a:r>
              <a:rPr lang="zh-CN" altLang="en-US" sz="2800">
                <a:latin typeface="宋体" panose="02010600030101010101" pitchFamily="2" charset="-122"/>
                <a:ea typeface="宋体" panose="02010600030101010101" pitchFamily="2" charset="-122"/>
              </a:rPr>
              <a:t>  确定系统和各元件的输入、输出量；</a:t>
            </a:r>
            <a:r>
              <a:rPr lang="zh-CN" altLang="en-US" sz="2800">
                <a:latin typeface="Times New Roman" panose="02020603050405020304" pitchFamily="18" charset="0"/>
                <a:ea typeface="宋体" panose="02010600030101010101" pitchFamily="2" charset="-122"/>
              </a:rPr>
              <a:t> </a:t>
            </a:r>
          </a:p>
        </p:txBody>
      </p:sp>
      <p:sp>
        <p:nvSpPr>
          <p:cNvPr id="189445" name="Text Box 5"/>
          <p:cNvSpPr txBox="1">
            <a:spLocks noChangeArrowheads="1"/>
          </p:cNvSpPr>
          <p:nvPr/>
        </p:nvSpPr>
        <p:spPr bwMode="auto">
          <a:xfrm>
            <a:off x="1115938" y="2565053"/>
            <a:ext cx="7740650" cy="1563688"/>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从输入端开始，按照信号传递变换过程，依</a:t>
            </a:r>
          </a:p>
          <a:p>
            <a:pPr>
              <a:lnSpc>
                <a:spcPct val="115000"/>
              </a:lnSpc>
              <a:defRPr/>
            </a:pPr>
            <a:r>
              <a:rPr lang="zh-CN" altLang="en-US" sz="2800" dirty="0">
                <a:latin typeface="宋体" panose="02010600030101010101" pitchFamily="2" charset="-122"/>
                <a:ea typeface="宋体" panose="02010600030101010101" pitchFamily="2" charset="-122"/>
              </a:rPr>
              <a:t>  据各变量遵循的物理学定律，依次列写出各</a:t>
            </a:r>
          </a:p>
          <a:p>
            <a:pPr>
              <a:lnSpc>
                <a:spcPct val="115000"/>
              </a:lnSpc>
              <a:defRPr/>
            </a:pPr>
            <a:r>
              <a:rPr lang="zh-CN" altLang="en-US" sz="2800" dirty="0">
                <a:latin typeface="宋体" panose="02010600030101010101" pitchFamily="2" charset="-122"/>
                <a:ea typeface="宋体" panose="02010600030101010101" pitchFamily="2" charset="-122"/>
              </a:rPr>
              <a:t>  元件、部件的动态微分方程； </a:t>
            </a:r>
          </a:p>
        </p:txBody>
      </p:sp>
      <p:sp>
        <p:nvSpPr>
          <p:cNvPr id="189446" name="Text Box 6"/>
          <p:cNvSpPr txBox="1">
            <a:spLocks noChangeArrowheads="1"/>
          </p:cNvSpPr>
          <p:nvPr/>
        </p:nvSpPr>
        <p:spPr bwMode="auto">
          <a:xfrm>
            <a:off x="1115616" y="4077941"/>
            <a:ext cx="7667625" cy="1073150"/>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消去中间变量，得到描述元件或系统输入、</a:t>
            </a:r>
          </a:p>
          <a:p>
            <a:pPr>
              <a:lnSpc>
                <a:spcPct val="115000"/>
              </a:lnSpc>
              <a:defRPr/>
            </a:pPr>
            <a:r>
              <a:rPr lang="zh-CN" altLang="en-US" sz="2800" dirty="0">
                <a:latin typeface="宋体" panose="02010600030101010101" pitchFamily="2" charset="-122"/>
                <a:ea typeface="宋体" panose="02010600030101010101" pitchFamily="2" charset="-122"/>
              </a:rPr>
              <a:t>  输出变量之间关系的微分方程； </a:t>
            </a:r>
          </a:p>
        </p:txBody>
      </p:sp>
      <p:sp>
        <p:nvSpPr>
          <p:cNvPr id="189447" name="Text Box 7"/>
          <p:cNvSpPr txBox="1">
            <a:spLocks noChangeArrowheads="1"/>
          </p:cNvSpPr>
          <p:nvPr/>
        </p:nvSpPr>
        <p:spPr bwMode="auto">
          <a:xfrm>
            <a:off x="1101799" y="5157441"/>
            <a:ext cx="7430641" cy="1083374"/>
          </a:xfrm>
          <a:prstGeom prst="rect">
            <a:avLst/>
          </a:prstGeom>
          <a:noFill/>
          <a:ln w="22225">
            <a:noFill/>
            <a:miter lim="800000"/>
          </a:ln>
        </p:spPr>
        <p:txBody>
          <a:bodyPr wrap="square">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标准化：右端输入，左端输出，导数降幂</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排列</a:t>
            </a:r>
          </a:p>
        </p:txBody>
      </p:sp>
      <p:sp>
        <p:nvSpPr>
          <p:cNvPr id="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8" name="灯片编号占位符 7"/>
          <p:cNvSpPr>
            <a:spLocks noGrp="1"/>
          </p:cNvSpPr>
          <p:nvPr>
            <p:ph type="sldNum" sz="quarter" idx="12"/>
          </p:nvPr>
        </p:nvSpPr>
        <p:spPr/>
        <p:txBody>
          <a:bodyPr/>
          <a:lstStyle/>
          <a:p>
            <a:fld id="{CBB6FD9D-FA08-4F2A-90DD-7CEE8E59FBDF}" type="slidenum">
              <a:rPr lang="en-US" altLang="zh-CN" smtClean="0"/>
              <a:pPr/>
              <a:t>24</a:t>
            </a:fld>
            <a:endParaRPr lang="en-US" altLang="zh-CN"/>
          </a:p>
        </p:txBody>
      </p:sp>
      <p:sp>
        <p:nvSpPr>
          <p:cNvPr id="9" name="页脚占位符 8"/>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500" fill="hold"/>
                                        <p:tgtEl>
                                          <p:spTgt spid="189444"/>
                                        </p:tgtEl>
                                        <p:attrNameLst>
                                          <p:attrName>ppt_x</p:attrName>
                                        </p:attrNameLst>
                                      </p:cBhvr>
                                      <p:tavLst>
                                        <p:tav tm="0">
                                          <p:val>
                                            <p:strVal val="#ppt_x"/>
                                          </p:val>
                                        </p:tav>
                                        <p:tav tm="100000">
                                          <p:val>
                                            <p:strVal val="#ppt_x"/>
                                          </p:val>
                                        </p:tav>
                                      </p:tavLst>
                                    </p:anim>
                                    <p:anim calcmode="lin" valueType="num">
                                      <p:cBhvr additive="base">
                                        <p:cTn id="8" dur="500" fill="hold"/>
                                        <p:tgtEl>
                                          <p:spTgt spid="1894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5"/>
                                        </p:tgtEl>
                                        <p:attrNameLst>
                                          <p:attrName>style.visibility</p:attrName>
                                        </p:attrNameLst>
                                      </p:cBhvr>
                                      <p:to>
                                        <p:strVal val="visible"/>
                                      </p:to>
                                    </p:set>
                                    <p:anim calcmode="lin" valueType="num">
                                      <p:cBhvr additive="base">
                                        <p:cTn id="13" dur="500" fill="hold"/>
                                        <p:tgtEl>
                                          <p:spTgt spid="189445"/>
                                        </p:tgtEl>
                                        <p:attrNameLst>
                                          <p:attrName>ppt_x</p:attrName>
                                        </p:attrNameLst>
                                      </p:cBhvr>
                                      <p:tavLst>
                                        <p:tav tm="0">
                                          <p:val>
                                            <p:strVal val="#ppt_x"/>
                                          </p:val>
                                        </p:tav>
                                        <p:tav tm="100000">
                                          <p:val>
                                            <p:strVal val="#ppt_x"/>
                                          </p:val>
                                        </p:tav>
                                      </p:tavLst>
                                    </p:anim>
                                    <p:anim calcmode="lin" valueType="num">
                                      <p:cBhvr additive="base">
                                        <p:cTn id="14" dur="500" fill="hold"/>
                                        <p:tgtEl>
                                          <p:spTgt spid="1894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6"/>
                                        </p:tgtEl>
                                        <p:attrNameLst>
                                          <p:attrName>style.visibility</p:attrName>
                                        </p:attrNameLst>
                                      </p:cBhvr>
                                      <p:to>
                                        <p:strVal val="visible"/>
                                      </p:to>
                                    </p:set>
                                    <p:anim calcmode="lin" valueType="num">
                                      <p:cBhvr additive="base">
                                        <p:cTn id="19" dur="500" fill="hold"/>
                                        <p:tgtEl>
                                          <p:spTgt spid="189446"/>
                                        </p:tgtEl>
                                        <p:attrNameLst>
                                          <p:attrName>ppt_x</p:attrName>
                                        </p:attrNameLst>
                                      </p:cBhvr>
                                      <p:tavLst>
                                        <p:tav tm="0">
                                          <p:val>
                                            <p:strVal val="#ppt_x"/>
                                          </p:val>
                                        </p:tav>
                                        <p:tav tm="100000">
                                          <p:val>
                                            <p:strVal val="#ppt_x"/>
                                          </p:val>
                                        </p:tav>
                                      </p:tavLst>
                                    </p:anim>
                                    <p:anim calcmode="lin" valueType="num">
                                      <p:cBhvr additive="base">
                                        <p:cTn id="20" dur="500" fill="hold"/>
                                        <p:tgtEl>
                                          <p:spTgt spid="1894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9447"/>
                                        </p:tgtEl>
                                        <p:attrNameLst>
                                          <p:attrName>style.visibility</p:attrName>
                                        </p:attrNameLst>
                                      </p:cBhvr>
                                      <p:to>
                                        <p:strVal val="visible"/>
                                      </p:to>
                                    </p:set>
                                    <p:anim calcmode="lin" valueType="num">
                                      <p:cBhvr additive="base">
                                        <p:cTn id="25" dur="500" fill="hold"/>
                                        <p:tgtEl>
                                          <p:spTgt spid="189447"/>
                                        </p:tgtEl>
                                        <p:attrNameLst>
                                          <p:attrName>ppt_x</p:attrName>
                                        </p:attrNameLst>
                                      </p:cBhvr>
                                      <p:tavLst>
                                        <p:tav tm="0">
                                          <p:val>
                                            <p:strVal val="#ppt_x"/>
                                          </p:val>
                                        </p:tav>
                                        <p:tav tm="100000">
                                          <p:val>
                                            <p:strVal val="#ppt_x"/>
                                          </p:val>
                                        </p:tav>
                                      </p:tavLst>
                                    </p:anim>
                                    <p:anim calcmode="lin" valueType="num">
                                      <p:cBhvr additive="base">
                                        <p:cTn id="26" dur="500" fill="hold"/>
                                        <p:tgtEl>
                                          <p:spTgt spid="189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P spid="189445" grpId="0" autoUpdateAnimBg="0"/>
      <p:bldP spid="189446" grpId="0" autoUpdateAnimBg="0"/>
      <p:bldP spid="18944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042988" y="994794"/>
            <a:ext cx="7315200" cy="55175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solidFill>
                  <a:srgbClr val="893B7E"/>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小结</a:t>
            </a:r>
            <a:endParaRPr lang="zh-CN" altLang="en-US" sz="2800" dirty="0">
              <a:solidFill>
                <a:srgbClr val="893B7E"/>
              </a:solidFill>
              <a:effectLst>
                <a:outerShdw blurRad="38100" dist="38100" dir="2700000" algn="tl">
                  <a:srgbClr val="000000">
                    <a:alpha val="43137"/>
                  </a:srgbClr>
                </a:outerShdw>
              </a:effectLst>
              <a:ea typeface="宋体" panose="02010600030101010101" pitchFamily="2" charset="-122"/>
            </a:endParaRPr>
          </a:p>
        </p:txBody>
      </p:sp>
      <p:sp>
        <p:nvSpPr>
          <p:cNvPr id="205827" name="Rectangle 3"/>
          <p:cNvSpPr>
            <a:spLocks noChangeArrowheads="1"/>
          </p:cNvSpPr>
          <p:nvPr/>
        </p:nvSpPr>
        <p:spPr bwMode="auto">
          <a:xfrm>
            <a:off x="1042988" y="1608363"/>
            <a:ext cx="7391400" cy="2074862"/>
          </a:xfrm>
          <a:prstGeom prst="rect">
            <a:avLst/>
          </a:prstGeom>
          <a:noFill/>
          <a:ln w="22225">
            <a:noFill/>
            <a:miter lim="800000"/>
          </a:ln>
        </p:spPr>
        <p:txBody>
          <a:bodyPr>
            <a:spAutoFit/>
          </a:bodyPr>
          <a:lstStyle/>
          <a:p>
            <a:pPr>
              <a:lnSpc>
                <a:spcPct val="115000"/>
              </a:lnSpc>
              <a:buFont typeface="Wingdings" panose="05000000000000000000" pitchFamily="2" charset="2"/>
              <a:buChar char="ü"/>
              <a:defRPr/>
            </a:pP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物理本质不同的系统，可以有相同的数学模</a:t>
            </a:r>
          </a:p>
          <a:p>
            <a:pPr>
              <a:lnSpc>
                <a:spcPct val="115000"/>
              </a:lnSpc>
              <a:defRPr/>
            </a:pP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型，从而可以抛开系统的物理属性，用同一</a:t>
            </a:r>
          </a:p>
          <a:p>
            <a:pPr>
              <a:lnSpc>
                <a:spcPct val="115000"/>
              </a:lnSpc>
              <a:defRPr/>
            </a:pP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方法进行具有普遍意义的分析研究（信息方</a:t>
            </a:r>
          </a:p>
          <a:p>
            <a:pPr>
              <a:lnSpc>
                <a:spcPct val="115000"/>
              </a:lnSpc>
              <a:defRPr/>
            </a:pP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法）</a:t>
            </a:r>
            <a:r>
              <a:rPr lang="zh-CN" altLang="en-US"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effectLst>
                  <a:outerShdw blurRad="38100" dist="38100" dir="2700000" algn="tl">
                    <a:srgbClr val="000000">
                      <a:alpha val="43137"/>
                    </a:srgbClr>
                  </a:outerShdw>
                </a:effectLst>
                <a:ea typeface="宋体" panose="02010600030101010101" pitchFamily="2" charset="-122"/>
              </a:rPr>
              <a:t>。</a:t>
            </a:r>
          </a:p>
        </p:txBody>
      </p:sp>
      <p:sp>
        <p:nvSpPr>
          <p:cNvPr id="205828" name="Rectangle 4"/>
          <p:cNvSpPr>
            <a:spLocks noChangeArrowheads="1"/>
          </p:cNvSpPr>
          <p:nvPr/>
        </p:nvSpPr>
        <p:spPr bwMode="auto">
          <a:xfrm>
            <a:off x="1114995" y="3730850"/>
            <a:ext cx="7561461" cy="2074414"/>
          </a:xfrm>
          <a:prstGeom prst="rect">
            <a:avLst/>
          </a:prstGeom>
          <a:noFill/>
          <a:ln w="22225">
            <a:noFill/>
            <a:miter lim="800000"/>
          </a:ln>
        </p:spPr>
        <p:txBody>
          <a:bodyPr wrap="square">
            <a:spAutoFit/>
          </a:bodyPr>
          <a:lstStyle/>
          <a:p>
            <a:pPr>
              <a:lnSpc>
                <a:spcPct val="115000"/>
              </a:lnSpc>
              <a:buFont typeface="Wingdings" panose="05000000000000000000" pitchFamily="2" charset="2"/>
              <a:buChar char="ü"/>
              <a:defRPr/>
            </a:pP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从动态性能看，在相同形式的输入作用下，数学模型相同而物理本质不同的系统其输出响应相似。相似系统是控制理论中进行实验模拟的基础。 </a:t>
            </a:r>
          </a:p>
        </p:txBody>
      </p:sp>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2.2 </a:t>
            </a:r>
            <a:r>
              <a:rPr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控制系统的运动微分方程</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7"/>
                                        </p:tgtEl>
                                        <p:attrNameLst>
                                          <p:attrName>style.visibility</p:attrName>
                                        </p:attrNameLst>
                                      </p:cBhvr>
                                      <p:to>
                                        <p:strVal val="visible"/>
                                      </p:to>
                                    </p:set>
                                    <p:anim calcmode="lin" valueType="num">
                                      <p:cBhvr additive="base">
                                        <p:cTn id="7" dur="500" fill="hold"/>
                                        <p:tgtEl>
                                          <p:spTgt spid="205827"/>
                                        </p:tgtEl>
                                        <p:attrNameLst>
                                          <p:attrName>ppt_x</p:attrName>
                                        </p:attrNameLst>
                                      </p:cBhvr>
                                      <p:tavLst>
                                        <p:tav tm="0">
                                          <p:val>
                                            <p:strVal val="#ppt_x"/>
                                          </p:val>
                                        </p:tav>
                                        <p:tav tm="100000">
                                          <p:val>
                                            <p:strVal val="#ppt_x"/>
                                          </p:val>
                                        </p:tav>
                                      </p:tavLst>
                                    </p:anim>
                                    <p:anim calcmode="lin" valueType="num">
                                      <p:cBhvr additive="base">
                                        <p:cTn id="8" dur="500" fill="hold"/>
                                        <p:tgtEl>
                                          <p:spTgt spid="2058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828"/>
                                        </p:tgtEl>
                                        <p:attrNameLst>
                                          <p:attrName>style.visibility</p:attrName>
                                        </p:attrNameLst>
                                      </p:cBhvr>
                                      <p:to>
                                        <p:strVal val="visible"/>
                                      </p:to>
                                    </p:set>
                                    <p:anim calcmode="lin" valueType="num">
                                      <p:cBhvr additive="base">
                                        <p:cTn id="13" dur="500" fill="hold"/>
                                        <p:tgtEl>
                                          <p:spTgt spid="205828"/>
                                        </p:tgtEl>
                                        <p:attrNameLst>
                                          <p:attrName>ppt_x</p:attrName>
                                        </p:attrNameLst>
                                      </p:cBhvr>
                                      <p:tavLst>
                                        <p:tav tm="0">
                                          <p:val>
                                            <p:strVal val="#ppt_x"/>
                                          </p:val>
                                        </p:tav>
                                        <p:tav tm="100000">
                                          <p:val>
                                            <p:strVal val="#ppt_x"/>
                                          </p:val>
                                        </p:tav>
                                      </p:tavLst>
                                    </p:anim>
                                    <p:anim calcmode="lin" valueType="num">
                                      <p:cBhvr additive="base">
                                        <p:cTn id="14"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utoUpdateAnimBg="0"/>
      <p:bldP spid="20582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116013" y="1412875"/>
            <a:ext cx="7559675" cy="2570163"/>
          </a:xfrm>
          <a:prstGeom prst="rect">
            <a:avLst/>
          </a:prstGeom>
          <a:noFill/>
          <a:ln w="22225">
            <a:noFill/>
            <a:miter lim="800000"/>
          </a:ln>
        </p:spPr>
        <p:txBody>
          <a:bodyPr>
            <a:spAutoFit/>
          </a:bodyPr>
          <a:lstStyle/>
          <a:p>
            <a:pPr>
              <a:lnSpc>
                <a:spcPct val="115000"/>
              </a:lnSpc>
              <a:buFont typeface="Wingdings" panose="05000000000000000000" pitchFamily="2" charset="2"/>
              <a:buChar char="ü"/>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通常情况下，元件或系统微分方程的阶次等</a:t>
            </a:r>
          </a:p>
          <a:p>
            <a:pPr>
              <a:lnSpc>
                <a:spcPct val="115000"/>
              </a:lnSpc>
              <a:defRPr/>
            </a:pPr>
            <a:r>
              <a:rPr lang="zh-CN" altLang="en-US" sz="2800" dirty="0">
                <a:latin typeface="宋体" panose="02010600030101010101" pitchFamily="2" charset="-122"/>
                <a:ea typeface="宋体" panose="02010600030101010101" pitchFamily="2" charset="-122"/>
              </a:rPr>
              <a:t>  于元件或系统中所包含的</a:t>
            </a:r>
            <a:r>
              <a:rPr lang="zh-CN" altLang="en-US" sz="2800" dirty="0">
                <a:solidFill>
                  <a:srgbClr val="CC0000"/>
                </a:solidFill>
                <a:latin typeface="宋体" panose="02010600030101010101" pitchFamily="2" charset="-122"/>
                <a:ea typeface="宋体" panose="02010600030101010101" pitchFamily="2" charset="-122"/>
              </a:rPr>
              <a:t>独立</a:t>
            </a:r>
            <a:r>
              <a:rPr lang="zh-CN" altLang="en-US" sz="2800" dirty="0">
                <a:latin typeface="宋体" panose="02010600030101010101" pitchFamily="2" charset="-122"/>
                <a:ea typeface="宋体" panose="02010600030101010101" pitchFamily="2" charset="-122"/>
              </a:rPr>
              <a:t>储能元件（惯  </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性质量、弹性要素、电感、电容等）的个数；</a:t>
            </a:r>
          </a:p>
          <a:p>
            <a:pPr>
              <a:lnSpc>
                <a:spcPct val="115000"/>
              </a:lnSpc>
              <a:defRPr/>
            </a:pPr>
            <a:r>
              <a:rPr lang="zh-CN" altLang="en-US" sz="2800" dirty="0">
                <a:latin typeface="宋体" panose="02010600030101010101" pitchFamily="2" charset="-122"/>
                <a:ea typeface="宋体" panose="02010600030101010101" pitchFamily="2" charset="-122"/>
              </a:rPr>
              <a:t>  因为系统每增加一个独立储能元件，其内部 </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就多一层能量（信息）的交换。</a:t>
            </a:r>
          </a:p>
        </p:txBody>
      </p:sp>
      <p:sp>
        <p:nvSpPr>
          <p:cNvPr id="206851" name="Rectangle 3"/>
          <p:cNvSpPr>
            <a:spLocks noChangeArrowheads="1"/>
          </p:cNvSpPr>
          <p:nvPr/>
        </p:nvSpPr>
        <p:spPr bwMode="auto">
          <a:xfrm>
            <a:off x="1187375" y="4100799"/>
            <a:ext cx="7417073" cy="1083374"/>
          </a:xfrm>
          <a:prstGeom prst="rect">
            <a:avLst/>
          </a:prstGeom>
          <a:noFill/>
          <a:ln w="22225">
            <a:noFill/>
            <a:miter lim="800000"/>
          </a:ln>
        </p:spPr>
        <p:txBody>
          <a:bodyPr wrap="square">
            <a:spAutoFit/>
          </a:bodyPr>
          <a:lstStyle/>
          <a:p>
            <a:pPr>
              <a:lnSpc>
                <a:spcPct val="115000"/>
              </a:lnSpc>
              <a:buFont typeface="Wingdings" panose="05000000000000000000" pitchFamily="2" charset="2"/>
              <a:buChar char="ü"/>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系统的动态特性是系统的</a:t>
            </a:r>
            <a:r>
              <a:rPr lang="zh-CN" altLang="en-US" sz="2800" dirty="0">
                <a:solidFill>
                  <a:srgbClr val="CC0000"/>
                </a:solidFill>
                <a:latin typeface="宋体" panose="02010600030101010101" pitchFamily="2" charset="-122"/>
                <a:ea typeface="宋体" panose="02010600030101010101" pitchFamily="2" charset="-122"/>
              </a:rPr>
              <a:t>固有特性</a:t>
            </a:r>
            <a:r>
              <a:rPr lang="zh-CN" altLang="en-US" sz="2800" dirty="0">
                <a:latin typeface="宋体" panose="02010600030101010101" pitchFamily="2" charset="-122"/>
                <a:ea typeface="宋体" panose="02010600030101010101" pitchFamily="2" charset="-122"/>
              </a:rPr>
              <a:t>，仅取决于系统的结构及其参数，</a:t>
            </a:r>
            <a:r>
              <a:rPr lang="zh-CN" altLang="en-US" sz="2800" dirty="0">
                <a:solidFill>
                  <a:srgbClr val="CC0000"/>
                </a:solidFill>
                <a:latin typeface="宋体" panose="02010600030101010101" pitchFamily="2" charset="-122"/>
                <a:ea typeface="宋体" panose="02010600030101010101" pitchFamily="2" charset="-122"/>
              </a:rPr>
              <a:t>与系统的输入无关</a:t>
            </a:r>
            <a:r>
              <a:rPr lang="zh-CN" altLang="en-US" sz="2800" dirty="0">
                <a:latin typeface="宋体" panose="02010600030101010101" pitchFamily="2" charset="-122"/>
                <a:ea typeface="宋体" panose="02010600030101010101" pitchFamily="2" charset="-122"/>
              </a:rPr>
              <a:t>。 </a:t>
            </a:r>
          </a:p>
        </p:txBody>
      </p:sp>
      <p:sp>
        <p:nvSpPr>
          <p:cNvPr id="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2.2 </a:t>
            </a:r>
            <a:r>
              <a:rPr lang="zh-CN" altLang="en-US" sz="2000" b="1" dirty="0">
                <a:latin typeface="楷体" panose="02010609060101010101" pitchFamily="49" charset="-122"/>
                <a:ea typeface="楷体" panose="02010609060101010101" pitchFamily="49" charset="-122"/>
              </a:rPr>
              <a:t>控制系统的运动微分方程</a:t>
            </a:r>
          </a:p>
        </p:txBody>
      </p:sp>
      <p:sp>
        <p:nvSpPr>
          <p:cNvPr id="5" name="页脚占位符 4"/>
          <p:cNvSpPr>
            <a:spLocks noGrp="1"/>
          </p:cNvSpPr>
          <p:nvPr>
            <p:ph type="ftr" sz="quarter" idx="11"/>
          </p:nvPr>
        </p:nvSpPr>
        <p:spPr/>
        <p:txBody>
          <a:bodyPr/>
          <a:lstStyle/>
          <a:p>
            <a:pPr>
              <a:defRPr/>
            </a:pPr>
            <a:r>
              <a:rPr lang="en-US" altLang="zh-CN"/>
              <a:t>192</a:t>
            </a:r>
            <a:endParaRPr lang="zh-CN" altLang="zh-CN"/>
          </a:p>
        </p:txBody>
      </p:sp>
      <p:sp>
        <p:nvSpPr>
          <p:cNvPr id="6" name="TextBox 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gtEl>
                                        <p:attrNameLst>
                                          <p:attrName>style.visibility</p:attrName>
                                        </p:attrNameLst>
                                      </p:cBhvr>
                                      <p:to>
                                        <p:strVal val="visible"/>
                                      </p:to>
                                    </p:set>
                                    <p:anim calcmode="lin" valueType="num">
                                      <p:cBhvr additive="base">
                                        <p:cTn id="7" dur="500" fill="hold"/>
                                        <p:tgtEl>
                                          <p:spTgt spid="206851"/>
                                        </p:tgtEl>
                                        <p:attrNameLst>
                                          <p:attrName>ppt_x</p:attrName>
                                        </p:attrNameLst>
                                      </p:cBhvr>
                                      <p:tavLst>
                                        <p:tav tm="0">
                                          <p:val>
                                            <p:strVal val="#ppt_x"/>
                                          </p:val>
                                        </p:tav>
                                        <p:tav tm="100000">
                                          <p:val>
                                            <p:strVal val="#ppt_x"/>
                                          </p:val>
                                        </p:tav>
                                      </p:tavLst>
                                    </p:anim>
                                    <p:anim calcmode="lin" valueType="num">
                                      <p:cBhvr additive="base">
                                        <p:cTn id="8" dur="500" fill="hold"/>
                                        <p:tgtEl>
                                          <p:spTgt spid="206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1258888" y="1437086"/>
            <a:ext cx="7315200" cy="55175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线性系统与非线性系统</a:t>
            </a:r>
            <a:endParaRPr lang="zh-CN" altLang="en-US" sz="2800" dirty="0">
              <a:solidFill>
                <a:srgbClr val="893B7E"/>
              </a:solidFill>
              <a:ea typeface="宋体" panose="02010600030101010101" pitchFamily="2" charset="-122"/>
            </a:endParaRPr>
          </a:p>
        </p:txBody>
      </p:sp>
      <p:sp>
        <p:nvSpPr>
          <p:cNvPr id="207875" name="Rectangle 3"/>
          <p:cNvSpPr>
            <a:spLocks noChangeArrowheads="1"/>
          </p:cNvSpPr>
          <p:nvPr/>
        </p:nvSpPr>
        <p:spPr bwMode="auto">
          <a:xfrm>
            <a:off x="1371600" y="2390552"/>
            <a:ext cx="7391400" cy="1563687"/>
          </a:xfrm>
          <a:prstGeom prst="rect">
            <a:avLst/>
          </a:prstGeom>
          <a:noFill/>
          <a:ln w="22225">
            <a:noFill/>
            <a:miter lim="800000"/>
          </a:ln>
        </p:spPr>
        <p:txBody>
          <a:bodyPr>
            <a:spAutoFit/>
          </a:bodyPr>
          <a:lstStyle/>
          <a:p>
            <a:pPr>
              <a:lnSpc>
                <a:spcPct val="115000"/>
              </a:lnSpc>
              <a:defRPr/>
            </a:pPr>
            <a:r>
              <a:rPr lang="zh-CN" altLang="en-US" sz="2800">
                <a:latin typeface="宋体" panose="02010600030101010101" pitchFamily="2" charset="-122"/>
                <a:ea typeface="宋体" panose="02010600030101010101" pitchFamily="2" charset="-122"/>
              </a:rPr>
              <a:t>可以用线性微分方程描述的系统。如果方程的系数为常数，则为</a:t>
            </a:r>
            <a:r>
              <a:rPr lang="zh-CN" altLang="en-US" sz="2800">
                <a:solidFill>
                  <a:srgbClr val="CC0000"/>
                </a:solidFill>
                <a:latin typeface="宋体" panose="02010600030101010101" pitchFamily="2" charset="-122"/>
                <a:ea typeface="宋体" panose="02010600030101010101" pitchFamily="2" charset="-122"/>
              </a:rPr>
              <a:t>线性定常系统</a:t>
            </a:r>
            <a:r>
              <a:rPr lang="zh-CN" altLang="en-US" sz="2800">
                <a:latin typeface="宋体" panose="02010600030101010101" pitchFamily="2" charset="-122"/>
                <a:ea typeface="宋体" panose="02010600030101010101" pitchFamily="2" charset="-122"/>
              </a:rPr>
              <a:t>；如果方程的系数是时间</a:t>
            </a:r>
            <a:r>
              <a:rPr lang="en-US" altLang="zh-CN" sz="2800" i="1">
                <a:latin typeface="宋体" panose="02010600030101010101" pitchFamily="2" charset="-122"/>
                <a:ea typeface="宋体" panose="02010600030101010101" pitchFamily="2" charset="-122"/>
              </a:rPr>
              <a:t>t</a:t>
            </a:r>
            <a:r>
              <a:rPr lang="zh-CN" altLang="en-US" sz="2800">
                <a:latin typeface="宋体" panose="02010600030101010101" pitchFamily="2" charset="-122"/>
                <a:ea typeface="宋体" panose="02010600030101010101" pitchFamily="2" charset="-122"/>
              </a:rPr>
              <a:t>的函数，则为</a:t>
            </a:r>
            <a:r>
              <a:rPr lang="zh-CN" altLang="en-US" sz="2800">
                <a:solidFill>
                  <a:srgbClr val="CC0000"/>
                </a:solidFill>
                <a:latin typeface="宋体" panose="02010600030101010101" pitchFamily="2" charset="-122"/>
                <a:ea typeface="宋体" panose="02010600030101010101" pitchFamily="2" charset="-122"/>
              </a:rPr>
              <a:t>线性时变系统</a:t>
            </a:r>
            <a:r>
              <a:rPr lang="zh-CN" altLang="en-US" sz="2800">
                <a:latin typeface="宋体" panose="02010600030101010101" pitchFamily="2" charset="-122"/>
                <a:ea typeface="宋体" panose="02010600030101010101" pitchFamily="2" charset="-122"/>
              </a:rPr>
              <a:t>； </a:t>
            </a:r>
          </a:p>
        </p:txBody>
      </p:sp>
      <p:sp>
        <p:nvSpPr>
          <p:cNvPr id="207876" name="Rectangle 4"/>
          <p:cNvSpPr>
            <a:spLocks noChangeArrowheads="1"/>
          </p:cNvSpPr>
          <p:nvPr/>
        </p:nvSpPr>
        <p:spPr bwMode="auto">
          <a:xfrm>
            <a:off x="1365250" y="1911127"/>
            <a:ext cx="2038350" cy="523875"/>
          </a:xfrm>
          <a:prstGeom prst="rect">
            <a:avLst/>
          </a:prstGeom>
          <a:noFill/>
          <a:ln w="22225">
            <a:noFill/>
            <a:miter lim="800000"/>
          </a:ln>
        </p:spPr>
        <p:txBody>
          <a:bodyPr wrap="none">
            <a:spAutoFit/>
          </a:bodyPr>
          <a:lstStyle/>
          <a:p>
            <a:pPr>
              <a:buFont typeface="Wingdings" panose="05000000000000000000" pitchFamily="2" charset="2"/>
              <a:buChar char="q"/>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ea typeface="宋体" panose="02010600030101010101" pitchFamily="2" charset="-122"/>
              </a:rPr>
              <a:t>线性系统</a:t>
            </a:r>
          </a:p>
        </p:txBody>
      </p:sp>
      <p:sp>
        <p:nvSpPr>
          <p:cNvPr id="207877" name="Rectangle 5"/>
          <p:cNvSpPr>
            <a:spLocks noChangeArrowheads="1"/>
          </p:cNvSpPr>
          <p:nvPr/>
        </p:nvSpPr>
        <p:spPr bwMode="auto">
          <a:xfrm>
            <a:off x="1371600" y="4030439"/>
            <a:ext cx="5594350" cy="523875"/>
          </a:xfrm>
          <a:prstGeom prst="rect">
            <a:avLst/>
          </a:prstGeom>
          <a:noFill/>
          <a:ln w="22225">
            <a:noFill/>
            <a:miter lim="800000"/>
          </a:ln>
        </p:spPr>
        <p:txBody>
          <a:bodyPr wrap="none">
            <a:spAutoFit/>
          </a:bodyPr>
          <a:lstStyle/>
          <a:p>
            <a:pPr>
              <a:defRPr/>
            </a:pPr>
            <a:r>
              <a:rPr lang="zh-CN" altLang="en-US" sz="2800">
                <a:solidFill>
                  <a:srgbClr val="CC0000"/>
                </a:solidFill>
                <a:ea typeface="宋体" panose="02010600030101010101" pitchFamily="2" charset="-122"/>
              </a:rPr>
              <a:t>线性</a:t>
            </a:r>
            <a:r>
              <a:rPr lang="zh-CN" altLang="en-US" sz="2800">
                <a:ea typeface="宋体" panose="02010600030101010101" pitchFamily="2" charset="-122"/>
              </a:rPr>
              <a:t>是指系统满足</a:t>
            </a:r>
            <a:r>
              <a:rPr lang="zh-CN" altLang="en-US" sz="2800">
                <a:solidFill>
                  <a:srgbClr val="CC0000"/>
                </a:solidFill>
                <a:ea typeface="宋体" panose="02010600030101010101" pitchFamily="2" charset="-122"/>
              </a:rPr>
              <a:t>叠加原理</a:t>
            </a:r>
            <a:r>
              <a:rPr lang="zh-CN" altLang="en-US" sz="2800">
                <a:ea typeface="宋体" panose="02010600030101010101" pitchFamily="2" charset="-122"/>
              </a:rPr>
              <a:t>，即：</a:t>
            </a:r>
          </a:p>
        </p:txBody>
      </p:sp>
      <p:grpSp>
        <p:nvGrpSpPr>
          <p:cNvPr id="2" name="Group 6"/>
          <p:cNvGrpSpPr/>
          <p:nvPr/>
        </p:nvGrpSpPr>
        <p:grpSpPr bwMode="auto">
          <a:xfrm>
            <a:off x="1390650" y="4640039"/>
            <a:ext cx="6229350" cy="546100"/>
            <a:chOff x="876" y="2880"/>
            <a:chExt cx="3924" cy="344"/>
          </a:xfrm>
        </p:grpSpPr>
        <p:graphicFrame>
          <p:nvGraphicFramePr>
            <p:cNvPr id="13316" name="Object 7"/>
            <p:cNvGraphicFramePr>
              <a:graphicFrameLocks noChangeAspect="1"/>
            </p:cNvGraphicFramePr>
            <p:nvPr/>
          </p:nvGraphicFramePr>
          <p:xfrm>
            <a:off x="2112" y="2880"/>
            <a:ext cx="2688" cy="335"/>
          </p:xfrm>
          <a:graphic>
            <a:graphicData uri="http://schemas.openxmlformats.org/presentationml/2006/ole">
              <mc:AlternateContent xmlns:mc="http://schemas.openxmlformats.org/markup-compatibility/2006">
                <mc:Choice xmlns:v="urn:schemas-microsoft-com:vml" Requires="v">
                  <p:oleObj spid="_x0000_s31757" r:id="rId3" imgW="46024800" imgH="5791200" progId="">
                    <p:embed/>
                  </p:oleObj>
                </mc:Choice>
                <mc:Fallback>
                  <p:oleObj r:id="rId3" imgW="46024800" imgH="5791200" progId="">
                    <p:embed/>
                    <p:pic>
                      <p:nvPicPr>
                        <p:cNvPr id="0" name="Picture 3" descr="image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2880"/>
                          <a:ext cx="268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4" name="Rectangle 8"/>
            <p:cNvSpPr>
              <a:spLocks noChangeArrowheads="1"/>
            </p:cNvSpPr>
            <p:nvPr/>
          </p:nvSpPr>
          <p:spPr bwMode="auto">
            <a:xfrm>
              <a:off x="876" y="2894"/>
              <a:ext cx="1259" cy="330"/>
            </a:xfrm>
            <a:prstGeom prst="rect">
              <a:avLst/>
            </a:prstGeom>
            <a:noFill/>
            <a:ln w="22225">
              <a:noFill/>
              <a:miter lim="800000"/>
            </a:ln>
          </p:spPr>
          <p:txBody>
            <a:bodyPr wrap="none">
              <a:spAutoFit/>
            </a:bodyPr>
            <a:lstStyle/>
            <a:p>
              <a:pPr>
                <a:buFont typeface="Wingdings" panose="05000000000000000000" pitchFamily="2" charset="2"/>
                <a:buChar char="ü"/>
                <a:defRPr/>
              </a:pPr>
              <a:r>
                <a:rPr lang="en-US" altLang="zh-CN" sz="2800">
                  <a:latin typeface="Times New Roman" panose="02020603050405020304" pitchFamily="18" charset="0"/>
                  <a:ea typeface="宋体" panose="02010600030101010101" pitchFamily="2" charset="-122"/>
                </a:rPr>
                <a:t> </a:t>
              </a:r>
              <a:r>
                <a:rPr lang="zh-CN" altLang="en-US" sz="2800">
                  <a:ea typeface="宋体" panose="02010600030101010101" pitchFamily="2" charset="-122"/>
                </a:rPr>
                <a:t>可加性：</a:t>
              </a:r>
            </a:p>
          </p:txBody>
        </p:sp>
      </p:grpSp>
      <p:grpSp>
        <p:nvGrpSpPr>
          <p:cNvPr id="3" name="Group 9"/>
          <p:cNvGrpSpPr/>
          <p:nvPr/>
        </p:nvGrpSpPr>
        <p:grpSpPr bwMode="auto">
          <a:xfrm>
            <a:off x="1377950" y="5271864"/>
            <a:ext cx="4565650" cy="533400"/>
            <a:chOff x="868" y="3360"/>
            <a:chExt cx="2876" cy="336"/>
          </a:xfrm>
        </p:grpSpPr>
        <p:graphicFrame>
          <p:nvGraphicFramePr>
            <p:cNvPr id="13315" name="Object 10"/>
            <p:cNvGraphicFramePr>
              <a:graphicFrameLocks noChangeAspect="1"/>
            </p:cNvGraphicFramePr>
            <p:nvPr/>
          </p:nvGraphicFramePr>
          <p:xfrm>
            <a:off x="2112" y="3387"/>
            <a:ext cx="1632" cy="309"/>
          </p:xfrm>
          <a:graphic>
            <a:graphicData uri="http://schemas.openxmlformats.org/presentationml/2006/ole">
              <mc:AlternateContent xmlns:mc="http://schemas.openxmlformats.org/markup-compatibility/2006">
                <mc:Choice xmlns:v="urn:schemas-microsoft-com:vml" Requires="v">
                  <p:oleObj spid="_x0000_s31758" r:id="rId5" imgW="28956000" imgH="5486400" progId="">
                    <p:embed/>
                  </p:oleObj>
                </mc:Choice>
                <mc:Fallback>
                  <p:oleObj r:id="rId5" imgW="28956000" imgH="5486400" progId="">
                    <p:embed/>
                    <p:pic>
                      <p:nvPicPr>
                        <p:cNvPr id="0" name="Picture 2" descr="image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3387"/>
                          <a:ext cx="1632"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1"/>
            <p:cNvSpPr>
              <a:spLocks noChangeArrowheads="1"/>
            </p:cNvSpPr>
            <p:nvPr/>
          </p:nvSpPr>
          <p:spPr bwMode="auto">
            <a:xfrm>
              <a:off x="868" y="3360"/>
              <a:ext cx="1259" cy="330"/>
            </a:xfrm>
            <a:prstGeom prst="rect">
              <a:avLst/>
            </a:prstGeom>
            <a:noFill/>
            <a:ln w="22225">
              <a:noFill/>
              <a:miter lim="800000"/>
            </a:ln>
          </p:spPr>
          <p:txBody>
            <a:bodyPr wrap="none">
              <a:spAutoFit/>
            </a:bodyPr>
            <a:lstStyle/>
            <a:p>
              <a:pPr>
                <a:buFont typeface="Wingdings" panose="05000000000000000000" pitchFamily="2" charset="2"/>
                <a:buChar char="ü"/>
                <a:defRPr/>
              </a:pPr>
              <a:r>
                <a:rPr lang="en-US" altLang="zh-CN" sz="2800">
                  <a:latin typeface="Times New Roman" panose="02020603050405020304" pitchFamily="18" charset="0"/>
                  <a:ea typeface="宋体" panose="02010600030101010101" pitchFamily="2" charset="-122"/>
                </a:rPr>
                <a:t> </a:t>
              </a:r>
              <a:r>
                <a:rPr lang="zh-CN" altLang="en-US" sz="2800">
                  <a:ea typeface="宋体" panose="02010600030101010101" pitchFamily="2" charset="-122"/>
                </a:rPr>
                <a:t>齐次性：</a:t>
              </a:r>
            </a:p>
          </p:txBody>
        </p:sp>
      </p:grpSp>
      <p:grpSp>
        <p:nvGrpSpPr>
          <p:cNvPr id="4" name="Group 12"/>
          <p:cNvGrpSpPr/>
          <p:nvPr/>
        </p:nvGrpSpPr>
        <p:grpSpPr bwMode="auto">
          <a:xfrm>
            <a:off x="2411413" y="5734050"/>
            <a:ext cx="5167312" cy="523875"/>
            <a:chOff x="864" y="3595"/>
            <a:chExt cx="3255" cy="330"/>
          </a:xfrm>
        </p:grpSpPr>
        <p:graphicFrame>
          <p:nvGraphicFramePr>
            <p:cNvPr id="5" name="Object 13"/>
            <p:cNvGraphicFramePr>
              <a:graphicFrameLocks noChangeAspect="1"/>
            </p:cNvGraphicFramePr>
            <p:nvPr/>
          </p:nvGraphicFramePr>
          <p:xfrm>
            <a:off x="1448" y="3618"/>
            <a:ext cx="2671" cy="300"/>
          </p:xfrm>
          <a:graphic>
            <a:graphicData uri="http://schemas.openxmlformats.org/presentationml/2006/ole">
              <mc:AlternateContent xmlns:mc="http://schemas.openxmlformats.org/markup-compatibility/2006">
                <mc:Choice xmlns:v="urn:schemas-microsoft-com:vml" Requires="v">
                  <p:oleObj spid="_x0000_s31759" name="Equation" r:id="rId7" imgW="45720000" imgH="5181600" progId="">
                    <p:embed/>
                  </p:oleObj>
                </mc:Choice>
                <mc:Fallback>
                  <p:oleObj name="Equation" r:id="rId7" imgW="45720000" imgH="5181600" progId="">
                    <p:embed/>
                    <p:pic>
                      <p:nvPicPr>
                        <p:cNvPr id="0" name="Picture 1" descr="image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8" y="3618"/>
                          <a:ext cx="2671"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2" name="Rectangle 14"/>
            <p:cNvSpPr>
              <a:spLocks noChangeArrowheads="1"/>
            </p:cNvSpPr>
            <p:nvPr/>
          </p:nvSpPr>
          <p:spPr bwMode="auto">
            <a:xfrm>
              <a:off x="864" y="3595"/>
              <a:ext cx="571"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或：</a:t>
              </a:r>
            </a:p>
          </p:txBody>
        </p:sp>
      </p:grpSp>
      <p:sp>
        <p:nvSpPr>
          <p:cNvPr id="1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16" name="AutoShape 7"/>
          <p:cNvSpPr>
            <a:spLocks noChangeArrowheads="1"/>
          </p:cNvSpPr>
          <p:nvPr/>
        </p:nvSpPr>
        <p:spPr bwMode="gray">
          <a:xfrm>
            <a:off x="1835696" y="764704"/>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17" name="Text Box 8"/>
          <p:cNvSpPr txBox="1">
            <a:spLocks noChangeArrowheads="1"/>
          </p:cNvSpPr>
          <p:nvPr/>
        </p:nvSpPr>
        <p:spPr bwMode="auto">
          <a:xfrm>
            <a:off x="2191327" y="880425"/>
            <a:ext cx="5121386"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2.3 </a:t>
            </a:r>
            <a:r>
              <a:rPr lang="zh-CN" altLang="en-US" sz="2400" b="1" dirty="0">
                <a:latin typeface="黑体" panose="02010609060101010101" pitchFamily="49" charset="-122"/>
                <a:ea typeface="黑体" panose="02010609060101010101" pitchFamily="49" charset="-122"/>
              </a:rPr>
              <a:t>非线性系统数学模型的线性化</a:t>
            </a:r>
          </a:p>
        </p:txBody>
      </p:sp>
      <p:sp>
        <p:nvSpPr>
          <p:cNvPr id="18" name="页脚占位符 17"/>
          <p:cNvSpPr>
            <a:spLocks noGrp="1"/>
          </p:cNvSpPr>
          <p:nvPr>
            <p:ph type="ftr" sz="quarter" idx="11"/>
          </p:nvPr>
        </p:nvSpPr>
        <p:spPr/>
        <p:txBody>
          <a:bodyPr/>
          <a:lstStyle/>
          <a:p>
            <a:pPr>
              <a:defRPr/>
            </a:pPr>
            <a:r>
              <a:rPr lang="en-US" altLang="zh-CN"/>
              <a:t>192</a:t>
            </a:r>
            <a:endParaRPr lang="zh-CN" altLang="zh-CN"/>
          </a:p>
        </p:txBody>
      </p:sp>
      <p:sp>
        <p:nvSpPr>
          <p:cNvPr id="19" name="TextBox 1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5"/>
                                        </p:tgtEl>
                                        <p:attrNameLst>
                                          <p:attrName>style.visibility</p:attrName>
                                        </p:attrNameLst>
                                      </p:cBhvr>
                                      <p:to>
                                        <p:strVal val="visible"/>
                                      </p:to>
                                    </p:set>
                                    <p:anim calcmode="lin" valueType="num">
                                      <p:cBhvr additive="base">
                                        <p:cTn id="13" dur="500" fill="hold"/>
                                        <p:tgtEl>
                                          <p:spTgt spid="207875"/>
                                        </p:tgtEl>
                                        <p:attrNameLst>
                                          <p:attrName>ppt_x</p:attrName>
                                        </p:attrNameLst>
                                      </p:cBhvr>
                                      <p:tavLst>
                                        <p:tav tm="0">
                                          <p:val>
                                            <p:strVal val="#ppt_x"/>
                                          </p:val>
                                        </p:tav>
                                        <p:tav tm="100000">
                                          <p:val>
                                            <p:strVal val="#ppt_x"/>
                                          </p:val>
                                        </p:tav>
                                      </p:tavLst>
                                    </p:anim>
                                    <p:anim calcmode="lin" valueType="num">
                                      <p:cBhvr additive="base">
                                        <p:cTn id="14" dur="500" fill="hold"/>
                                        <p:tgtEl>
                                          <p:spTgt spid="2078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7"/>
                                        </p:tgtEl>
                                        <p:attrNameLst>
                                          <p:attrName>style.visibility</p:attrName>
                                        </p:attrNameLst>
                                      </p:cBhvr>
                                      <p:to>
                                        <p:strVal val="visible"/>
                                      </p:to>
                                    </p:set>
                                    <p:anim calcmode="lin" valueType="num">
                                      <p:cBhvr additive="base">
                                        <p:cTn id="19" dur="500" fill="hold"/>
                                        <p:tgtEl>
                                          <p:spTgt spid="207877"/>
                                        </p:tgtEl>
                                        <p:attrNameLst>
                                          <p:attrName>ppt_x</p:attrName>
                                        </p:attrNameLst>
                                      </p:cBhvr>
                                      <p:tavLst>
                                        <p:tav tm="0">
                                          <p:val>
                                            <p:strVal val="#ppt_x"/>
                                          </p:val>
                                        </p:tav>
                                        <p:tav tm="100000">
                                          <p:val>
                                            <p:strVal val="#ppt_x"/>
                                          </p:val>
                                        </p:tav>
                                      </p:tavLst>
                                    </p:anim>
                                    <p:anim calcmode="lin" valueType="num">
                                      <p:cBhvr additive="base">
                                        <p:cTn id="20"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autoUpdateAnimBg="0"/>
      <p:bldP spid="207876" grpId="0" autoUpdateAnimBg="0"/>
      <p:bldP spid="2078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762000" y="1914525"/>
            <a:ext cx="7739063" cy="1020087"/>
          </a:xfrm>
          <a:prstGeom prst="rect">
            <a:avLst/>
          </a:prstGeom>
          <a:noFill/>
          <a:ln w="22225">
            <a:noFill/>
            <a:miter lim="800000"/>
          </a:ln>
        </p:spPr>
        <p:txBody>
          <a:bodyPr>
            <a:spAutoFit/>
          </a:bodyPr>
          <a:lstStyle/>
          <a:p>
            <a:pPr>
              <a:lnSpc>
                <a:spcPct val="115000"/>
              </a:lnSpc>
              <a:defRPr/>
            </a:pPr>
            <a:r>
              <a:rPr lang="zh-CN" altLang="en-US" sz="2800" dirty="0">
                <a:latin typeface="宋体" panose="02010600030101010101" pitchFamily="2" charset="-122"/>
                <a:ea typeface="宋体" panose="02010600030101010101" pitchFamily="2" charset="-122"/>
              </a:rPr>
              <a:t>    用非线性微分方程描述的系统。非线性系统不满足叠加原理。</a:t>
            </a:r>
          </a:p>
        </p:txBody>
      </p:sp>
      <p:sp>
        <p:nvSpPr>
          <p:cNvPr id="176131" name="Rectangle 3"/>
          <p:cNvSpPr>
            <a:spLocks noChangeArrowheads="1"/>
          </p:cNvSpPr>
          <p:nvPr/>
        </p:nvSpPr>
        <p:spPr bwMode="auto">
          <a:xfrm>
            <a:off x="755650" y="1268413"/>
            <a:ext cx="2398713" cy="523875"/>
          </a:xfrm>
          <a:prstGeom prst="rect">
            <a:avLst/>
          </a:prstGeom>
          <a:noFill/>
          <a:ln w="22225">
            <a:noFill/>
            <a:miter lim="800000"/>
          </a:ln>
        </p:spPr>
        <p:txBody>
          <a:bodyPr wrap="none">
            <a:spAutoFit/>
          </a:bodyPr>
          <a:lstStyle/>
          <a:p>
            <a:pPr>
              <a:buFont typeface="Wingdings" panose="05000000000000000000" pitchFamily="2" charset="2"/>
              <a:buChar char="q"/>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ea typeface="宋体" panose="02010600030101010101" pitchFamily="2" charset="-122"/>
              </a:rPr>
              <a:t>非线性系统</a:t>
            </a:r>
          </a:p>
        </p:txBody>
      </p:sp>
      <p:sp>
        <p:nvSpPr>
          <p:cNvPr id="208900" name="Rectangle 4"/>
          <p:cNvSpPr>
            <a:spLocks noChangeArrowheads="1"/>
          </p:cNvSpPr>
          <p:nvPr/>
        </p:nvSpPr>
        <p:spPr bwMode="auto">
          <a:xfrm>
            <a:off x="755650" y="4081463"/>
            <a:ext cx="7745413" cy="1515608"/>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    </a:t>
            </a:r>
            <a:r>
              <a:rPr lang="zh-CN" altLang="en-US" sz="2800" dirty="0">
                <a:solidFill>
                  <a:schemeClr val="tx2"/>
                </a:solidFill>
                <a:latin typeface="宋体" panose="02010600030101010101" pitchFamily="2" charset="-122"/>
                <a:ea typeface="宋体" panose="02010600030101010101" pitchFamily="2" charset="-122"/>
              </a:rPr>
              <a:t>对于某些非线性系统，</a:t>
            </a:r>
            <a:r>
              <a:rPr lang="zh-CN" altLang="en-US" sz="2800" dirty="0">
                <a:latin typeface="宋体" panose="02010600030101010101" pitchFamily="2" charset="-122"/>
                <a:ea typeface="宋体" panose="02010600030101010101" pitchFamily="2" charset="-122"/>
              </a:rPr>
              <a:t>为分析方便，</a:t>
            </a:r>
            <a:r>
              <a:rPr lang="zh-CN" altLang="en-US" sz="2800" dirty="0">
                <a:solidFill>
                  <a:schemeClr val="tx2"/>
                </a:solidFill>
                <a:latin typeface="宋体" panose="02010600030101010101" pitchFamily="2" charset="-122"/>
                <a:ea typeface="宋体" panose="02010600030101010101" pitchFamily="2" charset="-122"/>
              </a:rPr>
              <a:t>可以</a:t>
            </a:r>
            <a:r>
              <a:rPr lang="zh-CN" altLang="en-US" sz="2800" dirty="0">
                <a:solidFill>
                  <a:schemeClr val="tx2">
                    <a:lumMod val="20000"/>
                    <a:lumOff val="80000"/>
                  </a:schemeClr>
                </a:solidFill>
                <a:latin typeface="宋体" panose="02010600030101010101" pitchFamily="2" charset="-122"/>
                <a:ea typeface="宋体" panose="02010600030101010101" pitchFamily="2" charset="-122"/>
              </a:rPr>
              <a:t>通常</a:t>
            </a:r>
            <a:r>
              <a:rPr lang="zh-CN" altLang="en-US" sz="2800" dirty="0">
                <a:latin typeface="宋体" panose="02010600030101010101" pitchFamily="2" charset="-122"/>
                <a:ea typeface="宋体" panose="02010600030101010101" pitchFamily="2" charset="-122"/>
              </a:rPr>
              <a:t>在合理的条件下，将非线性系统简化为线性系统处理。</a:t>
            </a:r>
          </a:p>
        </p:txBody>
      </p:sp>
      <p:sp>
        <p:nvSpPr>
          <p:cNvPr id="208901" name="Rectangle 5"/>
          <p:cNvSpPr>
            <a:spLocks noChangeArrowheads="1"/>
          </p:cNvSpPr>
          <p:nvPr/>
        </p:nvSpPr>
        <p:spPr bwMode="auto">
          <a:xfrm>
            <a:off x="762000" y="3014663"/>
            <a:ext cx="7739063" cy="1020087"/>
          </a:xfrm>
          <a:prstGeom prst="rect">
            <a:avLst/>
          </a:prstGeom>
          <a:noFill/>
          <a:ln w="22225">
            <a:noFill/>
            <a:miter lim="800000"/>
          </a:ln>
        </p:spPr>
        <p:txBody>
          <a:bodyPr>
            <a:spAutoFit/>
          </a:bodyPr>
          <a:lstStyle/>
          <a:p>
            <a:pPr>
              <a:lnSpc>
                <a:spcPct val="115000"/>
              </a:lnSpc>
              <a:defRPr/>
            </a:pPr>
            <a:r>
              <a:rPr lang="zh-CN" altLang="en-US" sz="2800" dirty="0">
                <a:latin typeface="宋体" panose="02010600030101010101" pitchFamily="2" charset="-122"/>
                <a:ea typeface="宋体" panose="02010600030101010101" pitchFamily="2" charset="-122"/>
              </a:rPr>
              <a:t>    实际的系统通常都是非线性的，线性只在一定的工作范围内成立。 </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 calcmode="lin" valueType="num">
                                      <p:cBhvr additive="base">
                                        <p:cTn id="7" dur="500" fill="hold"/>
                                        <p:tgtEl>
                                          <p:spTgt spid="208898"/>
                                        </p:tgtEl>
                                        <p:attrNameLst>
                                          <p:attrName>ppt_x</p:attrName>
                                        </p:attrNameLst>
                                      </p:cBhvr>
                                      <p:tavLst>
                                        <p:tav tm="0">
                                          <p:val>
                                            <p:strVal val="#ppt_x"/>
                                          </p:val>
                                        </p:tav>
                                        <p:tav tm="100000">
                                          <p:val>
                                            <p:strVal val="#ppt_x"/>
                                          </p:val>
                                        </p:tav>
                                      </p:tavLst>
                                    </p:anim>
                                    <p:anim calcmode="lin" valueType="num">
                                      <p:cBhvr additive="base">
                                        <p:cTn id="8" dur="500" fill="hold"/>
                                        <p:tgtEl>
                                          <p:spTgt spid="208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8901"/>
                                        </p:tgtEl>
                                        <p:attrNameLst>
                                          <p:attrName>style.visibility</p:attrName>
                                        </p:attrNameLst>
                                      </p:cBhvr>
                                      <p:to>
                                        <p:strVal val="visible"/>
                                      </p:to>
                                    </p:set>
                                    <p:anim calcmode="lin" valueType="num">
                                      <p:cBhvr additive="base">
                                        <p:cTn id="13" dur="500" fill="hold"/>
                                        <p:tgtEl>
                                          <p:spTgt spid="208901"/>
                                        </p:tgtEl>
                                        <p:attrNameLst>
                                          <p:attrName>ppt_x</p:attrName>
                                        </p:attrNameLst>
                                      </p:cBhvr>
                                      <p:tavLst>
                                        <p:tav tm="0">
                                          <p:val>
                                            <p:strVal val="#ppt_x"/>
                                          </p:val>
                                        </p:tav>
                                        <p:tav tm="100000">
                                          <p:val>
                                            <p:strVal val="#ppt_x"/>
                                          </p:val>
                                        </p:tav>
                                      </p:tavLst>
                                    </p:anim>
                                    <p:anim calcmode="lin" valueType="num">
                                      <p:cBhvr additive="base">
                                        <p:cTn id="14" dur="500" fill="hold"/>
                                        <p:tgtEl>
                                          <p:spTgt spid="2089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8900"/>
                                        </p:tgtEl>
                                        <p:attrNameLst>
                                          <p:attrName>style.visibility</p:attrName>
                                        </p:attrNameLst>
                                      </p:cBhvr>
                                      <p:to>
                                        <p:strVal val="visible"/>
                                      </p:to>
                                    </p:set>
                                    <p:anim calcmode="lin" valueType="num">
                                      <p:cBhvr additive="base">
                                        <p:cTn id="19" dur="500" fill="hold"/>
                                        <p:tgtEl>
                                          <p:spTgt spid="208900"/>
                                        </p:tgtEl>
                                        <p:attrNameLst>
                                          <p:attrName>ppt_x</p:attrName>
                                        </p:attrNameLst>
                                      </p:cBhvr>
                                      <p:tavLst>
                                        <p:tav tm="0">
                                          <p:val>
                                            <p:strVal val="#ppt_x"/>
                                          </p:val>
                                        </p:tav>
                                        <p:tav tm="100000">
                                          <p:val>
                                            <p:strVal val="#ppt_x"/>
                                          </p:val>
                                        </p:tav>
                                      </p:tavLst>
                                    </p:anim>
                                    <p:anim calcmode="lin" valueType="num">
                                      <p:cBhvr additive="base">
                                        <p:cTn id="20" dur="500" fill="hold"/>
                                        <p:tgtEl>
                                          <p:spTgt spid="208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900" grpId="0" autoUpdateAnimBg="0"/>
      <p:bldP spid="20890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403350" y="1484313"/>
            <a:ext cx="6429965" cy="523220"/>
          </a:xfrm>
          <a:prstGeom prst="rect">
            <a:avLst/>
          </a:prstGeom>
          <a:noFill/>
          <a:ln w="22225">
            <a:noFill/>
            <a:miter lim="800000"/>
          </a:ln>
        </p:spPr>
        <p:txBody>
          <a:bodyPr wrap="none">
            <a:spAutoFit/>
          </a:bodyPr>
          <a:lstStyle/>
          <a:p>
            <a:pPr>
              <a:buFont typeface="Wingdings" panose="05000000000000000000" pitchFamily="2" charset="2"/>
              <a:buChar char="q"/>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线性</a:t>
            </a:r>
            <a:r>
              <a:rPr lang="zh-CN" altLang="en-US" sz="2800" dirty="0">
                <a:solidFill>
                  <a:schemeClr val="tx2"/>
                </a:solidFill>
                <a:latin typeface="宋体" panose="02010600030101010101" pitchFamily="2" charset="-122"/>
                <a:ea typeface="宋体" panose="02010600030101010101" pitchFamily="2" charset="-122"/>
              </a:rPr>
              <a:t>时不变</a:t>
            </a:r>
            <a:r>
              <a:rPr lang="zh-CN" altLang="en-US" sz="2800" dirty="0">
                <a:solidFill>
                  <a:srgbClr val="893B7E"/>
                </a:solidFill>
                <a:latin typeface="宋体" panose="02010600030101010101" pitchFamily="2" charset="-122"/>
                <a:ea typeface="宋体" panose="02010600030101010101" pitchFamily="2" charset="-122"/>
              </a:rPr>
              <a:t>系统微分方程的一般形式</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09923" name="Rectangle 3"/>
          <p:cNvSpPr>
            <a:spLocks noChangeArrowheads="1"/>
          </p:cNvSpPr>
          <p:nvPr/>
        </p:nvSpPr>
        <p:spPr bwMode="auto">
          <a:xfrm>
            <a:off x="1403350" y="4429125"/>
            <a:ext cx="7188200" cy="1083374"/>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式中，</a:t>
            </a:r>
            <a:r>
              <a:rPr lang="en-US" altLang="zh-CN" sz="2800" i="1" dirty="0">
                <a:latin typeface="Times New Roman" panose="02020603050405020304" pitchFamily="18" charset="0"/>
                <a:ea typeface="宋体" panose="02010600030101010101" pitchFamily="2" charset="-122"/>
              </a:rPr>
              <a:t>a</a:t>
            </a:r>
            <a:r>
              <a:rPr lang="en-US" altLang="zh-CN" sz="2800" baseline="-30000" dirty="0">
                <a:latin typeface="Times New Roman" panose="02020603050405020304" pitchFamily="18" charset="0"/>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a</a:t>
            </a:r>
            <a:r>
              <a:rPr lang="en-US" altLang="zh-CN" sz="2800" baseline="-30000" dirty="0">
                <a:latin typeface="Times New Roman" panose="02020603050405020304" pitchFamily="18" charset="0"/>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a</a:t>
            </a:r>
            <a:r>
              <a:rPr lang="en-US" altLang="zh-CN" sz="2800" i="1" baseline="-30000" dirty="0">
                <a:latin typeface="Times New Roman" panose="02020603050405020304" pitchFamily="18" charset="0"/>
                <a:ea typeface="宋体" panose="02010600030101010101" pitchFamily="2" charset="-122"/>
              </a:rPr>
              <a:t>n</a:t>
            </a:r>
            <a:r>
              <a:rPr lang="zh-CN" altLang="en-US" sz="2800" dirty="0">
                <a:latin typeface="宋体" panose="02010600030101010101" pitchFamily="2" charset="-122"/>
                <a:ea typeface="宋体" panose="02010600030101010101" pitchFamily="2" charset="-122"/>
              </a:rPr>
              <a:t>和</a:t>
            </a:r>
            <a:r>
              <a:rPr lang="en-US" altLang="zh-CN" sz="2800" i="1"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0</a:t>
            </a:r>
            <a:r>
              <a:rPr lang="zh-CN" altLang="en-US"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b</a:t>
            </a:r>
            <a:r>
              <a:rPr lang="en-US" altLang="zh-CN" sz="2800" i="1" baseline="-30000" dirty="0" err="1">
                <a:latin typeface="Times New Roman" panose="02020603050405020304" pitchFamily="18" charset="0"/>
                <a:ea typeface="宋体" panose="02010600030101010101" pitchFamily="2" charset="-122"/>
              </a:rPr>
              <a:t>m</a:t>
            </a:r>
            <a:r>
              <a:rPr lang="zh-CN" altLang="en-US" sz="2800" dirty="0">
                <a:latin typeface="宋体" panose="02010600030101010101" pitchFamily="2" charset="-122"/>
                <a:ea typeface="宋体" panose="02010600030101010101" pitchFamily="2" charset="-122"/>
              </a:rPr>
              <a:t>为由系统结构参数决定的实常数，</a:t>
            </a:r>
            <a:r>
              <a:rPr lang="en-US" altLang="zh-CN" sz="2800" i="1" dirty="0" err="1">
                <a:latin typeface="Times New Roman" panose="02020603050405020304" pitchFamily="18" charset="0"/>
                <a:ea typeface="宋体" panose="02010600030101010101" pitchFamily="2" charset="-122"/>
              </a:rPr>
              <a:t>m</a:t>
            </a:r>
            <a:r>
              <a:rPr lang="en-US" altLang="zh-CN" sz="2800" dirty="0" err="1">
                <a:latin typeface="宋体" panose="02010600030101010101" pitchFamily="2" charset="-122"/>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n</a:t>
            </a:r>
            <a:r>
              <a:rPr lang="zh-CN" altLang="en-US" sz="2800" dirty="0">
                <a:latin typeface="宋体" panose="02010600030101010101" pitchFamily="2" charset="-122"/>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p>
        </p:txBody>
      </p:sp>
      <p:graphicFrame>
        <p:nvGraphicFramePr>
          <p:cNvPr id="209924" name="Object 4"/>
          <p:cNvGraphicFramePr>
            <a:graphicFrameLocks noChangeAspect="1"/>
          </p:cNvGraphicFramePr>
          <p:nvPr/>
        </p:nvGraphicFramePr>
        <p:xfrm>
          <a:off x="785813" y="2143125"/>
          <a:ext cx="8066087" cy="1978025"/>
        </p:xfrm>
        <a:graphic>
          <a:graphicData uri="http://schemas.openxmlformats.org/presentationml/2006/ole">
            <mc:AlternateContent xmlns:mc="http://schemas.openxmlformats.org/markup-compatibility/2006">
              <mc:Choice xmlns:v="urn:schemas-microsoft-com:vml" Requires="v">
                <p:oleObj spid="_x0000_s35845" r:id="rId3" imgW="94183200" imgH="23164800" progId="">
                  <p:embed/>
                </p:oleObj>
              </mc:Choice>
              <mc:Fallback>
                <p:oleObj r:id="rId3" imgW="94183200" imgH="23164800" progId="">
                  <p:embed/>
                  <p:pic>
                    <p:nvPicPr>
                      <p:cNvPr id="0" name="Picture 1" descr="image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143125"/>
                        <a:ext cx="8066087"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29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ppt_x"/>
                                          </p:val>
                                        </p:tav>
                                        <p:tav tm="100000">
                                          <p:val>
                                            <p:strVal val="#ppt_x"/>
                                          </p:val>
                                        </p:tav>
                                      </p:tavLst>
                                    </p:anim>
                                    <p:anim calcmode="lin" valueType="num">
                                      <p:cBhvr additive="base">
                                        <p:cTn id="8" dur="500" fill="hold"/>
                                        <p:tgtEl>
                                          <p:spTgt spid="209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923"/>
                                        </p:tgtEl>
                                        <p:attrNameLst>
                                          <p:attrName>style.visibility</p:attrName>
                                        </p:attrNameLst>
                                      </p:cBhvr>
                                      <p:to>
                                        <p:strVal val="visible"/>
                                      </p:to>
                                    </p:set>
                                    <p:anim calcmode="lin" valueType="num">
                                      <p:cBhvr additive="base">
                                        <p:cTn id="13" dur="500" fill="hold"/>
                                        <p:tgtEl>
                                          <p:spTgt spid="209923"/>
                                        </p:tgtEl>
                                        <p:attrNameLst>
                                          <p:attrName>ppt_x</p:attrName>
                                        </p:attrNameLst>
                                      </p:cBhvr>
                                      <p:tavLst>
                                        <p:tav tm="0">
                                          <p:val>
                                            <p:strVal val="#ppt_x"/>
                                          </p:val>
                                        </p:tav>
                                        <p:tav tm="100000">
                                          <p:val>
                                            <p:strVal val="#ppt_x"/>
                                          </p:val>
                                        </p:tav>
                                      </p:tavLst>
                                    </p:anim>
                                    <p:anim calcmode="lin" valueType="num">
                                      <p:cBhvr additive="base">
                                        <p:cTn id="14" dur="500" fill="hold"/>
                                        <p:tgtEl>
                                          <p:spTgt spid="209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13"/>
          <p:cNvGrpSpPr/>
          <p:nvPr/>
        </p:nvGrpSpPr>
        <p:grpSpPr bwMode="auto">
          <a:xfrm>
            <a:off x="1691680" y="980728"/>
            <a:ext cx="5616624"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45" y="391"/>
              <a:ext cx="1851" cy="30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zh-CN" altLang="en-US" sz="2400" b="1" dirty="0">
                  <a:latin typeface="黑体" panose="02010609060101010101" pitchFamily="49" charset="-122"/>
                  <a:ea typeface="黑体" panose="02010609060101010101" pitchFamily="49" charset="-122"/>
                </a:rPr>
                <a:t>第</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章 控制系统的动态数学模型</a:t>
              </a:r>
            </a:p>
          </p:txBody>
        </p:sp>
      </p:grpSp>
      <p:sp>
        <p:nvSpPr>
          <p:cNvPr id="8" name="Rectangle 3"/>
          <p:cNvSpPr txBox="1">
            <a:spLocks noChangeArrowheads="1"/>
          </p:cNvSpPr>
          <p:nvPr/>
        </p:nvSpPr>
        <p:spPr>
          <a:xfrm>
            <a:off x="2267744" y="1700808"/>
            <a:ext cx="6048672" cy="4248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2.1 </a:t>
            </a:r>
            <a:r>
              <a:rPr lang="zh-CN" altLang="en-US" sz="2400" b="1" dirty="0">
                <a:solidFill>
                  <a:srgbClr val="1C1C1C"/>
                </a:solidFill>
                <a:latin typeface="黑体" panose="02010609060101010101" pitchFamily="49" charset="-122"/>
                <a:ea typeface="黑体" panose="02010609060101010101" pitchFamily="49" charset="-122"/>
                <a:hlinkClick r:id="rId3" action="ppaction://hlinksldjump"/>
              </a:rPr>
              <a:t>系统数学模型的基本概念</a:t>
            </a:r>
            <a:endParaRPr lang="en-US" altLang="zh-CN"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2.2 </a:t>
            </a:r>
            <a:r>
              <a:rPr lang="zh-CN" altLang="en-US" sz="2400" b="1" dirty="0">
                <a:solidFill>
                  <a:srgbClr val="1C1C1C"/>
                </a:solidFill>
                <a:latin typeface="黑体" panose="02010609060101010101" pitchFamily="49" charset="-122"/>
                <a:ea typeface="黑体" panose="02010609060101010101" pitchFamily="49" charset="-122"/>
                <a:hlinkClick r:id="rId4" action="ppaction://hlinksldjump"/>
              </a:rPr>
              <a:t>控制系统的运动微分方程</a:t>
            </a:r>
            <a:endParaRPr lang="en-US" altLang="zh-CN"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2.3 </a:t>
            </a:r>
            <a:r>
              <a:rPr lang="zh-CN" altLang="en-US" sz="2400" b="1" dirty="0">
                <a:solidFill>
                  <a:srgbClr val="1C1C1C"/>
                </a:solidFill>
                <a:latin typeface="黑体" panose="02010609060101010101" pitchFamily="49" charset="-122"/>
                <a:ea typeface="黑体" panose="02010609060101010101" pitchFamily="49" charset="-122"/>
                <a:hlinkClick r:id="rId5" action="ppaction://hlinksldjump"/>
              </a:rPr>
              <a:t>非线性系统数学模型的线性化</a:t>
            </a:r>
            <a:endParaRPr lang="zh-CN" altLang="en-US"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2.4 </a:t>
            </a:r>
            <a:r>
              <a:rPr lang="zh-CN" altLang="en-US" sz="2400" b="1" dirty="0">
                <a:solidFill>
                  <a:srgbClr val="1C1C1C"/>
                </a:solidFill>
                <a:latin typeface="黑体" panose="02010609060101010101" pitchFamily="49" charset="-122"/>
                <a:ea typeface="黑体" panose="02010609060101010101" pitchFamily="49" charset="-122"/>
                <a:hlinkClick r:id="rId6" action="ppaction://hlinksldjump"/>
              </a:rPr>
              <a:t>拉氏变换和拉氏反变换</a:t>
            </a:r>
            <a:endParaRPr lang="zh-CN" altLang="en-US"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2.5 </a:t>
            </a:r>
            <a:r>
              <a:rPr lang="zh-CN" altLang="en-US" sz="2400" b="1" dirty="0">
                <a:solidFill>
                  <a:srgbClr val="1C1C1C"/>
                </a:solidFill>
                <a:latin typeface="黑体" panose="02010609060101010101" pitchFamily="49" charset="-122"/>
                <a:ea typeface="黑体" panose="02010609060101010101" pitchFamily="49" charset="-122"/>
                <a:hlinkClick r:id="rId7" action="ppaction://hlinksldjump"/>
              </a:rPr>
              <a:t>传递函数及典型环节的传递函数</a:t>
            </a:r>
            <a:endParaRPr lang="zh-CN" altLang="en-US"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2.6 </a:t>
            </a:r>
            <a:r>
              <a:rPr lang="zh-CN" altLang="en-US" sz="2400" b="1" dirty="0">
                <a:solidFill>
                  <a:srgbClr val="1C1C1C"/>
                </a:solidFill>
                <a:latin typeface="黑体" panose="02010609060101010101" pitchFamily="49" charset="-122"/>
                <a:ea typeface="黑体" panose="02010609060101010101" pitchFamily="49" charset="-122"/>
                <a:hlinkClick r:id="rId8" action="ppaction://hlinksldjump"/>
              </a:rPr>
              <a:t>系统函数方框图和信号流图</a:t>
            </a:r>
            <a:endParaRPr lang="zh-CN" altLang="en-US" sz="2400" b="1" dirty="0">
              <a:solidFill>
                <a:srgbClr val="1C1C1C"/>
              </a:solidFill>
              <a:latin typeface="黑体" panose="02010609060101010101" pitchFamily="49" charset="-122"/>
              <a:ea typeface="黑体" panose="02010609060101010101" pitchFamily="49" charset="-122"/>
            </a:endParaRP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2.7 </a:t>
            </a:r>
            <a:r>
              <a:rPr lang="zh-CN" altLang="en-US" sz="2400" b="1" dirty="0">
                <a:solidFill>
                  <a:srgbClr val="1C1C1C"/>
                </a:solidFill>
                <a:latin typeface="黑体" panose="02010609060101010101" pitchFamily="49" charset="-122"/>
                <a:ea typeface="黑体" panose="02010609060101010101" pitchFamily="49" charset="-122"/>
                <a:hlinkClick r:id="rId9" action="ppaction://hlinksldjump"/>
              </a:rPr>
              <a:t>控制系统传递函数推导举例</a:t>
            </a:r>
            <a:endParaRPr lang="en-US" altLang="zh-CN" sz="2400" b="1" dirty="0">
              <a:solidFill>
                <a:srgbClr val="1C1C1C"/>
              </a:solidFill>
              <a:latin typeface="黑体" panose="02010609060101010101" pitchFamily="49" charset="-122"/>
              <a:ea typeface="黑体" panose="02010609060101010101" pitchFamily="49" charset="-122"/>
            </a:endParaRPr>
          </a:p>
          <a:p>
            <a:pPr algn="just">
              <a:buFontTx/>
              <a:buNone/>
            </a:pPr>
            <a:endParaRPr lang="zh-CN" altLang="en-US" sz="2400" b="1" dirty="0">
              <a:solidFill>
                <a:srgbClr val="1C1C1C"/>
              </a:solidFill>
              <a:latin typeface="黑体" panose="02010609060101010101" pitchFamily="49" charset="-122"/>
              <a:ea typeface="黑体" panose="02010609060101010101" pitchFamily="49" charset="-122"/>
            </a:endParaRPr>
          </a:p>
        </p:txBody>
      </p:sp>
      <p:sp>
        <p:nvSpPr>
          <p:cNvPr id="13"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章 控制系统的动态数学模型</a:t>
            </a:r>
          </a:p>
        </p:txBody>
      </p:sp>
      <p:sp>
        <p:nvSpPr>
          <p:cNvPr id="10" name="页脚占位符 9"/>
          <p:cNvSpPr>
            <a:spLocks noGrp="1"/>
          </p:cNvSpPr>
          <p:nvPr>
            <p:ph type="ftr" sz="quarter" idx="11"/>
          </p:nvPr>
        </p:nvSpPr>
        <p:spPr>
          <a:xfrm>
            <a:off x="3203848" y="6492875"/>
            <a:ext cx="2895600" cy="365125"/>
          </a:xfrm>
        </p:spPr>
        <p:txBody>
          <a:bodyPr/>
          <a:lstStyle/>
          <a:p>
            <a:r>
              <a:rPr lang="en-US" altLang="zh-CN"/>
              <a:t>192</a:t>
            </a:r>
            <a:endParaRPr lang="en-US" altLang="zh-CN" dirty="0"/>
          </a:p>
        </p:txBody>
      </p:sp>
      <p:sp>
        <p:nvSpPr>
          <p:cNvPr id="9" name="灯片编号占位符 8"/>
          <p:cNvSpPr>
            <a:spLocks noGrp="1"/>
          </p:cNvSpPr>
          <p:nvPr>
            <p:ph type="sldNum" sz="quarter" idx="4294967295"/>
          </p:nvPr>
        </p:nvSpPr>
        <p:spPr>
          <a:xfrm>
            <a:off x="6804248" y="6309320"/>
            <a:ext cx="2133600" cy="365125"/>
          </a:xfrm>
        </p:spPr>
        <p:txBody>
          <a:bodyPr/>
          <a:lstStyle/>
          <a:p>
            <a:fld id="{CBB6FD9D-FA08-4F2A-90DD-7CEE8E59FBDF}" type="slidenum">
              <a:rPr lang="en-US" altLang="zh-CN" smtClean="0"/>
              <a:pPr/>
              <a:t>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7" name="Rectangle 3"/>
          <p:cNvSpPr>
            <a:spLocks noChangeArrowheads="1"/>
          </p:cNvSpPr>
          <p:nvPr/>
        </p:nvSpPr>
        <p:spPr bwMode="auto">
          <a:xfrm>
            <a:off x="990600" y="1124744"/>
            <a:ext cx="3517900"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 </a:t>
            </a:r>
            <a:r>
              <a:rPr lang="zh-CN" altLang="en-US" sz="2800" dirty="0">
                <a:solidFill>
                  <a:srgbClr val="893B7E"/>
                </a:solidFill>
                <a:effectLst>
                  <a:outerShdw blurRad="38100" dist="38100" dir="2700000" algn="tl">
                    <a:srgbClr val="000000">
                      <a:alpha val="43137"/>
                    </a:srgbClr>
                  </a:outerShdw>
                </a:effectLst>
                <a:ea typeface="宋体" panose="02010600030101010101" pitchFamily="2" charset="-122"/>
              </a:rPr>
              <a:t>线性化问题的提出</a:t>
            </a:r>
            <a:r>
              <a:rPr lang="zh-CN" altLang="en-US"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p>
        </p:txBody>
      </p:sp>
      <p:sp>
        <p:nvSpPr>
          <p:cNvPr id="210948" name="Rectangle 4"/>
          <p:cNvSpPr>
            <a:spLocks noChangeArrowheads="1"/>
          </p:cNvSpPr>
          <p:nvPr/>
        </p:nvSpPr>
        <p:spPr bwMode="auto">
          <a:xfrm>
            <a:off x="1352872" y="4025553"/>
            <a:ext cx="7467600" cy="1563687"/>
          </a:xfrm>
          <a:prstGeom prst="rect">
            <a:avLst/>
          </a:prstGeom>
          <a:noFill/>
          <a:ln w="22225">
            <a:noFill/>
            <a:miter lim="800000"/>
          </a:ln>
        </p:spPr>
        <p:txBody>
          <a:bodyPr wrap="square">
            <a:spAutoFit/>
          </a:bodyPr>
          <a:lstStyle/>
          <a:p>
            <a:pPr>
              <a:lnSpc>
                <a:spcPct val="115000"/>
              </a:lnSpc>
              <a:buFont typeface="Wingdings" panose="05000000000000000000" pitchFamily="2" charset="2"/>
              <a:buChar char="Ø"/>
              <a:defRPr/>
            </a:pP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线性化：</a:t>
            </a:r>
            <a:r>
              <a:rPr lang="zh-CN" altLang="en-US" sz="2800" dirty="0">
                <a:solidFill>
                  <a:schemeClr val="tx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对某些非线性系统，</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在一定条件下作某种近似或缩小系统工作范围，将非线性微分方程近似为线性微分方程进行处理。</a:t>
            </a:r>
            <a:r>
              <a:rPr lang="zh-CN" altLang="en-US"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p>
        </p:txBody>
      </p:sp>
      <p:sp>
        <p:nvSpPr>
          <p:cNvPr id="210949" name="Rectangle 5"/>
          <p:cNvSpPr>
            <a:spLocks noChangeArrowheads="1"/>
          </p:cNvSpPr>
          <p:nvPr/>
        </p:nvSpPr>
        <p:spPr bwMode="auto">
          <a:xfrm>
            <a:off x="1295400" y="1855440"/>
            <a:ext cx="7467600" cy="2074863"/>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非线性现象：机械系统中的高速阻尼器，阻</a:t>
            </a:r>
          </a:p>
          <a:p>
            <a:pPr>
              <a:lnSpc>
                <a:spcPct val="115000"/>
              </a:lnSpc>
              <a:defRPr/>
            </a:pPr>
            <a:r>
              <a:rPr lang="zh-CN" altLang="en-US" sz="280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尼力与速度的平方有关；齿轮啮合系统由</a:t>
            </a:r>
          </a:p>
          <a:p>
            <a:pPr>
              <a:lnSpc>
                <a:spcPct val="115000"/>
              </a:lnSpc>
              <a:defRPr/>
            </a:pPr>
            <a:r>
              <a:rPr lang="zh-CN" altLang="en-US" sz="280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于间隙的存在导致的非线性传输特性；具有</a:t>
            </a:r>
          </a:p>
          <a:p>
            <a:pPr>
              <a:lnSpc>
                <a:spcPct val="115000"/>
              </a:lnSpc>
              <a:defRPr/>
            </a:pPr>
            <a:r>
              <a:rPr lang="zh-CN" altLang="en-US" sz="280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铁芯的电感，电流与电压的非线性关系等。</a:t>
            </a:r>
            <a:r>
              <a:rPr lang="zh-CN" altLang="en-US" sz="280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p>
        </p:txBody>
      </p:sp>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ppt_x"/>
                                          </p:val>
                                        </p:tav>
                                        <p:tav tm="100000">
                                          <p:val>
                                            <p:strVal val="#ppt_x"/>
                                          </p:val>
                                        </p:tav>
                                      </p:tavLst>
                                    </p:anim>
                                    <p:anim calcmode="lin" valueType="num">
                                      <p:cBhvr additive="base">
                                        <p:cTn id="8" dur="500" fill="hold"/>
                                        <p:tgtEl>
                                          <p:spTgt spid="2109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 calcmode="lin" valueType="num">
                                      <p:cBhvr additive="base">
                                        <p:cTn id="13" dur="500" fill="hold"/>
                                        <p:tgtEl>
                                          <p:spTgt spid="210949"/>
                                        </p:tgtEl>
                                        <p:attrNameLst>
                                          <p:attrName>ppt_x</p:attrName>
                                        </p:attrNameLst>
                                      </p:cBhvr>
                                      <p:tavLst>
                                        <p:tav tm="0">
                                          <p:val>
                                            <p:strVal val="#ppt_x"/>
                                          </p:val>
                                        </p:tav>
                                        <p:tav tm="100000">
                                          <p:val>
                                            <p:strVal val="#ppt_x"/>
                                          </p:val>
                                        </p:tav>
                                      </p:tavLst>
                                    </p:anim>
                                    <p:anim calcmode="lin" valueType="num">
                                      <p:cBhvr additive="base">
                                        <p:cTn id="14" dur="500" fill="hold"/>
                                        <p:tgtEl>
                                          <p:spTgt spid="2109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0948"/>
                                        </p:tgtEl>
                                        <p:attrNameLst>
                                          <p:attrName>style.visibility</p:attrName>
                                        </p:attrNameLst>
                                      </p:cBhvr>
                                      <p:to>
                                        <p:strVal val="visible"/>
                                      </p:to>
                                    </p:set>
                                    <p:anim calcmode="lin" valueType="num">
                                      <p:cBhvr additive="base">
                                        <p:cTn id="19" dur="500" fill="hold"/>
                                        <p:tgtEl>
                                          <p:spTgt spid="210948"/>
                                        </p:tgtEl>
                                        <p:attrNameLst>
                                          <p:attrName>ppt_x</p:attrName>
                                        </p:attrNameLst>
                                      </p:cBhvr>
                                      <p:tavLst>
                                        <p:tav tm="0">
                                          <p:val>
                                            <p:strVal val="#ppt_x"/>
                                          </p:val>
                                        </p:tav>
                                        <p:tav tm="100000">
                                          <p:val>
                                            <p:strVal val="#ppt_x"/>
                                          </p:val>
                                        </p:tav>
                                      </p:tavLst>
                                    </p:anim>
                                    <p:anim calcmode="lin" valueType="num">
                                      <p:cBhvr additive="base">
                                        <p:cTn id="20" dur="500" fill="hold"/>
                                        <p:tgtEl>
                                          <p:spTgt spid="210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utoUpdateAnimBg="0"/>
      <p:bldP spid="210948" grpId="0" autoUpdateAnimBg="0"/>
      <p:bldP spid="2109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295400" y="1232060"/>
            <a:ext cx="4343400" cy="519112"/>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线性化的提出</a:t>
            </a:r>
            <a:endParaRPr lang="zh-CN" altLang="en-US" sz="2800" dirty="0">
              <a:ea typeface="宋体" panose="02010600030101010101" pitchFamily="2" charset="-122"/>
            </a:endParaRPr>
          </a:p>
        </p:txBody>
      </p:sp>
      <p:sp>
        <p:nvSpPr>
          <p:cNvPr id="211971" name="Rectangle 3"/>
          <p:cNvSpPr>
            <a:spLocks noChangeArrowheads="1"/>
          </p:cNvSpPr>
          <p:nvPr/>
        </p:nvSpPr>
        <p:spPr bwMode="auto">
          <a:xfrm>
            <a:off x="1295400" y="2127250"/>
            <a:ext cx="7391400" cy="1073150"/>
          </a:xfrm>
          <a:prstGeom prst="rect">
            <a:avLst/>
          </a:prstGeom>
          <a:noFill/>
          <a:ln w="22225">
            <a:noFill/>
            <a:miter lim="800000"/>
          </a:ln>
        </p:spPr>
        <p:txBody>
          <a:bodyPr>
            <a:spAutoFit/>
          </a:bodyPr>
          <a:lstStyle/>
          <a:p>
            <a:pPr>
              <a:lnSpc>
                <a:spcPct val="115000"/>
              </a:lnSpc>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线性系统是有条件存在的，只在一定的工作</a:t>
            </a:r>
          </a:p>
          <a:p>
            <a:pPr>
              <a:lnSpc>
                <a:spcPct val="115000"/>
              </a:lnSpc>
              <a:defRPr/>
            </a:pPr>
            <a:r>
              <a:rPr lang="zh-CN" altLang="en-US" sz="2800">
                <a:latin typeface="宋体" panose="02010600030101010101" pitchFamily="2" charset="-122"/>
                <a:ea typeface="宋体" panose="02010600030101010101" pitchFamily="2" charset="-122"/>
              </a:rPr>
              <a:t>  范围内具有线性特性；</a:t>
            </a:r>
            <a:r>
              <a:rPr lang="zh-CN" altLang="en-US" sz="2800">
                <a:latin typeface="Times New Roman" panose="02020603050405020304" pitchFamily="18" charset="0"/>
                <a:ea typeface="宋体" panose="02010600030101010101" pitchFamily="2" charset="-122"/>
              </a:rPr>
              <a:t> </a:t>
            </a:r>
          </a:p>
        </p:txBody>
      </p:sp>
      <p:sp>
        <p:nvSpPr>
          <p:cNvPr id="211972" name="Rectangle 4"/>
          <p:cNvSpPr>
            <a:spLocks noChangeArrowheads="1"/>
          </p:cNvSpPr>
          <p:nvPr/>
        </p:nvSpPr>
        <p:spPr bwMode="auto">
          <a:xfrm>
            <a:off x="1295400" y="3303588"/>
            <a:ext cx="7391400" cy="544512"/>
          </a:xfrm>
          <a:prstGeom prst="rect">
            <a:avLst/>
          </a:prstGeom>
          <a:noFill/>
          <a:ln w="22225">
            <a:noFill/>
            <a:miter lim="800000"/>
          </a:ln>
        </p:spPr>
        <p:txBody>
          <a:bodyPr>
            <a:spAutoFit/>
          </a:bodyPr>
          <a:lstStyle/>
          <a:p>
            <a:pPr>
              <a:lnSpc>
                <a:spcPct val="115000"/>
              </a:lnSpc>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非线性系统的分析和综合是非常复杂的； </a:t>
            </a:r>
          </a:p>
        </p:txBody>
      </p:sp>
      <p:sp>
        <p:nvSpPr>
          <p:cNvPr id="211973" name="Rectangle 5"/>
          <p:cNvSpPr>
            <a:spLocks noChangeArrowheads="1"/>
          </p:cNvSpPr>
          <p:nvPr/>
        </p:nvSpPr>
        <p:spPr bwMode="auto">
          <a:xfrm>
            <a:off x="1295400" y="3998913"/>
            <a:ext cx="7391400" cy="1563687"/>
          </a:xfrm>
          <a:prstGeom prst="rect">
            <a:avLst/>
          </a:prstGeom>
          <a:noFill/>
          <a:ln w="22225">
            <a:noFill/>
            <a:miter lim="800000"/>
          </a:ln>
        </p:spPr>
        <p:txBody>
          <a:bodyPr>
            <a:spAutoFit/>
          </a:bodyPr>
          <a:lstStyle/>
          <a:p>
            <a:pPr>
              <a:lnSpc>
                <a:spcPct val="115000"/>
              </a:lnSpc>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对于实际系统而言，在一定条件下，采用线</a:t>
            </a:r>
          </a:p>
          <a:p>
            <a:pPr>
              <a:lnSpc>
                <a:spcPct val="115000"/>
              </a:lnSpc>
              <a:defRPr/>
            </a:pPr>
            <a:r>
              <a:rPr lang="zh-CN" altLang="en-US" sz="2800">
                <a:latin typeface="宋体" panose="02010600030101010101" pitchFamily="2" charset="-122"/>
                <a:ea typeface="宋体" panose="02010600030101010101" pitchFamily="2" charset="-122"/>
              </a:rPr>
              <a:t>  性化模型近似代替非线性模型进行处理，能</a:t>
            </a:r>
          </a:p>
          <a:p>
            <a:pPr>
              <a:lnSpc>
                <a:spcPct val="115000"/>
              </a:lnSpc>
              <a:defRPr/>
            </a:pPr>
            <a:r>
              <a:rPr lang="zh-CN" altLang="en-US" sz="2800">
                <a:latin typeface="宋体" panose="02010600030101010101" pitchFamily="2" charset="-122"/>
                <a:ea typeface="宋体" panose="02010600030101010101" pitchFamily="2" charset="-122"/>
              </a:rPr>
              <a:t>  够满足实际需要。 </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 calcmode="lin" valueType="num">
                                      <p:cBhvr additive="base">
                                        <p:cTn id="7" dur="500" fill="hold"/>
                                        <p:tgtEl>
                                          <p:spTgt spid="211971"/>
                                        </p:tgtEl>
                                        <p:attrNameLst>
                                          <p:attrName>ppt_x</p:attrName>
                                        </p:attrNameLst>
                                      </p:cBhvr>
                                      <p:tavLst>
                                        <p:tav tm="0">
                                          <p:val>
                                            <p:strVal val="#ppt_x"/>
                                          </p:val>
                                        </p:tav>
                                        <p:tav tm="100000">
                                          <p:val>
                                            <p:strVal val="#ppt_x"/>
                                          </p:val>
                                        </p:tav>
                                      </p:tavLst>
                                    </p:anim>
                                    <p:anim calcmode="lin" valueType="num">
                                      <p:cBhvr additive="base">
                                        <p:cTn id="8" dur="500" fill="hold"/>
                                        <p:tgtEl>
                                          <p:spTgt spid="2119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2"/>
                                        </p:tgtEl>
                                        <p:attrNameLst>
                                          <p:attrName>style.visibility</p:attrName>
                                        </p:attrNameLst>
                                      </p:cBhvr>
                                      <p:to>
                                        <p:strVal val="visible"/>
                                      </p:to>
                                    </p:set>
                                    <p:anim calcmode="lin" valueType="num">
                                      <p:cBhvr additive="base">
                                        <p:cTn id="13" dur="500" fill="hold"/>
                                        <p:tgtEl>
                                          <p:spTgt spid="211972"/>
                                        </p:tgtEl>
                                        <p:attrNameLst>
                                          <p:attrName>ppt_x</p:attrName>
                                        </p:attrNameLst>
                                      </p:cBhvr>
                                      <p:tavLst>
                                        <p:tav tm="0">
                                          <p:val>
                                            <p:strVal val="#ppt_x"/>
                                          </p:val>
                                        </p:tav>
                                        <p:tav tm="100000">
                                          <p:val>
                                            <p:strVal val="#ppt_x"/>
                                          </p:val>
                                        </p:tav>
                                      </p:tavLst>
                                    </p:anim>
                                    <p:anim calcmode="lin" valueType="num">
                                      <p:cBhvr additive="base">
                                        <p:cTn id="14"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1973"/>
                                        </p:tgtEl>
                                        <p:attrNameLst>
                                          <p:attrName>style.visibility</p:attrName>
                                        </p:attrNameLst>
                                      </p:cBhvr>
                                      <p:to>
                                        <p:strVal val="visible"/>
                                      </p:to>
                                    </p:set>
                                    <p:anim calcmode="lin" valueType="num">
                                      <p:cBhvr additive="base">
                                        <p:cTn id="19" dur="500" fill="hold"/>
                                        <p:tgtEl>
                                          <p:spTgt spid="211973"/>
                                        </p:tgtEl>
                                        <p:attrNameLst>
                                          <p:attrName>ppt_x</p:attrName>
                                        </p:attrNameLst>
                                      </p:cBhvr>
                                      <p:tavLst>
                                        <p:tav tm="0">
                                          <p:val>
                                            <p:strVal val="#ppt_x"/>
                                          </p:val>
                                        </p:tav>
                                        <p:tav tm="100000">
                                          <p:val>
                                            <p:strVal val="#ppt_x"/>
                                          </p:val>
                                        </p:tav>
                                      </p:tavLst>
                                    </p:anim>
                                    <p:anim calcmode="lin" valueType="num">
                                      <p:cBhvr additive="base">
                                        <p:cTn id="20"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p:bldP spid="211972" grpId="0" autoUpdateAnimBg="0"/>
      <p:bldP spid="21197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971550" y="1268413"/>
            <a:ext cx="5321300"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非线性系统数学模型的线性化</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12995" name="Rectangle 3"/>
          <p:cNvSpPr>
            <a:spLocks noChangeArrowheads="1"/>
          </p:cNvSpPr>
          <p:nvPr/>
        </p:nvSpPr>
        <p:spPr bwMode="auto">
          <a:xfrm>
            <a:off x="1123950" y="1878013"/>
            <a:ext cx="5486400" cy="519112"/>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泰勒级数展开法</a:t>
            </a:r>
            <a:r>
              <a:rPr lang="zh-CN" altLang="en-US" sz="2800">
                <a:latin typeface="Times New Roman" panose="02020603050405020304" pitchFamily="18" charset="0"/>
                <a:ea typeface="宋体" panose="02010600030101010101" pitchFamily="2" charset="-122"/>
              </a:rPr>
              <a:t> </a:t>
            </a:r>
          </a:p>
        </p:txBody>
      </p:sp>
      <p:sp>
        <p:nvSpPr>
          <p:cNvPr id="212996" name="Rectangle 4"/>
          <p:cNvSpPr>
            <a:spLocks noChangeArrowheads="1"/>
          </p:cNvSpPr>
          <p:nvPr/>
        </p:nvSpPr>
        <p:spPr bwMode="auto">
          <a:xfrm>
            <a:off x="1123950" y="2487613"/>
            <a:ext cx="7543800" cy="1073150"/>
          </a:xfrm>
          <a:prstGeom prst="rect">
            <a:avLst/>
          </a:prstGeom>
          <a:noFill/>
          <a:ln w="22225">
            <a:noFill/>
            <a:miter lim="800000"/>
          </a:ln>
        </p:spPr>
        <p:txBody>
          <a:bodyPr>
            <a:spAutoFit/>
          </a:bodyPr>
          <a:lstStyle/>
          <a:p>
            <a:pPr>
              <a:lnSpc>
                <a:spcPct val="115000"/>
              </a:lnSpc>
              <a:defRPr/>
            </a:pPr>
            <a:r>
              <a:rPr lang="zh-CN" altLang="en-US" sz="2800">
                <a:latin typeface="宋体" panose="02010600030101010101" pitchFamily="2" charset="-122"/>
                <a:ea typeface="宋体" panose="02010600030101010101" pitchFamily="2" charset="-122"/>
              </a:rPr>
              <a:t>函数</a:t>
            </a:r>
            <a:r>
              <a:rPr lang="en-US" altLang="zh-CN" sz="2800" i="1">
                <a:latin typeface="Times New Roman" panose="02020603050405020304" pitchFamily="18" charset="0"/>
                <a:ea typeface="宋体" panose="02010600030101010101" pitchFamily="2" charset="-122"/>
              </a:rPr>
              <a:t>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在其平衡点（</a:t>
            </a:r>
            <a:r>
              <a:rPr lang="en-US" altLang="zh-CN" sz="2800" i="1">
                <a:latin typeface="Times New Roman" panose="02020603050405020304" pitchFamily="18" charset="0"/>
                <a:ea typeface="宋体" panose="02010600030101010101" pitchFamily="2" charset="-122"/>
              </a:rPr>
              <a:t>x</a:t>
            </a:r>
            <a:r>
              <a:rPr lang="en-US" altLang="zh-CN" sz="2800" baseline="-18000">
                <a:latin typeface="Times New Roman" panose="02020603050405020304" pitchFamily="18" charset="0"/>
                <a:ea typeface="宋体" panose="02010600030101010101" pitchFamily="2" charset="-122"/>
              </a:rPr>
              <a:t>0</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y</a:t>
            </a:r>
            <a:r>
              <a:rPr lang="en-US" altLang="zh-CN" sz="2800" baseline="-18000">
                <a:latin typeface="Times New Roman" panose="02020603050405020304" pitchFamily="18" charset="0"/>
                <a:ea typeface="宋体" panose="02010600030101010101" pitchFamily="2" charset="-122"/>
              </a:rPr>
              <a:t>0</a:t>
            </a:r>
            <a:r>
              <a:rPr lang="zh-CN" altLang="en-US" sz="2800">
                <a:latin typeface="宋体" panose="02010600030101010101" pitchFamily="2" charset="-122"/>
                <a:ea typeface="宋体" panose="02010600030101010101" pitchFamily="2" charset="-122"/>
              </a:rPr>
              <a:t>）附近的泰勒级数展开式为：</a:t>
            </a:r>
            <a:r>
              <a:rPr lang="zh-CN" altLang="en-US" sz="2800">
                <a:latin typeface="Times New Roman" panose="02020603050405020304" pitchFamily="18" charset="0"/>
                <a:ea typeface="宋体" panose="02010600030101010101" pitchFamily="2" charset="-122"/>
              </a:rPr>
              <a:t> </a:t>
            </a:r>
          </a:p>
        </p:txBody>
      </p:sp>
      <p:graphicFrame>
        <p:nvGraphicFramePr>
          <p:cNvPr id="212997" name="Object 5"/>
          <p:cNvGraphicFramePr>
            <a:graphicFrameLocks noChangeAspect="1"/>
          </p:cNvGraphicFramePr>
          <p:nvPr/>
        </p:nvGraphicFramePr>
        <p:xfrm>
          <a:off x="1200150" y="3681413"/>
          <a:ext cx="7467600" cy="2109787"/>
        </p:xfrm>
        <a:graphic>
          <a:graphicData uri="http://schemas.openxmlformats.org/presentationml/2006/ole">
            <mc:AlternateContent xmlns:mc="http://schemas.openxmlformats.org/markup-compatibility/2006">
              <mc:Choice xmlns:v="urn:schemas-microsoft-com:vml" Requires="v">
                <p:oleObj spid="_x0000_s37893" r:id="rId3" imgW="108204000" imgH="28956000" progId="">
                  <p:embed/>
                </p:oleObj>
              </mc:Choice>
              <mc:Fallback>
                <p:oleObj r:id="rId3" imgW="108204000" imgH="28956000" progId="">
                  <p:embed/>
                  <p:pic>
                    <p:nvPicPr>
                      <p:cNvPr id="0" name="Picture 1" descr="image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3681413"/>
                        <a:ext cx="7467600" cy="210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2996"/>
                                        </p:tgtEl>
                                        <p:attrNameLst>
                                          <p:attrName>style.visibility</p:attrName>
                                        </p:attrNameLst>
                                      </p:cBhvr>
                                      <p:to>
                                        <p:strVal val="visible"/>
                                      </p:to>
                                    </p:set>
                                    <p:anim calcmode="lin" valueType="num">
                                      <p:cBhvr additive="base">
                                        <p:cTn id="13" dur="500" fill="hold"/>
                                        <p:tgtEl>
                                          <p:spTgt spid="212996"/>
                                        </p:tgtEl>
                                        <p:attrNameLst>
                                          <p:attrName>ppt_x</p:attrName>
                                        </p:attrNameLst>
                                      </p:cBhvr>
                                      <p:tavLst>
                                        <p:tav tm="0">
                                          <p:val>
                                            <p:strVal val="#ppt_x"/>
                                          </p:val>
                                        </p:tav>
                                        <p:tav tm="100000">
                                          <p:val>
                                            <p:strVal val="#ppt_x"/>
                                          </p:val>
                                        </p:tav>
                                      </p:tavLst>
                                    </p:anim>
                                    <p:anim calcmode="lin" valueType="num">
                                      <p:cBhvr additive="base">
                                        <p:cTn id="14" dur="500" fill="hold"/>
                                        <p:tgtEl>
                                          <p:spTgt spid="2129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2997"/>
                                        </p:tgtEl>
                                        <p:attrNameLst>
                                          <p:attrName>style.visibility</p:attrName>
                                        </p:attrNameLst>
                                      </p:cBhvr>
                                      <p:to>
                                        <p:strVal val="visible"/>
                                      </p:to>
                                    </p:set>
                                    <p:anim calcmode="lin" valueType="num">
                                      <p:cBhvr additive="base">
                                        <p:cTn id="19" dur="500" fill="hold"/>
                                        <p:tgtEl>
                                          <p:spTgt spid="212997"/>
                                        </p:tgtEl>
                                        <p:attrNameLst>
                                          <p:attrName>ppt_x</p:attrName>
                                        </p:attrNameLst>
                                      </p:cBhvr>
                                      <p:tavLst>
                                        <p:tav tm="0">
                                          <p:val>
                                            <p:strVal val="#ppt_x"/>
                                          </p:val>
                                        </p:tav>
                                        <p:tav tm="100000">
                                          <p:val>
                                            <p:strVal val="#ppt_x"/>
                                          </p:val>
                                        </p:tav>
                                      </p:tavLst>
                                    </p:anim>
                                    <p:anim calcmode="lin" valueType="num">
                                      <p:cBhvr additive="base">
                                        <p:cTn id="20"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29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nvGraphicFramePr>
        <p:xfrm>
          <a:off x="1116013" y="1989138"/>
          <a:ext cx="4267200" cy="1036637"/>
        </p:xfrm>
        <a:graphic>
          <a:graphicData uri="http://schemas.openxmlformats.org/presentationml/2006/ole">
            <mc:AlternateContent xmlns:mc="http://schemas.openxmlformats.org/markup-compatibility/2006">
              <mc:Choice xmlns:v="urn:schemas-microsoft-com:vml" Requires="v">
                <p:oleObj spid="_x0000_s40969" r:id="rId3" imgW="56388000" imgH="13716000" progId="">
                  <p:embed/>
                </p:oleObj>
              </mc:Choice>
              <mc:Fallback>
                <p:oleObj r:id="rId3" imgW="56388000" imgH="13716000" progId="">
                  <p:embed/>
                  <p:pic>
                    <p:nvPicPr>
                      <p:cNvPr id="0" name="Picture 2" descr="image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426720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Rectangle 3"/>
          <p:cNvSpPr>
            <a:spLocks noChangeArrowheads="1"/>
          </p:cNvSpPr>
          <p:nvPr/>
        </p:nvSpPr>
        <p:spPr bwMode="auto">
          <a:xfrm>
            <a:off x="971550" y="1341438"/>
            <a:ext cx="7159625"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略去含有高于一次的增量</a:t>
            </a:r>
            <a:r>
              <a:rPr lang="zh-CN" altLang="en-US" sz="280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baseline="-18000">
                <a:latin typeface="Times New Roman" panose="02020603050405020304" pitchFamily="18" charset="0"/>
                <a:ea typeface="宋体" panose="02010600030101010101" pitchFamily="2" charset="-122"/>
              </a:rPr>
              <a:t>0</a:t>
            </a:r>
            <a:r>
              <a:rPr lang="zh-CN" altLang="en-US" sz="2800">
                <a:ea typeface="宋体" panose="02010600030101010101" pitchFamily="2" charset="-122"/>
              </a:rPr>
              <a:t>的项，则：</a:t>
            </a:r>
          </a:p>
        </p:txBody>
      </p:sp>
      <p:grpSp>
        <p:nvGrpSpPr>
          <p:cNvPr id="2" name="Group 4"/>
          <p:cNvGrpSpPr/>
          <p:nvPr/>
        </p:nvGrpSpPr>
        <p:grpSpPr bwMode="auto">
          <a:xfrm>
            <a:off x="1116013" y="2924175"/>
            <a:ext cx="6934200" cy="977900"/>
            <a:chOff x="672" y="2312"/>
            <a:chExt cx="4368" cy="616"/>
          </a:xfrm>
        </p:grpSpPr>
        <p:graphicFrame>
          <p:nvGraphicFramePr>
            <p:cNvPr id="16387" name="Object 5"/>
            <p:cNvGraphicFramePr>
              <a:graphicFrameLocks noChangeAspect="1"/>
            </p:cNvGraphicFramePr>
            <p:nvPr/>
          </p:nvGraphicFramePr>
          <p:xfrm>
            <a:off x="3696" y="2312"/>
            <a:ext cx="1344" cy="616"/>
          </p:xfrm>
          <a:graphic>
            <a:graphicData uri="http://schemas.openxmlformats.org/presentationml/2006/ole">
              <mc:AlternateContent xmlns:mc="http://schemas.openxmlformats.org/markup-compatibility/2006">
                <mc:Choice xmlns:v="urn:schemas-microsoft-com:vml" Requires="v">
                  <p:oleObj spid="_x0000_s40970" r:id="rId5" imgW="29870400" imgH="13716000" progId="">
                    <p:embed/>
                  </p:oleObj>
                </mc:Choice>
                <mc:Fallback>
                  <p:oleObj r:id="rId5" imgW="29870400" imgH="13716000" progId="">
                    <p:embed/>
                    <p:pic>
                      <p:nvPicPr>
                        <p:cNvPr id="0" name="Picture 1" descr="image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312"/>
                          <a:ext cx="1344" cy="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9" name="Rectangle 6"/>
            <p:cNvSpPr>
              <a:spLocks noChangeArrowheads="1"/>
            </p:cNvSpPr>
            <p:nvPr/>
          </p:nvSpPr>
          <p:spPr bwMode="auto">
            <a:xfrm>
              <a:off x="672" y="2400"/>
              <a:ext cx="3144" cy="330"/>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或：</a:t>
              </a:r>
              <a:r>
                <a:rPr lang="en-US" altLang="zh-CN" sz="2800" i="1" dirty="0">
                  <a:latin typeface="Times New Roman" panose="02020603050405020304" pitchFamily="18" charset="0"/>
                  <a:ea typeface="宋体" panose="02010600030101010101" pitchFamily="2" charset="-122"/>
                </a:rPr>
                <a:t>y </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y</a:t>
              </a:r>
              <a:r>
                <a:rPr lang="en-US" altLang="zh-CN" sz="2800" baseline="-18000" dirty="0">
                  <a:latin typeface="Times New Roman" panose="02020603050405020304" pitchFamily="18" charset="0"/>
                  <a:ea typeface="宋体" panose="02010600030101010101" pitchFamily="2" charset="-122"/>
                </a:rPr>
                <a:t>0  </a:t>
              </a:r>
              <a:r>
                <a:rPr lang="en-US" altLang="zh-CN" sz="2800" dirty="0">
                  <a:latin typeface="Times New Roman" panose="02020603050405020304" pitchFamily="18" charset="0"/>
                  <a:ea typeface="宋体" panose="02010600030101010101" pitchFamily="2" charset="-122"/>
                </a:rPr>
                <a:t>= </a:t>
              </a:r>
              <a:r>
                <a:rPr lang="en-US" altLang="zh-CN" sz="2800" dirty="0">
                  <a:ea typeface="宋体" panose="02010600030101010101" pitchFamily="2" charset="-122"/>
                  <a:sym typeface="Symbol" panose="05050102010706020507" pitchFamily="18" charset="2"/>
                </a:rPr>
                <a:t></a:t>
              </a:r>
              <a:r>
                <a:rPr lang="en-US" altLang="zh-CN" sz="2800" i="1" dirty="0">
                  <a:latin typeface="Times New Roman" panose="02020603050405020304" pitchFamily="18" charset="0"/>
                  <a:ea typeface="宋体" panose="02010600030101010101" pitchFamily="2" charset="-122"/>
                </a:rPr>
                <a:t>y </a:t>
              </a:r>
              <a:r>
                <a:rPr lang="en-US" altLang="zh-CN" sz="2800" dirty="0">
                  <a:latin typeface="Times New Roman" panose="02020603050405020304" pitchFamily="18" charset="0"/>
                  <a:ea typeface="宋体" panose="02010600030101010101" pitchFamily="2" charset="-122"/>
                </a:rPr>
                <a:t>= </a:t>
              </a:r>
              <a:r>
                <a:rPr lang="en-US" altLang="zh-CN" sz="2800" i="1" dirty="0" err="1">
                  <a:latin typeface="Times New Roman" panose="02020603050405020304" pitchFamily="18" charset="0"/>
                  <a:ea typeface="宋体" panose="02010600030101010101" pitchFamily="2" charset="-122"/>
                </a:rPr>
                <a:t>K</a:t>
              </a:r>
              <a:r>
                <a:rPr lang="en-US" altLang="zh-CN" sz="2800" dirty="0" err="1">
                  <a:ea typeface="宋体" panose="02010600030101010101" pitchFamily="2" charset="-122"/>
                  <a:sym typeface="Symbol" panose="05050102010706020507" pitchFamily="18" charset="2"/>
                </a:rPr>
                <a:t></a:t>
              </a:r>
              <a:r>
                <a:rPr lang="en-US" altLang="zh-CN" sz="2800" i="1" dirty="0" err="1">
                  <a:latin typeface="Times New Roman" panose="02020603050405020304" pitchFamily="18" charset="0"/>
                  <a:ea typeface="宋体" panose="02010600030101010101" pitchFamily="2" charset="-122"/>
                </a:rPr>
                <a:t>x</a:t>
              </a:r>
              <a:r>
                <a:rPr lang="zh-CN" altLang="en-US" sz="2800" dirty="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r>
                <a:rPr lang="zh-CN" altLang="en-US" sz="2800" dirty="0">
                  <a:ea typeface="宋体" panose="02010600030101010101" pitchFamily="2" charset="-122"/>
                </a:rPr>
                <a:t>其中：</a:t>
              </a:r>
            </a:p>
          </p:txBody>
        </p:sp>
      </p:grpSp>
      <p:sp>
        <p:nvSpPr>
          <p:cNvPr id="214023" name="Rectangle 7"/>
          <p:cNvSpPr>
            <a:spLocks noChangeArrowheads="1"/>
          </p:cNvSpPr>
          <p:nvPr/>
        </p:nvSpPr>
        <p:spPr bwMode="auto">
          <a:xfrm>
            <a:off x="1116013" y="3822700"/>
            <a:ext cx="7776467" cy="2569934"/>
          </a:xfrm>
          <a:prstGeom prst="rect">
            <a:avLst/>
          </a:prstGeom>
          <a:noFill/>
          <a:ln w="22225">
            <a:noFill/>
            <a:miter lim="800000"/>
          </a:ln>
        </p:spPr>
        <p:txBody>
          <a:bodyPr wrap="square">
            <a:spAutoFit/>
          </a:bodyPr>
          <a:lstStyle/>
          <a:p>
            <a:pPr>
              <a:lnSpc>
                <a:spcPct val="115000"/>
              </a:lnSpc>
              <a:defRPr/>
            </a:pPr>
            <a:r>
              <a:rPr lang="zh-CN" altLang="en-US" sz="2800" dirty="0">
                <a:ea typeface="宋体" panose="02010600030101010101" pitchFamily="2" charset="-122"/>
              </a:rPr>
              <a:t>上式即为非线性系统的线性化模型，称为</a:t>
            </a:r>
            <a:r>
              <a:rPr lang="zh-CN" altLang="en-US" sz="2800" dirty="0">
                <a:solidFill>
                  <a:srgbClr val="CC0000"/>
                </a:solidFill>
                <a:ea typeface="宋体" panose="02010600030101010101" pitchFamily="2" charset="-122"/>
              </a:rPr>
              <a:t>增量方程</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y</a:t>
            </a:r>
            <a:r>
              <a:rPr lang="en-US" altLang="zh-CN" sz="2800" baseline="-18000" dirty="0">
                <a:latin typeface="Times New Roman" panose="02020603050405020304" pitchFamily="18" charset="0"/>
                <a:ea typeface="宋体" panose="02010600030101010101" pitchFamily="2" charset="-122"/>
              </a:rPr>
              <a:t>0 </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18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称为系统的</a:t>
            </a:r>
            <a:r>
              <a:rPr lang="zh-CN" altLang="en-US" sz="2800" dirty="0">
                <a:solidFill>
                  <a:srgbClr val="CC0000"/>
                </a:solidFill>
                <a:ea typeface="宋体" panose="02010600030101010101" pitchFamily="2" charset="-122"/>
              </a:rPr>
              <a:t>静态方程</a:t>
            </a:r>
            <a:r>
              <a:rPr lang="zh-CN" altLang="en-US" sz="2800" dirty="0">
                <a:ea typeface="宋体" panose="02010600030101010101" pitchFamily="2" charset="-122"/>
              </a:rPr>
              <a:t>；</a:t>
            </a:r>
          </a:p>
          <a:p>
            <a:pPr>
              <a:lnSpc>
                <a:spcPct val="115000"/>
              </a:lnSpc>
              <a:defRPr/>
            </a:pPr>
            <a:r>
              <a:rPr lang="zh-CN" altLang="en-US" sz="2800" dirty="0">
                <a:ea typeface="宋体" panose="02010600030101010101" pitchFamily="2" charset="-122"/>
              </a:rPr>
              <a:t>由于反馈系统不允许出现大的偏差，因此，这种线性化方法对于闭环控制系统具有实际意义。</a:t>
            </a:r>
          </a:p>
          <a:p>
            <a:pPr>
              <a:lnSpc>
                <a:spcPct val="115000"/>
              </a:lnSpc>
              <a:defRPr/>
            </a:pPr>
            <a:endParaRPr lang="en-US" altLang="zh-CN" sz="2800" dirty="0">
              <a:ea typeface="宋体" panose="02010600030101010101" pitchFamily="2" charset="-122"/>
            </a:endParaRPr>
          </a:p>
        </p:txBody>
      </p:sp>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additive="base">
                                        <p:cTn id="7" dur="500" fill="hold"/>
                                        <p:tgtEl>
                                          <p:spTgt spid="214018"/>
                                        </p:tgtEl>
                                        <p:attrNameLst>
                                          <p:attrName>ppt_x</p:attrName>
                                        </p:attrNameLst>
                                      </p:cBhvr>
                                      <p:tavLst>
                                        <p:tav tm="0">
                                          <p:val>
                                            <p:strVal val="#ppt_x"/>
                                          </p:val>
                                        </p:tav>
                                        <p:tav tm="100000">
                                          <p:val>
                                            <p:strVal val="#ppt_x"/>
                                          </p:val>
                                        </p:tav>
                                      </p:tavLst>
                                    </p:anim>
                                    <p:anim calcmode="lin" valueType="num">
                                      <p:cBhvr additive="base">
                                        <p:cTn id="8" dur="500" fill="hold"/>
                                        <p:tgtEl>
                                          <p:spTgt spid="2140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4023"/>
                                        </p:tgtEl>
                                        <p:attrNameLst>
                                          <p:attrName>style.visibility</p:attrName>
                                        </p:attrNameLst>
                                      </p:cBhvr>
                                      <p:to>
                                        <p:strVal val="visible"/>
                                      </p:to>
                                    </p:set>
                                    <p:anim calcmode="lin" valueType="num">
                                      <p:cBhvr additive="base">
                                        <p:cTn id="19" dur="500" fill="hold"/>
                                        <p:tgtEl>
                                          <p:spTgt spid="214023"/>
                                        </p:tgtEl>
                                        <p:attrNameLst>
                                          <p:attrName>ppt_x</p:attrName>
                                        </p:attrNameLst>
                                      </p:cBhvr>
                                      <p:tavLst>
                                        <p:tav tm="0">
                                          <p:val>
                                            <p:strVal val="#ppt_x"/>
                                          </p:val>
                                        </p:tav>
                                        <p:tav tm="100000">
                                          <p:val>
                                            <p:strVal val="#ppt_x"/>
                                          </p:val>
                                        </p:tav>
                                      </p:tavLst>
                                    </p:anim>
                                    <p:anim calcmode="lin" valueType="num">
                                      <p:cBhvr additive="base">
                                        <p:cTn id="20" dur="500" fill="hold"/>
                                        <p:tgtEl>
                                          <p:spTgt spid="214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1042988" y="1557338"/>
            <a:ext cx="7543800" cy="2074862"/>
          </a:xfrm>
          <a:prstGeom prst="rect">
            <a:avLst/>
          </a:prstGeom>
          <a:noFill/>
          <a:ln w="22225">
            <a:noFill/>
            <a:miter lim="800000"/>
          </a:ln>
        </p:spPr>
        <p:txBody>
          <a:bodyPr>
            <a:spAutoFit/>
          </a:bodyPr>
          <a:lstStyle/>
          <a:p>
            <a:pPr>
              <a:lnSpc>
                <a:spcPct val="115000"/>
              </a:lnSpc>
              <a:defRPr/>
            </a:pPr>
            <a:r>
              <a:rPr lang="zh-CN" altLang="en-US" sz="2800" dirty="0">
                <a:latin typeface="宋体" panose="02010600030101010101" pitchFamily="2" charset="-122"/>
                <a:ea typeface="宋体" panose="02010600030101010101" pitchFamily="2" charset="-122"/>
              </a:rPr>
              <a:t>    增量方程的数学含义就是将参考坐标的原点移到系统或元件的平衡工作点上，对于实际系统就是以正常工作状态为研究系统运动的起始点，这时，系统所有的初始条件均为零。</a:t>
            </a:r>
            <a:r>
              <a:rPr lang="zh-CN" altLang="en-US" sz="2800" dirty="0">
                <a:latin typeface="Times New Roman" panose="02020603050405020304" pitchFamily="18" charset="0"/>
                <a:ea typeface="宋体" panose="02010600030101010101" pitchFamily="2" charset="-122"/>
              </a:rPr>
              <a:t> </a:t>
            </a:r>
          </a:p>
        </p:txBody>
      </p:sp>
      <p:sp>
        <p:nvSpPr>
          <p:cNvPr id="215043" name="Rectangle 3"/>
          <p:cNvSpPr>
            <a:spLocks noChangeArrowheads="1"/>
          </p:cNvSpPr>
          <p:nvPr/>
        </p:nvSpPr>
        <p:spPr bwMode="auto">
          <a:xfrm>
            <a:off x="1042988" y="3860800"/>
            <a:ext cx="7543800" cy="1073150"/>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    对多变量系统，如：</a:t>
            </a:r>
            <a:r>
              <a:rPr lang="en-US" altLang="zh-CN" sz="2800" i="1" dirty="0">
                <a:latin typeface="Times New Roman" panose="02020603050405020304" pitchFamily="18" charset="0"/>
                <a:ea typeface="宋体" panose="02010600030101010101" pitchFamily="2" charset="-122"/>
              </a:rPr>
              <a:t>y </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18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baseline="-18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，同样可采用泰勒级数展开获得线性化的增量方程</a:t>
            </a:r>
            <a:r>
              <a:rPr lang="zh-CN" altLang="en-US" sz="2800" dirty="0">
                <a:latin typeface="宋体" panose="02010600030101010101" pitchFamily="2" charset="-122"/>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p>
        </p:txBody>
      </p:sp>
      <p:sp>
        <p:nvSpPr>
          <p:cNvPr id="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 calcmode="lin" valueType="num">
                                      <p:cBhvr additive="base">
                                        <p:cTn id="7" dur="500" fill="hold"/>
                                        <p:tgtEl>
                                          <p:spTgt spid="215043"/>
                                        </p:tgtEl>
                                        <p:attrNameLst>
                                          <p:attrName>ppt_x</p:attrName>
                                        </p:attrNameLst>
                                      </p:cBhvr>
                                      <p:tavLst>
                                        <p:tav tm="0">
                                          <p:val>
                                            <p:strVal val="#ppt_x"/>
                                          </p:val>
                                        </p:tav>
                                        <p:tav tm="100000">
                                          <p:val>
                                            <p:strVal val="#ppt_x"/>
                                          </p:val>
                                        </p:tav>
                                      </p:tavLst>
                                    </p:anim>
                                    <p:anim calcmode="lin" valueType="num">
                                      <p:cBhvr additive="base">
                                        <p:cTn id="8" dur="500" fill="hold"/>
                                        <p:tgtEl>
                                          <p:spTgt spid="215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900113" y="1412875"/>
          <a:ext cx="7823200" cy="1184275"/>
        </p:xfrm>
        <a:graphic>
          <a:graphicData uri="http://schemas.openxmlformats.org/presentationml/2006/ole">
            <mc:AlternateContent xmlns:mc="http://schemas.openxmlformats.org/markup-compatibility/2006">
              <mc:Choice xmlns:v="urn:schemas-microsoft-com:vml" Requires="v">
                <p:oleObj spid="_x0000_s42001" name="Equation" r:id="rId3" imgW="86563200" imgH="13106400" progId="">
                  <p:embed/>
                </p:oleObj>
              </mc:Choice>
              <mc:Fallback>
                <p:oleObj name="Equation" r:id="rId3" imgW="86563200" imgH="13106400" progId="">
                  <p:embed/>
                  <p:pic>
                    <p:nvPicPr>
                      <p:cNvPr id="0" name="Picture 4" descr="image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12875"/>
                        <a:ext cx="782320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p:nvPr/>
        </p:nvGrpSpPr>
        <p:grpSpPr bwMode="auto">
          <a:xfrm>
            <a:off x="798513" y="2901950"/>
            <a:ext cx="5772150" cy="523875"/>
            <a:chOff x="528" y="2256"/>
            <a:chExt cx="3636" cy="330"/>
          </a:xfrm>
        </p:grpSpPr>
        <p:graphicFrame>
          <p:nvGraphicFramePr>
            <p:cNvPr id="17413" name="Object 4"/>
            <p:cNvGraphicFramePr>
              <a:graphicFrameLocks noChangeAspect="1"/>
            </p:cNvGraphicFramePr>
            <p:nvPr/>
          </p:nvGraphicFramePr>
          <p:xfrm>
            <a:off x="1770" y="2256"/>
            <a:ext cx="2394" cy="312"/>
          </p:xfrm>
          <a:graphic>
            <a:graphicData uri="http://schemas.openxmlformats.org/presentationml/2006/ole">
              <mc:AlternateContent xmlns:mc="http://schemas.openxmlformats.org/markup-compatibility/2006">
                <mc:Choice xmlns:v="urn:schemas-microsoft-com:vml" Requires="v">
                  <p:oleObj spid="_x0000_s42002" name="Equation" r:id="rId5" imgW="42062400" imgH="5486400" progId="">
                    <p:embed/>
                  </p:oleObj>
                </mc:Choice>
                <mc:Fallback>
                  <p:oleObj name="Equation" r:id="rId5" imgW="42062400" imgH="5486400" progId="">
                    <p:embed/>
                    <p:pic>
                      <p:nvPicPr>
                        <p:cNvPr id="0" name="Picture 3" descr="image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0" y="2256"/>
                          <a:ext cx="2394"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Rectangle 5"/>
            <p:cNvSpPr>
              <a:spLocks noChangeArrowheads="1"/>
            </p:cNvSpPr>
            <p:nvPr/>
          </p:nvSpPr>
          <p:spPr bwMode="auto">
            <a:xfrm>
              <a:off x="528" y="2256"/>
              <a:ext cx="1252"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增量方程：</a:t>
              </a:r>
            </a:p>
          </p:txBody>
        </p:sp>
      </p:grpSp>
      <p:grpSp>
        <p:nvGrpSpPr>
          <p:cNvPr id="3" name="Group 6"/>
          <p:cNvGrpSpPr/>
          <p:nvPr/>
        </p:nvGrpSpPr>
        <p:grpSpPr bwMode="auto">
          <a:xfrm>
            <a:off x="798513" y="3602038"/>
            <a:ext cx="4114800" cy="523875"/>
            <a:chOff x="528" y="2697"/>
            <a:chExt cx="2592" cy="330"/>
          </a:xfrm>
        </p:grpSpPr>
        <p:graphicFrame>
          <p:nvGraphicFramePr>
            <p:cNvPr id="17412" name="Object 7"/>
            <p:cNvGraphicFramePr>
              <a:graphicFrameLocks noChangeAspect="1"/>
            </p:cNvGraphicFramePr>
            <p:nvPr/>
          </p:nvGraphicFramePr>
          <p:xfrm>
            <a:off x="1785" y="2712"/>
            <a:ext cx="1335" cy="312"/>
          </p:xfrm>
          <a:graphic>
            <a:graphicData uri="http://schemas.openxmlformats.org/presentationml/2006/ole">
              <mc:AlternateContent xmlns:mc="http://schemas.openxmlformats.org/markup-compatibility/2006">
                <mc:Choice xmlns:v="urn:schemas-microsoft-com:vml" Requires="v">
                  <p:oleObj spid="_x0000_s42003" name="Equation" r:id="rId7" imgW="23469600" imgH="5486400" progId="">
                    <p:embed/>
                  </p:oleObj>
                </mc:Choice>
                <mc:Fallback>
                  <p:oleObj name="Equation" r:id="rId7" imgW="23469600" imgH="5486400" progId="">
                    <p:embed/>
                    <p:pic>
                      <p:nvPicPr>
                        <p:cNvPr id="0" name="Picture 2" descr="image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 y="2712"/>
                          <a:ext cx="133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6" name="Rectangle 8"/>
            <p:cNvSpPr>
              <a:spLocks noChangeArrowheads="1"/>
            </p:cNvSpPr>
            <p:nvPr/>
          </p:nvSpPr>
          <p:spPr bwMode="auto">
            <a:xfrm>
              <a:off x="528" y="2697"/>
              <a:ext cx="1252"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静态方程：</a:t>
              </a:r>
            </a:p>
          </p:txBody>
        </p:sp>
      </p:grpSp>
      <p:grpSp>
        <p:nvGrpSpPr>
          <p:cNvPr id="4" name="Group 9"/>
          <p:cNvGrpSpPr/>
          <p:nvPr/>
        </p:nvGrpSpPr>
        <p:grpSpPr bwMode="auto">
          <a:xfrm>
            <a:off x="1908175" y="4365625"/>
            <a:ext cx="5410200" cy="1184275"/>
            <a:chOff x="528" y="3168"/>
            <a:chExt cx="3408" cy="746"/>
          </a:xfrm>
        </p:grpSpPr>
        <p:graphicFrame>
          <p:nvGraphicFramePr>
            <p:cNvPr id="5" name="Object 10"/>
            <p:cNvGraphicFramePr>
              <a:graphicFrameLocks noChangeAspect="1"/>
            </p:cNvGraphicFramePr>
            <p:nvPr/>
          </p:nvGraphicFramePr>
          <p:xfrm>
            <a:off x="1353" y="3168"/>
            <a:ext cx="2583" cy="746"/>
          </p:xfrm>
          <a:graphic>
            <a:graphicData uri="http://schemas.openxmlformats.org/presentationml/2006/ole">
              <mc:AlternateContent xmlns:mc="http://schemas.openxmlformats.org/markup-compatibility/2006">
                <mc:Choice xmlns:v="urn:schemas-microsoft-com:vml" Requires="v">
                  <p:oleObj spid="_x0000_s42004" name="Equation" r:id="rId9" imgW="45415200" imgH="13106400" progId="">
                    <p:embed/>
                  </p:oleObj>
                </mc:Choice>
                <mc:Fallback>
                  <p:oleObj name="Equation" r:id="rId9" imgW="45415200" imgH="13106400" progId="">
                    <p:embed/>
                    <p:pic>
                      <p:nvPicPr>
                        <p:cNvPr id="0" name="Picture 1" descr="image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3" y="3168"/>
                          <a:ext cx="2583" cy="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5" name="Rectangle 11"/>
            <p:cNvSpPr>
              <a:spLocks noChangeArrowheads="1"/>
            </p:cNvSpPr>
            <p:nvPr/>
          </p:nvSpPr>
          <p:spPr bwMode="auto">
            <a:xfrm>
              <a:off x="528" y="3312"/>
              <a:ext cx="798"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其中：</a:t>
              </a:r>
            </a:p>
          </p:txBody>
        </p:sp>
      </p:grpSp>
      <p:sp>
        <p:nvSpPr>
          <p:cNvPr id="13"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
        <p:nvSpPr>
          <p:cNvPr id="15" name="TextBox 14"/>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1143000" y="1196752"/>
            <a:ext cx="5486400"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滑动线性化</a:t>
            </a:r>
            <a:r>
              <a:rPr lang="en-US" altLang="zh-CN" sz="2800">
                <a:latin typeface="Times New Roman" panose="0202060305040502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切线法 </a:t>
            </a:r>
          </a:p>
        </p:txBody>
      </p:sp>
      <p:grpSp>
        <p:nvGrpSpPr>
          <p:cNvPr id="2" name="Group 3"/>
          <p:cNvGrpSpPr/>
          <p:nvPr/>
        </p:nvGrpSpPr>
        <p:grpSpPr bwMode="auto">
          <a:xfrm>
            <a:off x="4500563" y="1949227"/>
            <a:ext cx="4206875" cy="4195763"/>
            <a:chOff x="2823" y="1344"/>
            <a:chExt cx="2650" cy="2643"/>
          </a:xfrm>
        </p:grpSpPr>
        <p:sp>
          <p:nvSpPr>
            <p:cNvPr id="217092" name="Line 4"/>
            <p:cNvSpPr>
              <a:spLocks noChangeShapeType="1"/>
            </p:cNvSpPr>
            <p:nvPr/>
          </p:nvSpPr>
          <p:spPr bwMode="auto">
            <a:xfrm flipV="1">
              <a:off x="3084" y="1431"/>
              <a:ext cx="0" cy="2063"/>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217093" name="Line 5"/>
            <p:cNvSpPr>
              <a:spLocks noChangeShapeType="1"/>
            </p:cNvSpPr>
            <p:nvPr/>
          </p:nvSpPr>
          <p:spPr bwMode="auto">
            <a:xfrm flipV="1">
              <a:off x="3081" y="3492"/>
              <a:ext cx="2352" cy="0"/>
            </a:xfrm>
            <a:prstGeom prst="line">
              <a:avLst/>
            </a:prstGeom>
            <a:noFill/>
            <a:ln w="38100">
              <a:solidFill>
                <a:schemeClr val="tx1"/>
              </a:solidFill>
              <a:roun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217094" name="Freeform 6"/>
            <p:cNvSpPr/>
            <p:nvPr/>
          </p:nvSpPr>
          <p:spPr bwMode="auto">
            <a:xfrm>
              <a:off x="3462" y="1804"/>
              <a:ext cx="1192" cy="1203"/>
            </a:xfrm>
            <a:custGeom>
              <a:avLst/>
              <a:gdLst/>
              <a:ahLst/>
              <a:cxnLst>
                <a:cxn ang="0">
                  <a:pos x="0" y="2016"/>
                </a:cxn>
                <a:cxn ang="0">
                  <a:pos x="624" y="816"/>
                </a:cxn>
                <a:cxn ang="0">
                  <a:pos x="1968" y="0"/>
                </a:cxn>
              </a:cxnLst>
              <a:rect l="0" t="0" r="r" b="b"/>
              <a:pathLst>
                <a:path w="1968" h="2016">
                  <a:moveTo>
                    <a:pt x="0" y="2016"/>
                  </a:moveTo>
                  <a:cubicBezTo>
                    <a:pt x="148" y="1584"/>
                    <a:pt x="296" y="1152"/>
                    <a:pt x="624" y="816"/>
                  </a:cubicBezTo>
                  <a:cubicBezTo>
                    <a:pt x="952" y="480"/>
                    <a:pt x="1460" y="240"/>
                    <a:pt x="1968" y="0"/>
                  </a:cubicBezTo>
                </a:path>
              </a:pathLst>
            </a:custGeom>
            <a:noFill/>
            <a:ln w="50800">
              <a:solidFill>
                <a:srgbClr val="1C12DE"/>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095" name="Line 7"/>
            <p:cNvSpPr>
              <a:spLocks noChangeShapeType="1"/>
            </p:cNvSpPr>
            <p:nvPr/>
          </p:nvSpPr>
          <p:spPr bwMode="auto">
            <a:xfrm flipV="1">
              <a:off x="3346" y="1603"/>
              <a:ext cx="1017" cy="1290"/>
            </a:xfrm>
            <a:prstGeom prst="line">
              <a:avLst/>
            </a:prstGeom>
            <a:noFill/>
            <a:ln w="50800">
              <a:solidFill>
                <a:srgbClr val="CC0000"/>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096" name="Line 8"/>
            <p:cNvSpPr>
              <a:spLocks noChangeShapeType="1"/>
            </p:cNvSpPr>
            <p:nvPr/>
          </p:nvSpPr>
          <p:spPr bwMode="auto">
            <a:xfrm flipH="1">
              <a:off x="3084" y="2377"/>
              <a:ext cx="669" cy="0"/>
            </a:xfrm>
            <a:prstGeom prst="line">
              <a:avLst/>
            </a:prstGeom>
            <a:noFill/>
            <a:ln w="31750">
              <a:solidFill>
                <a:schemeClr val="tx1"/>
              </a:solidFill>
              <a:prstDash val="lgDash"/>
              <a:round/>
            </a:ln>
          </p:spPr>
          <p:txBody>
            <a:bodyPr wrap="none" anchor="ctr"/>
            <a:lstStyle/>
            <a:p>
              <a:pPr>
                <a:spcBef>
                  <a:spcPct val="20000"/>
                </a:spcBef>
                <a:defRPr/>
              </a:pPr>
              <a:endParaRPr lang="zh-CN" altLang="en-US">
                <a:ea typeface="宋体" panose="02010600030101010101" pitchFamily="2" charset="-122"/>
              </a:endParaRPr>
            </a:p>
          </p:txBody>
        </p:sp>
        <p:sp>
          <p:nvSpPr>
            <p:cNvPr id="217097" name="Line 9"/>
            <p:cNvSpPr>
              <a:spLocks noChangeShapeType="1"/>
            </p:cNvSpPr>
            <p:nvPr/>
          </p:nvSpPr>
          <p:spPr bwMode="auto">
            <a:xfrm>
              <a:off x="3782" y="2377"/>
              <a:ext cx="0" cy="1117"/>
            </a:xfrm>
            <a:prstGeom prst="line">
              <a:avLst/>
            </a:prstGeom>
            <a:noFill/>
            <a:ln w="31750">
              <a:solidFill>
                <a:schemeClr val="tx1"/>
              </a:solidFill>
              <a:prstDash val="lgDash"/>
              <a:round/>
            </a:ln>
          </p:spPr>
          <p:txBody>
            <a:bodyPr wrap="none" anchor="ctr"/>
            <a:lstStyle/>
            <a:p>
              <a:pPr>
                <a:spcBef>
                  <a:spcPct val="20000"/>
                </a:spcBef>
                <a:defRPr/>
              </a:pPr>
              <a:endParaRPr lang="zh-CN" altLang="en-US">
                <a:ea typeface="宋体" panose="02010600030101010101" pitchFamily="2" charset="-122"/>
              </a:endParaRPr>
            </a:p>
          </p:txBody>
        </p:sp>
        <p:sp>
          <p:nvSpPr>
            <p:cNvPr id="217098" name="Line 10"/>
            <p:cNvSpPr>
              <a:spLocks noChangeShapeType="1"/>
            </p:cNvSpPr>
            <p:nvPr/>
          </p:nvSpPr>
          <p:spPr bwMode="auto">
            <a:xfrm>
              <a:off x="3753" y="2377"/>
              <a:ext cx="1279" cy="0"/>
            </a:xfrm>
            <a:prstGeom prst="line">
              <a:avLst/>
            </a:prstGeom>
            <a:noFill/>
            <a:ln w="38100">
              <a:solidFill>
                <a:schemeClr val="tx1"/>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099" name="Line 11"/>
            <p:cNvSpPr>
              <a:spLocks noChangeShapeType="1"/>
            </p:cNvSpPr>
            <p:nvPr/>
          </p:nvSpPr>
          <p:spPr bwMode="auto">
            <a:xfrm flipV="1">
              <a:off x="4305" y="1689"/>
              <a:ext cx="0" cy="688"/>
            </a:xfrm>
            <a:prstGeom prst="line">
              <a:avLst/>
            </a:prstGeom>
            <a:noFill/>
            <a:ln w="25400">
              <a:solidFill>
                <a:schemeClr val="tx1"/>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100" name="Line 12"/>
            <p:cNvSpPr>
              <a:spLocks noChangeShapeType="1"/>
            </p:cNvSpPr>
            <p:nvPr/>
          </p:nvSpPr>
          <p:spPr bwMode="auto">
            <a:xfrm>
              <a:off x="4305" y="1689"/>
              <a:ext cx="727" cy="0"/>
            </a:xfrm>
            <a:prstGeom prst="line">
              <a:avLst/>
            </a:prstGeom>
            <a:noFill/>
            <a:ln w="38100">
              <a:solidFill>
                <a:schemeClr val="tx1"/>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101" name="Line 13"/>
            <p:cNvSpPr>
              <a:spLocks noChangeShapeType="1"/>
            </p:cNvSpPr>
            <p:nvPr/>
          </p:nvSpPr>
          <p:spPr bwMode="auto">
            <a:xfrm>
              <a:off x="4305" y="1976"/>
              <a:ext cx="349" cy="0"/>
            </a:xfrm>
            <a:prstGeom prst="line">
              <a:avLst/>
            </a:prstGeom>
            <a:noFill/>
            <a:ln w="38100">
              <a:solidFill>
                <a:schemeClr val="tx1"/>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102" name="Line 14"/>
            <p:cNvSpPr>
              <a:spLocks noChangeShapeType="1"/>
            </p:cNvSpPr>
            <p:nvPr/>
          </p:nvSpPr>
          <p:spPr bwMode="auto">
            <a:xfrm>
              <a:off x="4567" y="1976"/>
              <a:ext cx="0" cy="401"/>
            </a:xfrm>
            <a:prstGeom prst="line">
              <a:avLst/>
            </a:prstGeom>
            <a:noFill/>
            <a:ln w="25400">
              <a:solidFill>
                <a:schemeClr val="tx1"/>
              </a:solidFill>
              <a:round/>
              <a:headEnd type="triangle" w="med" len="me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217103" name="Line 15"/>
            <p:cNvSpPr>
              <a:spLocks noChangeShapeType="1"/>
            </p:cNvSpPr>
            <p:nvPr/>
          </p:nvSpPr>
          <p:spPr bwMode="auto">
            <a:xfrm>
              <a:off x="4887" y="1689"/>
              <a:ext cx="0" cy="688"/>
            </a:xfrm>
            <a:prstGeom prst="line">
              <a:avLst/>
            </a:prstGeom>
            <a:noFill/>
            <a:ln w="25400">
              <a:solidFill>
                <a:schemeClr val="tx1"/>
              </a:solidFill>
              <a:round/>
              <a:headEnd type="triangle" w="med" len="me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217104" name="Freeform 16"/>
            <p:cNvSpPr/>
            <p:nvPr/>
          </p:nvSpPr>
          <p:spPr bwMode="auto">
            <a:xfrm>
              <a:off x="3898" y="2176"/>
              <a:ext cx="146" cy="201"/>
            </a:xfrm>
            <a:custGeom>
              <a:avLst/>
              <a:gdLst/>
              <a:ahLst/>
              <a:cxnLst>
                <a:cxn ang="0">
                  <a:pos x="192" y="336"/>
                </a:cxn>
                <a:cxn ang="0">
                  <a:pos x="144" y="144"/>
                </a:cxn>
                <a:cxn ang="0">
                  <a:pos x="0" y="0"/>
                </a:cxn>
              </a:cxnLst>
              <a:rect l="0" t="0" r="r" b="b"/>
              <a:pathLst>
                <a:path w="192" h="336">
                  <a:moveTo>
                    <a:pt x="192" y="336"/>
                  </a:moveTo>
                  <a:cubicBezTo>
                    <a:pt x="184" y="268"/>
                    <a:pt x="176" y="200"/>
                    <a:pt x="144" y="144"/>
                  </a:cubicBezTo>
                  <a:cubicBezTo>
                    <a:pt x="112" y="88"/>
                    <a:pt x="56" y="44"/>
                    <a:pt x="0" y="0"/>
                  </a:cubicBezTo>
                </a:path>
              </a:pathLst>
            </a:custGeom>
            <a:noFill/>
            <a:ln w="38100">
              <a:solidFill>
                <a:schemeClr val="tx1"/>
              </a:solidFill>
              <a:roun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180244" name="Text Box 17"/>
            <p:cNvSpPr txBox="1">
              <a:spLocks noChangeArrowheads="1"/>
            </p:cNvSpPr>
            <p:nvPr/>
          </p:nvSpPr>
          <p:spPr bwMode="auto">
            <a:xfrm>
              <a:off x="2933" y="3453"/>
              <a:ext cx="212" cy="288"/>
            </a:xfrm>
            <a:prstGeom prst="rect">
              <a:avLst/>
            </a:prstGeom>
            <a:noFill/>
            <a:ln w="3810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180245" name="Text Box 18"/>
            <p:cNvSpPr txBox="1">
              <a:spLocks noChangeArrowheads="1"/>
            </p:cNvSpPr>
            <p:nvPr/>
          </p:nvSpPr>
          <p:spPr bwMode="auto">
            <a:xfrm>
              <a:off x="5271" y="3504"/>
              <a:ext cx="202" cy="291"/>
            </a:xfrm>
            <a:prstGeom prst="rect">
              <a:avLst/>
            </a:prstGeom>
            <a:noFill/>
            <a:ln w="3810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x</a:t>
              </a:r>
              <a:endParaRPr lang="en-US" altLang="zh-CN" sz="2400">
                <a:ea typeface="宋体" panose="02010600030101010101" pitchFamily="2" charset="-122"/>
              </a:endParaRPr>
            </a:p>
          </p:txBody>
        </p:sp>
        <p:sp>
          <p:nvSpPr>
            <p:cNvPr id="180246" name="Text Box 19"/>
            <p:cNvSpPr txBox="1">
              <a:spLocks noChangeArrowheads="1"/>
            </p:cNvSpPr>
            <p:nvPr/>
          </p:nvSpPr>
          <p:spPr bwMode="auto">
            <a:xfrm>
              <a:off x="3159" y="1344"/>
              <a:ext cx="664" cy="288"/>
            </a:xfrm>
            <a:prstGeom prst="rect">
              <a:avLst/>
            </a:prstGeom>
            <a:noFill/>
            <a:ln w="38100">
              <a:noFill/>
              <a:miter lim="800000"/>
            </a:ln>
          </p:spPr>
          <p:txBody>
            <a:bodyPr>
              <a:spAutoFit/>
            </a:bodyPr>
            <a:lstStyle/>
            <a:p>
              <a:pPr>
                <a:defRPr/>
              </a:pPr>
              <a:r>
                <a:rPr lang="en-US" altLang="zh-CN" sz="2400" i="1">
                  <a:latin typeface="Times New Roman" panose="02020603050405020304" pitchFamily="18" charset="0"/>
                  <a:ea typeface="宋体" panose="02010600030101010101" pitchFamily="2" charset="-122"/>
                </a:rPr>
                <a:t>y</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x</a:t>
              </a:r>
              <a:r>
                <a:rPr lang="en-US" altLang="zh-CN" sz="2400">
                  <a:latin typeface="Times New Roman" panose="02020603050405020304" pitchFamily="18" charset="0"/>
                  <a:ea typeface="宋体" panose="02010600030101010101" pitchFamily="2" charset="-122"/>
                </a:rPr>
                <a:t>)</a:t>
              </a:r>
            </a:p>
          </p:txBody>
        </p:sp>
        <p:sp>
          <p:nvSpPr>
            <p:cNvPr id="180247" name="Text Box 20"/>
            <p:cNvSpPr txBox="1">
              <a:spLocks noChangeArrowheads="1"/>
            </p:cNvSpPr>
            <p:nvPr/>
          </p:nvSpPr>
          <p:spPr bwMode="auto">
            <a:xfrm>
              <a:off x="2823" y="2208"/>
              <a:ext cx="543" cy="288"/>
            </a:xfrm>
            <a:prstGeom prst="rect">
              <a:avLst/>
            </a:prstGeom>
            <a:noFill/>
            <a:ln w="38100">
              <a:noFill/>
              <a:miter lim="800000"/>
            </a:ln>
          </p:spPr>
          <p:txBody>
            <a:bodyPr>
              <a:spAutoFit/>
            </a:bodyPr>
            <a:lstStyle/>
            <a:p>
              <a:pPr>
                <a:defRPr/>
              </a:pPr>
              <a:r>
                <a:rPr lang="en-US" altLang="zh-CN" sz="2400" i="1">
                  <a:latin typeface="Times New Roman" panose="02020603050405020304" pitchFamily="18" charset="0"/>
                  <a:ea typeface="宋体" panose="02010600030101010101" pitchFamily="2" charset="-122"/>
                </a:rPr>
                <a:t>y</a:t>
              </a:r>
              <a:r>
                <a:rPr lang="en-US" altLang="zh-CN" sz="2400" baseline="-25000">
                  <a:latin typeface="Times New Roman" panose="02020603050405020304" pitchFamily="18" charset="0"/>
                  <a:ea typeface="宋体" panose="02010600030101010101" pitchFamily="2" charset="-122"/>
                </a:rPr>
                <a:t>0</a:t>
              </a:r>
              <a:endParaRPr lang="en-US" altLang="zh-CN" sz="2400">
                <a:ea typeface="宋体" panose="02010600030101010101" pitchFamily="2" charset="-122"/>
              </a:endParaRPr>
            </a:p>
          </p:txBody>
        </p:sp>
        <p:sp>
          <p:nvSpPr>
            <p:cNvPr id="180248" name="Text Box 21"/>
            <p:cNvSpPr txBox="1">
              <a:spLocks noChangeArrowheads="1"/>
            </p:cNvSpPr>
            <p:nvPr/>
          </p:nvSpPr>
          <p:spPr bwMode="auto">
            <a:xfrm>
              <a:off x="3639" y="3466"/>
              <a:ext cx="555" cy="288"/>
            </a:xfrm>
            <a:prstGeom prst="rect">
              <a:avLst/>
            </a:prstGeom>
            <a:noFill/>
            <a:ln w="38100">
              <a:noFill/>
              <a:miter lim="800000"/>
            </a:ln>
          </p:spPr>
          <p:txBody>
            <a:bodyPr>
              <a:spAutoFit/>
            </a:bodyPr>
            <a:lstStyle/>
            <a:p>
              <a:pPr>
                <a:defRPr/>
              </a:pPr>
              <a:r>
                <a:rPr lang="en-US" altLang="zh-CN" sz="2400" i="1">
                  <a:latin typeface="Times New Roman" panose="02020603050405020304" pitchFamily="18" charset="0"/>
                  <a:ea typeface="宋体" panose="02010600030101010101" pitchFamily="2" charset="-122"/>
                </a:rPr>
                <a:t>x</a:t>
              </a:r>
              <a:r>
                <a:rPr lang="en-US" altLang="zh-CN" sz="2400" baseline="-25000">
                  <a:latin typeface="Times New Roman" panose="02020603050405020304" pitchFamily="18" charset="0"/>
                  <a:ea typeface="宋体" panose="02010600030101010101" pitchFamily="2" charset="-122"/>
                </a:rPr>
                <a:t>0</a:t>
              </a:r>
              <a:endParaRPr lang="en-US" altLang="zh-CN" sz="2400">
                <a:ea typeface="宋体" panose="02010600030101010101" pitchFamily="2" charset="-122"/>
              </a:endParaRPr>
            </a:p>
          </p:txBody>
        </p:sp>
        <p:sp>
          <p:nvSpPr>
            <p:cNvPr id="180249" name="Text Box 22"/>
            <p:cNvSpPr txBox="1">
              <a:spLocks noChangeArrowheads="1"/>
            </p:cNvSpPr>
            <p:nvPr/>
          </p:nvSpPr>
          <p:spPr bwMode="auto">
            <a:xfrm>
              <a:off x="4016" y="2103"/>
              <a:ext cx="237" cy="288"/>
            </a:xfrm>
            <a:prstGeom prst="rect">
              <a:avLst/>
            </a:prstGeom>
            <a:noFill/>
            <a:ln w="3810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180250" name="Text Box 23"/>
            <p:cNvSpPr txBox="1">
              <a:spLocks noChangeArrowheads="1"/>
            </p:cNvSpPr>
            <p:nvPr/>
          </p:nvSpPr>
          <p:spPr bwMode="auto">
            <a:xfrm>
              <a:off x="3879" y="2579"/>
              <a:ext cx="330" cy="288"/>
            </a:xfrm>
            <a:prstGeom prst="rect">
              <a:avLst/>
            </a:prstGeom>
            <a:noFill/>
            <a:ln w="3810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x</a:t>
              </a:r>
              <a:endParaRPr lang="en-US" altLang="zh-CN" sz="2400">
                <a:ea typeface="宋体" panose="02010600030101010101" pitchFamily="2" charset="-122"/>
              </a:endParaRPr>
            </a:p>
          </p:txBody>
        </p:sp>
        <p:sp>
          <p:nvSpPr>
            <p:cNvPr id="180251" name="Text Box 24"/>
            <p:cNvSpPr txBox="1">
              <a:spLocks noChangeArrowheads="1"/>
            </p:cNvSpPr>
            <p:nvPr/>
          </p:nvSpPr>
          <p:spPr bwMode="auto">
            <a:xfrm>
              <a:off x="4888" y="1947"/>
              <a:ext cx="386" cy="291"/>
            </a:xfrm>
            <a:prstGeom prst="rect">
              <a:avLst/>
            </a:prstGeom>
            <a:noFill/>
            <a:ln w="3810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y’</a:t>
              </a:r>
              <a:endParaRPr lang="en-US" altLang="zh-CN" sz="2400">
                <a:ea typeface="宋体" panose="02010600030101010101" pitchFamily="2" charset="-122"/>
              </a:endParaRPr>
            </a:p>
          </p:txBody>
        </p:sp>
        <p:sp>
          <p:nvSpPr>
            <p:cNvPr id="180252" name="Text Box 25"/>
            <p:cNvSpPr txBox="1">
              <a:spLocks noChangeArrowheads="1"/>
            </p:cNvSpPr>
            <p:nvPr/>
          </p:nvSpPr>
          <p:spPr bwMode="auto">
            <a:xfrm>
              <a:off x="4566" y="2062"/>
              <a:ext cx="321" cy="291"/>
            </a:xfrm>
            <a:prstGeom prst="rect">
              <a:avLst/>
            </a:prstGeom>
            <a:noFill/>
            <a:ln w="3810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y</a:t>
              </a:r>
              <a:endParaRPr lang="en-US" altLang="zh-CN" sz="2400">
                <a:ea typeface="宋体" panose="02010600030101010101" pitchFamily="2" charset="-122"/>
              </a:endParaRPr>
            </a:p>
          </p:txBody>
        </p:sp>
        <p:sp>
          <p:nvSpPr>
            <p:cNvPr id="217114" name="Line 26"/>
            <p:cNvSpPr>
              <a:spLocks noChangeShapeType="1"/>
            </p:cNvSpPr>
            <p:nvPr/>
          </p:nvSpPr>
          <p:spPr bwMode="auto">
            <a:xfrm>
              <a:off x="4305" y="2377"/>
              <a:ext cx="0" cy="258"/>
            </a:xfrm>
            <a:prstGeom prst="line">
              <a:avLst/>
            </a:prstGeom>
            <a:noFill/>
            <a:ln w="25400">
              <a:solidFill>
                <a:schemeClr val="tx1"/>
              </a:solidFill>
              <a:round/>
            </a:ln>
          </p:spPr>
          <p:txBody>
            <a:bodyPr wrap="none" anchor="ctr"/>
            <a:lstStyle/>
            <a:p>
              <a:pPr>
                <a:spcBef>
                  <a:spcPct val="20000"/>
                </a:spcBef>
                <a:defRPr/>
              </a:pPr>
              <a:endParaRPr lang="zh-CN" altLang="en-US">
                <a:ea typeface="宋体" panose="02010600030101010101" pitchFamily="2" charset="-122"/>
              </a:endParaRPr>
            </a:p>
          </p:txBody>
        </p:sp>
        <p:sp>
          <p:nvSpPr>
            <p:cNvPr id="217115" name="Line 27"/>
            <p:cNvSpPr>
              <a:spLocks noChangeShapeType="1"/>
            </p:cNvSpPr>
            <p:nvPr/>
          </p:nvSpPr>
          <p:spPr bwMode="auto">
            <a:xfrm>
              <a:off x="3782" y="2606"/>
              <a:ext cx="523" cy="0"/>
            </a:xfrm>
            <a:prstGeom prst="line">
              <a:avLst/>
            </a:prstGeom>
            <a:noFill/>
            <a:ln w="38100">
              <a:solidFill>
                <a:schemeClr val="tx1"/>
              </a:solidFill>
              <a:round/>
              <a:headEnd type="triangle" w="med" len="med"/>
              <a:tailEnd type="triangle" w="med" len="med"/>
            </a:ln>
          </p:spPr>
          <p:txBody>
            <a:bodyPr wrap="none" anchor="ctr"/>
            <a:lstStyle/>
            <a:p>
              <a:pPr>
                <a:spcBef>
                  <a:spcPct val="20000"/>
                </a:spcBef>
                <a:defRPr/>
              </a:pPr>
              <a:endParaRPr lang="zh-CN" altLang="en-US">
                <a:ea typeface="宋体" panose="02010600030101010101" pitchFamily="2" charset="-122"/>
              </a:endParaRPr>
            </a:p>
          </p:txBody>
        </p:sp>
        <p:sp>
          <p:nvSpPr>
            <p:cNvPr id="180255" name="Text Box 28"/>
            <p:cNvSpPr txBox="1">
              <a:spLocks noChangeArrowheads="1"/>
            </p:cNvSpPr>
            <p:nvPr/>
          </p:nvSpPr>
          <p:spPr bwMode="auto">
            <a:xfrm>
              <a:off x="3379" y="3696"/>
              <a:ext cx="1675" cy="291"/>
            </a:xfrm>
            <a:prstGeom prst="rect">
              <a:avLst/>
            </a:prstGeom>
            <a:noFill/>
            <a:ln w="38100">
              <a:noFill/>
              <a:miter lim="800000"/>
            </a:ln>
          </p:spPr>
          <p:txBody>
            <a:bodyPr wrap="none">
              <a:spAutoFit/>
            </a:bodyPr>
            <a:lstStyle/>
            <a:p>
              <a:pPr>
                <a:defRPr/>
              </a:pPr>
              <a:r>
                <a:rPr lang="zh-CN" altLang="en-US" sz="2400">
                  <a:ea typeface="宋体" panose="02010600030101010101" pitchFamily="2" charset="-122"/>
                </a:rPr>
                <a:t>非线性关系线性化</a:t>
              </a:r>
            </a:p>
          </p:txBody>
        </p:sp>
        <p:sp>
          <p:nvSpPr>
            <p:cNvPr id="180256" name="Text Box 29"/>
            <p:cNvSpPr txBox="1">
              <a:spLocks noChangeArrowheads="1"/>
            </p:cNvSpPr>
            <p:nvPr/>
          </p:nvSpPr>
          <p:spPr bwMode="auto">
            <a:xfrm>
              <a:off x="3543" y="2112"/>
              <a:ext cx="244"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A</a:t>
              </a:r>
            </a:p>
          </p:txBody>
        </p:sp>
      </p:grpSp>
      <p:sp>
        <p:nvSpPr>
          <p:cNvPr id="217118" name="Rectangle 30"/>
          <p:cNvSpPr>
            <a:spLocks noChangeArrowheads="1"/>
          </p:cNvSpPr>
          <p:nvPr/>
        </p:nvSpPr>
        <p:spPr bwMode="auto">
          <a:xfrm>
            <a:off x="1162050" y="2104802"/>
            <a:ext cx="3194050" cy="587853"/>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线性化增量方程为：</a:t>
            </a:r>
          </a:p>
        </p:txBody>
      </p:sp>
      <p:sp>
        <p:nvSpPr>
          <p:cNvPr id="217119" name="Rectangle 31"/>
          <p:cNvSpPr>
            <a:spLocks noChangeArrowheads="1"/>
          </p:cNvSpPr>
          <p:nvPr/>
        </p:nvSpPr>
        <p:spPr bwMode="auto">
          <a:xfrm>
            <a:off x="1258888" y="3030315"/>
            <a:ext cx="2681287" cy="519112"/>
          </a:xfrm>
          <a:prstGeom prst="rect">
            <a:avLst/>
          </a:prstGeom>
          <a:noFill/>
          <a:ln w="22225">
            <a:noFill/>
            <a:miter lim="800000"/>
          </a:ln>
        </p:spPr>
        <p:txBody>
          <a:bodyPr wrap="none">
            <a:spAutoFit/>
          </a:bodyPr>
          <a:lstStyle/>
          <a:p>
            <a:pPr eaLnBrk="0" hangingPunct="0">
              <a:defRPr/>
            </a:pPr>
            <a:r>
              <a:rPr lang="en-US" altLang="zh-CN" sz="280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y </a:t>
            </a:r>
            <a:r>
              <a:rPr lang="en-US" altLang="zh-CN" sz="280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 </a:t>
            </a:r>
            <a:r>
              <a:rPr lang="en-US" altLang="zh-CN" sz="280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y' </a:t>
            </a:r>
            <a:r>
              <a:rPr lang="en-US" altLang="zh-CN" sz="2800">
                <a:latin typeface="Times New Roman" panose="02020603050405020304" pitchFamily="18" charset="0"/>
                <a:ea typeface="宋体" panose="02010600030101010101" pitchFamily="2" charset="-122"/>
              </a:rPr>
              <a:t>=</a:t>
            </a:r>
            <a:r>
              <a:rPr lang="en-US" altLang="zh-CN" sz="280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x</a:t>
            </a:r>
            <a:r>
              <a:rPr lang="en-US" altLang="zh-CN" sz="2800" i="1">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tg</a:t>
            </a:r>
            <a:r>
              <a:rPr lang="en-US" altLang="zh-CN" sz="2800" i="1">
                <a:ea typeface="宋体" panose="02010600030101010101" pitchFamily="2" charset="-122"/>
                <a:sym typeface="Symbol" panose="05050102010706020507" pitchFamily="18" charset="2"/>
              </a:rPr>
              <a:t></a:t>
            </a:r>
            <a:endParaRPr lang="en-US" altLang="zh-CN" sz="2800" i="1">
              <a:ea typeface="宋体" panose="02010600030101010101" pitchFamily="2" charset="-122"/>
            </a:endParaRPr>
          </a:p>
        </p:txBody>
      </p:sp>
      <p:sp>
        <p:nvSpPr>
          <p:cNvPr id="217120" name="Rectangle 32"/>
          <p:cNvSpPr>
            <a:spLocks noChangeArrowheads="1"/>
          </p:cNvSpPr>
          <p:nvPr/>
        </p:nvSpPr>
        <p:spPr bwMode="auto">
          <a:xfrm>
            <a:off x="1979613" y="4038377"/>
            <a:ext cx="2808287" cy="1083374"/>
          </a:xfrm>
          <a:prstGeom prst="rect">
            <a:avLst/>
          </a:prstGeom>
          <a:noFill/>
          <a:ln w="22225">
            <a:noFill/>
            <a:miter lim="800000"/>
          </a:ln>
        </p:spPr>
        <p:txBody>
          <a:bodyPr>
            <a:spAutoFit/>
          </a:bodyPr>
          <a:lstStyle/>
          <a:p>
            <a:pPr>
              <a:lnSpc>
                <a:spcPct val="115000"/>
              </a:lnSpc>
              <a:defRPr/>
            </a:pPr>
            <a:r>
              <a:rPr lang="zh-CN" altLang="en-US" sz="2800" dirty="0">
                <a:latin typeface="宋体" panose="02010600030101010101" pitchFamily="2" charset="-122"/>
                <a:ea typeface="宋体" panose="02010600030101010101" pitchFamily="2" charset="-122"/>
              </a:rPr>
              <a:t>切线法是泰勒级数法的特例。</a:t>
            </a:r>
          </a:p>
        </p:txBody>
      </p:sp>
      <p:sp>
        <p:nvSpPr>
          <p:cNvPr id="34"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35" name="页脚占位符 34"/>
          <p:cNvSpPr>
            <a:spLocks noGrp="1"/>
          </p:cNvSpPr>
          <p:nvPr>
            <p:ph type="ftr" sz="quarter" idx="11"/>
          </p:nvPr>
        </p:nvSpPr>
        <p:spPr/>
        <p:txBody>
          <a:bodyPr/>
          <a:lstStyle/>
          <a:p>
            <a:pPr>
              <a:defRPr/>
            </a:pPr>
            <a:r>
              <a:rPr lang="en-US" altLang="zh-CN"/>
              <a:t>192</a:t>
            </a:r>
            <a:endParaRPr lang="zh-CN" altLang="zh-CN"/>
          </a:p>
        </p:txBody>
      </p:sp>
      <p:sp>
        <p:nvSpPr>
          <p:cNvPr id="36" name="TextBox 3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7118"/>
                                        </p:tgtEl>
                                        <p:attrNameLst>
                                          <p:attrName>style.visibility</p:attrName>
                                        </p:attrNameLst>
                                      </p:cBhvr>
                                      <p:to>
                                        <p:strVal val="visible"/>
                                      </p:to>
                                    </p:set>
                                    <p:anim calcmode="lin" valueType="num">
                                      <p:cBhvr additive="base">
                                        <p:cTn id="13" dur="500" fill="hold"/>
                                        <p:tgtEl>
                                          <p:spTgt spid="217118"/>
                                        </p:tgtEl>
                                        <p:attrNameLst>
                                          <p:attrName>ppt_x</p:attrName>
                                        </p:attrNameLst>
                                      </p:cBhvr>
                                      <p:tavLst>
                                        <p:tav tm="0">
                                          <p:val>
                                            <p:strVal val="#ppt_x"/>
                                          </p:val>
                                        </p:tav>
                                        <p:tav tm="100000">
                                          <p:val>
                                            <p:strVal val="#ppt_x"/>
                                          </p:val>
                                        </p:tav>
                                      </p:tavLst>
                                    </p:anim>
                                    <p:anim calcmode="lin" valueType="num">
                                      <p:cBhvr additive="base">
                                        <p:cTn id="14" dur="500" fill="hold"/>
                                        <p:tgtEl>
                                          <p:spTgt spid="2171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7119"/>
                                        </p:tgtEl>
                                        <p:attrNameLst>
                                          <p:attrName>style.visibility</p:attrName>
                                        </p:attrNameLst>
                                      </p:cBhvr>
                                      <p:to>
                                        <p:strVal val="visible"/>
                                      </p:to>
                                    </p:set>
                                    <p:anim calcmode="lin" valueType="num">
                                      <p:cBhvr additive="base">
                                        <p:cTn id="19" dur="500" fill="hold"/>
                                        <p:tgtEl>
                                          <p:spTgt spid="217119"/>
                                        </p:tgtEl>
                                        <p:attrNameLst>
                                          <p:attrName>ppt_x</p:attrName>
                                        </p:attrNameLst>
                                      </p:cBhvr>
                                      <p:tavLst>
                                        <p:tav tm="0">
                                          <p:val>
                                            <p:strVal val="#ppt_x"/>
                                          </p:val>
                                        </p:tav>
                                        <p:tav tm="100000">
                                          <p:val>
                                            <p:strVal val="#ppt_x"/>
                                          </p:val>
                                        </p:tav>
                                      </p:tavLst>
                                    </p:anim>
                                    <p:anim calcmode="lin" valueType="num">
                                      <p:cBhvr additive="base">
                                        <p:cTn id="20" dur="500" fill="hold"/>
                                        <p:tgtEl>
                                          <p:spTgt spid="217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7120"/>
                                        </p:tgtEl>
                                        <p:attrNameLst>
                                          <p:attrName>style.visibility</p:attrName>
                                        </p:attrNameLst>
                                      </p:cBhvr>
                                      <p:to>
                                        <p:strVal val="visible"/>
                                      </p:to>
                                    </p:set>
                                    <p:anim calcmode="lin" valueType="num">
                                      <p:cBhvr additive="base">
                                        <p:cTn id="25" dur="500" fill="hold"/>
                                        <p:tgtEl>
                                          <p:spTgt spid="217120"/>
                                        </p:tgtEl>
                                        <p:attrNameLst>
                                          <p:attrName>ppt_x</p:attrName>
                                        </p:attrNameLst>
                                      </p:cBhvr>
                                      <p:tavLst>
                                        <p:tav tm="0">
                                          <p:val>
                                            <p:strVal val="#ppt_x"/>
                                          </p:val>
                                        </p:tav>
                                        <p:tav tm="100000">
                                          <p:val>
                                            <p:strVal val="#ppt_x"/>
                                          </p:val>
                                        </p:tav>
                                      </p:tavLst>
                                    </p:anim>
                                    <p:anim calcmode="lin" valueType="num">
                                      <p:cBhvr additive="base">
                                        <p:cTn id="26" dur="500" fill="hold"/>
                                        <p:tgtEl>
                                          <p:spTgt spid="217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8" grpId="0" autoUpdateAnimBg="0"/>
      <p:bldP spid="217119" grpId="0" autoUpdateAnimBg="0"/>
      <p:bldP spid="21712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900113" y="1341438"/>
            <a:ext cx="4959350"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系统线性化微分方程的建立</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18115" name="Rectangle 3"/>
          <p:cNvSpPr>
            <a:spLocks noChangeArrowheads="1"/>
          </p:cNvSpPr>
          <p:nvPr/>
        </p:nvSpPr>
        <p:spPr bwMode="auto">
          <a:xfrm>
            <a:off x="1052513" y="2027238"/>
            <a:ext cx="5486400" cy="519112"/>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步骤 </a:t>
            </a:r>
          </a:p>
        </p:txBody>
      </p:sp>
      <p:sp>
        <p:nvSpPr>
          <p:cNvPr id="218116" name="Rectangle 4"/>
          <p:cNvSpPr>
            <a:spLocks noChangeArrowheads="1"/>
          </p:cNvSpPr>
          <p:nvPr/>
        </p:nvSpPr>
        <p:spPr bwMode="auto">
          <a:xfrm>
            <a:off x="1128713" y="2713038"/>
            <a:ext cx="7162800" cy="519112"/>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确定系统各组成元件在平衡态的工作点；</a:t>
            </a:r>
            <a:r>
              <a:rPr lang="zh-CN" altLang="en-US" sz="2800">
                <a:latin typeface="Times New Roman" panose="02020603050405020304" pitchFamily="18" charset="0"/>
                <a:ea typeface="宋体" panose="02010600030101010101" pitchFamily="2" charset="-122"/>
              </a:rPr>
              <a:t> </a:t>
            </a:r>
          </a:p>
        </p:txBody>
      </p:sp>
      <p:sp>
        <p:nvSpPr>
          <p:cNvPr id="218117" name="Rectangle 5"/>
          <p:cNvSpPr>
            <a:spLocks noChangeArrowheads="1"/>
          </p:cNvSpPr>
          <p:nvPr/>
        </p:nvSpPr>
        <p:spPr bwMode="auto">
          <a:xfrm>
            <a:off x="1128713" y="3336925"/>
            <a:ext cx="7546975" cy="519113"/>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列出各组成元件在工作点附近的增量方程； </a:t>
            </a:r>
          </a:p>
        </p:txBody>
      </p:sp>
      <p:sp>
        <p:nvSpPr>
          <p:cNvPr id="218118" name="Rectangle 6"/>
          <p:cNvSpPr>
            <a:spLocks noChangeArrowheads="1"/>
          </p:cNvSpPr>
          <p:nvPr/>
        </p:nvSpPr>
        <p:spPr bwMode="auto">
          <a:xfrm>
            <a:off x="1128713" y="4008438"/>
            <a:ext cx="7391400" cy="946150"/>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消除中间变量，得到以增量表示的线性化微</a:t>
            </a:r>
          </a:p>
          <a:p>
            <a:pPr>
              <a:defRPr/>
            </a:pPr>
            <a:r>
              <a:rPr lang="zh-CN" altLang="en-US" sz="2800">
                <a:latin typeface="宋体" panose="02010600030101010101" pitchFamily="2" charset="-122"/>
                <a:ea typeface="宋体" panose="02010600030101010101" pitchFamily="2" charset="-122"/>
              </a:rPr>
              <a:t>  分方程； </a:t>
            </a:r>
          </a:p>
        </p:txBody>
      </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 calcmode="lin" valueType="num">
                                      <p:cBhvr additive="base">
                                        <p:cTn id="7" dur="500" fill="hold"/>
                                        <p:tgtEl>
                                          <p:spTgt spid="218115"/>
                                        </p:tgtEl>
                                        <p:attrNameLst>
                                          <p:attrName>ppt_x</p:attrName>
                                        </p:attrNameLst>
                                      </p:cBhvr>
                                      <p:tavLst>
                                        <p:tav tm="0">
                                          <p:val>
                                            <p:strVal val="#ppt_x"/>
                                          </p:val>
                                        </p:tav>
                                        <p:tav tm="100000">
                                          <p:val>
                                            <p:strVal val="#ppt_x"/>
                                          </p:val>
                                        </p:tav>
                                      </p:tavLst>
                                    </p:anim>
                                    <p:anim calcmode="lin" valueType="num">
                                      <p:cBhvr additive="base">
                                        <p:cTn id="8" dur="500" fill="hold"/>
                                        <p:tgtEl>
                                          <p:spTgt spid="2181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16"/>
                                        </p:tgtEl>
                                        <p:attrNameLst>
                                          <p:attrName>style.visibility</p:attrName>
                                        </p:attrNameLst>
                                      </p:cBhvr>
                                      <p:to>
                                        <p:strVal val="visible"/>
                                      </p:to>
                                    </p:set>
                                    <p:anim calcmode="lin" valueType="num">
                                      <p:cBhvr additive="base">
                                        <p:cTn id="13" dur="500" fill="hold"/>
                                        <p:tgtEl>
                                          <p:spTgt spid="218116"/>
                                        </p:tgtEl>
                                        <p:attrNameLst>
                                          <p:attrName>ppt_x</p:attrName>
                                        </p:attrNameLst>
                                      </p:cBhvr>
                                      <p:tavLst>
                                        <p:tav tm="0">
                                          <p:val>
                                            <p:strVal val="#ppt_x"/>
                                          </p:val>
                                        </p:tav>
                                        <p:tav tm="100000">
                                          <p:val>
                                            <p:strVal val="#ppt_x"/>
                                          </p:val>
                                        </p:tav>
                                      </p:tavLst>
                                    </p:anim>
                                    <p:anim calcmode="lin" valueType="num">
                                      <p:cBhvr additive="base">
                                        <p:cTn id="14" dur="500" fill="hold"/>
                                        <p:tgtEl>
                                          <p:spTgt spid="2181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8117"/>
                                        </p:tgtEl>
                                        <p:attrNameLst>
                                          <p:attrName>style.visibility</p:attrName>
                                        </p:attrNameLst>
                                      </p:cBhvr>
                                      <p:to>
                                        <p:strVal val="visible"/>
                                      </p:to>
                                    </p:set>
                                    <p:anim calcmode="lin" valueType="num">
                                      <p:cBhvr additive="base">
                                        <p:cTn id="19" dur="500" fill="hold"/>
                                        <p:tgtEl>
                                          <p:spTgt spid="218117"/>
                                        </p:tgtEl>
                                        <p:attrNameLst>
                                          <p:attrName>ppt_x</p:attrName>
                                        </p:attrNameLst>
                                      </p:cBhvr>
                                      <p:tavLst>
                                        <p:tav tm="0">
                                          <p:val>
                                            <p:strVal val="#ppt_x"/>
                                          </p:val>
                                        </p:tav>
                                        <p:tav tm="100000">
                                          <p:val>
                                            <p:strVal val="#ppt_x"/>
                                          </p:val>
                                        </p:tav>
                                      </p:tavLst>
                                    </p:anim>
                                    <p:anim calcmode="lin" valueType="num">
                                      <p:cBhvr additive="base">
                                        <p:cTn id="20" dur="500" fill="hold"/>
                                        <p:tgtEl>
                                          <p:spTgt spid="2181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8118"/>
                                        </p:tgtEl>
                                        <p:attrNameLst>
                                          <p:attrName>style.visibility</p:attrName>
                                        </p:attrNameLst>
                                      </p:cBhvr>
                                      <p:to>
                                        <p:strVal val="visible"/>
                                      </p:to>
                                    </p:set>
                                    <p:anim calcmode="lin" valueType="num">
                                      <p:cBhvr additive="base">
                                        <p:cTn id="25" dur="500" fill="hold"/>
                                        <p:tgtEl>
                                          <p:spTgt spid="218118"/>
                                        </p:tgtEl>
                                        <p:attrNameLst>
                                          <p:attrName>ppt_x</p:attrName>
                                        </p:attrNameLst>
                                      </p:cBhvr>
                                      <p:tavLst>
                                        <p:tav tm="0">
                                          <p:val>
                                            <p:strVal val="#ppt_x"/>
                                          </p:val>
                                        </p:tav>
                                        <p:tav tm="100000">
                                          <p:val>
                                            <p:strVal val="#ppt_x"/>
                                          </p:val>
                                        </p:tav>
                                      </p:tavLst>
                                    </p:anim>
                                    <p:anim calcmode="lin" valueType="num">
                                      <p:cBhvr additive="base">
                                        <p:cTn id="26"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autoUpdateAnimBg="0"/>
      <p:bldP spid="218116" grpId="0" autoUpdateAnimBg="0"/>
      <p:bldP spid="218117" grpId="0" autoUpdateAnimBg="0"/>
      <p:bldP spid="2181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0" name="Rectangle 9"/>
          <p:cNvSpPr>
            <a:spLocks noChangeArrowheads="1"/>
          </p:cNvSpPr>
          <p:nvPr/>
        </p:nvSpPr>
        <p:spPr bwMode="auto">
          <a:xfrm>
            <a:off x="899592" y="4077072"/>
            <a:ext cx="5301451" cy="523220"/>
          </a:xfrm>
          <a:prstGeom prst="rect">
            <a:avLst/>
          </a:prstGeom>
          <a:noFill/>
          <a:ln w="9525">
            <a:noFill/>
            <a:miter lim="800000"/>
          </a:ln>
        </p:spPr>
        <p:txBody>
          <a:bodyPr wrap="none">
            <a:spAutoFit/>
          </a:bodyPr>
          <a:lstStyle/>
          <a:p>
            <a:pPr>
              <a:defRPr/>
            </a:pPr>
            <a:r>
              <a:rPr lang="zh-CN" altLang="en-US" sz="2800" dirty="0">
                <a:ea typeface="宋体" panose="02010600030101010101" pitchFamily="2" charset="-122"/>
              </a:rPr>
              <a:t>在        点附近泰勒展开</a:t>
            </a:r>
            <a:r>
              <a:rPr lang="en-US" altLang="zh-CN" sz="2800" dirty="0">
                <a:latin typeface="Symbol" panose="05050102010706020507" pitchFamily="18" charset="2"/>
                <a:ea typeface="宋体" panose="02010600030101010101" pitchFamily="2" charset="-122"/>
              </a:rPr>
              <a:t>(</a:t>
            </a:r>
            <a:r>
              <a:rPr lang="zh-CN" altLang="en-US" sz="2800" dirty="0">
                <a:latin typeface="Symbol" panose="05050102010706020507" pitchFamily="18" charset="2"/>
                <a:ea typeface="宋体" panose="02010600030101010101" pitchFamily="2" charset="-122"/>
              </a:rPr>
              <a:t>当</a:t>
            </a:r>
            <a:r>
              <a:rPr lang="en-US" altLang="zh-CN" sz="2800" dirty="0">
                <a:latin typeface="Symbol" panose="05050102010706020507" pitchFamily="18" charset="2"/>
                <a:ea typeface="宋体" panose="02010600030101010101" pitchFamily="2" charset="-122"/>
              </a:rPr>
              <a:t>|q</a:t>
            </a:r>
            <a:r>
              <a:rPr lang="en-US" altLang="zh-CN" sz="2800" baseline="-25000" dirty="0">
                <a:latin typeface="Symbol" panose="05050102010706020507" pitchFamily="18" charset="2"/>
                <a:ea typeface="宋体" panose="02010600030101010101" pitchFamily="2" charset="-122"/>
              </a:rPr>
              <a:t>0</a:t>
            </a:r>
            <a:r>
              <a:rPr lang="en-US" altLang="zh-CN" sz="2800" dirty="0">
                <a:latin typeface="Symbol" panose="05050102010706020507" pitchFamily="18" charset="2"/>
                <a:ea typeface="宋体" panose="02010600030101010101" pitchFamily="2" charset="-122"/>
              </a:rPr>
              <a:t>|</a:t>
            </a:r>
            <a:r>
              <a:rPr lang="en-US" altLang="zh-CN" sz="2800" dirty="0">
                <a:latin typeface="+mn-ea"/>
              </a:rPr>
              <a:t>→0</a:t>
            </a:r>
            <a:r>
              <a:rPr lang="en-US" altLang="zh-CN" sz="2800" dirty="0">
                <a:latin typeface="Symbol" panose="05050102010706020507" pitchFamily="18" charset="2"/>
                <a:ea typeface="宋体" panose="02010600030101010101" pitchFamily="2" charset="-122"/>
              </a:rPr>
              <a:t>)</a:t>
            </a:r>
            <a:endParaRPr lang="zh-CN" altLang="en-US" sz="2800" dirty="0">
              <a:latin typeface="Symbol" panose="05050102010706020507" pitchFamily="18" charset="2"/>
              <a:ea typeface="宋体" panose="02010600030101010101" pitchFamily="2" charset="-122"/>
            </a:endParaRPr>
          </a:p>
        </p:txBody>
      </p:sp>
      <p:sp>
        <p:nvSpPr>
          <p:cNvPr id="20487" name="Rectangle 2"/>
          <p:cNvSpPr>
            <a:spLocks noChangeArrowheads="1"/>
          </p:cNvSpPr>
          <p:nvPr/>
        </p:nvSpPr>
        <p:spPr bwMode="auto">
          <a:xfrm>
            <a:off x="755650" y="1196975"/>
            <a:ext cx="5486400"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实例：单摆运动线性化 </a:t>
            </a:r>
          </a:p>
        </p:txBody>
      </p:sp>
      <p:sp>
        <p:nvSpPr>
          <p:cNvPr id="219140" name="Rectangle 4"/>
          <p:cNvSpPr>
            <a:spLocks noChangeArrowheads="1"/>
          </p:cNvSpPr>
          <p:nvPr/>
        </p:nvSpPr>
        <p:spPr bwMode="auto">
          <a:xfrm>
            <a:off x="684213" y="1989138"/>
            <a:ext cx="4151312"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解：根据牛顿第二定律：</a:t>
            </a:r>
          </a:p>
        </p:txBody>
      </p:sp>
      <p:sp>
        <p:nvSpPr>
          <p:cNvPr id="219141" name="Rectangle 5"/>
          <p:cNvSpPr>
            <a:spLocks noChangeArrowheads="1"/>
          </p:cNvSpPr>
          <p:nvPr/>
        </p:nvSpPr>
        <p:spPr bwMode="auto">
          <a:xfrm>
            <a:off x="0" y="2325688"/>
            <a:ext cx="184150" cy="368300"/>
          </a:xfrm>
          <a:prstGeom prst="rect">
            <a:avLst/>
          </a:prstGeom>
          <a:noFill/>
          <a:ln w="9525">
            <a:noFill/>
            <a:miter lim="800000"/>
          </a:ln>
          <a:effectLst/>
        </p:spPr>
        <p:txBody>
          <a:bodyPr wrap="none" anchor="ctr">
            <a:spAutoFit/>
          </a:bodyPr>
          <a:lstStyle/>
          <a:p>
            <a:pPr>
              <a:spcBef>
                <a:spcPct val="20000"/>
              </a:spcBef>
              <a:defRPr/>
            </a:pPr>
            <a:endParaRPr lang="zh-CN" altLang="en-US">
              <a:ea typeface="宋体" panose="02010600030101010101" pitchFamily="2" charset="-122"/>
            </a:endParaRPr>
          </a:p>
        </p:txBody>
      </p:sp>
      <p:graphicFrame>
        <p:nvGraphicFramePr>
          <p:cNvPr id="20483" name="Object 6"/>
          <p:cNvGraphicFramePr>
            <a:graphicFrameLocks noChangeAspect="1"/>
          </p:cNvGraphicFramePr>
          <p:nvPr/>
        </p:nvGraphicFramePr>
        <p:xfrm>
          <a:off x="1259632" y="4149080"/>
          <a:ext cx="792163" cy="446087"/>
        </p:xfrm>
        <a:graphic>
          <a:graphicData uri="http://schemas.openxmlformats.org/presentationml/2006/ole">
            <mc:AlternateContent xmlns:mc="http://schemas.openxmlformats.org/markup-compatibility/2006">
              <mc:Choice xmlns:v="urn:schemas-microsoft-com:vml" Requires="v">
                <p:oleObj spid="_x0000_s44049" name="Equation" r:id="rId3" imgW="9753600" imgH="5486400" progId="Equation.DSMT4">
                  <p:embed/>
                </p:oleObj>
              </mc:Choice>
              <mc:Fallback>
                <p:oleObj name="Equation" r:id="rId3" imgW="9753600" imgH="5486400" progId="Equation.DSMT4">
                  <p:embed/>
                  <p:pic>
                    <p:nvPicPr>
                      <p:cNvPr id="0" name="Picture 4" descr="image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149080"/>
                        <a:ext cx="792163"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8"/>
          <p:cNvSpPr>
            <a:spLocks noChangeArrowheads="1"/>
          </p:cNvSpPr>
          <p:nvPr/>
        </p:nvSpPr>
        <p:spPr bwMode="auto">
          <a:xfrm>
            <a:off x="900113" y="3429000"/>
            <a:ext cx="1987550" cy="954088"/>
          </a:xfrm>
          <a:prstGeom prst="rect">
            <a:avLst/>
          </a:prstGeom>
          <a:noFill/>
          <a:ln w="9525">
            <a:noFill/>
            <a:miter lim="800000"/>
          </a:ln>
        </p:spPr>
        <p:txBody>
          <a:bodyPr wrap="none">
            <a:spAutoFit/>
          </a:bodyPr>
          <a:lstStyle/>
          <a:p>
            <a:pPr>
              <a:defRPr/>
            </a:pPr>
            <a:r>
              <a:rPr lang="zh-CN" altLang="en-US" sz="2800" dirty="0">
                <a:ea typeface="宋体" panose="02010600030101010101" pitchFamily="2" charset="-122"/>
              </a:rPr>
              <a:t>将非线性项</a:t>
            </a:r>
          </a:p>
          <a:p>
            <a:pPr>
              <a:defRPr/>
            </a:pPr>
            <a:endParaRPr lang="zh-CN" altLang="en-US" sz="2800" dirty="0">
              <a:ea typeface="宋体" panose="02010600030101010101" pitchFamily="2" charset="-122"/>
            </a:endParaRPr>
          </a:p>
        </p:txBody>
      </p:sp>
      <p:pic>
        <p:nvPicPr>
          <p:cNvPr id="18443" name="Picture 12" descr="Fig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9913" y="1484313"/>
            <a:ext cx="16843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3"/>
          <p:cNvGraphicFramePr>
            <a:graphicFrameLocks noChangeAspect="1"/>
          </p:cNvGraphicFramePr>
          <p:nvPr/>
        </p:nvGraphicFramePr>
        <p:xfrm>
          <a:off x="1187450" y="2493963"/>
          <a:ext cx="4824413" cy="819150"/>
        </p:xfrm>
        <a:graphic>
          <a:graphicData uri="http://schemas.openxmlformats.org/presentationml/2006/ole">
            <mc:AlternateContent xmlns:mc="http://schemas.openxmlformats.org/markup-compatibility/2006">
              <mc:Choice xmlns:v="urn:schemas-microsoft-com:vml" Requires="v">
                <p:oleObj spid="_x0000_s44050" name="Equation" r:id="rId6" imgW="45110400" imgH="7620000" progId="Equation.DSMT4">
                  <p:embed/>
                </p:oleObj>
              </mc:Choice>
              <mc:Fallback>
                <p:oleObj name="Equation" r:id="rId6" imgW="45110400" imgH="7620000" progId="Equation.DSMT4">
                  <p:embed/>
                  <p:pic>
                    <p:nvPicPr>
                      <p:cNvPr id="0" name="Picture 3" descr="image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493963"/>
                        <a:ext cx="482441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4" name="Object 7"/>
          <p:cNvGraphicFramePr>
            <a:graphicFrameLocks noChangeAspect="1"/>
          </p:cNvGraphicFramePr>
          <p:nvPr/>
        </p:nvGraphicFramePr>
        <p:xfrm>
          <a:off x="2857500" y="3429000"/>
          <a:ext cx="936625" cy="581025"/>
        </p:xfrm>
        <a:graphic>
          <a:graphicData uri="http://schemas.openxmlformats.org/presentationml/2006/ole">
            <mc:AlternateContent xmlns:mc="http://schemas.openxmlformats.org/markup-compatibility/2006">
              <mc:Choice xmlns:v="urn:schemas-microsoft-com:vml" Requires="v">
                <p:oleObj spid="_x0000_s44051" name="Equation" r:id="rId8" imgW="8839200" imgH="5486400" progId="Equation.DSMT4">
                  <p:embed/>
                </p:oleObj>
              </mc:Choice>
              <mc:Fallback>
                <p:oleObj name="Equation" r:id="rId8" imgW="8839200" imgH="5486400" progId="Equation.DSMT4">
                  <p:embed/>
                  <p:pic>
                    <p:nvPicPr>
                      <p:cNvPr id="0" name="Picture 2" descr="image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500" y="3429000"/>
                        <a:ext cx="9366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0"/>
          <p:cNvGraphicFramePr>
            <a:graphicFrameLocks noChangeAspect="1"/>
          </p:cNvGraphicFramePr>
          <p:nvPr/>
        </p:nvGraphicFramePr>
        <p:xfrm>
          <a:off x="1403648" y="4959350"/>
          <a:ext cx="4321175" cy="835025"/>
        </p:xfrm>
        <a:graphic>
          <a:graphicData uri="http://schemas.openxmlformats.org/presentationml/2006/ole">
            <mc:AlternateContent xmlns:mc="http://schemas.openxmlformats.org/markup-compatibility/2006">
              <mc:Choice xmlns:v="urn:schemas-microsoft-com:vml" Requires="v">
                <p:oleObj spid="_x0000_s44052" name="Equation" r:id="rId10" imgW="39624000" imgH="7620000" progId="Equation.DSMT4">
                  <p:embed/>
                </p:oleObj>
              </mc:Choice>
              <mc:Fallback>
                <p:oleObj name="Equation" r:id="rId10" imgW="39624000" imgH="7620000" progId="Equation.DSMT4">
                  <p:embed/>
                  <p:pic>
                    <p:nvPicPr>
                      <p:cNvPr id="0" name="Picture 1" descr="image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648" y="4959350"/>
                        <a:ext cx="43211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10"/>
          <p:cNvSpPr>
            <a:spLocks noChangeArrowheads="1"/>
          </p:cNvSpPr>
          <p:nvPr/>
        </p:nvSpPr>
        <p:spPr bwMode="auto">
          <a:xfrm>
            <a:off x="2857500" y="2786063"/>
            <a:ext cx="1347788" cy="490537"/>
          </a:xfrm>
          <a:prstGeom prst="flowChartAlternateProcess">
            <a:avLst/>
          </a:prstGeom>
          <a:noFill/>
          <a:ln w="22225">
            <a:solidFill>
              <a:srgbClr val="CC0000"/>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3" name="AutoShape 10"/>
          <p:cNvSpPr>
            <a:spLocks noChangeArrowheads="1"/>
          </p:cNvSpPr>
          <p:nvPr/>
        </p:nvSpPr>
        <p:spPr bwMode="auto">
          <a:xfrm>
            <a:off x="3853161" y="5286375"/>
            <a:ext cx="785812" cy="414338"/>
          </a:xfrm>
          <a:prstGeom prst="flowChartAlternateProcess">
            <a:avLst/>
          </a:prstGeom>
          <a:noFill/>
          <a:ln w="22225">
            <a:solidFill>
              <a:srgbClr val="CC0000"/>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1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16" name="页脚占位符 15"/>
          <p:cNvSpPr>
            <a:spLocks noGrp="1"/>
          </p:cNvSpPr>
          <p:nvPr>
            <p:ph type="ftr" sz="quarter" idx="11"/>
          </p:nvPr>
        </p:nvSpPr>
        <p:spPr/>
        <p:txBody>
          <a:bodyPr/>
          <a:lstStyle/>
          <a:p>
            <a:pPr>
              <a:defRPr/>
            </a:pPr>
            <a:r>
              <a:rPr lang="en-US" altLang="zh-CN"/>
              <a:t>192</a:t>
            </a:r>
            <a:endParaRPr lang="zh-CN" altLang="zh-CN"/>
          </a:p>
        </p:txBody>
      </p:sp>
      <p:sp>
        <p:nvSpPr>
          <p:cNvPr id="17" name="TextBox 1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38</a:t>
            </a:fld>
            <a:endParaRPr lang="zh-CN" altLang="en-US"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ppt_x"/>
                                          </p:val>
                                        </p:tav>
                                        <p:tav tm="100000">
                                          <p:val>
                                            <p:strVal val="#ppt_x"/>
                                          </p:val>
                                        </p:tav>
                                      </p:tavLst>
                                    </p:anim>
                                    <p:anim calcmode="lin" valueType="num">
                                      <p:cBhvr additive="base">
                                        <p:cTn id="8" dur="500" fill="hold"/>
                                        <p:tgtEl>
                                          <p:spTgt spid="219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9"/>
                                        </p:tgtEl>
                                        <p:attrNameLst>
                                          <p:attrName>style.visibility</p:attrName>
                                        </p:attrNameLst>
                                      </p:cBhvr>
                                      <p:to>
                                        <p:strVal val="visible"/>
                                      </p:to>
                                    </p:set>
                                    <p:anim calcmode="lin" valueType="num">
                                      <p:cBhvr additive="base">
                                        <p:cTn id="25" dur="500" fill="hold"/>
                                        <p:tgtEl>
                                          <p:spTgt spid="20489"/>
                                        </p:tgtEl>
                                        <p:attrNameLst>
                                          <p:attrName>ppt_x</p:attrName>
                                        </p:attrNameLst>
                                      </p:cBhvr>
                                      <p:tavLst>
                                        <p:tav tm="0">
                                          <p:val>
                                            <p:strVal val="#ppt_x"/>
                                          </p:val>
                                        </p:tav>
                                        <p:tav tm="100000">
                                          <p:val>
                                            <p:strVal val="#ppt_x"/>
                                          </p:val>
                                        </p:tav>
                                      </p:tavLst>
                                    </p:anim>
                                    <p:anim calcmode="lin" valueType="num">
                                      <p:cBhvr additive="base">
                                        <p:cTn id="26" dur="500" fill="hold"/>
                                        <p:tgtEl>
                                          <p:spTgt spid="2048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94"/>
                                        </p:tgtEl>
                                        <p:attrNameLst>
                                          <p:attrName>style.visibility</p:attrName>
                                        </p:attrNameLst>
                                      </p:cBhvr>
                                      <p:to>
                                        <p:strVal val="visible"/>
                                      </p:to>
                                    </p:set>
                                    <p:anim calcmode="lin" valueType="num">
                                      <p:cBhvr additive="base">
                                        <p:cTn id="29" dur="500" fill="hold"/>
                                        <p:tgtEl>
                                          <p:spTgt spid="20494"/>
                                        </p:tgtEl>
                                        <p:attrNameLst>
                                          <p:attrName>ppt_x</p:attrName>
                                        </p:attrNameLst>
                                      </p:cBhvr>
                                      <p:tavLst>
                                        <p:tav tm="0">
                                          <p:val>
                                            <p:strVal val="#ppt_x"/>
                                          </p:val>
                                        </p:tav>
                                        <p:tav tm="100000">
                                          <p:val>
                                            <p:strVal val="#ppt_x"/>
                                          </p:val>
                                        </p:tav>
                                      </p:tavLst>
                                    </p:anim>
                                    <p:anim calcmode="lin" valueType="num">
                                      <p:cBhvr additive="base">
                                        <p:cTn id="30" dur="500" fill="hold"/>
                                        <p:tgtEl>
                                          <p:spTgt spid="2049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3"/>
                                        </p:tgtEl>
                                        <p:attrNameLst>
                                          <p:attrName>style.visibility</p:attrName>
                                        </p:attrNameLst>
                                      </p:cBhvr>
                                      <p:to>
                                        <p:strVal val="visible"/>
                                      </p:to>
                                    </p:set>
                                    <p:anim calcmode="lin" valueType="num">
                                      <p:cBhvr additive="base">
                                        <p:cTn id="35" dur="500" fill="hold"/>
                                        <p:tgtEl>
                                          <p:spTgt spid="20483"/>
                                        </p:tgtEl>
                                        <p:attrNameLst>
                                          <p:attrName>ppt_x</p:attrName>
                                        </p:attrNameLst>
                                      </p:cBhvr>
                                      <p:tavLst>
                                        <p:tav tm="0">
                                          <p:val>
                                            <p:strVal val="#ppt_x"/>
                                          </p:val>
                                        </p:tav>
                                        <p:tav tm="100000">
                                          <p:val>
                                            <p:strVal val="#ppt_x"/>
                                          </p:val>
                                        </p:tav>
                                      </p:tavLst>
                                    </p:anim>
                                    <p:anim calcmode="lin" valueType="num">
                                      <p:cBhvr additive="base">
                                        <p:cTn id="36" dur="500" fill="hold"/>
                                        <p:tgtEl>
                                          <p:spTgt spid="2048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490"/>
                                        </p:tgtEl>
                                        <p:attrNameLst>
                                          <p:attrName>style.visibility</p:attrName>
                                        </p:attrNameLst>
                                      </p:cBhvr>
                                      <p:to>
                                        <p:strVal val="visible"/>
                                      </p:to>
                                    </p:set>
                                    <p:anim calcmode="lin" valueType="num">
                                      <p:cBhvr additive="base">
                                        <p:cTn id="39" dur="500" fill="hold"/>
                                        <p:tgtEl>
                                          <p:spTgt spid="20490"/>
                                        </p:tgtEl>
                                        <p:attrNameLst>
                                          <p:attrName>ppt_x</p:attrName>
                                        </p:attrNameLst>
                                      </p:cBhvr>
                                      <p:tavLst>
                                        <p:tav tm="0">
                                          <p:val>
                                            <p:strVal val="#ppt_x"/>
                                          </p:val>
                                        </p:tav>
                                        <p:tav tm="100000">
                                          <p:val>
                                            <p:strVal val="#ppt_x"/>
                                          </p:val>
                                        </p:tav>
                                      </p:tavLst>
                                    </p:anim>
                                    <p:anim calcmode="lin" valueType="num">
                                      <p:cBhvr additive="base">
                                        <p:cTn id="40"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p:bldP spid="219140" grpId="0" autoUpdateAnimBg="0"/>
      <p:bldP spid="20489" grpId="0"/>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p:cNvSpPr txBox="1">
            <a:spLocks noChangeArrowheads="1"/>
          </p:cNvSpPr>
          <p:nvPr/>
        </p:nvSpPr>
        <p:spPr bwMode="auto">
          <a:xfrm>
            <a:off x="899592" y="5805264"/>
            <a:ext cx="7143750" cy="523875"/>
          </a:xfrm>
          <a:prstGeom prst="rect">
            <a:avLst/>
          </a:prstGeom>
          <a:noFill/>
          <a:ln w="9525">
            <a:noFill/>
            <a:miter lim="800000"/>
          </a:ln>
        </p:spPr>
        <p:txBody>
          <a:bodyPr>
            <a:spAutoFit/>
          </a:bodyPr>
          <a:lstStyle/>
          <a:p>
            <a:pPr>
              <a:defRPr/>
            </a:pPr>
            <a:r>
              <a:rPr lang="zh-CN" altLang="en-US" sz="2800" dirty="0">
                <a:effectLst>
                  <a:outerShdw blurRad="38100" dist="38100" dir="2700000" algn="tl">
                    <a:srgbClr val="000000">
                      <a:alpha val="43137"/>
                    </a:srgbClr>
                  </a:outerShdw>
                </a:effectLst>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其中</a:t>
            </a:r>
            <a:r>
              <a:rPr lang="zh-CN" altLang="en-US" sz="2800" dirty="0">
                <a:effectLst>
                  <a:outerShdw blurRad="38100" dist="38100" dir="2700000" algn="tl">
                    <a:srgbClr val="000000">
                      <a:alpha val="43137"/>
                    </a:srgbClr>
                  </a:outerShdw>
                </a:effectLst>
                <a:ea typeface="宋体" panose="02010600030101010101" pitchFamily="2" charset="-122"/>
              </a:rPr>
              <a:t>，                                   ，</a:t>
            </a:r>
          </a:p>
        </p:txBody>
      </p:sp>
      <p:sp>
        <p:nvSpPr>
          <p:cNvPr id="14" name="TextBox 13"/>
          <p:cNvSpPr txBox="1">
            <a:spLocks noChangeArrowheads="1"/>
          </p:cNvSpPr>
          <p:nvPr/>
        </p:nvSpPr>
        <p:spPr bwMode="auto">
          <a:xfrm>
            <a:off x="683569" y="4286250"/>
            <a:ext cx="8460432" cy="861774"/>
          </a:xfrm>
          <a:prstGeom prst="rect">
            <a:avLst/>
          </a:prstGeom>
          <a:noFill/>
          <a:ln w="9525">
            <a:noFill/>
            <a:miter lim="800000"/>
          </a:ln>
        </p:spPr>
        <p:txBody>
          <a:bodyPr wrap="square">
            <a:spAutoFit/>
          </a:bodyPr>
          <a:lstStyle/>
          <a:p>
            <a:pPr>
              <a:lnSpc>
                <a:spcPts val="3000"/>
              </a:lnSpc>
              <a:defRPr/>
            </a:pPr>
            <a:r>
              <a:rPr lang="zh-CN" altLang="en-US" sz="2800" dirty="0">
                <a:effectLst>
                  <a:outerShdw blurRad="38100" dist="38100" dir="2700000" algn="tl">
                    <a:srgbClr val="000000">
                      <a:alpha val="43137"/>
                    </a:srgbClr>
                  </a:outerShdw>
                </a:effectLst>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如果      很小，可以忽略其高阶项，因此上述方程可写成增量方程形式</a:t>
            </a:r>
          </a:p>
        </p:txBody>
      </p:sp>
      <p:sp>
        <p:nvSpPr>
          <p:cNvPr id="13" name="TextBox 12"/>
          <p:cNvSpPr txBox="1">
            <a:spLocks noChangeArrowheads="1"/>
          </p:cNvSpPr>
          <p:nvPr/>
        </p:nvSpPr>
        <p:spPr bwMode="auto">
          <a:xfrm>
            <a:off x="323528" y="2571750"/>
            <a:ext cx="8820472" cy="862013"/>
          </a:xfrm>
          <a:prstGeom prst="rect">
            <a:avLst/>
          </a:prstGeom>
          <a:noFill/>
          <a:ln w="9525">
            <a:noFill/>
            <a:miter lim="800000"/>
          </a:ln>
        </p:spPr>
        <p:txBody>
          <a:bodyPr wrap="square">
            <a:spAutoFit/>
          </a:bodyPr>
          <a:lstStyle/>
          <a:p>
            <a:pPr>
              <a:lnSpc>
                <a:spcPts val="3000"/>
              </a:lnSpc>
              <a:defRPr/>
            </a:pPr>
            <a:r>
              <a:rPr lang="zh-CN" altLang="en-US" dirty="0">
                <a:effectLst>
                  <a:outerShdw blurRad="38100" dist="38100" dir="2700000" algn="tl">
                    <a:srgbClr val="000000">
                      <a:alpha val="43137"/>
                    </a:srgbClr>
                  </a:outerShdw>
                </a:effectLst>
                <a:ea typeface="宋体" panose="02010600030101010101" pitchFamily="2" charset="-122"/>
              </a:rPr>
              <a:t> </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简写为         。如果系统的工作平衡点为     ，则方程可以在   点附近台劳展开</a:t>
            </a:r>
            <a:endParaRPr lang="zh-CN" altLang="en-US" sz="2800" dirty="0">
              <a:effectLst>
                <a:outerShdw blurRad="38100" dist="38100" dir="2700000" algn="tl">
                  <a:srgbClr val="000000">
                    <a:alpha val="43137"/>
                  </a:srgbClr>
                </a:outerShdw>
              </a:effectLst>
              <a:ea typeface="宋体" panose="02010600030101010101" pitchFamily="2" charset="-122"/>
            </a:endParaRPr>
          </a:p>
        </p:txBody>
      </p:sp>
      <p:sp>
        <p:nvSpPr>
          <p:cNvPr id="23564" name="Rectangle 2"/>
          <p:cNvSpPr>
            <a:spLocks noGrp="1" noChangeArrowheads="1"/>
          </p:cNvSpPr>
          <p:nvPr>
            <p:ph type="body" idx="1"/>
          </p:nvPr>
        </p:nvSpPr>
        <p:spPr>
          <a:xfrm>
            <a:off x="285750" y="285750"/>
            <a:ext cx="8534400" cy="1714500"/>
          </a:xfrm>
        </p:spPr>
        <p:txBody>
          <a:bodyPr>
            <a:normAutofit lnSpcReduction="10000"/>
          </a:bodyPr>
          <a:lstStyle/>
          <a:p>
            <a:pPr marL="0" indent="0" eaLnBrk="1" hangingPunct="1">
              <a:lnSpc>
                <a:spcPct val="90000"/>
              </a:lnSpc>
              <a:buFontTx/>
              <a:buNone/>
              <a:defRPr/>
            </a:pPr>
            <a:endParaRPr lang="en-US" altLang="zh-CN" sz="2800" b="1" dirty="0">
              <a:solidFill>
                <a:schemeClr val="tx1"/>
              </a:solidFill>
              <a:effectLst>
                <a:outerShdw blurRad="38100" dist="38100" dir="2700000" algn="tl">
                  <a:srgbClr val="000000">
                    <a:alpha val="43137"/>
                  </a:srgbClr>
                </a:outerShdw>
              </a:effectLst>
            </a:endParaRPr>
          </a:p>
          <a:p>
            <a:pPr marL="0" indent="0" eaLnBrk="1" hangingPunct="1">
              <a:lnSpc>
                <a:spcPct val="90000"/>
              </a:lnSpc>
              <a:buFontTx/>
              <a:buNone/>
              <a:defRPr/>
            </a:pPr>
            <a:endParaRPr lang="en-US" altLang="zh-CN" sz="2800" b="1" dirty="0">
              <a:solidFill>
                <a:schemeClr val="tx1"/>
              </a:solidFill>
              <a:effectLst>
                <a:outerShdw blurRad="38100" dist="38100" dir="2700000" algn="tl">
                  <a:srgbClr val="000000">
                    <a:alpha val="43137"/>
                  </a:srgbClr>
                </a:outerShdw>
              </a:effectLst>
            </a:endParaRPr>
          </a:p>
          <a:p>
            <a:pPr marL="0" indent="0" eaLnBrk="1" hangingPunct="1">
              <a:lnSpc>
                <a:spcPts val="3000"/>
              </a:lnSpc>
              <a:buFontTx/>
              <a:buNone/>
              <a:defRPr/>
            </a:pPr>
            <a:r>
              <a:rPr lang="en-US" altLang="zh-CN" sz="2800" b="1" dirty="0">
                <a:solidFill>
                  <a:schemeClr val="tx1"/>
                </a:solidFill>
                <a:effectLst>
                  <a:outerShdw blurRad="38100" dist="38100" dir="2700000" algn="tl">
                    <a:srgbClr val="000000">
                      <a:alpha val="43137"/>
                    </a:srgbClr>
                  </a:outerShdw>
                </a:effectLst>
              </a:rPr>
              <a:t>      </a:t>
            </a:r>
            <a:r>
              <a:rPr lang="zh-CN" altLang="en-US" sz="2800" b="1" dirty="0">
                <a:solidFill>
                  <a:srgbClr val="450CE4"/>
                </a:solidFill>
                <a:effectLst>
                  <a:outerShdw blurRad="38100" dist="38100" dir="2700000" algn="tl">
                    <a:srgbClr val="000000">
                      <a:alpha val="43137"/>
                    </a:srgbClr>
                  </a:outerShdw>
                </a:effectLst>
              </a:rPr>
              <a:t>线性化方法：</a:t>
            </a:r>
            <a:r>
              <a:rPr lang="zh-CN" altLang="en-US" sz="28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假设变量相对于某一工作状态（平衡点）偏差很小。设系统的函数关系为</a:t>
            </a:r>
            <a:endParaRPr lang="zh-CN" altLang="en-US" sz="2800" b="1" dirty="0">
              <a:solidFill>
                <a:schemeClr val="tx1"/>
              </a:solidFill>
              <a:effectLst>
                <a:outerShdw blurRad="38100" dist="38100" dir="2700000" algn="tl">
                  <a:srgbClr val="000000">
                    <a:alpha val="43137"/>
                  </a:srgbClr>
                </a:outerShdw>
              </a:effectLst>
            </a:endParaRPr>
          </a:p>
        </p:txBody>
      </p:sp>
      <p:graphicFrame>
        <p:nvGraphicFramePr>
          <p:cNvPr id="23554" name="Object 3"/>
          <p:cNvGraphicFramePr>
            <a:graphicFrameLocks noChangeAspect="1"/>
          </p:cNvGraphicFramePr>
          <p:nvPr/>
        </p:nvGraphicFramePr>
        <p:xfrm>
          <a:off x="2124075" y="1989138"/>
          <a:ext cx="2371725" cy="533400"/>
        </p:xfrm>
        <a:graphic>
          <a:graphicData uri="http://schemas.openxmlformats.org/presentationml/2006/ole">
            <mc:AlternateContent xmlns:mc="http://schemas.openxmlformats.org/markup-compatibility/2006">
              <mc:Choice xmlns:v="urn:schemas-microsoft-com:vml" Requires="v">
                <p:oleObj spid="_x0000_s47145" name="Equation" r:id="rId4" imgW="1474200" imgH="329760" progId="Equation.DSMT4">
                  <p:embed/>
                </p:oleObj>
              </mc:Choice>
              <mc:Fallback>
                <p:oleObj name="Equation" r:id="rId4" imgW="1474200" imgH="329760" progId="Equation.DSMT4">
                  <p:embed/>
                  <p:pic>
                    <p:nvPicPr>
                      <p:cNvPr id="0" name="Picture 10" descr="image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23717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4"/>
          <p:cNvGraphicFramePr>
            <a:graphicFrameLocks noChangeAspect="1"/>
          </p:cNvGraphicFramePr>
          <p:nvPr/>
        </p:nvGraphicFramePr>
        <p:xfrm>
          <a:off x="1785938" y="2571750"/>
          <a:ext cx="1439862" cy="492125"/>
        </p:xfrm>
        <a:graphic>
          <a:graphicData uri="http://schemas.openxmlformats.org/presentationml/2006/ole">
            <mc:AlternateContent xmlns:mc="http://schemas.openxmlformats.org/markup-compatibility/2006">
              <mc:Choice xmlns:v="urn:schemas-microsoft-com:vml" Requires="v">
                <p:oleObj spid="_x0000_s47146" name="Equation" r:id="rId6" imgW="965880" imgH="329760" progId="">
                  <p:embed/>
                </p:oleObj>
              </mc:Choice>
              <mc:Fallback>
                <p:oleObj name="Equation" r:id="rId6" imgW="965880" imgH="329760" progId="">
                  <p:embed/>
                  <p:pic>
                    <p:nvPicPr>
                      <p:cNvPr id="0" name="Picture 9" descr="image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38" y="2571750"/>
                        <a:ext cx="143986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5"/>
          <p:cNvGraphicFramePr>
            <a:graphicFrameLocks noChangeAspect="1"/>
          </p:cNvGraphicFramePr>
          <p:nvPr/>
        </p:nvGraphicFramePr>
        <p:xfrm>
          <a:off x="7452320" y="2564904"/>
          <a:ext cx="744537" cy="500063"/>
        </p:xfrm>
        <a:graphic>
          <a:graphicData uri="http://schemas.openxmlformats.org/presentationml/2006/ole">
            <mc:AlternateContent xmlns:mc="http://schemas.openxmlformats.org/markup-compatibility/2006">
              <mc:Choice xmlns:v="urn:schemas-microsoft-com:vml" Requires="v">
                <p:oleObj spid="_x0000_s47147" name="Equation" r:id="rId8" imgW="457560" imgH="304560" progId="">
                  <p:embed/>
                </p:oleObj>
              </mc:Choice>
              <mc:Fallback>
                <p:oleObj name="Equation" r:id="rId8" imgW="457560" imgH="304560" progId="">
                  <p:embed/>
                  <p:pic>
                    <p:nvPicPr>
                      <p:cNvPr id="0" name="Picture 8" descr="image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320" y="2564904"/>
                        <a:ext cx="74453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6"/>
          <p:cNvGraphicFramePr>
            <a:graphicFrameLocks noChangeAspect="1"/>
          </p:cNvGraphicFramePr>
          <p:nvPr/>
        </p:nvGraphicFramePr>
        <p:xfrm>
          <a:off x="2267744" y="2996952"/>
          <a:ext cx="373063" cy="433387"/>
        </p:xfrm>
        <a:graphic>
          <a:graphicData uri="http://schemas.openxmlformats.org/presentationml/2006/ole">
            <mc:AlternateContent xmlns:mc="http://schemas.openxmlformats.org/markup-compatibility/2006">
              <mc:Choice xmlns:v="urn:schemas-microsoft-com:vml" Requires="v">
                <p:oleObj spid="_x0000_s47148" name="Equation" r:id="rId10" imgW="216000" imgH="266400" progId="">
                  <p:embed/>
                </p:oleObj>
              </mc:Choice>
              <mc:Fallback>
                <p:oleObj name="Equation" r:id="rId10" imgW="216000" imgH="266400" progId="">
                  <p:embed/>
                  <p:pic>
                    <p:nvPicPr>
                      <p:cNvPr id="0" name="Picture 7" descr="image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2996952"/>
                        <a:ext cx="37306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7"/>
          <p:cNvGraphicFramePr>
            <a:graphicFrameLocks noChangeAspect="1"/>
          </p:cNvGraphicFramePr>
          <p:nvPr/>
        </p:nvGraphicFramePr>
        <p:xfrm>
          <a:off x="714375" y="3357563"/>
          <a:ext cx="7715250" cy="917575"/>
        </p:xfrm>
        <a:graphic>
          <a:graphicData uri="http://schemas.openxmlformats.org/presentationml/2006/ole">
            <mc:AlternateContent xmlns:mc="http://schemas.openxmlformats.org/markup-compatibility/2006">
              <mc:Choice xmlns:v="urn:schemas-microsoft-com:vml" Requires="v">
                <p:oleObj spid="_x0000_s47149" name="Equation" r:id="rId12" imgW="5769000" imgH="685080" progId="Equation.DSMT4">
                  <p:embed/>
                </p:oleObj>
              </mc:Choice>
              <mc:Fallback>
                <p:oleObj name="Equation" r:id="rId12" imgW="5769000" imgH="685080" progId="Equation.DSMT4">
                  <p:embed/>
                  <p:pic>
                    <p:nvPicPr>
                      <p:cNvPr id="0" name="Picture 6" descr="image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75" y="3357563"/>
                        <a:ext cx="77152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8"/>
          <p:cNvGraphicFramePr>
            <a:graphicFrameLocks noChangeAspect="1"/>
          </p:cNvGraphicFramePr>
          <p:nvPr/>
        </p:nvGraphicFramePr>
        <p:xfrm>
          <a:off x="1547664" y="4293096"/>
          <a:ext cx="1008062" cy="477838"/>
        </p:xfrm>
        <a:graphic>
          <a:graphicData uri="http://schemas.openxmlformats.org/presentationml/2006/ole">
            <mc:AlternateContent xmlns:mc="http://schemas.openxmlformats.org/markup-compatibility/2006">
              <mc:Choice xmlns:v="urn:schemas-microsoft-com:vml" Requires="v">
                <p:oleObj spid="_x0000_s47150" name="Equation" r:id="rId14" imgW="559080" imgH="266400" progId="Equation.DSMT4">
                  <p:embed/>
                </p:oleObj>
              </mc:Choice>
              <mc:Fallback>
                <p:oleObj name="Equation" r:id="rId14" imgW="559080" imgH="266400" progId="Equation.DSMT4">
                  <p:embed/>
                  <p:pic>
                    <p:nvPicPr>
                      <p:cNvPr id="0" name="Picture 5" descr="image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4293096"/>
                        <a:ext cx="1008062"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0" name="Object 9"/>
          <p:cNvGraphicFramePr>
            <a:graphicFrameLocks noChangeAspect="1"/>
          </p:cNvGraphicFramePr>
          <p:nvPr/>
        </p:nvGraphicFramePr>
        <p:xfrm>
          <a:off x="2857500" y="5357813"/>
          <a:ext cx="1800225" cy="555625"/>
        </p:xfrm>
        <a:graphic>
          <a:graphicData uri="http://schemas.openxmlformats.org/presentationml/2006/ole">
            <mc:AlternateContent xmlns:mc="http://schemas.openxmlformats.org/markup-compatibility/2006">
              <mc:Choice xmlns:v="urn:schemas-microsoft-com:vml" Requires="v">
                <p:oleObj spid="_x0000_s47151" name="Equation" r:id="rId16" imgW="1067400" imgH="329760" progId="Equation.DSMT4">
                  <p:embed/>
                </p:oleObj>
              </mc:Choice>
              <mc:Fallback>
                <p:oleObj name="Equation" r:id="rId16" imgW="1067400" imgH="329760" progId="Equation.DSMT4">
                  <p:embed/>
                  <p:pic>
                    <p:nvPicPr>
                      <p:cNvPr id="0" name="Picture 4" descr="image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0" y="5357813"/>
                        <a:ext cx="18002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10"/>
          <p:cNvGraphicFramePr>
            <a:graphicFrameLocks noChangeAspect="1"/>
          </p:cNvGraphicFramePr>
          <p:nvPr/>
        </p:nvGraphicFramePr>
        <p:xfrm>
          <a:off x="2051720" y="5877272"/>
          <a:ext cx="2952750" cy="433387"/>
        </p:xfrm>
        <a:graphic>
          <a:graphicData uri="http://schemas.openxmlformats.org/presentationml/2006/ole">
            <mc:AlternateContent xmlns:mc="http://schemas.openxmlformats.org/markup-compatibility/2006">
              <mc:Choice xmlns:v="urn:schemas-microsoft-com:vml" Requires="v">
                <p:oleObj spid="_x0000_s47152" name="Equation" r:id="rId18" imgW="2249280" imgH="329760" progId="Equation.DSMT4">
                  <p:embed/>
                </p:oleObj>
              </mc:Choice>
              <mc:Fallback>
                <p:oleObj name="Equation" r:id="rId18" imgW="2249280" imgH="329760" progId="Equation.DSMT4">
                  <p:embed/>
                  <p:pic>
                    <p:nvPicPr>
                      <p:cNvPr id="0" name="Picture 3" descr="image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1720" y="5877272"/>
                        <a:ext cx="29527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2" name="Object 11"/>
          <p:cNvGraphicFramePr>
            <a:graphicFrameLocks noChangeAspect="1"/>
          </p:cNvGraphicFramePr>
          <p:nvPr/>
        </p:nvGraphicFramePr>
        <p:xfrm>
          <a:off x="5364088" y="5877272"/>
          <a:ext cx="1511300" cy="431800"/>
        </p:xfrm>
        <a:graphic>
          <a:graphicData uri="http://schemas.openxmlformats.org/presentationml/2006/ole">
            <mc:AlternateContent xmlns:mc="http://schemas.openxmlformats.org/markup-compatibility/2006">
              <mc:Choice xmlns:v="urn:schemas-microsoft-com:vml" Requires="v">
                <p:oleObj spid="_x0000_s47153" name="Equation" r:id="rId20" imgW="1105560" imgH="279000" progId="Equation.DSMT4">
                  <p:embed/>
                </p:oleObj>
              </mc:Choice>
              <mc:Fallback>
                <p:oleObj name="Equation" r:id="rId20" imgW="1105560" imgH="279000" progId="Equation.DSMT4">
                  <p:embed/>
                  <p:pic>
                    <p:nvPicPr>
                      <p:cNvPr id="0" name="Picture 2" descr="image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4088" y="5877272"/>
                        <a:ext cx="1511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3" name="Object 12"/>
          <p:cNvGraphicFramePr>
            <a:graphicFrameLocks noChangeAspect="1"/>
          </p:cNvGraphicFramePr>
          <p:nvPr/>
        </p:nvGraphicFramePr>
        <p:xfrm>
          <a:off x="7164288" y="5373216"/>
          <a:ext cx="1511300" cy="963613"/>
        </p:xfrm>
        <a:graphic>
          <a:graphicData uri="http://schemas.openxmlformats.org/presentationml/2006/ole">
            <mc:AlternateContent xmlns:mc="http://schemas.openxmlformats.org/markup-compatibility/2006">
              <mc:Choice xmlns:v="urn:schemas-microsoft-com:vml" Requires="v">
                <p:oleObj spid="_x0000_s47154" name="Equation" r:id="rId22" imgW="1130760" imgH="723240" progId="Equation.DSMT4">
                  <p:embed/>
                </p:oleObj>
              </mc:Choice>
              <mc:Fallback>
                <p:oleObj name="Equation" r:id="rId22" imgW="1130760" imgH="723240" progId="Equation.DSMT4">
                  <p:embed/>
                  <p:pic>
                    <p:nvPicPr>
                      <p:cNvPr id="0" name="Picture 1" descr="image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4288" y="5373216"/>
                        <a:ext cx="15113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17" name="灯片编号占位符 16"/>
          <p:cNvSpPr>
            <a:spLocks noGrp="1"/>
          </p:cNvSpPr>
          <p:nvPr>
            <p:ph type="sldNum" sz="quarter" idx="12"/>
          </p:nvPr>
        </p:nvSpPr>
        <p:spPr/>
        <p:txBody>
          <a:bodyPr/>
          <a:lstStyle/>
          <a:p>
            <a:fld id="{CBB6FD9D-FA08-4F2A-90DD-7CEE8E59FBDF}" type="slidenum">
              <a:rPr lang="en-US" altLang="zh-CN" smtClean="0"/>
              <a:pPr/>
              <a:t>39</a:t>
            </a:fld>
            <a:endParaRPr lang="en-US" altLang="zh-CN"/>
          </a:p>
        </p:txBody>
      </p:sp>
      <p:sp>
        <p:nvSpPr>
          <p:cNvPr id="19" name="页脚占位符 18"/>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4">
                                            <p:txEl>
                                              <p:pRg st="2" end="2"/>
                                            </p:txEl>
                                          </p:spTgt>
                                        </p:tgtEl>
                                        <p:attrNameLst>
                                          <p:attrName>style.visibility</p:attrName>
                                        </p:attrNameLst>
                                      </p:cBhvr>
                                      <p:to>
                                        <p:strVal val="visible"/>
                                      </p:to>
                                    </p:set>
                                    <p:anim calcmode="lin" valueType="num">
                                      <p:cBhvr additive="base">
                                        <p:cTn id="7" dur="500" fill="hold"/>
                                        <p:tgtEl>
                                          <p:spTgt spid="2356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 calcmode="lin" valueType="num">
                                      <p:cBhvr additive="base">
                                        <p:cTn id="13" dur="500" fill="hold"/>
                                        <p:tgtEl>
                                          <p:spTgt spid="23554"/>
                                        </p:tgtEl>
                                        <p:attrNameLst>
                                          <p:attrName>ppt_x</p:attrName>
                                        </p:attrNameLst>
                                      </p:cBhvr>
                                      <p:tavLst>
                                        <p:tav tm="0">
                                          <p:val>
                                            <p:strVal val="#ppt_x"/>
                                          </p:val>
                                        </p:tav>
                                        <p:tav tm="100000">
                                          <p:val>
                                            <p:strVal val="#ppt_x"/>
                                          </p:val>
                                        </p:tav>
                                      </p:tavLst>
                                    </p:anim>
                                    <p:anim calcmode="lin" valueType="num">
                                      <p:cBhvr additive="base">
                                        <p:cTn id="14"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gtEl>
                                        <p:attrNameLst>
                                          <p:attrName>style.visibility</p:attrName>
                                        </p:attrNameLst>
                                      </p:cBhvr>
                                      <p:to>
                                        <p:strVal val="visible"/>
                                      </p:to>
                                    </p:set>
                                    <p:anim calcmode="lin" valueType="num">
                                      <p:cBhvr additive="base">
                                        <p:cTn id="19" dur="500" fill="hold"/>
                                        <p:tgtEl>
                                          <p:spTgt spid="23555"/>
                                        </p:tgtEl>
                                        <p:attrNameLst>
                                          <p:attrName>ppt_x</p:attrName>
                                        </p:attrNameLst>
                                      </p:cBhvr>
                                      <p:tavLst>
                                        <p:tav tm="0">
                                          <p:val>
                                            <p:strVal val="#ppt_x"/>
                                          </p:val>
                                        </p:tav>
                                        <p:tav tm="100000">
                                          <p:val>
                                            <p:strVal val="#ppt_x"/>
                                          </p:val>
                                        </p:tav>
                                      </p:tavLst>
                                    </p:anim>
                                    <p:anim calcmode="lin" valueType="num">
                                      <p:cBhvr additive="base">
                                        <p:cTn id="20" dur="500" fill="hold"/>
                                        <p:tgtEl>
                                          <p:spTgt spid="2355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6"/>
                                        </p:tgtEl>
                                        <p:attrNameLst>
                                          <p:attrName>style.visibility</p:attrName>
                                        </p:attrNameLst>
                                      </p:cBhvr>
                                      <p:to>
                                        <p:strVal val="visible"/>
                                      </p:to>
                                    </p:set>
                                    <p:anim calcmode="lin" valueType="num">
                                      <p:cBhvr additive="base">
                                        <p:cTn id="23" dur="500" fill="hold"/>
                                        <p:tgtEl>
                                          <p:spTgt spid="23556"/>
                                        </p:tgtEl>
                                        <p:attrNameLst>
                                          <p:attrName>ppt_x</p:attrName>
                                        </p:attrNameLst>
                                      </p:cBhvr>
                                      <p:tavLst>
                                        <p:tav tm="0">
                                          <p:val>
                                            <p:strVal val="#ppt_x"/>
                                          </p:val>
                                        </p:tav>
                                        <p:tav tm="100000">
                                          <p:val>
                                            <p:strVal val="#ppt_x"/>
                                          </p:val>
                                        </p:tav>
                                      </p:tavLst>
                                    </p:anim>
                                    <p:anim calcmode="lin" valueType="num">
                                      <p:cBhvr additive="base">
                                        <p:cTn id="24" dur="500" fill="hold"/>
                                        <p:tgtEl>
                                          <p:spTgt spid="2355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7"/>
                                        </p:tgtEl>
                                        <p:attrNameLst>
                                          <p:attrName>style.visibility</p:attrName>
                                        </p:attrNameLst>
                                      </p:cBhvr>
                                      <p:to>
                                        <p:strVal val="visible"/>
                                      </p:to>
                                    </p:set>
                                    <p:anim calcmode="lin" valueType="num">
                                      <p:cBhvr additive="base">
                                        <p:cTn id="27" dur="500" fill="hold"/>
                                        <p:tgtEl>
                                          <p:spTgt spid="23557"/>
                                        </p:tgtEl>
                                        <p:attrNameLst>
                                          <p:attrName>ppt_x</p:attrName>
                                        </p:attrNameLst>
                                      </p:cBhvr>
                                      <p:tavLst>
                                        <p:tav tm="0">
                                          <p:val>
                                            <p:strVal val="#ppt_x"/>
                                          </p:val>
                                        </p:tav>
                                        <p:tav tm="100000">
                                          <p:val>
                                            <p:strVal val="#ppt_x"/>
                                          </p:val>
                                        </p:tav>
                                      </p:tavLst>
                                    </p:anim>
                                    <p:anim calcmode="lin" valueType="num">
                                      <p:cBhvr additive="base">
                                        <p:cTn id="28" dur="500" fill="hold"/>
                                        <p:tgtEl>
                                          <p:spTgt spid="235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8"/>
                                        </p:tgtEl>
                                        <p:attrNameLst>
                                          <p:attrName>style.visibility</p:attrName>
                                        </p:attrNameLst>
                                      </p:cBhvr>
                                      <p:to>
                                        <p:strVal val="visible"/>
                                      </p:to>
                                    </p:set>
                                    <p:anim calcmode="lin" valueType="num">
                                      <p:cBhvr additive="base">
                                        <p:cTn id="37" dur="500" fill="hold"/>
                                        <p:tgtEl>
                                          <p:spTgt spid="23558"/>
                                        </p:tgtEl>
                                        <p:attrNameLst>
                                          <p:attrName>ppt_x</p:attrName>
                                        </p:attrNameLst>
                                      </p:cBhvr>
                                      <p:tavLst>
                                        <p:tav tm="0">
                                          <p:val>
                                            <p:strVal val="#ppt_x"/>
                                          </p:val>
                                        </p:tav>
                                        <p:tav tm="100000">
                                          <p:val>
                                            <p:strVal val="#ppt_x"/>
                                          </p:val>
                                        </p:tav>
                                      </p:tavLst>
                                    </p:anim>
                                    <p:anim calcmode="lin" valueType="num">
                                      <p:cBhvr additive="base">
                                        <p:cTn id="38"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9"/>
                                        </p:tgtEl>
                                        <p:attrNameLst>
                                          <p:attrName>style.visibility</p:attrName>
                                        </p:attrNameLst>
                                      </p:cBhvr>
                                      <p:to>
                                        <p:strVal val="visible"/>
                                      </p:to>
                                    </p:set>
                                    <p:anim calcmode="lin" valueType="num">
                                      <p:cBhvr additive="base">
                                        <p:cTn id="43" dur="500" fill="hold"/>
                                        <p:tgtEl>
                                          <p:spTgt spid="23559"/>
                                        </p:tgtEl>
                                        <p:attrNameLst>
                                          <p:attrName>ppt_x</p:attrName>
                                        </p:attrNameLst>
                                      </p:cBhvr>
                                      <p:tavLst>
                                        <p:tav tm="0">
                                          <p:val>
                                            <p:strVal val="#ppt_x"/>
                                          </p:val>
                                        </p:tav>
                                        <p:tav tm="100000">
                                          <p:val>
                                            <p:strVal val="#ppt_x"/>
                                          </p:val>
                                        </p:tav>
                                      </p:tavLst>
                                    </p:anim>
                                    <p:anim calcmode="lin" valueType="num">
                                      <p:cBhvr additive="base">
                                        <p:cTn id="44" dur="500" fill="hold"/>
                                        <p:tgtEl>
                                          <p:spTgt spid="235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560"/>
                                        </p:tgtEl>
                                        <p:attrNameLst>
                                          <p:attrName>style.visibility</p:attrName>
                                        </p:attrNameLst>
                                      </p:cBhvr>
                                      <p:to>
                                        <p:strVal val="visible"/>
                                      </p:to>
                                    </p:set>
                                    <p:anim calcmode="lin" valueType="num">
                                      <p:cBhvr additive="base">
                                        <p:cTn id="53" dur="500" fill="hold"/>
                                        <p:tgtEl>
                                          <p:spTgt spid="23560"/>
                                        </p:tgtEl>
                                        <p:attrNameLst>
                                          <p:attrName>ppt_x</p:attrName>
                                        </p:attrNameLst>
                                      </p:cBhvr>
                                      <p:tavLst>
                                        <p:tav tm="0">
                                          <p:val>
                                            <p:strVal val="#ppt_x"/>
                                          </p:val>
                                        </p:tav>
                                        <p:tav tm="100000">
                                          <p:val>
                                            <p:strVal val="#ppt_x"/>
                                          </p:val>
                                        </p:tav>
                                      </p:tavLst>
                                    </p:anim>
                                    <p:anim calcmode="lin" valueType="num">
                                      <p:cBhvr additive="base">
                                        <p:cTn id="54"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3561"/>
                                        </p:tgtEl>
                                        <p:attrNameLst>
                                          <p:attrName>style.visibility</p:attrName>
                                        </p:attrNameLst>
                                      </p:cBhvr>
                                      <p:to>
                                        <p:strVal val="visible"/>
                                      </p:to>
                                    </p:set>
                                    <p:anim calcmode="lin" valueType="num">
                                      <p:cBhvr additive="base">
                                        <p:cTn id="59" dur="500" fill="hold"/>
                                        <p:tgtEl>
                                          <p:spTgt spid="23561"/>
                                        </p:tgtEl>
                                        <p:attrNameLst>
                                          <p:attrName>ppt_x</p:attrName>
                                        </p:attrNameLst>
                                      </p:cBhvr>
                                      <p:tavLst>
                                        <p:tav tm="0">
                                          <p:val>
                                            <p:strVal val="#ppt_x"/>
                                          </p:val>
                                        </p:tav>
                                        <p:tav tm="100000">
                                          <p:val>
                                            <p:strVal val="#ppt_x"/>
                                          </p:val>
                                        </p:tav>
                                      </p:tavLst>
                                    </p:anim>
                                    <p:anim calcmode="lin" valueType="num">
                                      <p:cBhvr additive="base">
                                        <p:cTn id="60" dur="500" fill="hold"/>
                                        <p:tgtEl>
                                          <p:spTgt spid="2356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3562"/>
                                        </p:tgtEl>
                                        <p:attrNameLst>
                                          <p:attrName>style.visibility</p:attrName>
                                        </p:attrNameLst>
                                      </p:cBhvr>
                                      <p:to>
                                        <p:strVal val="visible"/>
                                      </p:to>
                                    </p:set>
                                    <p:anim calcmode="lin" valueType="num">
                                      <p:cBhvr additive="base">
                                        <p:cTn id="63" dur="500" fill="hold"/>
                                        <p:tgtEl>
                                          <p:spTgt spid="23562"/>
                                        </p:tgtEl>
                                        <p:attrNameLst>
                                          <p:attrName>ppt_x</p:attrName>
                                        </p:attrNameLst>
                                      </p:cBhvr>
                                      <p:tavLst>
                                        <p:tav tm="0">
                                          <p:val>
                                            <p:strVal val="#ppt_x"/>
                                          </p:val>
                                        </p:tav>
                                        <p:tav tm="100000">
                                          <p:val>
                                            <p:strVal val="#ppt_x"/>
                                          </p:val>
                                        </p:tav>
                                      </p:tavLst>
                                    </p:anim>
                                    <p:anim calcmode="lin" valueType="num">
                                      <p:cBhvr additive="base">
                                        <p:cTn id="64" dur="500" fill="hold"/>
                                        <p:tgtEl>
                                          <p:spTgt spid="2356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563"/>
                                        </p:tgtEl>
                                        <p:attrNameLst>
                                          <p:attrName>style.visibility</p:attrName>
                                        </p:attrNameLst>
                                      </p:cBhvr>
                                      <p:to>
                                        <p:strVal val="visible"/>
                                      </p:to>
                                    </p:set>
                                    <p:anim calcmode="lin" valueType="num">
                                      <p:cBhvr additive="base">
                                        <p:cTn id="73" dur="500" fill="hold"/>
                                        <p:tgtEl>
                                          <p:spTgt spid="23563"/>
                                        </p:tgtEl>
                                        <p:attrNameLst>
                                          <p:attrName>ppt_x</p:attrName>
                                        </p:attrNameLst>
                                      </p:cBhvr>
                                      <p:tavLst>
                                        <p:tav tm="0">
                                          <p:val>
                                            <p:strVal val="#ppt_x"/>
                                          </p:val>
                                        </p:tav>
                                        <p:tav tm="100000">
                                          <p:val>
                                            <p:strVal val="#ppt_x"/>
                                          </p:val>
                                        </p:tav>
                                      </p:tavLst>
                                    </p:anim>
                                    <p:anim calcmode="lin" valueType="num">
                                      <p:cBhvr additive="base">
                                        <p:cTn id="74" dur="500" fill="hold"/>
                                        <p:tgtEl>
                                          <p:spTgt spid="23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3" grpId="0"/>
      <p:bldP spid="2356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1043608" y="1418629"/>
            <a:ext cx="7596187" cy="523875"/>
          </a:xfrm>
          <a:prstGeom prst="rect">
            <a:avLst/>
          </a:prstGeom>
          <a:noFill/>
          <a:ln w="9525">
            <a:noFill/>
            <a:miter lim="800000"/>
          </a:ln>
        </p:spPr>
        <p:txBody>
          <a:bodyPr>
            <a:spAutoFit/>
          </a:bodyPr>
          <a:lstStyle/>
          <a:p>
            <a:pPr>
              <a:spcBef>
                <a:spcPct val="50000"/>
              </a:spcBef>
              <a:defRPr/>
            </a:pPr>
            <a:r>
              <a:rPr kumimoji="0" lang="zh-CN" altLang="en-US" sz="2800" dirty="0">
                <a:latin typeface="宋体" panose="02010600030101010101" pitchFamily="2" charset="-122"/>
                <a:ea typeface="宋体" panose="02010600030101010101" pitchFamily="2" charset="-122"/>
              </a:rPr>
              <a:t>本章要熟悉下列内容：</a:t>
            </a:r>
          </a:p>
        </p:txBody>
      </p:sp>
      <p:sp>
        <p:nvSpPr>
          <p:cNvPr id="4" name="Rectangle 2"/>
          <p:cNvSpPr>
            <a:spLocks noChangeArrowheads="1"/>
          </p:cNvSpPr>
          <p:nvPr/>
        </p:nvSpPr>
        <p:spPr bwMode="auto">
          <a:xfrm>
            <a:off x="1043608" y="1990129"/>
            <a:ext cx="7596187" cy="954088"/>
          </a:xfrm>
          <a:prstGeom prst="rect">
            <a:avLst/>
          </a:prstGeom>
          <a:noFill/>
          <a:ln w="9525">
            <a:noFill/>
            <a:miter lim="800000"/>
          </a:ln>
        </p:spPr>
        <p:txBody>
          <a:bodyPr>
            <a:spAutoFit/>
          </a:bodyPr>
          <a:lstStyle/>
          <a:p>
            <a:pPr>
              <a:spcBef>
                <a:spcPct val="50000"/>
              </a:spcBef>
              <a:buFont typeface="Wingdings" panose="05000000000000000000" pitchFamily="2" charset="2"/>
              <a:buChar char="Ø"/>
              <a:defRPr/>
            </a:pPr>
            <a:r>
              <a:rPr kumimoji="0" lang="zh-CN" altLang="en-US" sz="2800" dirty="0">
                <a:latin typeface="宋体" panose="02010600030101010101" pitchFamily="2" charset="-122"/>
                <a:ea typeface="宋体" panose="02010600030101010101" pitchFamily="2" charset="-122"/>
              </a:rPr>
              <a:t> 建立基本环节（质量</a:t>
            </a:r>
            <a:r>
              <a:rPr kumimoji="0" lang="en-US" altLang="zh-CN" sz="2800" dirty="0">
                <a:latin typeface="宋体" panose="02010600030101010101" pitchFamily="2" charset="-122"/>
                <a:ea typeface="宋体" panose="02010600030101010101" pitchFamily="2" charset="-122"/>
              </a:rPr>
              <a:t>-</a:t>
            </a:r>
            <a:r>
              <a:rPr kumimoji="0" lang="zh-CN" altLang="en-US" sz="2800" dirty="0">
                <a:latin typeface="宋体" panose="02010600030101010101" pitchFamily="2" charset="-122"/>
                <a:ea typeface="宋体" panose="02010600030101010101" pitchFamily="2" charset="-122"/>
              </a:rPr>
              <a:t>弹簧</a:t>
            </a:r>
            <a:r>
              <a:rPr kumimoji="0" lang="en-US" altLang="zh-CN" sz="2800" dirty="0">
                <a:latin typeface="宋体" panose="02010600030101010101" pitchFamily="2" charset="-122"/>
                <a:ea typeface="宋体" panose="02010600030101010101" pitchFamily="2" charset="-122"/>
              </a:rPr>
              <a:t>-</a:t>
            </a:r>
            <a:r>
              <a:rPr kumimoji="0" lang="zh-CN" altLang="en-US" sz="2800" dirty="0">
                <a:latin typeface="宋体" panose="02010600030101010101" pitchFamily="2" charset="-122"/>
                <a:ea typeface="宋体" panose="02010600030101010101" pitchFamily="2" charset="-122"/>
              </a:rPr>
              <a:t>阻尼系统、电路网络和电机）的</a:t>
            </a:r>
            <a:r>
              <a:rPr kumimoji="0" lang="zh-CN" altLang="en-US" sz="2800" dirty="0">
                <a:solidFill>
                  <a:srgbClr val="CC0000"/>
                </a:solidFill>
                <a:latin typeface="宋体" panose="02010600030101010101" pitchFamily="2" charset="-122"/>
                <a:ea typeface="宋体" panose="02010600030101010101" pitchFamily="2" charset="-122"/>
              </a:rPr>
              <a:t>数学模型</a:t>
            </a:r>
            <a:r>
              <a:rPr kumimoji="0" lang="zh-CN" altLang="en-US" sz="2800" dirty="0">
                <a:latin typeface="宋体" panose="02010600030101010101" pitchFamily="2" charset="-122"/>
                <a:ea typeface="宋体" panose="02010600030101010101" pitchFamily="2" charset="-122"/>
              </a:rPr>
              <a:t>及模型的</a:t>
            </a:r>
            <a:r>
              <a:rPr kumimoji="0" lang="zh-CN" altLang="en-US" sz="2800" dirty="0">
                <a:solidFill>
                  <a:srgbClr val="CC0000"/>
                </a:solidFill>
                <a:latin typeface="宋体" panose="02010600030101010101" pitchFamily="2" charset="-122"/>
                <a:ea typeface="宋体" panose="02010600030101010101" pitchFamily="2" charset="-122"/>
              </a:rPr>
              <a:t>线性化</a:t>
            </a:r>
          </a:p>
        </p:txBody>
      </p:sp>
      <p:sp>
        <p:nvSpPr>
          <p:cNvPr id="5" name="Rectangle 2"/>
          <p:cNvSpPr>
            <a:spLocks noChangeArrowheads="1"/>
          </p:cNvSpPr>
          <p:nvPr/>
        </p:nvSpPr>
        <p:spPr bwMode="auto">
          <a:xfrm>
            <a:off x="1043608" y="2918817"/>
            <a:ext cx="7596187" cy="523875"/>
          </a:xfrm>
          <a:prstGeom prst="rect">
            <a:avLst/>
          </a:prstGeom>
          <a:noFill/>
          <a:ln w="9525">
            <a:noFill/>
            <a:miter lim="800000"/>
          </a:ln>
        </p:spPr>
        <p:txBody>
          <a:bodyPr>
            <a:spAutoFit/>
          </a:bodyPr>
          <a:lstStyle/>
          <a:p>
            <a:pPr>
              <a:spcBef>
                <a:spcPct val="50000"/>
              </a:spcBef>
              <a:buFont typeface="Wingdings" panose="05000000000000000000" pitchFamily="2" charset="2"/>
              <a:buChar char="Ø"/>
              <a:defRPr/>
            </a:pPr>
            <a:r>
              <a:rPr kumimoji="0" lang="zh-CN" altLang="en-US" sz="2800">
                <a:latin typeface="宋体" panose="02010600030101010101" pitchFamily="2" charset="-122"/>
                <a:ea typeface="宋体" panose="02010600030101010101" pitchFamily="2" charset="-122"/>
              </a:rPr>
              <a:t> 重要的分析工具：</a:t>
            </a:r>
            <a:r>
              <a:rPr kumimoji="0" lang="zh-CN" altLang="en-US" sz="2800">
                <a:solidFill>
                  <a:srgbClr val="CC0000"/>
                </a:solidFill>
                <a:latin typeface="宋体" panose="02010600030101010101" pitchFamily="2" charset="-122"/>
                <a:ea typeface="宋体" panose="02010600030101010101" pitchFamily="2" charset="-122"/>
              </a:rPr>
              <a:t>拉氏变换及反变换</a:t>
            </a:r>
          </a:p>
        </p:txBody>
      </p:sp>
      <p:sp>
        <p:nvSpPr>
          <p:cNvPr id="6" name="Rectangle 2"/>
          <p:cNvSpPr>
            <a:spLocks noChangeArrowheads="1"/>
          </p:cNvSpPr>
          <p:nvPr/>
        </p:nvSpPr>
        <p:spPr bwMode="auto">
          <a:xfrm>
            <a:off x="1043608" y="3418879"/>
            <a:ext cx="7596187" cy="523875"/>
          </a:xfrm>
          <a:prstGeom prst="rect">
            <a:avLst/>
          </a:prstGeom>
          <a:noFill/>
          <a:ln w="9525">
            <a:noFill/>
            <a:miter lim="800000"/>
          </a:ln>
        </p:spPr>
        <p:txBody>
          <a:bodyPr>
            <a:spAutoFit/>
          </a:bodyPr>
          <a:lstStyle/>
          <a:p>
            <a:pPr>
              <a:spcBef>
                <a:spcPct val="50000"/>
              </a:spcBef>
              <a:buFont typeface="Wingdings" panose="05000000000000000000" pitchFamily="2" charset="2"/>
              <a:buChar char="Ø"/>
              <a:defRPr/>
            </a:pPr>
            <a:r>
              <a:rPr kumimoji="0" lang="zh-CN" altLang="en-US" sz="2800">
                <a:latin typeface="宋体" panose="02010600030101010101" pitchFamily="2" charset="-122"/>
                <a:ea typeface="宋体" panose="02010600030101010101" pitchFamily="2" charset="-122"/>
              </a:rPr>
              <a:t> 经典控制理论的数学基础：</a:t>
            </a:r>
            <a:r>
              <a:rPr kumimoji="0" lang="zh-CN" altLang="en-US" sz="2800">
                <a:solidFill>
                  <a:srgbClr val="CC0000"/>
                </a:solidFill>
                <a:latin typeface="宋体" panose="02010600030101010101" pitchFamily="2" charset="-122"/>
                <a:ea typeface="宋体" panose="02010600030101010101" pitchFamily="2" charset="-122"/>
              </a:rPr>
              <a:t>传递函数</a:t>
            </a:r>
          </a:p>
        </p:txBody>
      </p:sp>
      <p:sp>
        <p:nvSpPr>
          <p:cNvPr id="11" name="Rectangle 2"/>
          <p:cNvSpPr>
            <a:spLocks noChangeArrowheads="1"/>
          </p:cNvSpPr>
          <p:nvPr/>
        </p:nvSpPr>
        <p:spPr bwMode="auto">
          <a:xfrm>
            <a:off x="1043608" y="3990379"/>
            <a:ext cx="7596187" cy="523875"/>
          </a:xfrm>
          <a:prstGeom prst="rect">
            <a:avLst/>
          </a:prstGeom>
          <a:noFill/>
          <a:ln w="9525">
            <a:noFill/>
            <a:miter lim="800000"/>
          </a:ln>
        </p:spPr>
        <p:txBody>
          <a:bodyPr>
            <a:spAutoFit/>
          </a:bodyPr>
          <a:lstStyle/>
          <a:p>
            <a:pPr>
              <a:spcBef>
                <a:spcPct val="50000"/>
              </a:spcBef>
              <a:buFont typeface="Wingdings" panose="05000000000000000000" pitchFamily="2" charset="2"/>
              <a:buChar char="Ø"/>
              <a:defRPr/>
            </a:pPr>
            <a:r>
              <a:rPr kumimoji="0" lang="zh-CN" altLang="en-US" sz="2800">
                <a:latin typeface="宋体" panose="02010600030101010101" pitchFamily="2" charset="-122"/>
                <a:ea typeface="宋体" panose="02010600030101010101" pitchFamily="2" charset="-122"/>
              </a:rPr>
              <a:t> 控制系统的图形表示：</a:t>
            </a:r>
            <a:r>
              <a:rPr kumimoji="0" lang="zh-CN" altLang="en-US" sz="2800">
                <a:solidFill>
                  <a:srgbClr val="CC0000"/>
                </a:solidFill>
                <a:latin typeface="宋体" panose="02010600030101010101" pitchFamily="2" charset="-122"/>
                <a:ea typeface="宋体" panose="02010600030101010101" pitchFamily="2" charset="-122"/>
              </a:rPr>
              <a:t>方块图</a:t>
            </a:r>
            <a:r>
              <a:rPr kumimoji="0" lang="zh-CN" altLang="en-US" sz="2800">
                <a:latin typeface="宋体" panose="02010600030101010101" pitchFamily="2" charset="-122"/>
                <a:ea typeface="宋体" panose="02010600030101010101" pitchFamily="2" charset="-122"/>
              </a:rPr>
              <a:t>及信号流图</a:t>
            </a:r>
          </a:p>
        </p:txBody>
      </p:sp>
      <p:sp>
        <p:nvSpPr>
          <p:cNvPr id="12" name="Rectangle 2"/>
          <p:cNvSpPr>
            <a:spLocks noChangeArrowheads="1"/>
          </p:cNvSpPr>
          <p:nvPr/>
        </p:nvSpPr>
        <p:spPr bwMode="auto">
          <a:xfrm>
            <a:off x="1043608" y="4633317"/>
            <a:ext cx="7596187" cy="523875"/>
          </a:xfrm>
          <a:prstGeom prst="rect">
            <a:avLst/>
          </a:prstGeom>
          <a:noFill/>
          <a:ln w="9525">
            <a:noFill/>
            <a:miter lim="800000"/>
          </a:ln>
        </p:spPr>
        <p:txBody>
          <a:bodyPr>
            <a:spAutoFit/>
          </a:bodyPr>
          <a:lstStyle/>
          <a:p>
            <a:pPr>
              <a:spcBef>
                <a:spcPct val="50000"/>
              </a:spcBef>
              <a:buFont typeface="Wingdings" panose="05000000000000000000" pitchFamily="2" charset="2"/>
              <a:buChar char="Ø"/>
              <a:defRPr/>
            </a:pPr>
            <a:r>
              <a:rPr kumimoji="0" lang="zh-CN" altLang="en-US" sz="2800">
                <a:latin typeface="宋体" panose="02010600030101010101" pitchFamily="2" charset="-122"/>
                <a:ea typeface="宋体" panose="02010600030101010101" pitchFamily="2" charset="-122"/>
              </a:rPr>
              <a:t> 建立实际机电系统的传递函数及方块图</a:t>
            </a:r>
          </a:p>
        </p:txBody>
      </p:sp>
      <p:sp>
        <p:nvSpPr>
          <p:cNvPr id="9"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章 控制系统的动态数学模型</a:t>
            </a:r>
          </a:p>
        </p:txBody>
      </p:sp>
      <p:sp>
        <p:nvSpPr>
          <p:cNvPr id="10" name="灯片编号占位符 9"/>
          <p:cNvSpPr>
            <a:spLocks noGrp="1"/>
          </p:cNvSpPr>
          <p:nvPr>
            <p:ph type="sldNum" sz="quarter" idx="12"/>
          </p:nvPr>
        </p:nvSpPr>
        <p:spPr/>
        <p:txBody>
          <a:bodyPr/>
          <a:lstStyle/>
          <a:p>
            <a:fld id="{CBB6FD9D-FA08-4F2A-90DD-7CEE8E59FBDF}" type="slidenum">
              <a:rPr lang="en-US" altLang="zh-CN" smtClean="0"/>
              <a:pPr/>
              <a:t>4</a:t>
            </a:fld>
            <a:endParaRPr lang="en-US" altLang="zh-CN"/>
          </a:p>
        </p:txBody>
      </p:sp>
      <p:sp>
        <p:nvSpPr>
          <p:cNvPr id="13" name="页脚占位符 12"/>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fill="hold"/>
                                        <p:tgtEl>
                                          <p:spTgt spid="162818"/>
                                        </p:tgtEl>
                                        <p:attrNameLst>
                                          <p:attrName>ppt_x</p:attrName>
                                        </p:attrNameLst>
                                      </p:cBhvr>
                                      <p:tavLst>
                                        <p:tav tm="0">
                                          <p:val>
                                            <p:strVal val="#ppt_x"/>
                                          </p:val>
                                        </p:tav>
                                        <p:tav tm="100000">
                                          <p:val>
                                            <p:strVal val="#ppt_x"/>
                                          </p:val>
                                        </p:tav>
                                      </p:tavLst>
                                    </p:anim>
                                    <p:anim calcmode="lin" valueType="num">
                                      <p:cBhvr additive="base">
                                        <p:cTn id="8" dur="500" fill="hold"/>
                                        <p:tgtEl>
                                          <p:spTgt spid="1628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4" grpId="0"/>
      <p:bldP spid="5" grpId="0"/>
      <p:bldP spid="6"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990600" y="1196752"/>
            <a:ext cx="4238625"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线性化处理的注意事项</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28355" name="Rectangle 3"/>
          <p:cNvSpPr>
            <a:spLocks noChangeArrowheads="1"/>
          </p:cNvSpPr>
          <p:nvPr/>
        </p:nvSpPr>
        <p:spPr bwMode="auto">
          <a:xfrm>
            <a:off x="900113" y="1895252"/>
            <a:ext cx="7848600" cy="55175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线性化方程的系数与平衡工作点的选择有关；</a:t>
            </a:r>
            <a:endParaRPr lang="zh-CN" altLang="en-US" sz="2800">
              <a:ea typeface="宋体" panose="02010600030101010101" pitchFamily="2" charset="-122"/>
            </a:endParaRPr>
          </a:p>
        </p:txBody>
      </p:sp>
      <p:sp>
        <p:nvSpPr>
          <p:cNvPr id="228356" name="Rectangle 4"/>
          <p:cNvSpPr>
            <a:spLocks noChangeArrowheads="1"/>
          </p:cNvSpPr>
          <p:nvPr/>
        </p:nvSpPr>
        <p:spPr bwMode="auto">
          <a:xfrm>
            <a:off x="900113" y="2477864"/>
            <a:ext cx="7467600" cy="1083374"/>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线性化是有条件的，必须注意线性化方程适</a:t>
            </a:r>
          </a:p>
          <a:p>
            <a:pPr>
              <a:lnSpc>
                <a:spcPct val="115000"/>
              </a:lnSpc>
              <a:defRPr/>
            </a:pPr>
            <a:r>
              <a:rPr lang="zh-CN" altLang="en-US" sz="2800" dirty="0">
                <a:latin typeface="宋体" panose="02010600030101010101" pitchFamily="2" charset="-122"/>
                <a:ea typeface="宋体" panose="02010600030101010101" pitchFamily="2" charset="-122"/>
              </a:rPr>
              <a:t>  用的工作范围； </a:t>
            </a:r>
          </a:p>
        </p:txBody>
      </p:sp>
      <p:sp>
        <p:nvSpPr>
          <p:cNvPr id="228357" name="Rectangle 5"/>
          <p:cNvSpPr>
            <a:spLocks noChangeArrowheads="1"/>
          </p:cNvSpPr>
          <p:nvPr/>
        </p:nvSpPr>
        <p:spPr bwMode="auto">
          <a:xfrm>
            <a:off x="900113" y="3590702"/>
            <a:ext cx="7920038" cy="2074414"/>
          </a:xfrm>
          <a:prstGeom prst="rect">
            <a:avLst/>
          </a:prstGeom>
          <a:noFill/>
          <a:ln w="22225">
            <a:noFill/>
            <a:miter lim="800000"/>
          </a:ln>
        </p:spPr>
        <p:txBody>
          <a:bodyPr wrap="square">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某些典型的本质非线性，如继电器特性、间隙、死区、摩擦等，由于存在不连续点，不能通过泰勒展开进行线性化，只有当它们对系统影响很小时才能忽略不计，否则只能作为非线性问题处理。 </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ppt_x"/>
                                          </p:val>
                                        </p:tav>
                                        <p:tav tm="100000">
                                          <p:val>
                                            <p:strVal val="#ppt_x"/>
                                          </p:val>
                                        </p:tav>
                                      </p:tavLst>
                                    </p:anim>
                                    <p:anim calcmode="lin" valueType="num">
                                      <p:cBhvr additive="base">
                                        <p:cTn id="8" dur="500" fill="hold"/>
                                        <p:tgtEl>
                                          <p:spTgt spid="2283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8356"/>
                                        </p:tgtEl>
                                        <p:attrNameLst>
                                          <p:attrName>style.visibility</p:attrName>
                                        </p:attrNameLst>
                                      </p:cBhvr>
                                      <p:to>
                                        <p:strVal val="visible"/>
                                      </p:to>
                                    </p:set>
                                    <p:anim calcmode="lin" valueType="num">
                                      <p:cBhvr additive="base">
                                        <p:cTn id="13" dur="500" fill="hold"/>
                                        <p:tgtEl>
                                          <p:spTgt spid="228356"/>
                                        </p:tgtEl>
                                        <p:attrNameLst>
                                          <p:attrName>ppt_x</p:attrName>
                                        </p:attrNameLst>
                                      </p:cBhvr>
                                      <p:tavLst>
                                        <p:tav tm="0">
                                          <p:val>
                                            <p:strVal val="#ppt_x"/>
                                          </p:val>
                                        </p:tav>
                                        <p:tav tm="100000">
                                          <p:val>
                                            <p:strVal val="#ppt_x"/>
                                          </p:val>
                                        </p:tav>
                                      </p:tavLst>
                                    </p:anim>
                                    <p:anim calcmode="lin" valueType="num">
                                      <p:cBhvr additive="base">
                                        <p:cTn id="14" dur="500" fill="hold"/>
                                        <p:tgtEl>
                                          <p:spTgt spid="2283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8357"/>
                                        </p:tgtEl>
                                        <p:attrNameLst>
                                          <p:attrName>style.visibility</p:attrName>
                                        </p:attrNameLst>
                                      </p:cBhvr>
                                      <p:to>
                                        <p:strVal val="visible"/>
                                      </p:to>
                                    </p:set>
                                    <p:anim calcmode="lin" valueType="num">
                                      <p:cBhvr additive="base">
                                        <p:cTn id="19" dur="500" fill="hold"/>
                                        <p:tgtEl>
                                          <p:spTgt spid="228357"/>
                                        </p:tgtEl>
                                        <p:attrNameLst>
                                          <p:attrName>ppt_x</p:attrName>
                                        </p:attrNameLst>
                                      </p:cBhvr>
                                      <p:tavLst>
                                        <p:tav tm="0">
                                          <p:val>
                                            <p:strVal val="#ppt_x"/>
                                          </p:val>
                                        </p:tav>
                                        <p:tav tm="100000">
                                          <p:val>
                                            <p:strVal val="#ppt_x"/>
                                          </p:val>
                                        </p:tav>
                                      </p:tavLst>
                                    </p:anim>
                                    <p:anim calcmode="lin" valueType="num">
                                      <p:cBhvr additive="base">
                                        <p:cTn id="20" dur="500" fill="hold"/>
                                        <p:tgtEl>
                                          <p:spTgt spid="22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P spid="228356" grpId="0" autoUpdateAnimBg="0"/>
      <p:bldP spid="22835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bwMode="auto">
          <a:xfrm>
            <a:off x="1516037" y="836712"/>
            <a:ext cx="2724150" cy="2768600"/>
            <a:chOff x="720" y="720"/>
            <a:chExt cx="1716" cy="1744"/>
          </a:xfrm>
        </p:grpSpPr>
        <p:sp>
          <p:nvSpPr>
            <p:cNvPr id="229379" name="Line 3"/>
            <p:cNvSpPr>
              <a:spLocks noChangeShapeType="1"/>
            </p:cNvSpPr>
            <p:nvPr/>
          </p:nvSpPr>
          <p:spPr bwMode="auto">
            <a:xfrm>
              <a:off x="720" y="1584"/>
              <a:ext cx="16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380" name="Line 4"/>
            <p:cNvSpPr>
              <a:spLocks noChangeShapeType="1"/>
            </p:cNvSpPr>
            <p:nvPr/>
          </p:nvSpPr>
          <p:spPr bwMode="auto">
            <a:xfrm flipV="1">
              <a:off x="1536" y="816"/>
              <a:ext cx="0" cy="1392"/>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grpSp>
          <p:nvGrpSpPr>
            <p:cNvPr id="158768" name="Group 5"/>
            <p:cNvGrpSpPr/>
            <p:nvPr/>
          </p:nvGrpSpPr>
          <p:grpSpPr bwMode="auto">
            <a:xfrm>
              <a:off x="768" y="1104"/>
              <a:ext cx="1536" cy="960"/>
              <a:chOff x="768" y="1392"/>
              <a:chExt cx="1536" cy="960"/>
            </a:xfrm>
          </p:grpSpPr>
          <p:sp>
            <p:nvSpPr>
              <p:cNvPr id="229382" name="Line 6"/>
              <p:cNvSpPr>
                <a:spLocks noChangeShapeType="1"/>
              </p:cNvSpPr>
              <p:nvPr/>
            </p:nvSpPr>
            <p:spPr bwMode="auto">
              <a:xfrm flipV="1">
                <a:off x="1296" y="1392"/>
                <a:ext cx="480" cy="960"/>
              </a:xfrm>
              <a:prstGeom prst="line">
                <a:avLst/>
              </a:prstGeom>
              <a:noFill/>
              <a:ln w="38100">
                <a:solidFill>
                  <a:srgbClr val="1C12DE"/>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383" name="Line 7"/>
              <p:cNvSpPr>
                <a:spLocks noChangeShapeType="1"/>
              </p:cNvSpPr>
              <p:nvPr/>
            </p:nvSpPr>
            <p:spPr bwMode="auto">
              <a:xfrm>
                <a:off x="1776" y="1392"/>
                <a:ext cx="528" cy="0"/>
              </a:xfrm>
              <a:prstGeom prst="line">
                <a:avLst/>
              </a:prstGeom>
              <a:noFill/>
              <a:ln w="38100">
                <a:solidFill>
                  <a:srgbClr val="1C12DE"/>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384" name="Line 8"/>
              <p:cNvSpPr>
                <a:spLocks noChangeShapeType="1"/>
              </p:cNvSpPr>
              <p:nvPr/>
            </p:nvSpPr>
            <p:spPr bwMode="auto">
              <a:xfrm flipH="1">
                <a:off x="768" y="2352"/>
                <a:ext cx="528" cy="0"/>
              </a:xfrm>
              <a:prstGeom prst="line">
                <a:avLst/>
              </a:prstGeom>
              <a:noFill/>
              <a:ln w="38100">
                <a:solidFill>
                  <a:srgbClr val="1C12DE"/>
                </a:solidFill>
                <a:miter lim="800000"/>
              </a:ln>
              <a:effectLst/>
            </p:spPr>
            <p:txBody>
              <a:bodyPr wrap="none"/>
              <a:lstStyle/>
              <a:p>
                <a:pPr>
                  <a:spcBef>
                    <a:spcPct val="20000"/>
                  </a:spcBef>
                  <a:defRPr/>
                </a:pPr>
                <a:endParaRPr lang="zh-CN" altLang="en-US">
                  <a:ea typeface="宋体" panose="02010600030101010101" pitchFamily="2" charset="-122"/>
                </a:endParaRPr>
              </a:p>
            </p:txBody>
          </p:sp>
        </p:grpSp>
        <p:sp>
          <p:nvSpPr>
            <p:cNvPr id="184369" name="Text Box 9"/>
            <p:cNvSpPr txBox="1">
              <a:spLocks noChangeArrowheads="1"/>
            </p:cNvSpPr>
            <p:nvPr/>
          </p:nvSpPr>
          <p:spPr bwMode="auto">
            <a:xfrm>
              <a:off x="2160" y="1536"/>
              <a:ext cx="27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in</a:t>
              </a:r>
            </a:p>
          </p:txBody>
        </p:sp>
        <p:sp>
          <p:nvSpPr>
            <p:cNvPr id="184370" name="Text Box 10"/>
            <p:cNvSpPr txBox="1">
              <a:spLocks noChangeArrowheads="1"/>
            </p:cNvSpPr>
            <p:nvPr/>
          </p:nvSpPr>
          <p:spPr bwMode="auto">
            <a:xfrm>
              <a:off x="1559" y="720"/>
              <a:ext cx="372"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out</a:t>
              </a:r>
            </a:p>
          </p:txBody>
        </p:sp>
        <p:sp>
          <p:nvSpPr>
            <p:cNvPr id="184371" name="Text Box 11"/>
            <p:cNvSpPr txBox="1">
              <a:spLocks noChangeArrowheads="1"/>
            </p:cNvSpPr>
            <p:nvPr/>
          </p:nvSpPr>
          <p:spPr bwMode="auto">
            <a:xfrm>
              <a:off x="1516" y="1536"/>
              <a:ext cx="212"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29388" name="Line 12"/>
            <p:cNvSpPr>
              <a:spLocks noChangeShapeType="1"/>
            </p:cNvSpPr>
            <p:nvPr/>
          </p:nvSpPr>
          <p:spPr bwMode="auto">
            <a:xfrm>
              <a:off x="1440" y="1056"/>
              <a:ext cx="288" cy="96"/>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73" name="Text Box 13"/>
            <p:cNvSpPr txBox="1">
              <a:spLocks noChangeArrowheads="1"/>
            </p:cNvSpPr>
            <p:nvPr/>
          </p:nvSpPr>
          <p:spPr bwMode="auto">
            <a:xfrm>
              <a:off x="748" y="768"/>
              <a:ext cx="701" cy="523"/>
            </a:xfrm>
            <a:prstGeom prst="rect">
              <a:avLst/>
            </a:prstGeom>
            <a:noFill/>
            <a:ln w="22225">
              <a:noFill/>
              <a:miter lim="800000"/>
            </a:ln>
          </p:spPr>
          <p:txBody>
            <a:bodyPr wrap="none">
              <a:spAutoFit/>
            </a:bodyPr>
            <a:lstStyle/>
            <a:p>
              <a:pPr>
                <a:defRPr/>
              </a:pPr>
              <a:r>
                <a:rPr lang="zh-CN" altLang="en-US" sz="2400">
                  <a:ea typeface="宋体" panose="02010600030101010101" pitchFamily="2" charset="-122"/>
                </a:rPr>
                <a:t>近似特</a:t>
              </a:r>
            </a:p>
            <a:p>
              <a:pPr>
                <a:defRPr/>
              </a:pPr>
              <a:r>
                <a:rPr lang="zh-CN" altLang="en-US" sz="2400">
                  <a:ea typeface="宋体" panose="02010600030101010101" pitchFamily="2" charset="-122"/>
                </a:rPr>
                <a:t>性曲线</a:t>
              </a:r>
            </a:p>
          </p:txBody>
        </p:sp>
        <p:grpSp>
          <p:nvGrpSpPr>
            <p:cNvPr id="158774" name="Group 14"/>
            <p:cNvGrpSpPr/>
            <p:nvPr/>
          </p:nvGrpSpPr>
          <p:grpSpPr bwMode="auto">
            <a:xfrm>
              <a:off x="816" y="1096"/>
              <a:ext cx="1440" cy="968"/>
              <a:chOff x="816" y="1384"/>
              <a:chExt cx="1440" cy="968"/>
            </a:xfrm>
          </p:grpSpPr>
          <p:sp>
            <p:nvSpPr>
              <p:cNvPr id="229391" name="Freeform 15"/>
              <p:cNvSpPr/>
              <p:nvPr/>
            </p:nvSpPr>
            <p:spPr bwMode="auto">
              <a:xfrm>
                <a:off x="816" y="1872"/>
                <a:ext cx="720" cy="480"/>
              </a:xfrm>
              <a:custGeom>
                <a:avLst/>
                <a:gdLst/>
                <a:ahLst/>
                <a:cxnLst>
                  <a:cxn ang="0">
                    <a:pos x="0" y="480"/>
                  </a:cxn>
                  <a:cxn ang="0">
                    <a:pos x="480" y="384"/>
                  </a:cxn>
                  <a:cxn ang="0">
                    <a:pos x="720" y="0"/>
                  </a:cxn>
                </a:cxnLst>
                <a:rect l="0" t="0" r="r" b="b"/>
                <a:pathLst>
                  <a:path w="720" h="480">
                    <a:moveTo>
                      <a:pt x="0" y="480"/>
                    </a:moveTo>
                    <a:cubicBezTo>
                      <a:pt x="180" y="472"/>
                      <a:pt x="360" y="464"/>
                      <a:pt x="480" y="384"/>
                    </a:cubicBezTo>
                    <a:cubicBezTo>
                      <a:pt x="600" y="304"/>
                      <a:pt x="680" y="64"/>
                      <a:pt x="720" y="0"/>
                    </a:cubicBezTo>
                  </a:path>
                </a:pathLst>
              </a:custGeom>
              <a:noFill/>
              <a:ln w="22225">
                <a:solidFill>
                  <a:srgbClr val="CC0000"/>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392" name="Freeform 16"/>
              <p:cNvSpPr/>
              <p:nvPr/>
            </p:nvSpPr>
            <p:spPr bwMode="auto">
              <a:xfrm flipH="1" flipV="1">
                <a:off x="1536" y="1384"/>
                <a:ext cx="720" cy="480"/>
              </a:xfrm>
              <a:custGeom>
                <a:avLst/>
                <a:gdLst/>
                <a:ahLst/>
                <a:cxnLst>
                  <a:cxn ang="0">
                    <a:pos x="0" y="480"/>
                  </a:cxn>
                  <a:cxn ang="0">
                    <a:pos x="480" y="384"/>
                  </a:cxn>
                  <a:cxn ang="0">
                    <a:pos x="720" y="0"/>
                  </a:cxn>
                </a:cxnLst>
                <a:rect l="0" t="0" r="r" b="b"/>
                <a:pathLst>
                  <a:path w="720" h="480">
                    <a:moveTo>
                      <a:pt x="0" y="480"/>
                    </a:moveTo>
                    <a:cubicBezTo>
                      <a:pt x="180" y="472"/>
                      <a:pt x="360" y="464"/>
                      <a:pt x="480" y="384"/>
                    </a:cubicBezTo>
                    <a:cubicBezTo>
                      <a:pt x="600" y="304"/>
                      <a:pt x="680" y="64"/>
                      <a:pt x="720" y="0"/>
                    </a:cubicBezTo>
                  </a:path>
                </a:pathLst>
              </a:custGeom>
              <a:noFill/>
              <a:ln w="22225">
                <a:solidFill>
                  <a:srgbClr val="CC0000"/>
                </a:solidFill>
                <a:miter lim="800000"/>
              </a:ln>
              <a:effectLst/>
            </p:spPr>
            <p:txBody>
              <a:bodyPr wrap="none"/>
              <a:lstStyle/>
              <a:p>
                <a:pPr>
                  <a:spcBef>
                    <a:spcPct val="20000"/>
                  </a:spcBef>
                  <a:defRPr/>
                </a:pPr>
                <a:endParaRPr lang="zh-CN" altLang="en-US">
                  <a:ea typeface="宋体" panose="02010600030101010101" pitchFamily="2" charset="-122"/>
                </a:endParaRPr>
              </a:p>
            </p:txBody>
          </p:sp>
        </p:grpSp>
        <p:sp>
          <p:nvSpPr>
            <p:cNvPr id="229393" name="Line 17"/>
            <p:cNvSpPr>
              <a:spLocks noChangeShapeType="1"/>
            </p:cNvSpPr>
            <p:nvPr/>
          </p:nvSpPr>
          <p:spPr bwMode="auto">
            <a:xfrm flipH="1" flipV="1">
              <a:off x="1824" y="1200"/>
              <a:ext cx="96" cy="624"/>
            </a:xfrm>
            <a:prstGeom prst="line">
              <a:avLst/>
            </a:prstGeom>
            <a:noFill/>
            <a:ln w="22225">
              <a:solidFill>
                <a:srgbClr val="CC0000"/>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76" name="Text Box 18"/>
            <p:cNvSpPr txBox="1">
              <a:spLocks noChangeArrowheads="1"/>
            </p:cNvSpPr>
            <p:nvPr/>
          </p:nvSpPr>
          <p:spPr bwMode="auto">
            <a:xfrm>
              <a:off x="1536" y="1776"/>
              <a:ext cx="896" cy="291"/>
            </a:xfrm>
            <a:prstGeom prst="rect">
              <a:avLst/>
            </a:prstGeom>
            <a:noFill/>
            <a:ln w="22225">
              <a:noFill/>
              <a:miter lim="800000"/>
            </a:ln>
          </p:spPr>
          <p:txBody>
            <a:bodyPr wrap="none">
              <a:spAutoFit/>
            </a:bodyPr>
            <a:lstStyle/>
            <a:p>
              <a:pPr>
                <a:defRPr/>
              </a:pPr>
              <a:r>
                <a:rPr lang="zh-CN" altLang="en-US" sz="2400">
                  <a:solidFill>
                    <a:srgbClr val="CC0000"/>
                  </a:solidFill>
                  <a:ea typeface="宋体" panose="02010600030101010101" pitchFamily="2" charset="-122"/>
                </a:rPr>
                <a:t>真实特性</a:t>
              </a:r>
            </a:p>
          </p:txBody>
        </p:sp>
        <p:sp>
          <p:nvSpPr>
            <p:cNvPr id="184377" name="Text Box 19"/>
            <p:cNvSpPr txBox="1">
              <a:spLocks noChangeArrowheads="1"/>
            </p:cNvSpPr>
            <p:nvPr/>
          </p:nvSpPr>
          <p:spPr bwMode="auto">
            <a:xfrm>
              <a:off x="1104" y="2173"/>
              <a:ext cx="1091" cy="291"/>
            </a:xfrm>
            <a:prstGeom prst="rect">
              <a:avLst/>
            </a:prstGeom>
            <a:noFill/>
            <a:ln w="22225">
              <a:noFill/>
              <a:miter lim="800000"/>
            </a:ln>
          </p:spPr>
          <p:txBody>
            <a:bodyPr wrap="none">
              <a:spAutoFit/>
            </a:bodyPr>
            <a:lstStyle/>
            <a:p>
              <a:pPr>
                <a:defRPr/>
              </a:pPr>
              <a:r>
                <a:rPr lang="zh-CN" altLang="en-US" sz="2400">
                  <a:ea typeface="宋体" panose="02010600030101010101" pitchFamily="2" charset="-122"/>
                </a:rPr>
                <a:t>饱和非线性</a:t>
              </a:r>
            </a:p>
          </p:txBody>
        </p:sp>
      </p:grpSp>
      <p:grpSp>
        <p:nvGrpSpPr>
          <p:cNvPr id="5" name="Group 20"/>
          <p:cNvGrpSpPr/>
          <p:nvPr/>
        </p:nvGrpSpPr>
        <p:grpSpPr bwMode="auto">
          <a:xfrm>
            <a:off x="4868837" y="836712"/>
            <a:ext cx="2724150" cy="2747963"/>
            <a:chOff x="2832" y="720"/>
            <a:chExt cx="1716" cy="1731"/>
          </a:xfrm>
        </p:grpSpPr>
        <p:sp>
          <p:nvSpPr>
            <p:cNvPr id="229397" name="Line 21"/>
            <p:cNvSpPr>
              <a:spLocks noChangeShapeType="1"/>
            </p:cNvSpPr>
            <p:nvPr/>
          </p:nvSpPr>
          <p:spPr bwMode="auto">
            <a:xfrm>
              <a:off x="2832" y="1584"/>
              <a:ext cx="16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398" name="Line 22"/>
            <p:cNvSpPr>
              <a:spLocks noChangeShapeType="1"/>
            </p:cNvSpPr>
            <p:nvPr/>
          </p:nvSpPr>
          <p:spPr bwMode="auto">
            <a:xfrm flipV="1">
              <a:off x="3648" y="816"/>
              <a:ext cx="0" cy="1392"/>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59" name="Text Box 23"/>
            <p:cNvSpPr txBox="1">
              <a:spLocks noChangeArrowheads="1"/>
            </p:cNvSpPr>
            <p:nvPr/>
          </p:nvSpPr>
          <p:spPr bwMode="auto">
            <a:xfrm>
              <a:off x="4272" y="1536"/>
              <a:ext cx="27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in</a:t>
              </a:r>
            </a:p>
          </p:txBody>
        </p:sp>
        <p:sp>
          <p:nvSpPr>
            <p:cNvPr id="184360" name="Text Box 24"/>
            <p:cNvSpPr txBox="1">
              <a:spLocks noChangeArrowheads="1"/>
            </p:cNvSpPr>
            <p:nvPr/>
          </p:nvSpPr>
          <p:spPr bwMode="auto">
            <a:xfrm>
              <a:off x="3671" y="720"/>
              <a:ext cx="372"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out</a:t>
              </a:r>
            </a:p>
          </p:txBody>
        </p:sp>
        <p:sp>
          <p:nvSpPr>
            <p:cNvPr id="184361" name="Text Box 25"/>
            <p:cNvSpPr txBox="1">
              <a:spLocks noChangeArrowheads="1"/>
            </p:cNvSpPr>
            <p:nvPr/>
          </p:nvSpPr>
          <p:spPr bwMode="auto">
            <a:xfrm>
              <a:off x="3625" y="1536"/>
              <a:ext cx="212"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29402" name="Line 26"/>
            <p:cNvSpPr>
              <a:spLocks noChangeShapeType="1"/>
            </p:cNvSpPr>
            <p:nvPr/>
          </p:nvSpPr>
          <p:spPr bwMode="auto">
            <a:xfrm flipH="1">
              <a:off x="3001" y="1584"/>
              <a:ext cx="336" cy="432"/>
            </a:xfrm>
            <a:prstGeom prst="line">
              <a:avLst/>
            </a:prstGeom>
            <a:noFill/>
            <a:ln w="3810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403" name="Line 27"/>
            <p:cNvSpPr>
              <a:spLocks noChangeShapeType="1"/>
            </p:cNvSpPr>
            <p:nvPr/>
          </p:nvSpPr>
          <p:spPr bwMode="auto">
            <a:xfrm flipH="1">
              <a:off x="3961" y="1152"/>
              <a:ext cx="336" cy="432"/>
            </a:xfrm>
            <a:prstGeom prst="line">
              <a:avLst/>
            </a:prstGeom>
            <a:noFill/>
            <a:ln w="3810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404" name="Line 28"/>
            <p:cNvSpPr>
              <a:spLocks noChangeShapeType="1"/>
            </p:cNvSpPr>
            <p:nvPr/>
          </p:nvSpPr>
          <p:spPr bwMode="auto">
            <a:xfrm>
              <a:off x="3337" y="1584"/>
              <a:ext cx="624" cy="0"/>
            </a:xfrm>
            <a:prstGeom prst="line">
              <a:avLst/>
            </a:prstGeom>
            <a:noFill/>
            <a:ln w="3810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84365" name="Text Box 29"/>
            <p:cNvSpPr txBox="1">
              <a:spLocks noChangeArrowheads="1"/>
            </p:cNvSpPr>
            <p:nvPr/>
          </p:nvSpPr>
          <p:spPr bwMode="auto">
            <a:xfrm>
              <a:off x="3145" y="2160"/>
              <a:ext cx="1091" cy="291"/>
            </a:xfrm>
            <a:prstGeom prst="rect">
              <a:avLst/>
            </a:prstGeom>
            <a:noFill/>
            <a:ln w="22225">
              <a:noFill/>
              <a:miter lim="800000"/>
            </a:ln>
          </p:spPr>
          <p:txBody>
            <a:bodyPr wrap="none">
              <a:spAutoFit/>
            </a:bodyPr>
            <a:lstStyle/>
            <a:p>
              <a:pPr>
                <a:defRPr/>
              </a:pPr>
              <a:r>
                <a:rPr lang="zh-CN" altLang="en-US" sz="2400">
                  <a:ea typeface="宋体" panose="02010600030101010101" pitchFamily="2" charset="-122"/>
                </a:rPr>
                <a:t>死区非线性</a:t>
              </a:r>
            </a:p>
          </p:txBody>
        </p:sp>
      </p:grpSp>
      <p:grpSp>
        <p:nvGrpSpPr>
          <p:cNvPr id="6" name="Group 30"/>
          <p:cNvGrpSpPr/>
          <p:nvPr/>
        </p:nvGrpSpPr>
        <p:grpSpPr bwMode="auto">
          <a:xfrm>
            <a:off x="4872186" y="3633365"/>
            <a:ext cx="2724150" cy="2747963"/>
            <a:chOff x="2832" y="2448"/>
            <a:chExt cx="1716" cy="1731"/>
          </a:xfrm>
        </p:grpSpPr>
        <p:sp>
          <p:nvSpPr>
            <p:cNvPr id="229407" name="Line 31"/>
            <p:cNvSpPr>
              <a:spLocks noChangeShapeType="1"/>
            </p:cNvSpPr>
            <p:nvPr/>
          </p:nvSpPr>
          <p:spPr bwMode="auto">
            <a:xfrm>
              <a:off x="2832" y="3312"/>
              <a:ext cx="16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08" name="Line 32"/>
            <p:cNvSpPr>
              <a:spLocks noChangeShapeType="1"/>
            </p:cNvSpPr>
            <p:nvPr/>
          </p:nvSpPr>
          <p:spPr bwMode="auto">
            <a:xfrm flipV="1">
              <a:off x="3648" y="2544"/>
              <a:ext cx="0" cy="1392"/>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51" name="Text Box 33"/>
            <p:cNvSpPr txBox="1">
              <a:spLocks noChangeArrowheads="1"/>
            </p:cNvSpPr>
            <p:nvPr/>
          </p:nvSpPr>
          <p:spPr bwMode="auto">
            <a:xfrm>
              <a:off x="4272" y="3264"/>
              <a:ext cx="27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in</a:t>
              </a:r>
            </a:p>
          </p:txBody>
        </p:sp>
        <p:sp>
          <p:nvSpPr>
            <p:cNvPr id="184352" name="Text Box 34"/>
            <p:cNvSpPr txBox="1">
              <a:spLocks noChangeArrowheads="1"/>
            </p:cNvSpPr>
            <p:nvPr/>
          </p:nvSpPr>
          <p:spPr bwMode="auto">
            <a:xfrm>
              <a:off x="3671" y="2448"/>
              <a:ext cx="372"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out</a:t>
              </a:r>
            </a:p>
          </p:txBody>
        </p:sp>
        <p:sp>
          <p:nvSpPr>
            <p:cNvPr id="184353" name="Text Box 35"/>
            <p:cNvSpPr txBox="1">
              <a:spLocks noChangeArrowheads="1"/>
            </p:cNvSpPr>
            <p:nvPr/>
          </p:nvSpPr>
          <p:spPr bwMode="auto">
            <a:xfrm>
              <a:off x="3625" y="3264"/>
              <a:ext cx="212"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29412" name="Line 36"/>
            <p:cNvSpPr>
              <a:spLocks noChangeShapeType="1"/>
            </p:cNvSpPr>
            <p:nvPr/>
          </p:nvSpPr>
          <p:spPr bwMode="auto">
            <a:xfrm>
              <a:off x="3633" y="2928"/>
              <a:ext cx="624" cy="0"/>
            </a:xfrm>
            <a:prstGeom prst="line">
              <a:avLst/>
            </a:prstGeom>
            <a:noFill/>
            <a:ln w="3810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229413" name="Line 37"/>
            <p:cNvSpPr>
              <a:spLocks noChangeShapeType="1"/>
            </p:cNvSpPr>
            <p:nvPr/>
          </p:nvSpPr>
          <p:spPr bwMode="auto">
            <a:xfrm>
              <a:off x="3009" y="3696"/>
              <a:ext cx="624" cy="0"/>
            </a:xfrm>
            <a:prstGeom prst="line">
              <a:avLst/>
            </a:prstGeom>
            <a:noFill/>
            <a:ln w="38100">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sp>
          <p:nvSpPr>
            <p:cNvPr id="184356" name="Text Box 38"/>
            <p:cNvSpPr txBox="1">
              <a:spLocks noChangeArrowheads="1"/>
            </p:cNvSpPr>
            <p:nvPr/>
          </p:nvSpPr>
          <p:spPr bwMode="auto">
            <a:xfrm>
              <a:off x="3145" y="3888"/>
              <a:ext cx="1286" cy="291"/>
            </a:xfrm>
            <a:prstGeom prst="rect">
              <a:avLst/>
            </a:prstGeom>
            <a:noFill/>
            <a:ln w="22225">
              <a:noFill/>
              <a:miter lim="800000"/>
            </a:ln>
          </p:spPr>
          <p:txBody>
            <a:bodyPr wrap="none">
              <a:spAutoFit/>
            </a:bodyPr>
            <a:lstStyle/>
            <a:p>
              <a:pPr>
                <a:defRPr/>
              </a:pPr>
              <a:r>
                <a:rPr lang="zh-CN" altLang="en-US" sz="2400" dirty="0">
                  <a:ea typeface="宋体" panose="02010600030101010101" pitchFamily="2" charset="-122"/>
                </a:rPr>
                <a:t>继电器非线性</a:t>
              </a:r>
            </a:p>
          </p:txBody>
        </p:sp>
      </p:grpSp>
      <p:grpSp>
        <p:nvGrpSpPr>
          <p:cNvPr id="7" name="Group 39"/>
          <p:cNvGrpSpPr/>
          <p:nvPr/>
        </p:nvGrpSpPr>
        <p:grpSpPr bwMode="auto">
          <a:xfrm>
            <a:off x="1560661" y="3633365"/>
            <a:ext cx="2724150" cy="2747963"/>
            <a:chOff x="720" y="2448"/>
            <a:chExt cx="1716" cy="1731"/>
          </a:xfrm>
        </p:grpSpPr>
        <p:sp>
          <p:nvSpPr>
            <p:cNvPr id="229416" name="Line 40"/>
            <p:cNvSpPr>
              <a:spLocks noChangeShapeType="1"/>
            </p:cNvSpPr>
            <p:nvPr/>
          </p:nvSpPr>
          <p:spPr bwMode="auto">
            <a:xfrm>
              <a:off x="720" y="3312"/>
              <a:ext cx="1680"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17" name="Line 41"/>
            <p:cNvSpPr>
              <a:spLocks noChangeShapeType="1"/>
            </p:cNvSpPr>
            <p:nvPr/>
          </p:nvSpPr>
          <p:spPr bwMode="auto">
            <a:xfrm flipV="1">
              <a:off x="1536" y="2544"/>
              <a:ext cx="0" cy="1392"/>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28" name="Text Box 42"/>
            <p:cNvSpPr txBox="1">
              <a:spLocks noChangeArrowheads="1"/>
            </p:cNvSpPr>
            <p:nvPr/>
          </p:nvSpPr>
          <p:spPr bwMode="auto">
            <a:xfrm>
              <a:off x="2160" y="3264"/>
              <a:ext cx="276"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in</a:t>
              </a:r>
            </a:p>
          </p:txBody>
        </p:sp>
        <p:sp>
          <p:nvSpPr>
            <p:cNvPr id="184329" name="Text Box 43"/>
            <p:cNvSpPr txBox="1">
              <a:spLocks noChangeArrowheads="1"/>
            </p:cNvSpPr>
            <p:nvPr/>
          </p:nvSpPr>
          <p:spPr bwMode="auto">
            <a:xfrm>
              <a:off x="1559" y="2448"/>
              <a:ext cx="372" cy="288"/>
            </a:xfrm>
            <a:prstGeom prst="rect">
              <a:avLst/>
            </a:prstGeom>
            <a:noFill/>
            <a:ln w="22225">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out</a:t>
              </a:r>
            </a:p>
          </p:txBody>
        </p:sp>
        <p:sp>
          <p:nvSpPr>
            <p:cNvPr id="184330" name="Text Box 44"/>
            <p:cNvSpPr txBox="1">
              <a:spLocks noChangeArrowheads="1"/>
            </p:cNvSpPr>
            <p:nvPr/>
          </p:nvSpPr>
          <p:spPr bwMode="auto">
            <a:xfrm>
              <a:off x="1344" y="3264"/>
              <a:ext cx="212" cy="288"/>
            </a:xfrm>
            <a:prstGeom prst="rect">
              <a:avLst/>
            </a:prstGeom>
            <a:noFill/>
            <a:ln w="22225">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29421" name="AutoShape 45"/>
            <p:cNvSpPr>
              <a:spLocks noChangeArrowheads="1"/>
            </p:cNvSpPr>
            <p:nvPr/>
          </p:nvSpPr>
          <p:spPr bwMode="auto">
            <a:xfrm>
              <a:off x="816" y="2880"/>
              <a:ext cx="1440" cy="864"/>
            </a:xfrm>
            <a:prstGeom prst="parallelogram">
              <a:avLst>
                <a:gd name="adj" fmla="val 115787"/>
              </a:avLst>
            </a:prstGeom>
            <a:noFill/>
            <a:ln w="22225">
              <a:solidFill>
                <a:schemeClr val="tx1"/>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229422" name="Line 46"/>
            <p:cNvSpPr>
              <a:spLocks noChangeShapeType="1"/>
            </p:cNvSpPr>
            <p:nvPr/>
          </p:nvSpPr>
          <p:spPr bwMode="auto">
            <a:xfrm flipH="1">
              <a:off x="1144" y="3216"/>
              <a:ext cx="288" cy="24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23" name="Line 47"/>
            <p:cNvSpPr>
              <a:spLocks noChangeShapeType="1"/>
            </p:cNvSpPr>
            <p:nvPr/>
          </p:nvSpPr>
          <p:spPr bwMode="auto">
            <a:xfrm flipV="1">
              <a:off x="1632" y="3168"/>
              <a:ext cx="288" cy="24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24" name="Line 48"/>
            <p:cNvSpPr>
              <a:spLocks noChangeShapeType="1"/>
            </p:cNvSpPr>
            <p:nvPr/>
          </p:nvSpPr>
          <p:spPr bwMode="auto">
            <a:xfrm flipH="1">
              <a:off x="1920" y="2880"/>
              <a:ext cx="192"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25" name="Line 49"/>
            <p:cNvSpPr>
              <a:spLocks noChangeShapeType="1"/>
            </p:cNvSpPr>
            <p:nvPr/>
          </p:nvSpPr>
          <p:spPr bwMode="auto">
            <a:xfrm>
              <a:off x="960" y="3744"/>
              <a:ext cx="144"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184336" name="Text Box 50"/>
            <p:cNvSpPr txBox="1">
              <a:spLocks noChangeArrowheads="1"/>
            </p:cNvSpPr>
            <p:nvPr/>
          </p:nvSpPr>
          <p:spPr bwMode="auto">
            <a:xfrm>
              <a:off x="1104" y="3888"/>
              <a:ext cx="1091" cy="291"/>
            </a:xfrm>
            <a:prstGeom prst="rect">
              <a:avLst/>
            </a:prstGeom>
            <a:noFill/>
            <a:ln w="22225">
              <a:noFill/>
              <a:miter lim="800000"/>
            </a:ln>
          </p:spPr>
          <p:txBody>
            <a:bodyPr wrap="none">
              <a:spAutoFit/>
            </a:bodyPr>
            <a:lstStyle/>
            <a:p>
              <a:pPr>
                <a:defRPr/>
              </a:pPr>
              <a:r>
                <a:rPr lang="zh-CN" altLang="en-US" sz="2400" dirty="0">
                  <a:ea typeface="宋体" panose="02010600030101010101" pitchFamily="2" charset="-122"/>
                </a:rPr>
                <a:t>间隙非线性</a:t>
              </a:r>
            </a:p>
          </p:txBody>
        </p:sp>
        <p:grpSp>
          <p:nvGrpSpPr>
            <p:cNvPr id="158737" name="Group 51"/>
            <p:cNvGrpSpPr/>
            <p:nvPr/>
          </p:nvGrpSpPr>
          <p:grpSpPr bwMode="auto">
            <a:xfrm>
              <a:off x="1728" y="2976"/>
              <a:ext cx="432" cy="0"/>
              <a:chOff x="1728" y="2976"/>
              <a:chExt cx="432" cy="0"/>
            </a:xfrm>
          </p:grpSpPr>
          <p:sp>
            <p:nvSpPr>
              <p:cNvPr id="229428" name="Line 52"/>
              <p:cNvSpPr>
                <a:spLocks noChangeShapeType="1"/>
              </p:cNvSpPr>
              <p:nvPr/>
            </p:nvSpPr>
            <p:spPr bwMode="auto">
              <a:xfrm flipH="1">
                <a:off x="1872" y="2976"/>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29" name="Line 53"/>
              <p:cNvSpPr>
                <a:spLocks noChangeShapeType="1"/>
              </p:cNvSpPr>
              <p:nvPr/>
            </p:nvSpPr>
            <p:spPr bwMode="auto">
              <a:xfrm flipH="1">
                <a:off x="1728" y="2976"/>
                <a:ext cx="19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grpSp>
          <p:nvGrpSpPr>
            <p:cNvPr id="158738" name="Group 54"/>
            <p:cNvGrpSpPr/>
            <p:nvPr/>
          </p:nvGrpSpPr>
          <p:grpSpPr bwMode="auto">
            <a:xfrm>
              <a:off x="1600" y="3072"/>
              <a:ext cx="432" cy="0"/>
              <a:chOff x="1728" y="2976"/>
              <a:chExt cx="432" cy="0"/>
            </a:xfrm>
          </p:grpSpPr>
          <p:sp>
            <p:nvSpPr>
              <p:cNvPr id="229431" name="Line 55"/>
              <p:cNvSpPr>
                <a:spLocks noChangeShapeType="1"/>
              </p:cNvSpPr>
              <p:nvPr/>
            </p:nvSpPr>
            <p:spPr bwMode="auto">
              <a:xfrm flipH="1">
                <a:off x="1872" y="2976"/>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32" name="Line 56"/>
              <p:cNvSpPr>
                <a:spLocks noChangeShapeType="1"/>
              </p:cNvSpPr>
              <p:nvPr/>
            </p:nvSpPr>
            <p:spPr bwMode="auto">
              <a:xfrm flipH="1">
                <a:off x="1728" y="2976"/>
                <a:ext cx="19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grpSp>
          <p:nvGrpSpPr>
            <p:cNvPr id="158739" name="Group 57"/>
            <p:cNvGrpSpPr/>
            <p:nvPr/>
          </p:nvGrpSpPr>
          <p:grpSpPr bwMode="auto">
            <a:xfrm flipH="1">
              <a:off x="928" y="3648"/>
              <a:ext cx="432" cy="0"/>
              <a:chOff x="1728" y="2976"/>
              <a:chExt cx="432" cy="0"/>
            </a:xfrm>
          </p:grpSpPr>
          <p:sp>
            <p:nvSpPr>
              <p:cNvPr id="229434" name="Line 58"/>
              <p:cNvSpPr>
                <a:spLocks noChangeShapeType="1"/>
              </p:cNvSpPr>
              <p:nvPr/>
            </p:nvSpPr>
            <p:spPr bwMode="auto">
              <a:xfrm flipH="1">
                <a:off x="1872" y="2976"/>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35" name="Line 59"/>
              <p:cNvSpPr>
                <a:spLocks noChangeShapeType="1"/>
              </p:cNvSpPr>
              <p:nvPr/>
            </p:nvSpPr>
            <p:spPr bwMode="auto">
              <a:xfrm flipH="1">
                <a:off x="1728" y="2976"/>
                <a:ext cx="19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grpSp>
          <p:nvGrpSpPr>
            <p:cNvPr id="158740" name="Group 60"/>
            <p:cNvGrpSpPr/>
            <p:nvPr/>
          </p:nvGrpSpPr>
          <p:grpSpPr bwMode="auto">
            <a:xfrm flipH="1">
              <a:off x="1040" y="3552"/>
              <a:ext cx="432" cy="0"/>
              <a:chOff x="1728" y="2976"/>
              <a:chExt cx="432" cy="0"/>
            </a:xfrm>
          </p:grpSpPr>
          <p:sp>
            <p:nvSpPr>
              <p:cNvPr id="229437" name="Line 61"/>
              <p:cNvSpPr>
                <a:spLocks noChangeShapeType="1"/>
              </p:cNvSpPr>
              <p:nvPr/>
            </p:nvSpPr>
            <p:spPr bwMode="auto">
              <a:xfrm flipH="1">
                <a:off x="1872" y="2976"/>
                <a:ext cx="288" cy="0"/>
              </a:xfrm>
              <a:prstGeom prst="line">
                <a:avLst/>
              </a:prstGeom>
              <a:noFill/>
              <a:ln w="22225">
                <a:solidFill>
                  <a:schemeClr val="tx1"/>
                </a:solidFill>
                <a:miter lim="800000"/>
                <a:tailEnd type="triangle" w="med" len="med"/>
              </a:ln>
              <a:effectLst/>
            </p:spPr>
            <p:txBody>
              <a:bodyPr wrap="none"/>
              <a:lstStyle/>
              <a:p>
                <a:pPr>
                  <a:spcBef>
                    <a:spcPct val="20000"/>
                  </a:spcBef>
                  <a:defRPr/>
                </a:pPr>
                <a:endParaRPr lang="zh-CN" altLang="en-US">
                  <a:ea typeface="宋体" panose="02010600030101010101" pitchFamily="2" charset="-122"/>
                </a:endParaRPr>
              </a:p>
            </p:txBody>
          </p:sp>
          <p:sp>
            <p:nvSpPr>
              <p:cNvPr id="229438" name="Line 62"/>
              <p:cNvSpPr>
                <a:spLocks noChangeShapeType="1"/>
              </p:cNvSpPr>
              <p:nvPr/>
            </p:nvSpPr>
            <p:spPr bwMode="auto">
              <a:xfrm flipH="1">
                <a:off x="1728" y="2976"/>
                <a:ext cx="192"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grpSp>
      <p:sp>
        <p:nvSpPr>
          <p:cNvPr id="64"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2.3 </a:t>
            </a:r>
            <a:r>
              <a:rPr lang="zh-CN" altLang="en-US" sz="2000" b="1" dirty="0">
                <a:latin typeface="楷体" panose="02010609060101010101" pitchFamily="49" charset="-122"/>
                <a:ea typeface="楷体" panose="02010609060101010101" pitchFamily="49" charset="-122"/>
              </a:rPr>
              <a:t>非线性系统数学模型的线性化</a:t>
            </a:r>
          </a:p>
        </p:txBody>
      </p:sp>
      <p:sp>
        <p:nvSpPr>
          <p:cNvPr id="65" name="页脚占位符 64"/>
          <p:cNvSpPr>
            <a:spLocks noGrp="1"/>
          </p:cNvSpPr>
          <p:nvPr>
            <p:ph type="ftr" sz="quarter" idx="11"/>
          </p:nvPr>
        </p:nvSpPr>
        <p:spPr/>
        <p:txBody>
          <a:bodyPr/>
          <a:lstStyle/>
          <a:p>
            <a:pPr>
              <a:defRPr/>
            </a:pPr>
            <a:r>
              <a:rPr lang="en-US" altLang="zh-CN"/>
              <a:t>192</a:t>
            </a:r>
            <a:endParaRPr lang="zh-CN" altLang="zh-CN"/>
          </a:p>
        </p:txBody>
      </p:sp>
      <p:sp>
        <p:nvSpPr>
          <p:cNvPr id="66" name="TextBox 6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1500188" y="2290341"/>
            <a:ext cx="7221537" cy="1127125"/>
          </a:xfrm>
          <a:prstGeom prst="rect">
            <a:avLst/>
          </a:prstGeom>
          <a:noFill/>
          <a:ln w="22225">
            <a:noFill/>
            <a:miter lim="800000"/>
          </a:ln>
        </p:spPr>
        <p:txBody>
          <a:bodyPr wrap="none">
            <a:spAutoFit/>
          </a:bodyPr>
          <a:lstStyle/>
          <a:p>
            <a:pPr>
              <a:lnSpc>
                <a:spcPct val="120000"/>
              </a:lnSpc>
              <a:defRPr/>
            </a:pPr>
            <a:r>
              <a:rPr lang="zh-CN" altLang="en-US" sz="2800" dirty="0">
                <a:ea typeface="宋体" panose="02010600030101010101" pitchFamily="2" charset="-122"/>
              </a:rPr>
              <a:t>设函数</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t</a:t>
            </a:r>
            <a:r>
              <a:rPr lang="en-US" altLang="zh-CN" sz="2800" dirty="0">
                <a:ea typeface="宋体" panose="02010600030101010101" pitchFamily="2"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rPr>
              <a:t>0)</a:t>
            </a:r>
            <a:r>
              <a:rPr lang="zh-CN" altLang="en-US" sz="2800" dirty="0">
                <a:ea typeface="宋体" panose="02010600030101010101" pitchFamily="2" charset="-122"/>
              </a:rPr>
              <a:t>在任一有限区间上分段连续，</a:t>
            </a:r>
          </a:p>
          <a:p>
            <a:pPr>
              <a:lnSpc>
                <a:spcPct val="120000"/>
              </a:lnSpc>
              <a:defRPr/>
            </a:pPr>
            <a:r>
              <a:rPr lang="zh-CN" altLang="en-US" sz="2800" dirty="0">
                <a:ea typeface="宋体" panose="02010600030101010101" pitchFamily="2" charset="-122"/>
              </a:rPr>
              <a:t>且存在一正实常数</a:t>
            </a:r>
            <a:r>
              <a:rPr lang="zh-CN" altLang="en-US" sz="2800" dirty="0">
                <a:ea typeface="宋体" panose="02010600030101010101" pitchFamily="2" charset="-122"/>
                <a:sym typeface="Symbol" panose="05050102010706020507" pitchFamily="18" charset="2"/>
              </a:rPr>
              <a:t></a:t>
            </a:r>
            <a:r>
              <a:rPr lang="zh-CN" altLang="en-US" sz="2800" dirty="0">
                <a:ea typeface="宋体" panose="02010600030101010101" pitchFamily="2" charset="-122"/>
              </a:rPr>
              <a:t>，使得：</a:t>
            </a:r>
          </a:p>
        </p:txBody>
      </p:sp>
      <p:graphicFrame>
        <p:nvGraphicFramePr>
          <p:cNvPr id="231427" name="Object 3"/>
          <p:cNvGraphicFramePr>
            <a:graphicFrameLocks noChangeAspect="1"/>
          </p:cNvGraphicFramePr>
          <p:nvPr/>
        </p:nvGraphicFramePr>
        <p:xfrm>
          <a:off x="1978025" y="3574628"/>
          <a:ext cx="3657600" cy="671513"/>
        </p:xfrm>
        <a:graphic>
          <a:graphicData uri="http://schemas.openxmlformats.org/presentationml/2006/ole">
            <mc:AlternateContent xmlns:mc="http://schemas.openxmlformats.org/markup-compatibility/2006">
              <mc:Choice xmlns:v="urn:schemas-microsoft-com:vml" Requires="v">
                <p:oleObj spid="_x0000_s48141" name="Equation" r:id="rId3" imgW="26212800" imgH="7010400" progId="">
                  <p:embed/>
                </p:oleObj>
              </mc:Choice>
              <mc:Fallback>
                <p:oleObj name="Equation" r:id="rId3" imgW="26212800" imgH="7010400" progId="">
                  <p:embed/>
                  <p:pic>
                    <p:nvPicPr>
                      <p:cNvPr id="0" name="Picture 3" descr="image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5" y="3574628"/>
                        <a:ext cx="365760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28" name="Rectangle 4"/>
          <p:cNvSpPr>
            <a:spLocks noChangeArrowheads="1"/>
          </p:cNvSpPr>
          <p:nvPr/>
        </p:nvSpPr>
        <p:spPr bwMode="auto">
          <a:xfrm>
            <a:off x="1500188" y="4342978"/>
            <a:ext cx="7137400"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则函数</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的拉普拉氏变换存在，并定义为：</a:t>
            </a:r>
          </a:p>
        </p:txBody>
      </p:sp>
      <p:sp>
        <p:nvSpPr>
          <p:cNvPr id="231429" name="Rectangle 5"/>
          <p:cNvSpPr>
            <a:spLocks noChangeArrowheads="1"/>
          </p:cNvSpPr>
          <p:nvPr/>
        </p:nvSpPr>
        <p:spPr bwMode="auto">
          <a:xfrm>
            <a:off x="539552" y="5805264"/>
            <a:ext cx="7304087" cy="519112"/>
          </a:xfrm>
          <a:prstGeom prst="rect">
            <a:avLst/>
          </a:prstGeom>
          <a:noFill/>
          <a:ln w="22225">
            <a:noFill/>
            <a:miter lim="800000"/>
          </a:ln>
        </p:spPr>
        <p:txBody>
          <a:bodyPr>
            <a:spAutoFit/>
          </a:bodyPr>
          <a:lstStyle/>
          <a:p>
            <a:pPr>
              <a:defRPr/>
            </a:pPr>
            <a:r>
              <a:rPr lang="zh-CN" altLang="en-US" sz="2800" dirty="0">
                <a:latin typeface="宋体" panose="02010600030101010101" pitchFamily="2" charset="-122"/>
                <a:ea typeface="宋体" panose="02010600030101010101" pitchFamily="2" charset="-122"/>
              </a:rPr>
              <a:t>式中：</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en-US" altLang="zh-CN" sz="2800" dirty="0">
                <a:ea typeface="宋体" panose="02010600030101010101" pitchFamily="2"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j</a:t>
            </a:r>
            <a:r>
              <a:rPr lang="en-US" altLang="zh-CN" sz="2800" dirty="0">
                <a:ea typeface="宋体" panose="02010600030101010101" pitchFamily="2" charset="-122"/>
                <a:sym typeface="Symbol" panose="05050102010706020507" pitchFamily="18" charset="2"/>
              </a:rPr>
              <a:t></a:t>
            </a:r>
            <a:r>
              <a:rPr lang="zh-CN" altLang="en-US" sz="2800" dirty="0">
                <a:latin typeface="宋体" panose="02010600030101010101" pitchFamily="2" charset="-122"/>
                <a:ea typeface="宋体" panose="02010600030101010101" pitchFamily="2" charset="-122"/>
              </a:rPr>
              <a:t>（</a:t>
            </a:r>
            <a:r>
              <a:rPr lang="zh-CN" altLang="en-US" sz="2800" dirty="0">
                <a:ea typeface="宋体" panose="02010600030101010101" pitchFamily="2" charset="-122"/>
                <a:sym typeface="Symbol" panose="05050102010706020507" pitchFamily="18" charset="2"/>
              </a:rPr>
              <a:t></a:t>
            </a:r>
            <a:r>
              <a:rPr lang="zh-CN" altLang="en-US" sz="2800" dirty="0">
                <a:latin typeface="宋体" panose="02010600030101010101" pitchFamily="2" charset="-122"/>
                <a:ea typeface="宋体" panose="02010600030101010101" pitchFamily="2" charset="-122"/>
              </a:rPr>
              <a:t>，</a:t>
            </a:r>
            <a:r>
              <a:rPr lang="zh-CN" altLang="en-US" sz="2800" dirty="0">
                <a:ea typeface="宋体" panose="02010600030101010101" pitchFamily="2" charset="-122"/>
                <a:sym typeface="Symbol" panose="05050102010706020507" pitchFamily="18" charset="2"/>
              </a:rPr>
              <a:t></a:t>
            </a:r>
            <a:r>
              <a:rPr lang="zh-CN" altLang="en-US" sz="2800" dirty="0">
                <a:latin typeface="宋体" panose="02010600030101010101" pitchFamily="2" charset="-122"/>
                <a:ea typeface="宋体" panose="02010600030101010101" pitchFamily="2" charset="-122"/>
              </a:rPr>
              <a:t>均为实数）为复变数；</a:t>
            </a:r>
          </a:p>
        </p:txBody>
      </p:sp>
      <p:graphicFrame>
        <p:nvGraphicFramePr>
          <p:cNvPr id="231430" name="Object 6"/>
          <p:cNvGraphicFramePr>
            <a:graphicFrameLocks noChangeAspect="1"/>
          </p:cNvGraphicFramePr>
          <p:nvPr/>
        </p:nvGraphicFramePr>
        <p:xfrm>
          <a:off x="1749425" y="4946228"/>
          <a:ext cx="4972050" cy="700088"/>
        </p:xfrm>
        <a:graphic>
          <a:graphicData uri="http://schemas.openxmlformats.org/presentationml/2006/ole">
            <mc:AlternateContent xmlns:mc="http://schemas.openxmlformats.org/markup-compatibility/2006">
              <mc:Choice xmlns:v="urn:schemas-microsoft-com:vml" Requires="v">
                <p:oleObj spid="_x0000_s48142" name="Equation" r:id="rId5" imgW="43281600" imgH="6096000" progId="">
                  <p:embed/>
                </p:oleObj>
              </mc:Choice>
              <mc:Fallback>
                <p:oleObj name="Equation" r:id="rId5" imgW="43281600" imgH="6096000" progId="">
                  <p:embed/>
                  <p:pic>
                    <p:nvPicPr>
                      <p:cNvPr id="0" name="Picture 2" descr="image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9425" y="4946228"/>
                        <a:ext cx="497205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571500" y="1680989"/>
            <a:ext cx="1984375"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latin typeface="Times New Roman" panose="02020603050405020304" pitchFamily="18" charset="0"/>
                <a:ea typeface="黑体" panose="02010609060101010101" pitchFamily="49" charset="-122"/>
              </a:rPr>
              <a:t>拉氏变换</a:t>
            </a:r>
            <a:endParaRPr lang="en-US" altLang="zh-CN" sz="2800" dirty="0">
              <a:solidFill>
                <a:srgbClr val="893B7E"/>
              </a:solidFill>
              <a:ea typeface="宋体" panose="02010600030101010101" pitchFamily="2" charset="-122"/>
            </a:endParaRPr>
          </a:p>
        </p:txBody>
      </p:sp>
      <p:sp>
        <p:nvSpPr>
          <p:cNvPr id="10"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AutoShape 7"/>
          <p:cNvSpPr>
            <a:spLocks noChangeArrowheads="1"/>
          </p:cNvSpPr>
          <p:nvPr/>
        </p:nvSpPr>
        <p:spPr bwMode="gray">
          <a:xfrm>
            <a:off x="1835696" y="764704"/>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11" name="Text Box 8"/>
          <p:cNvSpPr txBox="1">
            <a:spLocks noChangeArrowheads="1"/>
          </p:cNvSpPr>
          <p:nvPr/>
        </p:nvSpPr>
        <p:spPr bwMode="auto">
          <a:xfrm>
            <a:off x="2191327" y="880425"/>
            <a:ext cx="5121386"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2.4 </a:t>
            </a:r>
            <a:r>
              <a:rPr lang="zh-CN" altLang="en-US" sz="2400" b="1" dirty="0">
                <a:latin typeface="黑体" panose="02010609060101010101" pitchFamily="49" charset="-122"/>
                <a:ea typeface="黑体" panose="02010609060101010101" pitchFamily="49" charset="-122"/>
              </a:rPr>
              <a:t>拉氏变换和拉氏反变换</a:t>
            </a:r>
          </a:p>
        </p:txBody>
      </p:sp>
      <p:sp>
        <p:nvSpPr>
          <p:cNvPr id="12" name="椭圆 11"/>
          <p:cNvSpPr/>
          <p:nvPr/>
        </p:nvSpPr>
        <p:spPr>
          <a:xfrm>
            <a:off x="4572000" y="4941168"/>
            <a:ext cx="2448272" cy="792088"/>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p:cNvGraphicFramePr>
            <a:graphicFrameLocks noChangeAspect="1"/>
          </p:cNvGraphicFramePr>
          <p:nvPr/>
        </p:nvGraphicFramePr>
        <p:xfrm>
          <a:off x="6300192" y="2852936"/>
          <a:ext cx="2419350" cy="1457325"/>
        </p:xfrm>
        <a:graphic>
          <a:graphicData uri="http://schemas.openxmlformats.org/presentationml/2006/ole">
            <mc:AlternateContent xmlns:mc="http://schemas.openxmlformats.org/markup-compatibility/2006">
              <mc:Choice xmlns:v="urn:schemas-microsoft-com:vml" Requires="v">
                <p:oleObj spid="_x0000_s48143" name="公式" r:id="rId7" imgW="28346400" imgH="17068800" progId="">
                  <p:embed/>
                </p:oleObj>
              </mc:Choice>
              <mc:Fallback>
                <p:oleObj name="公式" r:id="rId7" imgW="28346400" imgH="17068800" progId="">
                  <p:embed/>
                  <p:pic>
                    <p:nvPicPr>
                      <p:cNvPr id="0" name="Picture 1" descr="image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192" y="2852936"/>
                        <a:ext cx="2419350" cy="1457325"/>
                      </a:xfrm>
                      <a:prstGeom prst="rect">
                        <a:avLst/>
                      </a:prstGeom>
                      <a:solidFill>
                        <a:srgbClr val="FFFF99"/>
                      </a:solidFill>
                      <a:ln w="9525">
                        <a:solidFill>
                          <a:srgbClr val="000000"/>
                        </a:solidFill>
                        <a:miter lim="800000"/>
                        <a:headEnd/>
                        <a:tailEnd/>
                      </a:ln>
                    </p:spPr>
                  </p:pic>
                </p:oleObj>
              </mc:Fallback>
            </mc:AlternateContent>
          </a:graphicData>
        </a:graphic>
      </p:graphicFrame>
      <p:cxnSp>
        <p:nvCxnSpPr>
          <p:cNvPr id="15" name="直接箭头连接符 14"/>
          <p:cNvCxnSpPr>
            <a:endCxn id="12" idx="0"/>
          </p:cNvCxnSpPr>
          <p:nvPr/>
        </p:nvCxnSpPr>
        <p:spPr>
          <a:xfrm flipH="1">
            <a:off x="5796136" y="4293096"/>
            <a:ext cx="1728192" cy="648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页脚占位符 13"/>
          <p:cNvSpPr>
            <a:spLocks noGrp="1"/>
          </p:cNvSpPr>
          <p:nvPr>
            <p:ph type="ftr" sz="quarter" idx="11"/>
          </p:nvPr>
        </p:nvSpPr>
        <p:spPr/>
        <p:txBody>
          <a:bodyPr/>
          <a:lstStyle/>
          <a:p>
            <a:pPr>
              <a:defRPr/>
            </a:pPr>
            <a:r>
              <a:rPr lang="en-US" altLang="zh-CN"/>
              <a:t>192</a:t>
            </a:r>
            <a:endParaRPr lang="zh-CN" altLang="zh-CN"/>
          </a:p>
        </p:txBody>
      </p:sp>
      <p:sp>
        <p:nvSpPr>
          <p:cNvPr id="16" name="TextBox 1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426"/>
                                        </p:tgtEl>
                                        <p:attrNameLst>
                                          <p:attrName>style.visibility</p:attrName>
                                        </p:attrNameLst>
                                      </p:cBhvr>
                                      <p:to>
                                        <p:strVal val="visible"/>
                                      </p:to>
                                    </p:set>
                                    <p:anim calcmode="lin" valueType="num">
                                      <p:cBhvr additive="base">
                                        <p:cTn id="13" dur="500" fill="hold"/>
                                        <p:tgtEl>
                                          <p:spTgt spid="231426"/>
                                        </p:tgtEl>
                                        <p:attrNameLst>
                                          <p:attrName>ppt_x</p:attrName>
                                        </p:attrNameLst>
                                      </p:cBhvr>
                                      <p:tavLst>
                                        <p:tav tm="0">
                                          <p:val>
                                            <p:strVal val="#ppt_x"/>
                                          </p:val>
                                        </p:tav>
                                        <p:tav tm="100000">
                                          <p:val>
                                            <p:strVal val="#ppt_x"/>
                                          </p:val>
                                        </p:tav>
                                      </p:tavLst>
                                    </p:anim>
                                    <p:anim calcmode="lin" valueType="num">
                                      <p:cBhvr additive="base">
                                        <p:cTn id="14" dur="500" fill="hold"/>
                                        <p:tgtEl>
                                          <p:spTgt spid="2314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1427"/>
                                        </p:tgtEl>
                                        <p:attrNameLst>
                                          <p:attrName>style.visibility</p:attrName>
                                        </p:attrNameLst>
                                      </p:cBhvr>
                                      <p:to>
                                        <p:strVal val="visible"/>
                                      </p:to>
                                    </p:set>
                                    <p:anim calcmode="lin" valueType="num">
                                      <p:cBhvr additive="base">
                                        <p:cTn id="19" dur="500" fill="hold"/>
                                        <p:tgtEl>
                                          <p:spTgt spid="231427"/>
                                        </p:tgtEl>
                                        <p:attrNameLst>
                                          <p:attrName>ppt_x</p:attrName>
                                        </p:attrNameLst>
                                      </p:cBhvr>
                                      <p:tavLst>
                                        <p:tav tm="0">
                                          <p:val>
                                            <p:strVal val="#ppt_x"/>
                                          </p:val>
                                        </p:tav>
                                        <p:tav tm="100000">
                                          <p:val>
                                            <p:strVal val="#ppt_x"/>
                                          </p:val>
                                        </p:tav>
                                      </p:tavLst>
                                    </p:anim>
                                    <p:anim calcmode="lin" valueType="num">
                                      <p:cBhvr additive="base">
                                        <p:cTn id="20" dur="500" fill="hold"/>
                                        <p:tgtEl>
                                          <p:spTgt spid="2314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1428"/>
                                        </p:tgtEl>
                                        <p:attrNameLst>
                                          <p:attrName>style.visibility</p:attrName>
                                        </p:attrNameLst>
                                      </p:cBhvr>
                                      <p:to>
                                        <p:strVal val="visible"/>
                                      </p:to>
                                    </p:set>
                                    <p:anim calcmode="lin" valueType="num">
                                      <p:cBhvr additive="base">
                                        <p:cTn id="25" dur="500" fill="hold"/>
                                        <p:tgtEl>
                                          <p:spTgt spid="231428"/>
                                        </p:tgtEl>
                                        <p:attrNameLst>
                                          <p:attrName>ppt_x</p:attrName>
                                        </p:attrNameLst>
                                      </p:cBhvr>
                                      <p:tavLst>
                                        <p:tav tm="0">
                                          <p:val>
                                            <p:strVal val="#ppt_x"/>
                                          </p:val>
                                        </p:tav>
                                        <p:tav tm="100000">
                                          <p:val>
                                            <p:strVal val="#ppt_x"/>
                                          </p:val>
                                        </p:tav>
                                      </p:tavLst>
                                    </p:anim>
                                    <p:anim calcmode="lin" valueType="num">
                                      <p:cBhvr additive="base">
                                        <p:cTn id="26" dur="500" fill="hold"/>
                                        <p:tgtEl>
                                          <p:spTgt spid="2314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1430"/>
                                        </p:tgtEl>
                                        <p:attrNameLst>
                                          <p:attrName>style.visibility</p:attrName>
                                        </p:attrNameLst>
                                      </p:cBhvr>
                                      <p:to>
                                        <p:strVal val="visible"/>
                                      </p:to>
                                    </p:set>
                                    <p:anim calcmode="lin" valueType="num">
                                      <p:cBhvr additive="base">
                                        <p:cTn id="31" dur="500" fill="hold"/>
                                        <p:tgtEl>
                                          <p:spTgt spid="231430"/>
                                        </p:tgtEl>
                                        <p:attrNameLst>
                                          <p:attrName>ppt_x</p:attrName>
                                        </p:attrNameLst>
                                      </p:cBhvr>
                                      <p:tavLst>
                                        <p:tav tm="0">
                                          <p:val>
                                            <p:strVal val="#ppt_x"/>
                                          </p:val>
                                        </p:tav>
                                        <p:tav tm="100000">
                                          <p:val>
                                            <p:strVal val="#ppt_x"/>
                                          </p:val>
                                        </p:tav>
                                      </p:tavLst>
                                    </p:anim>
                                    <p:anim calcmode="lin" valueType="num">
                                      <p:cBhvr additive="base">
                                        <p:cTn id="32"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1429"/>
                                        </p:tgtEl>
                                        <p:attrNameLst>
                                          <p:attrName>style.visibility</p:attrName>
                                        </p:attrNameLst>
                                      </p:cBhvr>
                                      <p:to>
                                        <p:strVal val="visible"/>
                                      </p:to>
                                    </p:set>
                                    <p:anim calcmode="lin" valueType="num">
                                      <p:cBhvr additive="base">
                                        <p:cTn id="37" dur="500" fill="hold"/>
                                        <p:tgtEl>
                                          <p:spTgt spid="231429"/>
                                        </p:tgtEl>
                                        <p:attrNameLst>
                                          <p:attrName>ppt_x</p:attrName>
                                        </p:attrNameLst>
                                      </p:cBhvr>
                                      <p:tavLst>
                                        <p:tav tm="0">
                                          <p:val>
                                            <p:strVal val="#ppt_x"/>
                                          </p:val>
                                        </p:tav>
                                        <p:tav tm="100000">
                                          <p:val>
                                            <p:strVal val="#ppt_x"/>
                                          </p:val>
                                        </p:tav>
                                      </p:tavLst>
                                    </p:anim>
                                    <p:anim calcmode="lin" valueType="num">
                                      <p:cBhvr additive="base">
                                        <p:cTn id="38" dur="500" fill="hold"/>
                                        <p:tgtEl>
                                          <p:spTgt spid="231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28" grpId="0" autoUpdateAnimBg="0"/>
      <p:bldP spid="231429" grpId="0" autoUpdateAnimBg="0"/>
      <p:bldP spid="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08" name="Group 2"/>
          <p:cNvGrpSpPr/>
          <p:nvPr/>
        </p:nvGrpSpPr>
        <p:grpSpPr bwMode="auto">
          <a:xfrm>
            <a:off x="1524000" y="1124744"/>
            <a:ext cx="4725988" cy="696913"/>
            <a:chOff x="960" y="1056"/>
            <a:chExt cx="2977" cy="439"/>
          </a:xfrm>
        </p:grpSpPr>
        <p:graphicFrame>
          <p:nvGraphicFramePr>
            <p:cNvPr id="21507" name="Object 3"/>
            <p:cNvGraphicFramePr>
              <a:graphicFrameLocks noChangeAspect="1"/>
            </p:cNvGraphicFramePr>
            <p:nvPr/>
          </p:nvGraphicFramePr>
          <p:xfrm>
            <a:off x="960" y="1056"/>
            <a:ext cx="768" cy="439"/>
          </p:xfrm>
          <a:graphic>
            <a:graphicData uri="http://schemas.openxmlformats.org/presentationml/2006/ole">
              <mc:AlternateContent xmlns:mc="http://schemas.openxmlformats.org/markup-compatibility/2006">
                <mc:Choice xmlns:v="urn:schemas-microsoft-com:vml" Requires="v">
                  <p:oleObj spid="_x0000_s52237" r:id="rId3" imgW="14325600" imgH="8229600" progId="">
                    <p:embed/>
                  </p:oleObj>
                </mc:Choice>
                <mc:Fallback>
                  <p:oleObj r:id="rId3" imgW="14325600" imgH="8229600" progId="">
                    <p:embed/>
                    <p:pic>
                      <p:nvPicPr>
                        <p:cNvPr id="0" name="Picture 3" descr="image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056"/>
                          <a:ext cx="768"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4"/>
            <p:cNvSpPr>
              <a:spLocks noChangeArrowheads="1"/>
            </p:cNvSpPr>
            <p:nvPr/>
          </p:nvSpPr>
          <p:spPr bwMode="auto">
            <a:xfrm>
              <a:off x="1776" y="1113"/>
              <a:ext cx="2161" cy="330"/>
            </a:xfrm>
            <a:prstGeom prst="rect">
              <a:avLst/>
            </a:prstGeom>
            <a:noFill/>
            <a:ln w="22225">
              <a:noFill/>
              <a:miter lim="800000"/>
            </a:ln>
          </p:spPr>
          <p:txBody>
            <a:bodyPr wrap="none">
              <a:spAutoFit/>
            </a:bodyPr>
            <a:lstStyle/>
            <a:p>
              <a:pPr>
                <a:defRPr/>
              </a:pPr>
              <a:r>
                <a:rPr lang="zh-CN" altLang="en-US" sz="2800" dirty="0">
                  <a:latin typeface="宋体" panose="02010600030101010101" pitchFamily="2" charset="-122"/>
                  <a:ea typeface="宋体" panose="02010600030101010101" pitchFamily="2" charset="-122"/>
                </a:rPr>
                <a:t>称为</a:t>
              </a:r>
              <a:r>
                <a:rPr lang="zh-CN" altLang="en-US" sz="2800" dirty="0">
                  <a:solidFill>
                    <a:srgbClr val="CC0000"/>
                  </a:solidFill>
                  <a:latin typeface="宋体" panose="02010600030101010101" pitchFamily="2" charset="-122"/>
                  <a:ea typeface="宋体" panose="02010600030101010101" pitchFamily="2" charset="-122"/>
                </a:rPr>
                <a:t>拉普拉斯积分</a:t>
              </a:r>
              <a:r>
                <a:rPr lang="zh-CN" altLang="en-US" sz="2800" dirty="0">
                  <a:latin typeface="宋体" panose="02010600030101010101" pitchFamily="2" charset="-122"/>
                  <a:ea typeface="宋体" panose="02010600030101010101" pitchFamily="2" charset="-122"/>
                </a:rPr>
                <a:t>；</a:t>
              </a:r>
            </a:p>
          </p:txBody>
        </p:sp>
      </p:grpSp>
      <p:sp>
        <p:nvSpPr>
          <p:cNvPr id="232453" name="Rectangle 5"/>
          <p:cNvSpPr>
            <a:spLocks noChangeArrowheads="1"/>
          </p:cNvSpPr>
          <p:nvPr/>
        </p:nvSpPr>
        <p:spPr bwMode="auto">
          <a:xfrm>
            <a:off x="1447800" y="1880394"/>
            <a:ext cx="7227888" cy="1073150"/>
          </a:xfrm>
          <a:prstGeom prst="rect">
            <a:avLst/>
          </a:prstGeom>
          <a:noFill/>
          <a:ln w="22225">
            <a:noFill/>
            <a:miter lim="800000"/>
          </a:ln>
        </p:spPr>
        <p:txBody>
          <a:bodyPr>
            <a:spAutoFit/>
          </a:bodyPr>
          <a:lstStyle/>
          <a:p>
            <a:pPr>
              <a:lnSpc>
                <a:spcPct val="115000"/>
              </a:lnSpc>
              <a:defRPr/>
            </a:pP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称为函数</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的拉普拉斯变换或</a:t>
            </a:r>
            <a:r>
              <a:rPr lang="zh-CN" altLang="en-US" sz="2800" dirty="0">
                <a:solidFill>
                  <a:srgbClr val="CC0000"/>
                </a:solidFill>
                <a:latin typeface="宋体" panose="02010600030101010101" pitchFamily="2" charset="-122"/>
                <a:ea typeface="宋体" panose="02010600030101010101" pitchFamily="2" charset="-122"/>
              </a:rPr>
              <a:t>象函数</a:t>
            </a:r>
            <a:r>
              <a:rPr lang="zh-CN" altLang="en-US" sz="2800" dirty="0">
                <a:latin typeface="宋体" panose="02010600030101010101" pitchFamily="2" charset="-122"/>
                <a:ea typeface="宋体" panose="02010600030101010101" pitchFamily="2" charset="-122"/>
              </a:rPr>
              <a:t>，它是一个复变函数；</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称为</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的</a:t>
            </a:r>
            <a:r>
              <a:rPr lang="zh-CN" altLang="en-US" sz="2800" dirty="0">
                <a:solidFill>
                  <a:srgbClr val="CC0000"/>
                </a:solidFill>
                <a:latin typeface="宋体" panose="02010600030101010101" pitchFamily="2" charset="-122"/>
                <a:ea typeface="宋体" panose="02010600030101010101" pitchFamily="2" charset="-122"/>
              </a:rPr>
              <a:t>原函数</a:t>
            </a:r>
            <a:r>
              <a:rPr lang="zh-CN" altLang="en-US" sz="2800" dirty="0">
                <a:latin typeface="宋体" panose="02010600030101010101" pitchFamily="2" charset="-122"/>
                <a:ea typeface="宋体" panose="02010600030101010101" pitchFamily="2" charset="-122"/>
              </a:rPr>
              <a:t>；</a:t>
            </a:r>
          </a:p>
        </p:txBody>
      </p:sp>
      <p:sp>
        <p:nvSpPr>
          <p:cNvPr id="232454" name="Rectangle 6"/>
          <p:cNvSpPr>
            <a:spLocks noChangeArrowheads="1"/>
          </p:cNvSpPr>
          <p:nvPr/>
        </p:nvSpPr>
        <p:spPr bwMode="auto">
          <a:xfrm>
            <a:off x="1524000" y="3044032"/>
            <a:ext cx="4127500" cy="519112"/>
          </a:xfrm>
          <a:prstGeom prst="rect">
            <a:avLst/>
          </a:prstGeom>
          <a:noFill/>
          <a:ln w="22225">
            <a:noFill/>
            <a:miter lim="800000"/>
          </a:ln>
        </p:spPr>
        <p:txBody>
          <a:bodyPr>
            <a:spAutoFit/>
          </a:bodyPr>
          <a:lstStyle/>
          <a:p>
            <a:pPr>
              <a:defRPr/>
            </a:pPr>
            <a:r>
              <a:rPr lang="en-US" altLang="zh-CN" sz="2800" i="1">
                <a:latin typeface="Times New Roman" panose="02020603050405020304" pitchFamily="18" charset="0"/>
                <a:ea typeface="宋体" panose="02010600030101010101" pitchFamily="2" charset="-122"/>
              </a:rPr>
              <a:t>L</a:t>
            </a:r>
            <a:r>
              <a:rPr lang="zh-CN" altLang="en-US" sz="2800">
                <a:latin typeface="宋体" panose="02010600030101010101" pitchFamily="2" charset="-122"/>
                <a:ea typeface="宋体" panose="02010600030101010101" pitchFamily="2" charset="-122"/>
              </a:rPr>
              <a:t>为拉氏变换的符号。</a:t>
            </a:r>
          </a:p>
        </p:txBody>
      </p:sp>
      <p:sp>
        <p:nvSpPr>
          <p:cNvPr id="232455" name="Rectangle 7"/>
          <p:cNvSpPr>
            <a:spLocks noChangeArrowheads="1"/>
          </p:cNvSpPr>
          <p:nvPr/>
        </p:nvSpPr>
        <p:spPr bwMode="auto">
          <a:xfrm>
            <a:off x="990600" y="3791744"/>
            <a:ext cx="2255838" cy="523875"/>
          </a:xfrm>
          <a:prstGeom prst="rect">
            <a:avLst/>
          </a:prstGeom>
          <a:noFill/>
          <a:ln w="22225">
            <a:noFill/>
            <a:miter lim="800000"/>
          </a:ln>
          <a:effectLst/>
        </p:spPr>
        <p:txBody>
          <a:bodyPr wrap="none">
            <a:spAutoFit/>
          </a:bodyPr>
          <a:lstStyle/>
          <a:p>
            <a:pPr>
              <a:buFont typeface="Wingdings" panose="05000000000000000000" pitchFamily="2" charset="2"/>
              <a:buChar char="l"/>
              <a:defRPr/>
            </a:pPr>
            <a:r>
              <a:rPr lang="zh-CN" altLang="en-US" sz="2800" dirty="0">
                <a:latin typeface="宋体" panose="02010600030101010101" pitchFamily="2" charset="-122"/>
                <a:ea typeface="宋体" panose="02010600030101010101" pitchFamily="2" charset="-122"/>
              </a:rPr>
              <a:t>拉氏反变换</a:t>
            </a:r>
            <a:endParaRPr lang="en-US" altLang="zh-CN" sz="2400" dirty="0">
              <a:ea typeface="宋体" panose="02010600030101010101" pitchFamily="2" charset="-122"/>
            </a:endParaRPr>
          </a:p>
        </p:txBody>
      </p:sp>
      <p:graphicFrame>
        <p:nvGraphicFramePr>
          <p:cNvPr id="232456" name="Object 8"/>
          <p:cNvGraphicFramePr>
            <a:graphicFrameLocks noChangeAspect="1"/>
          </p:cNvGraphicFramePr>
          <p:nvPr/>
        </p:nvGraphicFramePr>
        <p:xfrm>
          <a:off x="1619250" y="4337844"/>
          <a:ext cx="6851650" cy="1020763"/>
        </p:xfrm>
        <a:graphic>
          <a:graphicData uri="http://schemas.openxmlformats.org/presentationml/2006/ole">
            <mc:AlternateContent xmlns:mc="http://schemas.openxmlformats.org/markup-compatibility/2006">
              <mc:Choice xmlns:v="urn:schemas-microsoft-com:vml" Requires="v">
                <p:oleObj spid="_x0000_s52238" name="Equation" r:id="rId5" imgW="66141600" imgH="10058400" progId="">
                  <p:embed/>
                </p:oleObj>
              </mc:Choice>
              <mc:Fallback>
                <p:oleObj name="Equation" r:id="rId5" imgW="66141600" imgH="10058400" progId="">
                  <p:embed/>
                  <p:pic>
                    <p:nvPicPr>
                      <p:cNvPr id="0" name="Picture 2" descr="image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337844"/>
                        <a:ext cx="685165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7" name="Rectangle 9"/>
          <p:cNvSpPr>
            <a:spLocks noChangeArrowheads="1"/>
          </p:cNvSpPr>
          <p:nvPr/>
        </p:nvSpPr>
        <p:spPr bwMode="auto">
          <a:xfrm>
            <a:off x="2195513" y="5563394"/>
            <a:ext cx="5113337" cy="519113"/>
          </a:xfrm>
          <a:prstGeom prst="rect">
            <a:avLst/>
          </a:prstGeom>
          <a:noFill/>
          <a:ln w="22225">
            <a:noFill/>
            <a:miter lim="800000"/>
          </a:ln>
        </p:spPr>
        <p:txBody>
          <a:bodyPr>
            <a:spAutoFit/>
          </a:bodyPr>
          <a:lstStyle/>
          <a:p>
            <a:pPr>
              <a:defRPr/>
            </a:pPr>
            <a:r>
              <a:rPr lang="en-US" altLang="zh-CN" sz="2800" i="1">
                <a:latin typeface="Times New Roman" panose="02020603050405020304" pitchFamily="18" charset="0"/>
                <a:ea typeface="宋体" panose="02010600030101010101" pitchFamily="2" charset="-122"/>
              </a:rPr>
              <a:t>L</a:t>
            </a:r>
            <a:r>
              <a:rPr lang="zh-CN" altLang="en-US" sz="2800" baseline="30000">
                <a:ea typeface="宋体" panose="02010600030101010101" pitchFamily="2" charset="-122"/>
              </a:rPr>
              <a:t>－</a:t>
            </a:r>
            <a:r>
              <a:rPr lang="en-US" altLang="zh-CN" sz="2800" baseline="30000">
                <a:latin typeface="Times New Roman" panose="02020603050405020304" pitchFamily="18" charset="0"/>
                <a:ea typeface="宋体" panose="02010600030101010101" pitchFamily="2" charset="-122"/>
              </a:rPr>
              <a:t>1</a:t>
            </a:r>
            <a:r>
              <a:rPr lang="zh-CN" altLang="en-US" sz="2800">
                <a:latin typeface="宋体" panose="02010600030101010101" pitchFamily="2" charset="-122"/>
                <a:ea typeface="宋体" panose="02010600030101010101" pitchFamily="2" charset="-122"/>
              </a:rPr>
              <a:t>为拉氏反变换的符号。</a:t>
            </a:r>
          </a:p>
        </p:txBody>
      </p:sp>
      <p:sp>
        <p:nvSpPr>
          <p:cNvPr id="10"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graphicFrame>
        <p:nvGraphicFramePr>
          <p:cNvPr id="24598" name="Object 22"/>
          <p:cNvGraphicFramePr>
            <a:graphicFrameLocks noChangeAspect="1"/>
          </p:cNvGraphicFramePr>
          <p:nvPr/>
        </p:nvGraphicFramePr>
        <p:xfrm>
          <a:off x="5292080" y="2852936"/>
          <a:ext cx="3614738" cy="936625"/>
        </p:xfrm>
        <a:graphic>
          <a:graphicData uri="http://schemas.openxmlformats.org/presentationml/2006/ole">
            <mc:AlternateContent xmlns:mc="http://schemas.openxmlformats.org/markup-compatibility/2006">
              <mc:Choice xmlns:v="urn:schemas-microsoft-com:vml" Requires="v">
                <p:oleObj spid="_x0000_s52239" name="公式" r:id="rId7" imgW="42367200" imgH="10972800" progId="">
                  <p:embed/>
                </p:oleObj>
              </mc:Choice>
              <mc:Fallback>
                <p:oleObj name="公式" r:id="rId7" imgW="42367200" imgH="10972800" progId="">
                  <p:embed/>
                  <p:pic>
                    <p:nvPicPr>
                      <p:cNvPr id="0" name="Picture 1" descr="image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2852936"/>
                        <a:ext cx="3614738" cy="936625"/>
                      </a:xfrm>
                      <a:prstGeom prst="rect">
                        <a:avLst/>
                      </a:prstGeom>
                      <a:solidFill>
                        <a:srgbClr val="FFFF99"/>
                      </a:solidFill>
                      <a:ln w="9525">
                        <a:solidFill>
                          <a:srgbClr val="000000"/>
                        </a:solidFill>
                        <a:miter lim="800000"/>
                        <a:headEnd/>
                        <a:tailEnd/>
                      </a:ln>
                    </p:spPr>
                  </p:pic>
                </p:oleObj>
              </mc:Fallback>
            </mc:AlternateContent>
          </a:graphicData>
        </a:graphic>
      </p:graphicFrame>
      <p:sp>
        <p:nvSpPr>
          <p:cNvPr id="12" name="椭圆 11"/>
          <p:cNvSpPr/>
          <p:nvPr/>
        </p:nvSpPr>
        <p:spPr>
          <a:xfrm>
            <a:off x="4211960" y="4149080"/>
            <a:ext cx="4680520" cy="1440160"/>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2" idx="0"/>
          </p:cNvCxnSpPr>
          <p:nvPr/>
        </p:nvCxnSpPr>
        <p:spPr>
          <a:xfrm flipH="1">
            <a:off x="6552220" y="3789040"/>
            <a:ext cx="54006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页脚占位符 14"/>
          <p:cNvSpPr>
            <a:spLocks noGrp="1"/>
          </p:cNvSpPr>
          <p:nvPr>
            <p:ph type="ftr" sz="quarter" idx="11"/>
          </p:nvPr>
        </p:nvSpPr>
        <p:spPr/>
        <p:txBody>
          <a:bodyPr/>
          <a:lstStyle/>
          <a:p>
            <a:pPr>
              <a:defRPr/>
            </a:pPr>
            <a:r>
              <a:rPr lang="en-US" altLang="zh-CN"/>
              <a:t>192</a:t>
            </a:r>
            <a:endParaRPr lang="zh-CN" altLang="zh-CN"/>
          </a:p>
        </p:txBody>
      </p:sp>
      <p:sp>
        <p:nvSpPr>
          <p:cNvPr id="16" name="TextBox 1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 calcmode="lin" valueType="num">
                                      <p:cBhvr additive="base">
                                        <p:cTn id="7" dur="500" fill="hold"/>
                                        <p:tgtEl>
                                          <p:spTgt spid="232453"/>
                                        </p:tgtEl>
                                        <p:attrNameLst>
                                          <p:attrName>ppt_x</p:attrName>
                                        </p:attrNameLst>
                                      </p:cBhvr>
                                      <p:tavLst>
                                        <p:tav tm="0">
                                          <p:val>
                                            <p:strVal val="#ppt_x"/>
                                          </p:val>
                                        </p:tav>
                                        <p:tav tm="100000">
                                          <p:val>
                                            <p:strVal val="#ppt_x"/>
                                          </p:val>
                                        </p:tav>
                                      </p:tavLst>
                                    </p:anim>
                                    <p:anim calcmode="lin" valueType="num">
                                      <p:cBhvr additive="base">
                                        <p:cTn id="8" dur="500" fill="hold"/>
                                        <p:tgtEl>
                                          <p:spTgt spid="2324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2454"/>
                                        </p:tgtEl>
                                        <p:attrNameLst>
                                          <p:attrName>style.visibility</p:attrName>
                                        </p:attrNameLst>
                                      </p:cBhvr>
                                      <p:to>
                                        <p:strVal val="visible"/>
                                      </p:to>
                                    </p:set>
                                    <p:anim calcmode="lin" valueType="num">
                                      <p:cBhvr additive="base">
                                        <p:cTn id="13" dur="500" fill="hold"/>
                                        <p:tgtEl>
                                          <p:spTgt spid="232454"/>
                                        </p:tgtEl>
                                        <p:attrNameLst>
                                          <p:attrName>ppt_x</p:attrName>
                                        </p:attrNameLst>
                                      </p:cBhvr>
                                      <p:tavLst>
                                        <p:tav tm="0">
                                          <p:val>
                                            <p:strVal val="#ppt_x"/>
                                          </p:val>
                                        </p:tav>
                                        <p:tav tm="100000">
                                          <p:val>
                                            <p:strVal val="#ppt_x"/>
                                          </p:val>
                                        </p:tav>
                                      </p:tavLst>
                                    </p:anim>
                                    <p:anim calcmode="lin" valueType="num">
                                      <p:cBhvr additive="base">
                                        <p:cTn id="14" dur="500" fill="hold"/>
                                        <p:tgtEl>
                                          <p:spTgt spid="2324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2455"/>
                                        </p:tgtEl>
                                        <p:attrNameLst>
                                          <p:attrName>style.visibility</p:attrName>
                                        </p:attrNameLst>
                                      </p:cBhvr>
                                      <p:to>
                                        <p:strVal val="visible"/>
                                      </p:to>
                                    </p:set>
                                    <p:anim calcmode="lin" valueType="num">
                                      <p:cBhvr additive="base">
                                        <p:cTn id="19" dur="500" fill="hold"/>
                                        <p:tgtEl>
                                          <p:spTgt spid="232455"/>
                                        </p:tgtEl>
                                        <p:attrNameLst>
                                          <p:attrName>ppt_x</p:attrName>
                                        </p:attrNameLst>
                                      </p:cBhvr>
                                      <p:tavLst>
                                        <p:tav tm="0">
                                          <p:val>
                                            <p:strVal val="#ppt_x"/>
                                          </p:val>
                                        </p:tav>
                                        <p:tav tm="100000">
                                          <p:val>
                                            <p:strVal val="#ppt_x"/>
                                          </p:val>
                                        </p:tav>
                                      </p:tavLst>
                                    </p:anim>
                                    <p:anim calcmode="lin" valueType="num">
                                      <p:cBhvr additive="base">
                                        <p:cTn id="20" dur="500" fill="hold"/>
                                        <p:tgtEl>
                                          <p:spTgt spid="2324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2456"/>
                                        </p:tgtEl>
                                        <p:attrNameLst>
                                          <p:attrName>style.visibility</p:attrName>
                                        </p:attrNameLst>
                                      </p:cBhvr>
                                      <p:to>
                                        <p:strVal val="visible"/>
                                      </p:to>
                                    </p:set>
                                    <p:anim calcmode="lin" valueType="num">
                                      <p:cBhvr additive="base">
                                        <p:cTn id="25" dur="500" fill="hold"/>
                                        <p:tgtEl>
                                          <p:spTgt spid="232456"/>
                                        </p:tgtEl>
                                        <p:attrNameLst>
                                          <p:attrName>ppt_x</p:attrName>
                                        </p:attrNameLst>
                                      </p:cBhvr>
                                      <p:tavLst>
                                        <p:tav tm="0">
                                          <p:val>
                                            <p:strVal val="#ppt_x"/>
                                          </p:val>
                                        </p:tav>
                                        <p:tav tm="100000">
                                          <p:val>
                                            <p:strVal val="#ppt_x"/>
                                          </p:val>
                                        </p:tav>
                                      </p:tavLst>
                                    </p:anim>
                                    <p:anim calcmode="lin" valueType="num">
                                      <p:cBhvr additive="base">
                                        <p:cTn id="26" dur="500" fill="hold"/>
                                        <p:tgtEl>
                                          <p:spTgt spid="2324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2457"/>
                                        </p:tgtEl>
                                        <p:attrNameLst>
                                          <p:attrName>style.visibility</p:attrName>
                                        </p:attrNameLst>
                                      </p:cBhvr>
                                      <p:to>
                                        <p:strVal val="visible"/>
                                      </p:to>
                                    </p:set>
                                    <p:anim calcmode="lin" valueType="num">
                                      <p:cBhvr additive="base">
                                        <p:cTn id="31" dur="500" fill="hold"/>
                                        <p:tgtEl>
                                          <p:spTgt spid="232457"/>
                                        </p:tgtEl>
                                        <p:attrNameLst>
                                          <p:attrName>ppt_x</p:attrName>
                                        </p:attrNameLst>
                                      </p:cBhvr>
                                      <p:tavLst>
                                        <p:tav tm="0">
                                          <p:val>
                                            <p:strVal val="#ppt_x"/>
                                          </p:val>
                                        </p:tav>
                                        <p:tav tm="100000">
                                          <p:val>
                                            <p:strVal val="#ppt_x"/>
                                          </p:val>
                                        </p:tav>
                                      </p:tavLst>
                                    </p:anim>
                                    <p:anim calcmode="lin" valueType="num">
                                      <p:cBhvr additive="base">
                                        <p:cTn id="32" dur="500" fill="hold"/>
                                        <p:tgtEl>
                                          <p:spTgt spid="2324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utoUpdateAnimBg="0"/>
      <p:bldP spid="232454" grpId="0" autoUpdateAnimBg="0"/>
      <p:bldP spid="232455" grpId="0" autoUpdateAnimBg="0"/>
      <p:bldP spid="23245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971600" y="1484784"/>
            <a:ext cx="7524750" cy="3683000"/>
          </a:xfrm>
          <a:prstGeom prst="rect">
            <a:avLst/>
          </a:prstGeom>
          <a:noFill/>
          <a:ln w="9525">
            <a:noFill/>
            <a:miter lim="800000"/>
          </a:ln>
          <a:effectLst/>
        </p:spPr>
        <p:txBody>
          <a:bodyPr>
            <a:spAutoFit/>
          </a:bodyPr>
          <a:lstStyle/>
          <a:p>
            <a:pPr>
              <a:lnSpc>
                <a:spcPct val="140000"/>
              </a:lnSpc>
              <a:defRPr/>
            </a:pPr>
            <a:r>
              <a:rPr kumimoji="0" lang="en-US" altLang="zh-CN" sz="2800" dirty="0">
                <a:solidFill>
                  <a:schemeClr val="tx2"/>
                </a:solidFill>
                <a:latin typeface="宋体" panose="02010600030101010101" pitchFamily="2" charset="-122"/>
                <a:ea typeface="宋体" panose="02010600030101010101" pitchFamily="2" charset="-122"/>
              </a:rPr>
              <a:t>Laplace</a:t>
            </a:r>
            <a:r>
              <a:rPr kumimoji="0" lang="zh-CN" altLang="en-US" sz="2800" dirty="0">
                <a:solidFill>
                  <a:schemeClr val="tx2"/>
                </a:solidFill>
                <a:latin typeface="宋体" panose="02010600030101010101" pitchFamily="2" charset="-122"/>
                <a:ea typeface="宋体" panose="02010600030101010101" pitchFamily="2" charset="-122"/>
              </a:rPr>
              <a:t>（拉普拉斯）变换是描述、分析连续、线性、时不变系统的重要工具！</a:t>
            </a:r>
          </a:p>
          <a:p>
            <a:pPr>
              <a:lnSpc>
                <a:spcPct val="140000"/>
              </a:lnSpc>
              <a:defRPr/>
            </a:pPr>
            <a:r>
              <a:rPr kumimoji="0" lang="en-US" altLang="zh-CN" sz="2800" dirty="0">
                <a:solidFill>
                  <a:srgbClr val="3333FF"/>
                </a:solidFill>
                <a:latin typeface="宋体" panose="02010600030101010101" pitchFamily="2" charset="-122"/>
                <a:ea typeface="宋体" panose="02010600030101010101" pitchFamily="2" charset="-122"/>
              </a:rPr>
              <a:t>·</a:t>
            </a:r>
            <a:r>
              <a:rPr kumimoji="0" lang="zh-CN" altLang="en-US" sz="2800" dirty="0">
                <a:solidFill>
                  <a:srgbClr val="3333FF"/>
                </a:solidFill>
                <a:latin typeface="宋体" panose="02010600030101010101" pitchFamily="2" charset="-122"/>
                <a:ea typeface="宋体" panose="02010600030101010101" pitchFamily="2" charset="-122"/>
              </a:rPr>
              <a:t>拉氏变换定义</a:t>
            </a:r>
            <a:endParaRPr kumimoji="0" lang="en-US" altLang="zh-CN" sz="2800" dirty="0">
              <a:solidFill>
                <a:srgbClr val="3333FF"/>
              </a:solidFill>
              <a:latin typeface="宋体" panose="02010600030101010101" pitchFamily="2" charset="-122"/>
              <a:ea typeface="宋体" panose="02010600030101010101" pitchFamily="2" charset="-122"/>
            </a:endParaRPr>
          </a:p>
          <a:p>
            <a:pPr>
              <a:lnSpc>
                <a:spcPct val="140000"/>
              </a:lnSpc>
              <a:defRPr/>
            </a:pPr>
            <a:r>
              <a:rPr kumimoji="0" lang="en-US" altLang="zh-CN" sz="2800" dirty="0">
                <a:solidFill>
                  <a:srgbClr val="3333FF"/>
                </a:solidFill>
                <a:latin typeface="宋体" panose="02010600030101010101" pitchFamily="2" charset="-122"/>
                <a:ea typeface="宋体" panose="02010600030101010101" pitchFamily="2" charset="-122"/>
              </a:rPr>
              <a:t>    </a:t>
            </a:r>
            <a:r>
              <a:rPr kumimoji="0" lang="zh-CN" altLang="en-US" sz="2800" dirty="0">
                <a:latin typeface="宋体" panose="02010600030101010101" pitchFamily="2" charset="-122"/>
                <a:ea typeface="宋体" panose="02010600030101010101" pitchFamily="2" charset="-122"/>
              </a:rPr>
              <a:t>拉氏变换可理解为</a:t>
            </a:r>
            <a:r>
              <a:rPr kumimoji="0" lang="zh-CN" altLang="en-US" sz="2800" dirty="0">
                <a:solidFill>
                  <a:srgbClr val="0000FF"/>
                </a:solidFill>
                <a:latin typeface="宋体" panose="02010600030101010101" pitchFamily="2" charset="-122"/>
                <a:ea typeface="宋体" panose="02010600030101010101" pitchFamily="2" charset="-122"/>
              </a:rPr>
              <a:t>广义单边傅立叶变换</a:t>
            </a:r>
            <a:r>
              <a:rPr kumimoji="0" lang="zh-CN" altLang="en-US" sz="2800" dirty="0">
                <a:latin typeface="宋体" panose="02010600030101010101" pitchFamily="2" charset="-122"/>
                <a:ea typeface="宋体" panose="02010600030101010101" pitchFamily="2" charset="-122"/>
              </a:rPr>
              <a:t>。</a:t>
            </a:r>
          </a:p>
          <a:p>
            <a:pPr>
              <a:lnSpc>
                <a:spcPct val="140000"/>
              </a:lnSpc>
              <a:defRPr/>
            </a:pPr>
            <a:r>
              <a:rPr kumimoji="0" lang="zh-CN" altLang="en-US" sz="2800" dirty="0">
                <a:latin typeface="宋体" panose="02010600030101010101" pitchFamily="2" charset="-122"/>
                <a:ea typeface="宋体" panose="02010600030101010101" pitchFamily="2" charset="-122"/>
              </a:rPr>
              <a:t>傅氏变换建立了时域和频域间的联系，而拉氏</a:t>
            </a:r>
          </a:p>
          <a:p>
            <a:pPr>
              <a:lnSpc>
                <a:spcPct val="140000"/>
              </a:lnSpc>
              <a:defRPr/>
            </a:pPr>
            <a:r>
              <a:rPr kumimoji="0" lang="zh-CN" altLang="en-US" sz="2800" dirty="0">
                <a:latin typeface="宋体" panose="02010600030101010101" pitchFamily="2" charset="-122"/>
                <a:ea typeface="宋体" panose="02010600030101010101" pitchFamily="2" charset="-122"/>
              </a:rPr>
              <a:t>变换建立了</a:t>
            </a:r>
            <a:r>
              <a:rPr kumimoji="0" lang="zh-CN" altLang="en-US" sz="2800" dirty="0">
                <a:solidFill>
                  <a:srgbClr val="0000FF"/>
                </a:solidFill>
                <a:latin typeface="宋体" panose="02010600030101010101" pitchFamily="2" charset="-122"/>
                <a:ea typeface="宋体" panose="02010600030101010101" pitchFamily="2" charset="-122"/>
              </a:rPr>
              <a:t>时域和复频域间</a:t>
            </a:r>
            <a:r>
              <a:rPr kumimoji="0" lang="zh-CN" altLang="en-US" sz="2800" dirty="0">
                <a:latin typeface="宋体" panose="02010600030101010101" pitchFamily="2" charset="-122"/>
                <a:ea typeface="宋体" panose="02010600030101010101" pitchFamily="2" charset="-122"/>
              </a:rPr>
              <a:t>的联系。</a:t>
            </a:r>
          </a:p>
        </p:txBody>
      </p:sp>
      <p:sp>
        <p:nvSpPr>
          <p:cNvPr id="3"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4" name="灯片编号占位符 3"/>
          <p:cNvSpPr>
            <a:spLocks noGrp="1"/>
          </p:cNvSpPr>
          <p:nvPr>
            <p:ph type="sldNum" sz="quarter" idx="12"/>
          </p:nvPr>
        </p:nvSpPr>
        <p:spPr/>
        <p:txBody>
          <a:bodyPr/>
          <a:lstStyle/>
          <a:p>
            <a:fld id="{CBB6FD9D-FA08-4F2A-90DD-7CEE8E59FBDF}" type="slidenum">
              <a:rPr lang="en-US" altLang="zh-CN" smtClean="0"/>
              <a:pPr/>
              <a:t>44</a:t>
            </a:fld>
            <a:endParaRPr lang="en-US" altLang="zh-CN"/>
          </a:p>
        </p:txBody>
      </p:sp>
      <p:sp>
        <p:nvSpPr>
          <p:cNvPr id="5" name="页脚占位符 4"/>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2">
                                            <p:txEl>
                                              <p:pRg st="0" end="0"/>
                                            </p:txEl>
                                          </p:spTgt>
                                        </p:tgtEl>
                                        <p:attrNameLst>
                                          <p:attrName>style.visibility</p:attrName>
                                        </p:attrNameLst>
                                      </p:cBhvr>
                                      <p:to>
                                        <p:strVal val="visible"/>
                                      </p:to>
                                    </p:set>
                                    <p:anim calcmode="lin" valueType="num">
                                      <p:cBhvr additive="base">
                                        <p:cTn id="7" dur="500" fill="hold"/>
                                        <p:tgtEl>
                                          <p:spTgt spid="2304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0402">
                                            <p:txEl>
                                              <p:pRg st="1" end="1"/>
                                            </p:txEl>
                                          </p:spTgt>
                                        </p:tgtEl>
                                        <p:attrNameLst>
                                          <p:attrName>style.visibility</p:attrName>
                                        </p:attrNameLst>
                                      </p:cBhvr>
                                      <p:to>
                                        <p:strVal val="visible"/>
                                      </p:to>
                                    </p:set>
                                    <p:anim calcmode="lin" valueType="num">
                                      <p:cBhvr additive="base">
                                        <p:cTn id="13" dur="500" fill="hold"/>
                                        <p:tgtEl>
                                          <p:spTgt spid="2304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04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0402">
                                            <p:txEl>
                                              <p:pRg st="2" end="2"/>
                                            </p:txEl>
                                          </p:spTgt>
                                        </p:tgtEl>
                                        <p:attrNameLst>
                                          <p:attrName>style.visibility</p:attrName>
                                        </p:attrNameLst>
                                      </p:cBhvr>
                                      <p:to>
                                        <p:strVal val="visible"/>
                                      </p:to>
                                    </p:set>
                                    <p:anim calcmode="lin" valueType="num">
                                      <p:cBhvr additive="base">
                                        <p:cTn id="17" dur="500" fill="hold"/>
                                        <p:tgtEl>
                                          <p:spTgt spid="2304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04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0402">
                                            <p:txEl>
                                              <p:pRg st="3" end="3"/>
                                            </p:txEl>
                                          </p:spTgt>
                                        </p:tgtEl>
                                        <p:attrNameLst>
                                          <p:attrName>style.visibility</p:attrName>
                                        </p:attrNameLst>
                                      </p:cBhvr>
                                      <p:to>
                                        <p:strVal val="visible"/>
                                      </p:to>
                                    </p:set>
                                    <p:anim calcmode="lin" valueType="num">
                                      <p:cBhvr additive="base">
                                        <p:cTn id="21" dur="500" fill="hold"/>
                                        <p:tgtEl>
                                          <p:spTgt spid="2304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040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0402">
                                            <p:txEl>
                                              <p:pRg st="4" end="4"/>
                                            </p:txEl>
                                          </p:spTgt>
                                        </p:tgtEl>
                                        <p:attrNameLst>
                                          <p:attrName>style.visibility</p:attrName>
                                        </p:attrNameLst>
                                      </p:cBhvr>
                                      <p:to>
                                        <p:strVal val="visible"/>
                                      </p:to>
                                    </p:set>
                                    <p:anim calcmode="lin" valueType="num">
                                      <p:cBhvr additive="base">
                                        <p:cTn id="25" dur="500" fill="hold"/>
                                        <p:tgtEl>
                                          <p:spTgt spid="2304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04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990600" y="1124744"/>
            <a:ext cx="3787775" cy="523875"/>
          </a:xfrm>
          <a:prstGeom prst="rect">
            <a:avLst/>
          </a:prstGeom>
          <a:noFill/>
          <a:ln w="22225">
            <a:noFill/>
            <a:miter lim="800000"/>
          </a:ln>
          <a:effectLst/>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latin typeface="Times New Roman" panose="02020603050405020304" pitchFamily="18" charset="0"/>
                <a:ea typeface="黑体" panose="02010609060101010101" pitchFamily="49" charset="-122"/>
              </a:rPr>
              <a:t>简单函数的拉氏变换</a:t>
            </a:r>
            <a:endParaRPr lang="en-US" altLang="zh-CN" sz="2400" dirty="0">
              <a:solidFill>
                <a:srgbClr val="893B7E"/>
              </a:solidFill>
              <a:ea typeface="宋体" panose="02010600030101010101" pitchFamily="2" charset="-122"/>
            </a:endParaRPr>
          </a:p>
        </p:txBody>
      </p:sp>
      <p:sp>
        <p:nvSpPr>
          <p:cNvPr id="233475" name="Rectangle 3"/>
          <p:cNvSpPr>
            <a:spLocks noChangeArrowheads="1"/>
          </p:cNvSpPr>
          <p:nvPr/>
        </p:nvSpPr>
        <p:spPr bwMode="auto">
          <a:xfrm>
            <a:off x="714375" y="1901032"/>
            <a:ext cx="4391025"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单位阶跃函数</a:t>
            </a:r>
            <a:r>
              <a:rPr lang="en-US" altLang="zh-CN" sz="2800" dirty="0">
                <a:latin typeface="Times New Roman" panose="02020603050405020304" pitchFamily="18" charset="0"/>
                <a:ea typeface="宋体" panose="02010600030101010101" pitchFamily="2" charset="-122"/>
              </a:rPr>
              <a:t>1(</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 </a:t>
            </a:r>
          </a:p>
        </p:txBody>
      </p:sp>
      <p:grpSp>
        <p:nvGrpSpPr>
          <p:cNvPr id="2" name="Group 4"/>
          <p:cNvGrpSpPr/>
          <p:nvPr/>
        </p:nvGrpSpPr>
        <p:grpSpPr bwMode="auto">
          <a:xfrm>
            <a:off x="5292725" y="1962944"/>
            <a:ext cx="3675063" cy="2587625"/>
            <a:chOff x="3191" y="1344"/>
            <a:chExt cx="2315" cy="1630"/>
          </a:xfrm>
        </p:grpSpPr>
        <p:sp>
          <p:nvSpPr>
            <p:cNvPr id="233477" name="Line 5"/>
            <p:cNvSpPr>
              <a:spLocks noChangeShapeType="1"/>
            </p:cNvSpPr>
            <p:nvPr/>
          </p:nvSpPr>
          <p:spPr bwMode="auto">
            <a:xfrm flipV="1">
              <a:off x="3578" y="1392"/>
              <a:ext cx="0" cy="1187"/>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3478" name="Line 6"/>
            <p:cNvSpPr>
              <a:spLocks noChangeShapeType="1"/>
            </p:cNvSpPr>
            <p:nvPr/>
          </p:nvSpPr>
          <p:spPr bwMode="auto">
            <a:xfrm>
              <a:off x="3578" y="2579"/>
              <a:ext cx="1908"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3479" name="Line 7"/>
            <p:cNvSpPr>
              <a:spLocks noChangeShapeType="1"/>
            </p:cNvSpPr>
            <p:nvPr/>
          </p:nvSpPr>
          <p:spPr bwMode="auto">
            <a:xfrm>
              <a:off x="3578" y="1859"/>
              <a:ext cx="1724" cy="0"/>
            </a:xfrm>
            <a:prstGeom prst="line">
              <a:avLst/>
            </a:prstGeom>
            <a:noFill/>
            <a:ln w="317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26635" name="Text Box 8"/>
            <p:cNvSpPr txBox="1">
              <a:spLocks noChangeArrowheads="1"/>
            </p:cNvSpPr>
            <p:nvPr/>
          </p:nvSpPr>
          <p:spPr bwMode="auto">
            <a:xfrm>
              <a:off x="3360" y="1728"/>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26636" name="Text Box 9"/>
            <p:cNvSpPr txBox="1">
              <a:spLocks noChangeArrowheads="1"/>
            </p:cNvSpPr>
            <p:nvPr/>
          </p:nvSpPr>
          <p:spPr bwMode="auto">
            <a:xfrm>
              <a:off x="3458" y="2534"/>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6637" name="Text Box 10"/>
            <p:cNvSpPr txBox="1">
              <a:spLocks noChangeArrowheads="1"/>
            </p:cNvSpPr>
            <p:nvPr/>
          </p:nvSpPr>
          <p:spPr bwMode="auto">
            <a:xfrm>
              <a:off x="5337" y="2607"/>
              <a:ext cx="169"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26638" name="Text Box 11"/>
            <p:cNvSpPr txBox="1">
              <a:spLocks noChangeArrowheads="1"/>
            </p:cNvSpPr>
            <p:nvPr/>
          </p:nvSpPr>
          <p:spPr bwMode="auto">
            <a:xfrm>
              <a:off x="3191" y="1344"/>
              <a:ext cx="36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endParaRPr lang="en-US" altLang="zh-CN" sz="2400" i="1">
                <a:ea typeface="宋体" panose="02010600030101010101" pitchFamily="2" charset="-122"/>
              </a:endParaRPr>
            </a:p>
          </p:txBody>
        </p:sp>
        <p:sp>
          <p:nvSpPr>
            <p:cNvPr id="26639" name="Text Box 12"/>
            <p:cNvSpPr txBox="1">
              <a:spLocks noChangeArrowheads="1"/>
            </p:cNvSpPr>
            <p:nvPr/>
          </p:nvSpPr>
          <p:spPr bwMode="auto">
            <a:xfrm>
              <a:off x="3936" y="2686"/>
              <a:ext cx="1274" cy="288"/>
            </a:xfrm>
            <a:prstGeom prst="rect">
              <a:avLst/>
            </a:prstGeom>
            <a:noFill/>
            <a:ln w="44450">
              <a:noFill/>
              <a:miter lim="800000"/>
            </a:ln>
          </p:spPr>
          <p:txBody>
            <a:bodyPr wrap="none">
              <a:spAutoFit/>
            </a:bodyPr>
            <a:lstStyle/>
            <a:p>
              <a:pPr>
                <a:defRPr/>
              </a:pPr>
              <a:r>
                <a:rPr lang="zh-CN" altLang="en-US" sz="2400">
                  <a:ea typeface="宋体" panose="02010600030101010101" pitchFamily="2" charset="-122"/>
                </a:rPr>
                <a:t>单位阶跃函数</a:t>
              </a:r>
            </a:p>
          </p:txBody>
        </p:sp>
      </p:grpSp>
      <p:graphicFrame>
        <p:nvGraphicFramePr>
          <p:cNvPr id="233485" name="Object 13"/>
          <p:cNvGraphicFramePr>
            <a:graphicFrameLocks noChangeAspect="1"/>
          </p:cNvGraphicFramePr>
          <p:nvPr/>
        </p:nvGraphicFramePr>
        <p:xfrm>
          <a:off x="1752600" y="2510632"/>
          <a:ext cx="2895600" cy="1162050"/>
        </p:xfrm>
        <a:graphic>
          <a:graphicData uri="http://schemas.openxmlformats.org/presentationml/2006/ole">
            <mc:AlternateContent xmlns:mc="http://schemas.openxmlformats.org/markup-compatibility/2006">
              <mc:Choice xmlns:v="urn:schemas-microsoft-com:vml" Requires="v">
                <p:oleObj spid="_x0000_s53257" r:id="rId3" imgW="31394400" imgH="12496800" progId="">
                  <p:embed/>
                </p:oleObj>
              </mc:Choice>
              <mc:Fallback>
                <p:oleObj r:id="rId3" imgW="31394400" imgH="12496800" progId="">
                  <p:embed/>
                  <p:pic>
                    <p:nvPicPr>
                      <p:cNvPr id="0" name="Picture 2" descr="image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10632"/>
                        <a:ext cx="28956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86" name="Rectangle 14"/>
          <p:cNvSpPr>
            <a:spLocks noChangeArrowheads="1"/>
          </p:cNvSpPr>
          <p:nvPr/>
        </p:nvSpPr>
        <p:spPr bwMode="auto">
          <a:xfrm>
            <a:off x="3371850" y="2129632"/>
            <a:ext cx="0" cy="369332"/>
          </a:xfrm>
          <a:prstGeom prst="rect">
            <a:avLst/>
          </a:prstGeom>
          <a:noFill/>
          <a:ln w="22225">
            <a:noFill/>
            <a:miter lim="800000"/>
          </a:ln>
          <a:effectLst/>
        </p:spPr>
        <p:txBody>
          <a:bodyPr>
            <a:spAutoFit/>
          </a:bodyPr>
          <a:lstStyle/>
          <a:p>
            <a:pPr>
              <a:spcBef>
                <a:spcPct val="20000"/>
              </a:spcBef>
              <a:defRPr/>
            </a:pPr>
            <a:endParaRPr lang="zh-CN" altLang="en-US">
              <a:ea typeface="宋体" panose="02010600030101010101" pitchFamily="2" charset="-122"/>
            </a:endParaRPr>
          </a:p>
        </p:txBody>
      </p:sp>
      <p:graphicFrame>
        <p:nvGraphicFramePr>
          <p:cNvPr id="233487" name="Object 15"/>
          <p:cNvGraphicFramePr>
            <a:graphicFrameLocks noChangeAspect="1"/>
          </p:cNvGraphicFramePr>
          <p:nvPr/>
        </p:nvGraphicFramePr>
        <p:xfrm>
          <a:off x="1403350" y="4050507"/>
          <a:ext cx="6632575" cy="1698625"/>
        </p:xfrm>
        <a:graphic>
          <a:graphicData uri="http://schemas.openxmlformats.org/presentationml/2006/ole">
            <mc:AlternateContent xmlns:mc="http://schemas.openxmlformats.org/markup-compatibility/2006">
              <mc:Choice xmlns:v="urn:schemas-microsoft-com:vml" Requires="v">
                <p:oleObj spid="_x0000_s53258" name="Equation" r:id="rId5" imgW="56083200" imgH="18897600" progId="Equation.DSMT4">
                  <p:embed/>
                </p:oleObj>
              </mc:Choice>
              <mc:Fallback>
                <p:oleObj name="Equation" r:id="rId5" imgW="56083200" imgH="18897600" progId="Equation.DSMT4">
                  <p:embed/>
                  <p:pic>
                    <p:nvPicPr>
                      <p:cNvPr id="0" name="Picture 1" descr="image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050507"/>
                        <a:ext cx="6632575"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7" name="页脚占位符 16"/>
          <p:cNvSpPr>
            <a:spLocks noGrp="1"/>
          </p:cNvSpPr>
          <p:nvPr>
            <p:ph type="ftr" sz="quarter" idx="11"/>
          </p:nvPr>
        </p:nvSpPr>
        <p:spPr/>
        <p:txBody>
          <a:bodyPr/>
          <a:lstStyle/>
          <a:p>
            <a:pPr>
              <a:defRPr/>
            </a:pPr>
            <a:r>
              <a:rPr lang="en-US" altLang="zh-CN"/>
              <a:t>192</a:t>
            </a:r>
            <a:endParaRPr lang="zh-CN" altLang="zh-CN"/>
          </a:p>
        </p:txBody>
      </p:sp>
      <p:sp>
        <p:nvSpPr>
          <p:cNvPr id="18" name="TextBox 1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 calcmode="lin" valueType="num">
                                      <p:cBhvr additive="base">
                                        <p:cTn id="7" dur="500" fill="hold"/>
                                        <p:tgtEl>
                                          <p:spTgt spid="233475"/>
                                        </p:tgtEl>
                                        <p:attrNameLst>
                                          <p:attrName>ppt_x</p:attrName>
                                        </p:attrNameLst>
                                      </p:cBhvr>
                                      <p:tavLst>
                                        <p:tav tm="0">
                                          <p:val>
                                            <p:strVal val="#ppt_x"/>
                                          </p:val>
                                        </p:tav>
                                        <p:tav tm="100000">
                                          <p:val>
                                            <p:strVal val="#ppt_x"/>
                                          </p:val>
                                        </p:tav>
                                      </p:tavLst>
                                    </p:anim>
                                    <p:anim calcmode="lin" valueType="num">
                                      <p:cBhvr additive="base">
                                        <p:cTn id="8" dur="500" fill="hold"/>
                                        <p:tgtEl>
                                          <p:spTgt spid="2334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3485"/>
                                        </p:tgtEl>
                                        <p:attrNameLst>
                                          <p:attrName>style.visibility</p:attrName>
                                        </p:attrNameLst>
                                      </p:cBhvr>
                                      <p:to>
                                        <p:strVal val="visible"/>
                                      </p:to>
                                    </p:set>
                                    <p:anim calcmode="lin" valueType="num">
                                      <p:cBhvr additive="base">
                                        <p:cTn id="19" dur="500" fill="hold"/>
                                        <p:tgtEl>
                                          <p:spTgt spid="233485"/>
                                        </p:tgtEl>
                                        <p:attrNameLst>
                                          <p:attrName>ppt_x</p:attrName>
                                        </p:attrNameLst>
                                      </p:cBhvr>
                                      <p:tavLst>
                                        <p:tav tm="0">
                                          <p:val>
                                            <p:strVal val="#ppt_x"/>
                                          </p:val>
                                        </p:tav>
                                        <p:tav tm="100000">
                                          <p:val>
                                            <p:strVal val="#ppt_x"/>
                                          </p:val>
                                        </p:tav>
                                      </p:tavLst>
                                    </p:anim>
                                    <p:anim calcmode="lin" valueType="num">
                                      <p:cBhvr additive="base">
                                        <p:cTn id="20" dur="500" fill="hold"/>
                                        <p:tgtEl>
                                          <p:spTgt spid="2334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3487"/>
                                        </p:tgtEl>
                                        <p:attrNameLst>
                                          <p:attrName>style.visibility</p:attrName>
                                        </p:attrNameLst>
                                      </p:cBhvr>
                                      <p:to>
                                        <p:strVal val="visible"/>
                                      </p:to>
                                    </p:set>
                                    <p:anim calcmode="lin" valueType="num">
                                      <p:cBhvr additive="base">
                                        <p:cTn id="25" dur="500" fill="hold"/>
                                        <p:tgtEl>
                                          <p:spTgt spid="233487"/>
                                        </p:tgtEl>
                                        <p:attrNameLst>
                                          <p:attrName>ppt_x</p:attrName>
                                        </p:attrNameLst>
                                      </p:cBhvr>
                                      <p:tavLst>
                                        <p:tav tm="0">
                                          <p:val>
                                            <p:strVal val="#ppt_x"/>
                                          </p:val>
                                        </p:tav>
                                        <p:tav tm="100000">
                                          <p:val>
                                            <p:strVal val="#ppt_x"/>
                                          </p:val>
                                        </p:tav>
                                      </p:tavLst>
                                    </p:anim>
                                    <p:anim calcmode="lin" valueType="num">
                                      <p:cBhvr additive="base">
                                        <p:cTn id="26" dur="500" fill="hold"/>
                                        <p:tgtEl>
                                          <p:spTgt spid="233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1219200" y="1340768"/>
            <a:ext cx="3886200"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指数函数</a:t>
            </a:r>
          </a:p>
        </p:txBody>
      </p:sp>
      <p:grpSp>
        <p:nvGrpSpPr>
          <p:cNvPr id="2" name="Group 3"/>
          <p:cNvGrpSpPr/>
          <p:nvPr/>
        </p:nvGrpSpPr>
        <p:grpSpPr bwMode="auto">
          <a:xfrm>
            <a:off x="1331913" y="2309143"/>
            <a:ext cx="4267200" cy="533400"/>
            <a:chOff x="1056" y="1392"/>
            <a:chExt cx="2452" cy="336"/>
          </a:xfrm>
        </p:grpSpPr>
        <p:graphicFrame>
          <p:nvGraphicFramePr>
            <p:cNvPr id="23555" name="Object 4"/>
            <p:cNvGraphicFramePr>
              <a:graphicFrameLocks noChangeAspect="1"/>
            </p:cNvGraphicFramePr>
            <p:nvPr/>
          </p:nvGraphicFramePr>
          <p:xfrm>
            <a:off x="1056" y="1392"/>
            <a:ext cx="1008" cy="336"/>
          </p:xfrm>
          <a:graphic>
            <a:graphicData uri="http://schemas.openxmlformats.org/presentationml/2006/ole">
              <mc:AlternateContent xmlns:mc="http://schemas.openxmlformats.org/markup-compatibility/2006">
                <mc:Choice xmlns:v="urn:schemas-microsoft-com:vml" Requires="v">
                  <p:oleObj spid="_x0000_s55305" r:id="rId3" imgW="18592800" imgH="6096000" progId="">
                    <p:embed/>
                  </p:oleObj>
                </mc:Choice>
                <mc:Fallback>
                  <p:oleObj r:id="rId3" imgW="18592800" imgH="6096000" progId="">
                    <p:embed/>
                    <p:pic>
                      <p:nvPicPr>
                        <p:cNvPr id="0" name="Picture 2" descr="image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392"/>
                          <a:ext cx="100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3" name="Rectangle 5"/>
            <p:cNvSpPr>
              <a:spLocks noChangeArrowheads="1"/>
            </p:cNvSpPr>
            <p:nvPr/>
          </p:nvSpPr>
          <p:spPr bwMode="auto">
            <a:xfrm>
              <a:off x="2160" y="1401"/>
              <a:ext cx="1348"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zh-CN" altLang="en-US" sz="2800">
                  <a:latin typeface="宋体" panose="02010600030101010101" pitchFamily="2" charset="-122"/>
                  <a:ea typeface="宋体" panose="02010600030101010101" pitchFamily="2" charset="-122"/>
                </a:rPr>
                <a:t>为常数）</a:t>
              </a:r>
            </a:p>
          </p:txBody>
        </p:sp>
      </p:grpSp>
      <p:grpSp>
        <p:nvGrpSpPr>
          <p:cNvPr id="3" name="Group 6"/>
          <p:cNvGrpSpPr/>
          <p:nvPr/>
        </p:nvGrpSpPr>
        <p:grpSpPr bwMode="auto">
          <a:xfrm>
            <a:off x="5364163" y="1661443"/>
            <a:ext cx="3468687" cy="3200400"/>
            <a:chOff x="1824" y="2112"/>
            <a:chExt cx="2185" cy="2016"/>
          </a:xfrm>
        </p:grpSpPr>
        <p:sp>
          <p:nvSpPr>
            <p:cNvPr id="27655" name="Text Box 7"/>
            <p:cNvSpPr txBox="1">
              <a:spLocks noChangeArrowheads="1"/>
            </p:cNvSpPr>
            <p:nvPr/>
          </p:nvSpPr>
          <p:spPr bwMode="auto">
            <a:xfrm>
              <a:off x="2640" y="3840"/>
              <a:ext cx="888" cy="288"/>
            </a:xfrm>
            <a:prstGeom prst="rect">
              <a:avLst/>
            </a:prstGeom>
            <a:noFill/>
            <a:ln w="44450">
              <a:noFill/>
              <a:miter lim="800000"/>
            </a:ln>
          </p:spPr>
          <p:txBody>
            <a:bodyPr wrap="none">
              <a:spAutoFit/>
            </a:bodyPr>
            <a:lstStyle/>
            <a:p>
              <a:pPr>
                <a:defRPr/>
              </a:pPr>
              <a:r>
                <a:rPr lang="zh-CN" altLang="en-US" sz="2400">
                  <a:ea typeface="宋体" panose="02010600030101010101" pitchFamily="2" charset="-122"/>
                </a:rPr>
                <a:t>指数函数</a:t>
              </a:r>
            </a:p>
          </p:txBody>
        </p:sp>
        <p:sp>
          <p:nvSpPr>
            <p:cNvPr id="234504" name="Line 8"/>
            <p:cNvSpPr>
              <a:spLocks noChangeShapeType="1"/>
            </p:cNvSpPr>
            <p:nvPr/>
          </p:nvSpPr>
          <p:spPr bwMode="auto">
            <a:xfrm flipV="1">
              <a:off x="2208" y="3723"/>
              <a:ext cx="1776"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4505" name="Line 9"/>
            <p:cNvSpPr>
              <a:spLocks noChangeShapeType="1"/>
            </p:cNvSpPr>
            <p:nvPr/>
          </p:nvSpPr>
          <p:spPr bwMode="auto">
            <a:xfrm flipV="1">
              <a:off x="2205" y="2169"/>
              <a:ext cx="0" cy="1552"/>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7658" name="Text Box 10"/>
            <p:cNvSpPr txBox="1">
              <a:spLocks noChangeArrowheads="1"/>
            </p:cNvSpPr>
            <p:nvPr/>
          </p:nvSpPr>
          <p:spPr bwMode="auto">
            <a:xfrm>
              <a:off x="2016" y="3678"/>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7659" name="Text Box 11"/>
            <p:cNvSpPr txBox="1">
              <a:spLocks noChangeArrowheads="1"/>
            </p:cNvSpPr>
            <p:nvPr/>
          </p:nvSpPr>
          <p:spPr bwMode="auto">
            <a:xfrm>
              <a:off x="3840" y="3696"/>
              <a:ext cx="169"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t</a:t>
              </a:r>
            </a:p>
          </p:txBody>
        </p:sp>
        <p:sp>
          <p:nvSpPr>
            <p:cNvPr id="27660" name="Text Box 12"/>
            <p:cNvSpPr txBox="1">
              <a:spLocks noChangeArrowheads="1"/>
            </p:cNvSpPr>
            <p:nvPr/>
          </p:nvSpPr>
          <p:spPr bwMode="auto">
            <a:xfrm>
              <a:off x="1824" y="2112"/>
              <a:ext cx="36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34509" name="Freeform 13"/>
            <p:cNvSpPr/>
            <p:nvPr/>
          </p:nvSpPr>
          <p:spPr bwMode="auto">
            <a:xfrm>
              <a:off x="2205" y="2466"/>
              <a:ext cx="1353" cy="1230"/>
            </a:xfrm>
            <a:custGeom>
              <a:avLst/>
              <a:gdLst/>
              <a:ahLst/>
              <a:cxnLst>
                <a:cxn ang="0">
                  <a:pos x="0" y="0"/>
                </a:cxn>
                <a:cxn ang="0">
                  <a:pos x="66" y="285"/>
                </a:cxn>
                <a:cxn ang="0">
                  <a:pos x="124" y="541"/>
                </a:cxn>
                <a:cxn ang="0">
                  <a:pos x="190" y="775"/>
                </a:cxn>
                <a:cxn ang="0">
                  <a:pos x="256" y="987"/>
                </a:cxn>
                <a:cxn ang="0">
                  <a:pos x="314" y="1177"/>
                </a:cxn>
                <a:cxn ang="0">
                  <a:pos x="380" y="1353"/>
                </a:cxn>
                <a:cxn ang="0">
                  <a:pos x="446" y="1506"/>
                </a:cxn>
                <a:cxn ang="0">
                  <a:pos x="505" y="1653"/>
                </a:cxn>
                <a:cxn ang="0">
                  <a:pos x="571" y="1777"/>
                </a:cxn>
                <a:cxn ang="0">
                  <a:pos x="636" y="1894"/>
                </a:cxn>
                <a:cxn ang="0">
                  <a:pos x="695" y="2004"/>
                </a:cxn>
                <a:cxn ang="0">
                  <a:pos x="761" y="2099"/>
                </a:cxn>
                <a:cxn ang="0">
                  <a:pos x="827" y="2179"/>
                </a:cxn>
                <a:cxn ang="0">
                  <a:pos x="885" y="2260"/>
                </a:cxn>
                <a:cxn ang="0">
                  <a:pos x="951" y="2333"/>
                </a:cxn>
                <a:cxn ang="0">
                  <a:pos x="1017" y="2392"/>
                </a:cxn>
                <a:cxn ang="0">
                  <a:pos x="1076" y="2450"/>
                </a:cxn>
                <a:cxn ang="0">
                  <a:pos x="1141" y="2501"/>
                </a:cxn>
                <a:cxn ang="0">
                  <a:pos x="1207" y="2552"/>
                </a:cxn>
                <a:cxn ang="0">
                  <a:pos x="1266" y="2596"/>
                </a:cxn>
                <a:cxn ang="0">
                  <a:pos x="1332" y="2633"/>
                </a:cxn>
                <a:cxn ang="0">
                  <a:pos x="1398" y="2670"/>
                </a:cxn>
                <a:cxn ang="0">
                  <a:pos x="1456" y="2699"/>
                </a:cxn>
                <a:cxn ang="0">
                  <a:pos x="1522" y="2728"/>
                </a:cxn>
                <a:cxn ang="0">
                  <a:pos x="1588" y="2750"/>
                </a:cxn>
                <a:cxn ang="0">
                  <a:pos x="1646" y="2779"/>
                </a:cxn>
                <a:cxn ang="0">
                  <a:pos x="1712" y="2794"/>
                </a:cxn>
                <a:cxn ang="0">
                  <a:pos x="1778" y="2816"/>
                </a:cxn>
                <a:cxn ang="0">
                  <a:pos x="1837" y="2830"/>
                </a:cxn>
                <a:cxn ang="0">
                  <a:pos x="1902" y="2852"/>
                </a:cxn>
                <a:cxn ang="0">
                  <a:pos x="1968" y="2867"/>
                </a:cxn>
                <a:cxn ang="0">
                  <a:pos x="2027" y="2874"/>
                </a:cxn>
                <a:cxn ang="0">
                  <a:pos x="2093" y="2889"/>
                </a:cxn>
                <a:cxn ang="0">
                  <a:pos x="2159" y="2896"/>
                </a:cxn>
                <a:cxn ang="0">
                  <a:pos x="2217" y="2911"/>
                </a:cxn>
                <a:cxn ang="0">
                  <a:pos x="2283" y="2918"/>
                </a:cxn>
                <a:cxn ang="0">
                  <a:pos x="2349" y="2926"/>
                </a:cxn>
                <a:cxn ang="0">
                  <a:pos x="2407" y="2933"/>
                </a:cxn>
                <a:cxn ang="0">
                  <a:pos x="2473" y="2940"/>
                </a:cxn>
                <a:cxn ang="0">
                  <a:pos x="2539" y="2940"/>
                </a:cxn>
                <a:cxn ang="0">
                  <a:pos x="2598" y="2947"/>
                </a:cxn>
                <a:cxn ang="0">
                  <a:pos x="2664" y="2955"/>
                </a:cxn>
                <a:cxn ang="0">
                  <a:pos x="2729" y="2955"/>
                </a:cxn>
                <a:cxn ang="0">
                  <a:pos x="2788" y="2962"/>
                </a:cxn>
                <a:cxn ang="0">
                  <a:pos x="2854" y="2962"/>
                </a:cxn>
                <a:cxn ang="0">
                  <a:pos x="2920" y="2969"/>
                </a:cxn>
                <a:cxn ang="0">
                  <a:pos x="2978" y="2969"/>
                </a:cxn>
                <a:cxn ang="0">
                  <a:pos x="3044" y="2977"/>
                </a:cxn>
                <a:cxn ang="0">
                  <a:pos x="3110" y="2977"/>
                </a:cxn>
                <a:cxn ang="0">
                  <a:pos x="3169" y="2977"/>
                </a:cxn>
                <a:cxn ang="0">
                  <a:pos x="3234" y="2984"/>
                </a:cxn>
                <a:cxn ang="0">
                  <a:pos x="3300" y="2984"/>
                </a:cxn>
                <a:cxn ang="0">
                  <a:pos x="3359" y="2984"/>
                </a:cxn>
                <a:cxn ang="0">
                  <a:pos x="3425" y="2984"/>
                </a:cxn>
                <a:cxn ang="0">
                  <a:pos x="3491" y="2984"/>
                </a:cxn>
                <a:cxn ang="0">
                  <a:pos x="3549" y="2984"/>
                </a:cxn>
                <a:cxn ang="0">
                  <a:pos x="3615" y="2991"/>
                </a:cxn>
                <a:cxn ang="0">
                  <a:pos x="3681" y="2991"/>
                </a:cxn>
                <a:cxn ang="0">
                  <a:pos x="3739" y="2991"/>
                </a:cxn>
                <a:cxn ang="0">
                  <a:pos x="3805" y="2991"/>
                </a:cxn>
              </a:cxnLst>
              <a:rect l="0" t="0" r="r" b="b"/>
              <a:pathLst>
                <a:path w="3805" h="2991">
                  <a:moveTo>
                    <a:pt x="0" y="0"/>
                  </a:moveTo>
                  <a:lnTo>
                    <a:pt x="66" y="285"/>
                  </a:lnTo>
                  <a:lnTo>
                    <a:pt x="124" y="541"/>
                  </a:lnTo>
                  <a:lnTo>
                    <a:pt x="190" y="775"/>
                  </a:lnTo>
                  <a:lnTo>
                    <a:pt x="256" y="987"/>
                  </a:lnTo>
                  <a:lnTo>
                    <a:pt x="314" y="1177"/>
                  </a:lnTo>
                  <a:lnTo>
                    <a:pt x="380" y="1353"/>
                  </a:lnTo>
                  <a:lnTo>
                    <a:pt x="446" y="1506"/>
                  </a:lnTo>
                  <a:lnTo>
                    <a:pt x="505" y="1653"/>
                  </a:lnTo>
                  <a:lnTo>
                    <a:pt x="571" y="1777"/>
                  </a:lnTo>
                  <a:lnTo>
                    <a:pt x="636" y="1894"/>
                  </a:lnTo>
                  <a:lnTo>
                    <a:pt x="695" y="2004"/>
                  </a:lnTo>
                  <a:lnTo>
                    <a:pt x="761" y="2099"/>
                  </a:lnTo>
                  <a:lnTo>
                    <a:pt x="827" y="2179"/>
                  </a:lnTo>
                  <a:lnTo>
                    <a:pt x="885" y="2260"/>
                  </a:lnTo>
                  <a:lnTo>
                    <a:pt x="951" y="2333"/>
                  </a:lnTo>
                  <a:lnTo>
                    <a:pt x="1017" y="2392"/>
                  </a:lnTo>
                  <a:lnTo>
                    <a:pt x="1076" y="2450"/>
                  </a:lnTo>
                  <a:lnTo>
                    <a:pt x="1141" y="2501"/>
                  </a:lnTo>
                  <a:lnTo>
                    <a:pt x="1207" y="2552"/>
                  </a:lnTo>
                  <a:lnTo>
                    <a:pt x="1266" y="2596"/>
                  </a:lnTo>
                  <a:lnTo>
                    <a:pt x="1332" y="2633"/>
                  </a:lnTo>
                  <a:lnTo>
                    <a:pt x="1398" y="2670"/>
                  </a:lnTo>
                  <a:lnTo>
                    <a:pt x="1456" y="2699"/>
                  </a:lnTo>
                  <a:lnTo>
                    <a:pt x="1522" y="2728"/>
                  </a:lnTo>
                  <a:lnTo>
                    <a:pt x="1588" y="2750"/>
                  </a:lnTo>
                  <a:lnTo>
                    <a:pt x="1646" y="2779"/>
                  </a:lnTo>
                  <a:lnTo>
                    <a:pt x="1712" y="2794"/>
                  </a:lnTo>
                  <a:lnTo>
                    <a:pt x="1778" y="2816"/>
                  </a:lnTo>
                  <a:lnTo>
                    <a:pt x="1837" y="2830"/>
                  </a:lnTo>
                  <a:lnTo>
                    <a:pt x="1902" y="2852"/>
                  </a:lnTo>
                  <a:lnTo>
                    <a:pt x="1968" y="2867"/>
                  </a:lnTo>
                  <a:lnTo>
                    <a:pt x="2027" y="2874"/>
                  </a:lnTo>
                  <a:lnTo>
                    <a:pt x="2093" y="2889"/>
                  </a:lnTo>
                  <a:lnTo>
                    <a:pt x="2159" y="2896"/>
                  </a:lnTo>
                  <a:lnTo>
                    <a:pt x="2217" y="2911"/>
                  </a:lnTo>
                  <a:lnTo>
                    <a:pt x="2283" y="2918"/>
                  </a:lnTo>
                  <a:lnTo>
                    <a:pt x="2349" y="2926"/>
                  </a:lnTo>
                  <a:lnTo>
                    <a:pt x="2407" y="2933"/>
                  </a:lnTo>
                  <a:lnTo>
                    <a:pt x="2473" y="2940"/>
                  </a:lnTo>
                  <a:lnTo>
                    <a:pt x="2539" y="2940"/>
                  </a:lnTo>
                  <a:lnTo>
                    <a:pt x="2598" y="2947"/>
                  </a:lnTo>
                  <a:lnTo>
                    <a:pt x="2664" y="2955"/>
                  </a:lnTo>
                  <a:lnTo>
                    <a:pt x="2729" y="2955"/>
                  </a:lnTo>
                  <a:lnTo>
                    <a:pt x="2788" y="2962"/>
                  </a:lnTo>
                  <a:lnTo>
                    <a:pt x="2854" y="2962"/>
                  </a:lnTo>
                  <a:lnTo>
                    <a:pt x="2920" y="2969"/>
                  </a:lnTo>
                  <a:lnTo>
                    <a:pt x="2978" y="2969"/>
                  </a:lnTo>
                  <a:lnTo>
                    <a:pt x="3044" y="2977"/>
                  </a:lnTo>
                  <a:lnTo>
                    <a:pt x="3110" y="2977"/>
                  </a:lnTo>
                  <a:lnTo>
                    <a:pt x="3169" y="2977"/>
                  </a:lnTo>
                  <a:lnTo>
                    <a:pt x="3234" y="2984"/>
                  </a:lnTo>
                  <a:lnTo>
                    <a:pt x="3300" y="2984"/>
                  </a:lnTo>
                  <a:lnTo>
                    <a:pt x="3359" y="2984"/>
                  </a:lnTo>
                  <a:lnTo>
                    <a:pt x="3425" y="2984"/>
                  </a:lnTo>
                  <a:lnTo>
                    <a:pt x="3491" y="2984"/>
                  </a:lnTo>
                  <a:lnTo>
                    <a:pt x="3549" y="2984"/>
                  </a:lnTo>
                  <a:lnTo>
                    <a:pt x="3615" y="2991"/>
                  </a:lnTo>
                  <a:lnTo>
                    <a:pt x="3681" y="2991"/>
                  </a:lnTo>
                  <a:lnTo>
                    <a:pt x="3739" y="2991"/>
                  </a:lnTo>
                  <a:lnTo>
                    <a:pt x="3805" y="2991"/>
                  </a:lnTo>
                </a:path>
              </a:pathLst>
            </a:custGeom>
            <a:noFill/>
            <a:ln w="36576">
              <a:solidFill>
                <a:schemeClr val="tx1"/>
              </a:solidFill>
              <a:round/>
            </a:ln>
          </p:spPr>
          <p:txBody>
            <a:bodyPr/>
            <a:lstStyle/>
            <a:p>
              <a:pPr>
                <a:spcBef>
                  <a:spcPct val="20000"/>
                </a:spcBef>
                <a:defRPr/>
              </a:pPr>
              <a:endParaRPr lang="zh-CN" altLang="en-US">
                <a:ea typeface="宋体" panose="02010600030101010101" pitchFamily="2" charset="-122"/>
              </a:endParaRPr>
            </a:p>
          </p:txBody>
        </p:sp>
        <p:sp>
          <p:nvSpPr>
            <p:cNvPr id="27662" name="Text Box 14"/>
            <p:cNvSpPr txBox="1">
              <a:spLocks noChangeArrowheads="1"/>
            </p:cNvSpPr>
            <p:nvPr/>
          </p:nvSpPr>
          <p:spPr bwMode="auto">
            <a:xfrm>
              <a:off x="2016" y="2352"/>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grpSp>
      <p:graphicFrame>
        <p:nvGraphicFramePr>
          <p:cNvPr id="234511" name="Object 15"/>
          <p:cNvGraphicFramePr>
            <a:graphicFrameLocks noChangeAspect="1"/>
          </p:cNvGraphicFramePr>
          <p:nvPr/>
        </p:nvGraphicFramePr>
        <p:xfrm>
          <a:off x="1600200" y="3245768"/>
          <a:ext cx="4940300" cy="2317750"/>
        </p:xfrm>
        <a:graphic>
          <a:graphicData uri="http://schemas.openxmlformats.org/presentationml/2006/ole">
            <mc:AlternateContent xmlns:mc="http://schemas.openxmlformats.org/markup-compatibility/2006">
              <mc:Choice xmlns:v="urn:schemas-microsoft-com:vml" Requires="v">
                <p:oleObj spid="_x0000_s55306" name="Equation" r:id="rId5" imgW="47548800" imgH="22250400" progId="">
                  <p:embed/>
                </p:oleObj>
              </mc:Choice>
              <mc:Fallback>
                <p:oleObj name="Equation" r:id="rId5" imgW="47548800" imgH="22250400" progId="">
                  <p:embed/>
                  <p:pic>
                    <p:nvPicPr>
                      <p:cNvPr id="0" name="Picture 1" descr="image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245768"/>
                        <a:ext cx="4940300" cy="231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7" name="页脚占位符 16"/>
          <p:cNvSpPr>
            <a:spLocks noGrp="1"/>
          </p:cNvSpPr>
          <p:nvPr>
            <p:ph type="ftr" sz="quarter" idx="11"/>
          </p:nvPr>
        </p:nvSpPr>
        <p:spPr/>
        <p:txBody>
          <a:bodyPr/>
          <a:lstStyle/>
          <a:p>
            <a:pPr>
              <a:defRPr/>
            </a:pPr>
            <a:r>
              <a:rPr lang="en-US" altLang="zh-CN"/>
              <a:t>192</a:t>
            </a:r>
            <a:endParaRPr lang="zh-CN" altLang="zh-CN"/>
          </a:p>
        </p:txBody>
      </p:sp>
      <p:sp>
        <p:nvSpPr>
          <p:cNvPr id="18" name="TextBox 1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ppt_x"/>
                                          </p:val>
                                        </p:tav>
                                        <p:tav tm="100000">
                                          <p:val>
                                            <p:strVal val="#ppt_x"/>
                                          </p:val>
                                        </p:tav>
                                      </p:tavLst>
                                    </p:anim>
                                    <p:anim calcmode="lin" valueType="num">
                                      <p:cBhvr additive="base">
                                        <p:cTn id="20" dur="500" fill="hold"/>
                                        <p:tgtEl>
                                          <p:spTgt spid="234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2"/>
          <p:cNvSpPr>
            <a:spLocks noChangeArrowheads="1"/>
          </p:cNvSpPr>
          <p:nvPr/>
        </p:nvSpPr>
        <p:spPr bwMode="auto">
          <a:xfrm>
            <a:off x="1143000" y="1196752"/>
            <a:ext cx="6813550"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正弦及余弦函数</a:t>
            </a:r>
          </a:p>
        </p:txBody>
      </p:sp>
      <p:grpSp>
        <p:nvGrpSpPr>
          <p:cNvPr id="2" name="Group 3"/>
          <p:cNvGrpSpPr/>
          <p:nvPr/>
        </p:nvGrpSpPr>
        <p:grpSpPr bwMode="auto">
          <a:xfrm>
            <a:off x="5003800" y="2238152"/>
            <a:ext cx="3962400" cy="2895600"/>
            <a:chOff x="3024" y="1392"/>
            <a:chExt cx="2496" cy="1824"/>
          </a:xfrm>
        </p:grpSpPr>
        <p:sp>
          <p:nvSpPr>
            <p:cNvPr id="28680" name="Text Box 4"/>
            <p:cNvSpPr txBox="1">
              <a:spLocks noChangeArrowheads="1"/>
            </p:cNvSpPr>
            <p:nvPr/>
          </p:nvSpPr>
          <p:spPr bwMode="auto">
            <a:xfrm>
              <a:off x="3724" y="2928"/>
              <a:ext cx="1467" cy="288"/>
            </a:xfrm>
            <a:prstGeom prst="rect">
              <a:avLst/>
            </a:prstGeom>
            <a:noFill/>
            <a:ln w="44450">
              <a:noFill/>
              <a:miter lim="800000"/>
            </a:ln>
          </p:spPr>
          <p:txBody>
            <a:bodyPr wrap="none">
              <a:spAutoFit/>
            </a:bodyPr>
            <a:lstStyle/>
            <a:p>
              <a:pPr>
                <a:defRPr/>
              </a:pPr>
              <a:r>
                <a:rPr lang="zh-CN" altLang="en-US" sz="2400">
                  <a:ea typeface="宋体" panose="02010600030101010101" pitchFamily="2" charset="-122"/>
                </a:rPr>
                <a:t>正弦及余弦函数</a:t>
              </a:r>
            </a:p>
          </p:txBody>
        </p:sp>
        <p:sp>
          <p:nvSpPr>
            <p:cNvPr id="235525" name="Freeform 5"/>
            <p:cNvSpPr/>
            <p:nvPr/>
          </p:nvSpPr>
          <p:spPr bwMode="auto">
            <a:xfrm>
              <a:off x="3422" y="1763"/>
              <a:ext cx="1839" cy="885"/>
            </a:xfrm>
            <a:custGeom>
              <a:avLst/>
              <a:gdLst/>
              <a:ahLst/>
              <a:cxnLst>
                <a:cxn ang="0">
                  <a:pos x="0" y="1011"/>
                </a:cxn>
                <a:cxn ang="0">
                  <a:pos x="66" y="906"/>
                </a:cxn>
                <a:cxn ang="0">
                  <a:pos x="143" y="811"/>
                </a:cxn>
                <a:cxn ang="0">
                  <a:pos x="210" y="706"/>
                </a:cxn>
                <a:cxn ang="0">
                  <a:pos x="277" y="610"/>
                </a:cxn>
                <a:cxn ang="0">
                  <a:pos x="353" y="524"/>
                </a:cxn>
                <a:cxn ang="0">
                  <a:pos x="420" y="439"/>
                </a:cxn>
                <a:cxn ang="0">
                  <a:pos x="487" y="353"/>
                </a:cxn>
                <a:cxn ang="0">
                  <a:pos x="563" y="286"/>
                </a:cxn>
                <a:cxn ang="0">
                  <a:pos x="630" y="219"/>
                </a:cxn>
                <a:cxn ang="0">
                  <a:pos x="706" y="162"/>
                </a:cxn>
                <a:cxn ang="0">
                  <a:pos x="773" y="105"/>
                </a:cxn>
                <a:cxn ang="0">
                  <a:pos x="840" y="67"/>
                </a:cxn>
                <a:cxn ang="0">
                  <a:pos x="916" y="38"/>
                </a:cxn>
                <a:cxn ang="0">
                  <a:pos x="983" y="9"/>
                </a:cxn>
                <a:cxn ang="0">
                  <a:pos x="1050" y="0"/>
                </a:cxn>
                <a:cxn ang="0">
                  <a:pos x="1126" y="0"/>
                </a:cxn>
                <a:cxn ang="0">
                  <a:pos x="1193" y="9"/>
                </a:cxn>
                <a:cxn ang="0">
                  <a:pos x="1260" y="29"/>
                </a:cxn>
                <a:cxn ang="0">
                  <a:pos x="1337" y="57"/>
                </a:cxn>
                <a:cxn ang="0">
                  <a:pos x="1403" y="86"/>
                </a:cxn>
                <a:cxn ang="0">
                  <a:pos x="1470" y="133"/>
                </a:cxn>
                <a:cxn ang="0">
                  <a:pos x="1547" y="191"/>
                </a:cxn>
                <a:cxn ang="0">
                  <a:pos x="1613" y="257"/>
                </a:cxn>
                <a:cxn ang="0">
                  <a:pos x="1680" y="324"/>
                </a:cxn>
                <a:cxn ang="0">
                  <a:pos x="1757" y="400"/>
                </a:cxn>
                <a:cxn ang="0">
                  <a:pos x="1824" y="486"/>
                </a:cxn>
                <a:cxn ang="0">
                  <a:pos x="1890" y="572"/>
                </a:cxn>
                <a:cxn ang="0">
                  <a:pos x="1967" y="667"/>
                </a:cxn>
                <a:cxn ang="0">
                  <a:pos x="2034" y="763"/>
                </a:cxn>
                <a:cxn ang="0">
                  <a:pos x="2110" y="868"/>
                </a:cxn>
                <a:cxn ang="0">
                  <a:pos x="2177" y="963"/>
                </a:cxn>
                <a:cxn ang="0">
                  <a:pos x="2244" y="1068"/>
                </a:cxn>
                <a:cxn ang="0">
                  <a:pos x="2320" y="1163"/>
                </a:cxn>
                <a:cxn ang="0">
                  <a:pos x="2387" y="1268"/>
                </a:cxn>
                <a:cxn ang="0">
                  <a:pos x="2454" y="1364"/>
                </a:cxn>
                <a:cxn ang="0">
                  <a:pos x="2530" y="1449"/>
                </a:cxn>
                <a:cxn ang="0">
                  <a:pos x="2597" y="1535"/>
                </a:cxn>
                <a:cxn ang="0">
                  <a:pos x="2664" y="1621"/>
                </a:cxn>
                <a:cxn ang="0">
                  <a:pos x="2740" y="1697"/>
                </a:cxn>
                <a:cxn ang="0">
                  <a:pos x="2807" y="1764"/>
                </a:cxn>
                <a:cxn ang="0">
                  <a:pos x="2874" y="1831"/>
                </a:cxn>
                <a:cxn ang="0">
                  <a:pos x="2950" y="1888"/>
                </a:cxn>
                <a:cxn ang="0">
                  <a:pos x="3017" y="1926"/>
                </a:cxn>
                <a:cxn ang="0">
                  <a:pos x="3084" y="1964"/>
                </a:cxn>
                <a:cxn ang="0">
                  <a:pos x="3160" y="1993"/>
                </a:cxn>
                <a:cxn ang="0">
                  <a:pos x="3227" y="2012"/>
                </a:cxn>
                <a:cxn ang="0">
                  <a:pos x="3294" y="2012"/>
                </a:cxn>
                <a:cxn ang="0">
                  <a:pos x="3371" y="2012"/>
                </a:cxn>
                <a:cxn ang="0">
                  <a:pos x="3437" y="1993"/>
                </a:cxn>
                <a:cxn ang="0">
                  <a:pos x="3514" y="1974"/>
                </a:cxn>
                <a:cxn ang="0">
                  <a:pos x="3581" y="1936"/>
                </a:cxn>
                <a:cxn ang="0">
                  <a:pos x="3647" y="1898"/>
                </a:cxn>
                <a:cxn ang="0">
                  <a:pos x="3724" y="1840"/>
                </a:cxn>
                <a:cxn ang="0">
                  <a:pos x="3791" y="1783"/>
                </a:cxn>
                <a:cxn ang="0">
                  <a:pos x="3858" y="1716"/>
                </a:cxn>
                <a:cxn ang="0">
                  <a:pos x="3934" y="1640"/>
                </a:cxn>
                <a:cxn ang="0">
                  <a:pos x="4001" y="1564"/>
                </a:cxn>
                <a:cxn ang="0">
                  <a:pos x="4068" y="1478"/>
                </a:cxn>
                <a:cxn ang="0">
                  <a:pos x="4144" y="1383"/>
                </a:cxn>
                <a:cxn ang="0">
                  <a:pos x="4211" y="1287"/>
                </a:cxn>
              </a:cxnLst>
              <a:rect l="0" t="0" r="r" b="b"/>
              <a:pathLst>
                <a:path w="4211" h="2012">
                  <a:moveTo>
                    <a:pt x="0" y="1011"/>
                  </a:moveTo>
                  <a:lnTo>
                    <a:pt x="66" y="906"/>
                  </a:lnTo>
                  <a:lnTo>
                    <a:pt x="143" y="811"/>
                  </a:lnTo>
                  <a:lnTo>
                    <a:pt x="210" y="706"/>
                  </a:lnTo>
                  <a:lnTo>
                    <a:pt x="277" y="610"/>
                  </a:lnTo>
                  <a:lnTo>
                    <a:pt x="353" y="524"/>
                  </a:lnTo>
                  <a:lnTo>
                    <a:pt x="420" y="439"/>
                  </a:lnTo>
                  <a:lnTo>
                    <a:pt x="487" y="353"/>
                  </a:lnTo>
                  <a:lnTo>
                    <a:pt x="563" y="286"/>
                  </a:lnTo>
                  <a:lnTo>
                    <a:pt x="630" y="219"/>
                  </a:lnTo>
                  <a:lnTo>
                    <a:pt x="706" y="162"/>
                  </a:lnTo>
                  <a:lnTo>
                    <a:pt x="773" y="105"/>
                  </a:lnTo>
                  <a:lnTo>
                    <a:pt x="840" y="67"/>
                  </a:lnTo>
                  <a:lnTo>
                    <a:pt x="916" y="38"/>
                  </a:lnTo>
                  <a:lnTo>
                    <a:pt x="983" y="9"/>
                  </a:lnTo>
                  <a:lnTo>
                    <a:pt x="1050" y="0"/>
                  </a:lnTo>
                  <a:lnTo>
                    <a:pt x="1126" y="0"/>
                  </a:lnTo>
                  <a:lnTo>
                    <a:pt x="1193" y="9"/>
                  </a:lnTo>
                  <a:lnTo>
                    <a:pt x="1260" y="29"/>
                  </a:lnTo>
                  <a:lnTo>
                    <a:pt x="1337" y="57"/>
                  </a:lnTo>
                  <a:lnTo>
                    <a:pt x="1403" y="86"/>
                  </a:lnTo>
                  <a:lnTo>
                    <a:pt x="1470" y="133"/>
                  </a:lnTo>
                  <a:lnTo>
                    <a:pt x="1547" y="191"/>
                  </a:lnTo>
                  <a:lnTo>
                    <a:pt x="1613" y="257"/>
                  </a:lnTo>
                  <a:lnTo>
                    <a:pt x="1680" y="324"/>
                  </a:lnTo>
                  <a:lnTo>
                    <a:pt x="1757" y="400"/>
                  </a:lnTo>
                  <a:lnTo>
                    <a:pt x="1824" y="486"/>
                  </a:lnTo>
                  <a:lnTo>
                    <a:pt x="1890" y="572"/>
                  </a:lnTo>
                  <a:lnTo>
                    <a:pt x="1967" y="667"/>
                  </a:lnTo>
                  <a:lnTo>
                    <a:pt x="2034" y="763"/>
                  </a:lnTo>
                  <a:lnTo>
                    <a:pt x="2110" y="868"/>
                  </a:lnTo>
                  <a:lnTo>
                    <a:pt x="2177" y="963"/>
                  </a:lnTo>
                  <a:lnTo>
                    <a:pt x="2244" y="1068"/>
                  </a:lnTo>
                  <a:lnTo>
                    <a:pt x="2320" y="1163"/>
                  </a:lnTo>
                  <a:lnTo>
                    <a:pt x="2387" y="1268"/>
                  </a:lnTo>
                  <a:lnTo>
                    <a:pt x="2454" y="1364"/>
                  </a:lnTo>
                  <a:lnTo>
                    <a:pt x="2530" y="1449"/>
                  </a:lnTo>
                  <a:lnTo>
                    <a:pt x="2597" y="1535"/>
                  </a:lnTo>
                  <a:lnTo>
                    <a:pt x="2664" y="1621"/>
                  </a:lnTo>
                  <a:lnTo>
                    <a:pt x="2740" y="1697"/>
                  </a:lnTo>
                  <a:lnTo>
                    <a:pt x="2807" y="1764"/>
                  </a:lnTo>
                  <a:lnTo>
                    <a:pt x="2874" y="1831"/>
                  </a:lnTo>
                  <a:lnTo>
                    <a:pt x="2950" y="1888"/>
                  </a:lnTo>
                  <a:lnTo>
                    <a:pt x="3017" y="1926"/>
                  </a:lnTo>
                  <a:lnTo>
                    <a:pt x="3084" y="1964"/>
                  </a:lnTo>
                  <a:lnTo>
                    <a:pt x="3160" y="1993"/>
                  </a:lnTo>
                  <a:lnTo>
                    <a:pt x="3227" y="2012"/>
                  </a:lnTo>
                  <a:lnTo>
                    <a:pt x="3294" y="2012"/>
                  </a:lnTo>
                  <a:lnTo>
                    <a:pt x="3371" y="2012"/>
                  </a:lnTo>
                  <a:lnTo>
                    <a:pt x="3437" y="1993"/>
                  </a:lnTo>
                  <a:lnTo>
                    <a:pt x="3514" y="1974"/>
                  </a:lnTo>
                  <a:lnTo>
                    <a:pt x="3581" y="1936"/>
                  </a:lnTo>
                  <a:lnTo>
                    <a:pt x="3647" y="1898"/>
                  </a:lnTo>
                  <a:lnTo>
                    <a:pt x="3724" y="1840"/>
                  </a:lnTo>
                  <a:lnTo>
                    <a:pt x="3791" y="1783"/>
                  </a:lnTo>
                  <a:lnTo>
                    <a:pt x="3858" y="1716"/>
                  </a:lnTo>
                  <a:lnTo>
                    <a:pt x="3934" y="1640"/>
                  </a:lnTo>
                  <a:lnTo>
                    <a:pt x="4001" y="1564"/>
                  </a:lnTo>
                  <a:lnTo>
                    <a:pt x="4068" y="1478"/>
                  </a:lnTo>
                  <a:lnTo>
                    <a:pt x="4144" y="1383"/>
                  </a:lnTo>
                  <a:lnTo>
                    <a:pt x="4211" y="1287"/>
                  </a:lnTo>
                </a:path>
              </a:pathLst>
            </a:custGeom>
            <a:noFill/>
            <a:ln w="38100">
              <a:solidFill>
                <a:schemeClr val="tx1"/>
              </a:solidFill>
              <a:round/>
            </a:ln>
          </p:spPr>
          <p:txBody>
            <a:bodyPr/>
            <a:lstStyle/>
            <a:p>
              <a:pPr>
                <a:spcBef>
                  <a:spcPct val="20000"/>
                </a:spcBef>
                <a:defRPr/>
              </a:pPr>
              <a:endParaRPr lang="zh-CN" altLang="en-US">
                <a:ea typeface="宋体" panose="02010600030101010101" pitchFamily="2" charset="-122"/>
              </a:endParaRPr>
            </a:p>
          </p:txBody>
        </p:sp>
        <p:sp>
          <p:nvSpPr>
            <p:cNvPr id="235526" name="Freeform 6"/>
            <p:cNvSpPr/>
            <p:nvPr/>
          </p:nvSpPr>
          <p:spPr bwMode="auto">
            <a:xfrm>
              <a:off x="3422" y="1763"/>
              <a:ext cx="1839" cy="885"/>
            </a:xfrm>
            <a:custGeom>
              <a:avLst/>
              <a:gdLst/>
              <a:ahLst/>
              <a:cxnLst>
                <a:cxn ang="0">
                  <a:pos x="0" y="0"/>
                </a:cxn>
                <a:cxn ang="0">
                  <a:pos x="66" y="0"/>
                </a:cxn>
                <a:cxn ang="0">
                  <a:pos x="143" y="19"/>
                </a:cxn>
                <a:cxn ang="0">
                  <a:pos x="210" y="48"/>
                </a:cxn>
                <a:cxn ang="0">
                  <a:pos x="277" y="76"/>
                </a:cxn>
                <a:cxn ang="0">
                  <a:pos x="353" y="124"/>
                </a:cxn>
                <a:cxn ang="0">
                  <a:pos x="420" y="172"/>
                </a:cxn>
                <a:cxn ang="0">
                  <a:pos x="487" y="238"/>
                </a:cxn>
                <a:cxn ang="0">
                  <a:pos x="563" y="305"/>
                </a:cxn>
                <a:cxn ang="0">
                  <a:pos x="630" y="381"/>
                </a:cxn>
                <a:cxn ang="0">
                  <a:pos x="706" y="458"/>
                </a:cxn>
                <a:cxn ang="0">
                  <a:pos x="773" y="553"/>
                </a:cxn>
                <a:cxn ang="0">
                  <a:pos x="840" y="639"/>
                </a:cxn>
                <a:cxn ang="0">
                  <a:pos x="916" y="734"/>
                </a:cxn>
                <a:cxn ang="0">
                  <a:pos x="983" y="839"/>
                </a:cxn>
                <a:cxn ang="0">
                  <a:pos x="1050" y="934"/>
                </a:cxn>
                <a:cxn ang="0">
                  <a:pos x="1126" y="1039"/>
                </a:cxn>
                <a:cxn ang="0">
                  <a:pos x="1193" y="1135"/>
                </a:cxn>
                <a:cxn ang="0">
                  <a:pos x="1260" y="1240"/>
                </a:cxn>
                <a:cxn ang="0">
                  <a:pos x="1337" y="1335"/>
                </a:cxn>
                <a:cxn ang="0">
                  <a:pos x="1403" y="1421"/>
                </a:cxn>
                <a:cxn ang="0">
                  <a:pos x="1470" y="1516"/>
                </a:cxn>
                <a:cxn ang="0">
                  <a:pos x="1547" y="1602"/>
                </a:cxn>
                <a:cxn ang="0">
                  <a:pos x="1613" y="1678"/>
                </a:cxn>
                <a:cxn ang="0">
                  <a:pos x="1680" y="1745"/>
                </a:cxn>
                <a:cxn ang="0">
                  <a:pos x="1757" y="1812"/>
                </a:cxn>
                <a:cxn ang="0">
                  <a:pos x="1824" y="1869"/>
                </a:cxn>
                <a:cxn ang="0">
                  <a:pos x="1890" y="1917"/>
                </a:cxn>
                <a:cxn ang="0">
                  <a:pos x="1967" y="1955"/>
                </a:cxn>
                <a:cxn ang="0">
                  <a:pos x="2034" y="1983"/>
                </a:cxn>
                <a:cxn ang="0">
                  <a:pos x="2110" y="2003"/>
                </a:cxn>
                <a:cxn ang="0">
                  <a:pos x="2177" y="2012"/>
                </a:cxn>
                <a:cxn ang="0">
                  <a:pos x="2244" y="2012"/>
                </a:cxn>
                <a:cxn ang="0">
                  <a:pos x="2320" y="2003"/>
                </a:cxn>
                <a:cxn ang="0">
                  <a:pos x="2387" y="1983"/>
                </a:cxn>
                <a:cxn ang="0">
                  <a:pos x="2454" y="1945"/>
                </a:cxn>
                <a:cxn ang="0">
                  <a:pos x="2530" y="1907"/>
                </a:cxn>
                <a:cxn ang="0">
                  <a:pos x="2597" y="1859"/>
                </a:cxn>
                <a:cxn ang="0">
                  <a:pos x="2664" y="1802"/>
                </a:cxn>
                <a:cxn ang="0">
                  <a:pos x="2740" y="1736"/>
                </a:cxn>
                <a:cxn ang="0">
                  <a:pos x="2807" y="1669"/>
                </a:cxn>
                <a:cxn ang="0">
                  <a:pos x="2874" y="1583"/>
                </a:cxn>
                <a:cxn ang="0">
                  <a:pos x="2950" y="1497"/>
                </a:cxn>
                <a:cxn ang="0">
                  <a:pos x="3017" y="1411"/>
                </a:cxn>
                <a:cxn ang="0">
                  <a:pos x="3084" y="1316"/>
                </a:cxn>
                <a:cxn ang="0">
                  <a:pos x="3160" y="1221"/>
                </a:cxn>
                <a:cxn ang="0">
                  <a:pos x="3227" y="1116"/>
                </a:cxn>
                <a:cxn ang="0">
                  <a:pos x="3294" y="1020"/>
                </a:cxn>
                <a:cxn ang="0">
                  <a:pos x="3371" y="915"/>
                </a:cxn>
                <a:cxn ang="0">
                  <a:pos x="3437" y="820"/>
                </a:cxn>
                <a:cxn ang="0">
                  <a:pos x="3514" y="725"/>
                </a:cxn>
                <a:cxn ang="0">
                  <a:pos x="3581" y="629"/>
                </a:cxn>
                <a:cxn ang="0">
                  <a:pos x="3647" y="534"/>
                </a:cxn>
                <a:cxn ang="0">
                  <a:pos x="3724" y="448"/>
                </a:cxn>
                <a:cxn ang="0">
                  <a:pos x="3791" y="362"/>
                </a:cxn>
                <a:cxn ang="0">
                  <a:pos x="3858" y="296"/>
                </a:cxn>
                <a:cxn ang="0">
                  <a:pos x="3934" y="229"/>
                </a:cxn>
                <a:cxn ang="0">
                  <a:pos x="4001" y="162"/>
                </a:cxn>
                <a:cxn ang="0">
                  <a:pos x="4068" y="114"/>
                </a:cxn>
                <a:cxn ang="0">
                  <a:pos x="4144" y="67"/>
                </a:cxn>
                <a:cxn ang="0">
                  <a:pos x="4211" y="38"/>
                </a:cxn>
              </a:cxnLst>
              <a:rect l="0" t="0" r="r" b="b"/>
              <a:pathLst>
                <a:path w="4211" h="2012">
                  <a:moveTo>
                    <a:pt x="0" y="0"/>
                  </a:moveTo>
                  <a:lnTo>
                    <a:pt x="66" y="0"/>
                  </a:lnTo>
                  <a:lnTo>
                    <a:pt x="143" y="19"/>
                  </a:lnTo>
                  <a:lnTo>
                    <a:pt x="210" y="48"/>
                  </a:lnTo>
                  <a:lnTo>
                    <a:pt x="277" y="76"/>
                  </a:lnTo>
                  <a:lnTo>
                    <a:pt x="353" y="124"/>
                  </a:lnTo>
                  <a:lnTo>
                    <a:pt x="420" y="172"/>
                  </a:lnTo>
                  <a:lnTo>
                    <a:pt x="487" y="238"/>
                  </a:lnTo>
                  <a:lnTo>
                    <a:pt x="563" y="305"/>
                  </a:lnTo>
                  <a:lnTo>
                    <a:pt x="630" y="381"/>
                  </a:lnTo>
                  <a:lnTo>
                    <a:pt x="706" y="458"/>
                  </a:lnTo>
                  <a:lnTo>
                    <a:pt x="773" y="553"/>
                  </a:lnTo>
                  <a:lnTo>
                    <a:pt x="840" y="639"/>
                  </a:lnTo>
                  <a:lnTo>
                    <a:pt x="916" y="734"/>
                  </a:lnTo>
                  <a:lnTo>
                    <a:pt x="983" y="839"/>
                  </a:lnTo>
                  <a:lnTo>
                    <a:pt x="1050" y="934"/>
                  </a:lnTo>
                  <a:lnTo>
                    <a:pt x="1126" y="1039"/>
                  </a:lnTo>
                  <a:lnTo>
                    <a:pt x="1193" y="1135"/>
                  </a:lnTo>
                  <a:lnTo>
                    <a:pt x="1260" y="1240"/>
                  </a:lnTo>
                  <a:lnTo>
                    <a:pt x="1337" y="1335"/>
                  </a:lnTo>
                  <a:lnTo>
                    <a:pt x="1403" y="1421"/>
                  </a:lnTo>
                  <a:lnTo>
                    <a:pt x="1470" y="1516"/>
                  </a:lnTo>
                  <a:lnTo>
                    <a:pt x="1547" y="1602"/>
                  </a:lnTo>
                  <a:lnTo>
                    <a:pt x="1613" y="1678"/>
                  </a:lnTo>
                  <a:lnTo>
                    <a:pt x="1680" y="1745"/>
                  </a:lnTo>
                  <a:lnTo>
                    <a:pt x="1757" y="1812"/>
                  </a:lnTo>
                  <a:lnTo>
                    <a:pt x="1824" y="1869"/>
                  </a:lnTo>
                  <a:lnTo>
                    <a:pt x="1890" y="1917"/>
                  </a:lnTo>
                  <a:lnTo>
                    <a:pt x="1967" y="1955"/>
                  </a:lnTo>
                  <a:lnTo>
                    <a:pt x="2034" y="1983"/>
                  </a:lnTo>
                  <a:lnTo>
                    <a:pt x="2110" y="2003"/>
                  </a:lnTo>
                  <a:lnTo>
                    <a:pt x="2177" y="2012"/>
                  </a:lnTo>
                  <a:lnTo>
                    <a:pt x="2244" y="2012"/>
                  </a:lnTo>
                  <a:lnTo>
                    <a:pt x="2320" y="2003"/>
                  </a:lnTo>
                  <a:lnTo>
                    <a:pt x="2387" y="1983"/>
                  </a:lnTo>
                  <a:lnTo>
                    <a:pt x="2454" y="1945"/>
                  </a:lnTo>
                  <a:lnTo>
                    <a:pt x="2530" y="1907"/>
                  </a:lnTo>
                  <a:lnTo>
                    <a:pt x="2597" y="1859"/>
                  </a:lnTo>
                  <a:lnTo>
                    <a:pt x="2664" y="1802"/>
                  </a:lnTo>
                  <a:lnTo>
                    <a:pt x="2740" y="1736"/>
                  </a:lnTo>
                  <a:lnTo>
                    <a:pt x="2807" y="1669"/>
                  </a:lnTo>
                  <a:lnTo>
                    <a:pt x="2874" y="1583"/>
                  </a:lnTo>
                  <a:lnTo>
                    <a:pt x="2950" y="1497"/>
                  </a:lnTo>
                  <a:lnTo>
                    <a:pt x="3017" y="1411"/>
                  </a:lnTo>
                  <a:lnTo>
                    <a:pt x="3084" y="1316"/>
                  </a:lnTo>
                  <a:lnTo>
                    <a:pt x="3160" y="1221"/>
                  </a:lnTo>
                  <a:lnTo>
                    <a:pt x="3227" y="1116"/>
                  </a:lnTo>
                  <a:lnTo>
                    <a:pt x="3294" y="1020"/>
                  </a:lnTo>
                  <a:lnTo>
                    <a:pt x="3371" y="915"/>
                  </a:lnTo>
                  <a:lnTo>
                    <a:pt x="3437" y="820"/>
                  </a:lnTo>
                  <a:lnTo>
                    <a:pt x="3514" y="725"/>
                  </a:lnTo>
                  <a:lnTo>
                    <a:pt x="3581" y="629"/>
                  </a:lnTo>
                  <a:lnTo>
                    <a:pt x="3647" y="534"/>
                  </a:lnTo>
                  <a:lnTo>
                    <a:pt x="3724" y="448"/>
                  </a:lnTo>
                  <a:lnTo>
                    <a:pt x="3791" y="362"/>
                  </a:lnTo>
                  <a:lnTo>
                    <a:pt x="3858" y="296"/>
                  </a:lnTo>
                  <a:lnTo>
                    <a:pt x="3934" y="229"/>
                  </a:lnTo>
                  <a:lnTo>
                    <a:pt x="4001" y="162"/>
                  </a:lnTo>
                  <a:lnTo>
                    <a:pt x="4068" y="114"/>
                  </a:lnTo>
                  <a:lnTo>
                    <a:pt x="4144" y="67"/>
                  </a:lnTo>
                  <a:lnTo>
                    <a:pt x="4211" y="38"/>
                  </a:lnTo>
                </a:path>
              </a:pathLst>
            </a:custGeom>
            <a:noFill/>
            <a:ln w="38100">
              <a:solidFill>
                <a:schemeClr val="tx1"/>
              </a:solidFill>
              <a:round/>
            </a:ln>
          </p:spPr>
          <p:txBody>
            <a:bodyPr/>
            <a:lstStyle/>
            <a:p>
              <a:pPr>
                <a:spcBef>
                  <a:spcPct val="20000"/>
                </a:spcBef>
                <a:defRPr/>
              </a:pPr>
              <a:endParaRPr lang="zh-CN" altLang="en-US">
                <a:ea typeface="宋体" panose="02010600030101010101" pitchFamily="2" charset="-122"/>
              </a:endParaRPr>
            </a:p>
          </p:txBody>
        </p:sp>
        <p:sp>
          <p:nvSpPr>
            <p:cNvPr id="235527" name="Line 7"/>
            <p:cNvSpPr>
              <a:spLocks noChangeShapeType="1"/>
            </p:cNvSpPr>
            <p:nvPr/>
          </p:nvSpPr>
          <p:spPr bwMode="auto">
            <a:xfrm>
              <a:off x="3428" y="2200"/>
              <a:ext cx="1992"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5528" name="Line 8"/>
            <p:cNvSpPr>
              <a:spLocks noChangeShapeType="1"/>
            </p:cNvSpPr>
            <p:nvPr/>
          </p:nvSpPr>
          <p:spPr bwMode="auto">
            <a:xfrm flipV="1">
              <a:off x="3428" y="1440"/>
              <a:ext cx="0" cy="1457"/>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8685" name="Text Box 9"/>
            <p:cNvSpPr txBox="1">
              <a:spLocks noChangeArrowheads="1"/>
            </p:cNvSpPr>
            <p:nvPr/>
          </p:nvSpPr>
          <p:spPr bwMode="auto">
            <a:xfrm>
              <a:off x="3216" y="1632"/>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28686" name="Text Box 10"/>
            <p:cNvSpPr txBox="1">
              <a:spLocks noChangeArrowheads="1"/>
            </p:cNvSpPr>
            <p:nvPr/>
          </p:nvSpPr>
          <p:spPr bwMode="auto">
            <a:xfrm>
              <a:off x="3216" y="2147"/>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28687" name="Text Box 11"/>
            <p:cNvSpPr txBox="1">
              <a:spLocks noChangeArrowheads="1"/>
            </p:cNvSpPr>
            <p:nvPr/>
          </p:nvSpPr>
          <p:spPr bwMode="auto">
            <a:xfrm>
              <a:off x="5351" y="2211"/>
              <a:ext cx="169"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28688" name="Text Box 12"/>
            <p:cNvSpPr txBox="1">
              <a:spLocks noChangeArrowheads="1"/>
            </p:cNvSpPr>
            <p:nvPr/>
          </p:nvSpPr>
          <p:spPr bwMode="auto">
            <a:xfrm>
              <a:off x="3024" y="1392"/>
              <a:ext cx="36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35533" name="Line 13"/>
            <p:cNvSpPr>
              <a:spLocks noChangeShapeType="1"/>
            </p:cNvSpPr>
            <p:nvPr/>
          </p:nvSpPr>
          <p:spPr bwMode="auto">
            <a:xfrm flipH="1">
              <a:off x="4078" y="1630"/>
              <a:ext cx="251" cy="190"/>
            </a:xfrm>
            <a:prstGeom prst="line">
              <a:avLst/>
            </a:prstGeom>
            <a:noFill/>
            <a:ln w="22225">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8690" name="Text Box 14"/>
            <p:cNvSpPr txBox="1">
              <a:spLocks noChangeArrowheads="1"/>
            </p:cNvSpPr>
            <p:nvPr/>
          </p:nvSpPr>
          <p:spPr bwMode="auto">
            <a:xfrm>
              <a:off x="4272" y="1488"/>
              <a:ext cx="890"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)=sin</a:t>
              </a:r>
              <a:r>
                <a:rPr lang="en-US" altLang="zh-CN" sz="240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28691" name="Text Box 15"/>
            <p:cNvSpPr txBox="1">
              <a:spLocks noChangeArrowheads="1"/>
            </p:cNvSpPr>
            <p:nvPr/>
          </p:nvSpPr>
          <p:spPr bwMode="auto">
            <a:xfrm>
              <a:off x="3504" y="2592"/>
              <a:ext cx="91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)=cos</a:t>
              </a:r>
              <a:r>
                <a:rPr lang="en-US" altLang="zh-CN" sz="240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235536" name="Line 16"/>
            <p:cNvSpPr>
              <a:spLocks noChangeShapeType="1"/>
            </p:cNvSpPr>
            <p:nvPr/>
          </p:nvSpPr>
          <p:spPr bwMode="auto">
            <a:xfrm flipV="1">
              <a:off x="3840" y="2453"/>
              <a:ext cx="238" cy="187"/>
            </a:xfrm>
            <a:prstGeom prst="line">
              <a:avLst/>
            </a:prstGeom>
            <a:noFill/>
            <a:ln w="22225">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8693" name="Text Box 17"/>
            <p:cNvSpPr txBox="1">
              <a:spLocks noChangeArrowheads="1"/>
            </p:cNvSpPr>
            <p:nvPr/>
          </p:nvSpPr>
          <p:spPr bwMode="auto">
            <a:xfrm>
              <a:off x="3168" y="2544"/>
              <a:ext cx="276" cy="288"/>
            </a:xfrm>
            <a:prstGeom prst="rect">
              <a:avLst/>
            </a:prstGeom>
            <a:noFill/>
            <a:ln w="44450">
              <a:noFill/>
              <a:miter lim="800000"/>
            </a:ln>
          </p:spPr>
          <p:txBody>
            <a:bodyPr wrap="none">
              <a:spAutoFit/>
            </a:bodyPr>
            <a:lstStyle/>
            <a:p>
              <a:pPr>
                <a:defRPr/>
              </a:pPr>
              <a:r>
                <a:rPr lang="en-US" altLang="zh-CN" sz="2400">
                  <a:latin typeface="Times New Roman" panose="02020603050405020304" pitchFamily="18" charset="0"/>
                  <a:ea typeface="宋体" panose="02010600030101010101" pitchFamily="2" charset="-122"/>
                </a:rPr>
                <a:t>-1</a:t>
              </a:r>
            </a:p>
          </p:txBody>
        </p:sp>
        <p:sp>
          <p:nvSpPr>
            <p:cNvPr id="235538" name="Line 18"/>
            <p:cNvSpPr>
              <a:spLocks noChangeShapeType="1"/>
            </p:cNvSpPr>
            <p:nvPr/>
          </p:nvSpPr>
          <p:spPr bwMode="auto">
            <a:xfrm flipH="1">
              <a:off x="3428" y="2643"/>
              <a:ext cx="21" cy="0"/>
            </a:xfrm>
            <a:prstGeom prst="line">
              <a:avLst/>
            </a:prstGeom>
            <a:noFill/>
            <a:ln w="444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grpSp>
      <p:graphicFrame>
        <p:nvGraphicFramePr>
          <p:cNvPr id="235539" name="Object 19"/>
          <p:cNvGraphicFramePr>
            <a:graphicFrameLocks noChangeAspect="1"/>
          </p:cNvGraphicFramePr>
          <p:nvPr/>
        </p:nvGraphicFramePr>
        <p:xfrm>
          <a:off x="1331913" y="1909540"/>
          <a:ext cx="3468687" cy="627062"/>
        </p:xfrm>
        <a:graphic>
          <a:graphicData uri="http://schemas.openxmlformats.org/presentationml/2006/ole">
            <mc:AlternateContent xmlns:mc="http://schemas.openxmlformats.org/markup-compatibility/2006">
              <mc:Choice xmlns:v="urn:schemas-microsoft-com:vml" Requires="v">
                <p:oleObj spid="_x0000_s56333" r:id="rId3" imgW="45415200" imgH="8229600" progId="">
                  <p:embed/>
                </p:oleObj>
              </mc:Choice>
              <mc:Fallback>
                <p:oleObj r:id="rId3" imgW="45415200" imgH="8229600" progId="">
                  <p:embed/>
                  <p:pic>
                    <p:nvPicPr>
                      <p:cNvPr id="0" name="Picture 3" descr="image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09540"/>
                        <a:ext cx="3468687"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40" name="Object 20"/>
          <p:cNvGraphicFramePr>
            <a:graphicFrameLocks noChangeAspect="1"/>
          </p:cNvGraphicFramePr>
          <p:nvPr/>
        </p:nvGraphicFramePr>
        <p:xfrm>
          <a:off x="1258888" y="2644552"/>
          <a:ext cx="3617912" cy="638175"/>
        </p:xfrm>
        <a:graphic>
          <a:graphicData uri="http://schemas.openxmlformats.org/presentationml/2006/ole">
            <mc:AlternateContent xmlns:mc="http://schemas.openxmlformats.org/markup-compatibility/2006">
              <mc:Choice xmlns:v="urn:schemas-microsoft-com:vml" Requires="v">
                <p:oleObj spid="_x0000_s56334" r:id="rId5" imgW="46634400" imgH="8229600" progId="">
                  <p:embed/>
                </p:oleObj>
              </mc:Choice>
              <mc:Fallback>
                <p:oleObj r:id="rId5" imgW="46634400" imgH="8229600" progId="">
                  <p:embed/>
                  <p:pic>
                    <p:nvPicPr>
                      <p:cNvPr id="0" name="Picture 2" descr="image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644552"/>
                        <a:ext cx="361791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1" name="Rectangle 21"/>
          <p:cNvSpPr>
            <a:spLocks noChangeArrowheads="1"/>
          </p:cNvSpPr>
          <p:nvPr/>
        </p:nvSpPr>
        <p:spPr bwMode="auto">
          <a:xfrm>
            <a:off x="1524000" y="3420840"/>
            <a:ext cx="3200400" cy="519112"/>
          </a:xfrm>
          <a:prstGeom prst="rect">
            <a:avLst/>
          </a:prstGeom>
          <a:noFill/>
          <a:ln w="22225">
            <a:noFill/>
            <a:miter lim="800000"/>
          </a:ln>
        </p:spPr>
        <p:txBody>
          <a:bodyPr>
            <a:spAutoFit/>
          </a:bodyPr>
          <a:lstStyle/>
          <a:p>
            <a:pPr algn="just">
              <a:defRPr/>
            </a:pPr>
            <a:r>
              <a:rPr lang="zh-CN" altLang="en-US" sz="2800">
                <a:ea typeface="宋体" panose="02010600030101010101" pitchFamily="2" charset="-122"/>
              </a:rPr>
              <a:t>由欧拉公式，</a:t>
            </a:r>
            <a:r>
              <a:rPr lang="zh-CN" altLang="en-US" sz="2800">
                <a:latin typeface="宋体" panose="02010600030101010101" pitchFamily="2" charset="-122"/>
                <a:ea typeface="宋体" panose="02010600030101010101" pitchFamily="2" charset="-122"/>
              </a:rPr>
              <a:t>有：</a:t>
            </a:r>
            <a:r>
              <a:rPr lang="zh-CN" altLang="en-US" sz="2800">
                <a:latin typeface="Times New Roman" panose="02020603050405020304" pitchFamily="18" charset="0"/>
                <a:ea typeface="宋体" panose="02010600030101010101" pitchFamily="2" charset="-122"/>
              </a:rPr>
              <a:t> </a:t>
            </a:r>
          </a:p>
        </p:txBody>
      </p:sp>
      <p:graphicFrame>
        <p:nvGraphicFramePr>
          <p:cNvPr id="235542" name="Object 22"/>
          <p:cNvGraphicFramePr>
            <a:graphicFrameLocks noChangeAspect="1"/>
          </p:cNvGraphicFramePr>
          <p:nvPr/>
        </p:nvGraphicFramePr>
        <p:xfrm>
          <a:off x="1676400" y="4092352"/>
          <a:ext cx="3471863" cy="1887538"/>
        </p:xfrm>
        <a:graphic>
          <a:graphicData uri="http://schemas.openxmlformats.org/presentationml/2006/ole">
            <mc:AlternateContent xmlns:mc="http://schemas.openxmlformats.org/markup-compatibility/2006">
              <mc:Choice xmlns:v="urn:schemas-microsoft-com:vml" Requires="v">
                <p:oleObj spid="_x0000_s56335" name="Equation" r:id="rId7" imgW="37185600" imgH="20116800" progId="">
                  <p:embed/>
                </p:oleObj>
              </mc:Choice>
              <mc:Fallback>
                <p:oleObj name="Equation" r:id="rId7" imgW="37185600" imgH="20116800" progId="">
                  <p:embed/>
                  <p:pic>
                    <p:nvPicPr>
                      <p:cNvPr id="0" name="Picture 1" descr="image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092352"/>
                        <a:ext cx="3471863"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24" name="页脚占位符 23"/>
          <p:cNvSpPr>
            <a:spLocks noGrp="1"/>
          </p:cNvSpPr>
          <p:nvPr>
            <p:ph type="ftr" sz="quarter" idx="11"/>
          </p:nvPr>
        </p:nvSpPr>
        <p:spPr/>
        <p:txBody>
          <a:bodyPr/>
          <a:lstStyle/>
          <a:p>
            <a:pPr>
              <a:defRPr/>
            </a:pPr>
            <a:r>
              <a:rPr lang="en-US" altLang="zh-CN"/>
              <a:t>192</a:t>
            </a:r>
            <a:endParaRPr lang="zh-CN" altLang="zh-CN"/>
          </a:p>
        </p:txBody>
      </p:sp>
      <p:sp>
        <p:nvSpPr>
          <p:cNvPr id="25" name="TextBox 24"/>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39"/>
                                        </p:tgtEl>
                                        <p:attrNameLst>
                                          <p:attrName>style.visibility</p:attrName>
                                        </p:attrNameLst>
                                      </p:cBhvr>
                                      <p:to>
                                        <p:strVal val="visible"/>
                                      </p:to>
                                    </p:set>
                                    <p:anim calcmode="lin" valueType="num">
                                      <p:cBhvr additive="base">
                                        <p:cTn id="13" dur="500" fill="hold"/>
                                        <p:tgtEl>
                                          <p:spTgt spid="235539"/>
                                        </p:tgtEl>
                                        <p:attrNameLst>
                                          <p:attrName>ppt_x</p:attrName>
                                        </p:attrNameLst>
                                      </p:cBhvr>
                                      <p:tavLst>
                                        <p:tav tm="0">
                                          <p:val>
                                            <p:strVal val="#ppt_x"/>
                                          </p:val>
                                        </p:tav>
                                        <p:tav tm="100000">
                                          <p:val>
                                            <p:strVal val="#ppt_x"/>
                                          </p:val>
                                        </p:tav>
                                      </p:tavLst>
                                    </p:anim>
                                    <p:anim calcmode="lin" valueType="num">
                                      <p:cBhvr additive="base">
                                        <p:cTn id="14" dur="500" fill="hold"/>
                                        <p:tgtEl>
                                          <p:spTgt spid="2355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0"/>
                                        </p:tgtEl>
                                        <p:attrNameLst>
                                          <p:attrName>style.visibility</p:attrName>
                                        </p:attrNameLst>
                                      </p:cBhvr>
                                      <p:to>
                                        <p:strVal val="visible"/>
                                      </p:to>
                                    </p:set>
                                    <p:anim calcmode="lin" valueType="num">
                                      <p:cBhvr additive="base">
                                        <p:cTn id="19" dur="500" fill="hold"/>
                                        <p:tgtEl>
                                          <p:spTgt spid="235540"/>
                                        </p:tgtEl>
                                        <p:attrNameLst>
                                          <p:attrName>ppt_x</p:attrName>
                                        </p:attrNameLst>
                                      </p:cBhvr>
                                      <p:tavLst>
                                        <p:tav tm="0">
                                          <p:val>
                                            <p:strVal val="#ppt_x"/>
                                          </p:val>
                                        </p:tav>
                                        <p:tav tm="100000">
                                          <p:val>
                                            <p:strVal val="#ppt_x"/>
                                          </p:val>
                                        </p:tav>
                                      </p:tavLst>
                                    </p:anim>
                                    <p:anim calcmode="lin" valueType="num">
                                      <p:cBhvr additive="base">
                                        <p:cTn id="20" dur="500" fill="hold"/>
                                        <p:tgtEl>
                                          <p:spTgt spid="2355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41"/>
                                        </p:tgtEl>
                                        <p:attrNameLst>
                                          <p:attrName>style.visibility</p:attrName>
                                        </p:attrNameLst>
                                      </p:cBhvr>
                                      <p:to>
                                        <p:strVal val="visible"/>
                                      </p:to>
                                    </p:set>
                                    <p:anim calcmode="lin" valueType="num">
                                      <p:cBhvr additive="base">
                                        <p:cTn id="25" dur="500" fill="hold"/>
                                        <p:tgtEl>
                                          <p:spTgt spid="235541"/>
                                        </p:tgtEl>
                                        <p:attrNameLst>
                                          <p:attrName>ppt_x</p:attrName>
                                        </p:attrNameLst>
                                      </p:cBhvr>
                                      <p:tavLst>
                                        <p:tav tm="0">
                                          <p:val>
                                            <p:strVal val="#ppt_x"/>
                                          </p:val>
                                        </p:tav>
                                        <p:tav tm="100000">
                                          <p:val>
                                            <p:strVal val="#ppt_x"/>
                                          </p:val>
                                        </p:tav>
                                      </p:tavLst>
                                    </p:anim>
                                    <p:anim calcmode="lin" valueType="num">
                                      <p:cBhvr additive="base">
                                        <p:cTn id="26" dur="500" fill="hold"/>
                                        <p:tgtEl>
                                          <p:spTgt spid="2355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2"/>
                                        </p:tgtEl>
                                        <p:attrNameLst>
                                          <p:attrName>style.visibility</p:attrName>
                                        </p:attrNameLst>
                                      </p:cBhvr>
                                      <p:to>
                                        <p:strVal val="visible"/>
                                      </p:to>
                                    </p:set>
                                    <p:anim calcmode="lin" valueType="num">
                                      <p:cBhvr additive="base">
                                        <p:cTn id="31" dur="500" fill="hold"/>
                                        <p:tgtEl>
                                          <p:spTgt spid="235542"/>
                                        </p:tgtEl>
                                        <p:attrNameLst>
                                          <p:attrName>ppt_x</p:attrName>
                                        </p:attrNameLst>
                                      </p:cBhvr>
                                      <p:tavLst>
                                        <p:tav tm="0">
                                          <p:val>
                                            <p:strVal val="#ppt_x"/>
                                          </p:val>
                                        </p:tav>
                                        <p:tav tm="100000">
                                          <p:val>
                                            <p:strVal val="#ppt_x"/>
                                          </p:val>
                                        </p:tav>
                                      </p:tavLst>
                                    </p:anim>
                                    <p:anim calcmode="lin" valueType="num">
                                      <p:cBhvr additive="base">
                                        <p:cTn id="32" dur="500" fill="hold"/>
                                        <p:tgtEl>
                                          <p:spTgt spid="235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4" name="Group 2"/>
          <p:cNvGrpSpPr/>
          <p:nvPr/>
        </p:nvGrpSpPr>
        <p:grpSpPr bwMode="auto">
          <a:xfrm>
            <a:off x="1447800" y="1196975"/>
            <a:ext cx="6364288" cy="3884613"/>
            <a:chOff x="912" y="873"/>
            <a:chExt cx="3936" cy="2328"/>
          </a:xfrm>
        </p:grpSpPr>
        <p:graphicFrame>
          <p:nvGraphicFramePr>
            <p:cNvPr id="25603" name="Object 3"/>
            <p:cNvGraphicFramePr>
              <a:graphicFrameLocks noChangeAspect="1"/>
            </p:cNvGraphicFramePr>
            <p:nvPr/>
          </p:nvGraphicFramePr>
          <p:xfrm>
            <a:off x="927" y="1248"/>
            <a:ext cx="3921" cy="1953"/>
          </p:xfrm>
          <a:graphic>
            <a:graphicData uri="http://schemas.openxmlformats.org/presentationml/2006/ole">
              <mc:AlternateContent xmlns:mc="http://schemas.openxmlformats.org/markup-compatibility/2006">
                <mc:Choice xmlns:v="urn:schemas-microsoft-com:vml" Requires="v">
                  <p:oleObj spid="_x0000_s57353" name="Equation" r:id="rId3" imgW="61569600" imgH="31699200" progId="">
                    <p:embed/>
                  </p:oleObj>
                </mc:Choice>
                <mc:Fallback>
                  <p:oleObj name="Equation" r:id="rId3" imgW="61569600" imgH="31699200" progId="">
                    <p:embed/>
                    <p:pic>
                      <p:nvPicPr>
                        <p:cNvPr id="0" name="Picture 2" descr="image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 y="1248"/>
                          <a:ext cx="3921" cy="1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4"/>
            <p:cNvSpPr>
              <a:spLocks noChangeArrowheads="1"/>
            </p:cNvSpPr>
            <p:nvPr/>
          </p:nvSpPr>
          <p:spPr bwMode="auto">
            <a:xfrm>
              <a:off x="912" y="873"/>
              <a:ext cx="560" cy="314"/>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从而</a:t>
              </a:r>
            </a:p>
          </p:txBody>
        </p:sp>
      </p:grpSp>
      <p:grpSp>
        <p:nvGrpSpPr>
          <p:cNvPr id="3" name="Group 5"/>
          <p:cNvGrpSpPr/>
          <p:nvPr/>
        </p:nvGrpSpPr>
        <p:grpSpPr bwMode="auto">
          <a:xfrm>
            <a:off x="1691680" y="5143500"/>
            <a:ext cx="4572000" cy="914400"/>
            <a:chOff x="912" y="3264"/>
            <a:chExt cx="2880" cy="576"/>
          </a:xfrm>
        </p:grpSpPr>
        <p:graphicFrame>
          <p:nvGraphicFramePr>
            <p:cNvPr id="25602" name="Object 6"/>
            <p:cNvGraphicFramePr>
              <a:graphicFrameLocks noChangeAspect="1"/>
            </p:cNvGraphicFramePr>
            <p:nvPr/>
          </p:nvGraphicFramePr>
          <p:xfrm>
            <a:off x="1728" y="3264"/>
            <a:ext cx="2064" cy="576"/>
          </p:xfrm>
          <a:graphic>
            <a:graphicData uri="http://schemas.openxmlformats.org/presentationml/2006/ole">
              <mc:AlternateContent xmlns:mc="http://schemas.openxmlformats.org/markup-compatibility/2006">
                <mc:Choice xmlns:v="urn:schemas-microsoft-com:vml" Requires="v">
                  <p:oleObj spid="_x0000_s57354" r:id="rId5" imgW="34137600" imgH="10668000" progId="">
                    <p:embed/>
                  </p:oleObj>
                </mc:Choice>
                <mc:Fallback>
                  <p:oleObj r:id="rId5" imgW="34137600" imgH="10668000" progId="">
                    <p:embed/>
                    <p:pic>
                      <p:nvPicPr>
                        <p:cNvPr id="0" name="Picture 1" descr="image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3264"/>
                          <a:ext cx="206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Rectangle 7"/>
            <p:cNvSpPr>
              <a:spLocks noChangeArrowheads="1"/>
            </p:cNvSpPr>
            <p:nvPr/>
          </p:nvSpPr>
          <p:spPr bwMode="auto">
            <a:xfrm>
              <a:off x="912" y="3369"/>
              <a:ext cx="571" cy="330"/>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同理</a:t>
              </a:r>
            </a:p>
          </p:txBody>
        </p:sp>
      </p:gr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6" name="Rectangle 2"/>
          <p:cNvSpPr>
            <a:spLocks noChangeArrowheads="1"/>
          </p:cNvSpPr>
          <p:nvPr/>
        </p:nvSpPr>
        <p:spPr bwMode="auto">
          <a:xfrm>
            <a:off x="1116013" y="980728"/>
            <a:ext cx="5616575"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单位脉冲函数</a:t>
            </a:r>
            <a:r>
              <a:rPr lang="en-US" altLang="zh-CN" sz="2800" dirty="0">
                <a:ea typeface="宋体" panose="02010600030101010101" pitchFamily="2" charset="-122"/>
                <a:sym typeface="Symbol" panose="05050102010706020507" pitchFamily="18" charset="2"/>
              </a:rPr>
              <a:t></a:t>
            </a:r>
            <a:r>
              <a:rPr lang="en-US" altLang="zh-CN" sz="2800" dirty="0">
                <a:latin typeface="宋体" panose="02010600030101010101" pitchFamily="2" charset="-122"/>
                <a:ea typeface="宋体" panose="02010600030101010101" pitchFamily="2" charset="-122"/>
              </a:rPr>
              <a:t>(</a:t>
            </a:r>
            <a:r>
              <a:rPr lang="en-US" altLang="zh-CN" sz="2800" i="1" dirty="0">
                <a:latin typeface="宋体" panose="02010600030101010101" pitchFamily="2" charset="-122"/>
                <a:ea typeface="宋体" panose="02010600030101010101" pitchFamily="2" charset="-122"/>
              </a:rPr>
              <a:t>t</a:t>
            </a:r>
            <a:r>
              <a:rPr lang="en-US" altLang="zh-CN" sz="2800" dirty="0">
                <a:latin typeface="宋体" panose="02010600030101010101" pitchFamily="2" charset="-122"/>
                <a:ea typeface="宋体" panose="02010600030101010101" pitchFamily="2" charset="-122"/>
              </a:rPr>
              <a:t>) </a:t>
            </a:r>
          </a:p>
        </p:txBody>
      </p:sp>
      <p:grpSp>
        <p:nvGrpSpPr>
          <p:cNvPr id="2" name="Group 3"/>
          <p:cNvGrpSpPr/>
          <p:nvPr/>
        </p:nvGrpSpPr>
        <p:grpSpPr bwMode="auto">
          <a:xfrm>
            <a:off x="5652120" y="692696"/>
            <a:ext cx="3295650" cy="2743200"/>
            <a:chOff x="3312" y="816"/>
            <a:chExt cx="1994" cy="1728"/>
          </a:xfrm>
        </p:grpSpPr>
        <p:sp>
          <p:nvSpPr>
            <p:cNvPr id="237572" name="Line 4"/>
            <p:cNvSpPr>
              <a:spLocks noChangeShapeType="1"/>
            </p:cNvSpPr>
            <p:nvPr/>
          </p:nvSpPr>
          <p:spPr bwMode="auto">
            <a:xfrm flipV="1">
              <a:off x="3741" y="905"/>
              <a:ext cx="0" cy="1213"/>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7573" name="Line 5"/>
            <p:cNvSpPr>
              <a:spLocks noChangeShapeType="1"/>
            </p:cNvSpPr>
            <p:nvPr/>
          </p:nvSpPr>
          <p:spPr bwMode="auto">
            <a:xfrm>
              <a:off x="3731" y="2104"/>
              <a:ext cx="1570"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30734" name="Text Box 6"/>
            <p:cNvSpPr txBox="1">
              <a:spLocks noChangeArrowheads="1"/>
            </p:cNvSpPr>
            <p:nvPr/>
          </p:nvSpPr>
          <p:spPr bwMode="auto">
            <a:xfrm>
              <a:off x="3574" y="2081"/>
              <a:ext cx="204"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30735" name="Text Box 7"/>
            <p:cNvSpPr txBox="1">
              <a:spLocks noChangeArrowheads="1"/>
            </p:cNvSpPr>
            <p:nvPr/>
          </p:nvSpPr>
          <p:spPr bwMode="auto">
            <a:xfrm>
              <a:off x="5144" y="2122"/>
              <a:ext cx="162"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30736" name="Text Box 8"/>
            <p:cNvSpPr txBox="1">
              <a:spLocks noChangeArrowheads="1"/>
            </p:cNvSpPr>
            <p:nvPr/>
          </p:nvSpPr>
          <p:spPr bwMode="auto">
            <a:xfrm>
              <a:off x="3312" y="816"/>
              <a:ext cx="347"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endParaRPr lang="en-US" altLang="zh-CN" sz="2400" i="1">
                <a:ea typeface="宋体" panose="02010600030101010101" pitchFamily="2" charset="-122"/>
              </a:endParaRPr>
            </a:p>
          </p:txBody>
        </p:sp>
        <p:sp>
          <p:nvSpPr>
            <p:cNvPr id="30737" name="Text Box 9"/>
            <p:cNvSpPr txBox="1">
              <a:spLocks noChangeArrowheads="1"/>
            </p:cNvSpPr>
            <p:nvPr/>
          </p:nvSpPr>
          <p:spPr bwMode="auto">
            <a:xfrm>
              <a:off x="3820" y="2256"/>
              <a:ext cx="1268" cy="288"/>
            </a:xfrm>
            <a:prstGeom prst="rect">
              <a:avLst/>
            </a:prstGeom>
            <a:noFill/>
            <a:ln w="44450">
              <a:noFill/>
              <a:miter lim="800000"/>
            </a:ln>
          </p:spPr>
          <p:txBody>
            <a:bodyPr>
              <a:spAutoFit/>
            </a:bodyPr>
            <a:lstStyle/>
            <a:p>
              <a:pPr>
                <a:defRPr/>
              </a:pPr>
              <a:r>
                <a:rPr lang="zh-CN" altLang="en-US" sz="2400">
                  <a:ea typeface="宋体" panose="02010600030101010101" pitchFamily="2" charset="-122"/>
                </a:rPr>
                <a:t>单位脉冲函数</a:t>
              </a:r>
            </a:p>
          </p:txBody>
        </p:sp>
        <p:sp>
          <p:nvSpPr>
            <p:cNvPr id="237578" name="Line 10"/>
            <p:cNvSpPr>
              <a:spLocks noChangeShapeType="1"/>
            </p:cNvSpPr>
            <p:nvPr/>
          </p:nvSpPr>
          <p:spPr bwMode="auto">
            <a:xfrm>
              <a:off x="3750" y="1247"/>
              <a:ext cx="129" cy="0"/>
            </a:xfrm>
            <a:prstGeom prst="line">
              <a:avLst/>
            </a:prstGeom>
            <a:noFill/>
            <a:ln w="317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237579" name="Line 11"/>
            <p:cNvSpPr>
              <a:spLocks noChangeShapeType="1"/>
            </p:cNvSpPr>
            <p:nvPr/>
          </p:nvSpPr>
          <p:spPr bwMode="auto">
            <a:xfrm>
              <a:off x="3879" y="1247"/>
              <a:ext cx="0" cy="864"/>
            </a:xfrm>
            <a:prstGeom prst="line">
              <a:avLst/>
            </a:prstGeom>
            <a:noFill/>
            <a:ln w="317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30740" name="Text Box 12"/>
            <p:cNvSpPr txBox="1">
              <a:spLocks noChangeArrowheads="1"/>
            </p:cNvSpPr>
            <p:nvPr/>
          </p:nvSpPr>
          <p:spPr bwMode="auto">
            <a:xfrm>
              <a:off x="3783" y="2080"/>
              <a:ext cx="192" cy="288"/>
            </a:xfrm>
            <a:prstGeom prst="rect">
              <a:avLst/>
            </a:prstGeom>
            <a:noFill/>
            <a:ln w="4445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30741" name="Text Box 13"/>
            <p:cNvSpPr txBox="1">
              <a:spLocks noChangeArrowheads="1"/>
            </p:cNvSpPr>
            <p:nvPr/>
          </p:nvSpPr>
          <p:spPr bwMode="auto">
            <a:xfrm>
              <a:off x="3500" y="1068"/>
              <a:ext cx="205" cy="477"/>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400">
                  <a:latin typeface="Times New Roman" panose="02020603050405020304" pitchFamily="18" charset="0"/>
                </a:rPr>
                <a:t>1</a:t>
              </a:r>
            </a:p>
            <a:p>
              <a:pPr eaLnBrk="1" hangingPunct="1">
                <a:lnSpc>
                  <a:spcPct val="90000"/>
                </a:lnSpc>
              </a:pPr>
              <a:r>
                <a:rPr lang="en-US" altLang="zh-CN" sz="2400">
                  <a:sym typeface="Symbol" panose="05050102010706020507" pitchFamily="18" charset="2"/>
                </a:rPr>
                <a:t></a:t>
              </a:r>
              <a:endParaRPr lang="en-US" altLang="zh-CN" sz="2400"/>
            </a:p>
          </p:txBody>
        </p:sp>
        <p:sp>
          <p:nvSpPr>
            <p:cNvPr id="237582" name="Line 14"/>
            <p:cNvSpPr>
              <a:spLocks noChangeShapeType="1"/>
            </p:cNvSpPr>
            <p:nvPr/>
          </p:nvSpPr>
          <p:spPr bwMode="auto">
            <a:xfrm flipH="1">
              <a:off x="3522" y="1316"/>
              <a:ext cx="156" cy="0"/>
            </a:xfrm>
            <a:prstGeom prst="line">
              <a:avLst/>
            </a:prstGeom>
            <a:noFill/>
            <a:ln w="22225">
              <a:solidFill>
                <a:schemeClr val="tx1"/>
              </a:solidFill>
              <a:miter lim="800000"/>
            </a:ln>
            <a:effectLst/>
          </p:spPr>
          <p:txBody>
            <a:bodyPr wrap="none"/>
            <a:lstStyle/>
            <a:p>
              <a:pPr>
                <a:spcBef>
                  <a:spcPct val="20000"/>
                </a:spcBef>
                <a:defRPr/>
              </a:pPr>
              <a:endParaRPr lang="zh-CN" altLang="en-US">
                <a:ea typeface="宋体" panose="02010600030101010101" pitchFamily="2" charset="-122"/>
              </a:endParaRPr>
            </a:p>
          </p:txBody>
        </p:sp>
      </p:grpSp>
      <p:graphicFrame>
        <p:nvGraphicFramePr>
          <p:cNvPr id="237583" name="Object 15"/>
          <p:cNvGraphicFramePr>
            <a:graphicFrameLocks noChangeAspect="1"/>
          </p:cNvGraphicFramePr>
          <p:nvPr/>
        </p:nvGraphicFramePr>
        <p:xfrm>
          <a:off x="1524000" y="1536353"/>
          <a:ext cx="3886200" cy="1295400"/>
        </p:xfrm>
        <a:graphic>
          <a:graphicData uri="http://schemas.openxmlformats.org/presentationml/2006/ole">
            <mc:AlternateContent xmlns:mc="http://schemas.openxmlformats.org/markup-compatibility/2006">
              <mc:Choice xmlns:v="urn:schemas-microsoft-com:vml" Requires="v">
                <p:oleObj spid="_x0000_s58385" r:id="rId3" imgW="51816000" imgH="17983200" progId="">
                  <p:embed/>
                </p:oleObj>
              </mc:Choice>
              <mc:Fallback>
                <p:oleObj r:id="rId3" imgW="51816000" imgH="17983200" progId="">
                  <p:embed/>
                  <p:pic>
                    <p:nvPicPr>
                      <p:cNvPr id="0" name="Picture 4" descr="image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36353"/>
                        <a:ext cx="38862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84" name="Object 16"/>
          <p:cNvGraphicFramePr>
            <a:graphicFrameLocks noChangeAspect="1"/>
          </p:cNvGraphicFramePr>
          <p:nvPr/>
        </p:nvGraphicFramePr>
        <p:xfrm>
          <a:off x="1518285" y="3156585"/>
          <a:ext cx="4783455" cy="1465580"/>
        </p:xfrm>
        <a:graphic>
          <a:graphicData uri="http://schemas.openxmlformats.org/presentationml/2006/ole">
            <mc:AlternateContent xmlns:mc="http://schemas.openxmlformats.org/markup-compatibility/2006">
              <mc:Choice xmlns:v="urn:schemas-microsoft-com:vml" Requires="v">
                <p:oleObj spid="_x0000_s58386" name="公式" r:id="rId5" imgW="62179200" imgH="18897600" progId="">
                  <p:embed/>
                </p:oleObj>
              </mc:Choice>
              <mc:Fallback>
                <p:oleObj name="公式" r:id="rId5" imgW="62179200" imgH="18897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8285" y="3156585"/>
                        <a:ext cx="4783455" cy="1465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p:nvPr/>
        </p:nvGrpSpPr>
        <p:grpSpPr bwMode="auto">
          <a:xfrm>
            <a:off x="1447800" y="4652616"/>
            <a:ext cx="6753775" cy="923925"/>
            <a:chOff x="912" y="3067"/>
            <a:chExt cx="4150" cy="582"/>
          </a:xfrm>
        </p:grpSpPr>
        <p:graphicFrame>
          <p:nvGraphicFramePr>
            <p:cNvPr id="26629" name="Object 18"/>
            <p:cNvGraphicFramePr>
              <a:graphicFrameLocks noChangeAspect="1"/>
            </p:cNvGraphicFramePr>
            <p:nvPr/>
          </p:nvGraphicFramePr>
          <p:xfrm>
            <a:off x="2566" y="3067"/>
            <a:ext cx="2496" cy="582"/>
          </p:xfrm>
          <a:graphic>
            <a:graphicData uri="http://schemas.openxmlformats.org/presentationml/2006/ole">
              <mc:AlternateContent xmlns:mc="http://schemas.openxmlformats.org/markup-compatibility/2006">
                <mc:Choice xmlns:v="urn:schemas-microsoft-com:vml" Requires="v">
                  <p:oleObj spid="_x0000_s58387" r:id="rId7" imgW="53949600" imgH="12496800" progId="">
                    <p:embed/>
                  </p:oleObj>
                </mc:Choice>
                <mc:Fallback>
                  <p:oleObj r:id="rId7" imgW="53949600" imgH="12496800" progId="">
                    <p:embed/>
                    <p:pic>
                      <p:nvPicPr>
                        <p:cNvPr id="0" name="Picture 2" descr="image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 y="3067"/>
                          <a:ext cx="2496"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1" name="Rectangle 19"/>
            <p:cNvSpPr>
              <a:spLocks noChangeArrowheads="1"/>
            </p:cNvSpPr>
            <p:nvPr/>
          </p:nvSpPr>
          <p:spPr bwMode="auto">
            <a:xfrm>
              <a:off x="912" y="3129"/>
              <a:ext cx="1684" cy="327"/>
            </a:xfrm>
            <a:prstGeom prst="rect">
              <a:avLst/>
            </a:prstGeom>
            <a:noFill/>
            <a:ln w="22225">
              <a:noFill/>
              <a:miter lim="800000"/>
            </a:ln>
          </p:spPr>
          <p:txBody>
            <a:bodyPr>
              <a:spAutoFit/>
            </a:bodyPr>
            <a:lstStyle/>
            <a:p>
              <a:pPr>
                <a:defRPr/>
              </a:pPr>
              <a:r>
                <a:rPr lang="zh-CN" altLang="en-US" sz="2800">
                  <a:ea typeface="宋体" panose="02010600030101010101" pitchFamily="2" charset="-122"/>
                </a:rPr>
                <a:t>由洛必达法则：</a:t>
              </a:r>
            </a:p>
          </p:txBody>
        </p:sp>
      </p:grpSp>
      <p:grpSp>
        <p:nvGrpSpPr>
          <p:cNvPr id="4" name="Group 20"/>
          <p:cNvGrpSpPr/>
          <p:nvPr/>
        </p:nvGrpSpPr>
        <p:grpSpPr bwMode="auto">
          <a:xfrm>
            <a:off x="2051050" y="5517803"/>
            <a:ext cx="4321175" cy="827088"/>
            <a:chOff x="912" y="3607"/>
            <a:chExt cx="2640" cy="521"/>
          </a:xfrm>
        </p:grpSpPr>
        <p:graphicFrame>
          <p:nvGraphicFramePr>
            <p:cNvPr id="26628" name="Object 21"/>
            <p:cNvGraphicFramePr>
              <a:graphicFrameLocks noChangeAspect="1"/>
            </p:cNvGraphicFramePr>
            <p:nvPr/>
          </p:nvGraphicFramePr>
          <p:xfrm>
            <a:off x="1680" y="3607"/>
            <a:ext cx="1872" cy="521"/>
          </p:xfrm>
          <a:graphic>
            <a:graphicData uri="http://schemas.openxmlformats.org/presentationml/2006/ole">
              <mc:AlternateContent xmlns:mc="http://schemas.openxmlformats.org/markup-compatibility/2006">
                <mc:Choice xmlns:v="urn:schemas-microsoft-com:vml" Requires="v">
                  <p:oleObj spid="_x0000_s58388" r:id="rId9" imgW="40233600" imgH="11277600" progId="">
                    <p:embed/>
                  </p:oleObj>
                </mc:Choice>
                <mc:Fallback>
                  <p:oleObj r:id="rId9" imgW="40233600" imgH="11277600" progId="">
                    <p:embed/>
                    <p:pic>
                      <p:nvPicPr>
                        <p:cNvPr id="0" name="Picture 1" descr="image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3607"/>
                          <a:ext cx="1872" cy="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0" name="Rectangle 22"/>
            <p:cNvSpPr>
              <a:spLocks noChangeArrowheads="1"/>
            </p:cNvSpPr>
            <p:nvPr/>
          </p:nvSpPr>
          <p:spPr bwMode="auto">
            <a:xfrm>
              <a:off x="912" y="3705"/>
              <a:ext cx="788"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所以：</a:t>
              </a:r>
            </a:p>
          </p:txBody>
        </p:sp>
      </p:grpSp>
      <p:sp>
        <p:nvSpPr>
          <p:cNvPr id="23"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24" name="页脚占位符 23"/>
          <p:cNvSpPr>
            <a:spLocks noGrp="1"/>
          </p:cNvSpPr>
          <p:nvPr>
            <p:ph type="ftr" sz="quarter" idx="11"/>
          </p:nvPr>
        </p:nvSpPr>
        <p:spPr/>
        <p:txBody>
          <a:bodyPr/>
          <a:lstStyle/>
          <a:p>
            <a:pPr>
              <a:defRPr/>
            </a:pPr>
            <a:r>
              <a:rPr lang="en-US" altLang="zh-CN"/>
              <a:t>192</a:t>
            </a:r>
            <a:endParaRPr lang="zh-CN" altLang="zh-CN"/>
          </a:p>
        </p:txBody>
      </p:sp>
      <p:sp>
        <p:nvSpPr>
          <p:cNvPr id="25" name="TextBox 24"/>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49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7583"/>
                                        </p:tgtEl>
                                        <p:attrNameLst>
                                          <p:attrName>style.visibility</p:attrName>
                                        </p:attrNameLst>
                                      </p:cBhvr>
                                      <p:to>
                                        <p:strVal val="visible"/>
                                      </p:to>
                                    </p:set>
                                    <p:anim calcmode="lin" valueType="num">
                                      <p:cBhvr additive="base">
                                        <p:cTn id="13" dur="500" fill="hold"/>
                                        <p:tgtEl>
                                          <p:spTgt spid="237583"/>
                                        </p:tgtEl>
                                        <p:attrNameLst>
                                          <p:attrName>ppt_x</p:attrName>
                                        </p:attrNameLst>
                                      </p:cBhvr>
                                      <p:tavLst>
                                        <p:tav tm="0">
                                          <p:val>
                                            <p:strVal val="#ppt_x"/>
                                          </p:val>
                                        </p:tav>
                                        <p:tav tm="100000">
                                          <p:val>
                                            <p:strVal val="#ppt_x"/>
                                          </p:val>
                                        </p:tav>
                                      </p:tavLst>
                                    </p:anim>
                                    <p:anim calcmode="lin" valueType="num">
                                      <p:cBhvr additive="base">
                                        <p:cTn id="14" dur="500" fill="hold"/>
                                        <p:tgtEl>
                                          <p:spTgt spid="2375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7584"/>
                                        </p:tgtEl>
                                        <p:attrNameLst>
                                          <p:attrName>style.visibility</p:attrName>
                                        </p:attrNameLst>
                                      </p:cBhvr>
                                      <p:to>
                                        <p:strVal val="visible"/>
                                      </p:to>
                                    </p:set>
                                    <p:anim calcmode="lin" valueType="num">
                                      <p:cBhvr additive="base">
                                        <p:cTn id="19" dur="500" fill="hold"/>
                                        <p:tgtEl>
                                          <p:spTgt spid="237584"/>
                                        </p:tgtEl>
                                        <p:attrNameLst>
                                          <p:attrName>ppt_x</p:attrName>
                                        </p:attrNameLst>
                                      </p:cBhvr>
                                      <p:tavLst>
                                        <p:tav tm="0">
                                          <p:val>
                                            <p:strVal val="#ppt_x"/>
                                          </p:val>
                                        </p:tav>
                                        <p:tav tm="100000">
                                          <p:val>
                                            <p:strVal val="#ppt_x"/>
                                          </p:val>
                                        </p:tav>
                                      </p:tavLst>
                                    </p:anim>
                                    <p:anim calcmode="lin" valueType="num">
                                      <p:cBhvr additive="base">
                                        <p:cTn id="20" dur="500" fill="hold"/>
                                        <p:tgtEl>
                                          <p:spTgt spid="2375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7491" name="Rectangle 3"/>
          <p:cNvSpPr>
            <a:spLocks noGrp="1" noChangeArrowheads="1"/>
          </p:cNvSpPr>
          <p:nvPr>
            <p:ph type="body" idx="1"/>
          </p:nvPr>
        </p:nvSpPr>
        <p:spPr>
          <a:xfrm>
            <a:off x="467544" y="1057711"/>
            <a:ext cx="7990035" cy="2522463"/>
          </a:xfrm>
        </p:spPr>
        <p:txBody>
          <a:bodyPr>
            <a:normAutofit fontScale="70000" lnSpcReduction="20000"/>
          </a:bodyPr>
          <a:lstStyle/>
          <a:p>
            <a:pPr algn="just" eaLnBrk="1" hangingPunct="1">
              <a:lnSpc>
                <a:spcPts val="4000"/>
              </a:lnSpc>
              <a:buFontTx/>
              <a:buNone/>
              <a:defRPr/>
            </a:pPr>
            <a:r>
              <a:rPr lang="en-US" altLang="zh-CN" sz="2800" dirty="0">
                <a:latin typeface="宋体" panose="02010600030101010101" pitchFamily="2" charset="-122"/>
                <a:ea typeface="楷体_GB2312" pitchFamily="49" charset="-122"/>
              </a:rPr>
              <a:t>       </a:t>
            </a:r>
            <a:r>
              <a:rPr lang="zh-CN" altLang="en-US" sz="3600" b="1" dirty="0">
                <a:solidFill>
                  <a:schemeClr val="tx2"/>
                </a:solidFill>
                <a:latin typeface="宋体" panose="02010600030101010101" pitchFamily="2" charset="-122"/>
                <a:ea typeface="宋体" panose="02010600030101010101" pitchFamily="2" charset="-122"/>
              </a:rPr>
              <a:t>建立控制系统的数学模型，并在此基础上对控制系统进行分析、综合，是机电控制工程的基本方法。如果将物理系统在信号传递过程中的动态特性用数学表达式描述出来，就得到了组成物理系统的数学模型。</a:t>
            </a:r>
          </a:p>
        </p:txBody>
      </p:sp>
      <p:sp>
        <p:nvSpPr>
          <p:cNvPr id="4" name="TextBox 3"/>
          <p:cNvSpPr txBox="1"/>
          <p:nvPr/>
        </p:nvSpPr>
        <p:spPr>
          <a:xfrm>
            <a:off x="467544" y="3292142"/>
            <a:ext cx="8064896" cy="2657138"/>
          </a:xfrm>
          <a:prstGeom prst="rect">
            <a:avLst/>
          </a:prstGeom>
          <a:noFill/>
        </p:spPr>
        <p:txBody>
          <a:bodyPr wrap="square">
            <a:spAutoFit/>
          </a:bodyPr>
          <a:lstStyle/>
          <a:p>
            <a:pPr marL="342900" indent="-342900" algn="just">
              <a:lnSpc>
                <a:spcPts val="4000"/>
              </a:lnSpc>
              <a:spcBef>
                <a:spcPct val="20000"/>
              </a:spcBef>
              <a:defRPr/>
            </a:pPr>
            <a:r>
              <a:rPr lang="zh-CN" altLang="en-US"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楷体_GB2312" pitchFamily="49" charset="-122"/>
              </a:rPr>
              <a:t>经典控制理论采用的数学模型主要以传递函数为基础。而现代控制理论采用的数学模型主要以状态空间方程为基础。以物理定律及实验规律为依据的微分方程是最基本的数学模型，是列写传递函数和状态空间方程的基础。</a:t>
            </a:r>
          </a:p>
        </p:txBody>
      </p:sp>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章 控制系统的动态数学模型</a:t>
            </a:r>
          </a:p>
        </p:txBody>
      </p:sp>
      <p:sp>
        <p:nvSpPr>
          <p:cNvPr id="6" name="灯片编号占位符 5"/>
          <p:cNvSpPr>
            <a:spLocks noGrp="1"/>
          </p:cNvSpPr>
          <p:nvPr>
            <p:ph type="sldNum" sz="quarter" idx="12"/>
          </p:nvPr>
        </p:nvSpPr>
        <p:spPr/>
        <p:txBody>
          <a:bodyPr/>
          <a:lstStyle/>
          <a:p>
            <a:fld id="{CBB6FD9D-FA08-4F2A-90DD-7CEE8E59FBDF}" type="slidenum">
              <a:rPr lang="en-US" altLang="zh-CN" smtClean="0"/>
              <a:pPr/>
              <a:t>5</a:t>
            </a:fld>
            <a:endParaRPr lang="en-US" altLang="zh-CN"/>
          </a:p>
        </p:txBody>
      </p:sp>
      <p:sp>
        <p:nvSpPr>
          <p:cNvPr id="7" name="页脚占位符 6"/>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 calcmode="lin" valueType="num">
                                      <p:cBhvr additive="base">
                                        <p:cTn id="7" dur="500" fill="hold"/>
                                        <p:tgtEl>
                                          <p:spTgt spid="447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Rectangle 2"/>
          <p:cNvSpPr>
            <a:spLocks noChangeArrowheads="1"/>
          </p:cNvSpPr>
          <p:nvPr/>
        </p:nvSpPr>
        <p:spPr bwMode="auto">
          <a:xfrm>
            <a:off x="1143000" y="1124744"/>
            <a:ext cx="5029200"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单位速度函数</a:t>
            </a:r>
          </a:p>
        </p:txBody>
      </p:sp>
      <p:grpSp>
        <p:nvGrpSpPr>
          <p:cNvPr id="2" name="Group 3"/>
          <p:cNvGrpSpPr/>
          <p:nvPr/>
        </p:nvGrpSpPr>
        <p:grpSpPr bwMode="auto">
          <a:xfrm>
            <a:off x="5410200" y="1810544"/>
            <a:ext cx="3409950" cy="3429000"/>
            <a:chOff x="2928" y="1008"/>
            <a:chExt cx="2064" cy="2160"/>
          </a:xfrm>
        </p:grpSpPr>
        <p:sp>
          <p:nvSpPr>
            <p:cNvPr id="238596" name="Line 4"/>
            <p:cNvSpPr>
              <a:spLocks noChangeShapeType="1"/>
            </p:cNvSpPr>
            <p:nvPr/>
          </p:nvSpPr>
          <p:spPr bwMode="auto">
            <a:xfrm flipV="1">
              <a:off x="3318" y="1056"/>
              <a:ext cx="0" cy="1584"/>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8597" name="Line 5"/>
            <p:cNvSpPr>
              <a:spLocks noChangeShapeType="1"/>
            </p:cNvSpPr>
            <p:nvPr/>
          </p:nvSpPr>
          <p:spPr bwMode="auto">
            <a:xfrm>
              <a:off x="3317" y="2640"/>
              <a:ext cx="1675"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31752" name="Text Box 6"/>
            <p:cNvSpPr txBox="1">
              <a:spLocks noChangeArrowheads="1"/>
            </p:cNvSpPr>
            <p:nvPr/>
          </p:nvSpPr>
          <p:spPr bwMode="auto">
            <a:xfrm>
              <a:off x="3072" y="1584"/>
              <a:ext cx="204"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sp>
          <p:nvSpPr>
            <p:cNvPr id="31753" name="Text Box 7"/>
            <p:cNvSpPr txBox="1">
              <a:spLocks noChangeArrowheads="1"/>
            </p:cNvSpPr>
            <p:nvPr/>
          </p:nvSpPr>
          <p:spPr bwMode="auto">
            <a:xfrm>
              <a:off x="3091" y="2640"/>
              <a:ext cx="204"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31754" name="Text Box 8"/>
            <p:cNvSpPr txBox="1">
              <a:spLocks noChangeArrowheads="1"/>
            </p:cNvSpPr>
            <p:nvPr/>
          </p:nvSpPr>
          <p:spPr bwMode="auto">
            <a:xfrm>
              <a:off x="4823" y="2677"/>
              <a:ext cx="162"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t</a:t>
              </a:r>
              <a:endParaRPr lang="en-US" altLang="zh-CN" sz="2400">
                <a:ea typeface="宋体" panose="02010600030101010101" pitchFamily="2" charset="-122"/>
              </a:endParaRPr>
            </a:p>
          </p:txBody>
        </p:sp>
        <p:sp>
          <p:nvSpPr>
            <p:cNvPr id="31755" name="Text Box 9"/>
            <p:cNvSpPr txBox="1">
              <a:spLocks noChangeArrowheads="1"/>
            </p:cNvSpPr>
            <p:nvPr/>
          </p:nvSpPr>
          <p:spPr bwMode="auto">
            <a:xfrm>
              <a:off x="2928" y="1008"/>
              <a:ext cx="347"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endParaRPr lang="en-US" altLang="zh-CN" sz="2400" i="1">
                <a:ea typeface="宋体" panose="02010600030101010101" pitchFamily="2" charset="-122"/>
              </a:endParaRPr>
            </a:p>
          </p:txBody>
        </p:sp>
        <p:sp>
          <p:nvSpPr>
            <p:cNvPr id="31756" name="Text Box 10"/>
            <p:cNvSpPr txBox="1">
              <a:spLocks noChangeArrowheads="1"/>
            </p:cNvSpPr>
            <p:nvPr/>
          </p:nvSpPr>
          <p:spPr bwMode="auto">
            <a:xfrm>
              <a:off x="3436" y="2880"/>
              <a:ext cx="1265" cy="288"/>
            </a:xfrm>
            <a:prstGeom prst="rect">
              <a:avLst/>
            </a:prstGeom>
            <a:noFill/>
            <a:ln w="44450">
              <a:noFill/>
              <a:miter lim="800000"/>
            </a:ln>
          </p:spPr>
          <p:txBody>
            <a:bodyPr>
              <a:spAutoFit/>
            </a:bodyPr>
            <a:lstStyle/>
            <a:p>
              <a:pPr>
                <a:defRPr/>
              </a:pPr>
              <a:r>
                <a:rPr lang="zh-CN" altLang="en-US" sz="2400">
                  <a:ea typeface="宋体" panose="02010600030101010101" pitchFamily="2" charset="-122"/>
                </a:rPr>
                <a:t>单位速度函数</a:t>
              </a:r>
            </a:p>
          </p:txBody>
        </p:sp>
        <p:sp>
          <p:nvSpPr>
            <p:cNvPr id="238603" name="Line 11"/>
            <p:cNvSpPr>
              <a:spLocks noChangeShapeType="1"/>
            </p:cNvSpPr>
            <p:nvPr/>
          </p:nvSpPr>
          <p:spPr bwMode="auto">
            <a:xfrm flipV="1">
              <a:off x="3318" y="1320"/>
              <a:ext cx="1311" cy="1320"/>
            </a:xfrm>
            <a:prstGeom prst="line">
              <a:avLst/>
            </a:prstGeom>
            <a:noFill/>
            <a:ln w="444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238604" name="Line 12"/>
            <p:cNvSpPr>
              <a:spLocks noChangeShapeType="1"/>
            </p:cNvSpPr>
            <p:nvPr/>
          </p:nvSpPr>
          <p:spPr bwMode="auto">
            <a:xfrm>
              <a:off x="3318" y="1704"/>
              <a:ext cx="929" cy="0"/>
            </a:xfrm>
            <a:prstGeom prst="line">
              <a:avLst/>
            </a:prstGeom>
            <a:noFill/>
            <a:ln w="25400">
              <a:solidFill>
                <a:schemeClr val="tx1"/>
              </a:solidFill>
              <a:prstDash val="lgDash"/>
              <a:round/>
            </a:ln>
            <a:effectLst/>
          </p:spPr>
          <p:txBody>
            <a:bodyPr wrap="none" anchor="ctr"/>
            <a:lstStyle/>
            <a:p>
              <a:pPr>
                <a:spcBef>
                  <a:spcPct val="20000"/>
                </a:spcBef>
                <a:defRPr/>
              </a:pPr>
              <a:endParaRPr lang="zh-CN" altLang="en-US">
                <a:ea typeface="宋体" panose="02010600030101010101" pitchFamily="2" charset="-122"/>
              </a:endParaRPr>
            </a:p>
          </p:txBody>
        </p:sp>
        <p:sp>
          <p:nvSpPr>
            <p:cNvPr id="238605" name="Line 13"/>
            <p:cNvSpPr>
              <a:spLocks noChangeShapeType="1"/>
            </p:cNvSpPr>
            <p:nvPr/>
          </p:nvSpPr>
          <p:spPr bwMode="auto">
            <a:xfrm>
              <a:off x="4247" y="1704"/>
              <a:ext cx="0" cy="936"/>
            </a:xfrm>
            <a:prstGeom prst="line">
              <a:avLst/>
            </a:prstGeom>
            <a:noFill/>
            <a:ln w="25400">
              <a:solidFill>
                <a:schemeClr val="tx1"/>
              </a:solidFill>
              <a:prstDash val="lgDash"/>
              <a:round/>
            </a:ln>
            <a:effectLst/>
          </p:spPr>
          <p:txBody>
            <a:bodyPr wrap="none" anchor="ctr"/>
            <a:lstStyle/>
            <a:p>
              <a:pPr>
                <a:spcBef>
                  <a:spcPct val="20000"/>
                </a:spcBef>
                <a:defRPr/>
              </a:pPr>
              <a:endParaRPr lang="zh-CN" altLang="en-US">
                <a:ea typeface="宋体" panose="02010600030101010101" pitchFamily="2" charset="-122"/>
              </a:endParaRPr>
            </a:p>
          </p:txBody>
        </p:sp>
        <p:sp>
          <p:nvSpPr>
            <p:cNvPr id="31760" name="Text Box 14"/>
            <p:cNvSpPr txBox="1">
              <a:spLocks noChangeArrowheads="1"/>
            </p:cNvSpPr>
            <p:nvPr/>
          </p:nvSpPr>
          <p:spPr bwMode="auto">
            <a:xfrm>
              <a:off x="4128" y="2640"/>
              <a:ext cx="204"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1</a:t>
              </a:r>
            </a:p>
          </p:txBody>
        </p:sp>
      </p:grpSp>
      <p:graphicFrame>
        <p:nvGraphicFramePr>
          <p:cNvPr id="238607" name="Object 15"/>
          <p:cNvGraphicFramePr>
            <a:graphicFrameLocks noChangeAspect="1"/>
          </p:cNvGraphicFramePr>
          <p:nvPr/>
        </p:nvGraphicFramePr>
        <p:xfrm>
          <a:off x="1676400" y="1823244"/>
          <a:ext cx="2743200" cy="1206500"/>
        </p:xfrm>
        <a:graphic>
          <a:graphicData uri="http://schemas.openxmlformats.org/presentationml/2006/ole">
            <mc:AlternateContent xmlns:mc="http://schemas.openxmlformats.org/markup-compatibility/2006">
              <mc:Choice xmlns:v="urn:schemas-microsoft-com:vml" Requires="v">
                <p:oleObj spid="_x0000_s59401" r:id="rId3" imgW="28651200" imgH="12496800" progId="">
                  <p:embed/>
                </p:oleObj>
              </mc:Choice>
              <mc:Fallback>
                <p:oleObj r:id="rId3" imgW="28651200" imgH="12496800" progId="">
                  <p:embed/>
                  <p:pic>
                    <p:nvPicPr>
                      <p:cNvPr id="0" name="Picture 2" descr="image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3244"/>
                        <a:ext cx="2743200"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8" name="Object 16"/>
          <p:cNvGraphicFramePr>
            <a:graphicFrameLocks noChangeAspect="1"/>
          </p:cNvGraphicFramePr>
          <p:nvPr/>
        </p:nvGraphicFramePr>
        <p:xfrm>
          <a:off x="1258888" y="3342482"/>
          <a:ext cx="4033837" cy="2738437"/>
        </p:xfrm>
        <a:graphic>
          <a:graphicData uri="http://schemas.openxmlformats.org/presentationml/2006/ole">
            <mc:AlternateContent xmlns:mc="http://schemas.openxmlformats.org/markup-compatibility/2006">
              <mc:Choice xmlns:v="urn:schemas-microsoft-com:vml" Requires="v">
                <p:oleObj spid="_x0000_s59402" name="Equation" r:id="rId5" imgW="42367200" imgH="28651200" progId="">
                  <p:embed/>
                </p:oleObj>
              </mc:Choice>
              <mc:Fallback>
                <p:oleObj name="Equation" r:id="rId5" imgW="42367200" imgH="28651200" progId="">
                  <p:embed/>
                  <p:pic>
                    <p:nvPicPr>
                      <p:cNvPr id="0" name="Picture 1" descr="image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342482"/>
                        <a:ext cx="4033837" cy="273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8" name="页脚占位符 17"/>
          <p:cNvSpPr>
            <a:spLocks noGrp="1"/>
          </p:cNvSpPr>
          <p:nvPr>
            <p:ph type="ftr" sz="quarter" idx="11"/>
          </p:nvPr>
        </p:nvSpPr>
        <p:spPr/>
        <p:txBody>
          <a:bodyPr/>
          <a:lstStyle/>
          <a:p>
            <a:pPr>
              <a:defRPr/>
            </a:pPr>
            <a:r>
              <a:rPr lang="en-US" altLang="zh-CN"/>
              <a:t>192</a:t>
            </a:r>
            <a:endParaRPr lang="zh-CN" altLang="zh-CN"/>
          </a:p>
        </p:txBody>
      </p:sp>
      <p:sp>
        <p:nvSpPr>
          <p:cNvPr id="19" name="TextBox 1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607"/>
                                        </p:tgtEl>
                                        <p:attrNameLst>
                                          <p:attrName>style.visibility</p:attrName>
                                        </p:attrNameLst>
                                      </p:cBhvr>
                                      <p:to>
                                        <p:strVal val="visible"/>
                                      </p:to>
                                    </p:set>
                                    <p:anim calcmode="lin" valueType="num">
                                      <p:cBhvr additive="base">
                                        <p:cTn id="7" dur="500" fill="hold"/>
                                        <p:tgtEl>
                                          <p:spTgt spid="238607"/>
                                        </p:tgtEl>
                                        <p:attrNameLst>
                                          <p:attrName>ppt_x</p:attrName>
                                        </p:attrNameLst>
                                      </p:cBhvr>
                                      <p:tavLst>
                                        <p:tav tm="0">
                                          <p:val>
                                            <p:strVal val="#ppt_x"/>
                                          </p:val>
                                        </p:tav>
                                        <p:tav tm="100000">
                                          <p:val>
                                            <p:strVal val="#ppt_x"/>
                                          </p:val>
                                        </p:tav>
                                      </p:tavLst>
                                    </p:anim>
                                    <p:anim calcmode="lin" valueType="num">
                                      <p:cBhvr additive="base">
                                        <p:cTn id="8"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8608"/>
                                        </p:tgtEl>
                                        <p:attrNameLst>
                                          <p:attrName>style.visibility</p:attrName>
                                        </p:attrNameLst>
                                      </p:cBhvr>
                                      <p:to>
                                        <p:strVal val="visible"/>
                                      </p:to>
                                    </p:set>
                                    <p:anim calcmode="lin" valueType="num">
                                      <p:cBhvr additive="base">
                                        <p:cTn id="19" dur="500" fill="hold"/>
                                        <p:tgtEl>
                                          <p:spTgt spid="238608"/>
                                        </p:tgtEl>
                                        <p:attrNameLst>
                                          <p:attrName>ppt_x</p:attrName>
                                        </p:attrNameLst>
                                      </p:cBhvr>
                                      <p:tavLst>
                                        <p:tav tm="0">
                                          <p:val>
                                            <p:strVal val="#ppt_x"/>
                                          </p:val>
                                        </p:tav>
                                        <p:tav tm="100000">
                                          <p:val>
                                            <p:strVal val="#ppt_x"/>
                                          </p:val>
                                        </p:tav>
                                      </p:tavLst>
                                    </p:anim>
                                    <p:anim calcmode="lin" valueType="num">
                                      <p:cBhvr additive="base">
                                        <p:cTn id="20" dur="500" fill="hold"/>
                                        <p:tgtEl>
                                          <p:spTgt spid="238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Rectangle 2"/>
          <p:cNvSpPr>
            <a:spLocks noChangeArrowheads="1"/>
          </p:cNvSpPr>
          <p:nvPr/>
        </p:nvSpPr>
        <p:spPr bwMode="auto">
          <a:xfrm>
            <a:off x="1143000" y="1219200"/>
            <a:ext cx="5029200" cy="523875"/>
          </a:xfrm>
          <a:prstGeom prst="rect">
            <a:avLst/>
          </a:prstGeom>
          <a:noFill/>
          <a:ln w="22225">
            <a:noFill/>
            <a:miter lim="800000"/>
          </a:ln>
        </p:spPr>
        <p:txBody>
          <a:bodyPr>
            <a:spAutoFit/>
          </a:bodyPr>
          <a:lstStyle/>
          <a:p>
            <a:pPr>
              <a:buFont typeface="Wingdings" panose="05000000000000000000" pitchFamily="2" charset="2"/>
              <a:buChar char="q"/>
              <a:defRPr/>
            </a:pPr>
            <a:r>
              <a:rPr lang="zh-CN" altLang="en-US" sz="2800" dirty="0">
                <a:solidFill>
                  <a:srgbClr val="FF0000"/>
                </a:solidFill>
                <a:ea typeface="宋体" panose="02010600030101010101" pitchFamily="2" charset="-122"/>
              </a:rPr>
              <a:t>单位加速度函数</a:t>
            </a:r>
          </a:p>
        </p:txBody>
      </p:sp>
      <p:graphicFrame>
        <p:nvGraphicFramePr>
          <p:cNvPr id="239619" name="Object 3"/>
          <p:cNvGraphicFramePr>
            <a:graphicFrameLocks noChangeAspect="1"/>
          </p:cNvGraphicFramePr>
          <p:nvPr/>
        </p:nvGraphicFramePr>
        <p:xfrm>
          <a:off x="1676400" y="1828800"/>
          <a:ext cx="2743200" cy="1474788"/>
        </p:xfrm>
        <a:graphic>
          <a:graphicData uri="http://schemas.openxmlformats.org/presentationml/2006/ole">
            <mc:AlternateContent xmlns:mc="http://schemas.openxmlformats.org/markup-compatibility/2006">
              <mc:Choice xmlns:v="urn:schemas-microsoft-com:vml" Requires="v">
                <p:oleObj spid="_x0000_s60425" r:id="rId3" imgW="33528000" imgH="17983200" progId="">
                  <p:embed/>
                </p:oleObj>
              </mc:Choice>
              <mc:Fallback>
                <p:oleObj r:id="rId3" imgW="33528000" imgH="17983200" progId="">
                  <p:embed/>
                  <p:pic>
                    <p:nvPicPr>
                      <p:cNvPr id="0" name="Picture 2" descr="image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8800"/>
                        <a:ext cx="2743200"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0" name="Object 4"/>
          <p:cNvGraphicFramePr>
            <a:graphicFrameLocks noChangeAspect="1"/>
          </p:cNvGraphicFramePr>
          <p:nvPr/>
        </p:nvGraphicFramePr>
        <p:xfrm>
          <a:off x="1676400" y="3359150"/>
          <a:ext cx="3925888" cy="1822450"/>
        </p:xfrm>
        <a:graphic>
          <a:graphicData uri="http://schemas.openxmlformats.org/presentationml/2006/ole">
            <mc:AlternateContent xmlns:mc="http://schemas.openxmlformats.org/markup-compatibility/2006">
              <mc:Choice xmlns:v="urn:schemas-microsoft-com:vml" Requires="v">
                <p:oleObj spid="_x0000_s60426" name="Equation" r:id="rId5" imgW="42367200" imgH="19507200" progId="">
                  <p:embed/>
                </p:oleObj>
              </mc:Choice>
              <mc:Fallback>
                <p:oleObj name="Equation" r:id="rId5" imgW="42367200" imgH="19507200" progId="">
                  <p:embed/>
                  <p:pic>
                    <p:nvPicPr>
                      <p:cNvPr id="0" name="Picture 1" descr="image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359150"/>
                        <a:ext cx="3925888"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p:nvPr/>
        </p:nvGrpSpPr>
        <p:grpSpPr bwMode="auto">
          <a:xfrm>
            <a:off x="5638800" y="1981200"/>
            <a:ext cx="3109913" cy="3200400"/>
            <a:chOff x="3264" y="1248"/>
            <a:chExt cx="1889" cy="2016"/>
          </a:xfrm>
        </p:grpSpPr>
        <p:sp>
          <p:nvSpPr>
            <p:cNvPr id="32774" name="Text Box 6"/>
            <p:cNvSpPr txBox="1">
              <a:spLocks noChangeArrowheads="1"/>
            </p:cNvSpPr>
            <p:nvPr/>
          </p:nvSpPr>
          <p:spPr bwMode="auto">
            <a:xfrm>
              <a:off x="3628" y="2976"/>
              <a:ext cx="1470" cy="288"/>
            </a:xfrm>
            <a:prstGeom prst="rect">
              <a:avLst/>
            </a:prstGeom>
            <a:noFill/>
            <a:ln w="44450">
              <a:noFill/>
              <a:miter lim="800000"/>
            </a:ln>
          </p:spPr>
          <p:txBody>
            <a:bodyPr>
              <a:spAutoFit/>
            </a:bodyPr>
            <a:lstStyle/>
            <a:p>
              <a:pPr>
                <a:defRPr/>
              </a:pPr>
              <a:r>
                <a:rPr lang="zh-CN" altLang="en-US" sz="2400">
                  <a:ea typeface="宋体" panose="02010600030101010101" pitchFamily="2" charset="-122"/>
                </a:rPr>
                <a:t>单位加速度函数</a:t>
              </a:r>
            </a:p>
          </p:txBody>
        </p:sp>
        <p:sp>
          <p:nvSpPr>
            <p:cNvPr id="239623" name="Line 7"/>
            <p:cNvSpPr>
              <a:spLocks noChangeShapeType="1"/>
            </p:cNvSpPr>
            <p:nvPr/>
          </p:nvSpPr>
          <p:spPr bwMode="auto">
            <a:xfrm flipV="1">
              <a:off x="3645" y="2795"/>
              <a:ext cx="1508"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39624" name="Line 8"/>
            <p:cNvSpPr>
              <a:spLocks noChangeShapeType="1"/>
            </p:cNvSpPr>
            <p:nvPr/>
          </p:nvSpPr>
          <p:spPr bwMode="auto">
            <a:xfrm flipV="1">
              <a:off x="3645" y="1296"/>
              <a:ext cx="0" cy="1499"/>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32777" name="Text Box 9"/>
            <p:cNvSpPr txBox="1">
              <a:spLocks noChangeArrowheads="1"/>
            </p:cNvSpPr>
            <p:nvPr/>
          </p:nvSpPr>
          <p:spPr bwMode="auto">
            <a:xfrm>
              <a:off x="3559" y="2762"/>
              <a:ext cx="206" cy="291"/>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32778" name="Text Box 10"/>
            <p:cNvSpPr txBox="1">
              <a:spLocks noChangeArrowheads="1"/>
            </p:cNvSpPr>
            <p:nvPr/>
          </p:nvSpPr>
          <p:spPr bwMode="auto">
            <a:xfrm>
              <a:off x="4944" y="2784"/>
              <a:ext cx="163"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t</a:t>
              </a:r>
            </a:p>
          </p:txBody>
        </p:sp>
        <p:sp>
          <p:nvSpPr>
            <p:cNvPr id="32779" name="Text Box 11"/>
            <p:cNvSpPr txBox="1">
              <a:spLocks noChangeArrowheads="1"/>
            </p:cNvSpPr>
            <p:nvPr/>
          </p:nvSpPr>
          <p:spPr bwMode="auto">
            <a:xfrm>
              <a:off x="3264" y="1248"/>
              <a:ext cx="348"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39628" name="Freeform 12"/>
            <p:cNvSpPr/>
            <p:nvPr/>
          </p:nvSpPr>
          <p:spPr bwMode="auto">
            <a:xfrm>
              <a:off x="3640" y="1660"/>
              <a:ext cx="726" cy="1135"/>
            </a:xfrm>
            <a:custGeom>
              <a:avLst/>
              <a:gdLst/>
              <a:ahLst/>
              <a:cxnLst>
                <a:cxn ang="0">
                  <a:pos x="0" y="1632"/>
                </a:cxn>
                <a:cxn ang="0">
                  <a:pos x="1584" y="1344"/>
                </a:cxn>
                <a:cxn ang="0">
                  <a:pos x="3936" y="0"/>
                </a:cxn>
              </a:cxnLst>
              <a:rect l="0" t="0" r="r" b="b"/>
              <a:pathLst>
                <a:path w="3936" h="1632">
                  <a:moveTo>
                    <a:pt x="0" y="1632"/>
                  </a:moveTo>
                  <a:cubicBezTo>
                    <a:pt x="464" y="1624"/>
                    <a:pt x="928" y="1616"/>
                    <a:pt x="1584" y="1344"/>
                  </a:cubicBezTo>
                  <a:cubicBezTo>
                    <a:pt x="2240" y="1072"/>
                    <a:pt x="3088" y="536"/>
                    <a:pt x="3936" y="0"/>
                  </a:cubicBezTo>
                </a:path>
              </a:pathLst>
            </a:custGeom>
            <a:noFill/>
            <a:ln w="444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grpSp>
      <p:sp>
        <p:nvSpPr>
          <p:cNvPr id="13"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4" name="页脚占位符 13"/>
          <p:cNvSpPr>
            <a:spLocks noGrp="1"/>
          </p:cNvSpPr>
          <p:nvPr>
            <p:ph type="ftr" sz="quarter" idx="11"/>
          </p:nvPr>
        </p:nvSpPr>
        <p:spPr/>
        <p:txBody>
          <a:bodyPr/>
          <a:lstStyle/>
          <a:p>
            <a:pPr>
              <a:defRPr/>
            </a:pPr>
            <a:r>
              <a:rPr lang="en-US" altLang="zh-CN"/>
              <a:t>192</a:t>
            </a:r>
            <a:endParaRPr lang="zh-CN" altLang="zh-CN"/>
          </a:p>
        </p:txBody>
      </p:sp>
      <p:sp>
        <p:nvSpPr>
          <p:cNvPr id="15" name="TextBox 14"/>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619"/>
                                        </p:tgtEl>
                                        <p:attrNameLst>
                                          <p:attrName>style.visibility</p:attrName>
                                        </p:attrNameLst>
                                      </p:cBhvr>
                                      <p:to>
                                        <p:strVal val="visible"/>
                                      </p:to>
                                    </p:set>
                                    <p:anim calcmode="lin" valueType="num">
                                      <p:cBhvr additive="base">
                                        <p:cTn id="7" dur="500" fill="hold"/>
                                        <p:tgtEl>
                                          <p:spTgt spid="239619"/>
                                        </p:tgtEl>
                                        <p:attrNameLst>
                                          <p:attrName>ppt_x</p:attrName>
                                        </p:attrNameLst>
                                      </p:cBhvr>
                                      <p:tavLst>
                                        <p:tav tm="0">
                                          <p:val>
                                            <p:strVal val="#ppt_x"/>
                                          </p:val>
                                        </p:tav>
                                        <p:tav tm="100000">
                                          <p:val>
                                            <p:strVal val="#ppt_x"/>
                                          </p:val>
                                        </p:tav>
                                      </p:tavLst>
                                    </p:anim>
                                    <p:anim calcmode="lin" valueType="num">
                                      <p:cBhvr additive="base">
                                        <p:cTn id="8" dur="500" fill="hold"/>
                                        <p:tgtEl>
                                          <p:spTgt spid="2396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9620"/>
                                        </p:tgtEl>
                                        <p:attrNameLst>
                                          <p:attrName>style.visibility</p:attrName>
                                        </p:attrNameLst>
                                      </p:cBhvr>
                                      <p:to>
                                        <p:strVal val="visible"/>
                                      </p:to>
                                    </p:set>
                                    <p:anim calcmode="lin" valueType="num">
                                      <p:cBhvr additive="base">
                                        <p:cTn id="19" dur="500" fill="hold"/>
                                        <p:tgtEl>
                                          <p:spTgt spid="239620"/>
                                        </p:tgtEl>
                                        <p:attrNameLst>
                                          <p:attrName>ppt_x</p:attrName>
                                        </p:attrNameLst>
                                      </p:cBhvr>
                                      <p:tavLst>
                                        <p:tav tm="0">
                                          <p:val>
                                            <p:strVal val="#ppt_x"/>
                                          </p:val>
                                        </p:tav>
                                        <p:tav tm="100000">
                                          <p:val>
                                            <p:strVal val="#ppt_x"/>
                                          </p:val>
                                        </p:tav>
                                      </p:tavLst>
                                    </p:anim>
                                    <p:anim calcmode="lin" valueType="num">
                                      <p:cBhvr additive="base">
                                        <p:cTn id="20" dur="500" fill="hold"/>
                                        <p:tgtEl>
                                          <p:spTgt spid="239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1143000" y="1219200"/>
            <a:ext cx="5029200" cy="519113"/>
          </a:xfrm>
          <a:prstGeom prst="rect">
            <a:avLst/>
          </a:prstGeom>
          <a:noFill/>
          <a:ln w="22225">
            <a:noFill/>
            <a:miter lim="800000"/>
          </a:ln>
          <a:effectLst/>
        </p:spPr>
        <p:txBody>
          <a:bodyPr>
            <a:spAutoFit/>
          </a:bodyPr>
          <a:lstStyle/>
          <a:p>
            <a:pPr>
              <a:buFont typeface="Wingdings" panose="05000000000000000000" pitchFamily="2" charset="2"/>
              <a:buChar char="q"/>
              <a:defRPr/>
            </a:pPr>
            <a:r>
              <a:rPr lang="en-US" altLang="zh-CN" sz="2800" b="0" dirty="0">
                <a:latin typeface="Times New Roman" panose="02020603050405020304" pitchFamily="18" charset="0"/>
                <a:ea typeface="宋体" panose="02010600030101010101" pitchFamily="2" charset="-122"/>
              </a:rPr>
              <a:t> </a:t>
            </a:r>
            <a:r>
              <a:rPr lang="zh-CN" altLang="en-US" sz="2800" dirty="0">
                <a:solidFill>
                  <a:srgbClr val="FF0000"/>
                </a:solidFill>
                <a:latin typeface="Times New Roman" panose="02020603050405020304" pitchFamily="18" charset="0"/>
                <a:ea typeface="宋体" panose="02010600030101010101" pitchFamily="2" charset="-122"/>
              </a:rPr>
              <a:t>幂函数</a:t>
            </a:r>
            <a:endParaRPr lang="en-US" altLang="zh-CN" dirty="0">
              <a:solidFill>
                <a:srgbClr val="FF0000"/>
              </a:solidFill>
              <a:ea typeface="宋体" panose="02010600030101010101" pitchFamily="2" charset="-122"/>
            </a:endParaRPr>
          </a:p>
        </p:txBody>
      </p:sp>
      <p:sp>
        <p:nvSpPr>
          <p:cNvPr id="240643" name="Rectangle 3"/>
          <p:cNvSpPr>
            <a:spLocks noChangeArrowheads="1"/>
          </p:cNvSpPr>
          <p:nvPr/>
        </p:nvSpPr>
        <p:spPr bwMode="auto">
          <a:xfrm>
            <a:off x="323528" y="3789040"/>
            <a:ext cx="6678613" cy="1117600"/>
          </a:xfrm>
          <a:prstGeom prst="rect">
            <a:avLst/>
          </a:prstGeom>
          <a:noFill/>
          <a:ln w="22225">
            <a:noFill/>
            <a:miter lim="800000"/>
          </a:ln>
        </p:spPr>
        <p:txBody>
          <a:bodyPr>
            <a:spAutoFit/>
          </a:bodyPr>
          <a:lstStyle/>
          <a:p>
            <a:pPr>
              <a:lnSpc>
                <a:spcPct val="120000"/>
              </a:lnSpc>
              <a:defRPr/>
            </a:pPr>
            <a:r>
              <a:rPr lang="zh-CN" altLang="en-US" sz="2800" dirty="0">
                <a:latin typeface="宋体" panose="02010600030101010101" pitchFamily="2" charset="-122"/>
                <a:ea typeface="宋体" panose="02010600030101010101" pitchFamily="2" charset="-122"/>
              </a:rPr>
              <a:t>函数的拉氏变换及反变换通常可以由拉氏变换表直接或通过一定的转换得到。</a:t>
            </a:r>
            <a:r>
              <a:rPr lang="zh-CN" altLang="en-US" sz="2800" dirty="0">
                <a:latin typeface="Times New Roman" panose="02020603050405020304" pitchFamily="18" charset="0"/>
                <a:ea typeface="宋体" panose="02010600030101010101" pitchFamily="2" charset="-122"/>
              </a:rPr>
              <a:t> </a:t>
            </a:r>
          </a:p>
        </p:txBody>
      </p:sp>
      <p:sp>
        <p:nvSpPr>
          <p:cNvPr id="240645" name="Rectangle 5"/>
          <p:cNvSpPr>
            <a:spLocks noChangeArrowheads="1"/>
          </p:cNvSpPr>
          <p:nvPr/>
        </p:nvSpPr>
        <p:spPr bwMode="auto">
          <a:xfrm>
            <a:off x="0" y="-184150"/>
            <a:ext cx="184150" cy="368300"/>
          </a:xfrm>
          <a:prstGeom prst="rect">
            <a:avLst/>
          </a:prstGeom>
          <a:noFill/>
          <a:ln w="9525">
            <a:noFill/>
            <a:miter lim="800000"/>
          </a:ln>
          <a:effectLst/>
        </p:spPr>
        <p:txBody>
          <a:bodyPr wrap="none" anchor="ctr">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29698" name="Object 6"/>
          <p:cNvGraphicFramePr>
            <a:graphicFrameLocks noChangeAspect="1"/>
          </p:cNvGraphicFramePr>
          <p:nvPr/>
        </p:nvGraphicFramePr>
        <p:xfrm>
          <a:off x="3000375" y="1214438"/>
          <a:ext cx="1079500" cy="550862"/>
        </p:xfrm>
        <a:graphic>
          <a:graphicData uri="http://schemas.openxmlformats.org/presentationml/2006/ole">
            <mc:AlternateContent xmlns:mc="http://schemas.openxmlformats.org/markup-compatibility/2006">
              <mc:Choice xmlns:v="urn:schemas-microsoft-com:vml" Requires="v">
                <p:oleObj spid="_x0000_s61457" name="Equation" r:id="rId3" imgW="10668000" imgH="5486400" progId="Equation.DSMT4">
                  <p:embed/>
                </p:oleObj>
              </mc:Choice>
              <mc:Fallback>
                <p:oleObj name="Equation" r:id="rId3" imgW="10668000" imgH="5486400" progId="Equation.DSMT4">
                  <p:embed/>
                  <p:pic>
                    <p:nvPicPr>
                      <p:cNvPr id="0" name="Picture 4" descr="imag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1214438"/>
                        <a:ext cx="10795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7" name="Rectangle 7"/>
          <p:cNvSpPr>
            <a:spLocks noChangeArrowheads="1"/>
          </p:cNvSpPr>
          <p:nvPr/>
        </p:nvSpPr>
        <p:spPr bwMode="auto">
          <a:xfrm>
            <a:off x="0" y="2597150"/>
            <a:ext cx="184150" cy="368300"/>
          </a:xfrm>
          <a:prstGeom prst="rect">
            <a:avLst/>
          </a:prstGeom>
          <a:noFill/>
          <a:ln w="9525">
            <a:noFill/>
            <a:miter lim="800000"/>
          </a:ln>
          <a:effectLst/>
        </p:spPr>
        <p:txBody>
          <a:bodyPr wrap="none" anchor="ctr">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29699" name="Object 8"/>
          <p:cNvGraphicFramePr>
            <a:graphicFrameLocks noChangeAspect="1"/>
          </p:cNvGraphicFramePr>
          <p:nvPr/>
        </p:nvGraphicFramePr>
        <p:xfrm>
          <a:off x="1187450" y="2349500"/>
          <a:ext cx="7343775" cy="1265238"/>
        </p:xfrm>
        <a:graphic>
          <a:graphicData uri="http://schemas.openxmlformats.org/presentationml/2006/ole">
            <mc:AlternateContent xmlns:mc="http://schemas.openxmlformats.org/markup-compatibility/2006">
              <mc:Choice xmlns:v="urn:schemas-microsoft-com:vml" Requires="v">
                <p:oleObj spid="_x0000_s61458" name="Equation" r:id="rId5" imgW="65532000" imgH="11277600" progId="Equation.DSMT4">
                  <p:embed/>
                </p:oleObj>
              </mc:Choice>
              <mc:Fallback>
                <p:oleObj name="Equation" r:id="rId5" imgW="65532000" imgH="11277600" progId="Equation.DSMT4">
                  <p:embed/>
                  <p:pic>
                    <p:nvPicPr>
                      <p:cNvPr id="0" name="Picture 3" descr="image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7343775"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graphicFrame>
        <p:nvGraphicFramePr>
          <p:cNvPr id="9" name="对象 8"/>
          <p:cNvGraphicFramePr>
            <a:graphicFrameLocks noChangeAspect="1"/>
          </p:cNvGraphicFramePr>
          <p:nvPr/>
        </p:nvGraphicFramePr>
        <p:xfrm>
          <a:off x="5220072" y="1124744"/>
          <a:ext cx="1736725" cy="476250"/>
        </p:xfrm>
        <a:graphic>
          <a:graphicData uri="http://schemas.openxmlformats.org/presentationml/2006/ole">
            <mc:AlternateContent xmlns:mc="http://schemas.openxmlformats.org/markup-compatibility/2006">
              <mc:Choice xmlns:v="urn:schemas-microsoft-com:vml" Requires="v">
                <p:oleObj spid="_x0000_s61459" name="公式" r:id="rId7" imgW="18897600" imgH="5181600" progId="">
                  <p:embed/>
                </p:oleObj>
              </mc:Choice>
              <mc:Fallback>
                <p:oleObj name="公式" r:id="rId7" imgW="18897600" imgH="5181600" progId="">
                  <p:embed/>
                  <p:pic>
                    <p:nvPicPr>
                      <p:cNvPr id="0" name="Picture 2" descr="image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124744"/>
                        <a:ext cx="1736725" cy="476250"/>
                      </a:xfrm>
                      <a:prstGeom prst="rect">
                        <a:avLst/>
                      </a:prstGeom>
                      <a:solidFill>
                        <a:srgbClr val="FFFF00"/>
                      </a:solidFill>
                      <a:ln w="9525">
                        <a:solidFill>
                          <a:srgbClr val="000000"/>
                        </a:solidFill>
                        <a:miter lim="800000"/>
                        <a:headEnd/>
                        <a:tailEnd/>
                      </a:ln>
                    </p:spPr>
                  </p:pic>
                </p:oleObj>
              </mc:Fallback>
            </mc:AlternateContent>
          </a:graphicData>
        </a:graphic>
      </p:graphicFrame>
      <p:sp>
        <p:nvSpPr>
          <p:cNvPr id="10" name="椭圆 9"/>
          <p:cNvSpPr/>
          <p:nvPr/>
        </p:nvSpPr>
        <p:spPr>
          <a:xfrm>
            <a:off x="4932040" y="2204864"/>
            <a:ext cx="2592288" cy="144016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0" idx="0"/>
          </p:cNvCxnSpPr>
          <p:nvPr/>
        </p:nvCxnSpPr>
        <p:spPr>
          <a:xfrm>
            <a:off x="6084168" y="1556792"/>
            <a:ext cx="14401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nvGraphicFramePr>
        <p:xfrm>
          <a:off x="3779912" y="4869159"/>
          <a:ext cx="2664296" cy="1407553"/>
        </p:xfrm>
        <a:graphic>
          <a:graphicData uri="http://schemas.openxmlformats.org/presentationml/2006/ole">
            <mc:AlternateContent xmlns:mc="http://schemas.openxmlformats.org/markup-compatibility/2006">
              <mc:Choice xmlns:v="urn:schemas-microsoft-com:vml" Requires="v">
                <p:oleObj spid="_x0000_s61460" name="公式" r:id="rId9" imgW="32308800" imgH="17068800" progId="">
                  <p:embed/>
                </p:oleObj>
              </mc:Choice>
              <mc:Fallback>
                <p:oleObj name="公式" r:id="rId9" imgW="32308800" imgH="17068800" progId="">
                  <p:embed/>
                  <p:pic>
                    <p:nvPicPr>
                      <p:cNvPr id="0" name="Picture 1" descr="image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4869159"/>
                        <a:ext cx="2664296" cy="1407553"/>
                      </a:xfrm>
                      <a:prstGeom prst="rect">
                        <a:avLst/>
                      </a:prstGeom>
                      <a:solidFill>
                        <a:srgbClr val="FFFF99">
                          <a:alpha val="99001"/>
                        </a:srgbClr>
                      </a:solidFill>
                      <a:ln w="9525">
                        <a:solidFill>
                          <a:srgbClr val="000000"/>
                        </a:solidFill>
                        <a:miter lim="800000"/>
                        <a:headEnd/>
                        <a:tailEnd/>
                      </a:ln>
                    </p:spPr>
                  </p:pic>
                </p:oleObj>
              </mc:Fallback>
            </mc:AlternateContent>
          </a:graphicData>
        </a:graphic>
      </p:graphicFrame>
      <p:cxnSp>
        <p:nvCxnSpPr>
          <p:cNvPr id="15" name="直接箭头连接符 14"/>
          <p:cNvCxnSpPr>
            <a:endCxn id="19" idx="4"/>
          </p:cNvCxnSpPr>
          <p:nvPr/>
        </p:nvCxnSpPr>
        <p:spPr>
          <a:xfrm flipV="1">
            <a:off x="6444208" y="3861048"/>
            <a:ext cx="172819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740352" y="1988840"/>
            <a:ext cx="864096" cy="1872208"/>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页脚占位符 15"/>
          <p:cNvSpPr>
            <a:spLocks noGrp="1"/>
          </p:cNvSpPr>
          <p:nvPr>
            <p:ph type="ftr" sz="quarter" idx="11"/>
          </p:nvPr>
        </p:nvSpPr>
        <p:spPr/>
        <p:txBody>
          <a:bodyPr/>
          <a:lstStyle/>
          <a:p>
            <a:pPr>
              <a:defRPr/>
            </a:pPr>
            <a:r>
              <a:rPr lang="en-US" altLang="zh-CN"/>
              <a:t>192</a:t>
            </a:r>
            <a:endParaRPr lang="zh-CN" altLang="zh-CN"/>
          </a:p>
        </p:txBody>
      </p:sp>
      <p:sp>
        <p:nvSpPr>
          <p:cNvPr id="17" name="TextBox 1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3"/>
                                        </p:tgtEl>
                                        <p:attrNameLst>
                                          <p:attrName>style.visibility</p:attrName>
                                        </p:attrNameLst>
                                      </p:cBhvr>
                                      <p:to>
                                        <p:strVal val="visible"/>
                                      </p:to>
                                    </p:set>
                                    <p:anim calcmode="lin" valueType="num">
                                      <p:cBhvr additive="base">
                                        <p:cTn id="7" dur="500" fill="hold"/>
                                        <p:tgtEl>
                                          <p:spTgt spid="240643"/>
                                        </p:tgtEl>
                                        <p:attrNameLst>
                                          <p:attrName>ppt_x</p:attrName>
                                        </p:attrNameLst>
                                      </p:cBhvr>
                                      <p:tavLst>
                                        <p:tav tm="0">
                                          <p:val>
                                            <p:strVal val="#ppt_x"/>
                                          </p:val>
                                        </p:tav>
                                        <p:tav tm="100000">
                                          <p:val>
                                            <p:strVal val="#ppt_x"/>
                                          </p:val>
                                        </p:tav>
                                      </p:tavLst>
                                    </p:anim>
                                    <p:anim calcmode="lin" valueType="num">
                                      <p:cBhvr additive="base">
                                        <p:cTn id="8" dur="500" fill="hold"/>
                                        <p:tgtEl>
                                          <p:spTgt spid="240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990600" y="1268760"/>
            <a:ext cx="4689475"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ea typeface="宋体" panose="02010600030101010101" pitchFamily="2" charset="-122"/>
              </a:rPr>
              <a:t>拉氏变换积分下限的说明</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41667" name="Rectangle 3"/>
          <p:cNvSpPr>
            <a:spLocks noChangeArrowheads="1"/>
          </p:cNvSpPr>
          <p:nvPr/>
        </p:nvSpPr>
        <p:spPr bwMode="auto">
          <a:xfrm>
            <a:off x="395536" y="1802160"/>
            <a:ext cx="8497639" cy="1630363"/>
          </a:xfrm>
          <a:prstGeom prst="rect">
            <a:avLst/>
          </a:prstGeom>
          <a:noFill/>
          <a:ln w="22225">
            <a:noFill/>
            <a:miter lim="800000"/>
          </a:ln>
        </p:spPr>
        <p:txBody>
          <a:bodyPr wrap="square">
            <a:spAutoFit/>
          </a:bodyPr>
          <a:lstStyle/>
          <a:p>
            <a:pPr algn="dist">
              <a:lnSpc>
                <a:spcPct val="120000"/>
              </a:lnSpc>
              <a:defRPr/>
            </a:pPr>
            <a:r>
              <a:rPr lang="zh-CN" altLang="en-US" sz="2800" dirty="0">
                <a:latin typeface="宋体" panose="02010600030101010101" pitchFamily="2" charset="-122"/>
                <a:ea typeface="宋体" panose="02010600030101010101" pitchFamily="2" charset="-122"/>
              </a:rPr>
              <a:t>在某些情况下，函数</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在</a:t>
            </a:r>
            <a:r>
              <a:rPr lang="en-US" altLang="zh-CN" sz="2800" i="1" dirty="0">
                <a:latin typeface="Times New Roman" panose="02020603050405020304" pitchFamily="18" charset="0"/>
                <a:ea typeface="宋体" panose="02010600030101010101" pitchFamily="2" charset="-122"/>
              </a:rPr>
              <a:t>t</a:t>
            </a:r>
            <a:r>
              <a:rPr lang="zh-CN" altLang="en-US" sz="2800" dirty="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a:t>
            </a:r>
            <a:r>
              <a:rPr lang="zh-CN" altLang="en-US" sz="2800" dirty="0">
                <a:ea typeface="宋体" panose="02010600030101010101" pitchFamily="2" charset="-122"/>
              </a:rPr>
              <a:t>处有一个脉冲函数。这时必须明确</a:t>
            </a:r>
            <a:r>
              <a:rPr lang="zh-CN" altLang="en-US" sz="2800" dirty="0">
                <a:latin typeface="宋体" panose="02010600030101010101" pitchFamily="2" charset="-122"/>
                <a:ea typeface="宋体" panose="02010600030101010101" pitchFamily="2" charset="-122"/>
              </a:rPr>
              <a:t>拉氏变换的积分下限是</a:t>
            </a:r>
            <a:r>
              <a:rPr lang="en-US" altLang="zh-CN" sz="2800" dirty="0">
                <a:latin typeface="Times New Roman" panose="02020603050405020304" pitchFamily="18" charset="0"/>
                <a:ea typeface="宋体" panose="02010600030101010101" pitchFamily="2" charset="-122"/>
              </a:rPr>
              <a:t>0</a:t>
            </a:r>
            <a:r>
              <a:rPr lang="zh-CN" altLang="en-US" sz="2800" baseline="36000" dirty="0">
                <a:ea typeface="宋体" panose="02010600030101010101" pitchFamily="2" charset="-122"/>
              </a:rPr>
              <a:t>－</a:t>
            </a:r>
          </a:p>
          <a:p>
            <a:pPr>
              <a:lnSpc>
                <a:spcPct val="120000"/>
              </a:lnSpc>
              <a:defRPr/>
            </a:pPr>
            <a:r>
              <a:rPr lang="zh-CN" altLang="en-US" sz="2800" dirty="0">
                <a:latin typeface="宋体" panose="02010600030101010101" pitchFamily="2" charset="-122"/>
                <a:ea typeface="宋体" panose="02010600030101010101" pitchFamily="2" charset="-122"/>
              </a:rPr>
              <a:t>还是</a:t>
            </a:r>
            <a:r>
              <a:rPr lang="en-US" altLang="zh-CN" sz="2800" dirty="0">
                <a:latin typeface="Times New Roman" panose="02020603050405020304" pitchFamily="18" charset="0"/>
                <a:ea typeface="宋体" panose="02010600030101010101" pitchFamily="2" charset="-122"/>
              </a:rPr>
              <a:t>0</a:t>
            </a:r>
            <a:r>
              <a:rPr lang="en-US" altLang="zh-CN" sz="2800" baseline="360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，并相应记为：</a:t>
            </a:r>
          </a:p>
        </p:txBody>
      </p:sp>
      <p:graphicFrame>
        <p:nvGraphicFramePr>
          <p:cNvPr id="241668" name="Object 4"/>
          <p:cNvGraphicFramePr>
            <a:graphicFrameLocks noChangeAspect="1"/>
          </p:cNvGraphicFramePr>
          <p:nvPr/>
        </p:nvGraphicFramePr>
        <p:xfrm>
          <a:off x="1758950" y="3538885"/>
          <a:ext cx="3803650" cy="673100"/>
        </p:xfrm>
        <a:graphic>
          <a:graphicData uri="http://schemas.openxmlformats.org/presentationml/2006/ole">
            <mc:AlternateContent xmlns:mc="http://schemas.openxmlformats.org/markup-compatibility/2006">
              <mc:Choice xmlns:v="urn:schemas-microsoft-com:vml" Requires="v">
                <p:oleObj spid="_x0000_s62473" name="Equation" r:id="rId3" imgW="34442400" imgH="6096000" progId="">
                  <p:embed/>
                </p:oleObj>
              </mc:Choice>
              <mc:Fallback>
                <p:oleObj name="Equation" r:id="rId3" imgW="34442400" imgH="6096000" progId="">
                  <p:embed/>
                  <p:pic>
                    <p:nvPicPr>
                      <p:cNvPr id="0" name="Picture 2" descr="image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538885"/>
                        <a:ext cx="38036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69" name="Object 5"/>
          <p:cNvGraphicFramePr>
            <a:graphicFrameLocks noChangeAspect="1"/>
          </p:cNvGraphicFramePr>
          <p:nvPr/>
        </p:nvGraphicFramePr>
        <p:xfrm>
          <a:off x="1766888" y="4377085"/>
          <a:ext cx="5548312" cy="1477963"/>
        </p:xfrm>
        <a:graphic>
          <a:graphicData uri="http://schemas.openxmlformats.org/presentationml/2006/ole">
            <mc:AlternateContent xmlns:mc="http://schemas.openxmlformats.org/markup-compatibility/2006">
              <mc:Choice xmlns:v="urn:schemas-microsoft-com:vml" Requires="v">
                <p:oleObj spid="_x0000_s62474" name="Equation" r:id="rId5" imgW="50292000" imgH="13411200" progId="">
                  <p:embed/>
                </p:oleObj>
              </mc:Choice>
              <mc:Fallback>
                <p:oleObj name="Equation" r:id="rId5" imgW="50292000" imgH="13411200" progId="">
                  <p:embed/>
                  <p:pic>
                    <p:nvPicPr>
                      <p:cNvPr id="0" name="Picture 1" descr="image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6888" y="4377085"/>
                        <a:ext cx="5548312" cy="147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67"/>
                                        </p:tgtEl>
                                        <p:attrNameLst>
                                          <p:attrName>style.visibility</p:attrName>
                                        </p:attrNameLst>
                                      </p:cBhvr>
                                      <p:to>
                                        <p:strVal val="visible"/>
                                      </p:to>
                                    </p:set>
                                    <p:anim calcmode="lin" valueType="num">
                                      <p:cBhvr additive="base">
                                        <p:cTn id="7" dur="500" fill="hold"/>
                                        <p:tgtEl>
                                          <p:spTgt spid="241667"/>
                                        </p:tgtEl>
                                        <p:attrNameLst>
                                          <p:attrName>ppt_x</p:attrName>
                                        </p:attrNameLst>
                                      </p:cBhvr>
                                      <p:tavLst>
                                        <p:tav tm="0">
                                          <p:val>
                                            <p:strVal val="#ppt_x"/>
                                          </p:val>
                                        </p:tav>
                                        <p:tav tm="100000">
                                          <p:val>
                                            <p:strVal val="#ppt_x"/>
                                          </p:val>
                                        </p:tav>
                                      </p:tavLst>
                                    </p:anim>
                                    <p:anim calcmode="lin" valueType="num">
                                      <p:cBhvr additive="base">
                                        <p:cTn id="8" dur="500" fill="hold"/>
                                        <p:tgtEl>
                                          <p:spTgt spid="241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1668"/>
                                        </p:tgtEl>
                                        <p:attrNameLst>
                                          <p:attrName>style.visibility</p:attrName>
                                        </p:attrNameLst>
                                      </p:cBhvr>
                                      <p:to>
                                        <p:strVal val="visible"/>
                                      </p:to>
                                    </p:set>
                                    <p:anim calcmode="lin" valueType="num">
                                      <p:cBhvr additive="base">
                                        <p:cTn id="13" dur="500" fill="hold"/>
                                        <p:tgtEl>
                                          <p:spTgt spid="241668"/>
                                        </p:tgtEl>
                                        <p:attrNameLst>
                                          <p:attrName>ppt_x</p:attrName>
                                        </p:attrNameLst>
                                      </p:cBhvr>
                                      <p:tavLst>
                                        <p:tav tm="0">
                                          <p:val>
                                            <p:strVal val="#ppt_x"/>
                                          </p:val>
                                        </p:tav>
                                        <p:tav tm="100000">
                                          <p:val>
                                            <p:strVal val="#ppt_x"/>
                                          </p:val>
                                        </p:tav>
                                      </p:tavLst>
                                    </p:anim>
                                    <p:anim calcmode="lin" valueType="num">
                                      <p:cBhvr additive="base">
                                        <p:cTn id="14"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1669"/>
                                        </p:tgtEl>
                                        <p:attrNameLst>
                                          <p:attrName>style.visibility</p:attrName>
                                        </p:attrNameLst>
                                      </p:cBhvr>
                                      <p:to>
                                        <p:strVal val="visible"/>
                                      </p:to>
                                    </p:set>
                                    <p:anim calcmode="lin" valueType="num">
                                      <p:cBhvr additive="base">
                                        <p:cTn id="19" dur="500" fill="hold"/>
                                        <p:tgtEl>
                                          <p:spTgt spid="241669"/>
                                        </p:tgtEl>
                                        <p:attrNameLst>
                                          <p:attrName>ppt_x</p:attrName>
                                        </p:attrNameLst>
                                      </p:cBhvr>
                                      <p:tavLst>
                                        <p:tav tm="0">
                                          <p:val>
                                            <p:strVal val="#ppt_x"/>
                                          </p:val>
                                        </p:tav>
                                        <p:tav tm="100000">
                                          <p:val>
                                            <p:strVal val="#ppt_x"/>
                                          </p:val>
                                        </p:tav>
                                      </p:tavLst>
                                    </p:anim>
                                    <p:anim calcmode="lin" valueType="num">
                                      <p:cBhvr additive="base">
                                        <p:cTn id="20" dur="500" fill="hold"/>
                                        <p:tgtEl>
                                          <p:spTgt spid="241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990600" y="1340768"/>
            <a:ext cx="3014663" cy="584200"/>
          </a:xfrm>
          <a:prstGeom prst="rect">
            <a:avLst/>
          </a:prstGeom>
          <a:noFill/>
          <a:ln w="22225">
            <a:noFill/>
            <a:miter lim="800000"/>
          </a:ln>
          <a:effectLst/>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3200" dirty="0">
                <a:solidFill>
                  <a:srgbClr val="893B7E"/>
                </a:solidFill>
                <a:ea typeface="宋体" panose="02010600030101010101" pitchFamily="2" charset="-122"/>
              </a:rPr>
              <a:t>拉氏变换性质</a:t>
            </a:r>
            <a:endParaRPr lang="en-US" altLang="zh-CN" sz="3200" dirty="0">
              <a:solidFill>
                <a:srgbClr val="893B7E"/>
              </a:solidFill>
              <a:ea typeface="宋体" panose="02010600030101010101" pitchFamily="2" charset="-122"/>
            </a:endParaRPr>
          </a:p>
        </p:txBody>
      </p:sp>
      <p:sp>
        <p:nvSpPr>
          <p:cNvPr id="242691" name="Rectangle 3"/>
          <p:cNvSpPr>
            <a:spLocks noChangeArrowheads="1"/>
          </p:cNvSpPr>
          <p:nvPr/>
        </p:nvSpPr>
        <p:spPr bwMode="auto">
          <a:xfrm>
            <a:off x="1143000" y="2091656"/>
            <a:ext cx="4343400" cy="519112"/>
          </a:xfrm>
          <a:prstGeom prst="rect">
            <a:avLst/>
          </a:prstGeom>
          <a:noFill/>
          <a:ln w="22225">
            <a:noFill/>
            <a:miter lim="800000"/>
          </a:ln>
          <a:effectLst/>
        </p:spPr>
        <p:txBody>
          <a:bodyPr>
            <a:spAutoFit/>
          </a:bodyPr>
          <a:lstStyle/>
          <a:p>
            <a:pPr>
              <a:buFont typeface="Wingdings" panose="05000000000000000000" pitchFamily="2" charset="2"/>
              <a:buChar char="Ø"/>
              <a:defRPr/>
            </a:pPr>
            <a:r>
              <a:rPr lang="zh-CN" altLang="en-US" sz="2800" dirty="0">
                <a:solidFill>
                  <a:srgbClr val="893B7E"/>
                </a:solidFill>
                <a:latin typeface="Arial" panose="020B0604020202020204" pitchFamily="34" charset="0"/>
                <a:ea typeface="宋体" panose="02010600030101010101" pitchFamily="2" charset="-122"/>
              </a:rPr>
              <a:t>叠加原理</a:t>
            </a:r>
            <a:endParaRPr lang="en-US" altLang="zh-CN" dirty="0">
              <a:solidFill>
                <a:srgbClr val="893B7E"/>
              </a:solidFill>
              <a:ea typeface="宋体" panose="02010600030101010101" pitchFamily="2" charset="-122"/>
            </a:endParaRPr>
          </a:p>
        </p:txBody>
      </p:sp>
      <p:sp>
        <p:nvSpPr>
          <p:cNvPr id="242692" name="Rectangle 4"/>
          <p:cNvSpPr>
            <a:spLocks noChangeArrowheads="1"/>
          </p:cNvSpPr>
          <p:nvPr/>
        </p:nvSpPr>
        <p:spPr bwMode="auto">
          <a:xfrm>
            <a:off x="1447800" y="2777456"/>
            <a:ext cx="6796088" cy="519112"/>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FF0000"/>
                </a:solidFill>
                <a:ea typeface="宋体" panose="02010600030101010101" pitchFamily="2" charset="-122"/>
              </a:rPr>
              <a:t>齐次性</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L</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af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aL</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a</a:t>
            </a:r>
            <a:r>
              <a:rPr lang="zh-CN" altLang="en-US" sz="2800" dirty="0">
                <a:ea typeface="宋体" panose="02010600030101010101" pitchFamily="2" charset="-122"/>
              </a:rPr>
              <a:t>为常数；</a:t>
            </a:r>
          </a:p>
        </p:txBody>
      </p:sp>
      <p:sp>
        <p:nvSpPr>
          <p:cNvPr id="242693" name="Rectangle 5"/>
          <p:cNvSpPr>
            <a:spLocks noChangeArrowheads="1"/>
          </p:cNvSpPr>
          <p:nvPr/>
        </p:nvSpPr>
        <p:spPr bwMode="auto">
          <a:xfrm>
            <a:off x="1447800" y="3410868"/>
            <a:ext cx="7005638" cy="1073150"/>
          </a:xfrm>
          <a:prstGeom prst="rect">
            <a:avLst/>
          </a:prstGeom>
          <a:noFill/>
          <a:ln w="22225">
            <a:noFill/>
            <a:miter lim="800000"/>
          </a:ln>
        </p:spPr>
        <p:txBody>
          <a:bodyPr wrap="none">
            <a:spAutoFit/>
          </a:bodyPr>
          <a:lstStyle/>
          <a:p>
            <a:pPr>
              <a:lnSpc>
                <a:spcPct val="115000"/>
              </a:lnSpc>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zh-CN" altLang="en-US" sz="2800" dirty="0">
                <a:solidFill>
                  <a:srgbClr val="FF0000"/>
                </a:solidFill>
                <a:ea typeface="宋体" panose="02010600030101010101" pitchFamily="2" charset="-122"/>
              </a:rPr>
              <a:t>叠加性</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L</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af</a:t>
            </a:r>
            <a:r>
              <a:rPr lang="en-US" altLang="zh-CN" sz="2800" baseline="-30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bf</a:t>
            </a:r>
            <a:r>
              <a:rPr lang="en-US" altLang="zh-CN" sz="2800" baseline="-30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aL</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a:t>
            </a:r>
            <a:r>
              <a:rPr lang="en-US" altLang="zh-CN" sz="2800" baseline="-30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bL</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a:t>
            </a:r>
            <a:r>
              <a:rPr lang="en-US" altLang="zh-CN" sz="2800" baseline="-30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p>
          <a:p>
            <a:pPr>
              <a:lnSpc>
                <a:spcPct val="115000"/>
              </a:lnSpc>
              <a:defRPr/>
            </a:pP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a</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b</a:t>
            </a:r>
            <a:r>
              <a:rPr lang="zh-CN" altLang="en-US" sz="2800" dirty="0">
                <a:ea typeface="宋体" panose="02010600030101010101" pitchFamily="2" charset="-122"/>
              </a:rPr>
              <a:t>为常数；</a:t>
            </a:r>
          </a:p>
        </p:txBody>
      </p:sp>
      <p:sp>
        <p:nvSpPr>
          <p:cNvPr id="242694" name="Rectangle 6"/>
          <p:cNvSpPr>
            <a:spLocks noChangeArrowheads="1"/>
          </p:cNvSpPr>
          <p:nvPr/>
        </p:nvSpPr>
        <p:spPr bwMode="auto">
          <a:xfrm>
            <a:off x="1447800" y="4606256"/>
            <a:ext cx="5500688" cy="519112"/>
          </a:xfrm>
          <a:prstGeom prst="rect">
            <a:avLst/>
          </a:prstGeom>
          <a:noFill/>
          <a:ln w="22225">
            <a:noFill/>
            <a:miter lim="800000"/>
          </a:ln>
        </p:spPr>
        <p:txBody>
          <a:bodyPr>
            <a:spAutoFit/>
          </a:bodyPr>
          <a:lstStyle/>
          <a:p>
            <a:pPr>
              <a:defRPr/>
            </a:pPr>
            <a:r>
              <a:rPr lang="zh-CN" altLang="en-US" sz="2800">
                <a:ea typeface="宋体" panose="02010600030101010101" pitchFamily="2" charset="-122"/>
              </a:rPr>
              <a:t>显然，拉氏变换为线性变换。</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 calcmode="lin" valueType="num">
                                      <p:cBhvr additive="base">
                                        <p:cTn id="7" dur="500" fill="hold"/>
                                        <p:tgtEl>
                                          <p:spTgt spid="242691"/>
                                        </p:tgtEl>
                                        <p:attrNameLst>
                                          <p:attrName>ppt_x</p:attrName>
                                        </p:attrNameLst>
                                      </p:cBhvr>
                                      <p:tavLst>
                                        <p:tav tm="0">
                                          <p:val>
                                            <p:strVal val="#ppt_x"/>
                                          </p:val>
                                        </p:tav>
                                        <p:tav tm="100000">
                                          <p:val>
                                            <p:strVal val="#ppt_x"/>
                                          </p:val>
                                        </p:tav>
                                      </p:tavLst>
                                    </p:anim>
                                    <p:anim calcmode="lin" valueType="num">
                                      <p:cBhvr additive="base">
                                        <p:cTn id="8" dur="500" fill="hold"/>
                                        <p:tgtEl>
                                          <p:spTgt spid="2426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692"/>
                                        </p:tgtEl>
                                        <p:attrNameLst>
                                          <p:attrName>style.visibility</p:attrName>
                                        </p:attrNameLst>
                                      </p:cBhvr>
                                      <p:to>
                                        <p:strVal val="visible"/>
                                      </p:to>
                                    </p:set>
                                    <p:anim calcmode="lin" valueType="num">
                                      <p:cBhvr additive="base">
                                        <p:cTn id="13" dur="500" fill="hold"/>
                                        <p:tgtEl>
                                          <p:spTgt spid="242692"/>
                                        </p:tgtEl>
                                        <p:attrNameLst>
                                          <p:attrName>ppt_x</p:attrName>
                                        </p:attrNameLst>
                                      </p:cBhvr>
                                      <p:tavLst>
                                        <p:tav tm="0">
                                          <p:val>
                                            <p:strVal val="#ppt_x"/>
                                          </p:val>
                                        </p:tav>
                                        <p:tav tm="100000">
                                          <p:val>
                                            <p:strVal val="#ppt_x"/>
                                          </p:val>
                                        </p:tav>
                                      </p:tavLst>
                                    </p:anim>
                                    <p:anim calcmode="lin" valueType="num">
                                      <p:cBhvr additive="base">
                                        <p:cTn id="14" dur="500" fill="hold"/>
                                        <p:tgtEl>
                                          <p:spTgt spid="2426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3"/>
                                        </p:tgtEl>
                                        <p:attrNameLst>
                                          <p:attrName>style.visibility</p:attrName>
                                        </p:attrNameLst>
                                      </p:cBhvr>
                                      <p:to>
                                        <p:strVal val="visible"/>
                                      </p:to>
                                    </p:set>
                                    <p:anim calcmode="lin" valueType="num">
                                      <p:cBhvr additive="base">
                                        <p:cTn id="19" dur="500" fill="hold"/>
                                        <p:tgtEl>
                                          <p:spTgt spid="242693"/>
                                        </p:tgtEl>
                                        <p:attrNameLst>
                                          <p:attrName>ppt_x</p:attrName>
                                        </p:attrNameLst>
                                      </p:cBhvr>
                                      <p:tavLst>
                                        <p:tav tm="0">
                                          <p:val>
                                            <p:strVal val="#ppt_x"/>
                                          </p:val>
                                        </p:tav>
                                        <p:tav tm="100000">
                                          <p:val>
                                            <p:strVal val="#ppt_x"/>
                                          </p:val>
                                        </p:tav>
                                      </p:tavLst>
                                    </p:anim>
                                    <p:anim calcmode="lin" valueType="num">
                                      <p:cBhvr additive="base">
                                        <p:cTn id="20"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2694"/>
                                        </p:tgtEl>
                                        <p:attrNameLst>
                                          <p:attrName>style.visibility</p:attrName>
                                        </p:attrNameLst>
                                      </p:cBhvr>
                                      <p:to>
                                        <p:strVal val="visible"/>
                                      </p:to>
                                    </p:set>
                                    <p:anim calcmode="lin" valueType="num">
                                      <p:cBhvr additive="base">
                                        <p:cTn id="25" dur="500" fill="hold"/>
                                        <p:tgtEl>
                                          <p:spTgt spid="242694"/>
                                        </p:tgtEl>
                                        <p:attrNameLst>
                                          <p:attrName>ppt_x</p:attrName>
                                        </p:attrNameLst>
                                      </p:cBhvr>
                                      <p:tavLst>
                                        <p:tav tm="0">
                                          <p:val>
                                            <p:strVal val="#ppt_x"/>
                                          </p:val>
                                        </p:tav>
                                        <p:tav tm="100000">
                                          <p:val>
                                            <p:strVal val="#ppt_x"/>
                                          </p:val>
                                        </p:tav>
                                      </p:tavLst>
                                    </p:anim>
                                    <p:anim calcmode="lin" valueType="num">
                                      <p:cBhvr additive="base">
                                        <p:cTn id="26"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p:bldP spid="242692" grpId="0" autoUpdateAnimBg="0"/>
      <p:bldP spid="242693" grpId="0" autoUpdateAnimBg="0"/>
      <p:bldP spid="24269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1143000" y="908720"/>
            <a:ext cx="6453188" cy="523875"/>
          </a:xfrm>
          <a:prstGeom prst="rect">
            <a:avLst/>
          </a:prstGeom>
          <a:noFill/>
          <a:ln w="22225">
            <a:noFill/>
            <a:miter lim="800000"/>
          </a:ln>
          <a:effectLst/>
        </p:spPr>
        <p:txBody>
          <a:bodyPr>
            <a:spAutoFit/>
          </a:bodyPr>
          <a:lstStyle/>
          <a:p>
            <a:pPr>
              <a:buFont typeface="Wingdings" panose="05000000000000000000" pitchFamily="2" charset="2"/>
              <a:buChar char="Ø"/>
              <a:defRPr/>
            </a:pPr>
            <a:r>
              <a:rPr lang="zh-CN" altLang="en-US" sz="2800" dirty="0">
                <a:solidFill>
                  <a:srgbClr val="893B7E"/>
                </a:solidFill>
                <a:ea typeface="黑体" panose="02010609060101010101" pitchFamily="49" charset="-122"/>
              </a:rPr>
              <a:t>微分定理</a:t>
            </a:r>
            <a:endParaRPr lang="zh-CN" altLang="en-US" dirty="0">
              <a:solidFill>
                <a:srgbClr val="893B7E"/>
              </a:solidFill>
              <a:ea typeface="宋体" panose="02010600030101010101" pitchFamily="2" charset="-122"/>
            </a:endParaRPr>
          </a:p>
        </p:txBody>
      </p:sp>
      <p:graphicFrame>
        <p:nvGraphicFramePr>
          <p:cNvPr id="243715" name="Object 3"/>
          <p:cNvGraphicFramePr>
            <a:graphicFrameLocks noChangeAspect="1"/>
          </p:cNvGraphicFramePr>
          <p:nvPr/>
        </p:nvGraphicFramePr>
        <p:xfrm>
          <a:off x="1619250" y="1453233"/>
          <a:ext cx="5486400" cy="862012"/>
        </p:xfrm>
        <a:graphic>
          <a:graphicData uri="http://schemas.openxmlformats.org/presentationml/2006/ole">
            <mc:AlternateContent xmlns:mc="http://schemas.openxmlformats.org/markup-compatibility/2006">
              <mc:Choice xmlns:v="urn:schemas-microsoft-com:vml" Requires="v">
                <p:oleObj spid="_x0000_s63497" r:id="rId3" imgW="75590400" imgH="11887200" progId="">
                  <p:embed/>
                </p:oleObj>
              </mc:Choice>
              <mc:Fallback>
                <p:oleObj r:id="rId3" imgW="75590400" imgH="11887200" progId="">
                  <p:embed/>
                  <p:pic>
                    <p:nvPicPr>
                      <p:cNvPr id="0" name="Picture 2" descr="image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53233"/>
                        <a:ext cx="5486400"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
          <p:cNvGraphicFramePr>
            <a:graphicFrameLocks noChangeAspect="1"/>
          </p:cNvGraphicFramePr>
          <p:nvPr/>
        </p:nvGraphicFramePr>
        <p:xfrm>
          <a:off x="1785938" y="2466058"/>
          <a:ext cx="7077075" cy="2409825"/>
        </p:xfrm>
        <a:graphic>
          <a:graphicData uri="http://schemas.openxmlformats.org/presentationml/2006/ole">
            <mc:AlternateContent xmlns:mc="http://schemas.openxmlformats.org/markup-compatibility/2006">
              <mc:Choice xmlns:v="urn:schemas-microsoft-com:vml" Requires="v">
                <p:oleObj spid="_x0000_s63498" name="Equation" r:id="rId5" imgW="85953600" imgH="29260800" progId="">
                  <p:embed/>
                </p:oleObj>
              </mc:Choice>
              <mc:Fallback>
                <p:oleObj name="Equation" r:id="rId5" imgW="85953600" imgH="29260800" progId="">
                  <p:embed/>
                  <p:pic>
                    <p:nvPicPr>
                      <p:cNvPr id="0" name="Picture 1" descr="image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2466058"/>
                        <a:ext cx="7077075"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8"/>
          <p:cNvSpPr>
            <a:spLocks noChangeArrowheads="1"/>
          </p:cNvSpPr>
          <p:nvPr/>
        </p:nvSpPr>
        <p:spPr bwMode="auto">
          <a:xfrm>
            <a:off x="1331640" y="5109245"/>
            <a:ext cx="7594873" cy="1073150"/>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式中，</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'(0)</a:t>
            </a:r>
            <a:r>
              <a:rPr lang="zh-CN" altLang="en-US"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''(0)</a:t>
            </a:r>
            <a:r>
              <a:rPr lang="zh-CN" altLang="en-US" sz="2800" dirty="0">
                <a:latin typeface="宋体" panose="02010600030101010101" pitchFamily="2" charset="-122"/>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为函数</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的各阶导数在</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=0</a:t>
            </a:r>
            <a:r>
              <a:rPr lang="zh-CN" altLang="en-US" sz="2800" dirty="0">
                <a:latin typeface="宋体" panose="02010600030101010101" pitchFamily="2" charset="-122"/>
                <a:ea typeface="宋体" panose="02010600030101010101" pitchFamily="2" charset="-122"/>
              </a:rPr>
              <a:t>时的值。</a:t>
            </a:r>
          </a:p>
        </p:txBody>
      </p:sp>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anim calcmode="lin" valueType="num">
                                      <p:cBhvr additive="base">
                                        <p:cTn id="7" dur="500" fill="hold"/>
                                        <p:tgtEl>
                                          <p:spTgt spid="2437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37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715"/>
                                        </p:tgtEl>
                                        <p:attrNameLst>
                                          <p:attrName>style.visibility</p:attrName>
                                        </p:attrNameLst>
                                      </p:cBhvr>
                                      <p:to>
                                        <p:strVal val="visible"/>
                                      </p:to>
                                    </p:set>
                                    <p:anim calcmode="lin" valueType="num">
                                      <p:cBhvr additive="base">
                                        <p:cTn id="13" dur="500" fill="hold"/>
                                        <p:tgtEl>
                                          <p:spTgt spid="243715"/>
                                        </p:tgtEl>
                                        <p:attrNameLst>
                                          <p:attrName>ppt_x</p:attrName>
                                        </p:attrNameLst>
                                      </p:cBhvr>
                                      <p:tavLst>
                                        <p:tav tm="0">
                                          <p:val>
                                            <p:strVal val="#ppt_x"/>
                                          </p:val>
                                        </p:tav>
                                        <p:tav tm="100000">
                                          <p:val>
                                            <p:strVal val="#ppt_x"/>
                                          </p:val>
                                        </p:tav>
                                      </p:tavLst>
                                    </p:anim>
                                    <p:anim calcmode="lin" valueType="num">
                                      <p:cBhvr additive="base">
                                        <p:cTn id="14" dur="500" fill="hold"/>
                                        <p:tgtEl>
                                          <p:spTgt spid="2437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5762" name="Object 2"/>
          <p:cNvGraphicFramePr>
            <a:graphicFrameLocks noChangeAspect="1"/>
          </p:cNvGraphicFramePr>
          <p:nvPr/>
        </p:nvGraphicFramePr>
        <p:xfrm>
          <a:off x="3348038" y="2492152"/>
          <a:ext cx="3044825" cy="3673475"/>
        </p:xfrm>
        <a:graphic>
          <a:graphicData uri="http://schemas.openxmlformats.org/presentationml/2006/ole">
            <mc:AlternateContent xmlns:mc="http://schemas.openxmlformats.org/markup-compatibility/2006">
              <mc:Choice xmlns:v="urn:schemas-microsoft-com:vml" Requires="v">
                <p:oleObj spid="_x0000_s65541" r:id="rId3" imgW="37795200" imgH="45415200" progId="">
                  <p:embed/>
                </p:oleObj>
              </mc:Choice>
              <mc:Fallback>
                <p:oleObj r:id="rId3" imgW="37795200" imgH="45415200" progId="">
                  <p:embed/>
                  <p:pic>
                    <p:nvPicPr>
                      <p:cNvPr id="0" name="Picture 1" descr="image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492152"/>
                        <a:ext cx="3044825" cy="367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Rectangle 3"/>
          <p:cNvSpPr>
            <a:spLocks noChangeArrowheads="1"/>
          </p:cNvSpPr>
          <p:nvPr/>
        </p:nvSpPr>
        <p:spPr bwMode="auto">
          <a:xfrm>
            <a:off x="971550" y="1196752"/>
            <a:ext cx="7696200" cy="1073150"/>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当</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及其各阶导数在</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=0</a:t>
            </a:r>
            <a:r>
              <a:rPr lang="zh-CN" altLang="en-US" sz="2800">
                <a:ea typeface="宋体" panose="02010600030101010101" pitchFamily="2" charset="-122"/>
              </a:rPr>
              <a:t>时刻的值均为零时（零初始条件）：</a:t>
            </a:r>
          </a:p>
        </p:txBody>
      </p:sp>
      <p:sp>
        <p:nvSpPr>
          <p:cNvPr id="4"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5" name="页脚占位符 4"/>
          <p:cNvSpPr>
            <a:spLocks noGrp="1"/>
          </p:cNvSpPr>
          <p:nvPr>
            <p:ph type="ftr" sz="quarter" idx="11"/>
          </p:nvPr>
        </p:nvSpPr>
        <p:spPr/>
        <p:txBody>
          <a:bodyPr/>
          <a:lstStyle/>
          <a:p>
            <a:pPr>
              <a:defRPr/>
            </a:pPr>
            <a:r>
              <a:rPr lang="en-US" altLang="zh-CN"/>
              <a:t>192</a:t>
            </a:r>
            <a:endParaRPr lang="zh-CN" altLang="zh-CN"/>
          </a:p>
        </p:txBody>
      </p:sp>
      <p:sp>
        <p:nvSpPr>
          <p:cNvPr id="6" name="TextBox 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62"/>
                                        </p:tgtEl>
                                        <p:attrNameLst>
                                          <p:attrName>style.visibility</p:attrName>
                                        </p:attrNameLst>
                                      </p:cBhvr>
                                      <p:to>
                                        <p:strVal val="visible"/>
                                      </p:to>
                                    </p:set>
                                    <p:anim calcmode="lin" valueType="num">
                                      <p:cBhvr additive="base">
                                        <p:cTn id="7" dur="500" fill="hold"/>
                                        <p:tgtEl>
                                          <p:spTgt spid="245762"/>
                                        </p:tgtEl>
                                        <p:attrNameLst>
                                          <p:attrName>ppt_x</p:attrName>
                                        </p:attrNameLst>
                                      </p:cBhvr>
                                      <p:tavLst>
                                        <p:tav tm="0">
                                          <p:val>
                                            <p:strVal val="#ppt_x"/>
                                          </p:val>
                                        </p:tav>
                                        <p:tav tm="100000">
                                          <p:val>
                                            <p:strVal val="#ppt_x"/>
                                          </p:val>
                                        </p:tav>
                                      </p:tavLst>
                                    </p:anim>
                                    <p:anim calcmode="lin" valueType="num">
                                      <p:cBhvr additive="base">
                                        <p:cTn id="8" dur="500" fill="hold"/>
                                        <p:tgtEl>
                                          <p:spTgt spid="245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1258888" y="1557338"/>
            <a:ext cx="7242175" cy="1117600"/>
          </a:xfrm>
          <a:prstGeom prst="rect">
            <a:avLst/>
          </a:prstGeom>
          <a:noFill/>
          <a:ln w="22225">
            <a:noFill/>
            <a:miter lim="800000"/>
          </a:ln>
        </p:spPr>
        <p:txBody>
          <a:bodyPr>
            <a:spAutoFit/>
          </a:bodyPr>
          <a:lstStyle/>
          <a:p>
            <a:pPr>
              <a:lnSpc>
                <a:spcPct val="120000"/>
              </a:lnSpc>
              <a:defRPr/>
            </a:pP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当</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处具有间断点时，</a:t>
            </a:r>
            <a:r>
              <a:rPr lang="en-US" altLang="zh-CN" sz="2800" i="1"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t</a:t>
            </a:r>
            <a:r>
              <a:rPr lang="en-US" altLang="zh-CN" sz="280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en-US" altLang="zh-CN" sz="2800" i="1"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dt</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处将包含一个脉冲函数。故若</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en-US" altLang="zh-CN" sz="2800" baseline="360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800"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zh-CN" altLang="en-US" sz="2800" baseline="36000" dirty="0">
                <a:effectLst>
                  <a:outerShdw blurRad="38100" dist="38100" dir="2700000" algn="tl">
                    <a:srgbClr val="000000">
                      <a:alpha val="43137"/>
                    </a:srgbClr>
                  </a:outerShdw>
                </a:effectLst>
                <a:ea typeface="宋体" panose="02010600030101010101" pitchFamily="2" charset="-12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2800" dirty="0">
                <a:effectLst>
                  <a:outerShdw blurRad="38100" dist="38100" dir="2700000" algn="tl">
                    <a:srgbClr val="000000">
                      <a:alpha val="43137"/>
                    </a:srgbClr>
                  </a:outerShdw>
                </a:effectLst>
                <a:ea typeface="宋体" panose="02010600030101010101" pitchFamily="2" charset="-122"/>
              </a:rPr>
              <a:t>，则：</a:t>
            </a:r>
          </a:p>
        </p:txBody>
      </p:sp>
      <p:graphicFrame>
        <p:nvGraphicFramePr>
          <p:cNvPr id="246787" name="Object 3"/>
          <p:cNvGraphicFramePr>
            <a:graphicFrameLocks noChangeAspect="1"/>
          </p:cNvGraphicFramePr>
          <p:nvPr/>
        </p:nvGraphicFramePr>
        <p:xfrm>
          <a:off x="2627313" y="3213100"/>
          <a:ext cx="4465637" cy="2381250"/>
        </p:xfrm>
        <a:graphic>
          <a:graphicData uri="http://schemas.openxmlformats.org/presentationml/2006/ole">
            <mc:AlternateContent xmlns:mc="http://schemas.openxmlformats.org/markup-compatibility/2006">
              <mc:Choice xmlns:v="urn:schemas-microsoft-com:vml" Requires="v">
                <p:oleObj spid="_x0000_s66565" name="Equation" r:id="rId3" imgW="39928800" imgH="21336000" progId="">
                  <p:embed/>
                </p:oleObj>
              </mc:Choice>
              <mc:Fallback>
                <p:oleObj name="Equation" r:id="rId3" imgW="39928800" imgH="21336000" progId="">
                  <p:embed/>
                  <p:pic>
                    <p:nvPicPr>
                      <p:cNvPr id="0" name="Picture 1" descr="image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213100"/>
                        <a:ext cx="4465637"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5" name="页脚占位符 4"/>
          <p:cNvSpPr>
            <a:spLocks noGrp="1"/>
          </p:cNvSpPr>
          <p:nvPr>
            <p:ph type="ftr" sz="quarter" idx="11"/>
          </p:nvPr>
        </p:nvSpPr>
        <p:spPr/>
        <p:txBody>
          <a:bodyPr/>
          <a:lstStyle/>
          <a:p>
            <a:pPr>
              <a:defRPr/>
            </a:pPr>
            <a:r>
              <a:rPr lang="en-US" altLang="zh-CN"/>
              <a:t>192</a:t>
            </a:r>
            <a:endParaRPr lang="zh-CN" altLang="zh-CN"/>
          </a:p>
        </p:txBody>
      </p:sp>
      <p:sp>
        <p:nvSpPr>
          <p:cNvPr id="6" name="TextBox 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additive="base">
                                        <p:cTn id="7" dur="500" fill="hold"/>
                                        <p:tgtEl>
                                          <p:spTgt spid="246787"/>
                                        </p:tgtEl>
                                        <p:attrNameLst>
                                          <p:attrName>ppt_x</p:attrName>
                                        </p:attrNameLst>
                                      </p:cBhvr>
                                      <p:tavLst>
                                        <p:tav tm="0">
                                          <p:val>
                                            <p:strVal val="#ppt_x"/>
                                          </p:val>
                                        </p:tav>
                                        <p:tav tm="100000">
                                          <p:val>
                                            <p:strVal val="#ppt_x"/>
                                          </p:val>
                                        </p:tav>
                                      </p:tavLst>
                                    </p:anim>
                                    <p:anim calcmode="lin" valueType="num">
                                      <p:cBhvr additive="base">
                                        <p:cTn id="8" dur="500" fill="hold"/>
                                        <p:tgtEl>
                                          <p:spTgt spid="246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1143000" y="1124744"/>
            <a:ext cx="4343400"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ea typeface="宋体" panose="02010600030101010101" pitchFamily="2" charset="-122"/>
              </a:rPr>
              <a:t>复</a:t>
            </a:r>
            <a:r>
              <a:rPr lang="zh-CN" altLang="en-US" sz="2800" dirty="0">
                <a:solidFill>
                  <a:srgbClr val="893B7E"/>
                </a:solidFill>
                <a:latin typeface="宋体" panose="02010600030101010101" pitchFamily="2" charset="-122"/>
                <a:ea typeface="宋体" panose="02010600030101010101" pitchFamily="2" charset="-122"/>
              </a:rPr>
              <a:t>微分定理 </a:t>
            </a:r>
          </a:p>
        </p:txBody>
      </p:sp>
      <p:graphicFrame>
        <p:nvGraphicFramePr>
          <p:cNvPr id="247811" name="Object 3"/>
          <p:cNvGraphicFramePr>
            <a:graphicFrameLocks noChangeAspect="1"/>
          </p:cNvGraphicFramePr>
          <p:nvPr/>
        </p:nvGraphicFramePr>
        <p:xfrm>
          <a:off x="2051050" y="2605882"/>
          <a:ext cx="6324600" cy="3378200"/>
        </p:xfrm>
        <a:graphic>
          <a:graphicData uri="http://schemas.openxmlformats.org/presentationml/2006/ole">
            <mc:AlternateContent xmlns:mc="http://schemas.openxmlformats.org/markup-compatibility/2006">
              <mc:Choice xmlns:v="urn:schemas-microsoft-com:vml" Requires="v">
                <p:oleObj spid="_x0000_s67593" name="Equation" r:id="rId3" imgW="66141600" imgH="35356800" progId="">
                  <p:embed/>
                </p:oleObj>
              </mc:Choice>
              <mc:Fallback>
                <p:oleObj name="Equation" r:id="rId3" imgW="66141600" imgH="35356800" progId="">
                  <p:embed/>
                  <p:pic>
                    <p:nvPicPr>
                      <p:cNvPr id="0" name="Picture 2" descr="image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05882"/>
                        <a:ext cx="6324600" cy="337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7812" name="Rectangle 4"/>
          <p:cNvSpPr>
            <a:spLocks noChangeArrowheads="1"/>
          </p:cNvSpPr>
          <p:nvPr/>
        </p:nvSpPr>
        <p:spPr bwMode="auto">
          <a:xfrm>
            <a:off x="1444625" y="1734344"/>
            <a:ext cx="7242175" cy="567912"/>
          </a:xfrm>
          <a:prstGeom prst="rect">
            <a:avLst/>
          </a:prstGeom>
          <a:noFill/>
          <a:ln w="22225">
            <a:noFill/>
            <a:miter lim="800000"/>
          </a:ln>
        </p:spPr>
        <p:txBody>
          <a:bodyPr>
            <a:spAutoFit/>
          </a:bodyPr>
          <a:lstStyle/>
          <a:p>
            <a:pPr>
              <a:lnSpc>
                <a:spcPct val="120000"/>
              </a:lnSpc>
              <a:defRPr/>
            </a:pPr>
            <a:r>
              <a:rPr lang="zh-CN" altLang="en-US" sz="2800">
                <a:latin typeface="宋体" panose="02010600030101010101" pitchFamily="2" charset="-122"/>
                <a:ea typeface="宋体" panose="02010600030101010101" pitchFamily="2" charset="-122"/>
              </a:rPr>
              <a:t>若</a:t>
            </a:r>
            <a:r>
              <a:rPr lang="en-US" altLang="zh-CN" sz="2800" i="1">
                <a:latin typeface="Times New Roman" panose="02020603050405020304" pitchFamily="18" charset="0"/>
                <a:ea typeface="宋体" panose="02010600030101010101" pitchFamily="2" charset="-122"/>
              </a:rPr>
              <a:t>L</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，则除了</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的极点之外，有：</a:t>
            </a:r>
          </a:p>
        </p:txBody>
      </p:sp>
      <p:sp>
        <p:nvSpPr>
          <p:cNvPr id="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graphicFrame>
        <p:nvGraphicFramePr>
          <p:cNvPr id="6" name="对象 5"/>
          <p:cNvGraphicFramePr>
            <a:graphicFrameLocks noChangeAspect="1"/>
          </p:cNvGraphicFramePr>
          <p:nvPr/>
        </p:nvGraphicFramePr>
        <p:xfrm>
          <a:off x="5880100" y="3624263"/>
          <a:ext cx="2568575" cy="668337"/>
        </p:xfrm>
        <a:graphic>
          <a:graphicData uri="http://schemas.openxmlformats.org/presentationml/2006/ole">
            <mc:AlternateContent xmlns:mc="http://schemas.openxmlformats.org/markup-compatibility/2006">
              <mc:Choice xmlns:v="urn:schemas-microsoft-com:vml" Requires="v">
                <p:oleObj spid="_x0000_s67594" name="公式" r:id="rId5" imgW="38709600" imgH="10058400" progId="">
                  <p:embed/>
                </p:oleObj>
              </mc:Choice>
              <mc:Fallback>
                <p:oleObj name="公式" r:id="rId5" imgW="38709600" imgH="10058400" progId="">
                  <p:embed/>
                  <p:pic>
                    <p:nvPicPr>
                      <p:cNvPr id="0" name="Picture 1" descr="image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100" y="3624263"/>
                        <a:ext cx="2568575" cy="668337"/>
                      </a:xfrm>
                      <a:prstGeom prst="rect">
                        <a:avLst/>
                      </a:prstGeom>
                      <a:solidFill>
                        <a:srgbClr val="FFFF99"/>
                      </a:solidFill>
                      <a:ln w="9525">
                        <a:solidFill>
                          <a:srgbClr val="000000"/>
                        </a:solidFill>
                        <a:miter lim="800000"/>
                        <a:headEnd/>
                        <a:tailEnd/>
                      </a:ln>
                    </p:spPr>
                  </p:pic>
                </p:oleObj>
              </mc:Fallback>
            </mc:AlternateContent>
          </a:graphicData>
        </a:graphic>
      </p:graphicFrame>
      <p:cxnSp>
        <p:nvCxnSpPr>
          <p:cNvPr id="8" name="直接箭头连接符 7"/>
          <p:cNvCxnSpPr/>
          <p:nvPr/>
        </p:nvCxnSpPr>
        <p:spPr>
          <a:xfrm flipV="1">
            <a:off x="5220072" y="4293096"/>
            <a:ext cx="1944216" cy="9361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811"/>
                                        </p:tgtEl>
                                        <p:attrNameLst>
                                          <p:attrName>style.visibility</p:attrName>
                                        </p:attrNameLst>
                                      </p:cBhvr>
                                      <p:to>
                                        <p:strVal val="visible"/>
                                      </p:to>
                                    </p:set>
                                    <p:anim calcmode="lin" valueType="num">
                                      <p:cBhvr additive="base">
                                        <p:cTn id="13" dur="500" fill="hold"/>
                                        <p:tgtEl>
                                          <p:spTgt spid="247811"/>
                                        </p:tgtEl>
                                        <p:attrNameLst>
                                          <p:attrName>ppt_x</p:attrName>
                                        </p:attrNameLst>
                                      </p:cBhvr>
                                      <p:tavLst>
                                        <p:tav tm="0">
                                          <p:val>
                                            <p:strVal val="#ppt_x"/>
                                          </p:val>
                                        </p:tav>
                                        <p:tav tm="100000">
                                          <p:val>
                                            <p:strVal val="#ppt_x"/>
                                          </p:val>
                                        </p:tav>
                                      </p:tavLst>
                                    </p:anim>
                                    <p:anim calcmode="lin" valueType="num">
                                      <p:cBhvr additive="base">
                                        <p:cTn id="14" dur="500" fill="hold"/>
                                        <p:tgtEl>
                                          <p:spTgt spid="247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1143000" y="1295400"/>
            <a:ext cx="4343400" cy="519113"/>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积分定理</a:t>
            </a:r>
            <a:endParaRPr lang="en-US" altLang="zh-CN" dirty="0">
              <a:solidFill>
                <a:srgbClr val="893B7E"/>
              </a:solidFill>
              <a:effectLst>
                <a:outerShdw blurRad="38100" dist="38100" dir="2700000" algn="tl">
                  <a:srgbClr val="000000">
                    <a:alpha val="43137"/>
                  </a:srgbClr>
                </a:outerShdw>
              </a:effectLst>
              <a:ea typeface="宋体" panose="02010600030101010101" pitchFamily="2" charset="-122"/>
            </a:endParaRPr>
          </a:p>
        </p:txBody>
      </p:sp>
      <p:graphicFrame>
        <p:nvGraphicFramePr>
          <p:cNvPr id="248835" name="Object 3"/>
          <p:cNvGraphicFramePr>
            <a:graphicFrameLocks noChangeAspect="1"/>
          </p:cNvGraphicFramePr>
          <p:nvPr/>
        </p:nvGraphicFramePr>
        <p:xfrm>
          <a:off x="1600200" y="1981200"/>
          <a:ext cx="6553200" cy="781050"/>
        </p:xfrm>
        <a:graphic>
          <a:graphicData uri="http://schemas.openxmlformats.org/presentationml/2006/ole">
            <mc:AlternateContent xmlns:mc="http://schemas.openxmlformats.org/markup-compatibility/2006">
              <mc:Choice xmlns:v="urn:schemas-microsoft-com:vml" Requires="v">
                <p:oleObj spid="_x0000_s68621" r:id="rId3" imgW="93878400" imgH="11277600" progId="">
                  <p:embed/>
                </p:oleObj>
              </mc:Choice>
              <mc:Fallback>
                <p:oleObj r:id="rId3" imgW="93878400" imgH="11277600" progId="">
                  <p:embed/>
                  <p:pic>
                    <p:nvPicPr>
                      <p:cNvPr id="0" name="Picture 3" descr="image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65532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492250" y="2968625"/>
            <a:ext cx="6464300" cy="841375"/>
            <a:chOff x="940" y="1824"/>
            <a:chExt cx="3812" cy="530"/>
          </a:xfrm>
        </p:grpSpPr>
        <p:graphicFrame>
          <p:nvGraphicFramePr>
            <p:cNvPr id="35844" name="Object 5"/>
            <p:cNvGraphicFramePr>
              <a:graphicFrameLocks noChangeAspect="1"/>
            </p:cNvGraphicFramePr>
            <p:nvPr/>
          </p:nvGraphicFramePr>
          <p:xfrm>
            <a:off x="3072" y="1824"/>
            <a:ext cx="1680" cy="530"/>
          </p:xfrm>
          <a:graphic>
            <a:graphicData uri="http://schemas.openxmlformats.org/presentationml/2006/ole">
              <mc:AlternateContent xmlns:mc="http://schemas.openxmlformats.org/markup-compatibility/2006">
                <mc:Choice xmlns:v="urn:schemas-microsoft-com:vml" Requires="v">
                  <p:oleObj spid="_x0000_s68622" r:id="rId5" imgW="34137600" imgH="10668000" progId="">
                    <p:embed/>
                  </p:oleObj>
                </mc:Choice>
                <mc:Fallback>
                  <p:oleObj r:id="rId5" imgW="34137600" imgH="10668000" progId="">
                    <p:embed/>
                    <p:pic>
                      <p:nvPicPr>
                        <p:cNvPr id="0" name="Picture 2" descr="image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824"/>
                          <a:ext cx="1680" cy="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Rectangle 6"/>
            <p:cNvSpPr>
              <a:spLocks noChangeArrowheads="1"/>
            </p:cNvSpPr>
            <p:nvPr/>
          </p:nvSpPr>
          <p:spPr bwMode="auto">
            <a:xfrm>
              <a:off x="940" y="1929"/>
              <a:ext cx="2132" cy="327"/>
            </a:xfrm>
            <a:prstGeom prst="rect">
              <a:avLst/>
            </a:prstGeom>
            <a:noFill/>
            <a:ln w="22225">
              <a:noFill/>
              <a:miter lim="800000"/>
            </a:ln>
          </p:spPr>
          <p:txBody>
            <a:bodyPr>
              <a:spAutoFit/>
            </a:bodyPr>
            <a:lstStyle/>
            <a:p>
              <a:pPr>
                <a:defRPr/>
              </a:pPr>
              <a:r>
                <a:rPr lang="zh-CN" altLang="en-US" sz="2800">
                  <a:effectLst>
                    <a:outerShdw blurRad="38100" dist="38100" dir="2700000" algn="tl">
                      <a:srgbClr val="000000">
                        <a:alpha val="43137"/>
                      </a:srgbClr>
                    </a:outerShdw>
                  </a:effectLst>
                  <a:ea typeface="宋体" panose="02010600030101010101" pitchFamily="2" charset="-122"/>
                </a:rPr>
                <a:t>当初始条件为零时</a:t>
              </a:r>
            </a:p>
          </p:txBody>
        </p:sp>
      </p:grpSp>
      <p:sp>
        <p:nvSpPr>
          <p:cNvPr id="248839" name="Rectangle 7"/>
          <p:cNvSpPr>
            <a:spLocks noChangeArrowheads="1"/>
          </p:cNvSpPr>
          <p:nvPr/>
        </p:nvSpPr>
        <p:spPr bwMode="auto">
          <a:xfrm>
            <a:off x="1490663" y="3886200"/>
            <a:ext cx="3429000" cy="519113"/>
          </a:xfrm>
          <a:prstGeom prst="rect">
            <a:avLst/>
          </a:prstGeom>
          <a:noFill/>
          <a:ln w="22225">
            <a:noFill/>
            <a:miter lim="800000"/>
          </a:ln>
        </p:spPr>
        <p:txBody>
          <a:bodyPr wrap="none">
            <a:spAutoFit/>
          </a:bodyPr>
          <a:lstStyle/>
          <a:p>
            <a:pPr>
              <a:defRPr/>
            </a:pP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若</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en-US" altLang="zh-CN" sz="2800" baseline="360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800"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800"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f</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(0</a:t>
            </a:r>
            <a:r>
              <a:rPr lang="zh-CN" altLang="en-US" sz="2800" baseline="36000" dirty="0">
                <a:effectLst>
                  <a:outerShdw blurRad="38100" dist="38100" dir="2700000" algn="tl">
                    <a:srgbClr val="000000">
                      <a:alpha val="43137"/>
                    </a:srgbClr>
                  </a:outerShdw>
                </a:effectLst>
                <a:ea typeface="宋体" panose="02010600030101010101" pitchFamily="2" charset="-122"/>
              </a:rPr>
              <a:t>－</a:t>
            </a:r>
            <a:r>
              <a:rPr lang="en-US" altLang="zh-CN" sz="28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2800" dirty="0">
                <a:effectLst>
                  <a:outerShdw blurRad="38100" dist="38100" dir="2700000" algn="tl">
                    <a:srgbClr val="000000">
                      <a:alpha val="43137"/>
                    </a:srgbClr>
                  </a:outerShdw>
                </a:effectLst>
                <a:ea typeface="宋体" panose="02010600030101010101" pitchFamily="2" charset="-122"/>
              </a:rPr>
              <a:t>，则：</a:t>
            </a:r>
          </a:p>
        </p:txBody>
      </p:sp>
      <p:graphicFrame>
        <p:nvGraphicFramePr>
          <p:cNvPr id="248840" name="Object 8"/>
          <p:cNvGraphicFramePr>
            <a:graphicFrameLocks noChangeAspect="1"/>
          </p:cNvGraphicFramePr>
          <p:nvPr/>
        </p:nvGraphicFramePr>
        <p:xfrm>
          <a:off x="2514600" y="4572000"/>
          <a:ext cx="4343400" cy="1898650"/>
        </p:xfrm>
        <a:graphic>
          <a:graphicData uri="http://schemas.openxmlformats.org/presentationml/2006/ole">
            <mc:AlternateContent xmlns:mc="http://schemas.openxmlformats.org/markup-compatibility/2006">
              <mc:Choice xmlns:v="urn:schemas-microsoft-com:vml" Requires="v">
                <p:oleObj spid="_x0000_s68623" name="Equation" r:id="rId7" imgW="45720000" imgH="20116800" progId="">
                  <p:embed/>
                </p:oleObj>
              </mc:Choice>
              <mc:Fallback>
                <p:oleObj name="Equation" r:id="rId7" imgW="45720000" imgH="20116800" progId="">
                  <p:embed/>
                  <p:pic>
                    <p:nvPicPr>
                      <p:cNvPr id="0" name="Picture 1" descr="image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572000"/>
                        <a:ext cx="4343400"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59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anim calcmode="lin" valueType="num">
                                      <p:cBhvr additive="base">
                                        <p:cTn id="7" dur="500" fill="hold"/>
                                        <p:tgtEl>
                                          <p:spTgt spid="248835"/>
                                        </p:tgtEl>
                                        <p:attrNameLst>
                                          <p:attrName>ppt_x</p:attrName>
                                        </p:attrNameLst>
                                      </p:cBhvr>
                                      <p:tavLst>
                                        <p:tav tm="0">
                                          <p:val>
                                            <p:strVal val="#ppt_x"/>
                                          </p:val>
                                        </p:tav>
                                        <p:tav tm="100000">
                                          <p:val>
                                            <p:strVal val="#ppt_x"/>
                                          </p:val>
                                        </p:tav>
                                      </p:tavLst>
                                    </p:anim>
                                    <p:anim calcmode="lin" valueType="num">
                                      <p:cBhvr additive="base">
                                        <p:cTn id="8" dur="500" fill="hold"/>
                                        <p:tgtEl>
                                          <p:spTgt spid="2488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9"/>
                                        </p:tgtEl>
                                        <p:attrNameLst>
                                          <p:attrName>style.visibility</p:attrName>
                                        </p:attrNameLst>
                                      </p:cBhvr>
                                      <p:to>
                                        <p:strVal val="visible"/>
                                      </p:to>
                                    </p:set>
                                    <p:anim calcmode="lin" valueType="num">
                                      <p:cBhvr additive="base">
                                        <p:cTn id="19" dur="500" fill="hold"/>
                                        <p:tgtEl>
                                          <p:spTgt spid="248839"/>
                                        </p:tgtEl>
                                        <p:attrNameLst>
                                          <p:attrName>ppt_x</p:attrName>
                                        </p:attrNameLst>
                                      </p:cBhvr>
                                      <p:tavLst>
                                        <p:tav tm="0">
                                          <p:val>
                                            <p:strVal val="#ppt_x"/>
                                          </p:val>
                                        </p:tav>
                                        <p:tav tm="100000">
                                          <p:val>
                                            <p:strVal val="#ppt_x"/>
                                          </p:val>
                                        </p:tav>
                                      </p:tavLst>
                                    </p:anim>
                                    <p:anim calcmode="lin" valueType="num">
                                      <p:cBhvr additive="base">
                                        <p:cTn id="20" dur="500" fill="hold"/>
                                        <p:tgtEl>
                                          <p:spTgt spid="2488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8840"/>
                                        </p:tgtEl>
                                        <p:attrNameLst>
                                          <p:attrName>style.visibility</p:attrName>
                                        </p:attrNameLst>
                                      </p:cBhvr>
                                      <p:to>
                                        <p:strVal val="visible"/>
                                      </p:to>
                                    </p:set>
                                    <p:anim calcmode="lin" valueType="num">
                                      <p:cBhvr additive="base">
                                        <p:cTn id="25" dur="500" fill="hold"/>
                                        <p:tgtEl>
                                          <p:spTgt spid="248840"/>
                                        </p:tgtEl>
                                        <p:attrNameLst>
                                          <p:attrName>ppt_x</p:attrName>
                                        </p:attrNameLst>
                                      </p:cBhvr>
                                      <p:tavLst>
                                        <p:tav tm="0">
                                          <p:val>
                                            <p:strVal val="#ppt_x"/>
                                          </p:val>
                                        </p:tav>
                                        <p:tav tm="100000">
                                          <p:val>
                                            <p:strVal val="#ppt_x"/>
                                          </p:val>
                                        </p:tav>
                                      </p:tavLst>
                                    </p:anim>
                                    <p:anim calcmode="lin" valueType="num">
                                      <p:cBhvr additive="base">
                                        <p:cTn id="26" dur="500" fill="hold"/>
                                        <p:tgtEl>
                                          <p:spTgt spid="248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7" name="Rectangle 3"/>
          <p:cNvSpPr>
            <a:spLocks noChangeArrowheads="1"/>
          </p:cNvSpPr>
          <p:nvPr/>
        </p:nvSpPr>
        <p:spPr bwMode="auto">
          <a:xfrm>
            <a:off x="755576" y="1786185"/>
            <a:ext cx="3155950" cy="523875"/>
          </a:xfrm>
          <a:prstGeom prst="rect">
            <a:avLst/>
          </a:prstGeom>
          <a:noFill/>
          <a:ln w="22225">
            <a:noFill/>
            <a:miter lim="800000"/>
          </a:ln>
        </p:spPr>
        <p:txBody>
          <a:bodyPr wrap="none">
            <a:spAutoFit/>
          </a:bodyPr>
          <a:lstStyle/>
          <a:p>
            <a:pPr>
              <a:buFont typeface="Wingdings" panose="05000000000000000000" pitchFamily="2" charset="2"/>
              <a:buChar char="l"/>
              <a:defRPr/>
            </a:pPr>
            <a:r>
              <a:rPr lang="en-US" altLang="zh-CN" sz="2800" dirty="0">
                <a:latin typeface="Times New Roman" panose="02020603050405020304" pitchFamily="18" charset="0"/>
                <a:ea typeface="黑体" panose="02010609060101010101" pitchFamily="49" charset="-122"/>
              </a:rPr>
              <a:t> </a:t>
            </a:r>
            <a:r>
              <a:rPr lang="zh-CN" altLang="en-US" sz="2800" dirty="0">
                <a:ea typeface="宋体" panose="02010600030101010101" pitchFamily="2" charset="-122"/>
              </a:rPr>
              <a:t>系统的数学模型</a:t>
            </a:r>
            <a:r>
              <a:rPr lang="zh-CN" altLang="en-US" sz="2800" dirty="0">
                <a:latin typeface="Times New Roman" panose="02020603050405020304" pitchFamily="18" charset="0"/>
                <a:ea typeface="宋体" panose="02010600030101010101" pitchFamily="2" charset="-122"/>
              </a:rPr>
              <a:t> </a:t>
            </a:r>
          </a:p>
        </p:txBody>
      </p:sp>
      <p:sp>
        <p:nvSpPr>
          <p:cNvPr id="185348" name="Text Box 4"/>
          <p:cNvSpPr txBox="1">
            <a:spLocks noChangeArrowheads="1"/>
          </p:cNvSpPr>
          <p:nvPr/>
        </p:nvSpPr>
        <p:spPr bwMode="auto">
          <a:xfrm>
            <a:off x="827584" y="2348880"/>
            <a:ext cx="7704856" cy="1578894"/>
          </a:xfrm>
          <a:prstGeom prst="rect">
            <a:avLst/>
          </a:prstGeom>
          <a:noFill/>
          <a:ln w="22225">
            <a:noFill/>
            <a:miter lim="800000"/>
          </a:ln>
        </p:spPr>
        <p:txBody>
          <a:bodyPr wrap="square">
            <a:spAutoFit/>
          </a:bodyPr>
          <a:lstStyle/>
          <a:p>
            <a:pPr>
              <a:lnSpc>
                <a:spcPct val="115000"/>
              </a:lnSpc>
              <a:defRPr/>
            </a:pPr>
            <a:r>
              <a:rPr lang="zh-CN" altLang="en-US" sz="2800" dirty="0">
                <a:latin typeface="宋体" panose="02010600030101010101" pitchFamily="2" charset="-122"/>
                <a:ea typeface="宋体" panose="02010600030101010101" pitchFamily="2" charset="-122"/>
              </a:rPr>
              <a:t>数学模型是描述系统输入、输出量以及内部各变量之间关系的数学表达式，它揭示了</a:t>
            </a:r>
            <a:r>
              <a:rPr lang="zh-CN" altLang="en-US" sz="2800" dirty="0">
                <a:solidFill>
                  <a:schemeClr val="tx2">
                    <a:lumMod val="20000"/>
                    <a:lumOff val="80000"/>
                  </a:schemeClr>
                </a:solidFill>
                <a:latin typeface="宋体" panose="02010600030101010101" pitchFamily="2" charset="-122"/>
                <a:ea typeface="宋体" panose="02010600030101010101" pitchFamily="2" charset="-122"/>
              </a:rPr>
              <a:t>实际</a:t>
            </a:r>
            <a:r>
              <a:rPr lang="zh-CN" altLang="en-US" sz="2800" dirty="0">
                <a:latin typeface="宋体" panose="02010600030101010101" pitchFamily="2" charset="-122"/>
                <a:ea typeface="宋体" panose="02010600030101010101" pitchFamily="2" charset="-122"/>
              </a:rPr>
              <a:t>系统结构及其</a:t>
            </a:r>
            <a:r>
              <a:rPr lang="zh-CN" altLang="en-US" sz="2800" dirty="0">
                <a:solidFill>
                  <a:schemeClr val="tx2">
                    <a:lumMod val="20000"/>
                    <a:lumOff val="80000"/>
                  </a:schemeClr>
                </a:solidFill>
                <a:latin typeface="宋体" panose="02010600030101010101" pitchFamily="2" charset="-122"/>
                <a:ea typeface="宋体" panose="02010600030101010101" pitchFamily="2" charset="-122"/>
              </a:rPr>
              <a:t>组成要素</a:t>
            </a:r>
            <a:r>
              <a:rPr lang="zh-CN" altLang="en-US" sz="2800" dirty="0">
                <a:latin typeface="宋体" panose="02010600030101010101" pitchFamily="2" charset="-122"/>
                <a:ea typeface="宋体" panose="02010600030101010101" pitchFamily="2" charset="-122"/>
              </a:rPr>
              <a:t>参数与其性能之间的内在关系。</a:t>
            </a:r>
            <a:r>
              <a:rPr lang="zh-CN" altLang="en-US" sz="2800" dirty="0">
                <a:latin typeface="Times New Roman" panose="02020603050405020304" pitchFamily="18" charset="0"/>
                <a:ea typeface="宋体" panose="02010600030101010101" pitchFamily="2" charset="-122"/>
              </a:rPr>
              <a:t> </a:t>
            </a:r>
          </a:p>
        </p:txBody>
      </p:sp>
      <p:sp>
        <p:nvSpPr>
          <p:cNvPr id="185349" name="Text Box 5"/>
          <p:cNvSpPr txBox="1">
            <a:spLocks noChangeArrowheads="1"/>
          </p:cNvSpPr>
          <p:nvPr/>
        </p:nvSpPr>
        <p:spPr bwMode="auto">
          <a:xfrm>
            <a:off x="899592" y="3933056"/>
            <a:ext cx="7560840" cy="2074863"/>
          </a:xfrm>
          <a:prstGeom prst="rect">
            <a:avLst/>
          </a:prstGeom>
          <a:noFill/>
          <a:ln w="22225">
            <a:noFill/>
            <a:miter lim="800000"/>
          </a:ln>
        </p:spPr>
        <p:txBody>
          <a:bodyPr wrap="square">
            <a:spAutoFit/>
          </a:bodyPr>
          <a:lstStyle/>
          <a:p>
            <a:pPr>
              <a:lnSpc>
                <a:spcPct val="115000"/>
              </a:lnSpc>
              <a:defRPr/>
            </a:pPr>
            <a:r>
              <a:rPr lang="zh-CN" altLang="en-US" sz="2800" dirty="0">
                <a:solidFill>
                  <a:srgbClr val="CC0000"/>
                </a:solidFill>
                <a:latin typeface="宋体" panose="02010600030101010101" pitchFamily="2" charset="-122"/>
                <a:ea typeface="宋体" panose="02010600030101010101" pitchFamily="2" charset="-122"/>
              </a:rPr>
              <a:t>静态数学模型</a:t>
            </a:r>
            <a:r>
              <a:rPr lang="zh-CN" altLang="en-US" sz="2800" dirty="0">
                <a:latin typeface="宋体" panose="02010600030101010101" pitchFamily="2" charset="-122"/>
                <a:ea typeface="宋体" panose="02010600030101010101" pitchFamily="2" charset="-122"/>
              </a:rPr>
              <a:t>：静态条件（变量各阶导数为零）下描述变量之间关系的代数方程。反映系统处于稳态时，系统状态有关属性变量之间关系的数学模型。</a:t>
            </a:r>
            <a:r>
              <a:rPr lang="zh-CN" altLang="en-US" sz="2800" dirty="0">
                <a:latin typeface="Times New Roman" panose="02020603050405020304" pitchFamily="18" charset="0"/>
                <a:ea typeface="宋体" panose="02010600030101010101" pitchFamily="2" charset="-122"/>
              </a:rPr>
              <a:t> </a:t>
            </a:r>
          </a:p>
        </p:txBody>
      </p:sp>
      <p:sp>
        <p:nvSpPr>
          <p:cNvPr id="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2.1 </a:t>
            </a:r>
            <a:r>
              <a:rPr lang="zh-CN" altLang="en-US" sz="2000" b="1" dirty="0">
                <a:latin typeface="楷体" panose="02010609060101010101" pitchFamily="49" charset="-122"/>
                <a:ea typeface="楷体" panose="02010609060101010101" pitchFamily="49" charset="-122"/>
              </a:rPr>
              <a:t>数学模型的基本概念</a:t>
            </a:r>
          </a:p>
        </p:txBody>
      </p:sp>
      <p:sp>
        <p:nvSpPr>
          <p:cNvPr id="7" name="AutoShape 7"/>
          <p:cNvSpPr>
            <a:spLocks noChangeArrowheads="1"/>
          </p:cNvSpPr>
          <p:nvPr/>
        </p:nvSpPr>
        <p:spPr bwMode="gray">
          <a:xfrm>
            <a:off x="1835696" y="908720"/>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8" name="Text Box 8"/>
          <p:cNvSpPr txBox="1">
            <a:spLocks noChangeArrowheads="1"/>
          </p:cNvSpPr>
          <p:nvPr/>
        </p:nvSpPr>
        <p:spPr bwMode="auto">
          <a:xfrm>
            <a:off x="2191327" y="1024441"/>
            <a:ext cx="5121386"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2.1 </a:t>
            </a:r>
            <a:r>
              <a:rPr lang="zh-CN" altLang="en-US" sz="2400" b="1" dirty="0">
                <a:latin typeface="黑体" panose="02010609060101010101" pitchFamily="49" charset="-122"/>
                <a:ea typeface="黑体" panose="02010609060101010101" pitchFamily="49" charset="-122"/>
              </a:rPr>
              <a:t>数学模型的基本概念</a:t>
            </a:r>
          </a:p>
        </p:txBody>
      </p:sp>
      <p:sp>
        <p:nvSpPr>
          <p:cNvPr id="9" name="灯片编号占位符 8"/>
          <p:cNvSpPr>
            <a:spLocks noGrp="1"/>
          </p:cNvSpPr>
          <p:nvPr>
            <p:ph type="sldNum" sz="quarter" idx="12"/>
          </p:nvPr>
        </p:nvSpPr>
        <p:spPr/>
        <p:txBody>
          <a:bodyPr/>
          <a:lstStyle/>
          <a:p>
            <a:fld id="{CBB6FD9D-FA08-4F2A-90DD-7CEE8E59FBDF}" type="slidenum">
              <a:rPr lang="en-US" altLang="zh-CN" smtClean="0"/>
              <a:pPr/>
              <a:t>6</a:t>
            </a:fld>
            <a:endParaRPr lang="en-US" altLang="zh-CN"/>
          </a:p>
        </p:txBody>
      </p:sp>
      <p:sp>
        <p:nvSpPr>
          <p:cNvPr id="10" name="页脚占位符 9"/>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 calcmode="lin" valueType="num">
                                      <p:cBhvr additive="base">
                                        <p:cTn id="7" dur="500" fill="hold"/>
                                        <p:tgtEl>
                                          <p:spTgt spid="185347"/>
                                        </p:tgtEl>
                                        <p:attrNameLst>
                                          <p:attrName>ppt_x</p:attrName>
                                        </p:attrNameLst>
                                      </p:cBhvr>
                                      <p:tavLst>
                                        <p:tav tm="0">
                                          <p:val>
                                            <p:strVal val="#ppt_x"/>
                                          </p:val>
                                        </p:tav>
                                        <p:tav tm="100000">
                                          <p:val>
                                            <p:strVal val="#ppt_x"/>
                                          </p:val>
                                        </p:tav>
                                      </p:tavLst>
                                    </p:anim>
                                    <p:anim calcmode="lin" valueType="num">
                                      <p:cBhvr additive="base">
                                        <p:cTn id="8" dur="500" fill="hold"/>
                                        <p:tgtEl>
                                          <p:spTgt spid="1853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5348"/>
                                        </p:tgtEl>
                                        <p:attrNameLst>
                                          <p:attrName>style.visibility</p:attrName>
                                        </p:attrNameLst>
                                      </p:cBhvr>
                                      <p:to>
                                        <p:strVal val="visible"/>
                                      </p:to>
                                    </p:set>
                                    <p:anim calcmode="lin" valueType="num">
                                      <p:cBhvr additive="base">
                                        <p:cTn id="13" dur="500" fill="hold"/>
                                        <p:tgtEl>
                                          <p:spTgt spid="185348"/>
                                        </p:tgtEl>
                                        <p:attrNameLst>
                                          <p:attrName>ppt_x</p:attrName>
                                        </p:attrNameLst>
                                      </p:cBhvr>
                                      <p:tavLst>
                                        <p:tav tm="0">
                                          <p:val>
                                            <p:strVal val="#ppt_x"/>
                                          </p:val>
                                        </p:tav>
                                        <p:tav tm="100000">
                                          <p:val>
                                            <p:strVal val="#ppt_x"/>
                                          </p:val>
                                        </p:tav>
                                      </p:tavLst>
                                    </p:anim>
                                    <p:anim calcmode="lin" valueType="num">
                                      <p:cBhvr additive="base">
                                        <p:cTn id="14"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5349"/>
                                        </p:tgtEl>
                                        <p:attrNameLst>
                                          <p:attrName>style.visibility</p:attrName>
                                        </p:attrNameLst>
                                      </p:cBhvr>
                                      <p:to>
                                        <p:strVal val="visible"/>
                                      </p:to>
                                    </p:set>
                                    <p:anim calcmode="lin" valueType="num">
                                      <p:cBhvr additive="base">
                                        <p:cTn id="19" dur="500" fill="hold"/>
                                        <p:tgtEl>
                                          <p:spTgt spid="185349"/>
                                        </p:tgtEl>
                                        <p:attrNameLst>
                                          <p:attrName>ppt_x</p:attrName>
                                        </p:attrNameLst>
                                      </p:cBhvr>
                                      <p:tavLst>
                                        <p:tav tm="0">
                                          <p:val>
                                            <p:strVal val="#ppt_x"/>
                                          </p:val>
                                        </p:tav>
                                        <p:tav tm="100000">
                                          <p:val>
                                            <p:strVal val="#ppt_x"/>
                                          </p:val>
                                        </p:tav>
                                      </p:tavLst>
                                    </p:anim>
                                    <p:anim calcmode="lin" valueType="num">
                                      <p:cBhvr additive="base">
                                        <p:cTn id="20" dur="500" fill="hold"/>
                                        <p:tgtEl>
                                          <p:spTgt spid="185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P spid="185348" grpId="0" autoUpdateAnimBg="0"/>
      <p:bldP spid="18534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0882" name="Object 2"/>
          <p:cNvGraphicFramePr>
            <a:graphicFrameLocks noChangeAspect="1"/>
          </p:cNvGraphicFramePr>
          <p:nvPr/>
        </p:nvGraphicFramePr>
        <p:xfrm>
          <a:off x="2195513" y="4365625"/>
          <a:ext cx="3600450" cy="1281113"/>
        </p:xfrm>
        <a:graphic>
          <a:graphicData uri="http://schemas.openxmlformats.org/presentationml/2006/ole">
            <mc:AlternateContent xmlns:mc="http://schemas.openxmlformats.org/markup-compatibility/2006">
              <mc:Choice xmlns:v="urn:schemas-microsoft-com:vml" Requires="v">
                <p:oleObj spid="_x0000_s69641" name="Equation" r:id="rId3" imgW="43586400" imgH="15544800" progId="">
                  <p:embed/>
                </p:oleObj>
              </mc:Choice>
              <mc:Fallback>
                <p:oleObj name="Equation" r:id="rId3" imgW="43586400" imgH="15544800" progId="">
                  <p:embed/>
                  <p:pic>
                    <p:nvPicPr>
                      <p:cNvPr id="0" name="Picture 2" descr="image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365625"/>
                        <a:ext cx="3600450"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68" name="Group 3"/>
          <p:cNvGrpSpPr/>
          <p:nvPr/>
        </p:nvGrpSpPr>
        <p:grpSpPr bwMode="auto">
          <a:xfrm>
            <a:off x="1524000" y="1438275"/>
            <a:ext cx="7296150" cy="1762125"/>
            <a:chOff x="960" y="906"/>
            <a:chExt cx="4368" cy="1110"/>
          </a:xfrm>
        </p:grpSpPr>
        <p:graphicFrame>
          <p:nvGraphicFramePr>
            <p:cNvPr id="36867" name="Object 4"/>
            <p:cNvGraphicFramePr>
              <a:graphicFrameLocks noChangeAspect="1"/>
            </p:cNvGraphicFramePr>
            <p:nvPr/>
          </p:nvGraphicFramePr>
          <p:xfrm>
            <a:off x="1008" y="1331"/>
            <a:ext cx="4320" cy="685"/>
          </p:xfrm>
          <a:graphic>
            <a:graphicData uri="http://schemas.openxmlformats.org/presentationml/2006/ole">
              <mc:AlternateContent xmlns:mc="http://schemas.openxmlformats.org/markup-compatibility/2006">
                <mc:Choice xmlns:v="urn:schemas-microsoft-com:vml" Requires="v">
                  <p:oleObj spid="_x0000_s69642" r:id="rId5" imgW="98145600" imgH="15544800" progId="">
                    <p:embed/>
                  </p:oleObj>
                </mc:Choice>
                <mc:Fallback>
                  <p:oleObj r:id="rId5" imgW="98145600" imgH="15544800" progId="">
                    <p:embed/>
                    <p:pic>
                      <p:nvPicPr>
                        <p:cNvPr id="0" name="Picture 1" descr="image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331"/>
                          <a:ext cx="4320" cy="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5"/>
            <p:cNvSpPr>
              <a:spLocks noChangeArrowheads="1"/>
            </p:cNvSpPr>
            <p:nvPr/>
          </p:nvSpPr>
          <p:spPr bwMode="auto">
            <a:xfrm>
              <a:off x="960" y="906"/>
              <a:ext cx="788" cy="327"/>
            </a:xfrm>
            <a:prstGeom prst="rect">
              <a:avLst/>
            </a:prstGeom>
            <a:noFill/>
            <a:ln w="22225">
              <a:noFill/>
              <a:miter lim="800000"/>
            </a:ln>
          </p:spPr>
          <p:txBody>
            <a:bodyPr>
              <a:spAutoFit/>
            </a:bodyPr>
            <a:lstStyle/>
            <a:p>
              <a:pPr>
                <a:defRPr/>
              </a:pPr>
              <a:r>
                <a:rPr lang="zh-CN" altLang="en-US" sz="2800">
                  <a:ea typeface="宋体" panose="02010600030101010101" pitchFamily="2" charset="-122"/>
                </a:rPr>
                <a:t>同样</a:t>
              </a:r>
            </a:p>
          </p:txBody>
        </p:sp>
      </p:grpSp>
      <p:sp>
        <p:nvSpPr>
          <p:cNvPr id="250886" name="Rectangle 6"/>
          <p:cNvSpPr>
            <a:spLocks noChangeArrowheads="1"/>
          </p:cNvSpPr>
          <p:nvPr/>
        </p:nvSpPr>
        <p:spPr bwMode="auto">
          <a:xfrm>
            <a:off x="1524000" y="3519488"/>
            <a:ext cx="3911600" cy="519112"/>
          </a:xfrm>
          <a:prstGeom prst="rect">
            <a:avLst/>
          </a:prstGeom>
          <a:noFill/>
          <a:ln w="22225">
            <a:noFill/>
            <a:miter lim="800000"/>
          </a:ln>
        </p:spPr>
        <p:txBody>
          <a:bodyPr>
            <a:spAutoFit/>
          </a:bodyPr>
          <a:lstStyle/>
          <a:p>
            <a:pPr>
              <a:defRPr/>
            </a:pPr>
            <a:r>
              <a:rPr lang="zh-CN" altLang="en-US" sz="2800">
                <a:ea typeface="宋体" panose="02010600030101010101" pitchFamily="2" charset="-122"/>
              </a:rPr>
              <a:t>当初始条件为零时</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anim calcmode="lin" valueType="num">
                                      <p:cBhvr additive="base">
                                        <p:cTn id="7" dur="500" fill="hold"/>
                                        <p:tgtEl>
                                          <p:spTgt spid="250886"/>
                                        </p:tgtEl>
                                        <p:attrNameLst>
                                          <p:attrName>ppt_x</p:attrName>
                                        </p:attrNameLst>
                                      </p:cBhvr>
                                      <p:tavLst>
                                        <p:tav tm="0">
                                          <p:val>
                                            <p:strVal val="#ppt_x"/>
                                          </p:val>
                                        </p:tav>
                                        <p:tav tm="100000">
                                          <p:val>
                                            <p:strVal val="#ppt_x"/>
                                          </p:val>
                                        </p:tav>
                                      </p:tavLst>
                                    </p:anim>
                                    <p:anim calcmode="lin" valueType="num">
                                      <p:cBhvr additive="base">
                                        <p:cTn id="8"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0882"/>
                                        </p:tgtEl>
                                        <p:attrNameLst>
                                          <p:attrName>style.visibility</p:attrName>
                                        </p:attrNameLst>
                                      </p:cBhvr>
                                      <p:to>
                                        <p:strVal val="visible"/>
                                      </p:to>
                                    </p:set>
                                    <p:anim calcmode="lin" valueType="num">
                                      <p:cBhvr additive="base">
                                        <p:cTn id="13" dur="500" fill="hold"/>
                                        <p:tgtEl>
                                          <p:spTgt spid="250882"/>
                                        </p:tgtEl>
                                        <p:attrNameLst>
                                          <p:attrName>ppt_x</p:attrName>
                                        </p:attrNameLst>
                                      </p:cBhvr>
                                      <p:tavLst>
                                        <p:tav tm="0">
                                          <p:val>
                                            <p:strVal val="#ppt_x"/>
                                          </p:val>
                                        </p:tav>
                                        <p:tav tm="100000">
                                          <p:val>
                                            <p:strVal val="#ppt_x"/>
                                          </p:val>
                                        </p:tav>
                                      </p:tavLst>
                                    </p:anim>
                                    <p:anim calcmode="lin" valueType="num">
                                      <p:cBhvr additive="base">
                                        <p:cTn id="14" dur="500" fill="hold"/>
                                        <p:tgtEl>
                                          <p:spTgt spid="250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1116013" y="1052736"/>
            <a:ext cx="4343400" cy="519113"/>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延时定理</a:t>
            </a:r>
            <a:endParaRPr lang="en-US" altLang="zh-CN" sz="2400" dirty="0">
              <a:solidFill>
                <a:srgbClr val="893B7E"/>
              </a:solidFill>
              <a:ea typeface="宋体" panose="02010600030101010101" pitchFamily="2" charset="-122"/>
            </a:endParaRPr>
          </a:p>
        </p:txBody>
      </p:sp>
      <p:sp>
        <p:nvSpPr>
          <p:cNvPr id="251908" name="Rectangle 4"/>
          <p:cNvSpPr>
            <a:spLocks noChangeArrowheads="1"/>
          </p:cNvSpPr>
          <p:nvPr/>
        </p:nvSpPr>
        <p:spPr bwMode="auto">
          <a:xfrm>
            <a:off x="1908175" y="4653186"/>
            <a:ext cx="6375400"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设当</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&lt;0</a:t>
            </a:r>
            <a:r>
              <a:rPr lang="zh-CN" altLang="en-US" sz="2800">
                <a:ea typeface="宋体" panose="02010600030101010101" pitchFamily="2" charset="-122"/>
              </a:rPr>
              <a:t>时，</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)=0</a:t>
            </a:r>
            <a:r>
              <a:rPr lang="zh-CN" altLang="en-US" sz="2800">
                <a:ea typeface="宋体" panose="02010600030101010101" pitchFamily="2" charset="-122"/>
              </a:rPr>
              <a:t>，则对任意</a:t>
            </a:r>
            <a:r>
              <a:rPr lang="zh-CN" altLang="en-US" sz="280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0</a:t>
            </a:r>
            <a:r>
              <a:rPr lang="zh-CN" altLang="en-US" sz="2800">
                <a:ea typeface="宋体" panose="02010600030101010101" pitchFamily="2" charset="-122"/>
              </a:rPr>
              <a:t>，有：</a:t>
            </a:r>
          </a:p>
        </p:txBody>
      </p:sp>
      <p:grpSp>
        <p:nvGrpSpPr>
          <p:cNvPr id="2" name="Group 5"/>
          <p:cNvGrpSpPr/>
          <p:nvPr/>
        </p:nvGrpSpPr>
        <p:grpSpPr bwMode="auto">
          <a:xfrm>
            <a:off x="2133600" y="1608361"/>
            <a:ext cx="4191000" cy="2970213"/>
            <a:chOff x="1344" y="1104"/>
            <a:chExt cx="2640" cy="1871"/>
          </a:xfrm>
        </p:grpSpPr>
        <p:sp>
          <p:nvSpPr>
            <p:cNvPr id="41991" name="Text Box 6"/>
            <p:cNvSpPr txBox="1">
              <a:spLocks noChangeArrowheads="1"/>
            </p:cNvSpPr>
            <p:nvPr/>
          </p:nvSpPr>
          <p:spPr bwMode="auto">
            <a:xfrm>
              <a:off x="2286" y="2684"/>
              <a:ext cx="951" cy="291"/>
            </a:xfrm>
            <a:prstGeom prst="rect">
              <a:avLst/>
            </a:prstGeom>
            <a:noFill/>
            <a:ln w="44450">
              <a:noFill/>
              <a:miter lim="800000"/>
            </a:ln>
          </p:spPr>
          <p:txBody>
            <a:bodyPr wrap="none">
              <a:spAutoFit/>
            </a:bodyPr>
            <a:lstStyle/>
            <a:p>
              <a:pPr>
                <a:defRPr/>
              </a:pPr>
              <a:r>
                <a:rPr lang="zh-CN" altLang="en-US" sz="2400">
                  <a:ea typeface="宋体" panose="02010600030101010101" pitchFamily="2" charset="-122"/>
                </a:rPr>
                <a:t>函数</a:t>
              </a:r>
              <a:r>
                <a:rPr lang="zh-CN" altLang="en-US"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a:t>
              </a:r>
            </a:p>
          </p:txBody>
        </p:sp>
        <p:sp>
          <p:nvSpPr>
            <p:cNvPr id="251911" name="Line 7"/>
            <p:cNvSpPr>
              <a:spLocks noChangeShapeType="1"/>
            </p:cNvSpPr>
            <p:nvPr/>
          </p:nvSpPr>
          <p:spPr bwMode="auto">
            <a:xfrm flipV="1">
              <a:off x="1740" y="2504"/>
              <a:ext cx="2208"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251912" name="Line 8"/>
            <p:cNvSpPr>
              <a:spLocks noChangeShapeType="1"/>
            </p:cNvSpPr>
            <p:nvPr/>
          </p:nvSpPr>
          <p:spPr bwMode="auto">
            <a:xfrm flipV="1">
              <a:off x="1740" y="1104"/>
              <a:ext cx="0" cy="140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a typeface="宋体" panose="02010600030101010101" pitchFamily="2" charset="-122"/>
              </a:endParaRPr>
            </a:p>
          </p:txBody>
        </p:sp>
        <p:sp>
          <p:nvSpPr>
            <p:cNvPr id="41994" name="Text Box 9"/>
            <p:cNvSpPr txBox="1">
              <a:spLocks noChangeArrowheads="1"/>
            </p:cNvSpPr>
            <p:nvPr/>
          </p:nvSpPr>
          <p:spPr bwMode="auto">
            <a:xfrm>
              <a:off x="1488" y="2496"/>
              <a:ext cx="212"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0</a:t>
              </a:r>
            </a:p>
          </p:txBody>
        </p:sp>
        <p:sp>
          <p:nvSpPr>
            <p:cNvPr id="41995" name="Text Box 10"/>
            <p:cNvSpPr txBox="1">
              <a:spLocks noChangeArrowheads="1"/>
            </p:cNvSpPr>
            <p:nvPr/>
          </p:nvSpPr>
          <p:spPr bwMode="auto">
            <a:xfrm>
              <a:off x="3815" y="2524"/>
              <a:ext cx="169" cy="288"/>
            </a:xfrm>
            <a:prstGeom prst="rect">
              <a:avLst/>
            </a:prstGeom>
            <a:noFill/>
            <a:ln w="44450">
              <a:noFill/>
              <a:miter lim="800000"/>
            </a:ln>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t</a:t>
              </a:r>
            </a:p>
          </p:txBody>
        </p:sp>
        <p:sp>
          <p:nvSpPr>
            <p:cNvPr id="41996" name="Text Box 11"/>
            <p:cNvSpPr txBox="1">
              <a:spLocks noChangeArrowheads="1"/>
            </p:cNvSpPr>
            <p:nvPr/>
          </p:nvSpPr>
          <p:spPr bwMode="auto">
            <a:xfrm>
              <a:off x="1344" y="1104"/>
              <a:ext cx="36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251916" name="Freeform 12"/>
            <p:cNvSpPr/>
            <p:nvPr/>
          </p:nvSpPr>
          <p:spPr bwMode="auto">
            <a:xfrm>
              <a:off x="1740" y="1535"/>
              <a:ext cx="1617" cy="969"/>
            </a:xfrm>
            <a:custGeom>
              <a:avLst/>
              <a:gdLst/>
              <a:ahLst/>
              <a:cxnLst>
                <a:cxn ang="0">
                  <a:pos x="0" y="2192"/>
                </a:cxn>
                <a:cxn ang="0">
                  <a:pos x="480" y="2000"/>
                </a:cxn>
                <a:cxn ang="0">
                  <a:pos x="768" y="1664"/>
                </a:cxn>
                <a:cxn ang="0">
                  <a:pos x="960" y="752"/>
                </a:cxn>
                <a:cxn ang="0">
                  <a:pos x="1248" y="176"/>
                </a:cxn>
                <a:cxn ang="0">
                  <a:pos x="1920" y="80"/>
                </a:cxn>
                <a:cxn ang="0">
                  <a:pos x="2832" y="656"/>
                </a:cxn>
                <a:cxn ang="0">
                  <a:pos x="3504" y="656"/>
                </a:cxn>
              </a:cxnLst>
              <a:rect l="0" t="0" r="r" b="b"/>
              <a:pathLst>
                <a:path w="3504" h="2192">
                  <a:moveTo>
                    <a:pt x="0" y="2192"/>
                  </a:moveTo>
                  <a:cubicBezTo>
                    <a:pt x="176" y="2140"/>
                    <a:pt x="352" y="2088"/>
                    <a:pt x="480" y="2000"/>
                  </a:cubicBezTo>
                  <a:cubicBezTo>
                    <a:pt x="608" y="1912"/>
                    <a:pt x="688" y="1872"/>
                    <a:pt x="768" y="1664"/>
                  </a:cubicBezTo>
                  <a:cubicBezTo>
                    <a:pt x="848" y="1456"/>
                    <a:pt x="880" y="1000"/>
                    <a:pt x="960" y="752"/>
                  </a:cubicBezTo>
                  <a:cubicBezTo>
                    <a:pt x="1040" y="504"/>
                    <a:pt x="1088" y="288"/>
                    <a:pt x="1248" y="176"/>
                  </a:cubicBezTo>
                  <a:cubicBezTo>
                    <a:pt x="1408" y="64"/>
                    <a:pt x="1656" y="0"/>
                    <a:pt x="1920" y="80"/>
                  </a:cubicBezTo>
                  <a:cubicBezTo>
                    <a:pt x="2184" y="160"/>
                    <a:pt x="2568" y="560"/>
                    <a:pt x="2832" y="656"/>
                  </a:cubicBezTo>
                  <a:cubicBezTo>
                    <a:pt x="3096" y="752"/>
                    <a:pt x="3300" y="704"/>
                    <a:pt x="3504" y="656"/>
                  </a:cubicBezTo>
                </a:path>
              </a:pathLst>
            </a:custGeom>
            <a:noFill/>
            <a:ln w="444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251917" name="Freeform 13"/>
            <p:cNvSpPr/>
            <p:nvPr/>
          </p:nvSpPr>
          <p:spPr bwMode="auto">
            <a:xfrm>
              <a:off x="2183" y="1528"/>
              <a:ext cx="1617" cy="968"/>
            </a:xfrm>
            <a:custGeom>
              <a:avLst/>
              <a:gdLst/>
              <a:ahLst/>
              <a:cxnLst>
                <a:cxn ang="0">
                  <a:pos x="0" y="2192"/>
                </a:cxn>
                <a:cxn ang="0">
                  <a:pos x="480" y="2000"/>
                </a:cxn>
                <a:cxn ang="0">
                  <a:pos x="768" y="1664"/>
                </a:cxn>
                <a:cxn ang="0">
                  <a:pos x="960" y="752"/>
                </a:cxn>
                <a:cxn ang="0">
                  <a:pos x="1248" y="176"/>
                </a:cxn>
                <a:cxn ang="0">
                  <a:pos x="1920" y="80"/>
                </a:cxn>
                <a:cxn ang="0">
                  <a:pos x="2832" y="656"/>
                </a:cxn>
                <a:cxn ang="0">
                  <a:pos x="3504" y="656"/>
                </a:cxn>
              </a:cxnLst>
              <a:rect l="0" t="0" r="r" b="b"/>
              <a:pathLst>
                <a:path w="3504" h="2192">
                  <a:moveTo>
                    <a:pt x="0" y="2192"/>
                  </a:moveTo>
                  <a:cubicBezTo>
                    <a:pt x="176" y="2140"/>
                    <a:pt x="352" y="2088"/>
                    <a:pt x="480" y="2000"/>
                  </a:cubicBezTo>
                  <a:cubicBezTo>
                    <a:pt x="608" y="1912"/>
                    <a:pt x="688" y="1872"/>
                    <a:pt x="768" y="1664"/>
                  </a:cubicBezTo>
                  <a:cubicBezTo>
                    <a:pt x="848" y="1456"/>
                    <a:pt x="880" y="1000"/>
                    <a:pt x="960" y="752"/>
                  </a:cubicBezTo>
                  <a:cubicBezTo>
                    <a:pt x="1040" y="504"/>
                    <a:pt x="1088" y="288"/>
                    <a:pt x="1248" y="176"/>
                  </a:cubicBezTo>
                  <a:cubicBezTo>
                    <a:pt x="1408" y="64"/>
                    <a:pt x="1656" y="0"/>
                    <a:pt x="1920" y="80"/>
                  </a:cubicBezTo>
                  <a:cubicBezTo>
                    <a:pt x="2184" y="160"/>
                    <a:pt x="2568" y="560"/>
                    <a:pt x="2832" y="656"/>
                  </a:cubicBezTo>
                  <a:cubicBezTo>
                    <a:pt x="3096" y="752"/>
                    <a:pt x="3300" y="704"/>
                    <a:pt x="3504" y="656"/>
                  </a:cubicBezTo>
                </a:path>
              </a:pathLst>
            </a:custGeom>
            <a:noFill/>
            <a:ln w="44450">
              <a:solidFill>
                <a:schemeClr val="tx1"/>
              </a:solidFill>
              <a:round/>
            </a:ln>
            <a:effectLst/>
          </p:spPr>
          <p:txBody>
            <a:bodyPr wrap="none" anchor="ctr"/>
            <a:lstStyle/>
            <a:p>
              <a:pPr>
                <a:spcBef>
                  <a:spcPct val="20000"/>
                </a:spcBef>
                <a:defRPr/>
              </a:pPr>
              <a:endParaRPr lang="zh-CN" altLang="en-US">
                <a:ea typeface="宋体" panose="02010600030101010101" pitchFamily="2" charset="-122"/>
              </a:endParaRPr>
            </a:p>
          </p:txBody>
        </p:sp>
        <p:sp>
          <p:nvSpPr>
            <p:cNvPr id="41999" name="Text Box 14"/>
            <p:cNvSpPr txBox="1">
              <a:spLocks noChangeArrowheads="1"/>
            </p:cNvSpPr>
            <p:nvPr/>
          </p:nvSpPr>
          <p:spPr bwMode="auto">
            <a:xfrm>
              <a:off x="2104" y="2496"/>
              <a:ext cx="200" cy="288"/>
            </a:xfrm>
            <a:prstGeom prst="rect">
              <a:avLst/>
            </a:prstGeom>
            <a:noFill/>
            <a:ln w="44450">
              <a:noFill/>
              <a:miter lim="800000"/>
            </a:ln>
          </p:spPr>
          <p:txBody>
            <a:bodyPr wrap="none">
              <a:spAutoFit/>
            </a:bodyPr>
            <a:lstStyle/>
            <a:p>
              <a:pPr>
                <a:defRPr/>
              </a:pPr>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42000" name="Text Box 15"/>
            <p:cNvSpPr txBox="1">
              <a:spLocks noChangeArrowheads="1"/>
            </p:cNvSpPr>
            <p:nvPr/>
          </p:nvSpPr>
          <p:spPr bwMode="auto">
            <a:xfrm>
              <a:off x="2256" y="1248"/>
              <a:ext cx="361"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42001" name="Text Box 16"/>
            <p:cNvSpPr txBox="1">
              <a:spLocks noChangeArrowheads="1"/>
            </p:cNvSpPr>
            <p:nvPr/>
          </p:nvSpPr>
          <p:spPr bwMode="auto">
            <a:xfrm>
              <a:off x="2878" y="1244"/>
              <a:ext cx="509" cy="288"/>
            </a:xfrm>
            <a:prstGeom prst="rect">
              <a:avLst/>
            </a:prstGeom>
            <a:noFill/>
            <a:ln w="44450">
              <a:noFill/>
              <a:miter lim="800000"/>
            </a:ln>
          </p:spPr>
          <p:txBody>
            <a:bodyPr wrap="none">
              <a:spAutoFit/>
            </a:bodyPr>
            <a:lstStyle/>
            <a:p>
              <a:pPr>
                <a:defRPr/>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i="1">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a:t>
              </a:r>
            </a:p>
          </p:txBody>
        </p:sp>
      </p:grpSp>
      <p:sp>
        <p:nvSpPr>
          <p:cNvPr id="251923" name="Rectangle 19"/>
          <p:cNvSpPr>
            <a:spLocks noChangeArrowheads="1"/>
          </p:cNvSpPr>
          <p:nvPr/>
        </p:nvSpPr>
        <p:spPr bwMode="auto">
          <a:xfrm>
            <a:off x="0" y="3130550"/>
            <a:ext cx="184150" cy="368300"/>
          </a:xfrm>
          <a:prstGeom prst="rect">
            <a:avLst/>
          </a:prstGeom>
          <a:noFill/>
          <a:ln w="9525" algn="ctr">
            <a:noFill/>
            <a:miter lim="800000"/>
          </a:ln>
          <a:effectLst/>
        </p:spPr>
        <p:txBody>
          <a:bodyPr wrap="none" anchor="ctr">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44034" name="Object 18"/>
          <p:cNvGraphicFramePr>
            <a:graphicFrameLocks noChangeAspect="1"/>
          </p:cNvGraphicFramePr>
          <p:nvPr/>
        </p:nvGraphicFramePr>
        <p:xfrm>
          <a:off x="2411413" y="5372324"/>
          <a:ext cx="5183187" cy="649287"/>
        </p:xfrm>
        <a:graphic>
          <a:graphicData uri="http://schemas.openxmlformats.org/presentationml/2006/ole">
            <mc:AlternateContent xmlns:mc="http://schemas.openxmlformats.org/markup-compatibility/2006">
              <mc:Choice xmlns:v="urn:schemas-microsoft-com:vml" Requires="v">
                <p:oleObj spid="_x0000_s70661" name="Equation" r:id="rId3" imgW="43891200" imgH="5486400" progId="Equation.DSMT4">
                  <p:embed/>
                </p:oleObj>
              </mc:Choice>
              <mc:Fallback>
                <p:oleObj name="Equation" r:id="rId3" imgW="43891200" imgH="5486400" progId="Equation.DSMT4">
                  <p:embed/>
                  <p:pic>
                    <p:nvPicPr>
                      <p:cNvPr id="0" name="Picture 1" descr="image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372324"/>
                        <a:ext cx="518318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9" name="页脚占位符 18"/>
          <p:cNvSpPr>
            <a:spLocks noGrp="1"/>
          </p:cNvSpPr>
          <p:nvPr>
            <p:ph type="ftr" sz="quarter" idx="11"/>
          </p:nvPr>
        </p:nvSpPr>
        <p:spPr/>
        <p:txBody>
          <a:bodyPr/>
          <a:lstStyle/>
          <a:p>
            <a:pPr>
              <a:defRPr/>
            </a:pPr>
            <a:r>
              <a:rPr lang="en-US" altLang="zh-CN"/>
              <a:t>192</a:t>
            </a:r>
            <a:endParaRPr lang="zh-CN" altLang="zh-CN"/>
          </a:p>
        </p:txBody>
      </p:sp>
      <p:sp>
        <p:nvSpPr>
          <p:cNvPr id="20" name="TextBox 1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8"/>
                                        </p:tgtEl>
                                        <p:attrNameLst>
                                          <p:attrName>style.visibility</p:attrName>
                                        </p:attrNameLst>
                                      </p:cBhvr>
                                      <p:to>
                                        <p:strVal val="visible"/>
                                      </p:to>
                                    </p:set>
                                    <p:anim calcmode="lin" valueType="num">
                                      <p:cBhvr additive="base">
                                        <p:cTn id="13" dur="500" fill="hold"/>
                                        <p:tgtEl>
                                          <p:spTgt spid="251908"/>
                                        </p:tgtEl>
                                        <p:attrNameLst>
                                          <p:attrName>ppt_x</p:attrName>
                                        </p:attrNameLst>
                                      </p:cBhvr>
                                      <p:tavLst>
                                        <p:tav tm="0">
                                          <p:val>
                                            <p:strVal val="#ppt_x"/>
                                          </p:val>
                                        </p:tav>
                                        <p:tav tm="100000">
                                          <p:val>
                                            <p:strVal val="#ppt_x"/>
                                          </p:val>
                                        </p:tav>
                                      </p:tavLst>
                                    </p:anim>
                                    <p:anim calcmode="lin" valueType="num">
                                      <p:cBhvr additive="base">
                                        <p:cTn id="14"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4"/>
                                        </p:tgtEl>
                                        <p:attrNameLst>
                                          <p:attrName>style.visibility</p:attrName>
                                        </p:attrNameLst>
                                      </p:cBhvr>
                                      <p:to>
                                        <p:strVal val="visible"/>
                                      </p:to>
                                    </p:set>
                                    <p:anim calcmode="lin" valueType="num">
                                      <p:cBhvr additive="base">
                                        <p:cTn id="19" dur="500" fill="hold"/>
                                        <p:tgtEl>
                                          <p:spTgt spid="44034"/>
                                        </p:tgtEl>
                                        <p:attrNameLst>
                                          <p:attrName>ppt_x</p:attrName>
                                        </p:attrNameLst>
                                      </p:cBhvr>
                                      <p:tavLst>
                                        <p:tav tm="0">
                                          <p:val>
                                            <p:strVal val="#ppt_x"/>
                                          </p:val>
                                        </p:tav>
                                        <p:tav tm="100000">
                                          <p:val>
                                            <p:strVal val="#ppt_x"/>
                                          </p:val>
                                        </p:tav>
                                      </p:tavLst>
                                    </p:anim>
                                    <p:anim calcmode="lin" valueType="num">
                                      <p:cBhvr additive="base">
                                        <p:cTn id="20" dur="500" fill="hold"/>
                                        <p:tgtEl>
                                          <p:spTgt spid="44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1166813" y="1124744"/>
            <a:ext cx="4343400" cy="523875"/>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衰减定理</a:t>
            </a:r>
            <a:endParaRPr lang="en-US" altLang="zh-CN" sz="2800" dirty="0">
              <a:solidFill>
                <a:srgbClr val="893B7E"/>
              </a:solidFill>
              <a:ea typeface="宋体" panose="02010600030101010101" pitchFamily="2" charset="-122"/>
            </a:endParaRPr>
          </a:p>
        </p:txBody>
      </p:sp>
      <p:graphicFrame>
        <p:nvGraphicFramePr>
          <p:cNvPr id="252931" name="Object 3"/>
          <p:cNvGraphicFramePr>
            <a:graphicFrameLocks noChangeAspect="1"/>
          </p:cNvGraphicFramePr>
          <p:nvPr/>
        </p:nvGraphicFramePr>
        <p:xfrm>
          <a:off x="1624013" y="1886744"/>
          <a:ext cx="3429000" cy="565150"/>
        </p:xfrm>
        <a:graphic>
          <a:graphicData uri="http://schemas.openxmlformats.org/presentationml/2006/ole">
            <mc:AlternateContent xmlns:mc="http://schemas.openxmlformats.org/markup-compatibility/2006">
              <mc:Choice xmlns:v="urn:schemas-microsoft-com:vml" Requires="v">
                <p:oleObj spid="_x0000_s71693" r:id="rId3" imgW="37490400" imgH="6096000" progId="">
                  <p:embed/>
                </p:oleObj>
              </mc:Choice>
              <mc:Fallback>
                <p:oleObj r:id="rId3" imgW="37490400" imgH="6096000" progId="">
                  <p:embed/>
                  <p:pic>
                    <p:nvPicPr>
                      <p:cNvPr id="0" name="Picture 3" descr="image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1886744"/>
                        <a:ext cx="34290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547813" y="2688432"/>
            <a:ext cx="6477000" cy="874712"/>
            <a:chOff x="960" y="1657"/>
            <a:chExt cx="4080" cy="551"/>
          </a:xfrm>
        </p:grpSpPr>
        <p:sp>
          <p:nvSpPr>
            <p:cNvPr id="43015" name="Rectangle 5"/>
            <p:cNvSpPr>
              <a:spLocks noChangeArrowheads="1"/>
            </p:cNvSpPr>
            <p:nvPr/>
          </p:nvSpPr>
          <p:spPr bwMode="auto">
            <a:xfrm>
              <a:off x="960" y="1737"/>
              <a:ext cx="571"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例：</a:t>
              </a:r>
            </a:p>
          </p:txBody>
        </p:sp>
        <p:graphicFrame>
          <p:nvGraphicFramePr>
            <p:cNvPr id="38916" name="Object 6"/>
            <p:cNvGraphicFramePr>
              <a:graphicFrameLocks noChangeAspect="1"/>
            </p:cNvGraphicFramePr>
            <p:nvPr/>
          </p:nvGraphicFramePr>
          <p:xfrm>
            <a:off x="1405" y="1657"/>
            <a:ext cx="3635" cy="551"/>
          </p:xfrm>
          <a:graphic>
            <a:graphicData uri="http://schemas.openxmlformats.org/presentationml/2006/ole">
              <mc:AlternateContent xmlns:mc="http://schemas.openxmlformats.org/markup-compatibility/2006">
                <mc:Choice xmlns:v="urn:schemas-microsoft-com:vml" Requires="v">
                  <p:oleObj spid="_x0000_s71694" name="Equation" r:id="rId5" imgW="63093600" imgH="9448800" progId="">
                    <p:embed/>
                  </p:oleObj>
                </mc:Choice>
                <mc:Fallback>
                  <p:oleObj name="Equation" r:id="rId5" imgW="63093600" imgH="9448800" progId="">
                    <p:embed/>
                    <p:pic>
                      <p:nvPicPr>
                        <p:cNvPr id="0" name="Picture 2" descr="image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5" y="1657"/>
                          <a:ext cx="3635"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2935" name="Object 7"/>
          <p:cNvGraphicFramePr>
            <a:graphicFrameLocks noChangeAspect="1"/>
          </p:cNvGraphicFramePr>
          <p:nvPr/>
        </p:nvGraphicFramePr>
        <p:xfrm>
          <a:off x="2233613" y="3715544"/>
          <a:ext cx="3846512" cy="1917700"/>
        </p:xfrm>
        <a:graphic>
          <a:graphicData uri="http://schemas.openxmlformats.org/presentationml/2006/ole">
            <mc:AlternateContent xmlns:mc="http://schemas.openxmlformats.org/markup-compatibility/2006">
              <mc:Choice xmlns:v="urn:schemas-microsoft-com:vml" Requires="v">
                <p:oleObj spid="_x0000_s71695" name="Equation" r:id="rId7" imgW="42062400" imgH="20726400" progId="">
                  <p:embed/>
                </p:oleObj>
              </mc:Choice>
              <mc:Fallback>
                <p:oleObj name="Equation" r:id="rId7" imgW="42062400" imgH="20726400" progId="">
                  <p:embed/>
                  <p:pic>
                    <p:nvPicPr>
                      <p:cNvPr id="0" name="Picture 1" descr="image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3613" y="3715544"/>
                        <a:ext cx="3846512" cy="191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931"/>
                                        </p:tgtEl>
                                        <p:attrNameLst>
                                          <p:attrName>style.visibility</p:attrName>
                                        </p:attrNameLst>
                                      </p:cBhvr>
                                      <p:to>
                                        <p:strVal val="visible"/>
                                      </p:to>
                                    </p:set>
                                    <p:anim calcmode="lin" valueType="num">
                                      <p:cBhvr additive="base">
                                        <p:cTn id="7" dur="500" fill="hold"/>
                                        <p:tgtEl>
                                          <p:spTgt spid="252931"/>
                                        </p:tgtEl>
                                        <p:attrNameLst>
                                          <p:attrName>ppt_x</p:attrName>
                                        </p:attrNameLst>
                                      </p:cBhvr>
                                      <p:tavLst>
                                        <p:tav tm="0">
                                          <p:val>
                                            <p:strVal val="#ppt_x"/>
                                          </p:val>
                                        </p:tav>
                                        <p:tav tm="100000">
                                          <p:val>
                                            <p:strVal val="#ppt_x"/>
                                          </p:val>
                                        </p:tav>
                                      </p:tavLst>
                                    </p:anim>
                                    <p:anim calcmode="lin" valueType="num">
                                      <p:cBhvr additive="base">
                                        <p:cTn id="8" dur="500" fill="hold"/>
                                        <p:tgtEl>
                                          <p:spTgt spid="2529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2935"/>
                                        </p:tgtEl>
                                        <p:attrNameLst>
                                          <p:attrName>style.visibility</p:attrName>
                                        </p:attrNameLst>
                                      </p:cBhvr>
                                      <p:to>
                                        <p:strVal val="visible"/>
                                      </p:to>
                                    </p:set>
                                    <p:anim calcmode="lin" valueType="num">
                                      <p:cBhvr additive="base">
                                        <p:cTn id="19" dur="500" fill="hold"/>
                                        <p:tgtEl>
                                          <p:spTgt spid="252935"/>
                                        </p:tgtEl>
                                        <p:attrNameLst>
                                          <p:attrName>ppt_x</p:attrName>
                                        </p:attrNameLst>
                                      </p:cBhvr>
                                      <p:tavLst>
                                        <p:tav tm="0">
                                          <p:val>
                                            <p:strVal val="#ppt_x"/>
                                          </p:val>
                                        </p:tav>
                                        <p:tav tm="100000">
                                          <p:val>
                                            <p:strVal val="#ppt_x"/>
                                          </p:val>
                                        </p:tav>
                                      </p:tavLst>
                                    </p:anim>
                                    <p:anim calcmode="lin" valueType="num">
                                      <p:cBhvr additive="base">
                                        <p:cTn id="20" dur="500" fill="hold"/>
                                        <p:tgtEl>
                                          <p:spTgt spid="252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1116013" y="1124744"/>
            <a:ext cx="4343400" cy="523875"/>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400" dirty="0">
                <a:solidFill>
                  <a:srgbClr val="893B7E"/>
                </a:solidFill>
                <a:latin typeface="Times New Roman" panose="02020603050405020304" pitchFamily="18" charset="0"/>
                <a:ea typeface="宋体" panose="02010600030101010101" pitchFamily="2" charset="-122"/>
              </a:rPr>
              <a:t> </a:t>
            </a:r>
            <a:r>
              <a:rPr lang="zh-CN" altLang="en-AU" sz="2400" dirty="0">
                <a:solidFill>
                  <a:srgbClr val="893B7E"/>
                </a:solidFill>
                <a:ea typeface="宋体" panose="02010600030101010101" pitchFamily="2" charset="-122"/>
              </a:rPr>
              <a:t> </a:t>
            </a:r>
            <a:r>
              <a:rPr lang="zh-CN" altLang="en-US" sz="2800" dirty="0">
                <a:solidFill>
                  <a:srgbClr val="893B7E"/>
                </a:solidFill>
                <a:ea typeface="宋体" panose="02010600030101010101" pitchFamily="2" charset="-122"/>
              </a:rPr>
              <a:t>初值定理</a:t>
            </a:r>
            <a:endParaRPr lang="en-US" altLang="zh-CN" sz="2800" dirty="0">
              <a:solidFill>
                <a:srgbClr val="893B7E"/>
              </a:solidFill>
              <a:ea typeface="宋体" panose="02010600030101010101" pitchFamily="2" charset="-122"/>
            </a:endParaRPr>
          </a:p>
        </p:txBody>
      </p:sp>
      <p:graphicFrame>
        <p:nvGraphicFramePr>
          <p:cNvPr id="253956" name="Object 4"/>
          <p:cNvGraphicFramePr>
            <a:graphicFrameLocks noChangeAspect="1"/>
          </p:cNvGraphicFramePr>
          <p:nvPr/>
        </p:nvGraphicFramePr>
        <p:xfrm>
          <a:off x="1600200" y="1612106"/>
          <a:ext cx="4489450" cy="744538"/>
        </p:xfrm>
        <a:graphic>
          <a:graphicData uri="http://schemas.openxmlformats.org/presentationml/2006/ole">
            <mc:AlternateContent xmlns:mc="http://schemas.openxmlformats.org/markup-compatibility/2006">
              <mc:Choice xmlns:v="urn:schemas-microsoft-com:vml" Requires="v">
                <p:oleObj spid="_x0000_s72717" r:id="rId3" imgW="49682400" imgH="8229600" progId="">
                  <p:embed/>
                </p:oleObj>
              </mc:Choice>
              <mc:Fallback>
                <p:oleObj r:id="rId3" imgW="49682400" imgH="8229600" progId="">
                  <p:embed/>
                  <p:pic>
                    <p:nvPicPr>
                      <p:cNvPr id="0" name="Picture 3" descr="image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12106"/>
                        <a:ext cx="44894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ChangeArrowheads="1"/>
          </p:cNvSpPr>
          <p:nvPr/>
        </p:nvSpPr>
        <p:spPr bwMode="auto">
          <a:xfrm>
            <a:off x="1470025" y="2910681"/>
            <a:ext cx="4343400" cy="519113"/>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b="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终值定理</a:t>
            </a:r>
            <a:endParaRPr lang="en-US" altLang="zh-CN" sz="2400" dirty="0">
              <a:solidFill>
                <a:srgbClr val="893B7E"/>
              </a:solidFill>
              <a:ea typeface="宋体" panose="02010600030101010101" pitchFamily="2" charset="-122"/>
            </a:endParaRPr>
          </a:p>
        </p:txBody>
      </p:sp>
      <p:graphicFrame>
        <p:nvGraphicFramePr>
          <p:cNvPr id="10" name="Object 3"/>
          <p:cNvGraphicFramePr>
            <a:graphicFrameLocks noChangeAspect="1"/>
          </p:cNvGraphicFramePr>
          <p:nvPr/>
        </p:nvGraphicFramePr>
        <p:xfrm>
          <a:off x="2460625" y="4874419"/>
          <a:ext cx="4038600" cy="612775"/>
        </p:xfrm>
        <a:graphic>
          <a:graphicData uri="http://schemas.openxmlformats.org/presentationml/2006/ole">
            <mc:AlternateContent xmlns:mc="http://schemas.openxmlformats.org/markup-compatibility/2006">
              <mc:Choice xmlns:v="urn:schemas-microsoft-com:vml" Requires="v">
                <p:oleObj spid="_x0000_s72718" r:id="rId5" imgW="48158400" imgH="7315200" progId="">
                  <p:embed/>
                </p:oleObj>
              </mc:Choice>
              <mc:Fallback>
                <p:oleObj r:id="rId5" imgW="48158400" imgH="7315200" progId="">
                  <p:embed/>
                  <p:pic>
                    <p:nvPicPr>
                      <p:cNvPr id="0" name="Picture 2" descr="image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625" y="4874419"/>
                        <a:ext cx="40386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857375" y="3713956"/>
            <a:ext cx="7162800" cy="1231900"/>
            <a:chOff x="912" y="1248"/>
            <a:chExt cx="4512" cy="776"/>
          </a:xfrm>
        </p:grpSpPr>
        <p:sp>
          <p:nvSpPr>
            <p:cNvPr id="44040" name="Rectangle 5"/>
            <p:cNvSpPr>
              <a:spLocks noChangeArrowheads="1"/>
            </p:cNvSpPr>
            <p:nvPr/>
          </p:nvSpPr>
          <p:spPr bwMode="auto">
            <a:xfrm>
              <a:off x="912" y="1248"/>
              <a:ext cx="4512" cy="348"/>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若</a:t>
              </a:r>
              <a:r>
                <a:rPr lang="en-US" altLang="zh-CN" sz="2800" i="1">
                  <a:latin typeface="Times New Roman" panose="02020603050405020304" pitchFamily="18" charset="0"/>
                  <a:ea typeface="宋体" panose="02010600030101010101" pitchFamily="2" charset="-122"/>
                </a:rPr>
                <a:t>sF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的所有极点位于左半</a:t>
              </a:r>
              <a:r>
                <a:rPr lang="en-US" altLang="zh-CN" sz="2800" i="1">
                  <a:latin typeface="Times New Roman" panose="02020603050405020304" pitchFamily="18" charset="0"/>
                  <a:ea typeface="宋体" panose="02010600030101010101" pitchFamily="2" charset="-122"/>
                </a:rPr>
                <a:t>s</a:t>
              </a:r>
              <a:r>
                <a:rPr lang="zh-CN" altLang="en-US" sz="2800">
                  <a:latin typeface="宋体" panose="02010600030101010101" pitchFamily="2" charset="-122"/>
                  <a:ea typeface="宋体" panose="02010600030101010101" pitchFamily="2" charset="-122"/>
                </a:rPr>
                <a:t>平面，</a:t>
              </a:r>
              <a:r>
                <a:rPr lang="zh-CN" altLang="en-US" sz="2800">
                  <a:latin typeface="Times New Roman" panose="02020603050405020304" pitchFamily="18" charset="0"/>
                  <a:ea typeface="宋体" panose="02010600030101010101" pitchFamily="2" charset="-122"/>
                </a:rPr>
                <a:t> </a:t>
              </a:r>
              <a:r>
                <a:rPr lang="zh-CN" altLang="en-US" sz="2800">
                  <a:ea typeface="宋体" panose="02010600030101010101" pitchFamily="2" charset="-122"/>
                </a:rPr>
                <a:t>即</a:t>
              </a:r>
            </a:p>
          </p:txBody>
        </p:sp>
        <p:graphicFrame>
          <p:nvGraphicFramePr>
            <p:cNvPr id="39940" name="Object 6"/>
            <p:cNvGraphicFramePr>
              <a:graphicFrameLocks noChangeAspect="1"/>
            </p:cNvGraphicFramePr>
            <p:nvPr/>
          </p:nvGraphicFramePr>
          <p:xfrm>
            <a:off x="960" y="1648"/>
            <a:ext cx="720" cy="376"/>
          </p:xfrm>
          <a:graphic>
            <a:graphicData uri="http://schemas.openxmlformats.org/presentationml/2006/ole">
              <mc:AlternateContent xmlns:mc="http://schemas.openxmlformats.org/markup-compatibility/2006">
                <mc:Choice xmlns:v="urn:schemas-microsoft-com:vml" Requires="v">
                  <p:oleObj spid="_x0000_s72719" name="Equation" r:id="rId7" imgW="12801600" imgH="6705600" progId="">
                    <p:embed/>
                  </p:oleObj>
                </mc:Choice>
                <mc:Fallback>
                  <p:oleObj name="Equation" r:id="rId7" imgW="12801600" imgH="6705600" progId="">
                    <p:embed/>
                    <p:pic>
                      <p:nvPicPr>
                        <p:cNvPr id="0" name="Picture 1" descr="image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1648"/>
                          <a:ext cx="720"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Rectangle 7"/>
            <p:cNvSpPr>
              <a:spLocks noChangeArrowheads="1"/>
            </p:cNvSpPr>
            <p:nvPr/>
          </p:nvSpPr>
          <p:spPr bwMode="auto">
            <a:xfrm>
              <a:off x="1671" y="1623"/>
              <a:ext cx="1025" cy="330"/>
            </a:xfrm>
            <a:prstGeom prst="rect">
              <a:avLst/>
            </a:prstGeom>
            <a:noFill/>
            <a:ln w="22225">
              <a:noFill/>
              <a:miter lim="800000"/>
            </a:ln>
          </p:spPr>
          <p:txBody>
            <a:bodyPr wrap="none">
              <a:spAutoFit/>
            </a:bodyPr>
            <a:lstStyle/>
            <a:p>
              <a:pPr>
                <a:defRPr/>
              </a:pPr>
              <a:r>
                <a:rPr lang="zh-CN" altLang="en-US" sz="2800">
                  <a:latin typeface="宋体" panose="02010600030101010101" pitchFamily="2" charset="-122"/>
                  <a:ea typeface="宋体" panose="02010600030101010101" pitchFamily="2" charset="-122"/>
                </a:rPr>
                <a:t>存在。则</a:t>
              </a:r>
            </a:p>
          </p:txBody>
        </p:sp>
      </p:grpSp>
      <p:sp>
        <p:nvSpPr>
          <p:cNvPr id="11"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2" name="页脚占位符 11"/>
          <p:cNvSpPr>
            <a:spLocks noGrp="1"/>
          </p:cNvSpPr>
          <p:nvPr>
            <p:ph type="ftr" sz="quarter" idx="11"/>
          </p:nvPr>
        </p:nvSpPr>
        <p:spPr/>
        <p:txBody>
          <a:bodyPr/>
          <a:lstStyle/>
          <a:p>
            <a:pPr>
              <a:defRPr/>
            </a:pPr>
            <a:r>
              <a:rPr lang="en-US" altLang="zh-CN"/>
              <a:t>192</a:t>
            </a:r>
            <a:endParaRPr lang="zh-CN" altLang="zh-CN"/>
          </a:p>
        </p:txBody>
      </p:sp>
      <p:sp>
        <p:nvSpPr>
          <p:cNvPr id="13" name="TextBox 12"/>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 calcmode="lin" valueType="num">
                                      <p:cBhvr additive="base">
                                        <p:cTn id="7" dur="500" fill="hold"/>
                                        <p:tgtEl>
                                          <p:spTgt spid="253956"/>
                                        </p:tgtEl>
                                        <p:attrNameLst>
                                          <p:attrName>ppt_x</p:attrName>
                                        </p:attrNameLst>
                                      </p:cBhvr>
                                      <p:tavLst>
                                        <p:tav tm="0">
                                          <p:val>
                                            <p:strVal val="#ppt_x"/>
                                          </p:val>
                                        </p:tav>
                                        <p:tav tm="100000">
                                          <p:val>
                                            <p:strVal val="#ppt_x"/>
                                          </p:val>
                                        </p:tav>
                                      </p:tavLst>
                                    </p:anim>
                                    <p:anim calcmode="lin" valueType="num">
                                      <p:cBhvr additive="base">
                                        <p:cTn id="8" dur="500" fill="hold"/>
                                        <p:tgtEl>
                                          <p:spTgt spid="2539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1066800" y="1268760"/>
            <a:ext cx="7537450" cy="519112"/>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Times New Roman" panose="02020603050405020304" pitchFamily="18" charset="0"/>
                <a:ea typeface="宋体" panose="02010600030101010101" pitchFamily="2" charset="-122"/>
              </a:rPr>
              <a:t>卷积定理</a:t>
            </a:r>
            <a:endParaRPr lang="en-US" altLang="zh-CN" sz="2400" dirty="0">
              <a:solidFill>
                <a:srgbClr val="893B7E"/>
              </a:solidFill>
              <a:ea typeface="宋体" panose="02010600030101010101" pitchFamily="2" charset="-122"/>
            </a:endParaRPr>
          </a:p>
        </p:txBody>
      </p:sp>
      <p:graphicFrame>
        <p:nvGraphicFramePr>
          <p:cNvPr id="257027" name="Object 3"/>
          <p:cNvGraphicFramePr>
            <a:graphicFrameLocks noChangeAspect="1"/>
          </p:cNvGraphicFramePr>
          <p:nvPr/>
        </p:nvGraphicFramePr>
        <p:xfrm>
          <a:off x="1524000" y="2016472"/>
          <a:ext cx="3749675" cy="517525"/>
        </p:xfrm>
        <a:graphic>
          <a:graphicData uri="http://schemas.openxmlformats.org/presentationml/2006/ole">
            <mc:AlternateContent xmlns:mc="http://schemas.openxmlformats.org/markup-compatibility/2006">
              <mc:Choice xmlns:v="urn:schemas-microsoft-com:vml" Requires="v">
                <p:oleObj spid="_x0000_s73737" name="Equation" r:id="rId3" imgW="37490400" imgH="5181600" progId="">
                  <p:embed/>
                </p:oleObj>
              </mc:Choice>
              <mc:Fallback>
                <p:oleObj name="Equation" r:id="rId3" imgW="37490400" imgH="5181600" progId="">
                  <p:embed/>
                  <p:pic>
                    <p:nvPicPr>
                      <p:cNvPr id="0" name="Picture 2" descr="image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16472"/>
                        <a:ext cx="37496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8" name="Object 4"/>
          <p:cNvGraphicFramePr>
            <a:graphicFrameLocks noChangeAspect="1"/>
          </p:cNvGraphicFramePr>
          <p:nvPr/>
        </p:nvGraphicFramePr>
        <p:xfrm>
          <a:off x="1331640" y="4725144"/>
          <a:ext cx="6030913" cy="647700"/>
        </p:xfrm>
        <a:graphic>
          <a:graphicData uri="http://schemas.openxmlformats.org/presentationml/2006/ole">
            <mc:AlternateContent xmlns:mc="http://schemas.openxmlformats.org/markup-compatibility/2006">
              <mc:Choice xmlns:v="urn:schemas-microsoft-com:vml" Requires="v">
                <p:oleObj spid="_x0000_s73738" name="公式" r:id="rId5" imgW="73152000" imgH="7924800" progId="">
                  <p:embed/>
                </p:oleObj>
              </mc:Choice>
              <mc:Fallback>
                <p:oleObj name="公式" r:id="rId5" imgW="73152000" imgH="7924800" progId="">
                  <p:embed/>
                  <p:pic>
                    <p:nvPicPr>
                      <p:cNvPr id="0" name="Picture 1" descr="image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725144"/>
                        <a:ext cx="60309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29" name="Rectangle 5"/>
          <p:cNvSpPr>
            <a:spLocks noChangeArrowheads="1"/>
          </p:cNvSpPr>
          <p:nvPr/>
        </p:nvSpPr>
        <p:spPr bwMode="auto">
          <a:xfrm>
            <a:off x="1447800" y="3464272"/>
            <a:ext cx="7239000" cy="1117600"/>
          </a:xfrm>
          <a:prstGeom prst="rect">
            <a:avLst/>
          </a:prstGeom>
          <a:noFill/>
          <a:ln w="22225">
            <a:noFill/>
            <a:miter lim="800000"/>
          </a:ln>
        </p:spPr>
        <p:txBody>
          <a:bodyPr>
            <a:spAutoFit/>
          </a:bodyPr>
          <a:lstStyle/>
          <a:p>
            <a:pPr>
              <a:lnSpc>
                <a:spcPct val="120000"/>
              </a:lnSpc>
              <a:defRPr/>
            </a:pPr>
            <a:r>
              <a:rPr lang="zh-CN" altLang="en-US" sz="2800" dirty="0">
                <a:ea typeface="宋体" panose="02010600030101010101" pitchFamily="2" charset="-122"/>
              </a:rPr>
              <a:t>若</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&lt;0</a:t>
            </a:r>
            <a:r>
              <a:rPr lang="zh-CN" altLang="en-US" sz="2800" dirty="0">
                <a:ea typeface="宋体" panose="02010600030101010101" pitchFamily="2" charset="-122"/>
              </a:rPr>
              <a:t>时，</a:t>
            </a:r>
            <a:r>
              <a:rPr lang="zh-CN" altLang="en-US"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g</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a:t>
            </a:r>
            <a:r>
              <a:rPr lang="zh-CN" altLang="en-US" sz="2800" dirty="0">
                <a:ea typeface="宋体" panose="02010600030101010101" pitchFamily="2" charset="-122"/>
              </a:rPr>
              <a:t>，则</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和</a:t>
            </a:r>
            <a:r>
              <a:rPr lang="en-US" altLang="zh-CN" sz="2800" i="1" dirty="0">
                <a:latin typeface="Times New Roman" panose="02020603050405020304" pitchFamily="18" charset="0"/>
                <a:ea typeface="宋体" panose="02010600030101010101" pitchFamily="2" charset="-122"/>
              </a:rPr>
              <a:t>g</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a:t>
            </a:r>
            <a:r>
              <a:rPr lang="zh-CN" altLang="en-US" sz="2800" dirty="0">
                <a:ea typeface="宋体" panose="02010600030101010101" pitchFamily="2" charset="-122"/>
              </a:rPr>
              <a:t>的卷积可表示为</a:t>
            </a:r>
          </a:p>
        </p:txBody>
      </p:sp>
      <p:sp>
        <p:nvSpPr>
          <p:cNvPr id="257030" name="Rectangle 6"/>
          <p:cNvSpPr>
            <a:spLocks noChangeArrowheads="1"/>
          </p:cNvSpPr>
          <p:nvPr/>
        </p:nvSpPr>
        <p:spPr bwMode="auto">
          <a:xfrm>
            <a:off x="1473200" y="2707035"/>
            <a:ext cx="7059613" cy="567912"/>
          </a:xfrm>
          <a:prstGeom prst="rect">
            <a:avLst/>
          </a:prstGeom>
          <a:noFill/>
          <a:ln w="22225">
            <a:noFill/>
            <a:miter lim="800000"/>
          </a:ln>
        </p:spPr>
        <p:txBody>
          <a:bodyPr>
            <a:spAutoFit/>
          </a:bodyPr>
          <a:lstStyle/>
          <a:p>
            <a:pPr>
              <a:lnSpc>
                <a:spcPct val="120000"/>
              </a:lnSpc>
              <a:defRPr/>
            </a:pPr>
            <a:r>
              <a:rPr lang="zh-CN" altLang="en-US" sz="2800">
                <a:ea typeface="宋体" panose="02010600030101010101" pitchFamily="2" charset="-122"/>
              </a:rPr>
              <a:t>其中，</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en-US" altLang="zh-CN" sz="280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g</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表示函数</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和</a:t>
            </a:r>
            <a:r>
              <a:rPr lang="en-US" altLang="zh-CN" sz="2800" i="1">
                <a:latin typeface="Times New Roman" panose="02020603050405020304" pitchFamily="18" charset="0"/>
                <a:ea typeface="宋体" panose="02010600030101010101" pitchFamily="2" charset="-122"/>
              </a:rPr>
              <a:t>g</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的卷积。</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additive="base">
                                        <p:cTn id="7" dur="500" fill="hold"/>
                                        <p:tgtEl>
                                          <p:spTgt spid="257027"/>
                                        </p:tgtEl>
                                        <p:attrNameLst>
                                          <p:attrName>ppt_x</p:attrName>
                                        </p:attrNameLst>
                                      </p:cBhvr>
                                      <p:tavLst>
                                        <p:tav tm="0">
                                          <p:val>
                                            <p:strVal val="#ppt_x"/>
                                          </p:val>
                                        </p:tav>
                                        <p:tav tm="100000">
                                          <p:val>
                                            <p:strVal val="#ppt_x"/>
                                          </p:val>
                                        </p:tav>
                                      </p:tavLst>
                                    </p:anim>
                                    <p:anim calcmode="lin" valueType="num">
                                      <p:cBhvr additive="base">
                                        <p:cTn id="8" dur="500" fill="hold"/>
                                        <p:tgtEl>
                                          <p:spTgt spid="257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7030"/>
                                        </p:tgtEl>
                                        <p:attrNameLst>
                                          <p:attrName>style.visibility</p:attrName>
                                        </p:attrNameLst>
                                      </p:cBhvr>
                                      <p:to>
                                        <p:strVal val="visible"/>
                                      </p:to>
                                    </p:set>
                                    <p:anim calcmode="lin" valueType="num">
                                      <p:cBhvr additive="base">
                                        <p:cTn id="13" dur="500" fill="hold"/>
                                        <p:tgtEl>
                                          <p:spTgt spid="257030"/>
                                        </p:tgtEl>
                                        <p:attrNameLst>
                                          <p:attrName>ppt_x</p:attrName>
                                        </p:attrNameLst>
                                      </p:cBhvr>
                                      <p:tavLst>
                                        <p:tav tm="0">
                                          <p:val>
                                            <p:strVal val="#ppt_x"/>
                                          </p:val>
                                        </p:tav>
                                        <p:tav tm="100000">
                                          <p:val>
                                            <p:strVal val="#ppt_x"/>
                                          </p:val>
                                        </p:tav>
                                      </p:tavLst>
                                    </p:anim>
                                    <p:anim calcmode="lin" valueType="num">
                                      <p:cBhvr additive="base">
                                        <p:cTn id="14" dur="500" fill="hold"/>
                                        <p:tgtEl>
                                          <p:spTgt spid="257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7029"/>
                                        </p:tgtEl>
                                        <p:attrNameLst>
                                          <p:attrName>style.visibility</p:attrName>
                                        </p:attrNameLst>
                                      </p:cBhvr>
                                      <p:to>
                                        <p:strVal val="visible"/>
                                      </p:to>
                                    </p:set>
                                    <p:anim calcmode="lin" valueType="num">
                                      <p:cBhvr additive="base">
                                        <p:cTn id="19" dur="500" fill="hold"/>
                                        <p:tgtEl>
                                          <p:spTgt spid="257029"/>
                                        </p:tgtEl>
                                        <p:attrNameLst>
                                          <p:attrName>ppt_x</p:attrName>
                                        </p:attrNameLst>
                                      </p:cBhvr>
                                      <p:tavLst>
                                        <p:tav tm="0">
                                          <p:val>
                                            <p:strVal val="#ppt_x"/>
                                          </p:val>
                                        </p:tav>
                                        <p:tav tm="100000">
                                          <p:val>
                                            <p:strVal val="#ppt_x"/>
                                          </p:val>
                                        </p:tav>
                                      </p:tavLst>
                                    </p:anim>
                                    <p:anim calcmode="lin" valueType="num">
                                      <p:cBhvr additive="base">
                                        <p:cTn id="20" dur="500" fill="hold"/>
                                        <p:tgtEl>
                                          <p:spTgt spid="2570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7028"/>
                                        </p:tgtEl>
                                        <p:attrNameLst>
                                          <p:attrName>style.visibility</p:attrName>
                                        </p:attrNameLst>
                                      </p:cBhvr>
                                      <p:to>
                                        <p:strVal val="visible"/>
                                      </p:to>
                                    </p:set>
                                    <p:anim calcmode="lin" valueType="num">
                                      <p:cBhvr additive="base">
                                        <p:cTn id="25" dur="500" fill="hold"/>
                                        <p:tgtEl>
                                          <p:spTgt spid="257028"/>
                                        </p:tgtEl>
                                        <p:attrNameLst>
                                          <p:attrName>ppt_x</p:attrName>
                                        </p:attrNameLst>
                                      </p:cBhvr>
                                      <p:tavLst>
                                        <p:tav tm="0">
                                          <p:val>
                                            <p:strVal val="#ppt_x"/>
                                          </p:val>
                                        </p:tav>
                                        <p:tav tm="100000">
                                          <p:val>
                                            <p:strVal val="#ppt_x"/>
                                          </p:val>
                                        </p:tav>
                                      </p:tavLst>
                                    </p:anim>
                                    <p:anim calcmode="lin" valueType="num">
                                      <p:cBhvr additive="base">
                                        <p:cTn id="26" dur="500" fill="hold"/>
                                        <p:tgtEl>
                                          <p:spTgt spid="257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autoUpdateAnimBg="0"/>
      <p:bldP spid="25703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1476375" y="1412875"/>
            <a:ext cx="4343400" cy="519113"/>
          </a:xfrm>
          <a:prstGeom prst="rect">
            <a:avLst/>
          </a:prstGeom>
          <a:noFill/>
          <a:ln w="22225">
            <a:noFill/>
            <a:miter lim="800000"/>
          </a:ln>
          <a:effectLst/>
        </p:spPr>
        <p:txBody>
          <a:bodyPr>
            <a:spAutoFit/>
          </a:bodyPr>
          <a:lstStyle/>
          <a:p>
            <a:pPr>
              <a:buFont typeface="Wingdings" panose="05000000000000000000" pitchFamily="2" charset="2"/>
              <a:buChar char="Ø"/>
              <a:defRPr/>
            </a:pPr>
            <a:r>
              <a:rPr lang="en-US" altLang="zh-CN"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zh-CN" altLang="en-US" sz="2800" dirty="0">
                <a:solidFill>
                  <a:srgbClr val="893B7E"/>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的象函数</a:t>
            </a:r>
            <a:endParaRPr lang="en-US" altLang="zh-CN" sz="2400" dirty="0">
              <a:solidFill>
                <a:srgbClr val="893B7E"/>
              </a:solidFill>
              <a:effectLst>
                <a:outerShdw blurRad="38100" dist="38100" dir="2700000" algn="tl">
                  <a:srgbClr val="000000">
                    <a:alpha val="43137"/>
                  </a:srgbClr>
                </a:outerShdw>
              </a:effectLst>
              <a:ea typeface="宋体" panose="02010600030101010101" pitchFamily="2" charset="-122"/>
            </a:endParaRPr>
          </a:p>
        </p:txBody>
      </p:sp>
      <p:graphicFrame>
        <p:nvGraphicFramePr>
          <p:cNvPr id="259075" name="Object 3"/>
          <p:cNvGraphicFramePr>
            <a:graphicFrameLocks noChangeAspect="1"/>
          </p:cNvGraphicFramePr>
          <p:nvPr/>
        </p:nvGraphicFramePr>
        <p:xfrm>
          <a:off x="1708150" y="2286000"/>
          <a:ext cx="4811713" cy="960438"/>
        </p:xfrm>
        <a:graphic>
          <a:graphicData uri="http://schemas.openxmlformats.org/presentationml/2006/ole">
            <mc:AlternateContent xmlns:mc="http://schemas.openxmlformats.org/markup-compatibility/2006">
              <mc:Choice xmlns:v="urn:schemas-microsoft-com:vml" Requires="v">
                <p:oleObj spid="_x0000_s74769" name="Equation" r:id="rId3" imgW="55473600" imgH="10972800" progId="Equation.DSMT4">
                  <p:embed/>
                </p:oleObj>
              </mc:Choice>
              <mc:Fallback>
                <p:oleObj name="Equation" r:id="rId3" imgW="55473600" imgH="10972800" progId="Equation.DSMT4">
                  <p:embed/>
                  <p:pic>
                    <p:nvPicPr>
                      <p:cNvPr id="0" name="Picture 4" descr="image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2286000"/>
                        <a:ext cx="4811713"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447800" y="3508375"/>
            <a:ext cx="3505200" cy="874713"/>
            <a:chOff x="912" y="1945"/>
            <a:chExt cx="2208" cy="551"/>
          </a:xfrm>
        </p:grpSpPr>
        <p:sp>
          <p:nvSpPr>
            <p:cNvPr id="46089" name="Rectangle 5"/>
            <p:cNvSpPr>
              <a:spLocks noChangeArrowheads="1"/>
            </p:cNvSpPr>
            <p:nvPr/>
          </p:nvSpPr>
          <p:spPr bwMode="auto">
            <a:xfrm>
              <a:off x="912" y="2017"/>
              <a:ext cx="571" cy="330"/>
            </a:xfrm>
            <a:prstGeom prst="rect">
              <a:avLst/>
            </a:prstGeom>
            <a:noFill/>
            <a:ln w="22225">
              <a:noFill/>
              <a:miter lim="800000"/>
            </a:ln>
          </p:spPr>
          <p:txBody>
            <a:bodyPr wrap="none">
              <a:spAutoFit/>
            </a:bodyPr>
            <a:lstStyle/>
            <a:p>
              <a:pPr>
                <a:defRPr/>
              </a:pPr>
              <a:r>
                <a:rPr lang="zh-CN" altLang="en-US" sz="2800">
                  <a:effectLst>
                    <a:outerShdw blurRad="38100" dist="38100" dir="2700000" algn="tl">
                      <a:srgbClr val="000000">
                        <a:alpha val="43137"/>
                      </a:srgbClr>
                    </a:outerShdw>
                  </a:effectLst>
                  <a:ea typeface="宋体" panose="02010600030101010101" pitchFamily="2" charset="-122"/>
                </a:rPr>
                <a:t>例：</a:t>
              </a:r>
            </a:p>
          </p:txBody>
        </p:sp>
        <p:graphicFrame>
          <p:nvGraphicFramePr>
            <p:cNvPr id="41989" name="Object 6"/>
            <p:cNvGraphicFramePr>
              <a:graphicFrameLocks noChangeAspect="1"/>
            </p:cNvGraphicFramePr>
            <p:nvPr/>
          </p:nvGraphicFramePr>
          <p:xfrm>
            <a:off x="1400" y="1945"/>
            <a:ext cx="1720" cy="551"/>
          </p:xfrm>
          <a:graphic>
            <a:graphicData uri="http://schemas.openxmlformats.org/presentationml/2006/ole">
              <mc:AlternateContent xmlns:mc="http://schemas.openxmlformats.org/markup-compatibility/2006">
                <mc:Choice xmlns:v="urn:schemas-microsoft-com:vml" Requires="v">
                  <p:oleObj spid="_x0000_s74770" name="Equation" r:id="rId5" imgW="29870400" imgH="9448800" progId="">
                    <p:embed/>
                  </p:oleObj>
                </mc:Choice>
                <mc:Fallback>
                  <p:oleObj name="Equation" r:id="rId5" imgW="29870400" imgH="9448800" progId="">
                    <p:embed/>
                    <p:pic>
                      <p:nvPicPr>
                        <p:cNvPr id="0" name="Picture 3" descr="image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 y="1945"/>
                          <a:ext cx="1720"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9079" name="Object 7"/>
          <p:cNvGraphicFramePr>
            <a:graphicFrameLocks noChangeAspect="1"/>
          </p:cNvGraphicFramePr>
          <p:nvPr/>
        </p:nvGraphicFramePr>
        <p:xfrm>
          <a:off x="2209800" y="4611688"/>
          <a:ext cx="3429000" cy="874712"/>
        </p:xfrm>
        <a:graphic>
          <a:graphicData uri="http://schemas.openxmlformats.org/presentationml/2006/ole">
            <mc:AlternateContent xmlns:mc="http://schemas.openxmlformats.org/markup-compatibility/2006">
              <mc:Choice xmlns:v="urn:schemas-microsoft-com:vml" Requires="v">
                <p:oleObj spid="_x0000_s74771" name="Equation" r:id="rId7" imgW="37490400" imgH="9448800" progId="">
                  <p:embed/>
                </p:oleObj>
              </mc:Choice>
              <mc:Fallback>
                <p:oleObj name="Equation" r:id="rId7" imgW="37490400" imgH="9448800" progId="">
                  <p:embed/>
                  <p:pic>
                    <p:nvPicPr>
                      <p:cNvPr id="0" name="Picture 2" descr="image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611688"/>
                        <a:ext cx="342900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82" name="Rectangle 10"/>
          <p:cNvSpPr>
            <a:spLocks noChangeArrowheads="1"/>
          </p:cNvSpPr>
          <p:nvPr/>
        </p:nvSpPr>
        <p:spPr bwMode="auto">
          <a:xfrm>
            <a:off x="0" y="3030538"/>
            <a:ext cx="184150" cy="368300"/>
          </a:xfrm>
          <a:prstGeom prst="rect">
            <a:avLst/>
          </a:prstGeom>
          <a:noFill/>
          <a:ln w="9525" algn="ctr">
            <a:noFill/>
            <a:miter lim="800000"/>
          </a:ln>
          <a:effectLst/>
        </p:spPr>
        <p:txBody>
          <a:bodyPr wrap="none" anchor="ctr">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graphicFrame>
        <p:nvGraphicFramePr>
          <p:cNvPr id="41988" name="Object 9"/>
          <p:cNvGraphicFramePr>
            <a:graphicFrameLocks noChangeAspect="1"/>
          </p:cNvGraphicFramePr>
          <p:nvPr/>
        </p:nvGraphicFramePr>
        <p:xfrm>
          <a:off x="2000250" y="1214438"/>
          <a:ext cx="868363" cy="862012"/>
        </p:xfrm>
        <a:graphic>
          <a:graphicData uri="http://schemas.openxmlformats.org/presentationml/2006/ole">
            <mc:AlternateContent xmlns:mc="http://schemas.openxmlformats.org/markup-compatibility/2006">
              <mc:Choice xmlns:v="urn:schemas-microsoft-com:vml" Requires="v">
                <p:oleObj spid="_x0000_s74772" name="Equation" r:id="rId9" imgW="10363200" imgH="10363200" progId="Equation.DSMT4">
                  <p:embed/>
                </p:oleObj>
              </mc:Choice>
              <mc:Fallback>
                <p:oleObj name="Equation" r:id="rId9" imgW="10363200" imgH="10363200" progId="Equation.DSMT4">
                  <p:embed/>
                  <p:pic>
                    <p:nvPicPr>
                      <p:cNvPr id="0" name="Picture 1" descr="image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1214438"/>
                        <a:ext cx="868363"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
        <p:nvSpPr>
          <p:cNvPr id="12" name="TextBox 11"/>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additive="base">
                                        <p:cTn id="7" dur="500" fill="hold"/>
                                        <p:tgtEl>
                                          <p:spTgt spid="259075"/>
                                        </p:tgtEl>
                                        <p:attrNameLst>
                                          <p:attrName>ppt_x</p:attrName>
                                        </p:attrNameLst>
                                      </p:cBhvr>
                                      <p:tavLst>
                                        <p:tav tm="0">
                                          <p:val>
                                            <p:strVal val="#ppt_x"/>
                                          </p:val>
                                        </p:tav>
                                        <p:tav tm="100000">
                                          <p:val>
                                            <p:strVal val="#ppt_x"/>
                                          </p:val>
                                        </p:tav>
                                      </p:tavLst>
                                    </p:anim>
                                    <p:anim calcmode="lin" valueType="num">
                                      <p:cBhvr additive="base">
                                        <p:cTn id="8" dur="500" fill="hold"/>
                                        <p:tgtEl>
                                          <p:spTgt spid="259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9079"/>
                                        </p:tgtEl>
                                        <p:attrNameLst>
                                          <p:attrName>style.visibility</p:attrName>
                                        </p:attrNameLst>
                                      </p:cBhvr>
                                      <p:to>
                                        <p:strVal val="visible"/>
                                      </p:to>
                                    </p:set>
                                    <p:anim calcmode="lin" valueType="num">
                                      <p:cBhvr additive="base">
                                        <p:cTn id="19" dur="500" fill="hold"/>
                                        <p:tgtEl>
                                          <p:spTgt spid="259079"/>
                                        </p:tgtEl>
                                        <p:attrNameLst>
                                          <p:attrName>ppt_x</p:attrName>
                                        </p:attrNameLst>
                                      </p:cBhvr>
                                      <p:tavLst>
                                        <p:tav tm="0">
                                          <p:val>
                                            <p:strVal val="#ppt_x"/>
                                          </p:val>
                                        </p:tav>
                                        <p:tav tm="100000">
                                          <p:val>
                                            <p:strVal val="#ppt_x"/>
                                          </p:val>
                                        </p:tav>
                                      </p:tavLst>
                                    </p:anim>
                                    <p:anim calcmode="lin" valueType="num">
                                      <p:cBhvr additive="base">
                                        <p:cTn id="20" dur="500" fill="hold"/>
                                        <p:tgtEl>
                                          <p:spTgt spid="259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9" name="Rectangle 3"/>
          <p:cNvSpPr>
            <a:spLocks noChangeArrowheads="1"/>
          </p:cNvSpPr>
          <p:nvPr/>
        </p:nvSpPr>
        <p:spPr bwMode="auto">
          <a:xfrm>
            <a:off x="675456" y="1772816"/>
            <a:ext cx="2819400"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部分分式法</a:t>
            </a:r>
            <a:r>
              <a:rPr lang="zh-CN" altLang="en-US" sz="2800" dirty="0">
                <a:solidFill>
                  <a:srgbClr val="893B7E"/>
                </a:solidFill>
                <a:latin typeface="Times New Roman" panose="02020603050405020304" pitchFamily="18" charset="0"/>
                <a:ea typeface="宋体" panose="02010600030101010101" pitchFamily="2" charset="-122"/>
              </a:rPr>
              <a:t> </a:t>
            </a:r>
          </a:p>
        </p:txBody>
      </p:sp>
      <p:sp>
        <p:nvSpPr>
          <p:cNvPr id="260100" name="Rectangle 4"/>
          <p:cNvSpPr>
            <a:spLocks noChangeArrowheads="1"/>
          </p:cNvSpPr>
          <p:nvPr/>
        </p:nvSpPr>
        <p:spPr bwMode="auto">
          <a:xfrm>
            <a:off x="1037406" y="2382416"/>
            <a:ext cx="7639050" cy="519113"/>
          </a:xfrm>
          <a:prstGeom prst="rect">
            <a:avLst/>
          </a:prstGeom>
          <a:noFill/>
          <a:ln w="22225">
            <a:noFill/>
            <a:miter lim="800000"/>
          </a:ln>
        </p:spPr>
        <p:txBody>
          <a:bodyPr>
            <a:spAutoFit/>
          </a:bodyPr>
          <a:lstStyle/>
          <a:p>
            <a:pPr>
              <a:defRPr/>
            </a:pPr>
            <a:r>
              <a:rPr lang="zh-CN" altLang="en-US" sz="2800">
                <a:ea typeface="宋体" panose="02010600030101010101" pitchFamily="2" charset="-122"/>
              </a:rPr>
              <a:t>如果</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的拉氏变换</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已分解成为下列分量：</a:t>
            </a:r>
          </a:p>
        </p:txBody>
      </p:sp>
      <p:sp>
        <p:nvSpPr>
          <p:cNvPr id="260101" name="Rectangle 5"/>
          <p:cNvSpPr>
            <a:spLocks noChangeArrowheads="1"/>
          </p:cNvSpPr>
          <p:nvPr/>
        </p:nvSpPr>
        <p:spPr bwMode="auto">
          <a:xfrm>
            <a:off x="1094556" y="2977729"/>
            <a:ext cx="4179887" cy="519112"/>
          </a:xfrm>
          <a:prstGeom prst="rect">
            <a:avLst/>
          </a:prstGeom>
          <a:noFill/>
          <a:ln w="22225">
            <a:noFill/>
            <a:miter lim="800000"/>
          </a:ln>
        </p:spPr>
        <p:txBody>
          <a:bodyPr wrap="none">
            <a:spAutoFit/>
          </a:bodyPr>
          <a:lstStyle/>
          <a:p>
            <a:pPr eaLnBrk="0" hangingPunct="0">
              <a:defRPr/>
            </a:pP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a:t>
            </a:r>
            <a:r>
              <a:rPr lang="en-US" altLang="zh-CN" sz="2800" baseline="-18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F</a:t>
            </a:r>
            <a:r>
              <a:rPr lang="en-US" altLang="zh-CN" sz="2800" baseline="-18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F</a:t>
            </a:r>
            <a:r>
              <a:rPr lang="en-US" altLang="zh-CN" sz="2800" i="1" baseline="-18000" dirty="0" err="1">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p>
        </p:txBody>
      </p:sp>
      <p:sp>
        <p:nvSpPr>
          <p:cNvPr id="260102" name="Rectangle 6"/>
          <p:cNvSpPr>
            <a:spLocks noChangeArrowheads="1"/>
          </p:cNvSpPr>
          <p:nvPr/>
        </p:nvSpPr>
        <p:spPr bwMode="auto">
          <a:xfrm>
            <a:off x="1031056" y="3511129"/>
            <a:ext cx="7010400" cy="1073150"/>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假定</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 …</a:t>
            </a:r>
            <a:r>
              <a:rPr lang="zh-CN" altLang="en-US" sz="280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i="1" baseline="-18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的拉氏反变换可以容易地求出，则</a:t>
            </a:r>
          </a:p>
        </p:txBody>
      </p:sp>
      <p:sp>
        <p:nvSpPr>
          <p:cNvPr id="260103" name="Rectangle 7"/>
          <p:cNvSpPr>
            <a:spLocks noChangeArrowheads="1"/>
          </p:cNvSpPr>
          <p:nvPr/>
        </p:nvSpPr>
        <p:spPr bwMode="auto">
          <a:xfrm>
            <a:off x="1132656" y="4666829"/>
            <a:ext cx="7010400" cy="519112"/>
          </a:xfrm>
          <a:prstGeom prst="rect">
            <a:avLst/>
          </a:prstGeom>
          <a:noFill/>
          <a:ln w="22225">
            <a:noFill/>
            <a:miter lim="800000"/>
          </a:ln>
        </p:spPr>
        <p:txBody>
          <a:bodyPr>
            <a:spAutoFit/>
          </a:bodyPr>
          <a:lstStyle/>
          <a:p>
            <a:pPr eaLnBrk="0" hangingPunct="0">
              <a:spcBef>
                <a:spcPct val="25000"/>
              </a:spcBef>
              <a:defRPr/>
            </a:pPr>
            <a:r>
              <a:rPr lang="en-US" altLang="zh-CN" sz="2800" i="1">
                <a:latin typeface="Times New Roman" panose="02020603050405020304" pitchFamily="18" charset="0"/>
                <a:ea typeface="宋体" panose="02010600030101010101" pitchFamily="2" charset="-122"/>
              </a:rPr>
              <a:t>L</a:t>
            </a:r>
            <a:r>
              <a:rPr lang="en-US" altLang="zh-CN" sz="2800" baseline="30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L</a:t>
            </a:r>
            <a:r>
              <a:rPr lang="en-US" altLang="zh-CN" sz="2800" baseline="30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L</a:t>
            </a:r>
            <a:r>
              <a:rPr lang="en-US" altLang="zh-CN" sz="2800" baseline="30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L</a:t>
            </a:r>
            <a:r>
              <a:rPr lang="en-US" altLang="zh-CN" sz="2800" baseline="30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F</a:t>
            </a:r>
            <a:r>
              <a:rPr lang="en-US" altLang="zh-CN" sz="2800" i="1" baseline="-18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p>
        </p:txBody>
      </p:sp>
      <p:sp>
        <p:nvSpPr>
          <p:cNvPr id="260104" name="Rectangle 8"/>
          <p:cNvSpPr>
            <a:spLocks noChangeArrowheads="1"/>
          </p:cNvSpPr>
          <p:nvPr/>
        </p:nvSpPr>
        <p:spPr bwMode="auto">
          <a:xfrm>
            <a:off x="2456631" y="5278016"/>
            <a:ext cx="3717925" cy="519113"/>
          </a:xfrm>
          <a:prstGeom prst="rect">
            <a:avLst/>
          </a:prstGeom>
          <a:noFill/>
          <a:ln w="22225">
            <a:noFill/>
            <a:miter lim="800000"/>
          </a:ln>
        </p:spPr>
        <p:txBody>
          <a:bodyPr wrap="none">
            <a:spAutoFit/>
          </a:bodyPr>
          <a:lstStyle/>
          <a:p>
            <a:pPr eaLnBrk="0" hangingPunct="0">
              <a:spcBef>
                <a:spcPct val="25000"/>
              </a:spcBef>
              <a:defRPr/>
            </a:pP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f</a:t>
            </a:r>
            <a:r>
              <a:rPr lang="en-US" altLang="zh-CN" sz="2800" baseline="-18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 … + </a:t>
            </a:r>
            <a:r>
              <a:rPr lang="en-US" altLang="zh-CN" sz="2800" i="1">
                <a:latin typeface="Times New Roman" panose="02020603050405020304" pitchFamily="18" charset="0"/>
                <a:ea typeface="宋体" panose="02010600030101010101" pitchFamily="2" charset="-122"/>
              </a:rPr>
              <a:t>f</a:t>
            </a:r>
            <a:r>
              <a:rPr lang="en-US" altLang="zh-CN" sz="2800" i="1" baseline="-18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p>
        </p:txBody>
      </p:sp>
      <p:sp>
        <p:nvSpPr>
          <p:cNvPr id="187400" name="矩形 9"/>
          <p:cNvSpPr>
            <a:spLocks noChangeArrowheads="1"/>
          </p:cNvSpPr>
          <p:nvPr/>
        </p:nvSpPr>
        <p:spPr bwMode="auto">
          <a:xfrm>
            <a:off x="285750" y="1124744"/>
            <a:ext cx="2447925" cy="523875"/>
          </a:xfrm>
          <a:prstGeom prst="rect">
            <a:avLst/>
          </a:prstGeom>
          <a:noFill/>
          <a:ln w="9525">
            <a:noFill/>
            <a:miter lim="800000"/>
          </a:ln>
        </p:spPr>
        <p:txBody>
          <a:bodyPr wrap="none">
            <a:spAutoFit/>
          </a:bodyPr>
          <a:lstStyle/>
          <a:p>
            <a:pPr>
              <a:spcBef>
                <a:spcPct val="20000"/>
              </a:spcBef>
              <a:defRPr/>
            </a:pPr>
            <a:r>
              <a:rPr lang="en-US" altLang="zh-CN" sz="2800" dirty="0">
                <a:solidFill>
                  <a:srgbClr val="893B7E"/>
                </a:solidFill>
                <a:ea typeface="宋体" panose="02010600030101010101" pitchFamily="2" charset="-122"/>
              </a:rPr>
              <a:t>● </a:t>
            </a:r>
            <a:r>
              <a:rPr lang="zh-CN" altLang="en-US" sz="2800" dirty="0">
                <a:solidFill>
                  <a:srgbClr val="893B7E"/>
                </a:solidFill>
                <a:ea typeface="宋体" panose="02010600030101010101" pitchFamily="2" charset="-122"/>
              </a:rPr>
              <a:t>拉氏反变换</a:t>
            </a:r>
          </a:p>
        </p:txBody>
      </p:sp>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additive="base">
                                        <p:cTn id="7" dur="500" fill="hold"/>
                                        <p:tgtEl>
                                          <p:spTgt spid="260099"/>
                                        </p:tgtEl>
                                        <p:attrNameLst>
                                          <p:attrName>ppt_x</p:attrName>
                                        </p:attrNameLst>
                                      </p:cBhvr>
                                      <p:tavLst>
                                        <p:tav tm="0">
                                          <p:val>
                                            <p:strVal val="#ppt_x"/>
                                          </p:val>
                                        </p:tav>
                                        <p:tav tm="100000">
                                          <p:val>
                                            <p:strVal val="#ppt_x"/>
                                          </p:val>
                                        </p:tav>
                                      </p:tavLst>
                                    </p:anim>
                                    <p:anim calcmode="lin" valueType="num">
                                      <p:cBhvr additive="base">
                                        <p:cTn id="8" dur="500" fill="hold"/>
                                        <p:tgtEl>
                                          <p:spTgt spid="260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100"/>
                                        </p:tgtEl>
                                        <p:attrNameLst>
                                          <p:attrName>style.visibility</p:attrName>
                                        </p:attrNameLst>
                                      </p:cBhvr>
                                      <p:to>
                                        <p:strVal val="visible"/>
                                      </p:to>
                                    </p:set>
                                    <p:anim calcmode="lin" valueType="num">
                                      <p:cBhvr additive="base">
                                        <p:cTn id="13" dur="500" fill="hold"/>
                                        <p:tgtEl>
                                          <p:spTgt spid="260100"/>
                                        </p:tgtEl>
                                        <p:attrNameLst>
                                          <p:attrName>ppt_x</p:attrName>
                                        </p:attrNameLst>
                                      </p:cBhvr>
                                      <p:tavLst>
                                        <p:tav tm="0">
                                          <p:val>
                                            <p:strVal val="#ppt_x"/>
                                          </p:val>
                                        </p:tav>
                                        <p:tav tm="100000">
                                          <p:val>
                                            <p:strVal val="#ppt_x"/>
                                          </p:val>
                                        </p:tav>
                                      </p:tavLst>
                                    </p:anim>
                                    <p:anim calcmode="lin" valueType="num">
                                      <p:cBhvr additive="base">
                                        <p:cTn id="14" dur="500" fill="hold"/>
                                        <p:tgtEl>
                                          <p:spTgt spid="260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0101"/>
                                        </p:tgtEl>
                                        <p:attrNameLst>
                                          <p:attrName>style.visibility</p:attrName>
                                        </p:attrNameLst>
                                      </p:cBhvr>
                                      <p:to>
                                        <p:strVal val="visible"/>
                                      </p:to>
                                    </p:set>
                                    <p:anim calcmode="lin" valueType="num">
                                      <p:cBhvr additive="base">
                                        <p:cTn id="19" dur="500" fill="hold"/>
                                        <p:tgtEl>
                                          <p:spTgt spid="260101"/>
                                        </p:tgtEl>
                                        <p:attrNameLst>
                                          <p:attrName>ppt_x</p:attrName>
                                        </p:attrNameLst>
                                      </p:cBhvr>
                                      <p:tavLst>
                                        <p:tav tm="0">
                                          <p:val>
                                            <p:strVal val="#ppt_x"/>
                                          </p:val>
                                        </p:tav>
                                        <p:tav tm="100000">
                                          <p:val>
                                            <p:strVal val="#ppt_x"/>
                                          </p:val>
                                        </p:tav>
                                      </p:tavLst>
                                    </p:anim>
                                    <p:anim calcmode="lin" valueType="num">
                                      <p:cBhvr additive="base">
                                        <p:cTn id="20" dur="500" fill="hold"/>
                                        <p:tgtEl>
                                          <p:spTgt spid="2601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0102"/>
                                        </p:tgtEl>
                                        <p:attrNameLst>
                                          <p:attrName>style.visibility</p:attrName>
                                        </p:attrNameLst>
                                      </p:cBhvr>
                                      <p:to>
                                        <p:strVal val="visible"/>
                                      </p:to>
                                    </p:set>
                                    <p:anim calcmode="lin" valueType="num">
                                      <p:cBhvr additive="base">
                                        <p:cTn id="25" dur="500" fill="hold"/>
                                        <p:tgtEl>
                                          <p:spTgt spid="260102"/>
                                        </p:tgtEl>
                                        <p:attrNameLst>
                                          <p:attrName>ppt_x</p:attrName>
                                        </p:attrNameLst>
                                      </p:cBhvr>
                                      <p:tavLst>
                                        <p:tav tm="0">
                                          <p:val>
                                            <p:strVal val="#ppt_x"/>
                                          </p:val>
                                        </p:tav>
                                        <p:tav tm="100000">
                                          <p:val>
                                            <p:strVal val="#ppt_x"/>
                                          </p:val>
                                        </p:tav>
                                      </p:tavLst>
                                    </p:anim>
                                    <p:anim calcmode="lin" valueType="num">
                                      <p:cBhvr additive="base">
                                        <p:cTn id="26" dur="500" fill="hold"/>
                                        <p:tgtEl>
                                          <p:spTgt spid="26010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0103"/>
                                        </p:tgtEl>
                                        <p:attrNameLst>
                                          <p:attrName>style.visibility</p:attrName>
                                        </p:attrNameLst>
                                      </p:cBhvr>
                                      <p:to>
                                        <p:strVal val="visible"/>
                                      </p:to>
                                    </p:set>
                                    <p:anim calcmode="lin" valueType="num">
                                      <p:cBhvr additive="base">
                                        <p:cTn id="31" dur="500" fill="hold"/>
                                        <p:tgtEl>
                                          <p:spTgt spid="260103"/>
                                        </p:tgtEl>
                                        <p:attrNameLst>
                                          <p:attrName>ppt_x</p:attrName>
                                        </p:attrNameLst>
                                      </p:cBhvr>
                                      <p:tavLst>
                                        <p:tav tm="0">
                                          <p:val>
                                            <p:strVal val="#ppt_x"/>
                                          </p:val>
                                        </p:tav>
                                        <p:tav tm="100000">
                                          <p:val>
                                            <p:strVal val="#ppt_x"/>
                                          </p:val>
                                        </p:tav>
                                      </p:tavLst>
                                    </p:anim>
                                    <p:anim calcmode="lin" valueType="num">
                                      <p:cBhvr additive="base">
                                        <p:cTn id="32" dur="500" fill="hold"/>
                                        <p:tgtEl>
                                          <p:spTgt spid="26010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0104"/>
                                        </p:tgtEl>
                                        <p:attrNameLst>
                                          <p:attrName>style.visibility</p:attrName>
                                        </p:attrNameLst>
                                      </p:cBhvr>
                                      <p:to>
                                        <p:strVal val="visible"/>
                                      </p:to>
                                    </p:set>
                                    <p:anim calcmode="lin" valueType="num">
                                      <p:cBhvr additive="base">
                                        <p:cTn id="37" dur="500" fill="hold"/>
                                        <p:tgtEl>
                                          <p:spTgt spid="260104"/>
                                        </p:tgtEl>
                                        <p:attrNameLst>
                                          <p:attrName>ppt_x</p:attrName>
                                        </p:attrNameLst>
                                      </p:cBhvr>
                                      <p:tavLst>
                                        <p:tav tm="0">
                                          <p:val>
                                            <p:strVal val="#ppt_x"/>
                                          </p:val>
                                        </p:tav>
                                        <p:tav tm="100000">
                                          <p:val>
                                            <p:strVal val="#ppt_x"/>
                                          </p:val>
                                        </p:tav>
                                      </p:tavLst>
                                    </p:anim>
                                    <p:anim calcmode="lin" valueType="num">
                                      <p:cBhvr additive="base">
                                        <p:cTn id="38" dur="500" fill="hold"/>
                                        <p:tgtEl>
                                          <p:spTgt spid="260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utoUpdateAnimBg="0"/>
      <p:bldP spid="260100" grpId="0" autoUpdateAnimBg="0"/>
      <p:bldP spid="260101" grpId="0" autoUpdateAnimBg="0"/>
      <p:bldP spid="260102" grpId="0" autoUpdateAnimBg="0"/>
      <p:bldP spid="260103" grpId="0" autoUpdateAnimBg="0"/>
      <p:bldP spid="26010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1085850" y="1836738"/>
          <a:ext cx="6457950" cy="906462"/>
        </p:xfrm>
        <a:graphic>
          <a:graphicData uri="http://schemas.openxmlformats.org/presentationml/2006/ole">
            <mc:AlternateContent xmlns:mc="http://schemas.openxmlformats.org/markup-compatibility/2006">
              <mc:Choice xmlns:v="urn:schemas-microsoft-com:vml" Requires="v">
                <p:oleObj spid="_x0000_s75785" name="Equation" r:id="rId3" imgW="78638400" imgH="10972800" progId="">
                  <p:embed/>
                </p:oleObj>
              </mc:Choice>
              <mc:Fallback>
                <p:oleObj name="Equation" r:id="rId3" imgW="78638400" imgH="10972800" progId="">
                  <p:embed/>
                  <p:pic>
                    <p:nvPicPr>
                      <p:cNvPr id="0" name="Picture 2" descr="image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836738"/>
                        <a:ext cx="6457950"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3" name="Object 3"/>
          <p:cNvGraphicFramePr>
            <a:graphicFrameLocks noChangeAspect="1"/>
          </p:cNvGraphicFramePr>
          <p:nvPr/>
        </p:nvGraphicFramePr>
        <p:xfrm>
          <a:off x="2267744" y="3573016"/>
          <a:ext cx="4899025" cy="835025"/>
        </p:xfrm>
        <a:graphic>
          <a:graphicData uri="http://schemas.openxmlformats.org/presentationml/2006/ole">
            <mc:AlternateContent xmlns:mc="http://schemas.openxmlformats.org/markup-compatibility/2006">
              <mc:Choice xmlns:v="urn:schemas-microsoft-com:vml" Requires="v">
                <p:oleObj spid="_x0000_s75786" name="公式" r:id="rId5" imgW="64617600" imgH="10972800" progId="">
                  <p:embed/>
                </p:oleObj>
              </mc:Choice>
              <mc:Fallback>
                <p:oleObj name="公式" r:id="rId5" imgW="64617600" imgH="10972800" progId="">
                  <p:embed/>
                  <p:pic>
                    <p:nvPicPr>
                      <p:cNvPr id="0" name="Picture 1" descr="image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3573016"/>
                        <a:ext cx="489902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Rectangle 4"/>
          <p:cNvSpPr>
            <a:spLocks noChangeArrowheads="1"/>
          </p:cNvSpPr>
          <p:nvPr/>
        </p:nvSpPr>
        <p:spPr bwMode="auto">
          <a:xfrm>
            <a:off x="1066800" y="1198563"/>
            <a:ext cx="4368800" cy="519112"/>
          </a:xfrm>
          <a:prstGeom prst="rect">
            <a:avLst/>
          </a:prstGeom>
          <a:noFill/>
          <a:ln w="22225">
            <a:noFill/>
            <a:miter lim="800000"/>
          </a:ln>
        </p:spPr>
        <p:txBody>
          <a:bodyPr>
            <a:spAutoFit/>
          </a:bodyPr>
          <a:lstStyle/>
          <a:p>
            <a:pPr>
              <a:defRPr/>
            </a:pPr>
            <a:r>
              <a:rPr lang="zh-CN" altLang="en-US" sz="2800">
                <a:ea typeface="宋体" panose="02010600030101010101" pitchFamily="2" charset="-122"/>
              </a:rPr>
              <a:t>在控制理论中，通常</a:t>
            </a:r>
          </a:p>
        </p:txBody>
      </p:sp>
      <p:sp>
        <p:nvSpPr>
          <p:cNvPr id="261125" name="Rectangle 5"/>
          <p:cNvSpPr>
            <a:spLocks noChangeArrowheads="1"/>
          </p:cNvSpPr>
          <p:nvPr/>
        </p:nvSpPr>
        <p:spPr bwMode="auto">
          <a:xfrm>
            <a:off x="1076325" y="2855913"/>
            <a:ext cx="7610475" cy="551754"/>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为了应用上述方法，将</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写成下面的形式</a:t>
            </a:r>
          </a:p>
        </p:txBody>
      </p:sp>
      <p:sp>
        <p:nvSpPr>
          <p:cNvPr id="261126" name="Rectangle 6"/>
          <p:cNvSpPr>
            <a:spLocks noChangeArrowheads="1"/>
          </p:cNvSpPr>
          <p:nvPr/>
        </p:nvSpPr>
        <p:spPr bwMode="auto">
          <a:xfrm>
            <a:off x="1692275" y="4456113"/>
            <a:ext cx="7343775" cy="1073150"/>
          </a:xfrm>
          <a:prstGeom prst="rect">
            <a:avLst/>
          </a:prstGeom>
          <a:noFill/>
          <a:ln w="22225">
            <a:noFill/>
            <a:miter lim="800000"/>
          </a:ln>
        </p:spPr>
        <p:txBody>
          <a:bodyPr>
            <a:spAutoFit/>
          </a:bodyPr>
          <a:lstStyle/>
          <a:p>
            <a:pPr>
              <a:lnSpc>
                <a:spcPct val="115000"/>
              </a:lnSpc>
              <a:defRPr/>
            </a:pPr>
            <a:r>
              <a:rPr lang="zh-CN" altLang="en-US" sz="2800" dirty="0">
                <a:latin typeface="宋体" panose="02010600030101010101" pitchFamily="2" charset="-122"/>
                <a:ea typeface="宋体" panose="02010600030101010101" pitchFamily="2" charset="-122"/>
              </a:rPr>
              <a:t>式中，</a:t>
            </a:r>
            <a:r>
              <a:rPr lang="en-US" altLang="zh-CN" sz="2800" i="1" dirty="0">
                <a:latin typeface="Times New Roman" panose="02020603050405020304" pitchFamily="18" charset="0"/>
                <a:ea typeface="宋体" panose="02010600030101010101" pitchFamily="2" charset="-122"/>
              </a:rPr>
              <a:t>p</a:t>
            </a:r>
            <a:r>
              <a:rPr lang="en-US" altLang="zh-CN" sz="2800" baseline="-18000" dirty="0">
                <a:latin typeface="Times New Roman" panose="02020603050405020304" pitchFamily="18" charset="0"/>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p</a:t>
            </a:r>
            <a:r>
              <a:rPr lang="en-US" altLang="zh-CN" sz="2800" baseline="-18000" dirty="0">
                <a:latin typeface="Times New Roman" panose="02020603050405020304" pitchFamily="18" charset="0"/>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p</a:t>
            </a:r>
            <a:r>
              <a:rPr lang="en-US" altLang="zh-CN" sz="2800" i="1" baseline="-18000" dirty="0" err="1">
                <a:latin typeface="Times New Roman" panose="02020603050405020304" pitchFamily="18" charset="0"/>
                <a:ea typeface="宋体" panose="02010600030101010101" pitchFamily="2" charset="-122"/>
              </a:rPr>
              <a:t>n</a:t>
            </a:r>
            <a:r>
              <a:rPr lang="zh-CN" altLang="en-US" sz="2800" dirty="0">
                <a:latin typeface="宋体" panose="02010600030101010101" pitchFamily="2" charset="-122"/>
                <a:ea typeface="宋体" panose="02010600030101010101" pitchFamily="2" charset="-122"/>
              </a:rPr>
              <a:t>为方程</a:t>
            </a:r>
            <a:r>
              <a:rPr lang="en-US" altLang="zh-CN" sz="2800" i="1" dirty="0">
                <a:latin typeface="Times New Roman" panose="02020603050405020304" pitchFamily="18" charset="0"/>
                <a:ea typeface="宋体" panose="02010600030101010101" pitchFamily="2" charset="-122"/>
              </a:rPr>
              <a:t>A</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)=0</a:t>
            </a:r>
            <a:r>
              <a:rPr lang="zh-CN" altLang="en-US" sz="2800" dirty="0">
                <a:latin typeface="宋体" panose="02010600030101010101" pitchFamily="2" charset="-122"/>
                <a:ea typeface="宋体" panose="02010600030101010101" pitchFamily="2" charset="-122"/>
              </a:rPr>
              <a:t>的根的负值，称为</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的</a:t>
            </a:r>
            <a:r>
              <a:rPr lang="zh-CN" altLang="en-US" sz="2800" dirty="0">
                <a:solidFill>
                  <a:srgbClr val="CC0000"/>
                </a:solidFill>
                <a:latin typeface="宋体" panose="02010600030101010101" pitchFamily="2" charset="-122"/>
                <a:ea typeface="宋体" panose="02010600030101010101" pitchFamily="2" charset="-122"/>
              </a:rPr>
              <a:t>极点</a:t>
            </a:r>
            <a:r>
              <a:rPr lang="zh-CN" altLang="en-US" sz="2800" dirty="0">
                <a:latin typeface="宋体" panose="02010600030101010101" pitchFamily="2" charset="-122"/>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c</a:t>
            </a:r>
            <a:r>
              <a:rPr lang="en-US" altLang="zh-CN" sz="2800" i="1" baseline="-18000" dirty="0" err="1">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b</a:t>
            </a:r>
            <a:r>
              <a:rPr lang="en-US" altLang="zh-CN" sz="2800" i="1" baseline="-18000" dirty="0">
                <a:latin typeface="Times New Roman" panose="02020603050405020304" pitchFamily="18" charset="0"/>
                <a:ea typeface="宋体" panose="02010600030101010101" pitchFamily="2" charset="-122"/>
              </a:rPr>
              <a:t>i</a:t>
            </a:r>
            <a:r>
              <a:rPr lang="en-US" altLang="zh-CN" sz="2800" i="1" baseline="-30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a</a:t>
            </a:r>
            <a:r>
              <a:rPr lang="en-US" altLang="zh-CN" sz="2800" baseline="-18000" dirty="0">
                <a:latin typeface="Times New Roman" panose="02020603050405020304" pitchFamily="18" charset="0"/>
                <a:ea typeface="宋体" panose="02010600030101010101" pitchFamily="2" charset="-122"/>
              </a:rPr>
              <a:t>0</a:t>
            </a:r>
            <a:r>
              <a:rPr lang="en-US" altLang="zh-CN" sz="2800" baseline="-30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en-US" altLang="zh-CN" sz="2800" i="1" dirty="0" err="1">
                <a:latin typeface="Times New Roman" panose="02020603050405020304" pitchFamily="18" charset="0"/>
                <a:ea typeface="宋体" panose="02010600030101010101" pitchFamily="2" charset="-122"/>
              </a:rPr>
              <a:t>i</a:t>
            </a:r>
            <a:r>
              <a:rPr lang="en-US" altLang="zh-CN" sz="2800" i="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0,1,…</a:t>
            </a:r>
            <a:r>
              <a:rPr lang="en-US" altLang="zh-CN" sz="2800" dirty="0">
                <a:latin typeface="宋体" panose="02010600030101010101" pitchFamily="2" charset="-122"/>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m</a:t>
            </a:r>
            <a:r>
              <a:rPr lang="en-US" altLang="zh-CN" sz="2800" dirty="0">
                <a:latin typeface="Times New Roman" panose="02020603050405020304" pitchFamily="18"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p>
        </p:txBody>
      </p:sp>
      <p:sp>
        <p:nvSpPr>
          <p:cNvPr id="261127" name="Rectangle 7"/>
          <p:cNvSpPr>
            <a:spLocks noChangeArrowheads="1"/>
          </p:cNvSpPr>
          <p:nvPr/>
        </p:nvSpPr>
        <p:spPr bwMode="auto">
          <a:xfrm>
            <a:off x="2124075" y="5661025"/>
            <a:ext cx="5900974" cy="543739"/>
          </a:xfrm>
          <a:prstGeom prst="rect">
            <a:avLst/>
          </a:prstGeom>
          <a:noFill/>
          <a:ln w="22225">
            <a:noFill/>
            <a:miter lim="800000"/>
          </a:ln>
        </p:spPr>
        <p:txBody>
          <a:bodyPr wrap="none">
            <a:spAutoFit/>
          </a:bodyPr>
          <a:lstStyle/>
          <a:p>
            <a:pPr>
              <a:lnSpc>
                <a:spcPct val="115000"/>
              </a:lnSpc>
              <a:defRPr/>
            </a:pPr>
            <a:r>
              <a:rPr lang="zh-CN" altLang="en-US" sz="2800">
                <a:latin typeface="宋体" panose="02010600030101010101" pitchFamily="2" charset="-122"/>
                <a:ea typeface="宋体" panose="02010600030101010101" pitchFamily="2" charset="-122"/>
              </a:rPr>
              <a:t>此时，即可将</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展开成部分分式。</a:t>
            </a:r>
            <a:r>
              <a:rPr lang="zh-CN" altLang="en-US" sz="2800">
                <a:latin typeface="Times New Roman" panose="02020603050405020304" pitchFamily="18" charset="0"/>
                <a:ea typeface="宋体" panose="02010600030101010101" pitchFamily="2" charset="-122"/>
              </a:rPr>
              <a:t> </a:t>
            </a:r>
          </a:p>
        </p:txBody>
      </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 calcmode="lin" valueType="num">
                                      <p:cBhvr additive="base">
                                        <p:cTn id="7" dur="500" fill="hold"/>
                                        <p:tgtEl>
                                          <p:spTgt spid="261125"/>
                                        </p:tgtEl>
                                        <p:attrNameLst>
                                          <p:attrName>ppt_x</p:attrName>
                                        </p:attrNameLst>
                                      </p:cBhvr>
                                      <p:tavLst>
                                        <p:tav tm="0">
                                          <p:val>
                                            <p:strVal val="#ppt_x"/>
                                          </p:val>
                                        </p:tav>
                                        <p:tav tm="100000">
                                          <p:val>
                                            <p:strVal val="#ppt_x"/>
                                          </p:val>
                                        </p:tav>
                                      </p:tavLst>
                                    </p:anim>
                                    <p:anim calcmode="lin" valueType="num">
                                      <p:cBhvr additive="base">
                                        <p:cTn id="8"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1123"/>
                                        </p:tgtEl>
                                        <p:attrNameLst>
                                          <p:attrName>style.visibility</p:attrName>
                                        </p:attrNameLst>
                                      </p:cBhvr>
                                      <p:to>
                                        <p:strVal val="visible"/>
                                      </p:to>
                                    </p:set>
                                    <p:anim calcmode="lin" valueType="num">
                                      <p:cBhvr additive="base">
                                        <p:cTn id="13" dur="500" fill="hold"/>
                                        <p:tgtEl>
                                          <p:spTgt spid="261123"/>
                                        </p:tgtEl>
                                        <p:attrNameLst>
                                          <p:attrName>ppt_x</p:attrName>
                                        </p:attrNameLst>
                                      </p:cBhvr>
                                      <p:tavLst>
                                        <p:tav tm="0">
                                          <p:val>
                                            <p:strVal val="#ppt_x"/>
                                          </p:val>
                                        </p:tav>
                                        <p:tav tm="100000">
                                          <p:val>
                                            <p:strVal val="#ppt_x"/>
                                          </p:val>
                                        </p:tav>
                                      </p:tavLst>
                                    </p:anim>
                                    <p:anim calcmode="lin" valueType="num">
                                      <p:cBhvr additive="base">
                                        <p:cTn id="14" dur="500" fill="hold"/>
                                        <p:tgtEl>
                                          <p:spTgt spid="2611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1126"/>
                                        </p:tgtEl>
                                        <p:attrNameLst>
                                          <p:attrName>style.visibility</p:attrName>
                                        </p:attrNameLst>
                                      </p:cBhvr>
                                      <p:to>
                                        <p:strVal val="visible"/>
                                      </p:to>
                                    </p:set>
                                    <p:anim calcmode="lin" valueType="num">
                                      <p:cBhvr additive="base">
                                        <p:cTn id="19" dur="500" fill="hold"/>
                                        <p:tgtEl>
                                          <p:spTgt spid="261126"/>
                                        </p:tgtEl>
                                        <p:attrNameLst>
                                          <p:attrName>ppt_x</p:attrName>
                                        </p:attrNameLst>
                                      </p:cBhvr>
                                      <p:tavLst>
                                        <p:tav tm="0">
                                          <p:val>
                                            <p:strVal val="#ppt_x"/>
                                          </p:val>
                                        </p:tav>
                                        <p:tav tm="100000">
                                          <p:val>
                                            <p:strVal val="#ppt_x"/>
                                          </p:val>
                                        </p:tav>
                                      </p:tavLst>
                                    </p:anim>
                                    <p:anim calcmode="lin" valueType="num">
                                      <p:cBhvr additive="base">
                                        <p:cTn id="20"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1127"/>
                                        </p:tgtEl>
                                        <p:attrNameLst>
                                          <p:attrName>style.visibility</p:attrName>
                                        </p:attrNameLst>
                                      </p:cBhvr>
                                      <p:to>
                                        <p:strVal val="visible"/>
                                      </p:to>
                                    </p:set>
                                    <p:anim calcmode="lin" valueType="num">
                                      <p:cBhvr additive="base">
                                        <p:cTn id="25" dur="500" fill="hold"/>
                                        <p:tgtEl>
                                          <p:spTgt spid="261127"/>
                                        </p:tgtEl>
                                        <p:attrNameLst>
                                          <p:attrName>ppt_x</p:attrName>
                                        </p:attrNameLst>
                                      </p:cBhvr>
                                      <p:tavLst>
                                        <p:tav tm="0">
                                          <p:val>
                                            <p:strVal val="#ppt_x"/>
                                          </p:val>
                                        </p:tav>
                                        <p:tav tm="100000">
                                          <p:val>
                                            <p:strVal val="#ppt_x"/>
                                          </p:val>
                                        </p:tav>
                                      </p:tavLst>
                                    </p:anim>
                                    <p:anim calcmode="lin" valueType="num">
                                      <p:cBhvr additive="base">
                                        <p:cTn id="26" dur="500" fill="hold"/>
                                        <p:tgtEl>
                                          <p:spTgt spid="261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autoUpdateAnimBg="0"/>
      <p:bldP spid="261126" grpId="0" autoUpdateAnimBg="0"/>
      <p:bldP spid="26112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3" name="Rectangle 2"/>
          <p:cNvSpPr>
            <a:spLocks noChangeArrowheads="1"/>
          </p:cNvSpPr>
          <p:nvPr/>
        </p:nvSpPr>
        <p:spPr bwMode="auto">
          <a:xfrm>
            <a:off x="914400" y="1268760"/>
            <a:ext cx="6537325" cy="519113"/>
          </a:xfrm>
          <a:prstGeom prst="rect">
            <a:avLst/>
          </a:prstGeom>
          <a:noFill/>
          <a:ln w="22225">
            <a:noFill/>
            <a:miter lim="800000"/>
          </a:ln>
        </p:spPr>
        <p:txBody>
          <a:bodyPr>
            <a:spAutoFit/>
          </a:bodyPr>
          <a:lstStyle/>
          <a:p>
            <a:pPr>
              <a:buFont typeface="Wingdings" panose="05000000000000000000" pitchFamily="2" charset="2"/>
              <a:buChar char="Ø"/>
              <a:defRPr/>
            </a:pPr>
            <a:r>
              <a:rPr lang="zh-CN" altLang="en-US" sz="2800" dirty="0">
                <a:solidFill>
                  <a:srgbClr val="893B7E"/>
                </a:solidFill>
                <a:latin typeface="宋体" panose="02010600030101010101" pitchFamily="2" charset="-122"/>
                <a:ea typeface="宋体" panose="02010600030101010101" pitchFamily="2" charset="-122"/>
              </a:rPr>
              <a:t>只含不同单极点的情况</a:t>
            </a:r>
            <a:endParaRPr lang="en-US" altLang="zh-CN" sz="2800" dirty="0">
              <a:solidFill>
                <a:srgbClr val="893B7E"/>
              </a:solidFill>
              <a:latin typeface="宋体" panose="02010600030101010101" pitchFamily="2" charset="-122"/>
              <a:ea typeface="宋体" panose="02010600030101010101" pitchFamily="2" charset="-122"/>
            </a:endParaRPr>
          </a:p>
        </p:txBody>
      </p:sp>
      <p:graphicFrame>
        <p:nvGraphicFramePr>
          <p:cNvPr id="262147" name="Object 3"/>
          <p:cNvGraphicFramePr>
            <a:graphicFrameLocks noChangeAspect="1"/>
          </p:cNvGraphicFramePr>
          <p:nvPr/>
        </p:nvGraphicFramePr>
        <p:xfrm>
          <a:off x="1295400" y="2030760"/>
          <a:ext cx="6858000" cy="885825"/>
        </p:xfrm>
        <a:graphic>
          <a:graphicData uri="http://schemas.openxmlformats.org/presentationml/2006/ole">
            <mc:AlternateContent xmlns:mc="http://schemas.openxmlformats.org/markup-compatibility/2006">
              <mc:Choice xmlns:v="urn:schemas-microsoft-com:vml" Requires="v">
                <p:oleObj spid="_x0000_s77837" r:id="rId3" imgW="92049600" imgH="11887200" progId="">
                  <p:embed/>
                </p:oleObj>
              </mc:Choice>
              <mc:Fallback>
                <p:oleObj r:id="rId3" imgW="92049600" imgH="11887200" progId="">
                  <p:embed/>
                  <p:pic>
                    <p:nvPicPr>
                      <p:cNvPr id="0" name="Picture 3" descr="image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30760"/>
                        <a:ext cx="68580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48" name="Object 4"/>
          <p:cNvGraphicFramePr>
            <a:graphicFrameLocks noChangeAspect="1"/>
          </p:cNvGraphicFramePr>
          <p:nvPr/>
        </p:nvGraphicFramePr>
        <p:xfrm>
          <a:off x="1763713" y="3973860"/>
          <a:ext cx="4038600" cy="571500"/>
        </p:xfrm>
        <a:graphic>
          <a:graphicData uri="http://schemas.openxmlformats.org/presentationml/2006/ole">
            <mc:AlternateContent xmlns:mc="http://schemas.openxmlformats.org/markup-compatibility/2006">
              <mc:Choice xmlns:v="urn:schemas-microsoft-com:vml" Requires="v">
                <p:oleObj spid="_x0000_s77838" r:id="rId5" imgW="42672000" imgH="6705600" progId="">
                  <p:embed/>
                </p:oleObj>
              </mc:Choice>
              <mc:Fallback>
                <p:oleObj r:id="rId5" imgW="42672000" imgH="6705600" progId="">
                  <p:embed/>
                  <p:pic>
                    <p:nvPicPr>
                      <p:cNvPr id="0" name="Picture 2" descr="image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973860"/>
                        <a:ext cx="40386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49" name="Rectangle 5"/>
          <p:cNvSpPr>
            <a:spLocks noChangeArrowheads="1"/>
          </p:cNvSpPr>
          <p:nvPr/>
        </p:nvSpPr>
        <p:spPr bwMode="auto">
          <a:xfrm>
            <a:off x="1219200" y="3132485"/>
            <a:ext cx="7673975" cy="519113"/>
          </a:xfrm>
          <a:prstGeom prst="rect">
            <a:avLst/>
          </a:prstGeom>
          <a:noFill/>
          <a:ln w="22225">
            <a:noFill/>
            <a:miter lim="800000"/>
          </a:ln>
        </p:spPr>
        <p:txBody>
          <a:bodyPr>
            <a:spAutoFit/>
          </a:bodyPr>
          <a:lstStyle/>
          <a:p>
            <a:pPr>
              <a:defRPr/>
            </a:pPr>
            <a:r>
              <a:rPr lang="zh-CN" altLang="en-US" sz="2800">
                <a:ea typeface="宋体" panose="02010600030101010101" pitchFamily="2" charset="-122"/>
              </a:rPr>
              <a:t>式中，</a:t>
            </a:r>
            <a:r>
              <a:rPr lang="en-US" altLang="zh-CN" sz="2800" i="1">
                <a:latin typeface="Times New Roman" panose="02020603050405020304" pitchFamily="18" charset="0"/>
                <a:ea typeface="宋体" panose="02010600030101010101" pitchFamily="2" charset="-122"/>
              </a:rPr>
              <a:t>A</a:t>
            </a:r>
            <a:r>
              <a:rPr lang="en-US" altLang="zh-CN" sz="2800" i="1" baseline="-18000">
                <a:latin typeface="Times New Roman" panose="02020603050405020304" pitchFamily="18" charset="0"/>
                <a:ea typeface="宋体" panose="02010600030101010101" pitchFamily="2" charset="-122"/>
              </a:rPr>
              <a:t>i</a:t>
            </a:r>
            <a:r>
              <a:rPr lang="zh-CN" altLang="en-US" sz="2800">
                <a:ea typeface="宋体" panose="02010600030101010101" pitchFamily="2" charset="-122"/>
              </a:rPr>
              <a:t>为常数，称为</a:t>
            </a:r>
            <a:r>
              <a:rPr lang="en-US" altLang="zh-CN" sz="2800" i="1">
                <a:latin typeface="Times New Roman" panose="02020603050405020304" pitchFamily="18" charset="0"/>
                <a:ea typeface="宋体" panose="02010600030101010101" pitchFamily="2" charset="-122"/>
              </a:rPr>
              <a:t>s </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i="1" baseline="-18000">
                <a:latin typeface="Times New Roman" panose="02020603050405020304" pitchFamily="18" charset="0"/>
                <a:ea typeface="宋体" panose="02010600030101010101" pitchFamily="2" charset="-122"/>
              </a:rPr>
              <a:t>i</a:t>
            </a:r>
            <a:r>
              <a:rPr lang="zh-CN" altLang="en-US" sz="2800">
                <a:ea typeface="宋体" panose="02010600030101010101" pitchFamily="2" charset="-122"/>
              </a:rPr>
              <a:t>极点处的留数。</a:t>
            </a:r>
          </a:p>
        </p:txBody>
      </p:sp>
      <p:grpSp>
        <p:nvGrpSpPr>
          <p:cNvPr id="2" name="Group 6"/>
          <p:cNvGrpSpPr/>
          <p:nvPr/>
        </p:nvGrpSpPr>
        <p:grpSpPr bwMode="auto">
          <a:xfrm>
            <a:off x="2268538" y="4981923"/>
            <a:ext cx="6048375" cy="955675"/>
            <a:chOff x="768" y="3024"/>
            <a:chExt cx="3840" cy="602"/>
          </a:xfrm>
        </p:grpSpPr>
        <p:graphicFrame>
          <p:nvGraphicFramePr>
            <p:cNvPr id="44036" name="Object 7"/>
            <p:cNvGraphicFramePr>
              <a:graphicFrameLocks noChangeAspect="1"/>
            </p:cNvGraphicFramePr>
            <p:nvPr/>
          </p:nvGraphicFramePr>
          <p:xfrm>
            <a:off x="1536" y="3024"/>
            <a:ext cx="3072" cy="602"/>
          </p:xfrm>
          <a:graphic>
            <a:graphicData uri="http://schemas.openxmlformats.org/presentationml/2006/ole">
              <mc:AlternateContent xmlns:mc="http://schemas.openxmlformats.org/markup-compatibility/2006">
                <mc:Choice xmlns:v="urn:schemas-microsoft-com:vml" Requires="v">
                  <p:oleObj spid="_x0000_s77839" r:id="rId7" imgW="66446400" imgH="13106400" progId="">
                    <p:embed/>
                  </p:oleObj>
                </mc:Choice>
                <mc:Fallback>
                  <p:oleObj r:id="rId7" imgW="66446400" imgH="13106400" progId="">
                    <p:embed/>
                    <p:pic>
                      <p:nvPicPr>
                        <p:cNvPr id="0" name="Picture 1" descr="image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3024"/>
                          <a:ext cx="3072"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8"/>
            <p:cNvSpPr>
              <a:spLocks noChangeArrowheads="1"/>
            </p:cNvSpPr>
            <p:nvPr/>
          </p:nvSpPr>
          <p:spPr bwMode="auto">
            <a:xfrm>
              <a:off x="768" y="3081"/>
              <a:ext cx="788" cy="327"/>
            </a:xfrm>
            <a:prstGeom prst="rect">
              <a:avLst/>
            </a:prstGeom>
            <a:noFill/>
            <a:ln w="22225">
              <a:noFill/>
              <a:miter lim="800000"/>
            </a:ln>
          </p:spPr>
          <p:txBody>
            <a:bodyPr>
              <a:spAutoFit/>
            </a:bodyPr>
            <a:lstStyle/>
            <a:p>
              <a:pPr>
                <a:defRPr/>
              </a:pPr>
              <a:r>
                <a:rPr lang="zh-CN" altLang="en-US" sz="2800">
                  <a:ea typeface="宋体" panose="02010600030101010101" pitchFamily="2" charset="-122"/>
                </a:rPr>
                <a:t>于是</a:t>
              </a:r>
            </a:p>
          </p:txBody>
        </p:sp>
      </p:grpSp>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ppt_x"/>
                                          </p:val>
                                        </p:tav>
                                        <p:tav tm="100000">
                                          <p:val>
                                            <p:strVal val="#ppt_x"/>
                                          </p:val>
                                        </p:tav>
                                      </p:tavLst>
                                    </p:anim>
                                    <p:anim calcmode="lin" valueType="num">
                                      <p:cBhvr additive="base">
                                        <p:cTn id="8" dur="500" fill="hold"/>
                                        <p:tgtEl>
                                          <p:spTgt spid="262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2149"/>
                                        </p:tgtEl>
                                        <p:attrNameLst>
                                          <p:attrName>style.visibility</p:attrName>
                                        </p:attrNameLst>
                                      </p:cBhvr>
                                      <p:to>
                                        <p:strVal val="visible"/>
                                      </p:to>
                                    </p:set>
                                    <p:anim calcmode="lin" valueType="num">
                                      <p:cBhvr additive="base">
                                        <p:cTn id="13" dur="500" fill="hold"/>
                                        <p:tgtEl>
                                          <p:spTgt spid="262149"/>
                                        </p:tgtEl>
                                        <p:attrNameLst>
                                          <p:attrName>ppt_x</p:attrName>
                                        </p:attrNameLst>
                                      </p:cBhvr>
                                      <p:tavLst>
                                        <p:tav tm="0">
                                          <p:val>
                                            <p:strVal val="#ppt_x"/>
                                          </p:val>
                                        </p:tav>
                                        <p:tav tm="100000">
                                          <p:val>
                                            <p:strVal val="#ppt_x"/>
                                          </p:val>
                                        </p:tav>
                                      </p:tavLst>
                                    </p:anim>
                                    <p:anim calcmode="lin" valueType="num">
                                      <p:cBhvr additive="base">
                                        <p:cTn id="14" dur="500" fill="hold"/>
                                        <p:tgtEl>
                                          <p:spTgt spid="262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2148"/>
                                        </p:tgtEl>
                                        <p:attrNameLst>
                                          <p:attrName>style.visibility</p:attrName>
                                        </p:attrNameLst>
                                      </p:cBhvr>
                                      <p:to>
                                        <p:strVal val="visible"/>
                                      </p:to>
                                    </p:set>
                                    <p:anim calcmode="lin" valueType="num">
                                      <p:cBhvr additive="base">
                                        <p:cTn id="19" dur="500" fill="hold"/>
                                        <p:tgtEl>
                                          <p:spTgt spid="262148"/>
                                        </p:tgtEl>
                                        <p:attrNameLst>
                                          <p:attrName>ppt_x</p:attrName>
                                        </p:attrNameLst>
                                      </p:cBhvr>
                                      <p:tavLst>
                                        <p:tav tm="0">
                                          <p:val>
                                            <p:strVal val="#ppt_x"/>
                                          </p:val>
                                        </p:tav>
                                        <p:tav tm="100000">
                                          <p:val>
                                            <p:strVal val="#ppt_x"/>
                                          </p:val>
                                        </p:tav>
                                      </p:tavLst>
                                    </p:anim>
                                    <p:anim calcmode="lin" valueType="num">
                                      <p:cBhvr additive="base">
                                        <p:cTn id="20"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5062" name="Group 2"/>
          <p:cNvGrpSpPr/>
          <p:nvPr/>
        </p:nvGrpSpPr>
        <p:grpSpPr bwMode="auto">
          <a:xfrm>
            <a:off x="914400" y="1173163"/>
            <a:ext cx="5962650" cy="960437"/>
            <a:chOff x="576" y="691"/>
            <a:chExt cx="3552" cy="605"/>
          </a:xfrm>
        </p:grpSpPr>
        <p:sp>
          <p:nvSpPr>
            <p:cNvPr id="49161" name="Rectangle 3"/>
            <p:cNvSpPr>
              <a:spLocks noChangeArrowheads="1"/>
            </p:cNvSpPr>
            <p:nvPr/>
          </p:nvSpPr>
          <p:spPr bwMode="auto">
            <a:xfrm>
              <a:off x="576" y="787"/>
              <a:ext cx="2352"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例：求</a:t>
              </a:r>
              <a:endParaRPr lang="zh-CN" altLang="en-US" sz="2800">
                <a:ea typeface="宋体" panose="02010600030101010101" pitchFamily="2" charset="-122"/>
              </a:endParaRPr>
            </a:p>
          </p:txBody>
        </p:sp>
        <p:graphicFrame>
          <p:nvGraphicFramePr>
            <p:cNvPr id="45061" name="Object 4"/>
            <p:cNvGraphicFramePr>
              <a:graphicFrameLocks noChangeAspect="1"/>
            </p:cNvGraphicFramePr>
            <p:nvPr/>
          </p:nvGraphicFramePr>
          <p:xfrm>
            <a:off x="1344" y="691"/>
            <a:ext cx="1584" cy="605"/>
          </p:xfrm>
          <a:graphic>
            <a:graphicData uri="http://schemas.openxmlformats.org/presentationml/2006/ole">
              <mc:AlternateContent xmlns:mc="http://schemas.openxmlformats.org/markup-compatibility/2006">
                <mc:Choice xmlns:v="urn:schemas-microsoft-com:vml" Requires="v">
                  <p:oleObj spid="_x0000_s78865" r:id="rId3" imgW="34442400" imgH="12801600" progId="">
                    <p:embed/>
                  </p:oleObj>
                </mc:Choice>
                <mc:Fallback>
                  <p:oleObj r:id="rId3" imgW="34442400" imgH="12801600" progId="">
                    <p:embed/>
                    <p:pic>
                      <p:nvPicPr>
                        <p:cNvPr id="0" name="Picture 4" descr="image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691"/>
                          <a:ext cx="1584" cy="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2" name="Rectangle 5"/>
            <p:cNvSpPr>
              <a:spLocks noChangeArrowheads="1"/>
            </p:cNvSpPr>
            <p:nvPr/>
          </p:nvSpPr>
          <p:spPr bwMode="auto">
            <a:xfrm>
              <a:off x="2892" y="777"/>
              <a:ext cx="1236"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的原函数。</a:t>
              </a:r>
            </a:p>
          </p:txBody>
        </p:sp>
      </p:grpSp>
      <p:grpSp>
        <p:nvGrpSpPr>
          <p:cNvPr id="3" name="Group 6"/>
          <p:cNvGrpSpPr/>
          <p:nvPr/>
        </p:nvGrpSpPr>
        <p:grpSpPr bwMode="auto">
          <a:xfrm>
            <a:off x="914400" y="2417763"/>
            <a:ext cx="7696200" cy="935037"/>
            <a:chOff x="576" y="1427"/>
            <a:chExt cx="4848" cy="589"/>
          </a:xfrm>
        </p:grpSpPr>
        <p:sp>
          <p:nvSpPr>
            <p:cNvPr id="49160" name="Rectangle 7"/>
            <p:cNvSpPr>
              <a:spLocks noChangeArrowheads="1"/>
            </p:cNvSpPr>
            <p:nvPr/>
          </p:nvSpPr>
          <p:spPr bwMode="auto">
            <a:xfrm>
              <a:off x="576" y="1536"/>
              <a:ext cx="571" cy="330"/>
            </a:xfrm>
            <a:prstGeom prst="rect">
              <a:avLst/>
            </a:prstGeom>
            <a:noFill/>
            <a:ln w="22225">
              <a:noFill/>
              <a:miter lim="800000"/>
            </a:ln>
          </p:spPr>
          <p:txBody>
            <a:bodyPr wrap="none">
              <a:spAutoFit/>
            </a:bodyPr>
            <a:lstStyle/>
            <a:p>
              <a:pPr>
                <a:defRPr/>
              </a:pPr>
              <a:r>
                <a:rPr lang="zh-CN" altLang="en-US" sz="2800">
                  <a:latin typeface="宋体" panose="02010600030101010101" pitchFamily="2" charset="-122"/>
                  <a:ea typeface="宋体" panose="02010600030101010101" pitchFamily="2" charset="-122"/>
                </a:rPr>
                <a:t>解：</a:t>
              </a:r>
            </a:p>
          </p:txBody>
        </p:sp>
        <p:graphicFrame>
          <p:nvGraphicFramePr>
            <p:cNvPr id="45060" name="Object 8"/>
            <p:cNvGraphicFramePr>
              <a:graphicFrameLocks noChangeAspect="1"/>
            </p:cNvGraphicFramePr>
            <p:nvPr/>
          </p:nvGraphicFramePr>
          <p:xfrm>
            <a:off x="1008" y="1427"/>
            <a:ext cx="4416" cy="589"/>
          </p:xfrm>
          <a:graphic>
            <a:graphicData uri="http://schemas.openxmlformats.org/presentationml/2006/ole">
              <mc:AlternateContent xmlns:mc="http://schemas.openxmlformats.org/markup-compatibility/2006">
                <mc:Choice xmlns:v="urn:schemas-microsoft-com:vml" Requires="v">
                  <p:oleObj spid="_x0000_s78866" r:id="rId5" imgW="96012000" imgH="12801600" progId="">
                    <p:embed/>
                  </p:oleObj>
                </mc:Choice>
                <mc:Fallback>
                  <p:oleObj r:id="rId5" imgW="96012000" imgH="12801600" progId="">
                    <p:embed/>
                    <p:pic>
                      <p:nvPicPr>
                        <p:cNvPr id="0" name="Picture 3" descr="image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427"/>
                          <a:ext cx="4416"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3177" name="Object 9"/>
          <p:cNvGraphicFramePr>
            <a:graphicFrameLocks noChangeAspect="1"/>
          </p:cNvGraphicFramePr>
          <p:nvPr/>
        </p:nvGraphicFramePr>
        <p:xfrm>
          <a:off x="1600200" y="3657600"/>
          <a:ext cx="5073650" cy="989013"/>
        </p:xfrm>
        <a:graphic>
          <a:graphicData uri="http://schemas.openxmlformats.org/presentationml/2006/ole">
            <mc:AlternateContent xmlns:mc="http://schemas.openxmlformats.org/markup-compatibility/2006">
              <mc:Choice xmlns:v="urn:schemas-microsoft-com:vml" Requires="v">
                <p:oleObj spid="_x0000_s78867" r:id="rId7" imgW="71628000" imgH="14020800" progId="">
                  <p:embed/>
                </p:oleObj>
              </mc:Choice>
              <mc:Fallback>
                <p:oleObj r:id="rId7" imgW="71628000" imgH="14020800" progId="">
                  <p:embed/>
                  <p:pic>
                    <p:nvPicPr>
                      <p:cNvPr id="0" name="Picture 2" descr="image1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657600"/>
                        <a:ext cx="507365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178" name="Object 10"/>
          <p:cNvGraphicFramePr>
            <a:graphicFrameLocks noChangeAspect="1"/>
          </p:cNvGraphicFramePr>
          <p:nvPr/>
        </p:nvGraphicFramePr>
        <p:xfrm>
          <a:off x="2339975" y="4868863"/>
          <a:ext cx="5257800" cy="989012"/>
        </p:xfrm>
        <a:graphic>
          <a:graphicData uri="http://schemas.openxmlformats.org/presentationml/2006/ole">
            <mc:AlternateContent xmlns:mc="http://schemas.openxmlformats.org/markup-compatibility/2006">
              <mc:Choice xmlns:v="urn:schemas-microsoft-com:vml" Requires="v">
                <p:oleObj spid="_x0000_s78868" r:id="rId9" imgW="74066400" imgH="14020800" progId="">
                  <p:embed/>
                </p:oleObj>
              </mc:Choice>
              <mc:Fallback>
                <p:oleObj r:id="rId9" imgW="74066400" imgH="14020800" progId="">
                  <p:embed/>
                  <p:pic>
                    <p:nvPicPr>
                      <p:cNvPr id="0" name="Picture 1" descr="image1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4868863"/>
                        <a:ext cx="525780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2" name="页脚占位符 11"/>
          <p:cNvSpPr>
            <a:spLocks noGrp="1"/>
          </p:cNvSpPr>
          <p:nvPr>
            <p:ph type="ftr" sz="quarter" idx="11"/>
          </p:nvPr>
        </p:nvSpPr>
        <p:spPr/>
        <p:txBody>
          <a:bodyPr/>
          <a:lstStyle/>
          <a:p>
            <a:pPr>
              <a:defRPr/>
            </a:pPr>
            <a:r>
              <a:rPr lang="en-US" altLang="zh-CN"/>
              <a:t>192</a:t>
            </a:r>
            <a:endParaRPr lang="zh-CN" altLang="zh-CN"/>
          </a:p>
        </p:txBody>
      </p:sp>
      <p:sp>
        <p:nvSpPr>
          <p:cNvPr id="13" name="TextBox 12"/>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69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3177"/>
                                        </p:tgtEl>
                                        <p:attrNameLst>
                                          <p:attrName>style.visibility</p:attrName>
                                        </p:attrNameLst>
                                      </p:cBhvr>
                                      <p:to>
                                        <p:strVal val="visible"/>
                                      </p:to>
                                    </p:set>
                                    <p:anim calcmode="lin" valueType="num">
                                      <p:cBhvr additive="base">
                                        <p:cTn id="13" dur="500" fill="hold"/>
                                        <p:tgtEl>
                                          <p:spTgt spid="263177"/>
                                        </p:tgtEl>
                                        <p:attrNameLst>
                                          <p:attrName>ppt_x</p:attrName>
                                        </p:attrNameLst>
                                      </p:cBhvr>
                                      <p:tavLst>
                                        <p:tav tm="0">
                                          <p:val>
                                            <p:strVal val="#ppt_x"/>
                                          </p:val>
                                        </p:tav>
                                        <p:tav tm="100000">
                                          <p:val>
                                            <p:strVal val="#ppt_x"/>
                                          </p:val>
                                        </p:tav>
                                      </p:tavLst>
                                    </p:anim>
                                    <p:anim calcmode="lin" valueType="num">
                                      <p:cBhvr additive="base">
                                        <p:cTn id="14" dur="500" fill="hold"/>
                                        <p:tgtEl>
                                          <p:spTgt spid="2631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3178"/>
                                        </p:tgtEl>
                                        <p:attrNameLst>
                                          <p:attrName>style.visibility</p:attrName>
                                        </p:attrNameLst>
                                      </p:cBhvr>
                                      <p:to>
                                        <p:strVal val="visible"/>
                                      </p:to>
                                    </p:set>
                                    <p:anim calcmode="lin" valueType="num">
                                      <p:cBhvr additive="base">
                                        <p:cTn id="19" dur="500" fill="hold"/>
                                        <p:tgtEl>
                                          <p:spTgt spid="263178"/>
                                        </p:tgtEl>
                                        <p:attrNameLst>
                                          <p:attrName>ppt_x</p:attrName>
                                        </p:attrNameLst>
                                      </p:cBhvr>
                                      <p:tavLst>
                                        <p:tav tm="0">
                                          <p:val>
                                            <p:strVal val="#ppt_x"/>
                                          </p:val>
                                        </p:tav>
                                        <p:tav tm="100000">
                                          <p:val>
                                            <p:strVal val="#ppt_x"/>
                                          </p:val>
                                        </p:tav>
                                      </p:tavLst>
                                    </p:anim>
                                    <p:anim calcmode="lin" valueType="num">
                                      <p:cBhvr additive="base">
                                        <p:cTn id="20" dur="500" fill="hold"/>
                                        <p:tgtEl>
                                          <p:spTgt spid="263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005855" y="903883"/>
            <a:ext cx="7056437" cy="3560762"/>
          </a:xfrm>
          <a:prstGeom prst="rect">
            <a:avLst/>
          </a:prstGeom>
          <a:noFill/>
          <a:ln w="22225">
            <a:noFill/>
            <a:miter lim="800000"/>
          </a:ln>
        </p:spPr>
        <p:txBody>
          <a:bodyPr>
            <a:spAutoFit/>
          </a:bodyPr>
          <a:lstStyle/>
          <a:p>
            <a:pPr>
              <a:lnSpc>
                <a:spcPct val="115000"/>
              </a:lnSpc>
              <a:defRPr/>
            </a:pPr>
            <a:r>
              <a:rPr lang="en-US" altLang="zh-CN" sz="2800" dirty="0">
                <a:solidFill>
                  <a:srgbClr val="CC0000"/>
                </a:solidFill>
                <a:latin typeface="宋体" panose="02010600030101010101" pitchFamily="2" charset="-122"/>
                <a:ea typeface="宋体" panose="02010600030101010101" pitchFamily="2" charset="-122"/>
              </a:rPr>
              <a:t>    </a:t>
            </a:r>
            <a:r>
              <a:rPr lang="zh-CN" altLang="en-US" sz="2800" dirty="0">
                <a:solidFill>
                  <a:srgbClr val="CC0000"/>
                </a:solidFill>
                <a:latin typeface="宋体" panose="02010600030101010101" pitchFamily="2" charset="-122"/>
                <a:ea typeface="宋体" panose="02010600030101010101" pitchFamily="2" charset="-122"/>
              </a:rPr>
              <a:t>动态数学模型</a:t>
            </a:r>
            <a:r>
              <a:rPr lang="zh-CN" altLang="en-US" sz="2800" dirty="0">
                <a:latin typeface="宋体" panose="02010600030101010101" pitchFamily="2" charset="-122"/>
                <a:ea typeface="宋体" panose="02010600030101010101" pitchFamily="2" charset="-122"/>
              </a:rPr>
              <a:t>：描述变量各阶导数之间关系的微分方程。</a:t>
            </a:r>
            <a:r>
              <a:rPr lang="zh-CN" altLang="en-US" sz="2800" dirty="0">
                <a:latin typeface="Times New Roman" panose="02020603050405020304" pitchFamily="18" charset="0"/>
                <a:ea typeface="宋体" panose="02010600030101010101" pitchFamily="2" charset="-122"/>
              </a:rPr>
              <a:t>描述动态系统瞬态与过渡态特性的模型。也可定义为描述</a:t>
            </a:r>
            <a:r>
              <a:rPr lang="zh-CN" altLang="en-US" sz="2800" dirty="0">
                <a:solidFill>
                  <a:schemeClr val="tx2">
                    <a:lumMod val="20000"/>
                    <a:lumOff val="80000"/>
                  </a:schemeClr>
                </a:solidFill>
                <a:latin typeface="Times New Roman" panose="02020603050405020304" pitchFamily="18" charset="0"/>
                <a:ea typeface="宋体" panose="02010600030101010101" pitchFamily="2" charset="-122"/>
              </a:rPr>
              <a:t>实际</a:t>
            </a:r>
            <a:r>
              <a:rPr lang="zh-CN" altLang="en-US" sz="2800" dirty="0">
                <a:latin typeface="Times New Roman" panose="02020603050405020304" pitchFamily="18" charset="0"/>
                <a:ea typeface="宋体" panose="02010600030101010101" pitchFamily="2" charset="-122"/>
              </a:rPr>
              <a:t>系统各物理量随时间演化的数学表达式。动态系统的输出信号不仅取决于同时刻的激励信号，而且与它过去的工作状态有关。微分方程或差分方程常用作动态数学模型。</a:t>
            </a:r>
          </a:p>
        </p:txBody>
      </p:sp>
      <p:sp>
        <p:nvSpPr>
          <p:cNvPr id="3" name="TextBox 2"/>
          <p:cNvSpPr txBox="1">
            <a:spLocks noChangeArrowheads="1"/>
          </p:cNvSpPr>
          <p:nvPr/>
        </p:nvSpPr>
        <p:spPr bwMode="auto">
          <a:xfrm>
            <a:off x="1043608" y="4365104"/>
            <a:ext cx="7072312" cy="1816100"/>
          </a:xfrm>
          <a:prstGeom prst="rect">
            <a:avLst/>
          </a:prstGeom>
          <a:noFill/>
          <a:ln w="9525">
            <a:noFill/>
            <a:miter lim="800000"/>
          </a:ln>
        </p:spPr>
        <p:txBody>
          <a:bodyPr>
            <a:spAutoFit/>
          </a:bodyPr>
          <a:lstStyle/>
          <a:p>
            <a:pPr>
              <a:defRPr/>
            </a:pPr>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对于给定的动态系统，</a:t>
            </a:r>
            <a:r>
              <a:rPr lang="zh-CN" altLang="en-US" sz="2800" dirty="0">
                <a:solidFill>
                  <a:srgbClr val="CC0000"/>
                </a:solidFill>
                <a:latin typeface="Times New Roman" panose="02020603050405020304" pitchFamily="18" charset="0"/>
                <a:ea typeface="宋体" panose="02010600030101010101" pitchFamily="2" charset="-122"/>
              </a:rPr>
              <a:t>数学模型表达不唯一</a:t>
            </a:r>
            <a:r>
              <a:rPr lang="zh-CN" altLang="en-US" sz="2800" dirty="0">
                <a:latin typeface="Times New Roman" panose="02020603050405020304" pitchFamily="18" charset="0"/>
                <a:ea typeface="宋体" panose="02010600030101010101" pitchFamily="2" charset="-122"/>
              </a:rPr>
              <a:t>。工程上常用的数学模型包括：</a:t>
            </a:r>
            <a:r>
              <a:rPr lang="zh-CN" altLang="en-US" sz="2800" dirty="0">
                <a:solidFill>
                  <a:srgbClr val="CC0000"/>
                </a:solidFill>
                <a:latin typeface="Times New Roman" panose="02020603050405020304" pitchFamily="18" charset="0"/>
                <a:ea typeface="宋体" panose="02010600030101010101" pitchFamily="2" charset="-122"/>
              </a:rPr>
              <a:t>微分方程，传递函数和状态方程。</a:t>
            </a:r>
            <a:r>
              <a:rPr lang="zh-CN" altLang="en-US" sz="2800" dirty="0">
                <a:latin typeface="Times New Roman" panose="02020603050405020304" pitchFamily="18" charset="0"/>
                <a:ea typeface="宋体" panose="02010600030101010101" pitchFamily="2" charset="-122"/>
              </a:rPr>
              <a:t>对于线性系统，它们之间是等价的。</a:t>
            </a:r>
            <a:endParaRPr lang="zh-CN" altLang="en-US" sz="2800" dirty="0">
              <a:ea typeface="宋体" panose="02010600030101010101" pitchFamily="2" charset="-122"/>
            </a:endParaRPr>
          </a:p>
        </p:txBody>
      </p:sp>
      <p:sp>
        <p:nvSpPr>
          <p:cNvPr id="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2.1 </a:t>
            </a:r>
            <a:r>
              <a:rPr lang="zh-CN" altLang="en-US" sz="2000" b="1" dirty="0">
                <a:latin typeface="楷体" panose="02010609060101010101" pitchFamily="49" charset="-122"/>
                <a:ea typeface="楷体" panose="02010609060101010101" pitchFamily="49" charset="-122"/>
              </a:rPr>
              <a:t>数学模型的基本概念</a:t>
            </a:r>
          </a:p>
        </p:txBody>
      </p:sp>
      <p:sp>
        <p:nvSpPr>
          <p:cNvPr id="5" name="灯片编号占位符 4"/>
          <p:cNvSpPr>
            <a:spLocks noGrp="1"/>
          </p:cNvSpPr>
          <p:nvPr>
            <p:ph type="sldNum" sz="quarter" idx="12"/>
          </p:nvPr>
        </p:nvSpPr>
        <p:spPr/>
        <p:txBody>
          <a:bodyPr/>
          <a:lstStyle/>
          <a:p>
            <a:fld id="{CBB6FD9D-FA08-4F2A-90DD-7CEE8E59FBDF}" type="slidenum">
              <a:rPr lang="en-US" altLang="zh-CN" smtClean="0"/>
              <a:pPr/>
              <a:t>7</a:t>
            </a:fld>
            <a:endParaRPr lang="en-US" altLang="zh-CN"/>
          </a:p>
        </p:txBody>
      </p:sp>
      <p:sp>
        <p:nvSpPr>
          <p:cNvPr id="6" name="页脚占位符 5"/>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1763713" y="1773238"/>
          <a:ext cx="5545137" cy="1008062"/>
        </p:xfrm>
        <a:graphic>
          <a:graphicData uri="http://schemas.openxmlformats.org/presentationml/2006/ole">
            <mc:AlternateContent xmlns:mc="http://schemas.openxmlformats.org/markup-compatibility/2006">
              <mc:Choice xmlns:v="urn:schemas-microsoft-com:vml" Requires="v">
                <p:oleObj spid="_x0000_s79885" r:id="rId3" imgW="76504800" imgH="14020800" progId="">
                  <p:embed/>
                </p:oleObj>
              </mc:Choice>
              <mc:Fallback>
                <p:oleObj r:id="rId3" imgW="76504800" imgH="14020800" progId="">
                  <p:embed/>
                  <p:pic>
                    <p:nvPicPr>
                      <p:cNvPr id="0" name="Picture 3" descr="image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773238"/>
                        <a:ext cx="5545137"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195" name="Object 3"/>
          <p:cNvGraphicFramePr>
            <a:graphicFrameLocks noChangeAspect="1"/>
          </p:cNvGraphicFramePr>
          <p:nvPr/>
        </p:nvGraphicFramePr>
        <p:xfrm>
          <a:off x="1835150" y="4508500"/>
          <a:ext cx="6351588" cy="841375"/>
        </p:xfrm>
        <a:graphic>
          <a:graphicData uri="http://schemas.openxmlformats.org/presentationml/2006/ole">
            <mc:AlternateContent xmlns:mc="http://schemas.openxmlformats.org/markup-compatibility/2006">
              <mc:Choice xmlns:v="urn:schemas-microsoft-com:vml" Requires="v">
                <p:oleObj spid="_x0000_s79886" name="Equation" r:id="rId5" imgW="71932800" imgH="9448800" progId="">
                  <p:embed/>
                </p:oleObj>
              </mc:Choice>
              <mc:Fallback>
                <p:oleObj name="Equation" r:id="rId5" imgW="71932800" imgH="9448800" progId="">
                  <p:embed/>
                  <p:pic>
                    <p:nvPicPr>
                      <p:cNvPr id="0" name="Picture 2" descr="image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508500"/>
                        <a:ext cx="6351588"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644650" y="3187700"/>
            <a:ext cx="5137150" cy="774700"/>
            <a:chOff x="1036" y="2008"/>
            <a:chExt cx="3236" cy="488"/>
          </a:xfrm>
        </p:grpSpPr>
        <p:graphicFrame>
          <p:nvGraphicFramePr>
            <p:cNvPr id="46084" name="Object 5"/>
            <p:cNvGraphicFramePr>
              <a:graphicFrameLocks noChangeAspect="1"/>
            </p:cNvGraphicFramePr>
            <p:nvPr/>
          </p:nvGraphicFramePr>
          <p:xfrm>
            <a:off x="1584" y="2008"/>
            <a:ext cx="2688" cy="488"/>
          </p:xfrm>
          <a:graphic>
            <a:graphicData uri="http://schemas.openxmlformats.org/presentationml/2006/ole">
              <mc:AlternateContent xmlns:mc="http://schemas.openxmlformats.org/markup-compatibility/2006">
                <mc:Choice xmlns:v="urn:schemas-microsoft-com:vml" Requires="v">
                  <p:oleObj spid="_x0000_s79887" r:id="rId7" imgW="59131200" imgH="10668000" progId="">
                    <p:embed/>
                  </p:oleObj>
                </mc:Choice>
                <mc:Fallback>
                  <p:oleObj r:id="rId7" imgW="59131200" imgH="10668000" progId="">
                    <p:embed/>
                    <p:pic>
                      <p:nvPicPr>
                        <p:cNvPr id="0" name="Picture 1" descr="image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2008"/>
                          <a:ext cx="2688"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6"/>
            <p:cNvSpPr>
              <a:spLocks noChangeArrowheads="1"/>
            </p:cNvSpPr>
            <p:nvPr/>
          </p:nvSpPr>
          <p:spPr bwMode="auto">
            <a:xfrm>
              <a:off x="1036" y="2073"/>
              <a:ext cx="571"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即：</a:t>
              </a:r>
            </a:p>
          </p:txBody>
        </p:sp>
      </p:gr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4195"/>
                                        </p:tgtEl>
                                        <p:attrNameLst>
                                          <p:attrName>style.visibility</p:attrName>
                                        </p:attrNameLst>
                                      </p:cBhvr>
                                      <p:to>
                                        <p:strVal val="visible"/>
                                      </p:to>
                                    </p:set>
                                    <p:anim calcmode="lin" valueType="num">
                                      <p:cBhvr additive="base">
                                        <p:cTn id="13" dur="500" fill="hold"/>
                                        <p:tgtEl>
                                          <p:spTgt spid="264195"/>
                                        </p:tgtEl>
                                        <p:attrNameLst>
                                          <p:attrName>ppt_x</p:attrName>
                                        </p:attrNameLst>
                                      </p:cBhvr>
                                      <p:tavLst>
                                        <p:tav tm="0">
                                          <p:val>
                                            <p:strVal val="#ppt_x"/>
                                          </p:val>
                                        </p:tav>
                                        <p:tav tm="100000">
                                          <p:val>
                                            <p:strVal val="#ppt_x"/>
                                          </p:val>
                                        </p:tav>
                                      </p:tavLst>
                                    </p:anim>
                                    <p:anim calcmode="lin" valueType="num">
                                      <p:cBhvr additive="base">
                                        <p:cTn id="14" dur="500" fill="hold"/>
                                        <p:tgtEl>
                                          <p:spTgt spid="264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Rectangle 2"/>
          <p:cNvSpPr>
            <a:spLocks noChangeArrowheads="1"/>
          </p:cNvSpPr>
          <p:nvPr/>
        </p:nvSpPr>
        <p:spPr bwMode="auto">
          <a:xfrm>
            <a:off x="914400" y="1124744"/>
            <a:ext cx="7186613"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i="1" dirty="0">
                <a:solidFill>
                  <a:srgbClr val="893B7E"/>
                </a:solidFill>
                <a:latin typeface="Times New Roman" panose="02020603050405020304" pitchFamily="18" charset="0"/>
                <a:ea typeface="宋体" panose="02010600030101010101" pitchFamily="2" charset="-122"/>
              </a:rPr>
              <a:t> </a:t>
            </a:r>
            <a:r>
              <a:rPr lang="zh-CN" altLang="en-US" sz="2800" i="1" dirty="0">
                <a:solidFill>
                  <a:srgbClr val="893B7E"/>
                </a:solidFill>
                <a:latin typeface="Times New Roman" panose="02020603050405020304" pitchFamily="18" charset="0"/>
                <a:ea typeface="宋体" panose="02010600030101010101" pitchFamily="2" charset="-122"/>
              </a:rPr>
              <a:t>含共轭复数极点情况</a:t>
            </a:r>
            <a:endParaRPr lang="en-US" altLang="zh-CN" sz="2400" dirty="0">
              <a:solidFill>
                <a:srgbClr val="893B7E"/>
              </a:solidFill>
              <a:latin typeface="Times New Roman" panose="02020603050405020304" pitchFamily="18" charset="0"/>
              <a:ea typeface="宋体" panose="02010600030101010101" pitchFamily="2" charset="-122"/>
            </a:endParaRPr>
          </a:p>
        </p:txBody>
      </p:sp>
      <p:graphicFrame>
        <p:nvGraphicFramePr>
          <p:cNvPr id="265219" name="Object 3"/>
          <p:cNvGraphicFramePr>
            <a:graphicFrameLocks noChangeAspect="1"/>
          </p:cNvGraphicFramePr>
          <p:nvPr/>
        </p:nvGraphicFramePr>
        <p:xfrm>
          <a:off x="1371600" y="2877344"/>
          <a:ext cx="6400800" cy="842963"/>
        </p:xfrm>
        <a:graphic>
          <a:graphicData uri="http://schemas.openxmlformats.org/presentationml/2006/ole">
            <mc:AlternateContent xmlns:mc="http://schemas.openxmlformats.org/markup-compatibility/2006">
              <mc:Choice xmlns:v="urn:schemas-microsoft-com:vml" Requires="v">
                <p:oleObj spid="_x0000_s80905" r:id="rId3" imgW="90220800" imgH="11887200" progId="">
                  <p:embed/>
                </p:oleObj>
              </mc:Choice>
              <mc:Fallback>
                <p:oleObj r:id="rId3" imgW="90220800" imgH="11887200" progId="">
                  <p:embed/>
                  <p:pic>
                    <p:nvPicPr>
                      <p:cNvPr id="0" name="Picture 2" descr="image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77344"/>
                        <a:ext cx="64008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5220" name="Object 4"/>
          <p:cNvGraphicFramePr>
            <a:graphicFrameLocks noChangeAspect="1"/>
          </p:cNvGraphicFramePr>
          <p:nvPr/>
        </p:nvGraphicFramePr>
        <p:xfrm>
          <a:off x="1547813" y="4528344"/>
          <a:ext cx="7239000" cy="515938"/>
        </p:xfrm>
        <a:graphic>
          <a:graphicData uri="http://schemas.openxmlformats.org/presentationml/2006/ole">
            <mc:AlternateContent xmlns:mc="http://schemas.openxmlformats.org/markup-compatibility/2006">
              <mc:Choice xmlns:v="urn:schemas-microsoft-com:vml" Requires="v">
                <p:oleObj spid="_x0000_s80906" r:id="rId5" imgW="99364800" imgH="7010400" progId="">
                  <p:embed/>
                </p:oleObj>
              </mc:Choice>
              <mc:Fallback>
                <p:oleObj r:id="rId5" imgW="99364800" imgH="7010400" progId="">
                  <p:embed/>
                  <p:pic>
                    <p:nvPicPr>
                      <p:cNvPr id="0" name="Picture 1" descr="image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528344"/>
                        <a:ext cx="72390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1" name="Rectangle 5"/>
          <p:cNvSpPr>
            <a:spLocks noChangeArrowheads="1"/>
          </p:cNvSpPr>
          <p:nvPr/>
        </p:nvSpPr>
        <p:spPr bwMode="auto">
          <a:xfrm>
            <a:off x="1219200" y="1727994"/>
            <a:ext cx="7391400" cy="1154113"/>
          </a:xfrm>
          <a:prstGeom prst="rect">
            <a:avLst/>
          </a:prstGeom>
          <a:noFill/>
          <a:ln w="22225">
            <a:noFill/>
            <a:miter lim="800000"/>
          </a:ln>
        </p:spPr>
        <p:txBody>
          <a:bodyPr>
            <a:spAutoFit/>
          </a:bodyPr>
          <a:lstStyle/>
          <a:p>
            <a:pPr>
              <a:lnSpc>
                <a:spcPct val="115000"/>
              </a:lnSpc>
              <a:spcBef>
                <a:spcPct val="50000"/>
              </a:spcBef>
              <a:defRPr/>
            </a:pPr>
            <a:r>
              <a:rPr lang="zh-CN" altLang="en-US" sz="3200">
                <a:ea typeface="宋体" panose="02010600030101010101" pitchFamily="2" charset="-122"/>
              </a:rPr>
              <a:t>方法</a:t>
            </a:r>
            <a:r>
              <a:rPr lang="en-US" altLang="zh-CN" sz="3200">
                <a:ea typeface="宋体" panose="02010600030101010101" pitchFamily="2" charset="-122"/>
              </a:rPr>
              <a:t>1    </a:t>
            </a:r>
            <a:r>
              <a:rPr lang="zh-CN" altLang="en-US" sz="2800">
                <a:ea typeface="宋体" panose="02010600030101010101" pitchFamily="2" charset="-122"/>
              </a:rPr>
              <a:t>假设</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含有一对共轭复数极点</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p</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p</a:t>
            </a:r>
            <a:r>
              <a:rPr lang="en-US" altLang="zh-CN" sz="2800" baseline="-20000">
                <a:latin typeface="Times New Roman" panose="02020603050405020304" pitchFamily="18" charset="0"/>
                <a:ea typeface="宋体" panose="02010600030101010101" pitchFamily="2" charset="-122"/>
              </a:rPr>
              <a:t>2</a:t>
            </a:r>
            <a:r>
              <a:rPr lang="zh-CN" altLang="en-US" sz="2800">
                <a:ea typeface="宋体" panose="02010600030101010101" pitchFamily="2" charset="-122"/>
              </a:rPr>
              <a:t>，其余极点均为各不相同的实数极点，则</a:t>
            </a:r>
          </a:p>
        </p:txBody>
      </p:sp>
      <p:sp>
        <p:nvSpPr>
          <p:cNvPr id="265222" name="Rectangle 6"/>
          <p:cNvSpPr>
            <a:spLocks noChangeArrowheads="1"/>
          </p:cNvSpPr>
          <p:nvPr/>
        </p:nvSpPr>
        <p:spPr bwMode="auto">
          <a:xfrm>
            <a:off x="1219200" y="3806032"/>
            <a:ext cx="5230813" cy="523875"/>
          </a:xfrm>
          <a:prstGeom prst="rect">
            <a:avLst/>
          </a:prstGeom>
          <a:noFill/>
          <a:ln w="22225">
            <a:noFill/>
            <a:miter lim="800000"/>
          </a:ln>
        </p:spPr>
        <p:txBody>
          <a:bodyPr wrap="none">
            <a:spAutoFit/>
          </a:bodyPr>
          <a:lstStyle/>
          <a:p>
            <a:pPr eaLnBrk="0" hangingPunct="0">
              <a:spcBef>
                <a:spcPct val="50000"/>
              </a:spcBef>
              <a:defRPr/>
            </a:pPr>
            <a:r>
              <a:rPr lang="zh-CN" altLang="en-US" sz="2800">
                <a:ea typeface="宋体" panose="02010600030101010101" pitchFamily="2" charset="-122"/>
              </a:rPr>
              <a:t>式中，</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和</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2</a:t>
            </a:r>
            <a:r>
              <a:rPr lang="zh-CN" altLang="en-US" sz="2800">
                <a:ea typeface="宋体" panose="02010600030101010101" pitchFamily="2" charset="-122"/>
              </a:rPr>
              <a:t>的值由下式求解：</a:t>
            </a:r>
          </a:p>
        </p:txBody>
      </p:sp>
      <p:sp>
        <p:nvSpPr>
          <p:cNvPr id="265223" name="Rectangle 7"/>
          <p:cNvSpPr>
            <a:spLocks noChangeArrowheads="1"/>
          </p:cNvSpPr>
          <p:nvPr/>
        </p:nvSpPr>
        <p:spPr bwMode="auto">
          <a:xfrm>
            <a:off x="2051050" y="5087144"/>
            <a:ext cx="6483350" cy="1117600"/>
          </a:xfrm>
          <a:prstGeom prst="rect">
            <a:avLst/>
          </a:prstGeom>
          <a:noFill/>
          <a:ln w="22225">
            <a:noFill/>
            <a:miter lim="800000"/>
          </a:ln>
        </p:spPr>
        <p:txBody>
          <a:bodyPr>
            <a:spAutoFit/>
          </a:bodyPr>
          <a:lstStyle/>
          <a:p>
            <a:pPr>
              <a:lnSpc>
                <a:spcPct val="120000"/>
              </a:lnSpc>
              <a:defRPr/>
            </a:pPr>
            <a:r>
              <a:rPr lang="zh-CN" altLang="en-US" sz="2800">
                <a:ea typeface="宋体" panose="02010600030101010101" pitchFamily="2" charset="-122"/>
              </a:rPr>
              <a:t>上式为复数方程，令方程两端实部、虚部分别相等即可确定</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和</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2</a:t>
            </a:r>
            <a:r>
              <a:rPr lang="zh-CN" altLang="en-US" sz="2800">
                <a:ea typeface="宋体" panose="02010600030101010101" pitchFamily="2" charset="-122"/>
              </a:rPr>
              <a:t>的值。</a:t>
            </a:r>
          </a:p>
        </p:txBody>
      </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ppt_x"/>
                                          </p:val>
                                        </p:tav>
                                        <p:tav tm="100000">
                                          <p:val>
                                            <p:strVal val="#ppt_x"/>
                                          </p:val>
                                        </p:tav>
                                      </p:tavLst>
                                    </p:anim>
                                    <p:anim calcmode="lin" valueType="num">
                                      <p:cBhvr additive="base">
                                        <p:cTn id="8"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5219"/>
                                        </p:tgtEl>
                                        <p:attrNameLst>
                                          <p:attrName>style.visibility</p:attrName>
                                        </p:attrNameLst>
                                      </p:cBhvr>
                                      <p:to>
                                        <p:strVal val="visible"/>
                                      </p:to>
                                    </p:set>
                                    <p:anim calcmode="lin" valueType="num">
                                      <p:cBhvr additive="base">
                                        <p:cTn id="13" dur="500" fill="hold"/>
                                        <p:tgtEl>
                                          <p:spTgt spid="265219"/>
                                        </p:tgtEl>
                                        <p:attrNameLst>
                                          <p:attrName>ppt_x</p:attrName>
                                        </p:attrNameLst>
                                      </p:cBhvr>
                                      <p:tavLst>
                                        <p:tav tm="0">
                                          <p:val>
                                            <p:strVal val="#ppt_x"/>
                                          </p:val>
                                        </p:tav>
                                        <p:tav tm="100000">
                                          <p:val>
                                            <p:strVal val="#ppt_x"/>
                                          </p:val>
                                        </p:tav>
                                      </p:tavLst>
                                    </p:anim>
                                    <p:anim calcmode="lin" valueType="num">
                                      <p:cBhvr additive="base">
                                        <p:cTn id="14" dur="500" fill="hold"/>
                                        <p:tgtEl>
                                          <p:spTgt spid="265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222"/>
                                        </p:tgtEl>
                                        <p:attrNameLst>
                                          <p:attrName>style.visibility</p:attrName>
                                        </p:attrNameLst>
                                      </p:cBhvr>
                                      <p:to>
                                        <p:strVal val="visible"/>
                                      </p:to>
                                    </p:set>
                                    <p:anim calcmode="lin" valueType="num">
                                      <p:cBhvr additive="base">
                                        <p:cTn id="19" dur="500" fill="hold"/>
                                        <p:tgtEl>
                                          <p:spTgt spid="265222"/>
                                        </p:tgtEl>
                                        <p:attrNameLst>
                                          <p:attrName>ppt_x</p:attrName>
                                        </p:attrNameLst>
                                      </p:cBhvr>
                                      <p:tavLst>
                                        <p:tav tm="0">
                                          <p:val>
                                            <p:strVal val="#ppt_x"/>
                                          </p:val>
                                        </p:tav>
                                        <p:tav tm="100000">
                                          <p:val>
                                            <p:strVal val="#ppt_x"/>
                                          </p:val>
                                        </p:tav>
                                      </p:tavLst>
                                    </p:anim>
                                    <p:anim calcmode="lin" valueType="num">
                                      <p:cBhvr additive="base">
                                        <p:cTn id="20"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5220"/>
                                        </p:tgtEl>
                                        <p:attrNameLst>
                                          <p:attrName>style.visibility</p:attrName>
                                        </p:attrNameLst>
                                      </p:cBhvr>
                                      <p:to>
                                        <p:strVal val="visible"/>
                                      </p:to>
                                    </p:set>
                                    <p:anim calcmode="lin" valueType="num">
                                      <p:cBhvr additive="base">
                                        <p:cTn id="25" dur="500" fill="hold"/>
                                        <p:tgtEl>
                                          <p:spTgt spid="265220"/>
                                        </p:tgtEl>
                                        <p:attrNameLst>
                                          <p:attrName>ppt_x</p:attrName>
                                        </p:attrNameLst>
                                      </p:cBhvr>
                                      <p:tavLst>
                                        <p:tav tm="0">
                                          <p:val>
                                            <p:strVal val="#ppt_x"/>
                                          </p:val>
                                        </p:tav>
                                        <p:tav tm="100000">
                                          <p:val>
                                            <p:strVal val="#ppt_x"/>
                                          </p:val>
                                        </p:tav>
                                      </p:tavLst>
                                    </p:anim>
                                    <p:anim calcmode="lin" valueType="num">
                                      <p:cBhvr additive="base">
                                        <p:cTn id="26"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5223"/>
                                        </p:tgtEl>
                                        <p:attrNameLst>
                                          <p:attrName>style.visibility</p:attrName>
                                        </p:attrNameLst>
                                      </p:cBhvr>
                                      <p:to>
                                        <p:strVal val="visible"/>
                                      </p:to>
                                    </p:set>
                                    <p:anim calcmode="lin" valueType="num">
                                      <p:cBhvr additive="base">
                                        <p:cTn id="31" dur="500" fill="hold"/>
                                        <p:tgtEl>
                                          <p:spTgt spid="265223"/>
                                        </p:tgtEl>
                                        <p:attrNameLst>
                                          <p:attrName>ppt_x</p:attrName>
                                        </p:attrNameLst>
                                      </p:cBhvr>
                                      <p:tavLst>
                                        <p:tav tm="0">
                                          <p:val>
                                            <p:strVal val="#ppt_x"/>
                                          </p:val>
                                        </p:tav>
                                        <p:tav tm="100000">
                                          <p:val>
                                            <p:strVal val="#ppt_x"/>
                                          </p:val>
                                        </p:tav>
                                      </p:tavLst>
                                    </p:anim>
                                    <p:anim calcmode="lin" valueType="num">
                                      <p:cBhvr additive="base">
                                        <p:cTn id="32" dur="500" fill="hold"/>
                                        <p:tgtEl>
                                          <p:spTgt spid="265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P spid="26522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1173163" y="2027238"/>
          <a:ext cx="6858000" cy="885825"/>
        </p:xfrm>
        <a:graphic>
          <a:graphicData uri="http://schemas.openxmlformats.org/presentationml/2006/ole">
            <mc:AlternateContent xmlns:mc="http://schemas.openxmlformats.org/markup-compatibility/2006">
              <mc:Choice xmlns:v="urn:schemas-microsoft-com:vml" Requires="v">
                <p:oleObj spid="_x0000_s81929" r:id="rId3" imgW="92049600" imgH="11887200" progId="">
                  <p:embed/>
                </p:oleObj>
              </mc:Choice>
              <mc:Fallback>
                <p:oleObj r:id="rId3" imgW="92049600" imgH="11887200" progId="">
                  <p:embed/>
                  <p:pic>
                    <p:nvPicPr>
                      <p:cNvPr id="0" name="Picture 2" descr="image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163" y="2027238"/>
                        <a:ext cx="68580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Rectangle 3"/>
          <p:cNvSpPr>
            <a:spLocks noChangeArrowheads="1"/>
          </p:cNvSpPr>
          <p:nvPr/>
        </p:nvSpPr>
        <p:spPr bwMode="auto">
          <a:xfrm>
            <a:off x="1116013" y="1341438"/>
            <a:ext cx="6911975" cy="584200"/>
          </a:xfrm>
          <a:prstGeom prst="rect">
            <a:avLst/>
          </a:prstGeom>
          <a:noFill/>
          <a:ln w="22225">
            <a:noFill/>
            <a:miter lim="800000"/>
          </a:ln>
        </p:spPr>
        <p:txBody>
          <a:bodyPr>
            <a:spAutoFit/>
          </a:bodyPr>
          <a:lstStyle/>
          <a:p>
            <a:pPr>
              <a:defRPr/>
            </a:pPr>
            <a:r>
              <a:rPr lang="zh-CN" altLang="en-US" sz="3200">
                <a:ea typeface="宋体" panose="02010600030101010101" pitchFamily="2" charset="-122"/>
              </a:rPr>
              <a:t>方法</a:t>
            </a:r>
            <a:r>
              <a:rPr lang="en-US" altLang="zh-CN" sz="3200">
                <a:ea typeface="宋体" panose="02010600030101010101" pitchFamily="2" charset="-122"/>
              </a:rPr>
              <a:t>2    </a:t>
            </a:r>
            <a:r>
              <a:rPr lang="zh-CN" altLang="en-US" sz="2800">
                <a:ea typeface="宋体" panose="02010600030101010101" pitchFamily="2" charset="-122"/>
              </a:rPr>
              <a:t>此时</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仍可分解为下列形式：</a:t>
            </a:r>
          </a:p>
        </p:txBody>
      </p:sp>
      <p:sp>
        <p:nvSpPr>
          <p:cNvPr id="266244" name="Rectangle 4"/>
          <p:cNvSpPr>
            <a:spLocks noChangeArrowheads="1"/>
          </p:cNvSpPr>
          <p:nvPr/>
        </p:nvSpPr>
        <p:spPr bwMode="auto">
          <a:xfrm>
            <a:off x="1096963" y="3087688"/>
            <a:ext cx="7467600" cy="1073150"/>
          </a:xfrm>
          <a:prstGeom prst="rect">
            <a:avLst/>
          </a:prstGeom>
          <a:noFill/>
          <a:ln w="22225">
            <a:noFill/>
            <a:miter lim="800000"/>
          </a:ln>
        </p:spPr>
        <p:txBody>
          <a:bodyPr>
            <a:spAutoFit/>
          </a:bodyPr>
          <a:lstStyle/>
          <a:p>
            <a:pPr>
              <a:lnSpc>
                <a:spcPct val="115000"/>
              </a:lnSpc>
              <a:defRPr/>
            </a:pPr>
            <a:r>
              <a:rPr lang="zh-CN" altLang="en-US" sz="2800">
                <a:ea typeface="宋体" panose="02010600030101010101" pitchFamily="2" charset="-122"/>
              </a:rPr>
              <a:t>由于</a:t>
            </a:r>
            <a:r>
              <a:rPr lang="en-US" altLang="zh-CN" sz="2800" i="1">
                <a:latin typeface="Times New Roman" panose="02020603050405020304" pitchFamily="18" charset="0"/>
                <a:ea typeface="宋体" panose="02010600030101010101" pitchFamily="2" charset="-122"/>
              </a:rPr>
              <a:t>p</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p</a:t>
            </a:r>
            <a:r>
              <a:rPr lang="en-US" altLang="zh-CN" sz="2800" baseline="-20000">
                <a:latin typeface="Times New Roman" panose="02020603050405020304" pitchFamily="18" charset="0"/>
                <a:ea typeface="宋体" panose="02010600030101010101" pitchFamily="2" charset="-122"/>
              </a:rPr>
              <a:t>2</a:t>
            </a:r>
            <a:r>
              <a:rPr lang="zh-CN" altLang="en-US" sz="2800">
                <a:ea typeface="宋体" panose="02010600030101010101" pitchFamily="2" charset="-122"/>
              </a:rPr>
              <a:t>为共轭复数，因此，</a:t>
            </a: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和</a:t>
            </a:r>
            <a:r>
              <a:rPr lang="en-US" altLang="zh-CN" sz="2800" i="1">
                <a:latin typeface="Times New Roman" panose="02020603050405020304" pitchFamily="18" charset="0"/>
                <a:ea typeface="宋体" panose="02010600030101010101" pitchFamily="2" charset="-122"/>
              </a:rPr>
              <a:t>A</a:t>
            </a:r>
            <a:r>
              <a:rPr lang="en-US" altLang="zh-CN" sz="2800" baseline="-20000">
                <a:latin typeface="Times New Roman" panose="02020603050405020304" pitchFamily="18" charset="0"/>
                <a:ea typeface="宋体" panose="02010600030101010101" pitchFamily="2" charset="-122"/>
              </a:rPr>
              <a:t>2</a:t>
            </a:r>
            <a:r>
              <a:rPr lang="zh-CN" altLang="en-US" sz="2800">
                <a:ea typeface="宋体" panose="02010600030101010101" pitchFamily="2" charset="-122"/>
              </a:rPr>
              <a:t>也为共轭复数。</a:t>
            </a:r>
          </a:p>
        </p:txBody>
      </p:sp>
      <p:graphicFrame>
        <p:nvGraphicFramePr>
          <p:cNvPr id="266245" name="Object 5"/>
          <p:cNvGraphicFramePr>
            <a:graphicFrameLocks noChangeAspect="1"/>
          </p:cNvGraphicFramePr>
          <p:nvPr/>
        </p:nvGraphicFramePr>
        <p:xfrm>
          <a:off x="1782763" y="4389438"/>
          <a:ext cx="4038600" cy="571500"/>
        </p:xfrm>
        <a:graphic>
          <a:graphicData uri="http://schemas.openxmlformats.org/presentationml/2006/ole">
            <mc:AlternateContent xmlns:mc="http://schemas.openxmlformats.org/markup-compatibility/2006">
              <mc:Choice xmlns:v="urn:schemas-microsoft-com:vml" Requires="v">
                <p:oleObj spid="_x0000_s81930" r:id="rId5" imgW="42672000" imgH="6705600" progId="">
                  <p:embed/>
                </p:oleObj>
              </mc:Choice>
              <mc:Fallback>
                <p:oleObj r:id="rId5" imgW="42672000" imgH="6705600" progId="">
                  <p:embed/>
                  <p:pic>
                    <p:nvPicPr>
                      <p:cNvPr id="0" name="Picture 1" descr="image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4389438"/>
                        <a:ext cx="40386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ppt_x"/>
                                          </p:val>
                                        </p:tav>
                                        <p:tav tm="100000">
                                          <p:val>
                                            <p:strVal val="#ppt_x"/>
                                          </p:val>
                                        </p:tav>
                                      </p:tavLst>
                                    </p:anim>
                                    <p:anim calcmode="lin" valueType="num">
                                      <p:cBhvr additive="base">
                                        <p:cTn id="8"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45"/>
                                        </p:tgtEl>
                                        <p:attrNameLst>
                                          <p:attrName>style.visibility</p:attrName>
                                        </p:attrNameLst>
                                      </p:cBhvr>
                                      <p:to>
                                        <p:strVal val="visible"/>
                                      </p:to>
                                    </p:set>
                                    <p:anim calcmode="lin" valueType="num">
                                      <p:cBhvr additive="base">
                                        <p:cTn id="13" dur="500" fill="hold"/>
                                        <p:tgtEl>
                                          <p:spTgt spid="266245"/>
                                        </p:tgtEl>
                                        <p:attrNameLst>
                                          <p:attrName>ppt_x</p:attrName>
                                        </p:attrNameLst>
                                      </p:cBhvr>
                                      <p:tavLst>
                                        <p:tav tm="0">
                                          <p:val>
                                            <p:strVal val="#ppt_x"/>
                                          </p:val>
                                        </p:tav>
                                        <p:tav tm="100000">
                                          <p:val>
                                            <p:strVal val="#ppt_x"/>
                                          </p:val>
                                        </p:tav>
                                      </p:tavLst>
                                    </p:anim>
                                    <p:anim calcmode="lin" valueType="num">
                                      <p:cBhvr additive="base">
                                        <p:cTn id="14" dur="500" fill="hold"/>
                                        <p:tgtEl>
                                          <p:spTgt spid="266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9" name="Group 2"/>
          <p:cNvGrpSpPr/>
          <p:nvPr/>
        </p:nvGrpSpPr>
        <p:grpSpPr bwMode="auto">
          <a:xfrm>
            <a:off x="0" y="836712"/>
            <a:ext cx="7942263" cy="930275"/>
            <a:chOff x="576" y="720"/>
            <a:chExt cx="3085" cy="586"/>
          </a:xfrm>
        </p:grpSpPr>
        <p:sp>
          <p:nvSpPr>
            <p:cNvPr id="53257" name="Rectangle 3"/>
            <p:cNvSpPr>
              <a:spLocks noChangeArrowheads="1"/>
            </p:cNvSpPr>
            <p:nvPr/>
          </p:nvSpPr>
          <p:spPr bwMode="auto">
            <a:xfrm>
              <a:off x="576" y="796"/>
              <a:ext cx="2352"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方法</a:t>
              </a:r>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例</a:t>
              </a:r>
              <a:r>
                <a:rPr lang="zh-CN" altLang="en-US" sz="2800" b="0">
                  <a:latin typeface="宋体" panose="02010600030101010101" pitchFamily="2" charset="-122"/>
                  <a:ea typeface="宋体" panose="02010600030101010101" pitchFamily="2" charset="-122"/>
                </a:rPr>
                <a:t>：求</a:t>
              </a:r>
              <a:endParaRPr lang="zh-CN" altLang="en-US" sz="2800" b="0">
                <a:ea typeface="宋体" panose="02010600030101010101" pitchFamily="2" charset="-122"/>
              </a:endParaRPr>
            </a:p>
          </p:txBody>
        </p:sp>
        <p:sp>
          <p:nvSpPr>
            <p:cNvPr id="53258" name="Rectangle 4"/>
            <p:cNvSpPr>
              <a:spLocks noChangeArrowheads="1"/>
            </p:cNvSpPr>
            <p:nvPr/>
          </p:nvSpPr>
          <p:spPr bwMode="auto">
            <a:xfrm>
              <a:off x="2892" y="801"/>
              <a:ext cx="769" cy="330"/>
            </a:xfrm>
            <a:prstGeom prst="rect">
              <a:avLst/>
            </a:prstGeom>
            <a:noFill/>
            <a:ln w="22225">
              <a:noFill/>
              <a:miter lim="800000"/>
            </a:ln>
          </p:spPr>
          <p:txBody>
            <a:bodyPr wrap="none">
              <a:spAutoFit/>
            </a:bodyPr>
            <a:lstStyle/>
            <a:p>
              <a:pPr>
                <a:defRPr/>
              </a:pPr>
              <a:r>
                <a:rPr lang="zh-CN" altLang="en-US" sz="2800" b="0">
                  <a:latin typeface="宋体" panose="02010600030101010101" pitchFamily="2" charset="-122"/>
                  <a:ea typeface="宋体" panose="02010600030101010101" pitchFamily="2" charset="-122"/>
                </a:rPr>
                <a:t>的原函数。</a:t>
              </a:r>
            </a:p>
          </p:txBody>
        </p:sp>
        <p:graphicFrame>
          <p:nvGraphicFramePr>
            <p:cNvPr id="49158" name="Object 5"/>
            <p:cNvGraphicFramePr>
              <a:graphicFrameLocks noChangeAspect="1"/>
            </p:cNvGraphicFramePr>
            <p:nvPr/>
          </p:nvGraphicFramePr>
          <p:xfrm>
            <a:off x="1344" y="720"/>
            <a:ext cx="1584" cy="586"/>
          </p:xfrm>
          <a:graphic>
            <a:graphicData uri="http://schemas.openxmlformats.org/presentationml/2006/ole">
              <mc:AlternateContent xmlns:mc="http://schemas.openxmlformats.org/markup-compatibility/2006">
                <mc:Choice xmlns:v="urn:schemas-microsoft-com:vml" Requires="v">
                  <p:oleObj spid="_x0000_s82965" name="Equation" r:id="rId4" imgW="28956000" imgH="10058400" progId="">
                    <p:embed/>
                  </p:oleObj>
                </mc:Choice>
                <mc:Fallback>
                  <p:oleObj name="Equation" r:id="rId4" imgW="28956000" imgH="10058400" progId="">
                    <p:embed/>
                    <p:pic>
                      <p:nvPicPr>
                        <p:cNvPr id="0" name="Picture 5" descr="image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720"/>
                          <a:ext cx="1584" cy="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p:nvPr/>
        </p:nvGrpSpPr>
        <p:grpSpPr bwMode="auto">
          <a:xfrm>
            <a:off x="1000125" y="1693962"/>
            <a:ext cx="7851775" cy="1447800"/>
            <a:chOff x="576" y="1467"/>
            <a:chExt cx="4946" cy="912"/>
          </a:xfrm>
        </p:grpSpPr>
        <p:sp>
          <p:nvSpPr>
            <p:cNvPr id="53256" name="Rectangle 7"/>
            <p:cNvSpPr>
              <a:spLocks noChangeArrowheads="1"/>
            </p:cNvSpPr>
            <p:nvPr/>
          </p:nvSpPr>
          <p:spPr bwMode="auto">
            <a:xfrm>
              <a:off x="576" y="1584"/>
              <a:ext cx="565" cy="327"/>
            </a:xfrm>
            <a:prstGeom prst="rect">
              <a:avLst/>
            </a:prstGeom>
            <a:noFill/>
            <a:ln w="22225">
              <a:noFill/>
              <a:miter lim="800000"/>
            </a:ln>
          </p:spPr>
          <p:txBody>
            <a:bodyPr wrap="none">
              <a:spAutoFit/>
            </a:bodyPr>
            <a:lstStyle/>
            <a:p>
              <a:pPr>
                <a:defRPr/>
              </a:pPr>
              <a:r>
                <a:rPr lang="zh-CN" altLang="en-US" sz="2800">
                  <a:latin typeface="宋体" panose="02010600030101010101" pitchFamily="2" charset="-122"/>
                  <a:ea typeface="宋体" panose="02010600030101010101" pitchFamily="2" charset="-122"/>
                </a:rPr>
                <a:t>解</a:t>
              </a:r>
              <a:r>
                <a:rPr lang="zh-CN" altLang="en-US" sz="2800" b="0">
                  <a:latin typeface="宋体" panose="02010600030101010101" pitchFamily="2" charset="-122"/>
                  <a:ea typeface="宋体" panose="02010600030101010101" pitchFamily="2" charset="-122"/>
                </a:rPr>
                <a:t>：</a:t>
              </a:r>
            </a:p>
          </p:txBody>
        </p:sp>
        <p:graphicFrame>
          <p:nvGraphicFramePr>
            <p:cNvPr id="49157" name="Object 8"/>
            <p:cNvGraphicFramePr>
              <a:graphicFrameLocks noChangeAspect="1"/>
            </p:cNvGraphicFramePr>
            <p:nvPr/>
          </p:nvGraphicFramePr>
          <p:xfrm>
            <a:off x="981" y="1467"/>
            <a:ext cx="4541" cy="912"/>
          </p:xfrm>
          <a:graphic>
            <a:graphicData uri="http://schemas.openxmlformats.org/presentationml/2006/ole">
              <mc:AlternateContent xmlns:mc="http://schemas.openxmlformats.org/markup-compatibility/2006">
                <mc:Choice xmlns:v="urn:schemas-microsoft-com:vml" Requires="v">
                  <p:oleObj spid="_x0000_s82966" name="Equation" r:id="rId6" imgW="81076800" imgH="16459200" progId="">
                    <p:embed/>
                  </p:oleObj>
                </mc:Choice>
                <mc:Fallback>
                  <p:oleObj name="Equation" r:id="rId6" imgW="81076800" imgH="16459200" progId="">
                    <p:embed/>
                    <p:pic>
                      <p:nvPicPr>
                        <p:cNvPr id="0" name="Picture 4" descr="image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 y="1467"/>
                          <a:ext cx="4541" cy="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1369" name="Object 9"/>
          <p:cNvGraphicFramePr>
            <a:graphicFrameLocks noChangeAspect="1"/>
          </p:cNvGraphicFramePr>
          <p:nvPr/>
        </p:nvGraphicFramePr>
        <p:xfrm>
          <a:off x="2000250" y="3194149"/>
          <a:ext cx="2590800" cy="606425"/>
        </p:xfrm>
        <a:graphic>
          <a:graphicData uri="http://schemas.openxmlformats.org/presentationml/2006/ole">
            <mc:AlternateContent xmlns:mc="http://schemas.openxmlformats.org/markup-compatibility/2006">
              <mc:Choice xmlns:v="urn:schemas-microsoft-com:vml" Requires="v">
                <p:oleObj spid="_x0000_s82967" name="Equation" r:id="rId8" imgW="25908000" imgH="6096000" progId="">
                  <p:embed/>
                </p:oleObj>
              </mc:Choice>
              <mc:Fallback>
                <p:oleObj name="Equation" r:id="rId8" imgW="25908000" imgH="6096000" progId="">
                  <p:embed/>
                  <p:pic>
                    <p:nvPicPr>
                      <p:cNvPr id="0" name="Picture 3" descr="image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250" y="3194149"/>
                        <a:ext cx="25908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70" name="Object 10"/>
          <p:cNvGraphicFramePr>
            <a:graphicFrameLocks noChangeAspect="1"/>
          </p:cNvGraphicFramePr>
          <p:nvPr/>
        </p:nvGraphicFramePr>
        <p:xfrm>
          <a:off x="2071688" y="3908524"/>
          <a:ext cx="6400800" cy="847725"/>
        </p:xfrm>
        <a:graphic>
          <a:graphicData uri="http://schemas.openxmlformats.org/presentationml/2006/ole">
            <mc:AlternateContent xmlns:mc="http://schemas.openxmlformats.org/markup-compatibility/2006">
              <mc:Choice xmlns:v="urn:schemas-microsoft-com:vml" Requires="v">
                <p:oleObj spid="_x0000_s82968" name="Equation" r:id="rId10" imgW="64008000" imgH="8534400" progId="">
                  <p:embed/>
                </p:oleObj>
              </mc:Choice>
              <mc:Fallback>
                <p:oleObj name="Equation" r:id="rId10" imgW="64008000" imgH="8534400" progId="">
                  <p:embed/>
                  <p:pic>
                    <p:nvPicPr>
                      <p:cNvPr id="0" name="Picture 2" descr="image1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1688" y="3908524"/>
                        <a:ext cx="6400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
          <p:cNvGrpSpPr/>
          <p:nvPr/>
        </p:nvGrpSpPr>
        <p:grpSpPr bwMode="auto">
          <a:xfrm>
            <a:off x="1857375" y="4765774"/>
            <a:ext cx="6740525" cy="1714500"/>
            <a:chOff x="768" y="864"/>
            <a:chExt cx="4564" cy="1183"/>
          </a:xfrm>
        </p:grpSpPr>
        <p:graphicFrame>
          <p:nvGraphicFramePr>
            <p:cNvPr id="2" name="Object 3"/>
            <p:cNvGraphicFramePr>
              <a:graphicFrameLocks noChangeAspect="1"/>
            </p:cNvGraphicFramePr>
            <p:nvPr/>
          </p:nvGraphicFramePr>
          <p:xfrm>
            <a:off x="1348" y="864"/>
            <a:ext cx="3984" cy="1183"/>
          </p:xfrm>
          <a:graphic>
            <a:graphicData uri="http://schemas.openxmlformats.org/presentationml/2006/ole">
              <mc:AlternateContent xmlns:mc="http://schemas.openxmlformats.org/markup-compatibility/2006">
                <mc:Choice xmlns:v="urn:schemas-microsoft-com:vml" Requires="v">
                  <p:oleObj spid="_x0000_s82969" name="Equation" r:id="rId12" imgW="66751200" imgH="20726400" progId="">
                    <p:embed/>
                  </p:oleObj>
                </mc:Choice>
                <mc:Fallback>
                  <p:oleObj name="Equation" r:id="rId12" imgW="66751200" imgH="20726400" progId="">
                    <p:embed/>
                    <p:pic>
                      <p:nvPicPr>
                        <p:cNvPr id="0" name="Picture 1" descr="image1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8" y="864"/>
                          <a:ext cx="3984" cy="1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
            <p:cNvSpPr>
              <a:spLocks noChangeArrowheads="1"/>
            </p:cNvSpPr>
            <p:nvPr/>
          </p:nvSpPr>
          <p:spPr bwMode="auto">
            <a:xfrm>
              <a:off x="768" y="1257"/>
              <a:ext cx="424" cy="361"/>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即 </a:t>
              </a:r>
            </a:p>
          </p:txBody>
        </p:sp>
      </p:grpSp>
      <p:sp>
        <p:nvSpPr>
          <p:cNvPr id="14"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5" name="页脚占位符 14"/>
          <p:cNvSpPr>
            <a:spLocks noGrp="1"/>
          </p:cNvSpPr>
          <p:nvPr>
            <p:ph type="ftr" sz="quarter" idx="11"/>
          </p:nvPr>
        </p:nvSpPr>
        <p:spPr/>
        <p:txBody>
          <a:bodyPr/>
          <a:lstStyle/>
          <a:p>
            <a:pPr>
              <a:defRPr/>
            </a:pPr>
            <a:r>
              <a:rPr lang="en-US" altLang="zh-CN"/>
              <a:t>192</a:t>
            </a:r>
            <a:endParaRPr lang="zh-CN" altLang="zh-CN"/>
          </a:p>
        </p:txBody>
      </p:sp>
      <p:sp>
        <p:nvSpPr>
          <p:cNvPr id="16" name="TextBox 15"/>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1369"/>
                                        </p:tgtEl>
                                        <p:attrNameLst>
                                          <p:attrName>style.visibility</p:attrName>
                                        </p:attrNameLst>
                                      </p:cBhvr>
                                      <p:to>
                                        <p:strVal val="visible"/>
                                      </p:to>
                                    </p:set>
                                    <p:anim calcmode="lin" valueType="num">
                                      <p:cBhvr additive="base">
                                        <p:cTn id="13" dur="500" fill="hold"/>
                                        <p:tgtEl>
                                          <p:spTgt spid="271369"/>
                                        </p:tgtEl>
                                        <p:attrNameLst>
                                          <p:attrName>ppt_x</p:attrName>
                                        </p:attrNameLst>
                                      </p:cBhvr>
                                      <p:tavLst>
                                        <p:tav tm="0">
                                          <p:val>
                                            <p:strVal val="#ppt_x"/>
                                          </p:val>
                                        </p:tav>
                                        <p:tav tm="100000">
                                          <p:val>
                                            <p:strVal val="#ppt_x"/>
                                          </p:val>
                                        </p:tav>
                                      </p:tavLst>
                                    </p:anim>
                                    <p:anim calcmode="lin" valueType="num">
                                      <p:cBhvr additive="base">
                                        <p:cTn id="14" dur="500" fill="hold"/>
                                        <p:tgtEl>
                                          <p:spTgt spid="2713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1370"/>
                                        </p:tgtEl>
                                        <p:attrNameLst>
                                          <p:attrName>style.visibility</p:attrName>
                                        </p:attrNameLst>
                                      </p:cBhvr>
                                      <p:to>
                                        <p:strVal val="visible"/>
                                      </p:to>
                                    </p:set>
                                    <p:anim calcmode="lin" valueType="num">
                                      <p:cBhvr additive="base">
                                        <p:cTn id="19" dur="500" fill="hold"/>
                                        <p:tgtEl>
                                          <p:spTgt spid="271370"/>
                                        </p:tgtEl>
                                        <p:attrNameLst>
                                          <p:attrName>ppt_x</p:attrName>
                                        </p:attrNameLst>
                                      </p:cBhvr>
                                      <p:tavLst>
                                        <p:tav tm="0">
                                          <p:val>
                                            <p:strVal val="#ppt_x"/>
                                          </p:val>
                                        </p:tav>
                                        <p:tav tm="100000">
                                          <p:val>
                                            <p:strVal val="#ppt_x"/>
                                          </p:val>
                                        </p:tav>
                                      </p:tavLst>
                                    </p:anim>
                                    <p:anim calcmode="lin" valueType="num">
                                      <p:cBhvr additive="base">
                                        <p:cTn id="20"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182" name="Group 5"/>
          <p:cNvGrpSpPr/>
          <p:nvPr/>
        </p:nvGrpSpPr>
        <p:grpSpPr bwMode="auto">
          <a:xfrm>
            <a:off x="395536" y="620688"/>
            <a:ext cx="4095750" cy="919162"/>
            <a:chOff x="780" y="2160"/>
            <a:chExt cx="2580" cy="579"/>
          </a:xfrm>
        </p:grpSpPr>
        <p:sp>
          <p:nvSpPr>
            <p:cNvPr id="54279" name="Rectangle 6"/>
            <p:cNvSpPr>
              <a:spLocks noChangeArrowheads="1"/>
            </p:cNvSpPr>
            <p:nvPr/>
          </p:nvSpPr>
          <p:spPr bwMode="auto">
            <a:xfrm>
              <a:off x="780" y="2265"/>
              <a:ext cx="633" cy="330"/>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所以 </a:t>
              </a:r>
            </a:p>
          </p:txBody>
        </p:sp>
        <p:graphicFrame>
          <p:nvGraphicFramePr>
            <p:cNvPr id="50181" name="Object 7"/>
            <p:cNvGraphicFramePr>
              <a:graphicFrameLocks noChangeAspect="1"/>
            </p:cNvGraphicFramePr>
            <p:nvPr/>
          </p:nvGraphicFramePr>
          <p:xfrm>
            <a:off x="1488" y="2160"/>
            <a:ext cx="1872" cy="579"/>
          </p:xfrm>
          <a:graphic>
            <a:graphicData uri="http://schemas.openxmlformats.org/presentationml/2006/ole">
              <mc:AlternateContent xmlns:mc="http://schemas.openxmlformats.org/markup-compatibility/2006">
                <mc:Choice xmlns:v="urn:schemas-microsoft-com:vml" Requires="v">
                  <p:oleObj spid="_x0000_s83985" name="Equation" r:id="rId3" imgW="30175200" imgH="9448800" progId="">
                    <p:embed/>
                  </p:oleObj>
                </mc:Choice>
                <mc:Fallback>
                  <p:oleObj name="Equation" r:id="rId3" imgW="30175200" imgH="9448800" progId="">
                    <p:embed/>
                    <p:pic>
                      <p:nvPicPr>
                        <p:cNvPr id="0" name="Picture 4" descr="image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160"/>
                          <a:ext cx="1872"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2392" name="Object 8"/>
          <p:cNvGraphicFramePr>
            <a:graphicFrameLocks noChangeAspect="1"/>
          </p:cNvGraphicFramePr>
          <p:nvPr/>
        </p:nvGraphicFramePr>
        <p:xfrm>
          <a:off x="1547664" y="1772816"/>
          <a:ext cx="2928937" cy="1408113"/>
        </p:xfrm>
        <a:graphic>
          <a:graphicData uri="http://schemas.openxmlformats.org/presentationml/2006/ole">
            <mc:AlternateContent xmlns:mc="http://schemas.openxmlformats.org/markup-compatibility/2006">
              <mc:Choice xmlns:v="urn:schemas-microsoft-com:vml" Requires="v">
                <p:oleObj spid="_x0000_s83986" name="Equation" r:id="rId5" imgW="35661600" imgH="17373600" progId="">
                  <p:embed/>
                </p:oleObj>
              </mc:Choice>
              <mc:Fallback>
                <p:oleObj name="Equation" r:id="rId5" imgW="35661600" imgH="17373600" progId="">
                  <p:embed/>
                  <p:pic>
                    <p:nvPicPr>
                      <p:cNvPr id="0" name="Picture 3" descr="image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772816"/>
                        <a:ext cx="2928937" cy="140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1" name="Object 2"/>
          <p:cNvGraphicFramePr>
            <a:graphicFrameLocks noChangeAspect="1"/>
          </p:cNvGraphicFramePr>
          <p:nvPr/>
        </p:nvGraphicFramePr>
        <p:xfrm>
          <a:off x="1331640" y="2996952"/>
          <a:ext cx="5072063" cy="1660525"/>
        </p:xfrm>
        <a:graphic>
          <a:graphicData uri="http://schemas.openxmlformats.org/presentationml/2006/ole">
            <mc:AlternateContent xmlns:mc="http://schemas.openxmlformats.org/markup-compatibility/2006">
              <mc:Choice xmlns:v="urn:schemas-microsoft-com:vml" Requires="v">
                <p:oleObj spid="_x0000_s83987" name="Equation" r:id="rId7" imgW="65227200" imgH="21640800" progId="">
                  <p:embed/>
                </p:oleObj>
              </mc:Choice>
              <mc:Fallback>
                <p:oleObj name="Equation" r:id="rId7" imgW="65227200" imgH="21640800" progId="">
                  <p:embed/>
                  <p:pic>
                    <p:nvPicPr>
                      <p:cNvPr id="0" name="Picture 2" descr="image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2996952"/>
                        <a:ext cx="5072063" cy="166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1" name="Object 3"/>
          <p:cNvGraphicFramePr>
            <a:graphicFrameLocks noChangeAspect="1"/>
          </p:cNvGraphicFramePr>
          <p:nvPr/>
        </p:nvGraphicFramePr>
        <p:xfrm>
          <a:off x="1331640" y="4653136"/>
          <a:ext cx="5610225" cy="1741487"/>
        </p:xfrm>
        <a:graphic>
          <a:graphicData uri="http://schemas.openxmlformats.org/presentationml/2006/ole">
            <mc:AlternateContent xmlns:mc="http://schemas.openxmlformats.org/markup-compatibility/2006">
              <mc:Choice xmlns:v="urn:schemas-microsoft-com:vml" Requires="v">
                <p:oleObj spid="_x0000_s83988" name="Equation" r:id="rId9" imgW="70713600" imgH="22250400" progId="">
                  <p:embed/>
                </p:oleObj>
              </mc:Choice>
              <mc:Fallback>
                <p:oleObj name="Equation" r:id="rId9" imgW="70713600" imgH="22250400" progId="">
                  <p:embed/>
                  <p:pic>
                    <p:nvPicPr>
                      <p:cNvPr id="0" name="Picture 1" descr="image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4653136"/>
                        <a:ext cx="5610225" cy="174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92"/>
                                        </p:tgtEl>
                                        <p:attrNameLst>
                                          <p:attrName>style.visibility</p:attrName>
                                        </p:attrNameLst>
                                      </p:cBhvr>
                                      <p:to>
                                        <p:strVal val="visible"/>
                                      </p:to>
                                    </p:set>
                                    <p:anim calcmode="lin" valueType="num">
                                      <p:cBhvr additive="base">
                                        <p:cTn id="7" dur="500" fill="hold"/>
                                        <p:tgtEl>
                                          <p:spTgt spid="272392"/>
                                        </p:tgtEl>
                                        <p:attrNameLst>
                                          <p:attrName>ppt_x</p:attrName>
                                        </p:attrNameLst>
                                      </p:cBhvr>
                                      <p:tavLst>
                                        <p:tav tm="0">
                                          <p:val>
                                            <p:strVal val="#ppt_x"/>
                                          </p:val>
                                        </p:tav>
                                        <p:tav tm="100000">
                                          <p:val>
                                            <p:strVal val="#ppt_x"/>
                                          </p:val>
                                        </p:tav>
                                      </p:tavLst>
                                    </p:anim>
                                    <p:anim calcmode="lin" valueType="num">
                                      <p:cBhvr additive="base">
                                        <p:cTn id="8"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81"/>
                                        </p:tgtEl>
                                        <p:attrNameLst>
                                          <p:attrName>style.visibility</p:attrName>
                                        </p:attrNameLst>
                                      </p:cBhvr>
                                      <p:to>
                                        <p:strVal val="visible"/>
                                      </p:to>
                                    </p:set>
                                    <p:anim calcmode="lin" valueType="num">
                                      <p:cBhvr additive="base">
                                        <p:cTn id="13" dur="500" fill="hold"/>
                                        <p:tgtEl>
                                          <p:spTgt spid="54281"/>
                                        </p:tgtEl>
                                        <p:attrNameLst>
                                          <p:attrName>ppt_x</p:attrName>
                                        </p:attrNameLst>
                                      </p:cBhvr>
                                      <p:tavLst>
                                        <p:tav tm="0">
                                          <p:val>
                                            <p:strVal val="#ppt_x"/>
                                          </p:val>
                                        </p:tav>
                                        <p:tav tm="100000">
                                          <p:val>
                                            <p:strVal val="#ppt_x"/>
                                          </p:val>
                                        </p:tav>
                                      </p:tavLst>
                                    </p:anim>
                                    <p:anim calcmode="lin" valueType="num">
                                      <p:cBhvr additive="base">
                                        <p:cTn id="14" dur="500" fill="hold"/>
                                        <p:tgtEl>
                                          <p:spTgt spid="542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3411"/>
                                        </p:tgtEl>
                                        <p:attrNameLst>
                                          <p:attrName>style.visibility</p:attrName>
                                        </p:attrNameLst>
                                      </p:cBhvr>
                                      <p:to>
                                        <p:strVal val="visible"/>
                                      </p:to>
                                    </p:set>
                                    <p:anim calcmode="lin" valueType="num">
                                      <p:cBhvr additive="base">
                                        <p:cTn id="19" dur="500" fill="hold"/>
                                        <p:tgtEl>
                                          <p:spTgt spid="273411"/>
                                        </p:tgtEl>
                                        <p:attrNameLst>
                                          <p:attrName>ppt_x</p:attrName>
                                        </p:attrNameLst>
                                      </p:cBhvr>
                                      <p:tavLst>
                                        <p:tav tm="0">
                                          <p:val>
                                            <p:strVal val="#ppt_x"/>
                                          </p:val>
                                        </p:tav>
                                        <p:tav tm="100000">
                                          <p:val>
                                            <p:strVal val="#ppt_x"/>
                                          </p:val>
                                        </p:tav>
                                      </p:tavLst>
                                    </p:anim>
                                    <p:anim calcmode="lin" valueType="num">
                                      <p:cBhvr additive="base">
                                        <p:cTn id="20" dur="500" fill="hold"/>
                                        <p:tgtEl>
                                          <p:spTgt spid="273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4435" name="Object 3"/>
          <p:cNvGraphicFramePr>
            <a:graphicFrameLocks noChangeAspect="1"/>
          </p:cNvGraphicFramePr>
          <p:nvPr/>
        </p:nvGraphicFramePr>
        <p:xfrm>
          <a:off x="1258888" y="1484784"/>
          <a:ext cx="5943600" cy="1065213"/>
        </p:xfrm>
        <a:graphic>
          <a:graphicData uri="http://schemas.openxmlformats.org/presentationml/2006/ole">
            <mc:AlternateContent xmlns:mc="http://schemas.openxmlformats.org/markup-compatibility/2006">
              <mc:Choice xmlns:v="urn:schemas-microsoft-com:vml" Requires="v">
                <p:oleObj spid="_x0000_s86029" name="Equation" r:id="rId3" imgW="60350400" imgH="10972800" progId="">
                  <p:embed/>
                </p:oleObj>
              </mc:Choice>
              <mc:Fallback>
                <p:oleObj name="Equation" r:id="rId3" imgW="60350400" imgH="10972800" progId="">
                  <p:embed/>
                  <p:pic>
                    <p:nvPicPr>
                      <p:cNvPr id="0" name="Picture 3" descr="image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84784"/>
                        <a:ext cx="5943600"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36" name="Object 4"/>
          <p:cNvGraphicFramePr>
            <a:graphicFrameLocks noChangeAspect="1"/>
          </p:cNvGraphicFramePr>
          <p:nvPr/>
        </p:nvGraphicFramePr>
        <p:xfrm>
          <a:off x="2038350" y="2951634"/>
          <a:ext cx="5734050" cy="1184275"/>
        </p:xfrm>
        <a:graphic>
          <a:graphicData uri="http://schemas.openxmlformats.org/presentationml/2006/ole">
            <mc:AlternateContent xmlns:mc="http://schemas.openxmlformats.org/markup-compatibility/2006">
              <mc:Choice xmlns:v="urn:schemas-microsoft-com:vml" Requires="v">
                <p:oleObj spid="_x0000_s86030" name="Equation" r:id="rId5" imgW="58216800" imgH="12192000" progId="">
                  <p:embed/>
                </p:oleObj>
              </mc:Choice>
              <mc:Fallback>
                <p:oleObj name="Equation" r:id="rId5" imgW="58216800" imgH="12192000" progId="">
                  <p:embed/>
                  <p:pic>
                    <p:nvPicPr>
                      <p:cNvPr id="0" name="Picture 2" descr="image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8350" y="2951634"/>
                        <a:ext cx="573405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37" name="Object 5"/>
          <p:cNvGraphicFramePr>
            <a:graphicFrameLocks noChangeAspect="1"/>
          </p:cNvGraphicFramePr>
          <p:nvPr/>
        </p:nvGraphicFramePr>
        <p:xfrm>
          <a:off x="2057400" y="4399434"/>
          <a:ext cx="5222875" cy="1184275"/>
        </p:xfrm>
        <a:graphic>
          <a:graphicData uri="http://schemas.openxmlformats.org/presentationml/2006/ole">
            <mc:AlternateContent xmlns:mc="http://schemas.openxmlformats.org/markup-compatibility/2006">
              <mc:Choice xmlns:v="urn:schemas-microsoft-com:vml" Requires="v">
                <p:oleObj spid="_x0000_s86031" name="Equation" r:id="rId7" imgW="53035200" imgH="12192000" progId="">
                  <p:embed/>
                </p:oleObj>
              </mc:Choice>
              <mc:Fallback>
                <p:oleObj name="Equation" r:id="rId7" imgW="53035200" imgH="12192000" progId="">
                  <p:embed/>
                  <p:pic>
                    <p:nvPicPr>
                      <p:cNvPr id="0" name="Picture 1" descr="image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399434"/>
                        <a:ext cx="5222875"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 calcmode="lin" valueType="num">
                                      <p:cBhvr additive="base">
                                        <p:cTn id="7" dur="500" fill="hold"/>
                                        <p:tgtEl>
                                          <p:spTgt spid="274435"/>
                                        </p:tgtEl>
                                        <p:attrNameLst>
                                          <p:attrName>ppt_x</p:attrName>
                                        </p:attrNameLst>
                                      </p:cBhvr>
                                      <p:tavLst>
                                        <p:tav tm="0">
                                          <p:val>
                                            <p:strVal val="#ppt_x"/>
                                          </p:val>
                                        </p:tav>
                                        <p:tav tm="100000">
                                          <p:val>
                                            <p:strVal val="#ppt_x"/>
                                          </p:val>
                                        </p:tav>
                                      </p:tavLst>
                                    </p:anim>
                                    <p:anim calcmode="lin" valueType="num">
                                      <p:cBhvr additive="base">
                                        <p:cTn id="8" dur="500" fill="hold"/>
                                        <p:tgtEl>
                                          <p:spTgt spid="274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4436"/>
                                        </p:tgtEl>
                                        <p:attrNameLst>
                                          <p:attrName>style.visibility</p:attrName>
                                        </p:attrNameLst>
                                      </p:cBhvr>
                                      <p:to>
                                        <p:strVal val="visible"/>
                                      </p:to>
                                    </p:set>
                                    <p:anim calcmode="lin" valueType="num">
                                      <p:cBhvr additive="base">
                                        <p:cTn id="13" dur="500" fill="hold"/>
                                        <p:tgtEl>
                                          <p:spTgt spid="274436"/>
                                        </p:tgtEl>
                                        <p:attrNameLst>
                                          <p:attrName>ppt_x</p:attrName>
                                        </p:attrNameLst>
                                      </p:cBhvr>
                                      <p:tavLst>
                                        <p:tav tm="0">
                                          <p:val>
                                            <p:strVal val="#ppt_x"/>
                                          </p:val>
                                        </p:tav>
                                        <p:tav tm="100000">
                                          <p:val>
                                            <p:strVal val="#ppt_x"/>
                                          </p:val>
                                        </p:tav>
                                      </p:tavLst>
                                    </p:anim>
                                    <p:anim calcmode="lin" valueType="num">
                                      <p:cBhvr additive="base">
                                        <p:cTn id="14"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4437"/>
                                        </p:tgtEl>
                                        <p:attrNameLst>
                                          <p:attrName>style.visibility</p:attrName>
                                        </p:attrNameLst>
                                      </p:cBhvr>
                                      <p:to>
                                        <p:strVal val="visible"/>
                                      </p:to>
                                    </p:set>
                                    <p:anim calcmode="lin" valueType="num">
                                      <p:cBhvr additive="base">
                                        <p:cTn id="19" dur="500" fill="hold"/>
                                        <p:tgtEl>
                                          <p:spTgt spid="274437"/>
                                        </p:tgtEl>
                                        <p:attrNameLst>
                                          <p:attrName>ppt_x</p:attrName>
                                        </p:attrNameLst>
                                      </p:cBhvr>
                                      <p:tavLst>
                                        <p:tav tm="0">
                                          <p:val>
                                            <p:strVal val="#ppt_x"/>
                                          </p:val>
                                        </p:tav>
                                        <p:tav tm="100000">
                                          <p:val>
                                            <p:strVal val="#ppt_x"/>
                                          </p:val>
                                        </p:tav>
                                      </p:tavLst>
                                    </p:anim>
                                    <p:anim calcmode="lin" valueType="num">
                                      <p:cBhvr additive="base">
                                        <p:cTn id="20" dur="500" fill="hold"/>
                                        <p:tgtEl>
                                          <p:spTgt spid="274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50" name="Rectangle 2"/>
          <p:cNvSpPr>
            <a:spLocks noGrp="1" noChangeArrowheads="1"/>
          </p:cNvSpPr>
          <p:nvPr>
            <p:ph type="title"/>
          </p:nvPr>
        </p:nvSpPr>
        <p:spPr>
          <a:xfrm>
            <a:off x="539750" y="2205038"/>
            <a:ext cx="7416800" cy="936625"/>
          </a:xfrm>
        </p:spPr>
        <p:txBody>
          <a:bodyPr/>
          <a:lstStyle/>
          <a:p>
            <a:pPr algn="l" eaLnBrk="1" hangingPunct="1">
              <a:defRPr/>
            </a:pPr>
            <a:br>
              <a:rPr lang="en-US" altLang="zh-CN" sz="1200" b="1">
                <a:latin typeface="隶书" panose="02010509060101010101" pitchFamily="49" charset="-122"/>
              </a:rPr>
            </a:br>
            <a:r>
              <a:rPr lang="zh-CN" altLang="en-US" sz="3200" b="1">
                <a:solidFill>
                  <a:schemeClr val="tx1"/>
                </a:solidFill>
                <a:latin typeface="隶书" panose="02010509060101010101" pitchFamily="49" charset="-122"/>
              </a:rPr>
              <a:t>解：</a:t>
            </a:r>
            <a:endParaRPr lang="zh-CN" altLang="en-US" sz="3200">
              <a:solidFill>
                <a:schemeClr val="tx1"/>
              </a:solidFill>
            </a:endParaRPr>
          </a:p>
        </p:txBody>
      </p:sp>
      <p:graphicFrame>
        <p:nvGraphicFramePr>
          <p:cNvPr id="52226" name="Object 5"/>
          <p:cNvGraphicFramePr>
            <a:graphicFrameLocks noChangeAspect="1"/>
          </p:cNvGraphicFramePr>
          <p:nvPr/>
        </p:nvGraphicFramePr>
        <p:xfrm>
          <a:off x="1928813" y="1143000"/>
          <a:ext cx="3095625" cy="1087438"/>
        </p:xfrm>
        <a:graphic>
          <a:graphicData uri="http://schemas.openxmlformats.org/presentationml/2006/ole">
            <mc:AlternateContent xmlns:mc="http://schemas.openxmlformats.org/markup-compatibility/2006">
              <mc:Choice xmlns:v="urn:schemas-microsoft-com:vml" Requires="v">
                <p:oleObj spid="_x0000_s87057" name="Equation" r:id="rId3" imgW="1855080" imgH="646920" progId="">
                  <p:embed/>
                </p:oleObj>
              </mc:Choice>
              <mc:Fallback>
                <p:oleObj name="Equation" r:id="rId3" imgW="1855080" imgH="646920" progId="">
                  <p:embed/>
                  <p:pic>
                    <p:nvPicPr>
                      <p:cNvPr id="0" name="Picture 4" descr="image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143000"/>
                        <a:ext cx="3095625"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1116013" y="2349500"/>
            <a:ext cx="7704137" cy="2592388"/>
            <a:chOff x="249" y="2296"/>
            <a:chExt cx="5394" cy="2024"/>
          </a:xfrm>
        </p:grpSpPr>
        <p:graphicFrame>
          <p:nvGraphicFramePr>
            <p:cNvPr id="52228" name="Object 7"/>
            <p:cNvGraphicFramePr>
              <a:graphicFrameLocks noChangeAspect="1"/>
            </p:cNvGraphicFramePr>
            <p:nvPr/>
          </p:nvGraphicFramePr>
          <p:xfrm>
            <a:off x="748" y="2296"/>
            <a:ext cx="4895" cy="922"/>
          </p:xfrm>
          <a:graphic>
            <a:graphicData uri="http://schemas.openxmlformats.org/presentationml/2006/ole">
              <mc:AlternateContent xmlns:mc="http://schemas.openxmlformats.org/markup-compatibility/2006">
                <mc:Choice xmlns:v="urn:schemas-microsoft-com:vml" Requires="v">
                  <p:oleObj spid="_x0000_s87058" name="Equation" r:id="rId5" imgW="5387760" imgH="1002240" progId="">
                    <p:embed/>
                  </p:oleObj>
                </mc:Choice>
                <mc:Fallback>
                  <p:oleObj name="Equation" r:id="rId5" imgW="5387760" imgH="1002240" progId="">
                    <p:embed/>
                    <p:pic>
                      <p:nvPicPr>
                        <p:cNvPr id="0" name="Picture 3" descr="image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2296"/>
                          <a:ext cx="4895" cy="9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8"/>
            <p:cNvGraphicFramePr>
              <a:graphicFrameLocks noChangeAspect="1"/>
            </p:cNvGraphicFramePr>
            <p:nvPr/>
          </p:nvGraphicFramePr>
          <p:xfrm>
            <a:off x="249" y="3340"/>
            <a:ext cx="5313" cy="980"/>
          </p:xfrm>
          <a:graphic>
            <a:graphicData uri="http://schemas.openxmlformats.org/presentationml/2006/ole">
              <mc:AlternateContent xmlns:mc="http://schemas.openxmlformats.org/markup-compatibility/2006">
                <mc:Choice xmlns:v="urn:schemas-microsoft-com:vml" Requires="v">
                  <p:oleObj spid="_x0000_s87059" name="Equation" r:id="rId7" imgW="5489640" imgH="1002240" progId="">
                    <p:embed/>
                  </p:oleObj>
                </mc:Choice>
                <mc:Fallback>
                  <p:oleObj name="Equation" r:id="rId7" imgW="5489640" imgH="1002240" progId="">
                    <p:embed/>
                    <p:pic>
                      <p:nvPicPr>
                        <p:cNvPr id="0" name="Picture 2" descr="image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3340"/>
                          <a:ext cx="5313" cy="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2467" name="Object 9"/>
          <p:cNvGraphicFramePr>
            <a:graphicFrameLocks noGrp="1" noChangeAspect="1"/>
          </p:cNvGraphicFramePr>
          <p:nvPr>
            <p:ph idx="1"/>
          </p:nvPr>
        </p:nvGraphicFramePr>
        <p:xfrm>
          <a:off x="2268538" y="5229225"/>
          <a:ext cx="2374900" cy="1035050"/>
        </p:xfrm>
        <a:graphic>
          <a:graphicData uri="http://schemas.openxmlformats.org/presentationml/2006/ole">
            <mc:AlternateContent xmlns:mc="http://schemas.openxmlformats.org/markup-compatibility/2006">
              <mc:Choice xmlns:v="urn:schemas-microsoft-com:vml" Requires="v">
                <p:oleObj spid="_x0000_s87060" name="Equation" r:id="rId9" imgW="1639080" imgH="710280" progId="">
                  <p:embed/>
                </p:oleObj>
              </mc:Choice>
              <mc:Fallback>
                <p:oleObj name="Equation" r:id="rId9" imgW="1639080" imgH="710280" progId="">
                  <p:embed/>
                  <p:pic>
                    <p:nvPicPr>
                      <p:cNvPr id="0" name="Picture 1" descr="image12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5229225"/>
                        <a:ext cx="23749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TextBox 8"/>
          <p:cNvSpPr txBox="1">
            <a:spLocks noChangeArrowheads="1"/>
          </p:cNvSpPr>
          <p:nvPr/>
        </p:nvSpPr>
        <p:spPr bwMode="auto">
          <a:xfrm>
            <a:off x="0" y="1285875"/>
            <a:ext cx="1785938" cy="584200"/>
          </a:xfrm>
          <a:prstGeom prst="rect">
            <a:avLst/>
          </a:prstGeom>
          <a:noFill/>
          <a:ln w="9525">
            <a:noFill/>
            <a:miter lim="800000"/>
          </a:ln>
        </p:spPr>
        <p:txBody>
          <a:bodyPr>
            <a:spAutoFit/>
          </a:bodyPr>
          <a:lstStyle/>
          <a:p>
            <a:pPr>
              <a:spcBef>
                <a:spcPct val="20000"/>
              </a:spcBef>
              <a:defRPr/>
            </a:pPr>
            <a:r>
              <a:rPr lang="zh-CN" altLang="en-US" sz="3200">
                <a:ea typeface="宋体" panose="02010600030101010101" pitchFamily="2" charset="-122"/>
              </a:rPr>
              <a:t> 方法</a:t>
            </a:r>
            <a:r>
              <a:rPr lang="en-US" altLang="zh-CN" sz="3200">
                <a:ea typeface="宋体" panose="02010600030101010101" pitchFamily="2" charset="-122"/>
              </a:rPr>
              <a:t>2</a:t>
            </a:r>
            <a:r>
              <a:rPr lang="zh-CN" altLang="en-US" sz="3200">
                <a:ea typeface="宋体" panose="02010600030101010101" pitchFamily="2" charset="-122"/>
              </a:rPr>
              <a:t>例：</a:t>
            </a:r>
          </a:p>
        </p:txBody>
      </p:sp>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0" name="灯片编号占位符 9"/>
          <p:cNvSpPr>
            <a:spLocks noGrp="1"/>
          </p:cNvSpPr>
          <p:nvPr>
            <p:ph type="sldNum" sz="quarter" idx="12"/>
          </p:nvPr>
        </p:nvSpPr>
        <p:spPr/>
        <p:txBody>
          <a:bodyPr/>
          <a:lstStyle/>
          <a:p>
            <a:fld id="{CBB6FD9D-FA08-4F2A-90DD-7CEE8E59FBDF}" type="slidenum">
              <a:rPr lang="en-US" altLang="zh-CN" smtClean="0"/>
              <a:pPr/>
              <a:t>76</a:t>
            </a:fld>
            <a:endParaRPr lang="en-US" altLang="zh-CN"/>
          </a:p>
        </p:txBody>
      </p:sp>
      <p:sp>
        <p:nvSpPr>
          <p:cNvPr id="11" name="页脚占位符 10"/>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 calcmode="lin" valueType="num">
                                      <p:cBhvr additive="base">
                                        <p:cTn id="12" dur="500" fill="hold"/>
                                        <p:tgtEl>
                                          <p:spTgt spid="62467"/>
                                        </p:tgtEl>
                                        <p:attrNameLst>
                                          <p:attrName>ppt_x</p:attrName>
                                        </p:attrNameLst>
                                      </p:cBhvr>
                                      <p:tavLst>
                                        <p:tav tm="0">
                                          <p:val>
                                            <p:strVal val="#ppt_x"/>
                                          </p:val>
                                        </p:tav>
                                        <p:tav tm="100000">
                                          <p:val>
                                            <p:strVal val="#ppt_x"/>
                                          </p:val>
                                        </p:tav>
                                      </p:tavLst>
                                    </p:anim>
                                    <p:anim calcmode="lin" valueType="num">
                                      <p:cBhvr additive="base">
                                        <p:cTn id="13"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a:xfrm>
            <a:off x="1692275" y="1484536"/>
            <a:ext cx="7451725" cy="2463800"/>
          </a:xfrm>
        </p:spPr>
        <p:txBody>
          <a:bodyPr>
            <a:normAutofit fontScale="90000"/>
          </a:bodyPr>
          <a:lstStyle/>
          <a:p>
            <a:pPr algn="just" eaLnBrk="1" hangingPunct="1"/>
            <a:br>
              <a:rPr lang="en-US" altLang="zh-CN" sz="3600" b="1">
                <a:latin typeface="宋体" panose="02010600030101010101" pitchFamily="2" charset="-122"/>
              </a:rPr>
            </a:br>
            <a:br>
              <a:rPr lang="en-US" altLang="zh-CN" sz="3600" b="1">
                <a:latin typeface="宋体" panose="02010600030101010101" pitchFamily="2" charset="-122"/>
              </a:rPr>
            </a:br>
            <a:br>
              <a:rPr lang="en-US" altLang="zh-CN" sz="3600" b="1">
                <a:latin typeface="宋体" panose="02010600030101010101" pitchFamily="2" charset="-122"/>
              </a:rPr>
            </a:br>
            <a:br>
              <a:rPr lang="en-US" altLang="zh-CN" sz="3600" b="1">
                <a:latin typeface="宋体" panose="02010600030101010101" pitchFamily="2" charset="-122"/>
              </a:rPr>
            </a:br>
            <a:br>
              <a:rPr lang="en-US" altLang="zh-CN" sz="3600" b="1">
                <a:latin typeface="宋体" panose="02010600030101010101" pitchFamily="2" charset="-122"/>
              </a:rPr>
            </a:br>
            <a:br>
              <a:rPr lang="en-US" altLang="zh-CN" sz="3600" b="1">
                <a:latin typeface="宋体" panose="02010600030101010101" pitchFamily="2" charset="-122"/>
              </a:rPr>
            </a:br>
            <a:br>
              <a:rPr lang="en-US" altLang="zh-CN" sz="3600" b="1">
                <a:latin typeface="宋体" panose="02010600030101010101" pitchFamily="2" charset="-122"/>
              </a:rPr>
            </a:br>
            <a:r>
              <a:rPr lang="zh-CN" altLang="en-US" sz="3600" b="1">
                <a:solidFill>
                  <a:schemeClr val="tx1"/>
                </a:solidFill>
                <a:latin typeface="宋体" panose="02010600030101010101" pitchFamily="2" charset="-122"/>
                <a:ea typeface="宋体" panose="02010600030101010101" pitchFamily="2" charset="-122"/>
              </a:rPr>
              <a:t>则</a:t>
            </a:r>
            <a:endParaRPr lang="zh-CN" altLang="en-US">
              <a:solidFill>
                <a:schemeClr val="tx1"/>
              </a:solidFill>
              <a:latin typeface="宋体" panose="02010600030101010101" pitchFamily="2" charset="-122"/>
              <a:ea typeface="宋体" panose="02010600030101010101" pitchFamily="2" charset="-122"/>
            </a:endParaRPr>
          </a:p>
        </p:txBody>
      </p:sp>
      <p:graphicFrame>
        <p:nvGraphicFramePr>
          <p:cNvPr id="53250" name="Object 4"/>
          <p:cNvGraphicFramePr>
            <a:graphicFrameLocks noChangeAspect="1"/>
          </p:cNvGraphicFramePr>
          <p:nvPr/>
        </p:nvGraphicFramePr>
        <p:xfrm>
          <a:off x="2195513" y="1052736"/>
          <a:ext cx="4521200" cy="1250950"/>
        </p:xfrm>
        <a:graphic>
          <a:graphicData uri="http://schemas.openxmlformats.org/presentationml/2006/ole">
            <mc:AlternateContent xmlns:mc="http://schemas.openxmlformats.org/markup-compatibility/2006">
              <mc:Choice xmlns:v="urn:schemas-microsoft-com:vml" Requires="v">
                <p:oleObj spid="_x0000_s88077" name="Equation" r:id="rId3" imgW="2655720" imgH="723240" progId="">
                  <p:embed/>
                </p:oleObj>
              </mc:Choice>
              <mc:Fallback>
                <p:oleObj name="Equation" r:id="rId3" imgW="2655720" imgH="723240" progId="">
                  <p:embed/>
                  <p:pic>
                    <p:nvPicPr>
                      <p:cNvPr id="0" name="Picture 3" descr="image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052736"/>
                        <a:ext cx="4521200"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5"/>
          <p:cNvGraphicFramePr>
            <a:graphicFrameLocks noChangeAspect="1"/>
          </p:cNvGraphicFramePr>
          <p:nvPr/>
        </p:nvGraphicFramePr>
        <p:xfrm>
          <a:off x="2195513" y="2421161"/>
          <a:ext cx="6192837" cy="1582738"/>
        </p:xfrm>
        <a:graphic>
          <a:graphicData uri="http://schemas.openxmlformats.org/presentationml/2006/ole">
            <mc:AlternateContent xmlns:mc="http://schemas.openxmlformats.org/markup-compatibility/2006">
              <mc:Choice xmlns:v="urn:schemas-microsoft-com:vml" Requires="v">
                <p:oleObj spid="_x0000_s88078" name="Equation" r:id="rId5" imgW="5286240" imgH="1344600" progId="">
                  <p:embed/>
                </p:oleObj>
              </mc:Choice>
              <mc:Fallback>
                <p:oleObj name="Equation" r:id="rId5" imgW="5286240" imgH="1344600" progId="">
                  <p:embed/>
                  <p:pic>
                    <p:nvPicPr>
                      <p:cNvPr id="0" name="Picture 2" descr="image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421161"/>
                        <a:ext cx="6192837" cy="158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6"/>
          <p:cNvGraphicFramePr>
            <a:graphicFrameLocks noChangeAspect="1"/>
          </p:cNvGraphicFramePr>
          <p:nvPr/>
        </p:nvGraphicFramePr>
        <p:xfrm>
          <a:off x="2195513" y="4292824"/>
          <a:ext cx="6659562" cy="1939925"/>
        </p:xfrm>
        <a:graphic>
          <a:graphicData uri="http://schemas.openxmlformats.org/presentationml/2006/ole">
            <mc:AlternateContent xmlns:mc="http://schemas.openxmlformats.org/markup-compatibility/2006">
              <mc:Choice xmlns:v="urn:schemas-microsoft-com:vml" Requires="v">
                <p:oleObj spid="_x0000_s88079" name="Equation" r:id="rId7" imgW="6531480" imgH="1890000" progId="Equation.DSMT4">
                  <p:embed/>
                </p:oleObj>
              </mc:Choice>
              <mc:Fallback>
                <p:oleObj name="Equation" r:id="rId7" imgW="6531480" imgH="1890000" progId="Equation.DSMT4">
                  <p:embed/>
                  <p:pic>
                    <p:nvPicPr>
                      <p:cNvPr id="0" name="Picture 1" descr="image1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292824"/>
                        <a:ext cx="6659562" cy="193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7" name="灯片编号占位符 6"/>
          <p:cNvSpPr>
            <a:spLocks noGrp="1"/>
          </p:cNvSpPr>
          <p:nvPr>
            <p:ph type="sldNum" sz="quarter" idx="12"/>
          </p:nvPr>
        </p:nvSpPr>
        <p:spPr/>
        <p:txBody>
          <a:bodyPr/>
          <a:lstStyle/>
          <a:p>
            <a:fld id="{CBB6FD9D-FA08-4F2A-90DD-7CEE8E59FBDF}" type="slidenum">
              <a:rPr lang="en-US" altLang="zh-CN" smtClean="0"/>
              <a:pPr/>
              <a:t>77</a:t>
            </a:fld>
            <a:endParaRPr lang="en-US" altLang="zh-CN"/>
          </a:p>
        </p:txBody>
      </p:sp>
      <p:sp>
        <p:nvSpPr>
          <p:cNvPr id="8" name="页脚占位符 7"/>
          <p:cNvSpPr>
            <a:spLocks noGrp="1"/>
          </p:cNvSpPr>
          <p:nvPr>
            <p:ph type="ftr" sz="quarter" idx="11"/>
          </p:nvPr>
        </p:nvSpPr>
        <p:spPr/>
        <p:txBody>
          <a:bodyPr/>
          <a:lstStyle/>
          <a:p>
            <a:r>
              <a:rPr lang="en-US" altLang="zh-CN"/>
              <a:t>192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ppt_x"/>
                                          </p:val>
                                        </p:tav>
                                        <p:tav tm="100000">
                                          <p:val>
                                            <p:strVal val="#ppt_x"/>
                                          </p:val>
                                        </p:tav>
                                      </p:tavLst>
                                    </p:anim>
                                    <p:anim calcmode="lin" valueType="num">
                                      <p:cBhvr additive="base">
                                        <p:cTn id="8"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ppt_x"/>
                                          </p:val>
                                        </p:tav>
                                        <p:tav tm="100000">
                                          <p:val>
                                            <p:strVal val="#ppt_x"/>
                                          </p:val>
                                        </p:tav>
                                      </p:tavLst>
                                    </p:anim>
                                    <p:anim calcmode="lin" valueType="num">
                                      <p:cBhvr additive="base">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ppt_x"/>
                                          </p:val>
                                        </p:tav>
                                        <p:tav tm="100000">
                                          <p:val>
                                            <p:strVal val="#ppt_x"/>
                                          </p:val>
                                        </p:tav>
                                      </p:tavLst>
                                    </p:anim>
                                    <p:anim calcmode="lin" valueType="num">
                                      <p:cBhvr additive="base">
                                        <p:cTn id="2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2"/>
          <p:cNvSpPr>
            <a:spLocks noChangeArrowheads="1"/>
          </p:cNvSpPr>
          <p:nvPr/>
        </p:nvSpPr>
        <p:spPr bwMode="auto">
          <a:xfrm>
            <a:off x="914400" y="1124744"/>
            <a:ext cx="5745163" cy="519113"/>
          </a:xfrm>
          <a:prstGeom prst="rect">
            <a:avLst/>
          </a:prstGeom>
          <a:noFill/>
          <a:ln w="22225">
            <a:noFill/>
            <a:miter lim="800000"/>
          </a:ln>
        </p:spPr>
        <p:txBody>
          <a:bodyPr>
            <a:spAutoFit/>
          </a:bodyPr>
          <a:lstStyle/>
          <a:p>
            <a:pPr>
              <a:buFont typeface="Wingdings" panose="05000000000000000000" pitchFamily="2" charset="2"/>
              <a:buChar char="Ø"/>
              <a:defRPr/>
            </a:pPr>
            <a:r>
              <a:rPr lang="en-US" altLang="zh-CN" sz="2800" i="1" dirty="0">
                <a:solidFill>
                  <a:srgbClr val="893B7E"/>
                </a:solidFill>
                <a:latin typeface="Times New Roman" panose="02020603050405020304" pitchFamily="18" charset="0"/>
                <a:ea typeface="宋体" panose="02010600030101010101" pitchFamily="2" charset="-122"/>
              </a:rPr>
              <a:t> </a:t>
            </a:r>
            <a:r>
              <a:rPr lang="zh-CN" altLang="en-US" sz="2800" i="1" dirty="0">
                <a:solidFill>
                  <a:srgbClr val="893B7E"/>
                </a:solidFill>
                <a:latin typeface="Times New Roman" panose="02020603050405020304" pitchFamily="18" charset="0"/>
                <a:ea typeface="宋体" panose="02010600030101010101" pitchFamily="2" charset="-122"/>
              </a:rPr>
              <a:t>含多重极点情况</a:t>
            </a:r>
            <a:endParaRPr lang="en-US" altLang="zh-CN" sz="2400" dirty="0">
              <a:solidFill>
                <a:srgbClr val="893B7E"/>
              </a:solidFill>
              <a:latin typeface="Times New Roman" panose="02020603050405020304" pitchFamily="18" charset="0"/>
              <a:ea typeface="宋体" panose="02010600030101010101" pitchFamily="2" charset="-122"/>
            </a:endParaRPr>
          </a:p>
        </p:txBody>
      </p:sp>
      <p:sp>
        <p:nvSpPr>
          <p:cNvPr id="275459" name="Rectangle 3"/>
          <p:cNvSpPr>
            <a:spLocks noChangeArrowheads="1"/>
          </p:cNvSpPr>
          <p:nvPr/>
        </p:nvSpPr>
        <p:spPr bwMode="auto">
          <a:xfrm>
            <a:off x="1219200" y="1727994"/>
            <a:ext cx="7391400" cy="543739"/>
          </a:xfrm>
          <a:prstGeom prst="rect">
            <a:avLst/>
          </a:prstGeom>
          <a:noFill/>
          <a:ln w="22225">
            <a:noFill/>
            <a:miter lim="800000"/>
          </a:ln>
        </p:spPr>
        <p:txBody>
          <a:bodyPr>
            <a:spAutoFit/>
          </a:bodyPr>
          <a:lstStyle/>
          <a:p>
            <a:pPr>
              <a:lnSpc>
                <a:spcPct val="115000"/>
              </a:lnSpc>
              <a:spcBef>
                <a:spcPct val="50000"/>
              </a:spcBef>
              <a:defRPr/>
            </a:pPr>
            <a:r>
              <a:rPr lang="zh-CN" altLang="en-US" sz="2800">
                <a:latin typeface="宋体" panose="02010600030101010101" pitchFamily="2" charset="-122"/>
                <a:ea typeface="宋体" panose="02010600030101010101" pitchFamily="2" charset="-122"/>
              </a:rPr>
              <a:t>设</a:t>
            </a:r>
            <a:r>
              <a:rPr lang="en-US" altLang="zh-CN" sz="2800" i="1">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存在</a:t>
            </a:r>
            <a:r>
              <a:rPr lang="en-US" altLang="zh-CN" sz="2800" i="1">
                <a:latin typeface="Times New Roman" panose="02020603050405020304" pitchFamily="18" charset="0"/>
                <a:ea typeface="宋体" panose="02010600030101010101" pitchFamily="2" charset="-122"/>
              </a:rPr>
              <a:t>r</a:t>
            </a:r>
            <a:r>
              <a:rPr lang="zh-CN" altLang="en-US" sz="2800">
                <a:latin typeface="宋体" panose="02010600030101010101" pitchFamily="2" charset="-122"/>
                <a:ea typeface="宋体" panose="02010600030101010101" pitchFamily="2" charset="-122"/>
              </a:rPr>
              <a:t>重极点</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p</a:t>
            </a:r>
            <a:r>
              <a:rPr lang="en-US" altLang="zh-CN" sz="2800" baseline="-20000">
                <a:latin typeface="Times New Roman" panose="02020603050405020304" pitchFamily="18" charset="0"/>
                <a:ea typeface="宋体" panose="02010600030101010101" pitchFamily="2" charset="-122"/>
              </a:rPr>
              <a:t>0</a:t>
            </a:r>
            <a:r>
              <a:rPr lang="zh-CN" altLang="en-US" sz="2800">
                <a:latin typeface="宋体" panose="02010600030101010101" pitchFamily="2" charset="-122"/>
                <a:ea typeface="宋体" panose="02010600030101010101" pitchFamily="2" charset="-122"/>
              </a:rPr>
              <a:t>，其余极点均不同，则</a:t>
            </a:r>
            <a:endParaRPr lang="zh-CN" altLang="en-US" sz="2800">
              <a:latin typeface="Times New Roman" panose="02020603050405020304" pitchFamily="18" charset="0"/>
              <a:ea typeface="宋体" panose="02010600030101010101" pitchFamily="2" charset="-122"/>
            </a:endParaRPr>
          </a:p>
        </p:txBody>
      </p:sp>
      <p:graphicFrame>
        <p:nvGraphicFramePr>
          <p:cNvPr id="275460" name="Object 4"/>
          <p:cNvGraphicFramePr>
            <a:graphicFrameLocks noChangeAspect="1"/>
          </p:cNvGraphicFramePr>
          <p:nvPr/>
        </p:nvGraphicFramePr>
        <p:xfrm>
          <a:off x="1309688" y="2513807"/>
          <a:ext cx="5395912" cy="1023937"/>
        </p:xfrm>
        <a:graphic>
          <a:graphicData uri="http://schemas.openxmlformats.org/presentationml/2006/ole">
            <mc:AlternateContent xmlns:mc="http://schemas.openxmlformats.org/markup-compatibility/2006">
              <mc:Choice xmlns:v="urn:schemas-microsoft-com:vml" Requires="v">
                <p:oleObj spid="_x0000_s89097" name="Equation" r:id="rId3" imgW="64617600" imgH="10972800" progId="">
                  <p:embed/>
                </p:oleObj>
              </mc:Choice>
              <mc:Fallback>
                <p:oleObj name="Equation" r:id="rId3" imgW="64617600" imgH="10972800" progId="">
                  <p:embed/>
                  <p:pic>
                    <p:nvPicPr>
                      <p:cNvPr id="0" name="Picture 2" descr="image1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8" y="2513807"/>
                        <a:ext cx="5395912"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461" name="Rectangle 5"/>
          <p:cNvSpPr>
            <a:spLocks noChangeArrowheads="1"/>
          </p:cNvSpPr>
          <p:nvPr/>
        </p:nvSpPr>
        <p:spPr bwMode="auto">
          <a:xfrm>
            <a:off x="1835150" y="5028407"/>
            <a:ext cx="7200900" cy="519112"/>
          </a:xfrm>
          <a:prstGeom prst="rect">
            <a:avLst/>
          </a:prstGeom>
          <a:noFill/>
          <a:ln w="22225">
            <a:noFill/>
            <a:miter lim="800000"/>
          </a:ln>
        </p:spPr>
        <p:txBody>
          <a:bodyPr>
            <a:spAutoFit/>
          </a:bodyPr>
          <a:lstStyle/>
          <a:p>
            <a:pPr>
              <a:defRPr/>
            </a:pPr>
            <a:r>
              <a:rPr lang="zh-CN" altLang="en-US" sz="2800">
                <a:ea typeface="宋体" panose="02010600030101010101" pitchFamily="2" charset="-122"/>
              </a:rPr>
              <a:t>式中，</a:t>
            </a:r>
            <a:r>
              <a:rPr lang="en-US" altLang="zh-CN" sz="2800" i="1">
                <a:latin typeface="Times New Roman" panose="02020603050405020304" pitchFamily="18" charset="0"/>
                <a:ea typeface="宋体" panose="02010600030101010101" pitchFamily="2" charset="-122"/>
              </a:rPr>
              <a:t>A</a:t>
            </a:r>
            <a:r>
              <a:rPr lang="en-US" altLang="zh-CN" sz="2800" i="1" baseline="-20000">
                <a:latin typeface="Times New Roman" panose="02020603050405020304" pitchFamily="18" charset="0"/>
                <a:ea typeface="宋体" panose="02010600030101010101" pitchFamily="2" charset="-122"/>
              </a:rPr>
              <a:t>r</a:t>
            </a:r>
            <a:r>
              <a:rPr lang="en-US" altLang="zh-CN" sz="2800" baseline="-20000">
                <a:latin typeface="Times New Roman" panose="02020603050405020304" pitchFamily="18" charset="0"/>
                <a:ea typeface="宋体" panose="02010600030101010101" pitchFamily="2" charset="-122"/>
              </a:rPr>
              <a:t>+1</a:t>
            </a:r>
            <a:r>
              <a:rPr lang="zh-CN" altLang="en-US" sz="280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t>
            </a:r>
            <a:r>
              <a:rPr lang="zh-CN" altLang="en-US" sz="280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i="1" baseline="-20000">
                <a:latin typeface="Times New Roman" panose="02020603050405020304" pitchFamily="18" charset="0"/>
                <a:ea typeface="宋体" panose="02010600030101010101" pitchFamily="2" charset="-122"/>
              </a:rPr>
              <a:t>n</a:t>
            </a:r>
            <a:r>
              <a:rPr lang="zh-CN" altLang="en-US" sz="2800">
                <a:ea typeface="宋体" panose="02010600030101010101" pitchFamily="2" charset="-122"/>
              </a:rPr>
              <a:t>利用前面的方法求解。</a:t>
            </a:r>
          </a:p>
        </p:txBody>
      </p:sp>
      <p:graphicFrame>
        <p:nvGraphicFramePr>
          <p:cNvPr id="275462" name="Object 6"/>
          <p:cNvGraphicFramePr>
            <a:graphicFrameLocks noChangeAspect="1"/>
          </p:cNvGraphicFramePr>
          <p:nvPr/>
        </p:nvGraphicFramePr>
        <p:xfrm>
          <a:off x="1371600" y="3777457"/>
          <a:ext cx="7467600" cy="903287"/>
        </p:xfrm>
        <a:graphic>
          <a:graphicData uri="http://schemas.openxmlformats.org/presentationml/2006/ole">
            <mc:AlternateContent xmlns:mc="http://schemas.openxmlformats.org/markup-compatibility/2006">
              <mc:Choice xmlns:v="urn:schemas-microsoft-com:vml" Requires="v">
                <p:oleObj spid="_x0000_s89098" name="Equation" r:id="rId5" imgW="95707200" imgH="10363200" progId="">
                  <p:embed/>
                </p:oleObj>
              </mc:Choice>
              <mc:Fallback>
                <p:oleObj name="Equation" r:id="rId5" imgW="95707200" imgH="10363200" progId="">
                  <p:embed/>
                  <p:pic>
                    <p:nvPicPr>
                      <p:cNvPr id="0" name="Picture 1" descr="image1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777457"/>
                        <a:ext cx="7467600"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 calcmode="lin" valueType="num">
                                      <p:cBhvr additive="base">
                                        <p:cTn id="7" dur="500" fill="hold"/>
                                        <p:tgtEl>
                                          <p:spTgt spid="275459"/>
                                        </p:tgtEl>
                                        <p:attrNameLst>
                                          <p:attrName>ppt_x</p:attrName>
                                        </p:attrNameLst>
                                      </p:cBhvr>
                                      <p:tavLst>
                                        <p:tav tm="0">
                                          <p:val>
                                            <p:strVal val="#ppt_x"/>
                                          </p:val>
                                        </p:tav>
                                        <p:tav tm="100000">
                                          <p:val>
                                            <p:strVal val="#ppt_x"/>
                                          </p:val>
                                        </p:tav>
                                      </p:tavLst>
                                    </p:anim>
                                    <p:anim calcmode="lin" valueType="num">
                                      <p:cBhvr additive="base">
                                        <p:cTn id="8" dur="500" fill="hold"/>
                                        <p:tgtEl>
                                          <p:spTgt spid="275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5460"/>
                                        </p:tgtEl>
                                        <p:attrNameLst>
                                          <p:attrName>style.visibility</p:attrName>
                                        </p:attrNameLst>
                                      </p:cBhvr>
                                      <p:to>
                                        <p:strVal val="visible"/>
                                      </p:to>
                                    </p:set>
                                    <p:anim calcmode="lin" valueType="num">
                                      <p:cBhvr additive="base">
                                        <p:cTn id="13" dur="500" fill="hold"/>
                                        <p:tgtEl>
                                          <p:spTgt spid="275460"/>
                                        </p:tgtEl>
                                        <p:attrNameLst>
                                          <p:attrName>ppt_x</p:attrName>
                                        </p:attrNameLst>
                                      </p:cBhvr>
                                      <p:tavLst>
                                        <p:tav tm="0">
                                          <p:val>
                                            <p:strVal val="#ppt_x"/>
                                          </p:val>
                                        </p:tav>
                                        <p:tav tm="100000">
                                          <p:val>
                                            <p:strVal val="#ppt_x"/>
                                          </p:val>
                                        </p:tav>
                                      </p:tavLst>
                                    </p:anim>
                                    <p:anim calcmode="lin" valueType="num">
                                      <p:cBhvr additive="base">
                                        <p:cTn id="14" dur="500" fill="hold"/>
                                        <p:tgtEl>
                                          <p:spTgt spid="2754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5462"/>
                                        </p:tgtEl>
                                        <p:attrNameLst>
                                          <p:attrName>style.visibility</p:attrName>
                                        </p:attrNameLst>
                                      </p:cBhvr>
                                      <p:to>
                                        <p:strVal val="visible"/>
                                      </p:to>
                                    </p:set>
                                    <p:anim calcmode="lin" valueType="num">
                                      <p:cBhvr additive="base">
                                        <p:cTn id="19" dur="500" fill="hold"/>
                                        <p:tgtEl>
                                          <p:spTgt spid="275462"/>
                                        </p:tgtEl>
                                        <p:attrNameLst>
                                          <p:attrName>ppt_x</p:attrName>
                                        </p:attrNameLst>
                                      </p:cBhvr>
                                      <p:tavLst>
                                        <p:tav tm="0">
                                          <p:val>
                                            <p:strVal val="#ppt_x"/>
                                          </p:val>
                                        </p:tav>
                                        <p:tav tm="100000">
                                          <p:val>
                                            <p:strVal val="#ppt_x"/>
                                          </p:val>
                                        </p:tav>
                                      </p:tavLst>
                                    </p:anim>
                                    <p:anim calcmode="lin" valueType="num">
                                      <p:cBhvr additive="base">
                                        <p:cTn id="20"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5461"/>
                                        </p:tgtEl>
                                        <p:attrNameLst>
                                          <p:attrName>style.visibility</p:attrName>
                                        </p:attrNameLst>
                                      </p:cBhvr>
                                      <p:to>
                                        <p:strVal val="visible"/>
                                      </p:to>
                                    </p:set>
                                    <p:anim calcmode="lin" valueType="num">
                                      <p:cBhvr additive="base">
                                        <p:cTn id="25" dur="500" fill="hold"/>
                                        <p:tgtEl>
                                          <p:spTgt spid="275461"/>
                                        </p:tgtEl>
                                        <p:attrNameLst>
                                          <p:attrName>ppt_x</p:attrName>
                                        </p:attrNameLst>
                                      </p:cBhvr>
                                      <p:tavLst>
                                        <p:tav tm="0">
                                          <p:val>
                                            <p:strVal val="#ppt_x"/>
                                          </p:val>
                                        </p:tav>
                                        <p:tav tm="100000">
                                          <p:val>
                                            <p:strVal val="#ppt_x"/>
                                          </p:val>
                                        </p:tav>
                                      </p:tavLst>
                                    </p:anim>
                                    <p:anim calcmode="lin" valueType="num">
                                      <p:cBhvr additive="base">
                                        <p:cTn id="26" dur="500" fill="hold"/>
                                        <p:tgtEl>
                                          <p:spTgt spid="275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utoUpdateAnimBg="0"/>
      <p:bldP spid="27546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1676400" y="908720"/>
          <a:ext cx="4013200" cy="646113"/>
        </p:xfrm>
        <a:graphic>
          <a:graphicData uri="http://schemas.openxmlformats.org/presentationml/2006/ole">
            <mc:AlternateContent xmlns:mc="http://schemas.openxmlformats.org/markup-compatibility/2006">
              <mc:Choice xmlns:v="urn:schemas-microsoft-com:vml" Requires="v">
                <p:oleObj spid="_x0000_s90129" name="Equation" r:id="rId3" imgW="40233600" imgH="6400800" progId="">
                  <p:embed/>
                </p:oleObj>
              </mc:Choice>
              <mc:Fallback>
                <p:oleObj name="Equation" r:id="rId3" imgW="40233600" imgH="6400800" progId="">
                  <p:embed/>
                  <p:pic>
                    <p:nvPicPr>
                      <p:cNvPr id="0" name="Picture 4" descr="image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08720"/>
                        <a:ext cx="40132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3" name="Object 3"/>
          <p:cNvGraphicFramePr>
            <a:graphicFrameLocks noChangeAspect="1"/>
          </p:cNvGraphicFramePr>
          <p:nvPr/>
        </p:nvGraphicFramePr>
        <p:xfrm>
          <a:off x="1676400" y="1746920"/>
          <a:ext cx="4843463" cy="1122363"/>
        </p:xfrm>
        <a:graphic>
          <a:graphicData uri="http://schemas.openxmlformats.org/presentationml/2006/ole">
            <mc:AlternateContent xmlns:mc="http://schemas.openxmlformats.org/markup-compatibility/2006">
              <mc:Choice xmlns:v="urn:schemas-microsoft-com:vml" Requires="v">
                <p:oleObj spid="_x0000_s90130" name="Equation" r:id="rId5" imgW="48463200" imgH="11277600" progId="">
                  <p:embed/>
                </p:oleObj>
              </mc:Choice>
              <mc:Fallback>
                <p:oleObj name="Equation" r:id="rId5" imgW="48463200" imgH="11277600" progId="">
                  <p:embed/>
                  <p:pic>
                    <p:nvPicPr>
                      <p:cNvPr id="0" name="Picture 3" descr="image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746920"/>
                        <a:ext cx="4843463"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4" name="Object 4"/>
          <p:cNvGraphicFramePr>
            <a:graphicFrameLocks noChangeAspect="1"/>
          </p:cNvGraphicFramePr>
          <p:nvPr/>
        </p:nvGraphicFramePr>
        <p:xfrm>
          <a:off x="1717675" y="2999458"/>
          <a:ext cx="5368925" cy="1262062"/>
        </p:xfrm>
        <a:graphic>
          <a:graphicData uri="http://schemas.openxmlformats.org/presentationml/2006/ole">
            <mc:AlternateContent xmlns:mc="http://schemas.openxmlformats.org/markup-compatibility/2006">
              <mc:Choice xmlns:v="urn:schemas-microsoft-com:vml" Requires="v">
                <p:oleObj spid="_x0000_s90131" name="Equation" r:id="rId7" imgW="53644800" imgH="12496800" progId="">
                  <p:embed/>
                </p:oleObj>
              </mc:Choice>
              <mc:Fallback>
                <p:oleObj name="Equation" r:id="rId7" imgW="53644800" imgH="12496800" progId="">
                  <p:embed/>
                  <p:pic>
                    <p:nvPicPr>
                      <p:cNvPr id="0" name="Picture 2" descr="image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7675" y="2999458"/>
                        <a:ext cx="5368925" cy="1262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p:nvPr/>
        </p:nvGrpSpPr>
        <p:grpSpPr bwMode="auto">
          <a:xfrm>
            <a:off x="1752600" y="4337720"/>
            <a:ext cx="6248400" cy="1871663"/>
            <a:chOff x="1104" y="2928"/>
            <a:chExt cx="3936" cy="1179"/>
          </a:xfrm>
        </p:grpSpPr>
        <p:graphicFrame>
          <p:nvGraphicFramePr>
            <p:cNvPr id="55301" name="Object 6"/>
            <p:cNvGraphicFramePr>
              <a:graphicFrameLocks noChangeAspect="1"/>
            </p:cNvGraphicFramePr>
            <p:nvPr/>
          </p:nvGraphicFramePr>
          <p:xfrm>
            <a:off x="1104" y="3312"/>
            <a:ext cx="3936" cy="795"/>
          </p:xfrm>
          <a:graphic>
            <a:graphicData uri="http://schemas.openxmlformats.org/presentationml/2006/ole">
              <mc:AlternateContent xmlns:mc="http://schemas.openxmlformats.org/markup-compatibility/2006">
                <mc:Choice xmlns:v="urn:schemas-microsoft-com:vml" Requires="v">
                  <p:oleObj spid="_x0000_s90132" name="Equation" r:id="rId9" imgW="62484000" imgH="12496800" progId="">
                    <p:embed/>
                  </p:oleObj>
                </mc:Choice>
                <mc:Fallback>
                  <p:oleObj name="Equation" r:id="rId9" imgW="62484000" imgH="12496800" progId="">
                    <p:embed/>
                    <p:pic>
                      <p:nvPicPr>
                        <p:cNvPr id="0" name="Picture 1" descr="image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3312"/>
                          <a:ext cx="3936" cy="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7"/>
            <p:cNvSpPr>
              <a:spLocks noChangeArrowheads="1"/>
            </p:cNvSpPr>
            <p:nvPr/>
          </p:nvSpPr>
          <p:spPr bwMode="auto">
            <a:xfrm>
              <a:off x="1152" y="29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a:t>
              </a:r>
              <a:endParaRPr lang="en-US" altLang="zh-CN" sz="2000"/>
            </a:p>
          </p:txBody>
        </p:sp>
      </p:gr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79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483"/>
                                        </p:tgtEl>
                                        <p:attrNameLst>
                                          <p:attrName>style.visibility</p:attrName>
                                        </p:attrNameLst>
                                      </p:cBhvr>
                                      <p:to>
                                        <p:strVal val="visible"/>
                                      </p:to>
                                    </p:set>
                                    <p:anim calcmode="lin" valueType="num">
                                      <p:cBhvr additive="base">
                                        <p:cTn id="7" dur="500" fill="hold"/>
                                        <p:tgtEl>
                                          <p:spTgt spid="276483"/>
                                        </p:tgtEl>
                                        <p:attrNameLst>
                                          <p:attrName>ppt_x</p:attrName>
                                        </p:attrNameLst>
                                      </p:cBhvr>
                                      <p:tavLst>
                                        <p:tav tm="0">
                                          <p:val>
                                            <p:strVal val="#ppt_x"/>
                                          </p:val>
                                        </p:tav>
                                        <p:tav tm="100000">
                                          <p:val>
                                            <p:strVal val="#ppt_x"/>
                                          </p:val>
                                        </p:tav>
                                      </p:tavLst>
                                    </p:anim>
                                    <p:anim calcmode="lin" valueType="num">
                                      <p:cBhvr additive="base">
                                        <p:cTn id="8" dur="500" fill="hold"/>
                                        <p:tgtEl>
                                          <p:spTgt spid="276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484"/>
                                        </p:tgtEl>
                                        <p:attrNameLst>
                                          <p:attrName>style.visibility</p:attrName>
                                        </p:attrNameLst>
                                      </p:cBhvr>
                                      <p:to>
                                        <p:strVal val="visible"/>
                                      </p:to>
                                    </p:set>
                                    <p:anim calcmode="lin" valueType="num">
                                      <p:cBhvr additive="base">
                                        <p:cTn id="13" dur="500" fill="hold"/>
                                        <p:tgtEl>
                                          <p:spTgt spid="276484"/>
                                        </p:tgtEl>
                                        <p:attrNameLst>
                                          <p:attrName>ppt_x</p:attrName>
                                        </p:attrNameLst>
                                      </p:cBhvr>
                                      <p:tavLst>
                                        <p:tav tm="0">
                                          <p:val>
                                            <p:strVal val="#ppt_x"/>
                                          </p:val>
                                        </p:tav>
                                        <p:tav tm="100000">
                                          <p:val>
                                            <p:strVal val="#ppt_x"/>
                                          </p:val>
                                        </p:tav>
                                      </p:tavLst>
                                    </p:anim>
                                    <p:anim calcmode="lin" valueType="num">
                                      <p:cBhvr additive="base">
                                        <p:cTn id="14" dur="500" fill="hold"/>
                                        <p:tgtEl>
                                          <p:spTgt spid="2764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971550" y="968400"/>
            <a:ext cx="4086225" cy="519112"/>
          </a:xfrm>
          <a:prstGeom prst="rect">
            <a:avLst/>
          </a:prstGeom>
          <a:noFill/>
          <a:ln w="22225">
            <a:noFill/>
            <a:miter lim="800000"/>
          </a:ln>
        </p:spPr>
        <p:txBody>
          <a:bodyPr>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建立数学模型的方法</a:t>
            </a:r>
          </a:p>
        </p:txBody>
      </p:sp>
      <p:sp>
        <p:nvSpPr>
          <p:cNvPr id="187395" name="Text Box 3"/>
          <p:cNvSpPr txBox="1">
            <a:spLocks noChangeArrowheads="1"/>
          </p:cNvSpPr>
          <p:nvPr/>
        </p:nvSpPr>
        <p:spPr bwMode="auto">
          <a:xfrm>
            <a:off x="1143000" y="1443062"/>
            <a:ext cx="7010400" cy="543739"/>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解析法</a:t>
            </a:r>
          </a:p>
        </p:txBody>
      </p:sp>
      <p:sp>
        <p:nvSpPr>
          <p:cNvPr id="187396" name="Text Box 4"/>
          <p:cNvSpPr txBox="1">
            <a:spLocks noChangeArrowheads="1"/>
          </p:cNvSpPr>
          <p:nvPr/>
        </p:nvSpPr>
        <p:spPr bwMode="auto">
          <a:xfrm>
            <a:off x="1143000" y="3068960"/>
            <a:ext cx="7010400" cy="543739"/>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solidFill>
                  <a:srgbClr val="893B7E"/>
                </a:solidFill>
                <a:latin typeface="Times New Roman" panose="02020603050405020304" pitchFamily="18" charset="0"/>
                <a:ea typeface="宋体" panose="02010600030101010101" pitchFamily="2" charset="-122"/>
              </a:rPr>
              <a:t> </a:t>
            </a:r>
            <a:r>
              <a:rPr lang="zh-CN" altLang="en-US" sz="2800" dirty="0">
                <a:solidFill>
                  <a:srgbClr val="893B7E"/>
                </a:solidFill>
                <a:latin typeface="宋体" panose="02010600030101010101" pitchFamily="2" charset="-122"/>
                <a:ea typeface="宋体" panose="02010600030101010101" pitchFamily="2" charset="-122"/>
              </a:rPr>
              <a:t>实验法 </a:t>
            </a:r>
          </a:p>
        </p:txBody>
      </p:sp>
      <p:sp>
        <p:nvSpPr>
          <p:cNvPr id="187397" name="Text Box 5"/>
          <p:cNvSpPr txBox="1">
            <a:spLocks noChangeArrowheads="1"/>
          </p:cNvSpPr>
          <p:nvPr/>
        </p:nvSpPr>
        <p:spPr bwMode="auto">
          <a:xfrm>
            <a:off x="1143000" y="1976462"/>
            <a:ext cx="8001000" cy="1083374"/>
          </a:xfrm>
          <a:prstGeom prst="rect">
            <a:avLst/>
          </a:prstGeom>
          <a:noFill/>
          <a:ln w="22225">
            <a:noFill/>
            <a:miter lim="800000"/>
          </a:ln>
        </p:spPr>
        <p:txBody>
          <a:bodyPr wrap="square">
            <a:spAutoFit/>
          </a:bodyPr>
          <a:lstStyle/>
          <a:p>
            <a:pPr>
              <a:lnSpc>
                <a:spcPct val="115000"/>
              </a:lnSpc>
              <a:defRPr/>
            </a:pPr>
            <a:r>
              <a:rPr lang="zh-CN" altLang="en-US" sz="2800" dirty="0">
                <a:ea typeface="宋体" panose="02010600030101010101" pitchFamily="2" charset="-122"/>
              </a:rPr>
              <a:t>依据系统及元件各变量之间所遵循的物理或化学规律列写出相应的数学关系式，建立模型的方法。</a:t>
            </a:r>
            <a:endParaRPr lang="zh-CN" altLang="en-US" sz="2800" dirty="0">
              <a:latin typeface="宋体" panose="02010600030101010101" pitchFamily="2" charset="-122"/>
              <a:ea typeface="宋体" panose="02010600030101010101" pitchFamily="2" charset="-122"/>
            </a:endParaRPr>
          </a:p>
        </p:txBody>
      </p:sp>
      <p:sp>
        <p:nvSpPr>
          <p:cNvPr id="187398" name="Text Box 6"/>
          <p:cNvSpPr txBox="1">
            <a:spLocks noChangeArrowheads="1"/>
          </p:cNvSpPr>
          <p:nvPr/>
        </p:nvSpPr>
        <p:spPr bwMode="auto">
          <a:xfrm>
            <a:off x="1187728" y="3573016"/>
            <a:ext cx="7391400" cy="1563687"/>
          </a:xfrm>
          <a:prstGeom prst="rect">
            <a:avLst/>
          </a:prstGeom>
          <a:noFill/>
          <a:ln w="22225">
            <a:noFill/>
            <a:miter lim="800000"/>
          </a:ln>
        </p:spPr>
        <p:txBody>
          <a:bodyPr>
            <a:spAutoFit/>
          </a:bodyPr>
          <a:lstStyle/>
          <a:p>
            <a:pPr>
              <a:lnSpc>
                <a:spcPct val="115000"/>
              </a:lnSpc>
              <a:defRPr/>
            </a:pPr>
            <a:r>
              <a:rPr lang="zh-CN" altLang="en-US" sz="2800" dirty="0">
                <a:ea typeface="宋体" panose="02010600030101010101" pitchFamily="2" charset="-122"/>
              </a:rPr>
              <a:t>人为地对系统施加某种</a:t>
            </a:r>
            <a:r>
              <a:rPr lang="zh-CN" altLang="en-US" sz="2800" dirty="0">
                <a:solidFill>
                  <a:schemeClr val="tx2">
                    <a:lumMod val="20000"/>
                    <a:lumOff val="80000"/>
                  </a:schemeClr>
                </a:solidFill>
                <a:ea typeface="宋体" panose="02010600030101010101" pitchFamily="2" charset="-122"/>
              </a:rPr>
              <a:t>测试</a:t>
            </a:r>
            <a:r>
              <a:rPr lang="en-US" altLang="zh-CN" sz="2800" dirty="0">
                <a:solidFill>
                  <a:schemeClr val="tx2">
                    <a:lumMod val="20000"/>
                    <a:lumOff val="80000"/>
                  </a:schemeClr>
                </a:solidFill>
                <a:ea typeface="宋体" panose="02010600030101010101" pitchFamily="2" charset="-122"/>
              </a:rPr>
              <a:t>(</a:t>
            </a:r>
            <a:r>
              <a:rPr lang="zh-CN" altLang="en-US" sz="2800" dirty="0">
                <a:solidFill>
                  <a:schemeClr val="tx2"/>
                </a:solidFill>
                <a:ea typeface="宋体" panose="02010600030101010101" pitchFamily="2" charset="-122"/>
              </a:rPr>
              <a:t>激励</a:t>
            </a:r>
            <a:r>
              <a:rPr lang="en-US" altLang="zh-CN" sz="2800" dirty="0">
                <a:solidFill>
                  <a:schemeClr val="tx2">
                    <a:lumMod val="20000"/>
                    <a:lumOff val="80000"/>
                  </a:schemeClr>
                </a:solidFill>
                <a:ea typeface="宋体" panose="02010600030101010101" pitchFamily="2" charset="-122"/>
              </a:rPr>
              <a:t>)</a:t>
            </a:r>
            <a:r>
              <a:rPr lang="zh-CN" altLang="en-US" sz="2800" dirty="0">
                <a:solidFill>
                  <a:schemeClr val="tx2">
                    <a:lumMod val="20000"/>
                    <a:lumOff val="80000"/>
                  </a:schemeClr>
                </a:solidFill>
                <a:ea typeface="宋体" panose="02010600030101010101" pitchFamily="2" charset="-122"/>
              </a:rPr>
              <a:t>信号</a:t>
            </a:r>
            <a:r>
              <a:rPr lang="zh-CN" altLang="en-US" sz="2800" dirty="0">
                <a:ea typeface="宋体" panose="02010600030101010101" pitchFamily="2" charset="-122"/>
              </a:rPr>
              <a:t>，记录其输出响应，并用适当的数学模型</a:t>
            </a:r>
            <a:r>
              <a:rPr lang="zh-CN" altLang="en-US" sz="2800" dirty="0">
                <a:solidFill>
                  <a:schemeClr val="tx2"/>
                </a:solidFill>
                <a:ea typeface="宋体" panose="02010600030101010101" pitchFamily="2" charset="-122"/>
              </a:rPr>
              <a:t>对它们之间的关系</a:t>
            </a:r>
            <a:r>
              <a:rPr lang="zh-CN" altLang="en-US" sz="2800" dirty="0">
                <a:ea typeface="宋体" panose="02010600030101010101" pitchFamily="2" charset="-122"/>
              </a:rPr>
              <a:t>进行逼近。这种方法也称为</a:t>
            </a:r>
            <a:r>
              <a:rPr lang="zh-CN" altLang="en-US" sz="2800" dirty="0">
                <a:solidFill>
                  <a:srgbClr val="CC0000"/>
                </a:solidFill>
                <a:ea typeface="宋体" panose="02010600030101010101" pitchFamily="2" charset="-122"/>
              </a:rPr>
              <a:t>系统辨识</a:t>
            </a:r>
            <a:r>
              <a:rPr lang="zh-CN" altLang="en-US" sz="2800" dirty="0">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187399" name="Text Box 7"/>
          <p:cNvSpPr txBox="1">
            <a:spLocks noChangeArrowheads="1"/>
          </p:cNvSpPr>
          <p:nvPr/>
        </p:nvSpPr>
        <p:spPr bwMode="auto">
          <a:xfrm>
            <a:off x="1187624" y="5157341"/>
            <a:ext cx="7391400" cy="1020087"/>
          </a:xfrm>
          <a:prstGeom prst="rect">
            <a:avLst/>
          </a:prstGeom>
          <a:noFill/>
          <a:ln w="22225">
            <a:noFill/>
            <a:miter lim="800000"/>
          </a:ln>
        </p:spPr>
        <p:txBody>
          <a:bodyPr>
            <a:spAutoFit/>
          </a:bodyPr>
          <a:lstStyle/>
          <a:p>
            <a:pPr>
              <a:lnSpc>
                <a:spcPct val="115000"/>
              </a:lnSpc>
              <a:defRPr/>
            </a:pPr>
            <a:r>
              <a:rPr lang="zh-CN" altLang="en-US" sz="2800" dirty="0">
                <a:ea typeface="宋体" panose="02010600030101010101" pitchFamily="2" charset="-122"/>
              </a:rPr>
              <a:t>数学模型应能反映系统内在的本质特征，同时应对模型的简洁性和精确性进行折衷考虑。</a:t>
            </a:r>
            <a:endParaRPr lang="zh-CN" altLang="en-US" sz="2800" dirty="0">
              <a:latin typeface="宋体" panose="02010600030101010101" pitchFamily="2" charset="-122"/>
              <a:ea typeface="宋体" panose="02010600030101010101" pitchFamily="2" charset="-122"/>
            </a:endParaRPr>
          </a:p>
        </p:txBody>
      </p:sp>
      <p:sp>
        <p:nvSpPr>
          <p:cNvPr id="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2.1 </a:t>
            </a:r>
            <a:r>
              <a:rPr lang="zh-CN" altLang="en-US" sz="2000" b="1" dirty="0">
                <a:latin typeface="楷体" panose="02010609060101010101" pitchFamily="49" charset="-122"/>
                <a:ea typeface="楷体" panose="02010609060101010101" pitchFamily="49" charset="-122"/>
              </a:rPr>
              <a:t>数学模型的基本概念</a:t>
            </a:r>
          </a:p>
        </p:txBody>
      </p:sp>
      <p:sp>
        <p:nvSpPr>
          <p:cNvPr id="9" name="灯片编号占位符 8"/>
          <p:cNvSpPr>
            <a:spLocks noGrp="1"/>
          </p:cNvSpPr>
          <p:nvPr>
            <p:ph type="sldNum" sz="quarter" idx="12"/>
          </p:nvPr>
        </p:nvSpPr>
        <p:spPr/>
        <p:txBody>
          <a:bodyPr/>
          <a:lstStyle/>
          <a:p>
            <a:fld id="{CBB6FD9D-FA08-4F2A-90DD-7CEE8E59FBDF}" type="slidenum">
              <a:rPr lang="en-US" altLang="zh-CN" smtClean="0"/>
              <a:pPr/>
              <a:t>8</a:t>
            </a:fld>
            <a:endParaRPr lang="en-US" altLang="zh-CN"/>
          </a:p>
        </p:txBody>
      </p:sp>
      <p:sp>
        <p:nvSpPr>
          <p:cNvPr id="10" name="页脚占位符 9"/>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 calcmode="lin" valueType="num">
                                      <p:cBhvr additive="base">
                                        <p:cTn id="7" dur="500" fill="hold"/>
                                        <p:tgtEl>
                                          <p:spTgt spid="187395"/>
                                        </p:tgtEl>
                                        <p:attrNameLst>
                                          <p:attrName>ppt_x</p:attrName>
                                        </p:attrNameLst>
                                      </p:cBhvr>
                                      <p:tavLst>
                                        <p:tav tm="0">
                                          <p:val>
                                            <p:strVal val="#ppt_x"/>
                                          </p:val>
                                        </p:tav>
                                        <p:tav tm="100000">
                                          <p:val>
                                            <p:strVal val="#ppt_x"/>
                                          </p:val>
                                        </p:tav>
                                      </p:tavLst>
                                    </p:anim>
                                    <p:anim calcmode="lin" valueType="num">
                                      <p:cBhvr additive="base">
                                        <p:cTn id="8" dur="500" fill="hold"/>
                                        <p:tgtEl>
                                          <p:spTgt spid="1873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397"/>
                                        </p:tgtEl>
                                        <p:attrNameLst>
                                          <p:attrName>style.visibility</p:attrName>
                                        </p:attrNameLst>
                                      </p:cBhvr>
                                      <p:to>
                                        <p:strVal val="visible"/>
                                      </p:to>
                                    </p:set>
                                    <p:anim calcmode="lin" valueType="num">
                                      <p:cBhvr additive="base">
                                        <p:cTn id="13" dur="500" fill="hold"/>
                                        <p:tgtEl>
                                          <p:spTgt spid="187397"/>
                                        </p:tgtEl>
                                        <p:attrNameLst>
                                          <p:attrName>ppt_x</p:attrName>
                                        </p:attrNameLst>
                                      </p:cBhvr>
                                      <p:tavLst>
                                        <p:tav tm="0">
                                          <p:val>
                                            <p:strVal val="#ppt_x"/>
                                          </p:val>
                                        </p:tav>
                                        <p:tav tm="100000">
                                          <p:val>
                                            <p:strVal val="#ppt_x"/>
                                          </p:val>
                                        </p:tav>
                                      </p:tavLst>
                                    </p:anim>
                                    <p:anim calcmode="lin" valueType="num">
                                      <p:cBhvr additive="base">
                                        <p:cTn id="14" dur="500" fill="hold"/>
                                        <p:tgtEl>
                                          <p:spTgt spid="1873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7396"/>
                                        </p:tgtEl>
                                        <p:attrNameLst>
                                          <p:attrName>style.visibility</p:attrName>
                                        </p:attrNameLst>
                                      </p:cBhvr>
                                      <p:to>
                                        <p:strVal val="visible"/>
                                      </p:to>
                                    </p:set>
                                    <p:anim calcmode="lin" valueType="num">
                                      <p:cBhvr additive="base">
                                        <p:cTn id="19" dur="500" fill="hold"/>
                                        <p:tgtEl>
                                          <p:spTgt spid="187396"/>
                                        </p:tgtEl>
                                        <p:attrNameLst>
                                          <p:attrName>ppt_x</p:attrName>
                                        </p:attrNameLst>
                                      </p:cBhvr>
                                      <p:tavLst>
                                        <p:tav tm="0">
                                          <p:val>
                                            <p:strVal val="#ppt_x"/>
                                          </p:val>
                                        </p:tav>
                                        <p:tav tm="100000">
                                          <p:val>
                                            <p:strVal val="#ppt_x"/>
                                          </p:val>
                                        </p:tav>
                                      </p:tavLst>
                                    </p:anim>
                                    <p:anim calcmode="lin" valueType="num">
                                      <p:cBhvr additive="base">
                                        <p:cTn id="20" dur="500" fill="hold"/>
                                        <p:tgtEl>
                                          <p:spTgt spid="1873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7398"/>
                                        </p:tgtEl>
                                        <p:attrNameLst>
                                          <p:attrName>style.visibility</p:attrName>
                                        </p:attrNameLst>
                                      </p:cBhvr>
                                      <p:to>
                                        <p:strVal val="visible"/>
                                      </p:to>
                                    </p:set>
                                    <p:anim calcmode="lin" valueType="num">
                                      <p:cBhvr additive="base">
                                        <p:cTn id="25" dur="500" fill="hold"/>
                                        <p:tgtEl>
                                          <p:spTgt spid="187398"/>
                                        </p:tgtEl>
                                        <p:attrNameLst>
                                          <p:attrName>ppt_x</p:attrName>
                                        </p:attrNameLst>
                                      </p:cBhvr>
                                      <p:tavLst>
                                        <p:tav tm="0">
                                          <p:val>
                                            <p:strVal val="#ppt_x"/>
                                          </p:val>
                                        </p:tav>
                                        <p:tav tm="100000">
                                          <p:val>
                                            <p:strVal val="#ppt_x"/>
                                          </p:val>
                                        </p:tav>
                                      </p:tavLst>
                                    </p:anim>
                                    <p:anim calcmode="lin" valueType="num">
                                      <p:cBhvr additive="base">
                                        <p:cTn id="26" dur="500" fill="hold"/>
                                        <p:tgtEl>
                                          <p:spTgt spid="1873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7399"/>
                                        </p:tgtEl>
                                        <p:attrNameLst>
                                          <p:attrName>style.visibility</p:attrName>
                                        </p:attrNameLst>
                                      </p:cBhvr>
                                      <p:to>
                                        <p:strVal val="visible"/>
                                      </p:to>
                                    </p:set>
                                    <p:anim calcmode="lin" valueType="num">
                                      <p:cBhvr additive="base">
                                        <p:cTn id="31" dur="500" fill="hold"/>
                                        <p:tgtEl>
                                          <p:spTgt spid="187399"/>
                                        </p:tgtEl>
                                        <p:attrNameLst>
                                          <p:attrName>ppt_x</p:attrName>
                                        </p:attrNameLst>
                                      </p:cBhvr>
                                      <p:tavLst>
                                        <p:tav tm="0">
                                          <p:val>
                                            <p:strVal val="#ppt_x"/>
                                          </p:val>
                                        </p:tav>
                                        <p:tav tm="100000">
                                          <p:val>
                                            <p:strVal val="#ppt_x"/>
                                          </p:val>
                                        </p:tav>
                                      </p:tavLst>
                                    </p:anim>
                                    <p:anim calcmode="lin" valueType="num">
                                      <p:cBhvr additive="base">
                                        <p:cTn id="32" dur="500" fill="hold"/>
                                        <p:tgtEl>
                                          <p:spTgt spid="187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6" grpId="0" autoUpdateAnimBg="0"/>
      <p:bldP spid="187397" grpId="0" autoUpdateAnimBg="0"/>
      <p:bldP spid="187398" grpId="0" autoUpdateAnimBg="0"/>
      <p:bldP spid="18739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324" name="Group 2"/>
          <p:cNvGrpSpPr/>
          <p:nvPr/>
        </p:nvGrpSpPr>
        <p:grpSpPr bwMode="auto">
          <a:xfrm>
            <a:off x="1069008" y="1143000"/>
            <a:ext cx="5035550" cy="1833563"/>
            <a:chOff x="764" y="720"/>
            <a:chExt cx="3172" cy="1155"/>
          </a:xfrm>
        </p:grpSpPr>
        <p:graphicFrame>
          <p:nvGraphicFramePr>
            <p:cNvPr id="56323" name="Object 3"/>
            <p:cNvGraphicFramePr>
              <a:graphicFrameLocks noChangeAspect="1"/>
            </p:cNvGraphicFramePr>
            <p:nvPr/>
          </p:nvGraphicFramePr>
          <p:xfrm>
            <a:off x="1200" y="1152"/>
            <a:ext cx="2736" cy="723"/>
          </p:xfrm>
          <a:graphic>
            <a:graphicData uri="http://schemas.openxmlformats.org/presentationml/2006/ole">
              <mc:AlternateContent xmlns:mc="http://schemas.openxmlformats.org/markup-compatibility/2006">
                <mc:Choice xmlns:v="urn:schemas-microsoft-com:vml" Requires="v">
                  <p:oleObj spid="_x0000_s91145" r:id="rId3" imgW="51816000" imgH="13716000" progId="">
                    <p:embed/>
                  </p:oleObj>
                </mc:Choice>
                <mc:Fallback>
                  <p:oleObj r:id="rId3" imgW="51816000" imgH="13716000" progId="">
                    <p:embed/>
                    <p:pic>
                      <p:nvPicPr>
                        <p:cNvPr id="0" name="Picture 2" descr="image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152"/>
                          <a:ext cx="2736" cy="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7" name="Rectangle 4"/>
            <p:cNvSpPr>
              <a:spLocks noChangeArrowheads="1"/>
            </p:cNvSpPr>
            <p:nvPr/>
          </p:nvSpPr>
          <p:spPr bwMode="auto">
            <a:xfrm>
              <a:off x="764" y="720"/>
              <a:ext cx="1025"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注意到：</a:t>
              </a:r>
            </a:p>
          </p:txBody>
        </p:sp>
      </p:grpSp>
      <p:grpSp>
        <p:nvGrpSpPr>
          <p:cNvPr id="3" name="Group 5"/>
          <p:cNvGrpSpPr/>
          <p:nvPr/>
        </p:nvGrpSpPr>
        <p:grpSpPr bwMode="auto">
          <a:xfrm>
            <a:off x="1043608" y="3124200"/>
            <a:ext cx="7651750" cy="2933700"/>
            <a:chOff x="748" y="1968"/>
            <a:chExt cx="4820" cy="1848"/>
          </a:xfrm>
        </p:grpSpPr>
        <p:graphicFrame>
          <p:nvGraphicFramePr>
            <p:cNvPr id="56322" name="Object 6"/>
            <p:cNvGraphicFramePr>
              <a:graphicFrameLocks noChangeAspect="1"/>
            </p:cNvGraphicFramePr>
            <p:nvPr/>
          </p:nvGraphicFramePr>
          <p:xfrm>
            <a:off x="1175" y="2352"/>
            <a:ext cx="4393" cy="1464"/>
          </p:xfrm>
          <a:graphic>
            <a:graphicData uri="http://schemas.openxmlformats.org/presentationml/2006/ole">
              <mc:AlternateContent xmlns:mc="http://schemas.openxmlformats.org/markup-compatibility/2006">
                <mc:Choice xmlns:v="urn:schemas-microsoft-com:vml" Requires="v">
                  <p:oleObj spid="_x0000_s91146" name="Equation" r:id="rId5" imgW="69189600" imgH="23164800" progId="">
                    <p:embed/>
                  </p:oleObj>
                </mc:Choice>
                <mc:Fallback>
                  <p:oleObj name="Equation" r:id="rId5" imgW="69189600" imgH="23164800" progId="">
                    <p:embed/>
                    <p:pic>
                      <p:nvPicPr>
                        <p:cNvPr id="0" name="Picture 1" descr="image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5" y="2352"/>
                          <a:ext cx="4393" cy="1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Rectangle 7"/>
            <p:cNvSpPr>
              <a:spLocks noChangeArrowheads="1"/>
            </p:cNvSpPr>
            <p:nvPr/>
          </p:nvSpPr>
          <p:spPr bwMode="auto">
            <a:xfrm>
              <a:off x="748" y="1968"/>
              <a:ext cx="798"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所以：</a:t>
              </a:r>
            </a:p>
          </p:txBody>
        </p:sp>
      </p:gr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50" name="Group 2"/>
          <p:cNvGrpSpPr/>
          <p:nvPr/>
        </p:nvGrpSpPr>
        <p:grpSpPr bwMode="auto">
          <a:xfrm>
            <a:off x="1116013" y="1052736"/>
            <a:ext cx="5646737" cy="801688"/>
            <a:chOff x="576" y="808"/>
            <a:chExt cx="3557" cy="505"/>
          </a:xfrm>
        </p:grpSpPr>
        <p:sp>
          <p:nvSpPr>
            <p:cNvPr id="62473" name="Rectangle 3"/>
            <p:cNvSpPr>
              <a:spLocks noChangeArrowheads="1"/>
            </p:cNvSpPr>
            <p:nvPr/>
          </p:nvSpPr>
          <p:spPr bwMode="auto">
            <a:xfrm>
              <a:off x="576" y="834"/>
              <a:ext cx="2352" cy="327"/>
            </a:xfrm>
            <a:prstGeom prst="rect">
              <a:avLst/>
            </a:prstGeom>
            <a:noFill/>
            <a:ln w="22225">
              <a:noFill/>
              <a:miter lim="800000"/>
            </a:ln>
          </p:spPr>
          <p:txBody>
            <a:bodyPr>
              <a:spAutoFit/>
            </a:bodyPr>
            <a:lstStyle/>
            <a:p>
              <a:pPr>
                <a:defRPr/>
              </a:pPr>
              <a:r>
                <a:rPr lang="zh-CN" altLang="en-US" sz="2800">
                  <a:latin typeface="宋体" panose="02010600030101010101" pitchFamily="2" charset="-122"/>
                  <a:ea typeface="宋体" panose="02010600030101010101" pitchFamily="2" charset="-122"/>
                </a:rPr>
                <a:t>例：求</a:t>
              </a:r>
              <a:endParaRPr lang="zh-CN" altLang="en-US" sz="2800">
                <a:ea typeface="宋体" panose="02010600030101010101" pitchFamily="2" charset="-122"/>
              </a:endParaRPr>
            </a:p>
          </p:txBody>
        </p:sp>
        <p:sp>
          <p:nvSpPr>
            <p:cNvPr id="62474" name="Rectangle 4"/>
            <p:cNvSpPr>
              <a:spLocks noChangeArrowheads="1"/>
            </p:cNvSpPr>
            <p:nvPr/>
          </p:nvSpPr>
          <p:spPr bwMode="auto">
            <a:xfrm>
              <a:off x="2892" y="839"/>
              <a:ext cx="1241" cy="327"/>
            </a:xfrm>
            <a:prstGeom prst="rect">
              <a:avLst/>
            </a:prstGeom>
            <a:noFill/>
            <a:ln w="22225">
              <a:noFill/>
              <a:miter lim="800000"/>
            </a:ln>
          </p:spPr>
          <p:txBody>
            <a:bodyPr wrap="none">
              <a:spAutoFit/>
            </a:bodyPr>
            <a:lstStyle/>
            <a:p>
              <a:pPr>
                <a:defRPr/>
              </a:pPr>
              <a:r>
                <a:rPr lang="zh-CN" altLang="en-US" sz="2800">
                  <a:latin typeface="宋体" panose="02010600030101010101" pitchFamily="2" charset="-122"/>
                  <a:ea typeface="宋体" panose="02010600030101010101" pitchFamily="2" charset="-122"/>
                </a:rPr>
                <a:t>的原函数。</a:t>
              </a:r>
            </a:p>
          </p:txBody>
        </p:sp>
        <p:graphicFrame>
          <p:nvGraphicFramePr>
            <p:cNvPr id="57349" name="Object 5"/>
            <p:cNvGraphicFramePr>
              <a:graphicFrameLocks noChangeAspect="1"/>
            </p:cNvGraphicFramePr>
            <p:nvPr/>
          </p:nvGraphicFramePr>
          <p:xfrm>
            <a:off x="1336" y="808"/>
            <a:ext cx="1584" cy="505"/>
          </p:xfrm>
          <a:graphic>
            <a:graphicData uri="http://schemas.openxmlformats.org/presentationml/2006/ole">
              <mc:AlternateContent xmlns:mc="http://schemas.openxmlformats.org/markup-compatibility/2006">
                <mc:Choice xmlns:v="urn:schemas-microsoft-com:vml" Requires="v">
                  <p:oleObj spid="_x0000_s92177" r:id="rId3" imgW="37185600" imgH="11887200" progId="">
                    <p:embed/>
                  </p:oleObj>
                </mc:Choice>
                <mc:Fallback>
                  <p:oleObj r:id="rId3" imgW="37185600" imgH="11887200" progId="">
                    <p:embed/>
                    <p:pic>
                      <p:nvPicPr>
                        <p:cNvPr id="0" name="Picture 4" descr="image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 y="808"/>
                          <a:ext cx="1584"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p:nvPr/>
        </p:nvGrpSpPr>
        <p:grpSpPr bwMode="auto">
          <a:xfrm>
            <a:off x="914400" y="1902049"/>
            <a:ext cx="4495800" cy="849312"/>
            <a:chOff x="576" y="1248"/>
            <a:chExt cx="2832" cy="535"/>
          </a:xfrm>
        </p:grpSpPr>
        <p:sp>
          <p:nvSpPr>
            <p:cNvPr id="62472" name="Rectangle 7"/>
            <p:cNvSpPr>
              <a:spLocks noChangeArrowheads="1"/>
            </p:cNvSpPr>
            <p:nvPr/>
          </p:nvSpPr>
          <p:spPr bwMode="auto">
            <a:xfrm>
              <a:off x="576" y="1296"/>
              <a:ext cx="571" cy="330"/>
            </a:xfrm>
            <a:prstGeom prst="rect">
              <a:avLst/>
            </a:prstGeom>
            <a:noFill/>
            <a:ln w="22225">
              <a:noFill/>
              <a:miter lim="800000"/>
            </a:ln>
          </p:spPr>
          <p:txBody>
            <a:bodyPr wrap="none">
              <a:spAutoFit/>
            </a:bodyPr>
            <a:lstStyle/>
            <a:p>
              <a:pPr>
                <a:defRPr/>
              </a:pPr>
              <a:r>
                <a:rPr lang="zh-CN" altLang="en-US" sz="2800">
                  <a:latin typeface="宋体" panose="02010600030101010101" pitchFamily="2" charset="-122"/>
                  <a:ea typeface="宋体" panose="02010600030101010101" pitchFamily="2" charset="-122"/>
                </a:rPr>
                <a:t>解：</a:t>
              </a:r>
            </a:p>
          </p:txBody>
        </p:sp>
        <p:graphicFrame>
          <p:nvGraphicFramePr>
            <p:cNvPr id="57348" name="Object 8"/>
            <p:cNvGraphicFramePr>
              <a:graphicFrameLocks noChangeAspect="1"/>
            </p:cNvGraphicFramePr>
            <p:nvPr/>
          </p:nvGraphicFramePr>
          <p:xfrm>
            <a:off x="1104" y="1248"/>
            <a:ext cx="2304" cy="535"/>
          </p:xfrm>
          <a:graphic>
            <a:graphicData uri="http://schemas.openxmlformats.org/presentationml/2006/ole">
              <mc:AlternateContent xmlns:mc="http://schemas.openxmlformats.org/markup-compatibility/2006">
                <mc:Choice xmlns:v="urn:schemas-microsoft-com:vml" Requires="v">
                  <p:oleObj spid="_x0000_s92178" r:id="rId5" imgW="51206400" imgH="11887200" progId="">
                    <p:embed/>
                  </p:oleObj>
                </mc:Choice>
                <mc:Fallback>
                  <p:oleObj r:id="rId5" imgW="51206400" imgH="11887200" progId="">
                    <p:embed/>
                    <p:pic>
                      <p:nvPicPr>
                        <p:cNvPr id="0" name="Picture 3" descr="image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1248"/>
                          <a:ext cx="2304"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8537" name="Object 9"/>
          <p:cNvGraphicFramePr>
            <a:graphicFrameLocks noChangeAspect="1"/>
          </p:cNvGraphicFramePr>
          <p:nvPr/>
        </p:nvGraphicFramePr>
        <p:xfrm>
          <a:off x="1828800" y="2924399"/>
          <a:ext cx="5410200" cy="882650"/>
        </p:xfrm>
        <a:graphic>
          <a:graphicData uri="http://schemas.openxmlformats.org/presentationml/2006/ole">
            <mc:AlternateContent xmlns:mc="http://schemas.openxmlformats.org/markup-compatibility/2006">
              <mc:Choice xmlns:v="urn:schemas-microsoft-com:vml" Requires="v">
                <p:oleObj spid="_x0000_s92179" r:id="rId7" imgW="78333600" imgH="12801600" progId="">
                  <p:embed/>
                </p:oleObj>
              </mc:Choice>
              <mc:Fallback>
                <p:oleObj r:id="rId7" imgW="78333600" imgH="12801600" progId="">
                  <p:embed/>
                  <p:pic>
                    <p:nvPicPr>
                      <p:cNvPr id="0" name="Picture 2" descr="image1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24399"/>
                        <a:ext cx="54102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8" name="Object 10"/>
          <p:cNvGraphicFramePr>
            <a:graphicFrameLocks noChangeAspect="1"/>
          </p:cNvGraphicFramePr>
          <p:nvPr/>
        </p:nvGraphicFramePr>
        <p:xfrm>
          <a:off x="1828800" y="3989611"/>
          <a:ext cx="6140450" cy="2343150"/>
        </p:xfrm>
        <a:graphic>
          <a:graphicData uri="http://schemas.openxmlformats.org/presentationml/2006/ole">
            <mc:AlternateContent xmlns:mc="http://schemas.openxmlformats.org/markup-compatibility/2006">
              <mc:Choice xmlns:v="urn:schemas-microsoft-com:vml" Requires="v">
                <p:oleObj spid="_x0000_s92180" name="Equation" r:id="rId9" imgW="74980800" imgH="28651200" progId="">
                  <p:embed/>
                </p:oleObj>
              </mc:Choice>
              <mc:Fallback>
                <p:oleObj name="Equation" r:id="rId9" imgW="74980800" imgH="28651200" progId="">
                  <p:embed/>
                  <p:pic>
                    <p:nvPicPr>
                      <p:cNvPr id="0" name="Picture 1" descr="image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989611"/>
                        <a:ext cx="6140450"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2" name="页脚占位符 11"/>
          <p:cNvSpPr>
            <a:spLocks noGrp="1"/>
          </p:cNvSpPr>
          <p:nvPr>
            <p:ph type="ftr" sz="quarter" idx="11"/>
          </p:nvPr>
        </p:nvSpPr>
        <p:spPr/>
        <p:txBody>
          <a:bodyPr/>
          <a:lstStyle/>
          <a:p>
            <a:pPr>
              <a:defRPr/>
            </a:pPr>
            <a:r>
              <a:rPr lang="en-US" altLang="zh-CN"/>
              <a:t>192</a:t>
            </a:r>
            <a:endParaRPr lang="zh-CN" altLang="zh-CN"/>
          </a:p>
        </p:txBody>
      </p:sp>
      <p:sp>
        <p:nvSpPr>
          <p:cNvPr id="13" name="TextBox 12"/>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8537"/>
                                        </p:tgtEl>
                                        <p:attrNameLst>
                                          <p:attrName>style.visibility</p:attrName>
                                        </p:attrNameLst>
                                      </p:cBhvr>
                                      <p:to>
                                        <p:strVal val="visible"/>
                                      </p:to>
                                    </p:set>
                                    <p:anim calcmode="lin" valueType="num">
                                      <p:cBhvr additive="base">
                                        <p:cTn id="13" dur="500" fill="hold"/>
                                        <p:tgtEl>
                                          <p:spTgt spid="278537"/>
                                        </p:tgtEl>
                                        <p:attrNameLst>
                                          <p:attrName>ppt_x</p:attrName>
                                        </p:attrNameLst>
                                      </p:cBhvr>
                                      <p:tavLst>
                                        <p:tav tm="0">
                                          <p:val>
                                            <p:strVal val="#ppt_x"/>
                                          </p:val>
                                        </p:tav>
                                        <p:tav tm="100000">
                                          <p:val>
                                            <p:strVal val="#ppt_x"/>
                                          </p:val>
                                        </p:tav>
                                      </p:tavLst>
                                    </p:anim>
                                    <p:anim calcmode="lin" valueType="num">
                                      <p:cBhvr additive="base">
                                        <p:cTn id="14" dur="500" fill="hold"/>
                                        <p:tgtEl>
                                          <p:spTgt spid="2785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8538"/>
                                        </p:tgtEl>
                                        <p:attrNameLst>
                                          <p:attrName>style.visibility</p:attrName>
                                        </p:attrNameLst>
                                      </p:cBhvr>
                                      <p:to>
                                        <p:strVal val="visible"/>
                                      </p:to>
                                    </p:set>
                                    <p:anim calcmode="lin" valueType="num">
                                      <p:cBhvr additive="base">
                                        <p:cTn id="19" dur="500" fill="hold"/>
                                        <p:tgtEl>
                                          <p:spTgt spid="278538"/>
                                        </p:tgtEl>
                                        <p:attrNameLst>
                                          <p:attrName>ppt_x</p:attrName>
                                        </p:attrNameLst>
                                      </p:cBhvr>
                                      <p:tavLst>
                                        <p:tav tm="0">
                                          <p:val>
                                            <p:strVal val="#ppt_x"/>
                                          </p:val>
                                        </p:tav>
                                        <p:tav tm="100000">
                                          <p:val>
                                            <p:strVal val="#ppt_x"/>
                                          </p:val>
                                        </p:tav>
                                      </p:tavLst>
                                    </p:anim>
                                    <p:anim calcmode="lin" valueType="num">
                                      <p:cBhvr additive="base">
                                        <p:cTn id="20" dur="500" fill="hold"/>
                                        <p:tgtEl>
                                          <p:spTgt spid="278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1871663" y="1484784"/>
          <a:ext cx="4557712" cy="658813"/>
        </p:xfrm>
        <a:graphic>
          <a:graphicData uri="http://schemas.openxmlformats.org/presentationml/2006/ole">
            <mc:AlternateContent xmlns:mc="http://schemas.openxmlformats.org/markup-compatibility/2006">
              <mc:Choice xmlns:v="urn:schemas-microsoft-com:vml" Requires="v">
                <p:oleObj spid="_x0000_s93197" r:id="rId3" imgW="46024800" imgH="6705600" progId="">
                  <p:embed/>
                </p:oleObj>
              </mc:Choice>
              <mc:Fallback>
                <p:oleObj r:id="rId3" imgW="46024800" imgH="6705600" progId="">
                  <p:embed/>
                  <p:pic>
                    <p:nvPicPr>
                      <p:cNvPr id="0" name="Picture 3" descr="image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1484784"/>
                        <a:ext cx="4557712"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5" name="Object 3"/>
          <p:cNvGraphicFramePr>
            <a:graphicFrameLocks noChangeAspect="1"/>
          </p:cNvGraphicFramePr>
          <p:nvPr/>
        </p:nvGraphicFramePr>
        <p:xfrm>
          <a:off x="1795463" y="2308697"/>
          <a:ext cx="4373562" cy="1019175"/>
        </p:xfrm>
        <a:graphic>
          <a:graphicData uri="http://schemas.openxmlformats.org/presentationml/2006/ole">
            <mc:AlternateContent xmlns:mc="http://schemas.openxmlformats.org/markup-compatibility/2006">
              <mc:Choice xmlns:v="urn:schemas-microsoft-com:vml" Requires="v">
                <p:oleObj spid="_x0000_s93198" r:id="rId5" imgW="50901600" imgH="11887200" progId="">
                  <p:embed/>
                </p:oleObj>
              </mc:Choice>
              <mc:Fallback>
                <p:oleObj r:id="rId5" imgW="50901600" imgH="11887200" progId="">
                  <p:embed/>
                  <p:pic>
                    <p:nvPicPr>
                      <p:cNvPr id="0" name="Picture 2" descr="image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463" y="2308697"/>
                        <a:ext cx="43735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p:nvPr/>
        </p:nvGrpSpPr>
        <p:grpSpPr bwMode="auto">
          <a:xfrm>
            <a:off x="1719263" y="3542184"/>
            <a:ext cx="6353175" cy="2266950"/>
            <a:chOff x="1083" y="2352"/>
            <a:chExt cx="3429" cy="1200"/>
          </a:xfrm>
        </p:grpSpPr>
        <p:graphicFrame>
          <p:nvGraphicFramePr>
            <p:cNvPr id="58372" name="Object 5"/>
            <p:cNvGraphicFramePr>
              <a:graphicFrameLocks noChangeAspect="1"/>
            </p:cNvGraphicFramePr>
            <p:nvPr/>
          </p:nvGraphicFramePr>
          <p:xfrm>
            <a:off x="1179" y="2831"/>
            <a:ext cx="3333" cy="721"/>
          </p:xfrm>
          <a:graphic>
            <a:graphicData uri="http://schemas.openxmlformats.org/presentationml/2006/ole">
              <mc:AlternateContent xmlns:mc="http://schemas.openxmlformats.org/markup-compatibility/2006">
                <mc:Choice xmlns:v="urn:schemas-microsoft-com:vml" Requires="v">
                  <p:oleObj spid="_x0000_s93199" name="Equation" r:id="rId7" imgW="53035200" imgH="11582400" progId="">
                    <p:embed/>
                  </p:oleObj>
                </mc:Choice>
                <mc:Fallback>
                  <p:oleObj name="Equation" r:id="rId7" imgW="53035200" imgH="11582400" progId="">
                    <p:embed/>
                    <p:pic>
                      <p:nvPicPr>
                        <p:cNvPr id="0" name="Picture 1" descr="image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9" y="2831"/>
                          <a:ext cx="3333" cy="7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6"/>
            <p:cNvSpPr>
              <a:spLocks noChangeArrowheads="1"/>
            </p:cNvSpPr>
            <p:nvPr/>
          </p:nvSpPr>
          <p:spPr bwMode="auto">
            <a:xfrm>
              <a:off x="1083" y="2352"/>
              <a:ext cx="788" cy="327"/>
            </a:xfrm>
            <a:prstGeom prst="rect">
              <a:avLst/>
            </a:prstGeom>
            <a:noFill/>
            <a:ln w="22225">
              <a:noFill/>
              <a:miter lim="800000"/>
            </a:ln>
          </p:spPr>
          <p:txBody>
            <a:bodyPr>
              <a:spAutoFit/>
            </a:bodyPr>
            <a:lstStyle/>
            <a:p>
              <a:pPr>
                <a:defRPr/>
              </a:pPr>
              <a:r>
                <a:rPr lang="zh-CN" altLang="en-US" sz="2800">
                  <a:effectLst>
                    <a:outerShdw blurRad="38100" dist="38100" dir="2700000" algn="tl">
                      <a:srgbClr val="000000">
                        <a:alpha val="43137"/>
                      </a:srgbClr>
                    </a:outerShdw>
                  </a:effectLst>
                  <a:ea typeface="宋体" panose="02010600030101010101" pitchFamily="2" charset="-122"/>
                </a:rPr>
                <a:t>于是</a:t>
              </a:r>
            </a:p>
          </p:txBody>
        </p:sp>
      </p:gr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gtEl>
                                        <p:attrNameLst>
                                          <p:attrName>style.visibility</p:attrName>
                                        </p:attrNameLst>
                                      </p:cBhvr>
                                      <p:to>
                                        <p:strVal val="visible"/>
                                      </p:to>
                                    </p:set>
                                    <p:anim calcmode="lin" valueType="num">
                                      <p:cBhvr additive="base">
                                        <p:cTn id="7" dur="500" fill="hold"/>
                                        <p:tgtEl>
                                          <p:spTgt spid="279555"/>
                                        </p:tgtEl>
                                        <p:attrNameLst>
                                          <p:attrName>ppt_x</p:attrName>
                                        </p:attrNameLst>
                                      </p:cBhvr>
                                      <p:tavLst>
                                        <p:tav tm="0">
                                          <p:val>
                                            <p:strVal val="#ppt_x"/>
                                          </p:val>
                                        </p:tav>
                                        <p:tav tm="100000">
                                          <p:val>
                                            <p:strVal val="#ppt_x"/>
                                          </p:val>
                                        </p:tav>
                                      </p:tavLst>
                                    </p:anim>
                                    <p:anim calcmode="lin" valueType="num">
                                      <p:cBhvr additive="base">
                                        <p:cTn id="8" dur="500" fill="hold"/>
                                        <p:tgtEl>
                                          <p:spTgt spid="279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990600" y="1340768"/>
            <a:ext cx="6313488" cy="523875"/>
          </a:xfrm>
          <a:prstGeom prst="rect">
            <a:avLst/>
          </a:prstGeom>
          <a:noFill/>
          <a:ln w="22225">
            <a:noFill/>
            <a:miter lim="800000"/>
          </a:ln>
          <a:effectLst/>
        </p:spPr>
        <p:txBody>
          <a:bodyPr wrap="none">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latin typeface="Times New Roman" panose="02020603050405020304" pitchFamily="18" charset="0"/>
                <a:ea typeface="黑体" panose="02010609060101010101" pitchFamily="49" charset="-122"/>
              </a:rPr>
              <a:t>借用拉氏变换解常系数线性微分方程</a:t>
            </a:r>
            <a:endParaRPr lang="en-US" altLang="zh-CN" dirty="0">
              <a:solidFill>
                <a:srgbClr val="893B7E"/>
              </a:solidFill>
              <a:effectLst>
                <a:outerShdw blurRad="38100" dist="38100" dir="2700000" algn="tl">
                  <a:srgbClr val="C0C0C0"/>
                </a:outerShdw>
              </a:effectLst>
              <a:ea typeface="宋体" panose="02010600030101010101" pitchFamily="2" charset="-122"/>
            </a:endParaRPr>
          </a:p>
        </p:txBody>
      </p:sp>
      <p:sp>
        <p:nvSpPr>
          <p:cNvPr id="280579" name="Rectangle 3"/>
          <p:cNvSpPr>
            <a:spLocks noChangeArrowheads="1"/>
          </p:cNvSpPr>
          <p:nvPr/>
        </p:nvSpPr>
        <p:spPr bwMode="auto">
          <a:xfrm>
            <a:off x="1143000" y="2039268"/>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求解步骤</a:t>
            </a:r>
            <a:endParaRPr lang="zh-CN" altLang="en-US" sz="2800"/>
          </a:p>
        </p:txBody>
      </p:sp>
      <p:sp>
        <p:nvSpPr>
          <p:cNvPr id="280580" name="Rectangle 4"/>
          <p:cNvSpPr>
            <a:spLocks noChangeArrowheads="1"/>
          </p:cNvSpPr>
          <p:nvPr/>
        </p:nvSpPr>
        <p:spPr bwMode="auto">
          <a:xfrm>
            <a:off x="1295400" y="2663155"/>
            <a:ext cx="70866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将微分方程通过拉氏变换变为</a:t>
            </a:r>
            <a:r>
              <a:rPr lang="zh-CN" altLang="en-US" sz="2800">
                <a:latin typeface="Times New Roman" panose="02020603050405020304" pitchFamily="18" charset="0"/>
              </a:rPr>
              <a:t> </a:t>
            </a:r>
            <a:r>
              <a:rPr lang="en-US" altLang="zh-CN" sz="2800" i="1">
                <a:latin typeface="Times New Roman" panose="02020603050405020304" pitchFamily="18" charset="0"/>
              </a:rPr>
              <a:t>s </a:t>
            </a:r>
            <a:r>
              <a:rPr lang="zh-CN" altLang="en-US" sz="2800">
                <a:latin typeface="宋体" panose="02010600030101010101" pitchFamily="2" charset="-122"/>
              </a:rPr>
              <a:t>的代数方</a:t>
            </a:r>
          </a:p>
          <a:p>
            <a:pPr>
              <a:lnSpc>
                <a:spcPct val="115000"/>
              </a:lnSpc>
            </a:pPr>
            <a:r>
              <a:rPr lang="zh-CN" altLang="en-US" sz="2800">
                <a:latin typeface="Times New Roman" panose="02020603050405020304" pitchFamily="18" charset="0"/>
              </a:rPr>
              <a:t>    </a:t>
            </a:r>
            <a:r>
              <a:rPr lang="zh-CN" altLang="en-US" sz="2800">
                <a:latin typeface="宋体" panose="02010600030101010101" pitchFamily="2" charset="-122"/>
              </a:rPr>
              <a:t>程；</a:t>
            </a:r>
            <a:r>
              <a:rPr lang="zh-CN" altLang="en-US" sz="2800">
                <a:latin typeface="Times New Roman" panose="02020603050405020304" pitchFamily="18" charset="0"/>
              </a:rPr>
              <a:t> </a:t>
            </a:r>
          </a:p>
        </p:txBody>
      </p:sp>
      <p:sp>
        <p:nvSpPr>
          <p:cNvPr id="280581" name="Rectangle 5"/>
          <p:cNvSpPr>
            <a:spLocks noChangeArrowheads="1"/>
          </p:cNvSpPr>
          <p:nvPr/>
        </p:nvSpPr>
        <p:spPr bwMode="auto">
          <a:xfrm>
            <a:off x="1295400" y="3742655"/>
            <a:ext cx="716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解代数方程，得到有关变量的拉氏变换表</a:t>
            </a:r>
          </a:p>
          <a:p>
            <a:pPr>
              <a:lnSpc>
                <a:spcPct val="115000"/>
              </a:lnSpc>
            </a:pPr>
            <a:r>
              <a:rPr lang="zh-CN" altLang="en-US" sz="2800">
                <a:latin typeface="Times New Roman" panose="02020603050405020304" pitchFamily="18" charset="0"/>
              </a:rPr>
              <a:t>    </a:t>
            </a:r>
            <a:r>
              <a:rPr lang="zh-CN" altLang="en-US" sz="2800">
                <a:latin typeface="宋体" panose="02010600030101010101" pitchFamily="2" charset="-122"/>
              </a:rPr>
              <a:t>达式；</a:t>
            </a:r>
            <a:endParaRPr lang="zh-CN" altLang="en-US" sz="2800"/>
          </a:p>
        </p:txBody>
      </p:sp>
      <p:sp>
        <p:nvSpPr>
          <p:cNvPr id="280582" name="Rectangle 6"/>
          <p:cNvSpPr>
            <a:spLocks noChangeArrowheads="1"/>
          </p:cNvSpPr>
          <p:nvPr/>
        </p:nvSpPr>
        <p:spPr bwMode="auto">
          <a:xfrm>
            <a:off x="1981200" y="4892005"/>
            <a:ext cx="716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应用拉氏反变换，得到微分方程的时域解。 </a:t>
            </a:r>
          </a:p>
        </p:txBody>
      </p:sp>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0579"/>
                                        </p:tgtEl>
                                        <p:attrNameLst>
                                          <p:attrName>style.visibility</p:attrName>
                                        </p:attrNameLst>
                                      </p:cBhvr>
                                      <p:to>
                                        <p:strVal val="visible"/>
                                      </p:to>
                                    </p:set>
                                    <p:anim calcmode="lin" valueType="num">
                                      <p:cBhvr additive="base">
                                        <p:cTn id="7" dur="500" fill="hold"/>
                                        <p:tgtEl>
                                          <p:spTgt spid="280579"/>
                                        </p:tgtEl>
                                        <p:attrNameLst>
                                          <p:attrName>ppt_x</p:attrName>
                                        </p:attrNameLst>
                                      </p:cBhvr>
                                      <p:tavLst>
                                        <p:tav tm="0">
                                          <p:val>
                                            <p:strVal val="#ppt_x"/>
                                          </p:val>
                                        </p:tav>
                                        <p:tav tm="100000">
                                          <p:val>
                                            <p:strVal val="#ppt_x"/>
                                          </p:val>
                                        </p:tav>
                                      </p:tavLst>
                                    </p:anim>
                                    <p:anim calcmode="lin" valueType="num">
                                      <p:cBhvr additive="base">
                                        <p:cTn id="8" dur="500" fill="hold"/>
                                        <p:tgtEl>
                                          <p:spTgt spid="280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0580"/>
                                        </p:tgtEl>
                                        <p:attrNameLst>
                                          <p:attrName>style.visibility</p:attrName>
                                        </p:attrNameLst>
                                      </p:cBhvr>
                                      <p:to>
                                        <p:strVal val="visible"/>
                                      </p:to>
                                    </p:set>
                                    <p:anim calcmode="lin" valueType="num">
                                      <p:cBhvr additive="base">
                                        <p:cTn id="13" dur="500" fill="hold"/>
                                        <p:tgtEl>
                                          <p:spTgt spid="280580"/>
                                        </p:tgtEl>
                                        <p:attrNameLst>
                                          <p:attrName>ppt_x</p:attrName>
                                        </p:attrNameLst>
                                      </p:cBhvr>
                                      <p:tavLst>
                                        <p:tav tm="0">
                                          <p:val>
                                            <p:strVal val="#ppt_x"/>
                                          </p:val>
                                        </p:tav>
                                        <p:tav tm="100000">
                                          <p:val>
                                            <p:strVal val="#ppt_x"/>
                                          </p:val>
                                        </p:tav>
                                      </p:tavLst>
                                    </p:anim>
                                    <p:anim calcmode="lin" valueType="num">
                                      <p:cBhvr additive="base">
                                        <p:cTn id="14" dur="500" fill="hold"/>
                                        <p:tgtEl>
                                          <p:spTgt spid="2805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0581"/>
                                        </p:tgtEl>
                                        <p:attrNameLst>
                                          <p:attrName>style.visibility</p:attrName>
                                        </p:attrNameLst>
                                      </p:cBhvr>
                                      <p:to>
                                        <p:strVal val="visible"/>
                                      </p:to>
                                    </p:set>
                                    <p:anim calcmode="lin" valueType="num">
                                      <p:cBhvr additive="base">
                                        <p:cTn id="19" dur="500" fill="hold"/>
                                        <p:tgtEl>
                                          <p:spTgt spid="280581"/>
                                        </p:tgtEl>
                                        <p:attrNameLst>
                                          <p:attrName>ppt_x</p:attrName>
                                        </p:attrNameLst>
                                      </p:cBhvr>
                                      <p:tavLst>
                                        <p:tav tm="0">
                                          <p:val>
                                            <p:strVal val="#ppt_x"/>
                                          </p:val>
                                        </p:tav>
                                        <p:tav tm="100000">
                                          <p:val>
                                            <p:strVal val="#ppt_x"/>
                                          </p:val>
                                        </p:tav>
                                      </p:tavLst>
                                    </p:anim>
                                    <p:anim calcmode="lin" valueType="num">
                                      <p:cBhvr additive="base">
                                        <p:cTn id="20" dur="500" fill="hold"/>
                                        <p:tgtEl>
                                          <p:spTgt spid="2805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0582"/>
                                        </p:tgtEl>
                                        <p:attrNameLst>
                                          <p:attrName>style.visibility</p:attrName>
                                        </p:attrNameLst>
                                      </p:cBhvr>
                                      <p:to>
                                        <p:strVal val="visible"/>
                                      </p:to>
                                    </p:set>
                                    <p:anim calcmode="lin" valueType="num">
                                      <p:cBhvr additive="base">
                                        <p:cTn id="25" dur="500" fill="hold"/>
                                        <p:tgtEl>
                                          <p:spTgt spid="280582"/>
                                        </p:tgtEl>
                                        <p:attrNameLst>
                                          <p:attrName>ppt_x</p:attrName>
                                        </p:attrNameLst>
                                      </p:cBhvr>
                                      <p:tavLst>
                                        <p:tav tm="0">
                                          <p:val>
                                            <p:strVal val="#ppt_x"/>
                                          </p:val>
                                        </p:tav>
                                        <p:tav tm="100000">
                                          <p:val>
                                            <p:strVal val="#ppt_x"/>
                                          </p:val>
                                        </p:tav>
                                      </p:tavLst>
                                    </p:anim>
                                    <p:anim calcmode="lin" valueType="num">
                                      <p:cBhvr additive="base">
                                        <p:cTn id="26" dur="500" fill="hold"/>
                                        <p:tgtEl>
                                          <p:spTgt spid="280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p:bldP spid="280580" grpId="0" autoUpdateAnimBg="0"/>
      <p:bldP spid="280581" grpId="0" autoUpdateAnimBg="0"/>
      <p:bldP spid="28058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3842" name="Group 2"/>
          <p:cNvGrpSpPr/>
          <p:nvPr/>
        </p:nvGrpSpPr>
        <p:grpSpPr bwMode="auto">
          <a:xfrm>
            <a:off x="1116013" y="1700213"/>
            <a:ext cx="7599362" cy="4191000"/>
            <a:chOff x="624" y="1296"/>
            <a:chExt cx="4560" cy="2640"/>
          </a:xfrm>
        </p:grpSpPr>
        <p:sp>
          <p:nvSpPr>
            <p:cNvPr id="163843" name="Rectangle 3"/>
            <p:cNvSpPr>
              <a:spLocks noChangeArrowheads="1"/>
            </p:cNvSpPr>
            <p:nvPr/>
          </p:nvSpPr>
          <p:spPr bwMode="auto">
            <a:xfrm>
              <a:off x="624" y="1296"/>
              <a:ext cx="1584" cy="528"/>
            </a:xfrm>
            <a:prstGeom prst="rect">
              <a:avLst/>
            </a:prstGeom>
            <a:noFill/>
            <a:ln w="444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a:t>原函数</a:t>
              </a:r>
            </a:p>
            <a:p>
              <a:pPr algn="ctr"/>
              <a:r>
                <a:rPr lang="zh-CN" altLang="en-US" sz="2400"/>
                <a:t>（微分方程的解）</a:t>
              </a:r>
            </a:p>
          </p:txBody>
        </p:sp>
        <p:sp>
          <p:nvSpPr>
            <p:cNvPr id="163844" name="Rectangle 4"/>
            <p:cNvSpPr>
              <a:spLocks noChangeArrowheads="1"/>
            </p:cNvSpPr>
            <p:nvPr/>
          </p:nvSpPr>
          <p:spPr bwMode="auto">
            <a:xfrm>
              <a:off x="3600" y="1296"/>
              <a:ext cx="1584" cy="528"/>
            </a:xfrm>
            <a:prstGeom prst="rect">
              <a:avLst/>
            </a:prstGeom>
            <a:noFill/>
            <a:ln w="444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a:t>象函数</a:t>
              </a:r>
            </a:p>
          </p:txBody>
        </p:sp>
        <p:sp>
          <p:nvSpPr>
            <p:cNvPr id="163845" name="Rectangle 5"/>
            <p:cNvSpPr>
              <a:spLocks noChangeArrowheads="1"/>
            </p:cNvSpPr>
            <p:nvPr/>
          </p:nvSpPr>
          <p:spPr bwMode="auto">
            <a:xfrm>
              <a:off x="624" y="2976"/>
              <a:ext cx="1584" cy="528"/>
            </a:xfrm>
            <a:prstGeom prst="rect">
              <a:avLst/>
            </a:prstGeom>
            <a:noFill/>
            <a:ln w="444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a:t>微分方程</a:t>
              </a:r>
            </a:p>
          </p:txBody>
        </p:sp>
        <p:sp>
          <p:nvSpPr>
            <p:cNvPr id="163846" name="Rectangle 6"/>
            <p:cNvSpPr>
              <a:spLocks noChangeArrowheads="1"/>
            </p:cNvSpPr>
            <p:nvPr/>
          </p:nvSpPr>
          <p:spPr bwMode="auto">
            <a:xfrm>
              <a:off x="3600" y="2976"/>
              <a:ext cx="1584" cy="528"/>
            </a:xfrm>
            <a:prstGeom prst="rect">
              <a:avLst/>
            </a:prstGeom>
            <a:noFill/>
            <a:ln w="444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a:t>象函数的</a:t>
              </a:r>
            </a:p>
            <a:p>
              <a:pPr algn="ctr"/>
              <a:r>
                <a:rPr lang="zh-CN" altLang="en-US" sz="2400"/>
                <a:t>代数方程</a:t>
              </a:r>
            </a:p>
          </p:txBody>
        </p:sp>
        <p:sp>
          <p:nvSpPr>
            <p:cNvPr id="281607" name="Line 7"/>
            <p:cNvSpPr>
              <a:spLocks noChangeShapeType="1"/>
            </p:cNvSpPr>
            <p:nvPr/>
          </p:nvSpPr>
          <p:spPr bwMode="auto">
            <a:xfrm flipV="1">
              <a:off x="4464" y="1824"/>
              <a:ext cx="0" cy="1152"/>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81608" name="Line 8"/>
            <p:cNvSpPr>
              <a:spLocks noChangeShapeType="1"/>
            </p:cNvSpPr>
            <p:nvPr/>
          </p:nvSpPr>
          <p:spPr bwMode="auto">
            <a:xfrm flipH="1">
              <a:off x="2208" y="1536"/>
              <a:ext cx="1392"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81609" name="Line 9"/>
            <p:cNvSpPr>
              <a:spLocks noChangeShapeType="1"/>
            </p:cNvSpPr>
            <p:nvPr/>
          </p:nvSpPr>
          <p:spPr bwMode="auto">
            <a:xfrm>
              <a:off x="2208" y="3264"/>
              <a:ext cx="1392" cy="0"/>
            </a:xfrm>
            <a:prstGeom prst="line">
              <a:avLst/>
            </a:prstGeom>
            <a:noFill/>
            <a:ln w="44450">
              <a:solidFill>
                <a:schemeClr val="tx1"/>
              </a:solidFill>
              <a:round/>
              <a:tailEnd type="triangle" w="med" len="med"/>
            </a:ln>
            <a:effectLst/>
          </p:spPr>
          <p:txBody>
            <a:bodyPr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81610" name="AutoShape 10"/>
            <p:cNvSpPr>
              <a:spLocks noChangeArrowheads="1"/>
            </p:cNvSpPr>
            <p:nvPr/>
          </p:nvSpPr>
          <p:spPr bwMode="auto">
            <a:xfrm>
              <a:off x="1296" y="1824"/>
              <a:ext cx="336" cy="1152"/>
            </a:xfrm>
            <a:prstGeom prst="upArrow">
              <a:avLst>
                <a:gd name="adj1" fmla="val 61306"/>
                <a:gd name="adj2" fmla="val 64079"/>
              </a:avLst>
            </a:prstGeom>
            <a:noFill/>
            <a:ln w="44450">
              <a:solidFill>
                <a:schemeClr val="tx1"/>
              </a:solidFill>
              <a:prstDash val="dash"/>
              <a:miter lim="800000"/>
            </a:ln>
            <a:effectLst/>
          </p:spPr>
          <p:txBody>
            <a:bodyPr vert="eaVert" wrap="none" anchor="ct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163851" name="Text Box 11"/>
            <p:cNvSpPr txBox="1">
              <a:spLocks noChangeArrowheads="1"/>
            </p:cNvSpPr>
            <p:nvPr/>
          </p:nvSpPr>
          <p:spPr bwMode="auto">
            <a:xfrm>
              <a:off x="2400" y="1536"/>
              <a:ext cx="10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拉氏反变换</a:t>
              </a:r>
            </a:p>
          </p:txBody>
        </p:sp>
        <p:sp>
          <p:nvSpPr>
            <p:cNvPr id="163852" name="Text Box 12"/>
            <p:cNvSpPr txBox="1">
              <a:spLocks noChangeArrowheads="1"/>
            </p:cNvSpPr>
            <p:nvPr/>
          </p:nvSpPr>
          <p:spPr bwMode="auto">
            <a:xfrm>
              <a:off x="2476" y="2976"/>
              <a:ext cx="8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拉氏变换</a:t>
              </a:r>
            </a:p>
          </p:txBody>
        </p:sp>
        <p:sp>
          <p:nvSpPr>
            <p:cNvPr id="163853" name="Text Box 13"/>
            <p:cNvSpPr txBox="1">
              <a:spLocks noChangeArrowheads="1"/>
            </p:cNvSpPr>
            <p:nvPr/>
          </p:nvSpPr>
          <p:spPr bwMode="auto">
            <a:xfrm>
              <a:off x="4464" y="1890"/>
              <a:ext cx="294"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400"/>
                <a:t>解</a:t>
              </a:r>
            </a:p>
            <a:p>
              <a:pPr eaLnBrk="1" hangingPunct="1">
                <a:lnSpc>
                  <a:spcPct val="85000"/>
                </a:lnSpc>
              </a:pPr>
              <a:r>
                <a:rPr lang="zh-CN" altLang="en-US" sz="2400"/>
                <a:t>代</a:t>
              </a:r>
            </a:p>
            <a:p>
              <a:pPr eaLnBrk="1" hangingPunct="1">
                <a:lnSpc>
                  <a:spcPct val="85000"/>
                </a:lnSpc>
              </a:pPr>
              <a:r>
                <a:rPr lang="zh-CN" altLang="en-US" sz="2400"/>
                <a:t>数</a:t>
              </a:r>
            </a:p>
            <a:p>
              <a:pPr eaLnBrk="1" hangingPunct="1">
                <a:lnSpc>
                  <a:spcPct val="85000"/>
                </a:lnSpc>
              </a:pPr>
              <a:r>
                <a:rPr lang="zh-CN" altLang="en-US" sz="2400"/>
                <a:t>方</a:t>
              </a:r>
            </a:p>
            <a:p>
              <a:pPr eaLnBrk="1" hangingPunct="1">
                <a:lnSpc>
                  <a:spcPct val="85000"/>
                </a:lnSpc>
              </a:pPr>
              <a:r>
                <a:rPr lang="zh-CN" altLang="en-US" sz="2400"/>
                <a:t>程</a:t>
              </a:r>
            </a:p>
          </p:txBody>
        </p:sp>
        <p:sp>
          <p:nvSpPr>
            <p:cNvPr id="163854" name="Text Box 14"/>
            <p:cNvSpPr txBox="1">
              <a:spLocks noChangeArrowheads="1"/>
            </p:cNvSpPr>
            <p:nvPr/>
          </p:nvSpPr>
          <p:spPr bwMode="auto">
            <a:xfrm>
              <a:off x="1344" y="3648"/>
              <a:ext cx="30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拉氏变换法求解线性微分方程的过程</a:t>
              </a:r>
            </a:p>
          </p:txBody>
        </p:sp>
      </p:grpSp>
      <p:sp>
        <p:nvSpPr>
          <p:cNvPr id="1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6" name="页脚占位符 15"/>
          <p:cNvSpPr>
            <a:spLocks noGrp="1"/>
          </p:cNvSpPr>
          <p:nvPr>
            <p:ph type="ftr" sz="quarter" idx="11"/>
          </p:nvPr>
        </p:nvSpPr>
        <p:spPr/>
        <p:txBody>
          <a:bodyPr/>
          <a:lstStyle/>
          <a:p>
            <a:pPr>
              <a:defRPr/>
            </a:pPr>
            <a:r>
              <a:rPr lang="en-US" altLang="zh-CN"/>
              <a:t>192</a:t>
            </a:r>
            <a:endParaRPr lang="zh-CN" altLang="zh-CN"/>
          </a:p>
        </p:txBody>
      </p:sp>
      <p:sp>
        <p:nvSpPr>
          <p:cNvPr id="17" name="TextBox 1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84</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9396" name="Group 2"/>
          <p:cNvGrpSpPr/>
          <p:nvPr/>
        </p:nvGrpSpPr>
        <p:grpSpPr bwMode="auto">
          <a:xfrm>
            <a:off x="1116013" y="1052736"/>
            <a:ext cx="7162800" cy="3144838"/>
            <a:chOff x="720" y="672"/>
            <a:chExt cx="4512" cy="1981"/>
          </a:xfrm>
        </p:grpSpPr>
        <p:sp>
          <p:nvSpPr>
            <p:cNvPr id="59398" name="Rectangle 3"/>
            <p:cNvSpPr>
              <a:spLocks noChangeArrowheads="1"/>
            </p:cNvSpPr>
            <p:nvPr/>
          </p:nvSpPr>
          <p:spPr bwMode="auto">
            <a:xfrm>
              <a:off x="720" y="672"/>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实例</a:t>
              </a:r>
              <a:endParaRPr lang="zh-CN" altLang="en-US" sz="2800"/>
            </a:p>
          </p:txBody>
        </p:sp>
        <p:graphicFrame>
          <p:nvGraphicFramePr>
            <p:cNvPr id="59395" name="Object 4"/>
            <p:cNvGraphicFramePr>
              <a:graphicFrameLocks noChangeAspect="1"/>
            </p:cNvGraphicFramePr>
            <p:nvPr/>
          </p:nvGraphicFramePr>
          <p:xfrm>
            <a:off x="1056" y="1392"/>
            <a:ext cx="2880" cy="596"/>
          </p:xfrm>
          <a:graphic>
            <a:graphicData uri="http://schemas.openxmlformats.org/presentationml/2006/ole">
              <mc:AlternateContent xmlns:mc="http://schemas.openxmlformats.org/markup-compatibility/2006">
                <mc:Choice xmlns:v="urn:schemas-microsoft-com:vml" Requires="v">
                  <p:oleObj spid="_x0000_s94217" r:id="rId3" imgW="58521600" imgH="12192000" progId="">
                    <p:embed/>
                  </p:oleObj>
                </mc:Choice>
                <mc:Fallback>
                  <p:oleObj r:id="rId3" imgW="58521600" imgH="12192000" progId="">
                    <p:embed/>
                    <p:pic>
                      <p:nvPicPr>
                        <p:cNvPr id="0" name="Picture 2" descr="image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392"/>
                          <a:ext cx="2880" cy="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9" name="Rectangle 5"/>
            <p:cNvSpPr>
              <a:spLocks noChangeArrowheads="1"/>
            </p:cNvSpPr>
            <p:nvPr/>
          </p:nvSpPr>
          <p:spPr bwMode="auto">
            <a:xfrm>
              <a:off x="940" y="1008"/>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r>
                <a:rPr lang="zh-CN" altLang="en-US" sz="2800"/>
                <a:t>设系统微分方程为：</a:t>
              </a:r>
            </a:p>
          </p:txBody>
        </p:sp>
        <p:sp>
          <p:nvSpPr>
            <p:cNvPr id="59400" name="Rectangle 6"/>
            <p:cNvSpPr>
              <a:spLocks noChangeArrowheads="1"/>
            </p:cNvSpPr>
            <p:nvPr/>
          </p:nvSpPr>
          <p:spPr bwMode="auto">
            <a:xfrm>
              <a:off x="960" y="1977"/>
              <a:ext cx="4272"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a:t>若</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i</a:t>
              </a:r>
              <a:r>
                <a:rPr lang="en-US" altLang="zh-CN" sz="2800" i="1" baseline="-300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baseline="-30000">
                  <a:latin typeface="Times New Roman" panose="02020603050405020304" pitchFamily="18" charset="0"/>
                </a:rPr>
                <a:t> </a:t>
              </a:r>
              <a:r>
                <a:rPr lang="en-US" altLang="zh-CN" sz="2800">
                  <a:latin typeface="Times New Roman" panose="02020603050405020304" pitchFamily="18" charset="0"/>
                </a:rPr>
                <a:t>=1(</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zh-CN" altLang="en-US" sz="2800"/>
                <a:t>，初始条件分别为</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o</a:t>
              </a:r>
              <a:r>
                <a:rPr lang="en-US" altLang="zh-CN" sz="2800">
                  <a:latin typeface="Times New Roman" panose="02020603050405020304" pitchFamily="18" charset="0"/>
                </a:rPr>
                <a:t>(0)</a:t>
              </a:r>
              <a:r>
                <a:rPr lang="zh-CN" altLang="en-US" sz="2800"/>
                <a:t>、</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o</a:t>
              </a:r>
              <a:r>
                <a:rPr lang="en-US" altLang="zh-CN" sz="2800">
                  <a:latin typeface="Times New Roman" panose="02020603050405020304" pitchFamily="18" charset="0"/>
                </a:rPr>
                <a:t>(0)</a:t>
              </a:r>
              <a:r>
                <a:rPr lang="zh-CN" altLang="en-US" sz="2800"/>
                <a:t>，试求</a:t>
              </a:r>
              <a:r>
                <a:rPr lang="en-US" altLang="zh-CN" sz="2800" i="1">
                  <a:latin typeface="Times New Roman" panose="02020603050405020304" pitchFamily="18" charset="0"/>
                </a:rPr>
                <a:t>x</a:t>
              </a:r>
              <a:r>
                <a:rPr lang="en-US" altLang="zh-CN" sz="2800" i="1" baseline="-20000">
                  <a:latin typeface="Times New Roman" panose="02020603050405020304" pitchFamily="18" charset="0"/>
                </a:rPr>
                <a:t>o</a:t>
              </a:r>
              <a:r>
                <a:rPr lang="en-US" altLang="zh-CN" sz="2800">
                  <a:latin typeface="Times New Roman" panose="02020603050405020304" pitchFamily="18" charset="0"/>
                </a:rPr>
                <a:t>(t)</a:t>
              </a:r>
              <a:r>
                <a:rPr lang="zh-CN" altLang="en-US" sz="2800"/>
                <a:t>。</a:t>
              </a:r>
            </a:p>
          </p:txBody>
        </p:sp>
      </p:grpSp>
      <p:sp>
        <p:nvSpPr>
          <p:cNvPr id="282631" name="Rectangle 7"/>
          <p:cNvSpPr>
            <a:spLocks noChangeArrowheads="1"/>
          </p:cNvSpPr>
          <p:nvPr/>
        </p:nvSpPr>
        <p:spPr bwMode="auto">
          <a:xfrm>
            <a:off x="1692275" y="4292824"/>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latin typeface="宋体" panose="02010600030101010101" pitchFamily="2" charset="-122"/>
              </a:rPr>
              <a:t>解：对微分方程左边进行拉氏变换</a:t>
            </a:r>
            <a:endParaRPr lang="zh-CN" altLang="en-US" sz="2800">
              <a:latin typeface="Times New Roman" panose="02020603050405020304" pitchFamily="18" charset="0"/>
            </a:endParaRPr>
          </a:p>
        </p:txBody>
      </p:sp>
      <p:graphicFrame>
        <p:nvGraphicFramePr>
          <p:cNvPr id="282632" name="Object 8"/>
          <p:cNvGraphicFramePr>
            <a:graphicFrameLocks noChangeAspect="1"/>
          </p:cNvGraphicFramePr>
          <p:nvPr/>
        </p:nvGraphicFramePr>
        <p:xfrm>
          <a:off x="2286000" y="4884961"/>
          <a:ext cx="5105400" cy="1049338"/>
        </p:xfrm>
        <a:graphic>
          <a:graphicData uri="http://schemas.openxmlformats.org/presentationml/2006/ole">
            <mc:AlternateContent xmlns:mc="http://schemas.openxmlformats.org/markup-compatibility/2006">
              <mc:Choice xmlns:v="urn:schemas-microsoft-com:vml" Requires="v">
                <p:oleObj spid="_x0000_s94218" r:id="rId5" imgW="66751200" imgH="13716000" progId="">
                  <p:embed/>
                </p:oleObj>
              </mc:Choice>
              <mc:Fallback>
                <p:oleObj r:id="rId5" imgW="66751200" imgH="13716000" progId="">
                  <p:embed/>
                  <p:pic>
                    <p:nvPicPr>
                      <p:cNvPr id="0" name="Picture 1" descr="image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84961"/>
                        <a:ext cx="510540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0" name="页脚占位符 9"/>
          <p:cNvSpPr>
            <a:spLocks noGrp="1"/>
          </p:cNvSpPr>
          <p:nvPr>
            <p:ph type="ftr" sz="quarter" idx="11"/>
          </p:nvPr>
        </p:nvSpPr>
        <p:spPr/>
        <p:txBody>
          <a:bodyPr/>
          <a:lstStyle/>
          <a:p>
            <a:pPr>
              <a:defRPr/>
            </a:pPr>
            <a:r>
              <a:rPr lang="en-US" altLang="zh-CN"/>
              <a:t>192</a:t>
            </a:r>
            <a:endParaRPr lang="zh-CN" altLang="zh-CN"/>
          </a:p>
        </p:txBody>
      </p:sp>
      <p:sp>
        <p:nvSpPr>
          <p:cNvPr id="11" name="TextBox 10"/>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31"/>
                                        </p:tgtEl>
                                        <p:attrNameLst>
                                          <p:attrName>style.visibility</p:attrName>
                                        </p:attrNameLst>
                                      </p:cBhvr>
                                      <p:to>
                                        <p:strVal val="visible"/>
                                      </p:to>
                                    </p:set>
                                    <p:anim calcmode="lin" valueType="num">
                                      <p:cBhvr additive="base">
                                        <p:cTn id="7" dur="500" fill="hold"/>
                                        <p:tgtEl>
                                          <p:spTgt spid="282631"/>
                                        </p:tgtEl>
                                        <p:attrNameLst>
                                          <p:attrName>ppt_x</p:attrName>
                                        </p:attrNameLst>
                                      </p:cBhvr>
                                      <p:tavLst>
                                        <p:tav tm="0">
                                          <p:val>
                                            <p:strVal val="#ppt_x"/>
                                          </p:val>
                                        </p:tav>
                                        <p:tav tm="100000">
                                          <p:val>
                                            <p:strVal val="#ppt_x"/>
                                          </p:val>
                                        </p:tav>
                                      </p:tavLst>
                                    </p:anim>
                                    <p:anim calcmode="lin" valueType="num">
                                      <p:cBhvr additive="base">
                                        <p:cTn id="8" dur="500" fill="hold"/>
                                        <p:tgtEl>
                                          <p:spTgt spid="2826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32"/>
                                        </p:tgtEl>
                                        <p:attrNameLst>
                                          <p:attrName>style.visibility</p:attrName>
                                        </p:attrNameLst>
                                      </p:cBhvr>
                                      <p:to>
                                        <p:strVal val="visible"/>
                                      </p:to>
                                    </p:set>
                                    <p:anim calcmode="lin" valueType="num">
                                      <p:cBhvr additive="base">
                                        <p:cTn id="13" dur="500" fill="hold"/>
                                        <p:tgtEl>
                                          <p:spTgt spid="282632"/>
                                        </p:tgtEl>
                                        <p:attrNameLst>
                                          <p:attrName>ppt_x</p:attrName>
                                        </p:attrNameLst>
                                      </p:cBhvr>
                                      <p:tavLst>
                                        <p:tav tm="0">
                                          <p:val>
                                            <p:strVal val="#ppt_x"/>
                                          </p:val>
                                        </p:tav>
                                        <p:tav tm="100000">
                                          <p:val>
                                            <p:strVal val="#ppt_x"/>
                                          </p:val>
                                        </p:tav>
                                      </p:tavLst>
                                    </p:anim>
                                    <p:anim calcmode="lin" valueType="num">
                                      <p:cBhvr additive="base">
                                        <p:cTn id="14" dur="500" fill="hold"/>
                                        <p:tgtEl>
                                          <p:spTgt spid="282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bwMode="auto">
          <a:xfrm>
            <a:off x="1524000" y="3770313"/>
            <a:ext cx="6629400" cy="1639887"/>
            <a:chOff x="960" y="2375"/>
            <a:chExt cx="4176" cy="1033"/>
          </a:xfrm>
        </p:grpSpPr>
        <p:graphicFrame>
          <p:nvGraphicFramePr>
            <p:cNvPr id="60420" name="Object 3"/>
            <p:cNvGraphicFramePr>
              <a:graphicFrameLocks noChangeAspect="1"/>
            </p:cNvGraphicFramePr>
            <p:nvPr/>
          </p:nvGraphicFramePr>
          <p:xfrm>
            <a:off x="1488" y="2375"/>
            <a:ext cx="3648" cy="1033"/>
          </p:xfrm>
          <a:graphic>
            <a:graphicData uri="http://schemas.openxmlformats.org/presentationml/2006/ole">
              <mc:AlternateContent xmlns:mc="http://schemas.openxmlformats.org/markup-compatibility/2006">
                <mc:Choice xmlns:v="urn:schemas-microsoft-com:vml" Requires="v">
                  <p:oleObj spid="_x0000_s97293" r:id="rId3" imgW="74371200" imgH="21031200" progId="">
                    <p:embed/>
                  </p:oleObj>
                </mc:Choice>
                <mc:Fallback>
                  <p:oleObj r:id="rId3" imgW="74371200" imgH="21031200" progId="">
                    <p:embed/>
                    <p:pic>
                      <p:nvPicPr>
                        <p:cNvPr id="0" name="Picture 3" descr="image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375"/>
                          <a:ext cx="3648" cy="1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4"/>
            <p:cNvSpPr>
              <a:spLocks noChangeArrowheads="1"/>
            </p:cNvSpPr>
            <p:nvPr/>
          </p:nvSpPr>
          <p:spPr bwMode="auto">
            <a:xfrm>
              <a:off x="960" y="2505"/>
              <a:ext cx="571" cy="330"/>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即：</a:t>
              </a:r>
            </a:p>
          </p:txBody>
        </p:sp>
      </p:grpSp>
      <p:graphicFrame>
        <p:nvGraphicFramePr>
          <p:cNvPr id="60418" name="Object 5"/>
          <p:cNvGraphicFramePr>
            <a:graphicFrameLocks noChangeAspect="1"/>
          </p:cNvGraphicFramePr>
          <p:nvPr/>
        </p:nvGraphicFramePr>
        <p:xfrm>
          <a:off x="2286000" y="1600200"/>
          <a:ext cx="4038600" cy="893763"/>
        </p:xfrm>
        <a:graphic>
          <a:graphicData uri="http://schemas.openxmlformats.org/presentationml/2006/ole">
            <mc:AlternateContent xmlns:mc="http://schemas.openxmlformats.org/markup-compatibility/2006">
              <mc:Choice xmlns:v="urn:schemas-microsoft-com:vml" Requires="v">
                <p:oleObj spid="_x0000_s97294" r:id="rId5" imgW="53644800" imgH="11887200" progId="">
                  <p:embed/>
                </p:oleObj>
              </mc:Choice>
              <mc:Fallback>
                <p:oleObj r:id="rId5" imgW="53644800" imgH="11887200" progId="">
                  <p:embed/>
                  <p:pic>
                    <p:nvPicPr>
                      <p:cNvPr id="0" name="Picture 2" descr="image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00200"/>
                        <a:ext cx="4038600"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4" name="Object 6"/>
          <p:cNvGraphicFramePr>
            <a:graphicFrameLocks noChangeAspect="1"/>
          </p:cNvGraphicFramePr>
          <p:nvPr/>
        </p:nvGraphicFramePr>
        <p:xfrm>
          <a:off x="2362200" y="2889250"/>
          <a:ext cx="2667000" cy="463550"/>
        </p:xfrm>
        <a:graphic>
          <a:graphicData uri="http://schemas.openxmlformats.org/presentationml/2006/ole">
            <mc:AlternateContent xmlns:mc="http://schemas.openxmlformats.org/markup-compatibility/2006">
              <mc:Choice xmlns:v="urn:schemas-microsoft-com:vml" Requires="v">
                <p:oleObj spid="_x0000_s97295" r:id="rId7" imgW="32918400" imgH="5791200" progId="">
                  <p:embed/>
                </p:oleObj>
              </mc:Choice>
              <mc:Fallback>
                <p:oleObj r:id="rId7" imgW="32918400" imgH="5791200" progId="">
                  <p:embed/>
                  <p:pic>
                    <p:nvPicPr>
                      <p:cNvPr id="0" name="Picture 1" descr="image1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889250"/>
                        <a:ext cx="2667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4"/>
                                        </p:tgtEl>
                                        <p:attrNameLst>
                                          <p:attrName>style.visibility</p:attrName>
                                        </p:attrNameLst>
                                      </p:cBhvr>
                                      <p:to>
                                        <p:strVal val="visible"/>
                                      </p:to>
                                    </p:set>
                                    <p:anim calcmode="lin" valueType="num">
                                      <p:cBhvr additive="base">
                                        <p:cTn id="7" dur="500" fill="hold"/>
                                        <p:tgtEl>
                                          <p:spTgt spid="283654"/>
                                        </p:tgtEl>
                                        <p:attrNameLst>
                                          <p:attrName>ppt_x</p:attrName>
                                        </p:attrNameLst>
                                      </p:cBhvr>
                                      <p:tavLst>
                                        <p:tav tm="0">
                                          <p:val>
                                            <p:strVal val="#ppt_x"/>
                                          </p:val>
                                        </p:tav>
                                        <p:tav tm="100000">
                                          <p:val>
                                            <p:strVal val="#ppt_x"/>
                                          </p:val>
                                        </p:tav>
                                      </p:tavLst>
                                    </p:anim>
                                    <p:anim calcmode="lin" valueType="num">
                                      <p:cBhvr additive="base">
                                        <p:cTn id="8" dur="500" fill="hold"/>
                                        <p:tgtEl>
                                          <p:spTgt spid="2836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4674" name="Object 2"/>
          <p:cNvGraphicFramePr>
            <a:graphicFrameLocks noChangeAspect="1"/>
          </p:cNvGraphicFramePr>
          <p:nvPr/>
        </p:nvGraphicFramePr>
        <p:xfrm>
          <a:off x="1905000" y="1734344"/>
          <a:ext cx="3657600" cy="798513"/>
        </p:xfrm>
        <a:graphic>
          <a:graphicData uri="http://schemas.openxmlformats.org/presentationml/2006/ole">
            <mc:AlternateContent xmlns:mc="http://schemas.openxmlformats.org/markup-compatibility/2006">
              <mc:Choice xmlns:v="urn:schemas-microsoft-com:vml" Requires="v">
                <p:oleObj spid="_x0000_s98317" r:id="rId3" imgW="49072800" imgH="10668000" progId="">
                  <p:embed/>
                </p:oleObj>
              </mc:Choice>
              <mc:Fallback>
                <p:oleObj r:id="rId3" imgW="49072800" imgH="10668000" progId="">
                  <p:embed/>
                  <p:pic>
                    <p:nvPicPr>
                      <p:cNvPr id="0" name="Picture 3" descr="image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734344"/>
                        <a:ext cx="36576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675" name="Object 3"/>
          <p:cNvGraphicFramePr>
            <a:graphicFrameLocks noChangeAspect="1"/>
          </p:cNvGraphicFramePr>
          <p:nvPr/>
        </p:nvGraphicFramePr>
        <p:xfrm>
          <a:off x="1905000" y="4020344"/>
          <a:ext cx="6019800" cy="1862138"/>
        </p:xfrm>
        <a:graphic>
          <a:graphicData uri="http://schemas.openxmlformats.org/presentationml/2006/ole">
            <mc:AlternateContent xmlns:mc="http://schemas.openxmlformats.org/markup-compatibility/2006">
              <mc:Choice xmlns:v="urn:schemas-microsoft-com:vml" Requires="v">
                <p:oleObj spid="_x0000_s98318" r:id="rId5" imgW="76200000" imgH="23469600" progId="">
                  <p:embed/>
                </p:oleObj>
              </mc:Choice>
              <mc:Fallback>
                <p:oleObj r:id="rId5" imgW="76200000" imgH="23469600" progId="">
                  <p:embed/>
                  <p:pic>
                    <p:nvPicPr>
                      <p:cNvPr id="0" name="Picture 2" descr="image1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020344"/>
                        <a:ext cx="6019800"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4"/>
          <p:cNvSpPr>
            <a:spLocks noChangeArrowheads="1"/>
          </p:cNvSpPr>
          <p:nvPr/>
        </p:nvSpPr>
        <p:spPr bwMode="auto">
          <a:xfrm>
            <a:off x="1524000" y="1124744"/>
            <a:ext cx="5280025" cy="519113"/>
          </a:xfrm>
          <a:prstGeom prst="rect">
            <a:avLst/>
          </a:prstGeom>
          <a:noFill/>
          <a:ln w="22225">
            <a:noFill/>
            <a:miter lim="800000"/>
          </a:ln>
        </p:spPr>
        <p:txBody>
          <a:bodyPr>
            <a:spAutoFit/>
          </a:bodyPr>
          <a:lstStyle/>
          <a:p>
            <a:pPr>
              <a:defRPr/>
            </a:pPr>
            <a:r>
              <a:rPr lang="zh-CN" altLang="en-US" sz="2800">
                <a:ea typeface="宋体" panose="02010600030101010101" pitchFamily="2" charset="-122"/>
              </a:rPr>
              <a:t>对方程右边进行拉氏变换</a:t>
            </a:r>
          </a:p>
        </p:txBody>
      </p:sp>
      <p:grpSp>
        <p:nvGrpSpPr>
          <p:cNvPr id="2" name="Group 5"/>
          <p:cNvGrpSpPr/>
          <p:nvPr/>
        </p:nvGrpSpPr>
        <p:grpSpPr bwMode="auto">
          <a:xfrm>
            <a:off x="1492250" y="2572544"/>
            <a:ext cx="6432550" cy="1295400"/>
            <a:chOff x="940" y="1680"/>
            <a:chExt cx="4052" cy="816"/>
          </a:xfrm>
        </p:grpSpPr>
        <p:graphicFrame>
          <p:nvGraphicFramePr>
            <p:cNvPr id="61444" name="Object 6"/>
            <p:cNvGraphicFramePr>
              <a:graphicFrameLocks noChangeAspect="1"/>
            </p:cNvGraphicFramePr>
            <p:nvPr/>
          </p:nvGraphicFramePr>
          <p:xfrm>
            <a:off x="1200" y="1972"/>
            <a:ext cx="3792" cy="524"/>
          </p:xfrm>
          <a:graphic>
            <a:graphicData uri="http://schemas.openxmlformats.org/presentationml/2006/ole">
              <mc:AlternateContent xmlns:mc="http://schemas.openxmlformats.org/markup-compatibility/2006">
                <mc:Choice xmlns:v="urn:schemas-microsoft-com:vml" Requires="v">
                  <p:oleObj spid="_x0000_s98319" r:id="rId7" imgW="77724000" imgH="10668000" progId="">
                    <p:embed/>
                  </p:oleObj>
                </mc:Choice>
                <mc:Fallback>
                  <p:oleObj r:id="rId7" imgW="77724000" imgH="10668000" progId="">
                    <p:embed/>
                    <p:pic>
                      <p:nvPicPr>
                        <p:cNvPr id="0" name="Picture 1" descr="image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972"/>
                          <a:ext cx="3792" cy="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7" name="Rectangle 7"/>
            <p:cNvSpPr>
              <a:spLocks noChangeArrowheads="1"/>
            </p:cNvSpPr>
            <p:nvPr/>
          </p:nvSpPr>
          <p:spPr bwMode="auto">
            <a:xfrm>
              <a:off x="940" y="1680"/>
              <a:ext cx="571" cy="330"/>
            </a:xfrm>
            <a:prstGeom prst="rect">
              <a:avLst/>
            </a:prstGeom>
            <a:noFill/>
            <a:ln w="22225">
              <a:noFill/>
              <a:miter lim="800000"/>
            </a:ln>
          </p:spPr>
          <p:txBody>
            <a:bodyPr wrap="none">
              <a:spAutoFit/>
            </a:bodyPr>
            <a:lstStyle/>
            <a:p>
              <a:pPr>
                <a:defRPr/>
              </a:pPr>
              <a:r>
                <a:rPr lang="zh-CN" altLang="en-US" sz="2800" dirty="0">
                  <a:ea typeface="宋体" panose="02010600030101010101" pitchFamily="2" charset="-122"/>
                </a:rPr>
                <a:t>从而</a:t>
              </a:r>
            </a:p>
          </p:txBody>
        </p:sp>
      </p:grpSp>
      <p:sp>
        <p:nvSpPr>
          <p:cNvPr id="8"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9" name="页脚占位符 8"/>
          <p:cNvSpPr>
            <a:spLocks noGrp="1"/>
          </p:cNvSpPr>
          <p:nvPr>
            <p:ph type="ftr" sz="quarter" idx="11"/>
          </p:nvPr>
        </p:nvSpPr>
        <p:spPr/>
        <p:txBody>
          <a:bodyPr/>
          <a:lstStyle/>
          <a:p>
            <a:pPr>
              <a:defRPr/>
            </a:pPr>
            <a:r>
              <a:rPr lang="en-US" altLang="zh-CN"/>
              <a:t>192</a:t>
            </a:r>
            <a:endParaRPr lang="zh-CN" altLang="zh-CN"/>
          </a:p>
        </p:txBody>
      </p:sp>
      <p:sp>
        <p:nvSpPr>
          <p:cNvPr id="10" name="TextBox 9"/>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additive="base">
                                        <p:cTn id="7" dur="500" fill="hold"/>
                                        <p:tgtEl>
                                          <p:spTgt spid="284674"/>
                                        </p:tgtEl>
                                        <p:attrNameLst>
                                          <p:attrName>ppt_x</p:attrName>
                                        </p:attrNameLst>
                                      </p:cBhvr>
                                      <p:tavLst>
                                        <p:tav tm="0">
                                          <p:val>
                                            <p:strVal val="#ppt_x"/>
                                          </p:val>
                                        </p:tav>
                                        <p:tav tm="100000">
                                          <p:val>
                                            <p:strVal val="#ppt_x"/>
                                          </p:val>
                                        </p:tav>
                                      </p:tavLst>
                                    </p:anim>
                                    <p:anim calcmode="lin" valueType="num">
                                      <p:cBhvr additive="base">
                                        <p:cTn id="8" dur="500" fill="hold"/>
                                        <p:tgtEl>
                                          <p:spTgt spid="284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4675"/>
                                        </p:tgtEl>
                                        <p:attrNameLst>
                                          <p:attrName>style.visibility</p:attrName>
                                        </p:attrNameLst>
                                      </p:cBhvr>
                                      <p:to>
                                        <p:strVal val="visible"/>
                                      </p:to>
                                    </p:set>
                                    <p:anim calcmode="lin" valueType="num">
                                      <p:cBhvr additive="base">
                                        <p:cTn id="19" dur="500" fill="hold"/>
                                        <p:tgtEl>
                                          <p:spTgt spid="284675"/>
                                        </p:tgtEl>
                                        <p:attrNameLst>
                                          <p:attrName>ppt_x</p:attrName>
                                        </p:attrNameLst>
                                      </p:cBhvr>
                                      <p:tavLst>
                                        <p:tav tm="0">
                                          <p:val>
                                            <p:strVal val="#ppt_x"/>
                                          </p:val>
                                        </p:tav>
                                        <p:tav tm="100000">
                                          <p:val>
                                            <p:strVal val="#ppt_x"/>
                                          </p:val>
                                        </p:tav>
                                      </p:tavLst>
                                    </p:anim>
                                    <p:anim calcmode="lin" valueType="num">
                                      <p:cBhvr additive="base">
                                        <p:cTn id="20" dur="500" fill="hold"/>
                                        <p:tgtEl>
                                          <p:spTgt spid="284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2051050" y="1052736"/>
          <a:ext cx="3514725" cy="947737"/>
        </p:xfrm>
        <a:graphic>
          <a:graphicData uri="http://schemas.openxmlformats.org/presentationml/2006/ole">
            <mc:AlternateContent xmlns:mc="http://schemas.openxmlformats.org/markup-compatibility/2006">
              <mc:Choice xmlns:v="urn:schemas-microsoft-com:vml" Requires="v">
                <p:oleObj spid="_x0000_s99349" r:id="rId3" imgW="46634400" imgH="12496800" progId="">
                  <p:embed/>
                </p:oleObj>
              </mc:Choice>
              <mc:Fallback>
                <p:oleObj r:id="rId3" imgW="46634400" imgH="12496800" progId="">
                  <p:embed/>
                  <p:pic>
                    <p:nvPicPr>
                      <p:cNvPr id="0" name="Picture 5" descr="image1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052736"/>
                        <a:ext cx="351472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699" name="Object 3"/>
          <p:cNvGraphicFramePr>
            <a:graphicFrameLocks noChangeAspect="1"/>
          </p:cNvGraphicFramePr>
          <p:nvPr/>
        </p:nvGraphicFramePr>
        <p:xfrm>
          <a:off x="1979613" y="1989361"/>
          <a:ext cx="3581400" cy="1016000"/>
        </p:xfrm>
        <a:graphic>
          <a:graphicData uri="http://schemas.openxmlformats.org/presentationml/2006/ole">
            <mc:AlternateContent xmlns:mc="http://schemas.openxmlformats.org/markup-compatibility/2006">
              <mc:Choice xmlns:v="urn:schemas-microsoft-com:vml" Requires="v">
                <p:oleObj spid="_x0000_s99350" r:id="rId5" imgW="47548800" imgH="13411200" progId="">
                  <p:embed/>
                </p:oleObj>
              </mc:Choice>
              <mc:Fallback>
                <p:oleObj r:id="rId5" imgW="47548800" imgH="13411200" progId="">
                  <p:embed/>
                  <p:pic>
                    <p:nvPicPr>
                      <p:cNvPr id="0" name="Picture 4" descr="image1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989361"/>
                        <a:ext cx="35814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0" name="Object 4"/>
          <p:cNvGraphicFramePr>
            <a:graphicFrameLocks noChangeAspect="1"/>
          </p:cNvGraphicFramePr>
          <p:nvPr/>
        </p:nvGraphicFramePr>
        <p:xfrm>
          <a:off x="1979613" y="2997423"/>
          <a:ext cx="3324225" cy="1016000"/>
        </p:xfrm>
        <a:graphic>
          <a:graphicData uri="http://schemas.openxmlformats.org/presentationml/2006/ole">
            <mc:AlternateContent xmlns:mc="http://schemas.openxmlformats.org/markup-compatibility/2006">
              <mc:Choice xmlns:v="urn:schemas-microsoft-com:vml" Requires="v">
                <p:oleObj spid="_x0000_s99351" r:id="rId7" imgW="44196000" imgH="13411200" progId="">
                  <p:embed/>
                </p:oleObj>
              </mc:Choice>
              <mc:Fallback>
                <p:oleObj r:id="rId7" imgW="44196000" imgH="13411200" progId="">
                  <p:embed/>
                  <p:pic>
                    <p:nvPicPr>
                      <p:cNvPr id="0" name="Picture 3" descr="image1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997423"/>
                        <a:ext cx="33242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1" name="Object 5"/>
          <p:cNvGraphicFramePr>
            <a:graphicFrameLocks noChangeAspect="1"/>
          </p:cNvGraphicFramePr>
          <p:nvPr/>
        </p:nvGraphicFramePr>
        <p:xfrm>
          <a:off x="1908175" y="4221386"/>
          <a:ext cx="6496050" cy="947737"/>
        </p:xfrm>
        <a:graphic>
          <a:graphicData uri="http://schemas.openxmlformats.org/presentationml/2006/ole">
            <mc:AlternateContent xmlns:mc="http://schemas.openxmlformats.org/markup-compatibility/2006">
              <mc:Choice xmlns:v="urn:schemas-microsoft-com:vml" Requires="v">
                <p:oleObj spid="_x0000_s99352" r:id="rId9" imgW="86258400" imgH="12496800" progId="">
                  <p:embed/>
                </p:oleObj>
              </mc:Choice>
              <mc:Fallback>
                <p:oleObj r:id="rId9" imgW="86258400" imgH="12496800" progId="">
                  <p:embed/>
                  <p:pic>
                    <p:nvPicPr>
                      <p:cNvPr id="0" name="Picture 2" descr="image1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221386"/>
                        <a:ext cx="649605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2" name="Object 6"/>
          <p:cNvGraphicFramePr>
            <a:graphicFrameLocks noChangeAspect="1"/>
          </p:cNvGraphicFramePr>
          <p:nvPr/>
        </p:nvGraphicFramePr>
        <p:xfrm>
          <a:off x="1908175" y="5300886"/>
          <a:ext cx="6705600" cy="947737"/>
        </p:xfrm>
        <a:graphic>
          <a:graphicData uri="http://schemas.openxmlformats.org/presentationml/2006/ole">
            <mc:AlternateContent xmlns:mc="http://schemas.openxmlformats.org/markup-compatibility/2006">
              <mc:Choice xmlns:v="urn:schemas-microsoft-com:vml" Requires="v">
                <p:oleObj spid="_x0000_s99353" r:id="rId11" imgW="89001600" imgH="12496800" progId="">
                  <p:embed/>
                </p:oleObj>
              </mc:Choice>
              <mc:Fallback>
                <p:oleObj r:id="rId11" imgW="89001600" imgH="12496800" progId="">
                  <p:embed/>
                  <p:pic>
                    <p:nvPicPr>
                      <p:cNvPr id="0" name="Picture 1" descr="image1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5300886"/>
                        <a:ext cx="67056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 calcmode="lin" valueType="num">
                                      <p:cBhvr additive="base">
                                        <p:cTn id="7" dur="500" fill="hold"/>
                                        <p:tgtEl>
                                          <p:spTgt spid="285699"/>
                                        </p:tgtEl>
                                        <p:attrNameLst>
                                          <p:attrName>ppt_x</p:attrName>
                                        </p:attrNameLst>
                                      </p:cBhvr>
                                      <p:tavLst>
                                        <p:tav tm="0">
                                          <p:val>
                                            <p:strVal val="#ppt_x"/>
                                          </p:val>
                                        </p:tav>
                                        <p:tav tm="100000">
                                          <p:val>
                                            <p:strVal val="#ppt_x"/>
                                          </p:val>
                                        </p:tav>
                                      </p:tavLst>
                                    </p:anim>
                                    <p:anim calcmode="lin" valueType="num">
                                      <p:cBhvr additive="base">
                                        <p:cTn id="8" dur="500" fill="hold"/>
                                        <p:tgtEl>
                                          <p:spTgt spid="2856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5700"/>
                                        </p:tgtEl>
                                        <p:attrNameLst>
                                          <p:attrName>style.visibility</p:attrName>
                                        </p:attrNameLst>
                                      </p:cBhvr>
                                      <p:to>
                                        <p:strVal val="visible"/>
                                      </p:to>
                                    </p:set>
                                    <p:anim calcmode="lin" valueType="num">
                                      <p:cBhvr additive="base">
                                        <p:cTn id="13" dur="500" fill="hold"/>
                                        <p:tgtEl>
                                          <p:spTgt spid="285700"/>
                                        </p:tgtEl>
                                        <p:attrNameLst>
                                          <p:attrName>ppt_x</p:attrName>
                                        </p:attrNameLst>
                                      </p:cBhvr>
                                      <p:tavLst>
                                        <p:tav tm="0">
                                          <p:val>
                                            <p:strVal val="#ppt_x"/>
                                          </p:val>
                                        </p:tav>
                                        <p:tav tm="100000">
                                          <p:val>
                                            <p:strVal val="#ppt_x"/>
                                          </p:val>
                                        </p:tav>
                                      </p:tavLst>
                                    </p:anim>
                                    <p:anim calcmode="lin" valueType="num">
                                      <p:cBhvr additive="base">
                                        <p:cTn id="14" dur="500" fill="hold"/>
                                        <p:tgtEl>
                                          <p:spTgt spid="2857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5701"/>
                                        </p:tgtEl>
                                        <p:attrNameLst>
                                          <p:attrName>style.visibility</p:attrName>
                                        </p:attrNameLst>
                                      </p:cBhvr>
                                      <p:to>
                                        <p:strVal val="visible"/>
                                      </p:to>
                                    </p:set>
                                    <p:anim calcmode="lin" valueType="num">
                                      <p:cBhvr additive="base">
                                        <p:cTn id="19" dur="500" fill="hold"/>
                                        <p:tgtEl>
                                          <p:spTgt spid="285701"/>
                                        </p:tgtEl>
                                        <p:attrNameLst>
                                          <p:attrName>ppt_x</p:attrName>
                                        </p:attrNameLst>
                                      </p:cBhvr>
                                      <p:tavLst>
                                        <p:tav tm="0">
                                          <p:val>
                                            <p:strVal val="#ppt_x"/>
                                          </p:val>
                                        </p:tav>
                                        <p:tav tm="100000">
                                          <p:val>
                                            <p:strVal val="#ppt_x"/>
                                          </p:val>
                                        </p:tav>
                                      </p:tavLst>
                                    </p:anim>
                                    <p:anim calcmode="lin" valueType="num">
                                      <p:cBhvr additive="base">
                                        <p:cTn id="20" dur="500" fill="hold"/>
                                        <p:tgtEl>
                                          <p:spTgt spid="2857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5702"/>
                                        </p:tgtEl>
                                        <p:attrNameLst>
                                          <p:attrName>style.visibility</p:attrName>
                                        </p:attrNameLst>
                                      </p:cBhvr>
                                      <p:to>
                                        <p:strVal val="visible"/>
                                      </p:to>
                                    </p:set>
                                    <p:anim calcmode="lin" valueType="num">
                                      <p:cBhvr additive="base">
                                        <p:cTn id="25" dur="500" fill="hold"/>
                                        <p:tgtEl>
                                          <p:spTgt spid="285702"/>
                                        </p:tgtEl>
                                        <p:attrNameLst>
                                          <p:attrName>ppt_x</p:attrName>
                                        </p:attrNameLst>
                                      </p:cBhvr>
                                      <p:tavLst>
                                        <p:tav tm="0">
                                          <p:val>
                                            <p:strVal val="#ppt_x"/>
                                          </p:val>
                                        </p:tav>
                                        <p:tav tm="100000">
                                          <p:val>
                                            <p:strVal val="#ppt_x"/>
                                          </p:val>
                                        </p:tav>
                                      </p:tavLst>
                                    </p:anim>
                                    <p:anim calcmode="lin" valueType="num">
                                      <p:cBhvr additive="base">
                                        <p:cTn id="26" dur="500" fill="hold"/>
                                        <p:tgtEl>
                                          <p:spTgt spid="285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6722" name="Object 2"/>
          <p:cNvGraphicFramePr>
            <a:graphicFrameLocks noChangeAspect="1"/>
          </p:cNvGraphicFramePr>
          <p:nvPr/>
        </p:nvGraphicFramePr>
        <p:xfrm>
          <a:off x="1358900" y="3248248"/>
          <a:ext cx="7404100" cy="1462088"/>
        </p:xfrm>
        <a:graphic>
          <a:graphicData uri="http://schemas.openxmlformats.org/presentationml/2006/ole">
            <mc:AlternateContent xmlns:mc="http://schemas.openxmlformats.org/markup-compatibility/2006">
              <mc:Choice xmlns:v="urn:schemas-microsoft-com:vml" Requires="v">
                <p:oleObj spid="_x0000_s100365" name="Equation" r:id="rId3" imgW="86868000" imgH="15849600" progId="">
                  <p:embed/>
                </p:oleObj>
              </mc:Choice>
              <mc:Fallback>
                <p:oleObj name="Equation" r:id="rId3" imgW="86868000" imgH="15849600" progId="">
                  <p:embed/>
                  <p:pic>
                    <p:nvPicPr>
                      <p:cNvPr id="0" name="Picture 3" descr="image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3248248"/>
                        <a:ext cx="7404100" cy="146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23" name="Object 3"/>
          <p:cNvGraphicFramePr>
            <a:graphicFrameLocks noChangeAspect="1"/>
          </p:cNvGraphicFramePr>
          <p:nvPr/>
        </p:nvGraphicFramePr>
        <p:xfrm>
          <a:off x="2339975" y="5477098"/>
          <a:ext cx="4495800" cy="792163"/>
        </p:xfrm>
        <a:graphic>
          <a:graphicData uri="http://schemas.openxmlformats.org/presentationml/2006/ole">
            <mc:AlternateContent xmlns:mc="http://schemas.openxmlformats.org/markup-compatibility/2006">
              <mc:Choice xmlns:v="urn:schemas-microsoft-com:vml" Requires="v">
                <p:oleObj spid="_x0000_s100366" r:id="rId5" imgW="60960000" imgH="10668000" progId="">
                  <p:embed/>
                </p:oleObj>
              </mc:Choice>
              <mc:Fallback>
                <p:oleObj r:id="rId5" imgW="60960000" imgH="10668000" progId="">
                  <p:embed/>
                  <p:pic>
                    <p:nvPicPr>
                      <p:cNvPr id="0" name="Picture 2" descr="image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477098"/>
                        <a:ext cx="44958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493" name="Group 4"/>
          <p:cNvGrpSpPr/>
          <p:nvPr/>
        </p:nvGrpSpPr>
        <p:grpSpPr bwMode="auto">
          <a:xfrm>
            <a:off x="1219200" y="1052736"/>
            <a:ext cx="7456488" cy="1443037"/>
            <a:chOff x="768" y="825"/>
            <a:chExt cx="4560" cy="909"/>
          </a:xfrm>
        </p:grpSpPr>
        <p:graphicFrame>
          <p:nvGraphicFramePr>
            <p:cNvPr id="63492" name="Object 5"/>
            <p:cNvGraphicFramePr>
              <a:graphicFrameLocks noChangeAspect="1"/>
            </p:cNvGraphicFramePr>
            <p:nvPr/>
          </p:nvGraphicFramePr>
          <p:xfrm>
            <a:off x="864" y="1200"/>
            <a:ext cx="4464" cy="534"/>
          </p:xfrm>
          <a:graphic>
            <a:graphicData uri="http://schemas.openxmlformats.org/presentationml/2006/ole">
              <mc:AlternateContent xmlns:mc="http://schemas.openxmlformats.org/markup-compatibility/2006">
                <mc:Choice xmlns:v="urn:schemas-microsoft-com:vml" Requires="v">
                  <p:oleObj spid="_x0000_s100367" r:id="rId7" imgW="106984800" imgH="12801600" progId="">
                    <p:embed/>
                  </p:oleObj>
                </mc:Choice>
                <mc:Fallback>
                  <p:oleObj r:id="rId7" imgW="106984800" imgH="12801600" progId="">
                    <p:embed/>
                    <p:pic>
                      <p:nvPicPr>
                        <p:cNvPr id="0" name="Picture 1" descr="image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1200"/>
                          <a:ext cx="4464"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6"/>
            <p:cNvSpPr>
              <a:spLocks noChangeArrowheads="1"/>
            </p:cNvSpPr>
            <p:nvPr/>
          </p:nvSpPr>
          <p:spPr bwMode="auto">
            <a:xfrm>
              <a:off x="768" y="825"/>
              <a:ext cx="788" cy="327"/>
            </a:xfrm>
            <a:prstGeom prst="rect">
              <a:avLst/>
            </a:prstGeom>
            <a:noFill/>
            <a:ln w="22225">
              <a:noFill/>
              <a:miter lim="800000"/>
            </a:ln>
          </p:spPr>
          <p:txBody>
            <a:bodyPr>
              <a:spAutoFit/>
            </a:bodyPr>
            <a:lstStyle/>
            <a:p>
              <a:pPr>
                <a:defRPr/>
              </a:pPr>
              <a:r>
                <a:rPr lang="zh-CN" altLang="en-US" sz="2800">
                  <a:ea typeface="宋体" panose="02010600030101010101" pitchFamily="2" charset="-122"/>
                </a:rPr>
                <a:t>所以</a:t>
              </a:r>
            </a:p>
          </p:txBody>
        </p:sp>
      </p:grpSp>
      <p:sp>
        <p:nvSpPr>
          <p:cNvPr id="286728" name="Rectangle 8"/>
          <p:cNvSpPr>
            <a:spLocks noChangeArrowheads="1"/>
          </p:cNvSpPr>
          <p:nvPr/>
        </p:nvSpPr>
        <p:spPr bwMode="auto">
          <a:xfrm>
            <a:off x="2124075" y="4827811"/>
            <a:ext cx="3430588"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当初始条件为零时：</a:t>
            </a:r>
          </a:p>
        </p:txBody>
      </p:sp>
      <p:sp>
        <p:nvSpPr>
          <p:cNvPr id="286730" name="AutoShape 10"/>
          <p:cNvSpPr>
            <a:spLocks noChangeArrowheads="1"/>
          </p:cNvSpPr>
          <p:nvPr/>
        </p:nvSpPr>
        <p:spPr bwMode="auto">
          <a:xfrm>
            <a:off x="2286000" y="3324448"/>
            <a:ext cx="2133600" cy="762000"/>
          </a:xfrm>
          <a:prstGeom prst="flowChartAlternateProcess">
            <a:avLst/>
          </a:prstGeom>
          <a:noFill/>
          <a:ln w="22225">
            <a:solidFill>
              <a:srgbClr val="CC0000"/>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286731" name="AutoShape 11"/>
          <p:cNvSpPr>
            <a:spLocks noChangeArrowheads="1"/>
          </p:cNvSpPr>
          <p:nvPr/>
        </p:nvSpPr>
        <p:spPr bwMode="auto">
          <a:xfrm>
            <a:off x="2438400" y="4162648"/>
            <a:ext cx="5105400" cy="533400"/>
          </a:xfrm>
          <a:prstGeom prst="roundRect">
            <a:avLst>
              <a:gd name="adj" fmla="val 16667"/>
            </a:avLst>
          </a:prstGeom>
          <a:noFill/>
          <a:ln w="22225">
            <a:solidFill>
              <a:srgbClr val="3333FF"/>
            </a:solidFill>
            <a:miter lim="800000"/>
          </a:ln>
          <a:effectLst/>
        </p:spPr>
        <p:txBody>
          <a:bodyPr wrap="none" anchor="ctr"/>
          <a:lstStyle/>
          <a:p>
            <a:pPr>
              <a:spcBef>
                <a:spcPct val="20000"/>
              </a:spcBef>
              <a:defRPr/>
            </a:pPr>
            <a:endParaRPr lang="zh-CN" altLang="en-US">
              <a:ea typeface="宋体" panose="02010600030101010101" pitchFamily="2" charset="-122"/>
            </a:endParaRPr>
          </a:p>
        </p:txBody>
      </p:sp>
      <p:sp>
        <p:nvSpPr>
          <p:cNvPr id="286732" name="AutoShape 12"/>
          <p:cNvSpPr>
            <a:spLocks noChangeArrowheads="1"/>
          </p:cNvSpPr>
          <p:nvPr/>
        </p:nvSpPr>
        <p:spPr bwMode="auto">
          <a:xfrm>
            <a:off x="4191000" y="2638648"/>
            <a:ext cx="2253208" cy="533400"/>
          </a:xfrm>
          <a:prstGeom prst="wedgeRoundRectCallout">
            <a:avLst>
              <a:gd name="adj1" fmla="val -43991"/>
              <a:gd name="adj2" fmla="val 75000"/>
              <a:gd name="adj3" fmla="val 16667"/>
            </a:avLst>
          </a:prstGeom>
          <a:noFill/>
          <a:ln w="22225">
            <a:solidFill>
              <a:srgbClr val="CC0000"/>
            </a:solidFill>
            <a:miter lim="800000"/>
          </a:ln>
        </p:spPr>
        <p:txBody>
          <a:bodyPr/>
          <a:lstStyle/>
          <a:p>
            <a:pPr algn="ctr">
              <a:defRPr/>
            </a:pPr>
            <a:r>
              <a:rPr lang="zh-CN" altLang="en-US" sz="2400" dirty="0">
                <a:solidFill>
                  <a:schemeClr val="accent1"/>
                </a:solidFill>
                <a:ea typeface="宋体" panose="02010600030101010101" pitchFamily="2" charset="-122"/>
              </a:rPr>
              <a:t>零初</a:t>
            </a:r>
            <a:r>
              <a:rPr lang="zh-CN" altLang="en-US" sz="2400" dirty="0">
                <a:solidFill>
                  <a:schemeClr val="tx2">
                    <a:lumMod val="20000"/>
                    <a:lumOff val="80000"/>
                  </a:schemeClr>
                </a:solidFill>
                <a:ea typeface="宋体" panose="02010600030101010101" pitchFamily="2" charset="-122"/>
              </a:rPr>
              <a:t>状</a:t>
            </a:r>
            <a:r>
              <a:rPr lang="zh-CN" altLang="en-US" sz="2400" dirty="0">
                <a:solidFill>
                  <a:srgbClr val="CC0000"/>
                </a:solidFill>
                <a:ea typeface="宋体" panose="02010600030101010101" pitchFamily="2" charset="-122"/>
              </a:rPr>
              <a:t>态响应</a:t>
            </a:r>
          </a:p>
        </p:txBody>
      </p:sp>
      <p:sp>
        <p:nvSpPr>
          <p:cNvPr id="286733" name="AutoShape 13"/>
          <p:cNvSpPr>
            <a:spLocks noChangeArrowheads="1"/>
          </p:cNvSpPr>
          <p:nvPr/>
        </p:nvSpPr>
        <p:spPr bwMode="auto">
          <a:xfrm>
            <a:off x="5410200" y="3400648"/>
            <a:ext cx="1981200" cy="533400"/>
          </a:xfrm>
          <a:prstGeom prst="wedgeRoundRectCallout">
            <a:avLst>
              <a:gd name="adj1" fmla="val -43347"/>
              <a:gd name="adj2" fmla="val 87500"/>
              <a:gd name="adj3" fmla="val 16667"/>
            </a:avLst>
          </a:prstGeom>
          <a:noFill/>
          <a:ln w="22225">
            <a:solidFill>
              <a:srgbClr val="3333FF"/>
            </a:solidFill>
            <a:miter lim="800000"/>
          </a:ln>
        </p:spPr>
        <p:txBody>
          <a:bodyPr/>
          <a:lstStyle/>
          <a:p>
            <a:pPr algn="ctr">
              <a:defRPr/>
            </a:pPr>
            <a:r>
              <a:rPr lang="zh-CN" altLang="en-US" sz="2400">
                <a:solidFill>
                  <a:srgbClr val="3333FF"/>
                </a:solidFill>
                <a:ea typeface="宋体" panose="02010600030101010101" pitchFamily="2" charset="-122"/>
              </a:rPr>
              <a:t>零输入响应</a:t>
            </a:r>
          </a:p>
        </p:txBody>
      </p:sp>
      <p:sp>
        <p:nvSpPr>
          <p:cNvPr id="12"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13" name="页脚占位符 12"/>
          <p:cNvSpPr>
            <a:spLocks noGrp="1"/>
          </p:cNvSpPr>
          <p:nvPr>
            <p:ph type="ftr" sz="quarter" idx="11"/>
          </p:nvPr>
        </p:nvSpPr>
        <p:spPr/>
        <p:txBody>
          <a:bodyPr/>
          <a:lstStyle/>
          <a:p>
            <a:pPr>
              <a:defRPr/>
            </a:pPr>
            <a:r>
              <a:rPr lang="en-US" altLang="zh-CN"/>
              <a:t>192</a:t>
            </a:r>
            <a:endParaRPr lang="zh-CN" altLang="zh-CN"/>
          </a:p>
        </p:txBody>
      </p:sp>
      <p:sp>
        <p:nvSpPr>
          <p:cNvPr id="14" name="TextBox 13"/>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89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30"/>
                                        </p:tgtEl>
                                        <p:attrNameLst>
                                          <p:attrName>style.visibility</p:attrName>
                                        </p:attrNameLst>
                                      </p:cBhvr>
                                      <p:to>
                                        <p:strVal val="visible"/>
                                      </p:to>
                                    </p:set>
                                    <p:anim calcmode="lin" valueType="num">
                                      <p:cBhvr additive="base">
                                        <p:cTn id="13" dur="500" fill="hold"/>
                                        <p:tgtEl>
                                          <p:spTgt spid="286730"/>
                                        </p:tgtEl>
                                        <p:attrNameLst>
                                          <p:attrName>ppt_x</p:attrName>
                                        </p:attrNameLst>
                                      </p:cBhvr>
                                      <p:tavLst>
                                        <p:tav tm="0">
                                          <p:val>
                                            <p:strVal val="#ppt_x"/>
                                          </p:val>
                                        </p:tav>
                                        <p:tav tm="100000">
                                          <p:val>
                                            <p:strVal val="#ppt_x"/>
                                          </p:val>
                                        </p:tav>
                                      </p:tavLst>
                                    </p:anim>
                                    <p:anim calcmode="lin" valueType="num">
                                      <p:cBhvr additive="base">
                                        <p:cTn id="14" dur="500" fill="hold"/>
                                        <p:tgtEl>
                                          <p:spTgt spid="2867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86732"/>
                                        </p:tgtEl>
                                        <p:attrNameLst>
                                          <p:attrName>style.visibility</p:attrName>
                                        </p:attrNameLst>
                                      </p:cBhvr>
                                      <p:to>
                                        <p:strVal val="visible"/>
                                      </p:to>
                                    </p:set>
                                    <p:anim calcmode="lin" valueType="num">
                                      <p:cBhvr additive="base">
                                        <p:cTn id="17" dur="500" fill="hold"/>
                                        <p:tgtEl>
                                          <p:spTgt spid="286732"/>
                                        </p:tgtEl>
                                        <p:attrNameLst>
                                          <p:attrName>ppt_x</p:attrName>
                                        </p:attrNameLst>
                                      </p:cBhvr>
                                      <p:tavLst>
                                        <p:tav tm="0">
                                          <p:val>
                                            <p:strVal val="#ppt_x"/>
                                          </p:val>
                                        </p:tav>
                                        <p:tav tm="100000">
                                          <p:val>
                                            <p:strVal val="#ppt_x"/>
                                          </p:val>
                                        </p:tav>
                                      </p:tavLst>
                                    </p:anim>
                                    <p:anim calcmode="lin" valueType="num">
                                      <p:cBhvr additive="base">
                                        <p:cTn id="18" dur="500" fill="hold"/>
                                        <p:tgtEl>
                                          <p:spTgt spid="2867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6733"/>
                                        </p:tgtEl>
                                        <p:attrNameLst>
                                          <p:attrName>style.visibility</p:attrName>
                                        </p:attrNameLst>
                                      </p:cBhvr>
                                      <p:to>
                                        <p:strVal val="visible"/>
                                      </p:to>
                                    </p:set>
                                    <p:anim calcmode="lin" valueType="num">
                                      <p:cBhvr additive="base">
                                        <p:cTn id="23" dur="500" fill="hold"/>
                                        <p:tgtEl>
                                          <p:spTgt spid="286733"/>
                                        </p:tgtEl>
                                        <p:attrNameLst>
                                          <p:attrName>ppt_x</p:attrName>
                                        </p:attrNameLst>
                                      </p:cBhvr>
                                      <p:tavLst>
                                        <p:tav tm="0">
                                          <p:val>
                                            <p:strVal val="#ppt_x"/>
                                          </p:val>
                                        </p:tav>
                                        <p:tav tm="100000">
                                          <p:val>
                                            <p:strVal val="#ppt_x"/>
                                          </p:val>
                                        </p:tav>
                                      </p:tavLst>
                                    </p:anim>
                                    <p:anim calcmode="lin" valueType="num">
                                      <p:cBhvr additive="base">
                                        <p:cTn id="24" dur="500" fill="hold"/>
                                        <p:tgtEl>
                                          <p:spTgt spid="2867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731"/>
                                        </p:tgtEl>
                                        <p:attrNameLst>
                                          <p:attrName>style.visibility</p:attrName>
                                        </p:attrNameLst>
                                      </p:cBhvr>
                                      <p:to>
                                        <p:strVal val="visible"/>
                                      </p:to>
                                    </p:set>
                                    <p:anim calcmode="lin" valueType="num">
                                      <p:cBhvr additive="base">
                                        <p:cTn id="27" dur="500" fill="hold"/>
                                        <p:tgtEl>
                                          <p:spTgt spid="286731"/>
                                        </p:tgtEl>
                                        <p:attrNameLst>
                                          <p:attrName>ppt_x</p:attrName>
                                        </p:attrNameLst>
                                      </p:cBhvr>
                                      <p:tavLst>
                                        <p:tav tm="0">
                                          <p:val>
                                            <p:strVal val="#ppt_x"/>
                                          </p:val>
                                        </p:tav>
                                        <p:tav tm="100000">
                                          <p:val>
                                            <p:strVal val="#ppt_x"/>
                                          </p:val>
                                        </p:tav>
                                      </p:tavLst>
                                    </p:anim>
                                    <p:anim calcmode="lin" valueType="num">
                                      <p:cBhvr additive="base">
                                        <p:cTn id="28" dur="500" fill="hold"/>
                                        <p:tgtEl>
                                          <p:spTgt spid="2867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6728"/>
                                        </p:tgtEl>
                                        <p:attrNameLst>
                                          <p:attrName>style.visibility</p:attrName>
                                        </p:attrNameLst>
                                      </p:cBhvr>
                                      <p:to>
                                        <p:strVal val="visible"/>
                                      </p:to>
                                    </p:set>
                                    <p:anim calcmode="lin" valueType="num">
                                      <p:cBhvr additive="base">
                                        <p:cTn id="33" dur="500" fill="hold"/>
                                        <p:tgtEl>
                                          <p:spTgt spid="286728"/>
                                        </p:tgtEl>
                                        <p:attrNameLst>
                                          <p:attrName>ppt_x</p:attrName>
                                        </p:attrNameLst>
                                      </p:cBhvr>
                                      <p:tavLst>
                                        <p:tav tm="0">
                                          <p:val>
                                            <p:strVal val="#ppt_x"/>
                                          </p:val>
                                        </p:tav>
                                        <p:tav tm="100000">
                                          <p:val>
                                            <p:strVal val="#ppt_x"/>
                                          </p:val>
                                        </p:tav>
                                      </p:tavLst>
                                    </p:anim>
                                    <p:anim calcmode="lin" valueType="num">
                                      <p:cBhvr additive="base">
                                        <p:cTn id="34" dur="500" fill="hold"/>
                                        <p:tgtEl>
                                          <p:spTgt spid="2867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86723"/>
                                        </p:tgtEl>
                                        <p:attrNameLst>
                                          <p:attrName>style.visibility</p:attrName>
                                        </p:attrNameLst>
                                      </p:cBhvr>
                                      <p:to>
                                        <p:strVal val="visible"/>
                                      </p:to>
                                    </p:set>
                                    <p:anim calcmode="lin" valueType="num">
                                      <p:cBhvr additive="base">
                                        <p:cTn id="39" dur="500" fill="hold"/>
                                        <p:tgtEl>
                                          <p:spTgt spid="286723"/>
                                        </p:tgtEl>
                                        <p:attrNameLst>
                                          <p:attrName>ppt_x</p:attrName>
                                        </p:attrNameLst>
                                      </p:cBhvr>
                                      <p:tavLst>
                                        <p:tav tm="0">
                                          <p:val>
                                            <p:strVal val="#ppt_x"/>
                                          </p:val>
                                        </p:tav>
                                        <p:tav tm="100000">
                                          <p:val>
                                            <p:strVal val="#ppt_x"/>
                                          </p:val>
                                        </p:tav>
                                      </p:tavLst>
                                    </p:anim>
                                    <p:anim calcmode="lin" valueType="num">
                                      <p:cBhvr additive="base">
                                        <p:cTn id="40" dur="500" fill="hold"/>
                                        <p:tgtEl>
                                          <p:spTgt spid="286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8" grpId="0" autoUpdateAnimBg="0"/>
      <p:bldP spid="286730" grpId="0" animBg="1"/>
      <p:bldP spid="286731" grpId="0" animBg="1"/>
      <p:bldP spid="286732" grpId="0" animBg="1"/>
      <p:bldP spid="28673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971550" y="1268413"/>
            <a:ext cx="3365500" cy="519112"/>
          </a:xfrm>
          <a:prstGeom prst="rect">
            <a:avLst/>
          </a:prstGeom>
          <a:noFill/>
          <a:ln w="22225">
            <a:noFill/>
            <a:miter lim="800000"/>
          </a:ln>
        </p:spPr>
        <p:txBody>
          <a:bodyPr>
            <a:spAutoFit/>
          </a:bodyPr>
          <a:lstStyle/>
          <a:p>
            <a:pPr>
              <a:buFont typeface="Wingdings" panose="05000000000000000000" pitchFamily="2" charset="2"/>
              <a:buChar char="l"/>
              <a:defRPr/>
            </a:pPr>
            <a:r>
              <a:rPr lang="en-US" altLang="zh-CN" sz="2800" dirty="0">
                <a:solidFill>
                  <a:srgbClr val="893B7E"/>
                </a:solidFill>
                <a:latin typeface="Times New Roman" panose="02020603050405020304" pitchFamily="18" charset="0"/>
                <a:ea typeface="黑体" panose="02010609060101010101" pitchFamily="49" charset="-122"/>
              </a:rPr>
              <a:t> </a:t>
            </a:r>
            <a:r>
              <a:rPr lang="zh-CN" altLang="en-US" sz="2800" dirty="0">
                <a:solidFill>
                  <a:srgbClr val="893B7E"/>
                </a:solidFill>
                <a:ea typeface="宋体" panose="02010600030101010101" pitchFamily="2" charset="-122"/>
              </a:rPr>
              <a:t>数学模型的形式</a:t>
            </a:r>
          </a:p>
        </p:txBody>
      </p:sp>
      <p:sp>
        <p:nvSpPr>
          <p:cNvPr id="188419" name="Text Box 3"/>
          <p:cNvSpPr txBox="1">
            <a:spLocks noChangeArrowheads="1"/>
          </p:cNvSpPr>
          <p:nvPr/>
        </p:nvSpPr>
        <p:spPr bwMode="auto">
          <a:xfrm>
            <a:off x="1123950" y="1984375"/>
            <a:ext cx="7315200" cy="1579563"/>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时间域：微分方程</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差分方程</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状态方程</a:t>
            </a:r>
            <a:r>
              <a:rPr lang="zh-CN" altLang="en-US"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（一阶微分方程组）</a:t>
            </a:r>
            <a:endParaRPr lang="zh-CN" altLang="en-US" sz="2800" dirty="0">
              <a:latin typeface="Times New Roman" panose="02020603050405020304" pitchFamily="18" charset="0"/>
              <a:ea typeface="宋体" panose="02010600030101010101" pitchFamily="2" charset="-122"/>
            </a:endParaRPr>
          </a:p>
        </p:txBody>
      </p:sp>
      <p:sp>
        <p:nvSpPr>
          <p:cNvPr id="188420" name="Text Box 4"/>
          <p:cNvSpPr txBox="1">
            <a:spLocks noChangeArrowheads="1"/>
          </p:cNvSpPr>
          <p:nvPr/>
        </p:nvSpPr>
        <p:spPr bwMode="auto">
          <a:xfrm>
            <a:off x="1162000" y="3573016"/>
            <a:ext cx="7010400" cy="1082675"/>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dirty="0">
                <a:latin typeface="Times New Roman" panose="02020603050405020304" pitchFamily="18" charset="0"/>
                <a:ea typeface="宋体" panose="02010600030101010101" pitchFamily="2" charset="-122"/>
              </a:rPr>
              <a:t> </a:t>
            </a:r>
            <a:r>
              <a:rPr lang="zh-CN" altLang="en-US" sz="2800" dirty="0">
                <a:latin typeface="宋体" panose="02010600030101010101" pitchFamily="2" charset="-122"/>
                <a:ea typeface="宋体" panose="02010600030101010101" pitchFamily="2" charset="-122"/>
              </a:rPr>
              <a:t>复数域：传递函数</a:t>
            </a:r>
            <a:endParaRPr lang="en-US" altLang="zh-CN" sz="2800" dirty="0">
              <a:latin typeface="宋体" panose="02010600030101010101" pitchFamily="2" charset="-122"/>
              <a:ea typeface="宋体" panose="02010600030101010101" pitchFamily="2" charset="-122"/>
            </a:endParaRPr>
          </a:p>
          <a:p>
            <a:pPr>
              <a:lnSpc>
                <a:spcPct val="115000"/>
              </a:lnSpc>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结构图</a:t>
            </a:r>
          </a:p>
        </p:txBody>
      </p:sp>
      <p:sp>
        <p:nvSpPr>
          <p:cNvPr id="188421" name="Text Box 5"/>
          <p:cNvSpPr txBox="1">
            <a:spLocks noChangeArrowheads="1"/>
          </p:cNvSpPr>
          <p:nvPr/>
        </p:nvSpPr>
        <p:spPr bwMode="auto">
          <a:xfrm>
            <a:off x="1162000" y="4716016"/>
            <a:ext cx="7010400" cy="543739"/>
          </a:xfrm>
          <a:prstGeom prst="rect">
            <a:avLst/>
          </a:prstGeom>
          <a:noFill/>
          <a:ln w="22225">
            <a:noFill/>
            <a:miter lim="800000"/>
          </a:ln>
        </p:spPr>
        <p:txBody>
          <a:bodyPr>
            <a:spAutoFit/>
          </a:bodyPr>
          <a:lstStyle/>
          <a:p>
            <a:pPr>
              <a:lnSpc>
                <a:spcPct val="115000"/>
              </a:lnSpc>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频率域：频率特性 </a:t>
            </a:r>
          </a:p>
        </p:txBody>
      </p:sp>
      <p:sp>
        <p:nvSpPr>
          <p:cNvPr id="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2.1 </a:t>
            </a:r>
            <a:r>
              <a:rPr lang="zh-CN" altLang="en-US" sz="2000" b="1" dirty="0">
                <a:latin typeface="楷体" panose="02010609060101010101" pitchFamily="49" charset="-122"/>
                <a:ea typeface="楷体" panose="02010609060101010101" pitchFamily="49" charset="-122"/>
              </a:rPr>
              <a:t>数学模型的基本概念</a:t>
            </a:r>
          </a:p>
        </p:txBody>
      </p:sp>
      <p:sp>
        <p:nvSpPr>
          <p:cNvPr id="7" name="灯片编号占位符 6"/>
          <p:cNvSpPr>
            <a:spLocks noGrp="1"/>
          </p:cNvSpPr>
          <p:nvPr>
            <p:ph type="sldNum" sz="quarter" idx="12"/>
          </p:nvPr>
        </p:nvSpPr>
        <p:spPr/>
        <p:txBody>
          <a:bodyPr/>
          <a:lstStyle/>
          <a:p>
            <a:fld id="{CBB6FD9D-FA08-4F2A-90DD-7CEE8E59FBDF}" type="slidenum">
              <a:rPr lang="en-US" altLang="zh-CN" smtClean="0"/>
              <a:pPr/>
              <a:t>9</a:t>
            </a:fld>
            <a:endParaRPr lang="en-US" altLang="zh-CN"/>
          </a:p>
        </p:txBody>
      </p:sp>
      <p:sp>
        <p:nvSpPr>
          <p:cNvPr id="8" name="页脚占位符 7"/>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additive="base">
                                        <p:cTn id="7" dur="500" fill="hold"/>
                                        <p:tgtEl>
                                          <p:spTgt spid="188419"/>
                                        </p:tgtEl>
                                        <p:attrNameLst>
                                          <p:attrName>ppt_x</p:attrName>
                                        </p:attrNameLst>
                                      </p:cBhvr>
                                      <p:tavLst>
                                        <p:tav tm="0">
                                          <p:val>
                                            <p:strVal val="#ppt_x"/>
                                          </p:val>
                                        </p:tav>
                                        <p:tav tm="100000">
                                          <p:val>
                                            <p:strVal val="#ppt_x"/>
                                          </p:val>
                                        </p:tav>
                                      </p:tavLst>
                                    </p:anim>
                                    <p:anim calcmode="lin" valueType="num">
                                      <p:cBhvr additive="base">
                                        <p:cTn id="8" dur="500" fill="hold"/>
                                        <p:tgtEl>
                                          <p:spTgt spid="188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20"/>
                                        </p:tgtEl>
                                        <p:attrNameLst>
                                          <p:attrName>style.visibility</p:attrName>
                                        </p:attrNameLst>
                                      </p:cBhvr>
                                      <p:to>
                                        <p:strVal val="visible"/>
                                      </p:to>
                                    </p:set>
                                    <p:anim calcmode="lin" valueType="num">
                                      <p:cBhvr additive="base">
                                        <p:cTn id="13" dur="500" fill="hold"/>
                                        <p:tgtEl>
                                          <p:spTgt spid="188420"/>
                                        </p:tgtEl>
                                        <p:attrNameLst>
                                          <p:attrName>ppt_x</p:attrName>
                                        </p:attrNameLst>
                                      </p:cBhvr>
                                      <p:tavLst>
                                        <p:tav tm="0">
                                          <p:val>
                                            <p:strVal val="#ppt_x"/>
                                          </p:val>
                                        </p:tav>
                                        <p:tav tm="100000">
                                          <p:val>
                                            <p:strVal val="#ppt_x"/>
                                          </p:val>
                                        </p:tav>
                                      </p:tavLst>
                                    </p:anim>
                                    <p:anim calcmode="lin" valueType="num">
                                      <p:cBhvr additive="base">
                                        <p:cTn id="14" dur="500" fill="hold"/>
                                        <p:tgtEl>
                                          <p:spTgt spid="1884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421"/>
                                        </p:tgtEl>
                                        <p:attrNameLst>
                                          <p:attrName>style.visibility</p:attrName>
                                        </p:attrNameLst>
                                      </p:cBhvr>
                                      <p:to>
                                        <p:strVal val="visible"/>
                                      </p:to>
                                    </p:set>
                                    <p:anim calcmode="lin" valueType="num">
                                      <p:cBhvr additive="base">
                                        <p:cTn id="19" dur="500" fill="hold"/>
                                        <p:tgtEl>
                                          <p:spTgt spid="188421"/>
                                        </p:tgtEl>
                                        <p:attrNameLst>
                                          <p:attrName>ppt_x</p:attrName>
                                        </p:attrNameLst>
                                      </p:cBhvr>
                                      <p:tavLst>
                                        <p:tav tm="0">
                                          <p:val>
                                            <p:strVal val="#ppt_x"/>
                                          </p:val>
                                        </p:tav>
                                        <p:tav tm="100000">
                                          <p:val>
                                            <p:strVal val="#ppt_x"/>
                                          </p:val>
                                        </p:tav>
                                      </p:tavLst>
                                    </p:anim>
                                    <p:anim calcmode="lin" valueType="num">
                                      <p:cBhvr additive="base">
                                        <p:cTn id="20" dur="500" fill="hold"/>
                                        <p:tgtEl>
                                          <p:spTgt spid="188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0" grpId="0" autoUpdateAnimBg="0"/>
      <p:bldP spid="188421"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1181100" y="1988840"/>
            <a:ext cx="73914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q"/>
            </a:pPr>
            <a:r>
              <a:rPr lang="en-US" altLang="zh-CN" sz="2800" dirty="0">
                <a:latin typeface="Times New Roman" panose="02020603050405020304" pitchFamily="18" charset="0"/>
              </a:rPr>
              <a:t> </a:t>
            </a:r>
            <a:r>
              <a:rPr lang="zh-CN" altLang="en-US" sz="2800" dirty="0">
                <a:latin typeface="宋体" panose="02010600030101010101" pitchFamily="2" charset="-122"/>
              </a:rPr>
              <a:t>应用拉氏变换法求解微分方程时，由于初始</a:t>
            </a:r>
          </a:p>
          <a:p>
            <a:pPr>
              <a:lnSpc>
                <a:spcPct val="115000"/>
              </a:lnSpc>
            </a:pPr>
            <a:r>
              <a:rPr lang="zh-CN" altLang="en-US" sz="2800" dirty="0">
                <a:latin typeface="宋体" panose="02010600030101010101" pitchFamily="2" charset="-122"/>
              </a:rPr>
              <a:t>  条件已自动地包含在微分方程的拉氏变换式</a:t>
            </a:r>
          </a:p>
          <a:p>
            <a:pPr>
              <a:lnSpc>
                <a:spcPct val="115000"/>
              </a:lnSpc>
            </a:pPr>
            <a:r>
              <a:rPr lang="zh-CN" altLang="en-US" sz="2800" dirty="0">
                <a:latin typeface="宋体" panose="02010600030101010101" pitchFamily="2" charset="-122"/>
              </a:rPr>
              <a:t>  中，因此，不需要根据初始条件求积分常数</a:t>
            </a:r>
          </a:p>
          <a:p>
            <a:pPr>
              <a:lnSpc>
                <a:spcPct val="115000"/>
              </a:lnSpc>
            </a:pPr>
            <a:r>
              <a:rPr lang="zh-CN" altLang="en-US" sz="2800" dirty="0">
                <a:latin typeface="宋体" panose="02010600030101010101" pitchFamily="2" charset="-122"/>
              </a:rPr>
              <a:t>  的值就可得到微分方程的全解。</a:t>
            </a:r>
            <a:r>
              <a:rPr lang="zh-CN" altLang="en-US" sz="2800" dirty="0">
                <a:latin typeface="Times New Roman" panose="02020603050405020304" pitchFamily="18" charset="0"/>
              </a:rPr>
              <a:t> </a:t>
            </a:r>
          </a:p>
        </p:txBody>
      </p:sp>
      <p:sp>
        <p:nvSpPr>
          <p:cNvPr id="287747" name="Rectangle 3"/>
          <p:cNvSpPr>
            <a:spLocks noChangeArrowheads="1"/>
          </p:cNvSpPr>
          <p:nvPr/>
        </p:nvSpPr>
        <p:spPr bwMode="auto">
          <a:xfrm>
            <a:off x="1208855" y="4221088"/>
            <a:ext cx="7467601"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q"/>
            </a:pPr>
            <a:r>
              <a:rPr lang="en-US" altLang="zh-CN" sz="2800" dirty="0">
                <a:latin typeface="Times New Roman" panose="02020603050405020304" pitchFamily="18" charset="0"/>
              </a:rPr>
              <a:t> </a:t>
            </a:r>
            <a:r>
              <a:rPr lang="zh-CN" altLang="en-US" sz="2800" dirty="0">
                <a:latin typeface="宋体" panose="02010600030101010101" pitchFamily="2" charset="-122"/>
              </a:rPr>
              <a:t>如果所有的初始条件为零，微分方程的拉氏变换可以简单地用</a:t>
            </a:r>
            <a:r>
              <a:rPr lang="en-US" altLang="zh-CN" sz="2800" i="1" dirty="0">
                <a:latin typeface="Times New Roman" panose="02020603050405020304" pitchFamily="18" charset="0"/>
              </a:rPr>
              <a:t>s</a:t>
            </a:r>
            <a:r>
              <a:rPr lang="en-US" altLang="zh-CN" sz="2800" i="1" baseline="30000" dirty="0">
                <a:latin typeface="Times New Roman" panose="02020603050405020304" pitchFamily="18" charset="0"/>
              </a:rPr>
              <a:t>n</a:t>
            </a:r>
            <a:r>
              <a:rPr lang="zh-CN" altLang="en-US" sz="2800" dirty="0">
                <a:latin typeface="宋体" panose="02010600030101010101" pitchFamily="2" charset="-122"/>
              </a:rPr>
              <a:t>代替</a:t>
            </a:r>
            <a:r>
              <a:rPr lang="en-US" altLang="zh-CN" sz="2800" i="1" dirty="0">
                <a:latin typeface="Times New Roman" panose="02020603050405020304" pitchFamily="18" charset="0"/>
              </a:rPr>
              <a:t>d</a:t>
            </a:r>
            <a:r>
              <a:rPr lang="en-US" altLang="zh-CN" sz="2800" i="1" baseline="30000"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dt</a:t>
            </a:r>
            <a:r>
              <a:rPr lang="en-US" altLang="zh-CN" sz="2800" i="1" baseline="30000" dirty="0">
                <a:latin typeface="Times New Roman" panose="02020603050405020304" pitchFamily="18" charset="0"/>
              </a:rPr>
              <a:t>n</a:t>
            </a:r>
            <a:r>
              <a:rPr lang="zh-CN" altLang="en-US" sz="2800" dirty="0">
                <a:latin typeface="宋体" panose="02010600030101010101" pitchFamily="2" charset="-122"/>
              </a:rPr>
              <a:t>得到。</a:t>
            </a:r>
            <a:r>
              <a:rPr lang="zh-CN" altLang="en-US" sz="2800" dirty="0">
                <a:latin typeface="Times New Roman" panose="02020603050405020304" pitchFamily="18" charset="0"/>
              </a:rPr>
              <a:t> </a:t>
            </a:r>
          </a:p>
        </p:txBody>
      </p:sp>
      <p:sp>
        <p:nvSpPr>
          <p:cNvPr id="164868" name="Rectangle 4"/>
          <p:cNvSpPr>
            <a:spLocks noChangeArrowheads="1"/>
          </p:cNvSpPr>
          <p:nvPr/>
        </p:nvSpPr>
        <p:spPr bwMode="auto">
          <a:xfrm>
            <a:off x="1142008" y="1259682"/>
            <a:ext cx="7315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由上述实例可见：</a:t>
            </a:r>
            <a:endParaRPr lang="zh-CN" altLang="en-US" sz="2800" dirty="0"/>
          </a:p>
        </p:txBody>
      </p:sp>
      <p:sp>
        <p:nvSpPr>
          <p:cNvPr id="5" name="Text Box 8"/>
          <p:cNvSpPr txBox="1">
            <a:spLocks noChangeArrowheads="1"/>
          </p:cNvSpPr>
          <p:nvPr/>
        </p:nvSpPr>
        <p:spPr bwMode="auto">
          <a:xfrm>
            <a:off x="4916488" y="209486"/>
            <a:ext cx="4047999" cy="33919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2.4 </a:t>
            </a:r>
            <a:r>
              <a:rPr lang="zh-CN" altLang="en-US" sz="2000" b="1" dirty="0">
                <a:latin typeface="楷体" panose="02010609060101010101" pitchFamily="49" charset="-122"/>
                <a:ea typeface="楷体" panose="02010609060101010101" pitchFamily="49" charset="-122"/>
              </a:rPr>
              <a:t>拉氏变换和拉氏反变换</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7" name="TextBox 6"/>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 calcmode="lin" valueType="num">
                                      <p:cBhvr additive="base">
                                        <p:cTn id="7" dur="500" fill="hold"/>
                                        <p:tgtEl>
                                          <p:spTgt spid="287746"/>
                                        </p:tgtEl>
                                        <p:attrNameLst>
                                          <p:attrName>ppt_x</p:attrName>
                                        </p:attrNameLst>
                                      </p:cBhvr>
                                      <p:tavLst>
                                        <p:tav tm="0">
                                          <p:val>
                                            <p:strVal val="#ppt_x"/>
                                          </p:val>
                                        </p:tav>
                                        <p:tav tm="100000">
                                          <p:val>
                                            <p:strVal val="#ppt_x"/>
                                          </p:val>
                                        </p:tav>
                                      </p:tavLst>
                                    </p:anim>
                                    <p:anim calcmode="lin" valueType="num">
                                      <p:cBhvr additive="base">
                                        <p:cTn id="8" dur="500" fill="hold"/>
                                        <p:tgtEl>
                                          <p:spTgt spid="2877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7747"/>
                                        </p:tgtEl>
                                        <p:attrNameLst>
                                          <p:attrName>style.visibility</p:attrName>
                                        </p:attrNameLst>
                                      </p:cBhvr>
                                      <p:to>
                                        <p:strVal val="visible"/>
                                      </p:to>
                                    </p:set>
                                    <p:anim calcmode="lin" valueType="num">
                                      <p:cBhvr additive="base">
                                        <p:cTn id="13" dur="500" fill="hold"/>
                                        <p:tgtEl>
                                          <p:spTgt spid="287747"/>
                                        </p:tgtEl>
                                        <p:attrNameLst>
                                          <p:attrName>ppt_x</p:attrName>
                                        </p:attrNameLst>
                                      </p:cBhvr>
                                      <p:tavLst>
                                        <p:tav tm="0">
                                          <p:val>
                                            <p:strVal val="#ppt_x"/>
                                          </p:val>
                                        </p:tav>
                                        <p:tav tm="100000">
                                          <p:val>
                                            <p:strVal val="#ppt_x"/>
                                          </p:val>
                                        </p:tav>
                                      </p:tavLst>
                                    </p:anim>
                                    <p:anim calcmode="lin" valueType="num">
                                      <p:cBhvr additive="base">
                                        <p:cTn id="14" dur="500" fill="hold"/>
                                        <p:tgtEl>
                                          <p:spTgt spid="287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utoUpdateAnimBg="0"/>
      <p:bldP spid="287747"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3"/>
          <p:cNvSpPr>
            <a:spLocks noChangeArrowheads="1"/>
          </p:cNvSpPr>
          <p:nvPr/>
        </p:nvSpPr>
        <p:spPr bwMode="auto">
          <a:xfrm>
            <a:off x="990600" y="1628800"/>
            <a:ext cx="427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buFont typeface="Wingdings" panose="05000000000000000000" pitchFamily="2" charset="2"/>
              <a:buChar char="l"/>
            </a:pPr>
            <a:r>
              <a:rPr lang="en-US" altLang="zh-CN" sz="2800" dirty="0">
                <a:latin typeface="Times New Roman" panose="02020603050405020304" pitchFamily="18" charset="0"/>
                <a:ea typeface="黑体" panose="02010609060101010101" pitchFamily="49" charset="-122"/>
              </a:rPr>
              <a:t> </a:t>
            </a:r>
            <a:r>
              <a:rPr lang="zh-CN" altLang="en-US" sz="2800" dirty="0"/>
              <a:t>传递函数的概念和定义</a:t>
            </a:r>
            <a:r>
              <a:rPr lang="zh-CN" altLang="en-US" sz="2800" dirty="0">
                <a:latin typeface="Times New Roman" panose="02020603050405020304" pitchFamily="18" charset="0"/>
              </a:rPr>
              <a:t>  </a:t>
            </a:r>
          </a:p>
        </p:txBody>
      </p:sp>
      <p:sp>
        <p:nvSpPr>
          <p:cNvPr id="288772" name="Rectangle 4"/>
          <p:cNvSpPr>
            <a:spLocks noChangeArrowheads="1"/>
          </p:cNvSpPr>
          <p:nvPr/>
        </p:nvSpPr>
        <p:spPr bwMode="auto">
          <a:xfrm>
            <a:off x="1143000" y="2147912"/>
            <a:ext cx="20669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p>
            <a:pPr>
              <a:lnSpc>
                <a:spcPct val="120000"/>
              </a:lnSpc>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传递函数</a:t>
            </a:r>
            <a:r>
              <a:rPr lang="zh-CN" altLang="en-US" sz="2800">
                <a:latin typeface="Times New Roman" panose="02020603050405020304" pitchFamily="18" charset="0"/>
              </a:rPr>
              <a:t> </a:t>
            </a:r>
          </a:p>
        </p:txBody>
      </p:sp>
      <p:sp>
        <p:nvSpPr>
          <p:cNvPr id="288774" name="Rectangle 6"/>
          <p:cNvSpPr>
            <a:spLocks noChangeArrowheads="1"/>
          </p:cNvSpPr>
          <p:nvPr/>
        </p:nvSpPr>
        <p:spPr bwMode="auto">
          <a:xfrm>
            <a:off x="1143000" y="3087712"/>
            <a:ext cx="73279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pPr>
            <a:r>
              <a:rPr lang="zh-CN" altLang="en-US" sz="2800" dirty="0">
                <a:latin typeface="宋体" panose="02010600030101010101" pitchFamily="2" charset="-122"/>
              </a:rPr>
              <a:t>在</a:t>
            </a:r>
            <a:r>
              <a:rPr lang="zh-CN" altLang="en-US" sz="2800" dirty="0">
                <a:solidFill>
                  <a:srgbClr val="CC0000"/>
                </a:solidFill>
                <a:latin typeface="宋体" panose="02010600030101010101" pitchFamily="2" charset="-122"/>
              </a:rPr>
              <a:t>零初始条件</a:t>
            </a:r>
            <a:r>
              <a:rPr lang="zh-CN" altLang="en-US" sz="2800" dirty="0">
                <a:latin typeface="宋体" panose="02010600030101010101" pitchFamily="2" charset="-122"/>
              </a:rPr>
              <a:t>下，线性定常系统输出量的拉氏变换与引起该输出的输入量的拉氏变换之比。</a:t>
            </a:r>
            <a:r>
              <a:rPr lang="zh-CN" altLang="en-US" sz="2800" dirty="0">
                <a:latin typeface="Times New Roman" panose="02020603050405020304" pitchFamily="18" charset="0"/>
              </a:rPr>
              <a:t> </a:t>
            </a:r>
          </a:p>
        </p:txBody>
      </p:sp>
      <p:sp>
        <p:nvSpPr>
          <p:cNvPr id="288775" name="Rectangle 7"/>
          <p:cNvSpPr>
            <a:spLocks noChangeArrowheads="1"/>
          </p:cNvSpPr>
          <p:nvPr/>
        </p:nvSpPr>
        <p:spPr bwMode="auto">
          <a:xfrm>
            <a:off x="1428750" y="4016400"/>
            <a:ext cx="2465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a:solidFill>
                  <a:srgbClr val="CC0000"/>
                </a:solidFill>
                <a:latin typeface="宋体" panose="02010600030101010101" pitchFamily="2" charset="-122"/>
              </a:rPr>
              <a:t>零初始条件：</a:t>
            </a:r>
          </a:p>
        </p:txBody>
      </p:sp>
      <p:sp>
        <p:nvSpPr>
          <p:cNvPr id="288776" name="Rectangle 8"/>
          <p:cNvSpPr>
            <a:spLocks noChangeArrowheads="1"/>
          </p:cNvSpPr>
          <p:nvPr/>
        </p:nvSpPr>
        <p:spPr bwMode="auto">
          <a:xfrm>
            <a:off x="1928813" y="4453582"/>
            <a:ext cx="6743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dirty="0">
                <a:latin typeface="Times New Roman" panose="02020603050405020304" pitchFamily="18" charset="0"/>
              </a:rPr>
              <a:t> </a:t>
            </a:r>
            <a:r>
              <a:rPr lang="en-US" altLang="zh-CN" sz="2800" i="1" dirty="0">
                <a:latin typeface="Times New Roman" panose="02020603050405020304" pitchFamily="18" charset="0"/>
              </a:rPr>
              <a:t>t</a:t>
            </a:r>
            <a:r>
              <a:rPr lang="en-US" altLang="zh-CN" sz="2800" dirty="0">
                <a:latin typeface="Times New Roman" panose="02020603050405020304" pitchFamily="18" charset="0"/>
              </a:rPr>
              <a:t>&lt;0</a:t>
            </a:r>
            <a:r>
              <a:rPr lang="zh-CN" altLang="en-US" sz="2800" dirty="0">
                <a:latin typeface="宋体" panose="02010600030101010101" pitchFamily="2" charset="-122"/>
              </a:rPr>
              <a:t>时，输入量及其各阶导数均为</a:t>
            </a:r>
            <a:r>
              <a:rPr lang="en-US" altLang="zh-CN" sz="2800" dirty="0">
                <a:latin typeface="宋体" panose="02010600030101010101" pitchFamily="2" charset="-122"/>
              </a:rPr>
              <a:t>0</a:t>
            </a:r>
            <a:r>
              <a:rPr lang="zh-CN" altLang="en-US" sz="2800" dirty="0">
                <a:latin typeface="宋体" panose="02010600030101010101" pitchFamily="2" charset="-122"/>
              </a:rPr>
              <a:t>；</a:t>
            </a:r>
          </a:p>
        </p:txBody>
      </p:sp>
      <p:sp>
        <p:nvSpPr>
          <p:cNvPr id="288777" name="Rectangle 9"/>
          <p:cNvSpPr>
            <a:spLocks noChangeArrowheads="1"/>
          </p:cNvSpPr>
          <p:nvPr/>
        </p:nvSpPr>
        <p:spPr bwMode="auto">
          <a:xfrm>
            <a:off x="1928813" y="5025082"/>
            <a:ext cx="67024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0000"/>
              </a:lnSpc>
              <a:buFont typeface="Wingdings" panose="05000000000000000000" pitchFamily="2" charset="2"/>
              <a:buChar char="q"/>
            </a:pPr>
            <a:r>
              <a:rPr lang="en-US" altLang="zh-CN" sz="2800">
                <a:latin typeface="Times New Roman" panose="02020603050405020304" pitchFamily="18" charset="0"/>
              </a:rPr>
              <a:t> </a:t>
            </a:r>
            <a:r>
              <a:rPr lang="zh-CN" altLang="en-US" sz="2800">
                <a:latin typeface="宋体" panose="02010600030101010101" pitchFamily="2" charset="-122"/>
              </a:rPr>
              <a:t>输入量施加于系统之前，系统处于稳定的工作状态，即</a:t>
            </a:r>
            <a:r>
              <a:rPr lang="en-US" altLang="zh-CN" sz="2800" i="1">
                <a:latin typeface="Times New Roman" panose="02020603050405020304" pitchFamily="18" charset="0"/>
              </a:rPr>
              <a:t>t</a:t>
            </a:r>
            <a:r>
              <a:rPr lang="en-US" altLang="zh-CN" sz="2800">
                <a:latin typeface="Times New Roman" panose="02020603050405020304" pitchFamily="18" charset="0"/>
              </a:rPr>
              <a:t> &lt; 0 </a:t>
            </a:r>
            <a:r>
              <a:rPr lang="zh-CN" altLang="en-US" sz="2800">
                <a:latin typeface="宋体" panose="02010600030101010101" pitchFamily="2" charset="-122"/>
              </a:rPr>
              <a:t>时，输出量及其各阶导数也均为</a:t>
            </a:r>
            <a:r>
              <a:rPr lang="en-US" altLang="zh-CN" sz="2800">
                <a:latin typeface="宋体" panose="02010600030101010101" pitchFamily="2" charset="-122"/>
              </a:rPr>
              <a:t>0</a:t>
            </a:r>
            <a:r>
              <a:rPr lang="zh-CN" altLang="en-US" sz="2800">
                <a:latin typeface="宋体" panose="02010600030101010101" pitchFamily="2" charset="-122"/>
              </a:rPr>
              <a:t>；</a:t>
            </a:r>
          </a:p>
        </p:txBody>
      </p:sp>
      <p:graphicFrame>
        <p:nvGraphicFramePr>
          <p:cNvPr id="69634" name="Object 10"/>
          <p:cNvGraphicFramePr>
            <a:graphicFrameLocks noChangeAspect="1"/>
          </p:cNvGraphicFramePr>
          <p:nvPr/>
        </p:nvGraphicFramePr>
        <p:xfrm>
          <a:off x="3286125" y="2087587"/>
          <a:ext cx="2232025" cy="1128713"/>
        </p:xfrm>
        <a:graphic>
          <a:graphicData uri="http://schemas.openxmlformats.org/presentationml/2006/ole">
            <mc:AlternateContent xmlns:mc="http://schemas.openxmlformats.org/markup-compatibility/2006">
              <mc:Choice xmlns:v="urn:schemas-microsoft-com:vml" Requires="v">
                <p:oleObj spid="_x0000_s101381" name="Equation" r:id="rId3" imgW="21336000" imgH="10668000" progId="Equation.DSMT4">
                  <p:embed/>
                </p:oleObj>
              </mc:Choice>
              <mc:Fallback>
                <p:oleObj name="Equation" r:id="rId3" imgW="21336000" imgH="10668000" progId="Equation.DSMT4">
                  <p:embed/>
                  <p:pic>
                    <p:nvPicPr>
                      <p:cNvPr id="0" name="Picture 1" descr="image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2087587"/>
                        <a:ext cx="223202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1" name="AutoShape 7"/>
          <p:cNvSpPr>
            <a:spLocks noChangeArrowheads="1"/>
          </p:cNvSpPr>
          <p:nvPr/>
        </p:nvSpPr>
        <p:spPr bwMode="gray">
          <a:xfrm>
            <a:off x="1835696" y="764704"/>
            <a:ext cx="5904656" cy="576064"/>
          </a:xfrm>
          <a:prstGeom prst="roundRect">
            <a:avLst>
              <a:gd name="adj" fmla="val 50000"/>
            </a:avLst>
          </a:prstGeom>
          <a:solidFill>
            <a:srgbClr val="92D050"/>
          </a:solidFill>
          <a:ln w="57150">
            <a:solidFill>
              <a:srgbClr val="FFFF00"/>
            </a:solidFill>
            <a:rou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a:p>
        </p:txBody>
      </p:sp>
      <p:sp>
        <p:nvSpPr>
          <p:cNvPr id="12" name="Text Box 8"/>
          <p:cNvSpPr txBox="1">
            <a:spLocks noChangeArrowheads="1"/>
          </p:cNvSpPr>
          <p:nvPr/>
        </p:nvSpPr>
        <p:spPr bwMode="auto">
          <a:xfrm>
            <a:off x="2191326" y="880425"/>
            <a:ext cx="5260993" cy="388439"/>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2.5 </a:t>
            </a:r>
            <a:r>
              <a:rPr lang="zh-CN" altLang="en-US" sz="2400" b="1" dirty="0">
                <a:latin typeface="黑体" panose="02010609060101010101" pitchFamily="49" charset="-122"/>
                <a:ea typeface="黑体" panose="02010609060101010101" pitchFamily="49" charset="-122"/>
              </a:rPr>
              <a:t>传递函数及典型环节的传递函数</a:t>
            </a:r>
          </a:p>
        </p:txBody>
      </p:sp>
      <p:sp>
        <p:nvSpPr>
          <p:cNvPr id="13" name="页脚占位符 12"/>
          <p:cNvSpPr>
            <a:spLocks noGrp="1"/>
          </p:cNvSpPr>
          <p:nvPr>
            <p:ph type="ftr" sz="quarter" idx="11"/>
          </p:nvPr>
        </p:nvSpPr>
        <p:spPr/>
        <p:txBody>
          <a:bodyPr/>
          <a:lstStyle/>
          <a:p>
            <a:pPr>
              <a:defRPr/>
            </a:pPr>
            <a:r>
              <a:rPr lang="en-US" altLang="zh-CN"/>
              <a:t>192</a:t>
            </a:r>
            <a:endParaRPr lang="zh-CN" altLang="zh-CN"/>
          </a:p>
        </p:txBody>
      </p:sp>
      <p:sp>
        <p:nvSpPr>
          <p:cNvPr id="14" name="TextBox 13"/>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8772"/>
                                        </p:tgtEl>
                                        <p:attrNameLst>
                                          <p:attrName>style.visibility</p:attrName>
                                        </p:attrNameLst>
                                      </p:cBhvr>
                                      <p:to>
                                        <p:strVal val="visible"/>
                                      </p:to>
                                    </p:set>
                                    <p:anim calcmode="lin" valueType="num">
                                      <p:cBhvr additive="base">
                                        <p:cTn id="13" dur="500" fill="hold"/>
                                        <p:tgtEl>
                                          <p:spTgt spid="288772"/>
                                        </p:tgtEl>
                                        <p:attrNameLst>
                                          <p:attrName>ppt_x</p:attrName>
                                        </p:attrNameLst>
                                      </p:cBhvr>
                                      <p:tavLst>
                                        <p:tav tm="0">
                                          <p:val>
                                            <p:strVal val="#ppt_x"/>
                                          </p:val>
                                        </p:tav>
                                        <p:tav tm="100000">
                                          <p:val>
                                            <p:strVal val="#ppt_x"/>
                                          </p:val>
                                        </p:tav>
                                      </p:tavLst>
                                    </p:anim>
                                    <p:anim calcmode="lin" valueType="num">
                                      <p:cBhvr additive="base">
                                        <p:cTn id="14" dur="500" fill="hold"/>
                                        <p:tgtEl>
                                          <p:spTgt spid="2887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gtEl>
                                        <p:attrNameLst>
                                          <p:attrName>style.visibility</p:attrName>
                                        </p:attrNameLst>
                                      </p:cBhvr>
                                      <p:to>
                                        <p:strVal val="visible"/>
                                      </p:to>
                                    </p:set>
                                    <p:anim calcmode="lin" valueType="num">
                                      <p:cBhvr additive="base">
                                        <p:cTn id="19" dur="500" fill="hold"/>
                                        <p:tgtEl>
                                          <p:spTgt spid="69634"/>
                                        </p:tgtEl>
                                        <p:attrNameLst>
                                          <p:attrName>ppt_x</p:attrName>
                                        </p:attrNameLst>
                                      </p:cBhvr>
                                      <p:tavLst>
                                        <p:tav tm="0">
                                          <p:val>
                                            <p:strVal val="#ppt_x"/>
                                          </p:val>
                                        </p:tav>
                                        <p:tav tm="100000">
                                          <p:val>
                                            <p:strVal val="#ppt_x"/>
                                          </p:val>
                                        </p:tav>
                                      </p:tavLst>
                                    </p:anim>
                                    <p:anim calcmode="lin" valueType="num">
                                      <p:cBhvr additive="base">
                                        <p:cTn id="20"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8774"/>
                                        </p:tgtEl>
                                        <p:attrNameLst>
                                          <p:attrName>style.visibility</p:attrName>
                                        </p:attrNameLst>
                                      </p:cBhvr>
                                      <p:to>
                                        <p:strVal val="visible"/>
                                      </p:to>
                                    </p:set>
                                    <p:anim calcmode="lin" valueType="num">
                                      <p:cBhvr additive="base">
                                        <p:cTn id="25" dur="500" fill="hold"/>
                                        <p:tgtEl>
                                          <p:spTgt spid="288774"/>
                                        </p:tgtEl>
                                        <p:attrNameLst>
                                          <p:attrName>ppt_x</p:attrName>
                                        </p:attrNameLst>
                                      </p:cBhvr>
                                      <p:tavLst>
                                        <p:tav tm="0">
                                          <p:val>
                                            <p:strVal val="#ppt_x"/>
                                          </p:val>
                                        </p:tav>
                                        <p:tav tm="100000">
                                          <p:val>
                                            <p:strVal val="#ppt_x"/>
                                          </p:val>
                                        </p:tav>
                                      </p:tavLst>
                                    </p:anim>
                                    <p:anim calcmode="lin" valueType="num">
                                      <p:cBhvr additive="base">
                                        <p:cTn id="26" dur="500" fill="hold"/>
                                        <p:tgtEl>
                                          <p:spTgt spid="2887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8775"/>
                                        </p:tgtEl>
                                        <p:attrNameLst>
                                          <p:attrName>style.visibility</p:attrName>
                                        </p:attrNameLst>
                                      </p:cBhvr>
                                      <p:to>
                                        <p:strVal val="visible"/>
                                      </p:to>
                                    </p:set>
                                    <p:anim calcmode="lin" valueType="num">
                                      <p:cBhvr additive="base">
                                        <p:cTn id="31" dur="500" fill="hold"/>
                                        <p:tgtEl>
                                          <p:spTgt spid="288775"/>
                                        </p:tgtEl>
                                        <p:attrNameLst>
                                          <p:attrName>ppt_x</p:attrName>
                                        </p:attrNameLst>
                                      </p:cBhvr>
                                      <p:tavLst>
                                        <p:tav tm="0">
                                          <p:val>
                                            <p:strVal val="#ppt_x"/>
                                          </p:val>
                                        </p:tav>
                                        <p:tav tm="100000">
                                          <p:val>
                                            <p:strVal val="#ppt_x"/>
                                          </p:val>
                                        </p:tav>
                                      </p:tavLst>
                                    </p:anim>
                                    <p:anim calcmode="lin" valueType="num">
                                      <p:cBhvr additive="base">
                                        <p:cTn id="32" dur="500" fill="hold"/>
                                        <p:tgtEl>
                                          <p:spTgt spid="2887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8776"/>
                                        </p:tgtEl>
                                        <p:attrNameLst>
                                          <p:attrName>style.visibility</p:attrName>
                                        </p:attrNameLst>
                                      </p:cBhvr>
                                      <p:to>
                                        <p:strVal val="visible"/>
                                      </p:to>
                                    </p:set>
                                    <p:anim calcmode="lin" valueType="num">
                                      <p:cBhvr additive="base">
                                        <p:cTn id="37" dur="500" fill="hold"/>
                                        <p:tgtEl>
                                          <p:spTgt spid="288776"/>
                                        </p:tgtEl>
                                        <p:attrNameLst>
                                          <p:attrName>ppt_x</p:attrName>
                                        </p:attrNameLst>
                                      </p:cBhvr>
                                      <p:tavLst>
                                        <p:tav tm="0">
                                          <p:val>
                                            <p:strVal val="#ppt_x"/>
                                          </p:val>
                                        </p:tav>
                                        <p:tav tm="100000">
                                          <p:val>
                                            <p:strVal val="#ppt_x"/>
                                          </p:val>
                                        </p:tav>
                                      </p:tavLst>
                                    </p:anim>
                                    <p:anim calcmode="lin" valueType="num">
                                      <p:cBhvr additive="base">
                                        <p:cTn id="38" dur="500" fill="hold"/>
                                        <p:tgtEl>
                                          <p:spTgt spid="28877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8777"/>
                                        </p:tgtEl>
                                        <p:attrNameLst>
                                          <p:attrName>style.visibility</p:attrName>
                                        </p:attrNameLst>
                                      </p:cBhvr>
                                      <p:to>
                                        <p:strVal val="visible"/>
                                      </p:to>
                                    </p:set>
                                    <p:anim calcmode="lin" valueType="num">
                                      <p:cBhvr additive="base">
                                        <p:cTn id="43" dur="500" fill="hold"/>
                                        <p:tgtEl>
                                          <p:spTgt spid="288777"/>
                                        </p:tgtEl>
                                        <p:attrNameLst>
                                          <p:attrName>ppt_x</p:attrName>
                                        </p:attrNameLst>
                                      </p:cBhvr>
                                      <p:tavLst>
                                        <p:tav tm="0">
                                          <p:val>
                                            <p:strVal val="#ppt_x"/>
                                          </p:val>
                                        </p:tav>
                                        <p:tav tm="100000">
                                          <p:val>
                                            <p:strVal val="#ppt_x"/>
                                          </p:val>
                                        </p:tav>
                                      </p:tavLst>
                                    </p:anim>
                                    <p:anim calcmode="lin" valueType="num">
                                      <p:cBhvr additive="base">
                                        <p:cTn id="44" dur="500" fill="hold"/>
                                        <p:tgtEl>
                                          <p:spTgt spid="288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288772" grpId="0" autoUpdateAnimBg="0"/>
      <p:bldP spid="288774" grpId="0" autoUpdateAnimBg="0"/>
      <p:bldP spid="288775" grpId="0" autoUpdateAnimBg="0"/>
      <p:bldP spid="288776" grpId="0" autoUpdateAnimBg="0"/>
      <p:bldP spid="28877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0658" name="Object 2"/>
          <p:cNvGraphicFramePr>
            <a:graphicFrameLocks noChangeAspect="1"/>
          </p:cNvGraphicFramePr>
          <p:nvPr/>
        </p:nvGraphicFramePr>
        <p:xfrm>
          <a:off x="900113" y="2133600"/>
          <a:ext cx="7596187" cy="1149350"/>
        </p:xfrm>
        <a:graphic>
          <a:graphicData uri="http://schemas.openxmlformats.org/presentationml/2006/ole">
            <mc:AlternateContent xmlns:mc="http://schemas.openxmlformats.org/markup-compatibility/2006">
              <mc:Choice xmlns:v="urn:schemas-microsoft-com:vml" Requires="v">
                <p:oleObj spid="_x0000_s103433" name="Equation" r:id="rId3" imgW="77114400" imgH="11582400" progId="Equation.DSMT4">
                  <p:embed/>
                </p:oleObj>
              </mc:Choice>
              <mc:Fallback>
                <p:oleObj name="Equation" r:id="rId3" imgW="77114400" imgH="11582400" progId="Equation.DSMT4">
                  <p:embed/>
                  <p:pic>
                    <p:nvPicPr>
                      <p:cNvPr id="0" name="Picture 2" descr="image1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133600"/>
                        <a:ext cx="7596187"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3"/>
          <p:cNvGraphicFramePr>
            <a:graphicFrameLocks noChangeAspect="1"/>
          </p:cNvGraphicFramePr>
          <p:nvPr/>
        </p:nvGraphicFramePr>
        <p:xfrm>
          <a:off x="1547664" y="4365104"/>
          <a:ext cx="6588125" cy="1039813"/>
        </p:xfrm>
        <a:graphic>
          <a:graphicData uri="http://schemas.openxmlformats.org/presentationml/2006/ole">
            <mc:AlternateContent xmlns:mc="http://schemas.openxmlformats.org/markup-compatibility/2006">
              <mc:Choice xmlns:v="urn:schemas-microsoft-com:vml" Requires="v">
                <p:oleObj spid="_x0000_s103434" name="Equation" r:id="rId5" imgW="69494400" imgH="10972800" progId="Equation.DSMT4">
                  <p:embed/>
                </p:oleObj>
              </mc:Choice>
              <mc:Fallback>
                <p:oleObj name="Equation" r:id="rId5" imgW="69494400" imgH="10972800" progId="Equation.DSMT4">
                  <p:embed/>
                  <p:pic>
                    <p:nvPicPr>
                      <p:cNvPr id="0" name="Picture 1" descr="image1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365104"/>
                        <a:ext cx="6588125"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796" name="Rectangle 4"/>
          <p:cNvSpPr>
            <a:spLocks noChangeArrowheads="1"/>
          </p:cNvSpPr>
          <p:nvPr/>
        </p:nvSpPr>
        <p:spPr bwMode="auto">
          <a:xfrm>
            <a:off x="0" y="2076450"/>
            <a:ext cx="184150" cy="368300"/>
          </a:xfrm>
          <a:prstGeom prst="rect">
            <a:avLst/>
          </a:prstGeom>
          <a:noFill/>
          <a:ln w="9525">
            <a:noFill/>
            <a:miter lim="800000"/>
          </a:ln>
          <a:effectLst/>
        </p:spPr>
        <p:txBody>
          <a:bodyPr wrap="none" anchor="ctr">
            <a:spAutoFit/>
          </a:bodyPr>
          <a:lstStyle/>
          <a:p>
            <a:pPr>
              <a:spcBef>
                <a:spcPct val="20000"/>
              </a:spcBef>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70661" name="Rectangle 5"/>
          <p:cNvSpPr>
            <a:spLocks noChangeArrowheads="1"/>
          </p:cNvSpPr>
          <p:nvPr/>
        </p:nvSpPr>
        <p:spPr bwMode="auto">
          <a:xfrm>
            <a:off x="684213" y="1196975"/>
            <a:ext cx="4967287" cy="823913"/>
          </a:xfrm>
          <a:prstGeom prst="rect">
            <a:avLst/>
          </a:prstGeom>
          <a:noFill/>
          <a:ln w="9525">
            <a:noFill/>
            <a:miter lim="800000"/>
          </a:ln>
        </p:spPr>
        <p:txBody>
          <a:bodyPr anchor="ctr">
            <a:spAutoFit/>
          </a:bodyPr>
          <a:lstStyle/>
          <a:p>
            <a:pPr>
              <a:defRPr/>
            </a:pPr>
            <a:r>
              <a:rPr kumimoji="0" lang="en-US" altLang="zh-CN" sz="1000" b="0">
                <a:ea typeface="宋体" panose="02010600030101010101" pitchFamily="2" charset="-122"/>
                <a:cs typeface="Times New Roman" panose="02020603050405020304" pitchFamily="18" charset="0"/>
              </a:rPr>
              <a:t>                           </a:t>
            </a:r>
            <a:endParaRPr kumimoji="0" lang="en-US" altLang="zh-CN" sz="900" b="0">
              <a:ea typeface="宋体" panose="02010600030101010101" pitchFamily="2" charset="-122"/>
            </a:endParaRPr>
          </a:p>
          <a:p>
            <a:pPr eaLnBrk="0" hangingPunct="0">
              <a:defRPr/>
            </a:pPr>
            <a:r>
              <a:rPr kumimoji="0" lang="en-US" altLang="zh-CN" sz="1000" b="0">
                <a:ea typeface="宋体" panose="02010600030101010101" pitchFamily="2" charset="-122"/>
                <a:cs typeface="Times New Roman" panose="02020603050405020304" pitchFamily="18" charset="0"/>
              </a:rPr>
              <a:t>    </a:t>
            </a:r>
            <a:r>
              <a:rPr kumimoji="0" lang="zh-CN" altLang="en-US" sz="2800">
                <a:ea typeface="宋体" panose="02010600030101010101" pitchFamily="2" charset="-122"/>
                <a:cs typeface="Times New Roman" panose="02020603050405020304" pitchFamily="18" charset="0"/>
              </a:rPr>
              <a:t>设线性定常系统的微分方程为</a:t>
            </a:r>
            <a:endParaRPr kumimoji="0" lang="zh-CN" altLang="en-US" sz="2800">
              <a:ea typeface="宋体" panose="02010600030101010101" pitchFamily="2" charset="-122"/>
            </a:endParaRPr>
          </a:p>
          <a:p>
            <a:pPr eaLnBrk="0" hangingPunct="0">
              <a:defRPr/>
            </a:pPr>
            <a:r>
              <a:rPr kumimoji="0" lang="zh-CN" altLang="en-US" sz="1000" b="0">
                <a:ea typeface="宋体" panose="02010600030101010101" pitchFamily="2" charset="-122"/>
                <a:cs typeface="Times New Roman" panose="02020603050405020304" pitchFamily="18" charset="0"/>
              </a:rPr>
              <a:t>           </a:t>
            </a:r>
            <a:endParaRPr kumimoji="0" lang="zh-CN" altLang="en-US" b="0">
              <a:ea typeface="宋体" panose="02010600030101010101" pitchFamily="2" charset="-122"/>
            </a:endParaRPr>
          </a:p>
        </p:txBody>
      </p:sp>
      <p:sp>
        <p:nvSpPr>
          <p:cNvPr id="70662" name="Rectangle 6"/>
          <p:cNvSpPr>
            <a:spLocks noChangeArrowheads="1"/>
          </p:cNvSpPr>
          <p:nvPr/>
        </p:nvSpPr>
        <p:spPr bwMode="auto">
          <a:xfrm>
            <a:off x="827088" y="3429000"/>
            <a:ext cx="5611812" cy="671513"/>
          </a:xfrm>
          <a:prstGeom prst="rect">
            <a:avLst/>
          </a:prstGeom>
          <a:noFill/>
          <a:ln w="9525">
            <a:noFill/>
            <a:miter lim="800000"/>
          </a:ln>
        </p:spPr>
        <p:txBody>
          <a:bodyPr wrap="none" anchor="ctr">
            <a:spAutoFit/>
          </a:bodyPr>
          <a:lstStyle/>
          <a:p>
            <a:pPr>
              <a:defRPr/>
            </a:pPr>
            <a:r>
              <a:rPr kumimoji="0" lang="en-US" altLang="zh-CN" sz="1000" b="0">
                <a:ea typeface="宋体" panose="02010600030101010101" pitchFamily="2" charset="-122"/>
                <a:cs typeface="Times New Roman" panose="02020603050405020304" pitchFamily="18" charset="0"/>
              </a:rPr>
              <a:t>  </a:t>
            </a:r>
            <a:r>
              <a:rPr kumimoji="0" lang="zh-CN" altLang="en-US" sz="2800">
                <a:ea typeface="宋体" panose="02010600030101010101" pitchFamily="2" charset="-122"/>
                <a:cs typeface="Times New Roman" panose="02020603050405020304" pitchFamily="18" charset="0"/>
              </a:rPr>
              <a:t>则零初始条件下，系统传递函数为</a:t>
            </a:r>
            <a:endParaRPr kumimoji="0" lang="zh-CN" altLang="en-US" sz="2800">
              <a:ea typeface="宋体" panose="02010600030101010101" pitchFamily="2" charset="-122"/>
            </a:endParaRPr>
          </a:p>
          <a:p>
            <a:pPr eaLnBrk="0" hangingPunct="0">
              <a:defRPr/>
            </a:pPr>
            <a:r>
              <a:rPr kumimoji="0" lang="zh-CN" altLang="en-US" sz="1000" b="0">
                <a:ea typeface="宋体" panose="02010600030101010101" pitchFamily="2" charset="-122"/>
                <a:cs typeface="Times New Roman" panose="02020603050405020304" pitchFamily="18" charset="0"/>
              </a:rPr>
              <a:t>        </a:t>
            </a:r>
            <a:endParaRPr kumimoji="0" lang="zh-CN" altLang="en-US" b="0">
              <a:ea typeface="宋体" panose="02010600030101010101" pitchFamily="2" charset="-122"/>
            </a:endParaRPr>
          </a:p>
        </p:txBody>
      </p:sp>
      <p:sp>
        <p:nvSpPr>
          <p:cNvPr id="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8" name="灯片编号占位符 7"/>
          <p:cNvSpPr>
            <a:spLocks noGrp="1"/>
          </p:cNvSpPr>
          <p:nvPr>
            <p:ph type="sldNum" sz="quarter" idx="12"/>
          </p:nvPr>
        </p:nvSpPr>
        <p:spPr/>
        <p:txBody>
          <a:bodyPr/>
          <a:lstStyle/>
          <a:p>
            <a:fld id="{CBB6FD9D-FA08-4F2A-90DD-7CEE8E59FBDF}" type="slidenum">
              <a:rPr lang="en-US" altLang="zh-CN" smtClean="0"/>
              <a:pPr/>
              <a:t>92</a:t>
            </a:fld>
            <a:endParaRPr lang="en-US" altLang="zh-CN"/>
          </a:p>
        </p:txBody>
      </p:sp>
      <p:sp>
        <p:nvSpPr>
          <p:cNvPr id="9" name="页脚占位符 8"/>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2"/>
                                        </p:tgtEl>
                                        <p:attrNameLst>
                                          <p:attrName>style.visibility</p:attrName>
                                        </p:attrNameLst>
                                      </p:cBhvr>
                                      <p:to>
                                        <p:strVal val="visible"/>
                                      </p:to>
                                    </p:set>
                                    <p:anim calcmode="lin" valueType="num">
                                      <p:cBhvr additive="base">
                                        <p:cTn id="13" dur="500" fill="hold"/>
                                        <p:tgtEl>
                                          <p:spTgt spid="70662"/>
                                        </p:tgtEl>
                                        <p:attrNameLst>
                                          <p:attrName>ppt_x</p:attrName>
                                        </p:attrNameLst>
                                      </p:cBhvr>
                                      <p:tavLst>
                                        <p:tav tm="0">
                                          <p:val>
                                            <p:strVal val="#ppt_x"/>
                                          </p:val>
                                        </p:tav>
                                        <p:tav tm="100000">
                                          <p:val>
                                            <p:strVal val="#ppt_x"/>
                                          </p:val>
                                        </p:tav>
                                      </p:tavLst>
                                    </p:anim>
                                    <p:anim calcmode="lin" valueType="num">
                                      <p:cBhvr additive="base">
                                        <p:cTn id="14"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 calcmode="lin" valueType="num">
                                      <p:cBhvr additive="base">
                                        <p:cTn id="19" dur="500" fill="hold"/>
                                        <p:tgtEl>
                                          <p:spTgt spid="70659"/>
                                        </p:tgtEl>
                                        <p:attrNameLst>
                                          <p:attrName>ppt_x</p:attrName>
                                        </p:attrNameLst>
                                      </p:cBhvr>
                                      <p:tavLst>
                                        <p:tav tm="0">
                                          <p:val>
                                            <p:strVal val="#ppt_x"/>
                                          </p:val>
                                        </p:tav>
                                        <p:tav tm="100000">
                                          <p:val>
                                            <p:strVal val="#ppt_x"/>
                                          </p:val>
                                        </p:tav>
                                      </p:tavLst>
                                    </p:anim>
                                    <p:anim calcmode="lin" valueType="num">
                                      <p:cBhvr additive="base">
                                        <p:cTn id="20"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1056307" y="1451864"/>
            <a:ext cx="7547915" cy="1169551"/>
          </a:xfrm>
          <a:prstGeom prst="rect">
            <a:avLst/>
          </a:prstGeom>
          <a:noFill/>
          <a:ln w="9525">
            <a:noFill/>
            <a:miter lim="800000"/>
          </a:ln>
        </p:spPr>
        <p:txBody>
          <a:bodyPr wrap="square" anchor="ctr">
            <a:spAutoFit/>
          </a:bodyPr>
          <a:lstStyle/>
          <a:p>
            <a:pPr>
              <a:lnSpc>
                <a:spcPct val="125000"/>
              </a:lnSpc>
              <a:buFont typeface="Wingdings" panose="05000000000000000000" pitchFamily="2" charset="2"/>
              <a:buChar char="Ø"/>
              <a:tabLst>
                <a:tab pos="866775" algn="l"/>
              </a:tabLst>
              <a:defRPr/>
            </a:pPr>
            <a:r>
              <a:rPr kumimoji="0" lang="zh-CN" altLang="en-US" sz="2800">
                <a:ea typeface="宋体" panose="02010600030101010101" pitchFamily="2" charset="-122"/>
              </a:rPr>
              <a:t>比微分方程简单，通过拉氏变换，实数域复杂的微积分运算已经转化为简单的代数运算；</a:t>
            </a:r>
          </a:p>
        </p:txBody>
      </p:sp>
      <p:sp>
        <p:nvSpPr>
          <p:cNvPr id="191491" name="TextBox 2"/>
          <p:cNvSpPr txBox="1">
            <a:spLocks noChangeArrowheads="1"/>
          </p:cNvSpPr>
          <p:nvPr/>
        </p:nvSpPr>
        <p:spPr bwMode="auto">
          <a:xfrm>
            <a:off x="683568" y="908719"/>
            <a:ext cx="3429000" cy="523875"/>
          </a:xfrm>
          <a:prstGeom prst="rect">
            <a:avLst/>
          </a:prstGeom>
          <a:noFill/>
          <a:ln w="9525">
            <a:noFill/>
            <a:miter lim="800000"/>
          </a:ln>
        </p:spPr>
        <p:txBody>
          <a:bodyPr>
            <a:spAutoFit/>
          </a:bodyPr>
          <a:lstStyle/>
          <a:p>
            <a:pPr>
              <a:defRPr/>
            </a:pPr>
            <a:r>
              <a:rPr kumimoji="0" lang="zh-CN" altLang="en-US" sz="2800" dirty="0">
                <a:ea typeface="宋体" panose="02010600030101010101" pitchFamily="2" charset="-122"/>
              </a:rPr>
              <a:t>它有以下特点：</a:t>
            </a:r>
            <a:endParaRPr lang="zh-CN" altLang="en-US" sz="2800" dirty="0">
              <a:ea typeface="宋体" panose="02010600030101010101" pitchFamily="2" charset="-122"/>
            </a:endParaRPr>
          </a:p>
        </p:txBody>
      </p:sp>
      <p:sp>
        <p:nvSpPr>
          <p:cNvPr id="5" name="TextBox 4"/>
          <p:cNvSpPr txBox="1">
            <a:spLocks noChangeArrowheads="1"/>
          </p:cNvSpPr>
          <p:nvPr/>
        </p:nvSpPr>
        <p:spPr bwMode="auto">
          <a:xfrm>
            <a:off x="1043608" y="2694658"/>
            <a:ext cx="7560840" cy="1708150"/>
          </a:xfrm>
          <a:prstGeom prst="rect">
            <a:avLst/>
          </a:prstGeom>
          <a:noFill/>
          <a:ln w="9525">
            <a:noFill/>
            <a:miter lim="800000"/>
          </a:ln>
        </p:spPr>
        <p:txBody>
          <a:bodyPr wrap="square">
            <a:spAutoFit/>
          </a:bodyPr>
          <a:lstStyle/>
          <a:p>
            <a:pPr>
              <a:lnSpc>
                <a:spcPct val="125000"/>
              </a:lnSpc>
              <a:buFont typeface="Wingdings" panose="05000000000000000000" pitchFamily="2" charset="2"/>
              <a:buChar char="Ø"/>
              <a:tabLst>
                <a:tab pos="866775" algn="l"/>
              </a:tabLst>
              <a:defRPr/>
            </a:pPr>
            <a:r>
              <a:rPr kumimoji="0" lang="zh-CN" altLang="en-US" sz="2800" dirty="0">
                <a:ea typeface="宋体" panose="02010600030101010101" pitchFamily="2" charset="-122"/>
              </a:rPr>
              <a:t>输入典型信号时，其输出与传递函数有一定对应关系，当输入是单位脉冲函数时，输入的象函数为</a:t>
            </a:r>
            <a:r>
              <a:rPr kumimoji="0" lang="en-US" altLang="zh-CN" sz="2800" dirty="0">
                <a:ea typeface="宋体" panose="02010600030101010101" pitchFamily="2" charset="-122"/>
              </a:rPr>
              <a:t>1</a:t>
            </a:r>
            <a:r>
              <a:rPr kumimoji="0" lang="zh-CN" altLang="en-US" sz="2800" dirty="0">
                <a:ea typeface="宋体" panose="02010600030101010101" pitchFamily="2" charset="-122"/>
              </a:rPr>
              <a:t>，其输出象函数与传递函数相同；</a:t>
            </a:r>
          </a:p>
        </p:txBody>
      </p:sp>
      <p:sp>
        <p:nvSpPr>
          <p:cNvPr id="6" name="TextBox 5"/>
          <p:cNvSpPr txBox="1">
            <a:spLocks noChangeArrowheads="1"/>
          </p:cNvSpPr>
          <p:nvPr/>
        </p:nvSpPr>
        <p:spPr bwMode="auto">
          <a:xfrm>
            <a:off x="1043608" y="4480595"/>
            <a:ext cx="7560840" cy="1169551"/>
          </a:xfrm>
          <a:prstGeom prst="rect">
            <a:avLst/>
          </a:prstGeom>
          <a:noFill/>
          <a:ln w="9525">
            <a:noFill/>
            <a:miter lim="800000"/>
          </a:ln>
        </p:spPr>
        <p:txBody>
          <a:bodyPr wrap="square">
            <a:spAutoFit/>
          </a:bodyPr>
          <a:lstStyle/>
          <a:p>
            <a:pPr>
              <a:lnSpc>
                <a:spcPct val="125000"/>
              </a:lnSpc>
              <a:buFont typeface="Wingdings" panose="05000000000000000000" pitchFamily="2" charset="2"/>
              <a:buChar char="Ø"/>
              <a:tabLst>
                <a:tab pos="866775" algn="l"/>
              </a:tabLst>
              <a:defRPr/>
            </a:pPr>
            <a:r>
              <a:rPr kumimoji="0" lang="zh-CN" altLang="en-US" sz="2800">
                <a:ea typeface="宋体" panose="02010600030101010101" pitchFamily="2" charset="-122"/>
              </a:rPr>
              <a:t>令传递函数中的</a:t>
            </a:r>
            <a:r>
              <a:rPr kumimoji="0" lang="en-US" altLang="zh-CN" sz="2800">
                <a:ea typeface="宋体" panose="02010600030101010101" pitchFamily="2" charset="-122"/>
              </a:rPr>
              <a:t>s=jω</a:t>
            </a:r>
            <a:r>
              <a:rPr kumimoji="0" lang="zh-CN" altLang="en-US" sz="2800">
                <a:ea typeface="宋体" panose="02010600030101010101" pitchFamily="2" charset="-122"/>
              </a:rPr>
              <a:t>，则系统可在频率域内分析（详见第四章）；</a:t>
            </a:r>
          </a:p>
        </p:txBody>
      </p:sp>
      <p:sp>
        <p:nvSpPr>
          <p:cNvPr id="7" name="TextBox 6"/>
          <p:cNvSpPr txBox="1">
            <a:spLocks noChangeArrowheads="1"/>
          </p:cNvSpPr>
          <p:nvPr/>
        </p:nvSpPr>
        <p:spPr bwMode="auto">
          <a:xfrm>
            <a:off x="1043608" y="5766470"/>
            <a:ext cx="7560840" cy="630942"/>
          </a:xfrm>
          <a:prstGeom prst="rect">
            <a:avLst/>
          </a:prstGeom>
          <a:noFill/>
          <a:ln w="9525">
            <a:noFill/>
            <a:miter lim="800000"/>
          </a:ln>
        </p:spPr>
        <p:txBody>
          <a:bodyPr wrap="square">
            <a:spAutoFit/>
          </a:bodyPr>
          <a:lstStyle/>
          <a:p>
            <a:pPr>
              <a:lnSpc>
                <a:spcPct val="125000"/>
              </a:lnSpc>
              <a:buFont typeface="Wingdings" panose="05000000000000000000" pitchFamily="2" charset="2"/>
              <a:buChar char="Ø"/>
              <a:tabLst>
                <a:tab pos="866775" algn="l"/>
              </a:tabLst>
              <a:defRPr/>
            </a:pPr>
            <a:r>
              <a:rPr kumimoji="0" lang="en-US" altLang="zh-CN" sz="2800">
                <a:ea typeface="宋体" panose="02010600030101010101" pitchFamily="2" charset="-122"/>
              </a:rPr>
              <a:t>G</a:t>
            </a:r>
            <a:r>
              <a:rPr kumimoji="0" lang="zh-CN" altLang="en-US" sz="2800">
                <a:ea typeface="宋体" panose="02010600030101010101" pitchFamily="2" charset="-122"/>
              </a:rPr>
              <a:t>（</a:t>
            </a:r>
            <a:r>
              <a:rPr kumimoji="0" lang="en-US" altLang="zh-CN" sz="2800">
                <a:ea typeface="宋体" panose="02010600030101010101" pitchFamily="2" charset="-122"/>
              </a:rPr>
              <a:t>s</a:t>
            </a:r>
            <a:r>
              <a:rPr kumimoji="0" lang="zh-CN" altLang="en-US" sz="2800">
                <a:ea typeface="宋体" panose="02010600030101010101" pitchFamily="2" charset="-122"/>
              </a:rPr>
              <a:t>）的零极点分布决定系统动态特性。</a:t>
            </a:r>
          </a:p>
        </p:txBody>
      </p:sp>
      <p:sp>
        <p:nvSpPr>
          <p:cNvPr id="8"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9" name="灯片编号占位符 8"/>
          <p:cNvSpPr>
            <a:spLocks noGrp="1"/>
          </p:cNvSpPr>
          <p:nvPr>
            <p:ph type="sldNum" sz="quarter" idx="12"/>
          </p:nvPr>
        </p:nvSpPr>
        <p:spPr/>
        <p:txBody>
          <a:bodyPr/>
          <a:lstStyle/>
          <a:p>
            <a:fld id="{CBB6FD9D-FA08-4F2A-90DD-7CEE8E59FBDF}" type="slidenum">
              <a:rPr lang="en-US" altLang="zh-CN" smtClean="0"/>
              <a:pPr/>
              <a:t>93</a:t>
            </a:fld>
            <a:endParaRPr lang="en-US" altLang="zh-CN"/>
          </a:p>
        </p:txBody>
      </p:sp>
      <p:sp>
        <p:nvSpPr>
          <p:cNvPr id="10" name="页脚占位符 9"/>
          <p:cNvSpPr>
            <a:spLocks noGrp="1"/>
          </p:cNvSpPr>
          <p:nvPr>
            <p:ph type="ftr" sz="quarter" idx="11"/>
          </p:nvPr>
        </p:nvSpPr>
        <p:spPr/>
        <p:txBody>
          <a:bodyPr/>
          <a:lstStyle/>
          <a:p>
            <a:r>
              <a:rPr lang="en-US" altLang="zh-CN"/>
              <a:t>192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additive="base">
                                        <p:cTn id="7" dur="500" fill="hold"/>
                                        <p:tgtEl>
                                          <p:spTgt spid="191490"/>
                                        </p:tgtEl>
                                        <p:attrNameLst>
                                          <p:attrName>ppt_x</p:attrName>
                                        </p:attrNameLst>
                                      </p:cBhvr>
                                      <p:tavLst>
                                        <p:tav tm="0">
                                          <p:val>
                                            <p:strVal val="#ppt_x"/>
                                          </p:val>
                                        </p:tav>
                                        <p:tav tm="100000">
                                          <p:val>
                                            <p:strVal val="#ppt_x"/>
                                          </p:val>
                                        </p:tav>
                                      </p:tavLst>
                                    </p:anim>
                                    <p:anim calcmode="lin" valueType="num">
                                      <p:cBhvr additive="base">
                                        <p:cTn id="8" dur="500" fill="hold"/>
                                        <p:tgtEl>
                                          <p:spTgt spid="191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p:bldP spid="5" grpId="0"/>
      <p:bldP spid="6"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755576" y="692696"/>
            <a:ext cx="7416800" cy="647700"/>
          </a:xfrm>
        </p:spPr>
        <p:txBody>
          <a:bodyPr>
            <a:normAutofit fontScale="90000"/>
          </a:bodyPr>
          <a:lstStyle/>
          <a:p>
            <a:pPr eaLnBrk="1" hangingPunct="1"/>
            <a:r>
              <a:rPr lang="zh-CN" altLang="en-US" sz="2400" b="1" dirty="0"/>
              <a:t>等效弹性刚度</a:t>
            </a:r>
            <a:r>
              <a:rPr lang="en-US" altLang="zh-CN" dirty="0"/>
              <a:t> </a:t>
            </a:r>
          </a:p>
        </p:txBody>
      </p:sp>
      <p:graphicFrame>
        <p:nvGraphicFramePr>
          <p:cNvPr id="66562" name="Object 11"/>
          <p:cNvGraphicFramePr>
            <a:graphicFrameLocks noGrp="1" noChangeAspect="1"/>
          </p:cNvGraphicFramePr>
          <p:nvPr>
            <p:ph idx="1"/>
          </p:nvPr>
        </p:nvGraphicFramePr>
        <p:xfrm>
          <a:off x="1331640" y="1256258"/>
          <a:ext cx="6840538" cy="5241925"/>
        </p:xfrm>
        <a:graphic>
          <a:graphicData uri="http://schemas.openxmlformats.org/presentationml/2006/ole">
            <mc:AlternateContent xmlns:mc="http://schemas.openxmlformats.org/markup-compatibility/2006">
              <mc:Choice xmlns:v="urn:schemas-microsoft-com:vml" Requires="v">
                <p:oleObj spid="_x0000_s104453" name="Picture" r:id="rId4" imgW="5514975" imgH="4448175" progId="Word.Picture.8">
                  <p:embed/>
                </p:oleObj>
              </mc:Choice>
              <mc:Fallback>
                <p:oleObj name="Picture" r:id="rId4" imgW="5514975" imgH="4448175" progId="Word.Picture.8">
                  <p:embed/>
                  <p:pic>
                    <p:nvPicPr>
                      <p:cNvPr id="0" name="Picture 1" descr="image16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256258"/>
                        <a:ext cx="6840538" cy="524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5" name="灯片编号占位符 4"/>
          <p:cNvSpPr>
            <a:spLocks noGrp="1"/>
          </p:cNvSpPr>
          <p:nvPr>
            <p:ph type="sldNum" sz="quarter" idx="12"/>
          </p:nvPr>
        </p:nvSpPr>
        <p:spPr/>
        <p:txBody>
          <a:bodyPr/>
          <a:lstStyle/>
          <a:p>
            <a:fld id="{CBB6FD9D-FA08-4F2A-90DD-7CEE8E59FBDF}" type="slidenum">
              <a:rPr lang="en-US" altLang="zh-CN" smtClean="0"/>
              <a:pPr/>
              <a:t>94</a:t>
            </a:fld>
            <a:endParaRPr lang="en-US" altLang="zh-CN"/>
          </a:p>
        </p:txBody>
      </p:sp>
      <p:sp>
        <p:nvSpPr>
          <p:cNvPr id="6" name="页脚占位符 5"/>
          <p:cNvSpPr>
            <a:spLocks noGrp="1"/>
          </p:cNvSpPr>
          <p:nvPr>
            <p:ph type="ftr" sz="quarter" idx="11"/>
          </p:nvPr>
        </p:nvSpPr>
        <p:spPr/>
        <p:txBody>
          <a:bodyPr/>
          <a:lstStyle/>
          <a:p>
            <a:r>
              <a:rPr lang="en-US" altLang="zh-CN"/>
              <a:t>192</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1052736"/>
            <a:ext cx="9144000" cy="496887"/>
          </a:xfrm>
        </p:spPr>
        <p:txBody>
          <a:bodyPr>
            <a:normAutofit fontScale="90000"/>
          </a:bodyPr>
          <a:lstStyle/>
          <a:p>
            <a:pPr eaLnBrk="1" hangingPunct="1">
              <a:defRPr/>
            </a:pPr>
            <a:r>
              <a:rPr lang="zh-CN" altLang="en-US" sz="3200" dirty="0"/>
              <a:t>等效复阻抗</a:t>
            </a:r>
            <a:r>
              <a:rPr lang="en-US" altLang="zh-CN" sz="3200" dirty="0"/>
              <a:t> </a:t>
            </a:r>
          </a:p>
        </p:txBody>
      </p:sp>
      <p:pic>
        <p:nvPicPr>
          <p:cNvPr id="166915" name="图片 3" descr="复阻抗关系.tif"/>
          <p:cNvPicPr>
            <a:picLocks noChangeAspect="1"/>
          </p:cNvPicPr>
          <p:nvPr/>
        </p:nvPicPr>
        <p:blipFill rotWithShape="1">
          <a:blip r:embed="rId3" cstate="print">
            <a:extLst>
              <a:ext uri="{28A0092B-C50C-407E-A947-70E740481C1C}">
                <a14:useLocalDpi xmlns:a14="http://schemas.microsoft.com/office/drawing/2010/main" val="0"/>
              </a:ext>
            </a:extLst>
          </a:blip>
          <a:srcRect b="50764"/>
          <a:stretch>
            <a:fillRect/>
          </a:stretch>
        </p:blipFill>
        <p:spPr bwMode="auto">
          <a:xfrm>
            <a:off x="1259632" y="1484784"/>
            <a:ext cx="7358062" cy="481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5" name="灯片编号占位符 4"/>
          <p:cNvSpPr>
            <a:spLocks noGrp="1"/>
          </p:cNvSpPr>
          <p:nvPr>
            <p:ph type="sldNum" sz="quarter" idx="12"/>
          </p:nvPr>
        </p:nvSpPr>
        <p:spPr/>
        <p:txBody>
          <a:bodyPr/>
          <a:lstStyle/>
          <a:p>
            <a:fld id="{CBB6FD9D-FA08-4F2A-90DD-7CEE8E59FBDF}" type="slidenum">
              <a:rPr lang="en-US" altLang="zh-CN" smtClean="0"/>
              <a:pPr/>
              <a:t>95</a:t>
            </a:fld>
            <a:endParaRPr lang="en-US" altLang="zh-CN"/>
          </a:p>
        </p:txBody>
      </p:sp>
      <p:sp>
        <p:nvSpPr>
          <p:cNvPr id="6" name="页脚占位符 5"/>
          <p:cNvSpPr>
            <a:spLocks noGrp="1"/>
          </p:cNvSpPr>
          <p:nvPr>
            <p:ph type="ftr" sz="quarter" idx="11"/>
          </p:nvPr>
        </p:nvSpPr>
        <p:spPr/>
        <p:txBody>
          <a:bodyPr/>
          <a:lstStyle/>
          <a:p>
            <a:r>
              <a:rPr lang="en-US" altLang="zh-CN"/>
              <a:t>192</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9" name="Rectangle 3"/>
          <p:cNvSpPr>
            <a:spLocks noChangeArrowheads="1"/>
          </p:cNvSpPr>
          <p:nvPr/>
        </p:nvSpPr>
        <p:spPr bwMode="auto">
          <a:xfrm>
            <a:off x="1143000" y="1124744"/>
            <a:ext cx="3611886" cy="559897"/>
          </a:xfrm>
          <a:prstGeom prst="rect">
            <a:avLst/>
          </a:prstGeom>
          <a:noFill/>
          <a:ln w="22225">
            <a:noFill/>
            <a:miter lim="800000"/>
          </a:ln>
        </p:spPr>
        <p:txBody>
          <a:bodyPr wrap="none">
            <a:spAutoFit/>
          </a:bodyPr>
          <a:lstStyle/>
          <a:p>
            <a:pPr>
              <a:lnSpc>
                <a:spcPct val="120000"/>
              </a:lnSpc>
              <a:buFont typeface="Wingdings" panose="05000000000000000000" pitchFamily="2" charset="2"/>
              <a:buChar char="Ø"/>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传递函数求解示例 </a:t>
            </a:r>
          </a:p>
        </p:txBody>
      </p:sp>
      <p:sp>
        <p:nvSpPr>
          <p:cNvPr id="295940" name="Rectangle 4"/>
          <p:cNvSpPr>
            <a:spLocks noChangeArrowheads="1"/>
          </p:cNvSpPr>
          <p:nvPr/>
        </p:nvSpPr>
        <p:spPr bwMode="auto">
          <a:xfrm>
            <a:off x="900113" y="1742282"/>
            <a:ext cx="5638800" cy="519112"/>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a:latin typeface="Times New Roman" panose="02020603050405020304" pitchFamily="18" charset="0"/>
                <a:ea typeface="宋体" panose="02010600030101010101" pitchFamily="2" charset="-122"/>
              </a:rPr>
              <a:t> </a:t>
            </a:r>
            <a:r>
              <a:rPr lang="zh-CN" altLang="en-US" sz="2800">
                <a:latin typeface="宋体" panose="02010600030101010101" pitchFamily="2" charset="-122"/>
                <a:ea typeface="宋体" panose="02010600030101010101" pitchFamily="2" charset="-122"/>
              </a:rPr>
              <a:t>质量</a:t>
            </a:r>
            <a:r>
              <a:rPr lang="en-US" altLang="zh-CN" sz="2800">
                <a:latin typeface="Times New Roman" panose="0202060305040502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弹簧</a:t>
            </a:r>
            <a:r>
              <a:rPr lang="en-US" altLang="zh-CN" sz="2800">
                <a:latin typeface="Times New Roman" panose="0202060305040502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阻尼系统的传递函数</a:t>
            </a:r>
            <a:r>
              <a:rPr lang="zh-CN" altLang="en-US" sz="2800">
                <a:latin typeface="Times New Roman" panose="02020603050405020304" pitchFamily="18" charset="0"/>
                <a:ea typeface="宋体" panose="02010600030101010101" pitchFamily="2" charset="-122"/>
              </a:rPr>
              <a:t> </a:t>
            </a:r>
          </a:p>
        </p:txBody>
      </p:sp>
      <p:graphicFrame>
        <p:nvGraphicFramePr>
          <p:cNvPr id="295941" name="Object 5"/>
          <p:cNvGraphicFramePr>
            <a:graphicFrameLocks noChangeAspect="1"/>
          </p:cNvGraphicFramePr>
          <p:nvPr/>
        </p:nvGraphicFramePr>
        <p:xfrm>
          <a:off x="2281238" y="2426494"/>
          <a:ext cx="4427537" cy="785813"/>
        </p:xfrm>
        <a:graphic>
          <a:graphicData uri="http://schemas.openxmlformats.org/presentationml/2006/ole">
            <mc:AlternateContent xmlns:mc="http://schemas.openxmlformats.org/markup-compatibility/2006">
              <mc:Choice xmlns:v="urn:schemas-microsoft-com:vml" Requires="v">
                <p:oleObj spid="_x0000_s106509" name="Equation" r:id="rId3" imgW="56388000" imgH="10058400" progId="Equation.DSMT4">
                  <p:embed/>
                </p:oleObj>
              </mc:Choice>
              <mc:Fallback>
                <p:oleObj name="Equation" r:id="rId3" imgW="56388000" imgH="10058400" progId="Equation.DSMT4">
                  <p:embed/>
                  <p:pic>
                    <p:nvPicPr>
                      <p:cNvPr id="0" name="Picture 3" descr="image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426494"/>
                        <a:ext cx="4427537"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2" name="Object 6"/>
          <p:cNvGraphicFramePr>
            <a:graphicFrameLocks noChangeAspect="1"/>
          </p:cNvGraphicFramePr>
          <p:nvPr/>
        </p:nvGraphicFramePr>
        <p:xfrm>
          <a:off x="2244725" y="4077494"/>
          <a:ext cx="4044950" cy="422275"/>
        </p:xfrm>
        <a:graphic>
          <a:graphicData uri="http://schemas.openxmlformats.org/presentationml/2006/ole">
            <mc:AlternateContent xmlns:mc="http://schemas.openxmlformats.org/markup-compatibility/2006">
              <mc:Choice xmlns:v="urn:schemas-microsoft-com:vml" Requires="v">
                <p:oleObj spid="_x0000_s106510" name="Equation" r:id="rId5" imgW="54864000" imgH="5791200" progId="Equation.DSMT4">
                  <p:embed/>
                </p:oleObj>
              </mc:Choice>
              <mc:Fallback>
                <p:oleObj name="Equation" r:id="rId5" imgW="54864000" imgH="5791200" progId="Equation.DSMT4">
                  <p:embed/>
                  <p:pic>
                    <p:nvPicPr>
                      <p:cNvPr id="0" name="Picture 2" descr="image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4725" y="4077494"/>
                        <a:ext cx="404495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3" name="Object 7"/>
          <p:cNvGraphicFramePr>
            <a:graphicFrameLocks noChangeAspect="1"/>
          </p:cNvGraphicFramePr>
          <p:nvPr/>
        </p:nvGraphicFramePr>
        <p:xfrm>
          <a:off x="2136775" y="5244307"/>
          <a:ext cx="3268663" cy="776287"/>
        </p:xfrm>
        <a:graphic>
          <a:graphicData uri="http://schemas.openxmlformats.org/presentationml/2006/ole">
            <mc:AlternateContent xmlns:mc="http://schemas.openxmlformats.org/markup-compatibility/2006">
              <mc:Choice xmlns:v="urn:schemas-microsoft-com:vml" Requires="v">
                <p:oleObj spid="_x0000_s106511" name="Equation" r:id="rId7" imgW="43586400" imgH="10363200" progId="Equation.DSMT4">
                  <p:embed/>
                </p:oleObj>
              </mc:Choice>
              <mc:Fallback>
                <p:oleObj name="Equation" r:id="rId7" imgW="43586400" imgH="10363200" progId="Equation.DSMT4">
                  <p:embed/>
                  <p:pic>
                    <p:nvPicPr>
                      <p:cNvPr id="0" name="Picture 1" descr="image1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6775" y="5244307"/>
                        <a:ext cx="3268663"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4" name="Rectangle 8"/>
          <p:cNvSpPr>
            <a:spLocks noChangeArrowheads="1"/>
          </p:cNvSpPr>
          <p:nvPr/>
        </p:nvSpPr>
        <p:spPr bwMode="auto">
          <a:xfrm>
            <a:off x="1720850" y="3372644"/>
            <a:ext cx="6677025"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所有初始条件均为零时，其拉氏变换为：</a:t>
            </a:r>
          </a:p>
        </p:txBody>
      </p:sp>
      <p:sp>
        <p:nvSpPr>
          <p:cNvPr id="295945" name="Rectangle 9"/>
          <p:cNvSpPr>
            <a:spLocks noChangeArrowheads="1"/>
          </p:cNvSpPr>
          <p:nvPr/>
        </p:nvSpPr>
        <p:spPr bwMode="auto">
          <a:xfrm>
            <a:off x="1695450" y="4577557"/>
            <a:ext cx="5233988" cy="523875"/>
          </a:xfrm>
          <a:prstGeom prst="rect">
            <a:avLst/>
          </a:prstGeom>
          <a:noFill/>
          <a:ln w="22225">
            <a:noFill/>
            <a:miter lim="800000"/>
          </a:ln>
        </p:spPr>
        <p:txBody>
          <a:bodyPr wrap="none">
            <a:spAutoFit/>
          </a:bodyPr>
          <a:lstStyle/>
          <a:p>
            <a:pPr>
              <a:defRPr/>
            </a:pPr>
            <a:r>
              <a:rPr lang="zh-CN" altLang="en-US" sz="2800">
                <a:ea typeface="宋体" panose="02010600030101010101" pitchFamily="2" charset="-122"/>
              </a:rPr>
              <a:t>按照定义，系统的传递函数为：</a:t>
            </a:r>
          </a:p>
        </p:txBody>
      </p:sp>
      <p:pic>
        <p:nvPicPr>
          <p:cNvPr id="67593" name="Picture 10" descr="Fig3-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00788" y="1237457"/>
            <a:ext cx="2735262"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11" name="页脚占位符 10"/>
          <p:cNvSpPr>
            <a:spLocks noGrp="1"/>
          </p:cNvSpPr>
          <p:nvPr>
            <p:ph type="ftr" sz="quarter" idx="11"/>
          </p:nvPr>
        </p:nvSpPr>
        <p:spPr/>
        <p:txBody>
          <a:bodyPr/>
          <a:lstStyle/>
          <a:p>
            <a:pPr>
              <a:defRPr/>
            </a:pPr>
            <a:r>
              <a:rPr lang="en-US" altLang="zh-CN"/>
              <a:t>192</a:t>
            </a:r>
            <a:endParaRPr lang="zh-CN" altLang="zh-CN"/>
          </a:p>
        </p:txBody>
      </p:sp>
      <p:sp>
        <p:nvSpPr>
          <p:cNvPr id="12" name="TextBox 11"/>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 calcmode="lin" valueType="num">
                                      <p:cBhvr additive="base">
                                        <p:cTn id="7" dur="500" fill="hold"/>
                                        <p:tgtEl>
                                          <p:spTgt spid="295940"/>
                                        </p:tgtEl>
                                        <p:attrNameLst>
                                          <p:attrName>ppt_x</p:attrName>
                                        </p:attrNameLst>
                                      </p:cBhvr>
                                      <p:tavLst>
                                        <p:tav tm="0">
                                          <p:val>
                                            <p:strVal val="#ppt_x"/>
                                          </p:val>
                                        </p:tav>
                                        <p:tav tm="100000">
                                          <p:val>
                                            <p:strVal val="#ppt_x"/>
                                          </p:val>
                                        </p:tav>
                                      </p:tavLst>
                                    </p:anim>
                                    <p:anim calcmode="lin" valueType="num">
                                      <p:cBhvr additive="base">
                                        <p:cTn id="8" dur="500" fill="hold"/>
                                        <p:tgtEl>
                                          <p:spTgt spid="2959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5941"/>
                                        </p:tgtEl>
                                        <p:attrNameLst>
                                          <p:attrName>style.visibility</p:attrName>
                                        </p:attrNameLst>
                                      </p:cBhvr>
                                      <p:to>
                                        <p:strVal val="visible"/>
                                      </p:to>
                                    </p:set>
                                    <p:anim calcmode="lin" valueType="num">
                                      <p:cBhvr additive="base">
                                        <p:cTn id="13" dur="500" fill="hold"/>
                                        <p:tgtEl>
                                          <p:spTgt spid="295941"/>
                                        </p:tgtEl>
                                        <p:attrNameLst>
                                          <p:attrName>ppt_x</p:attrName>
                                        </p:attrNameLst>
                                      </p:cBhvr>
                                      <p:tavLst>
                                        <p:tav tm="0">
                                          <p:val>
                                            <p:strVal val="#ppt_x"/>
                                          </p:val>
                                        </p:tav>
                                        <p:tav tm="100000">
                                          <p:val>
                                            <p:strVal val="#ppt_x"/>
                                          </p:val>
                                        </p:tav>
                                      </p:tavLst>
                                    </p:anim>
                                    <p:anim calcmode="lin" valueType="num">
                                      <p:cBhvr additive="base">
                                        <p:cTn id="14" dur="500" fill="hold"/>
                                        <p:tgtEl>
                                          <p:spTgt spid="2959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5944"/>
                                        </p:tgtEl>
                                        <p:attrNameLst>
                                          <p:attrName>style.visibility</p:attrName>
                                        </p:attrNameLst>
                                      </p:cBhvr>
                                      <p:to>
                                        <p:strVal val="visible"/>
                                      </p:to>
                                    </p:set>
                                    <p:anim calcmode="lin" valueType="num">
                                      <p:cBhvr additive="base">
                                        <p:cTn id="19" dur="500" fill="hold"/>
                                        <p:tgtEl>
                                          <p:spTgt spid="295944"/>
                                        </p:tgtEl>
                                        <p:attrNameLst>
                                          <p:attrName>ppt_x</p:attrName>
                                        </p:attrNameLst>
                                      </p:cBhvr>
                                      <p:tavLst>
                                        <p:tav tm="0">
                                          <p:val>
                                            <p:strVal val="#ppt_x"/>
                                          </p:val>
                                        </p:tav>
                                        <p:tav tm="100000">
                                          <p:val>
                                            <p:strVal val="#ppt_x"/>
                                          </p:val>
                                        </p:tav>
                                      </p:tavLst>
                                    </p:anim>
                                    <p:anim calcmode="lin" valueType="num">
                                      <p:cBhvr additive="base">
                                        <p:cTn id="20" dur="500" fill="hold"/>
                                        <p:tgtEl>
                                          <p:spTgt spid="2959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5942"/>
                                        </p:tgtEl>
                                        <p:attrNameLst>
                                          <p:attrName>style.visibility</p:attrName>
                                        </p:attrNameLst>
                                      </p:cBhvr>
                                      <p:to>
                                        <p:strVal val="visible"/>
                                      </p:to>
                                    </p:set>
                                    <p:anim calcmode="lin" valueType="num">
                                      <p:cBhvr additive="base">
                                        <p:cTn id="25" dur="500" fill="hold"/>
                                        <p:tgtEl>
                                          <p:spTgt spid="295942"/>
                                        </p:tgtEl>
                                        <p:attrNameLst>
                                          <p:attrName>ppt_x</p:attrName>
                                        </p:attrNameLst>
                                      </p:cBhvr>
                                      <p:tavLst>
                                        <p:tav tm="0">
                                          <p:val>
                                            <p:strVal val="#ppt_x"/>
                                          </p:val>
                                        </p:tav>
                                        <p:tav tm="100000">
                                          <p:val>
                                            <p:strVal val="#ppt_x"/>
                                          </p:val>
                                        </p:tav>
                                      </p:tavLst>
                                    </p:anim>
                                    <p:anim calcmode="lin" valueType="num">
                                      <p:cBhvr additive="base">
                                        <p:cTn id="26" dur="500" fill="hold"/>
                                        <p:tgtEl>
                                          <p:spTgt spid="2959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5945"/>
                                        </p:tgtEl>
                                        <p:attrNameLst>
                                          <p:attrName>style.visibility</p:attrName>
                                        </p:attrNameLst>
                                      </p:cBhvr>
                                      <p:to>
                                        <p:strVal val="visible"/>
                                      </p:to>
                                    </p:set>
                                    <p:anim calcmode="lin" valueType="num">
                                      <p:cBhvr additive="base">
                                        <p:cTn id="31" dur="500" fill="hold"/>
                                        <p:tgtEl>
                                          <p:spTgt spid="295945"/>
                                        </p:tgtEl>
                                        <p:attrNameLst>
                                          <p:attrName>ppt_x</p:attrName>
                                        </p:attrNameLst>
                                      </p:cBhvr>
                                      <p:tavLst>
                                        <p:tav tm="0">
                                          <p:val>
                                            <p:strVal val="#ppt_x"/>
                                          </p:val>
                                        </p:tav>
                                        <p:tav tm="100000">
                                          <p:val>
                                            <p:strVal val="#ppt_x"/>
                                          </p:val>
                                        </p:tav>
                                      </p:tavLst>
                                    </p:anim>
                                    <p:anim calcmode="lin" valueType="num">
                                      <p:cBhvr additive="base">
                                        <p:cTn id="32" dur="500" fill="hold"/>
                                        <p:tgtEl>
                                          <p:spTgt spid="2959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5943"/>
                                        </p:tgtEl>
                                        <p:attrNameLst>
                                          <p:attrName>style.visibility</p:attrName>
                                        </p:attrNameLst>
                                      </p:cBhvr>
                                      <p:to>
                                        <p:strVal val="visible"/>
                                      </p:to>
                                    </p:set>
                                    <p:anim calcmode="lin" valueType="num">
                                      <p:cBhvr additive="base">
                                        <p:cTn id="37" dur="500" fill="hold"/>
                                        <p:tgtEl>
                                          <p:spTgt spid="295943"/>
                                        </p:tgtEl>
                                        <p:attrNameLst>
                                          <p:attrName>ppt_x</p:attrName>
                                        </p:attrNameLst>
                                      </p:cBhvr>
                                      <p:tavLst>
                                        <p:tav tm="0">
                                          <p:val>
                                            <p:strVal val="#ppt_x"/>
                                          </p:val>
                                        </p:tav>
                                        <p:tav tm="100000">
                                          <p:val>
                                            <p:strVal val="#ppt_x"/>
                                          </p:val>
                                        </p:tav>
                                      </p:tavLst>
                                    </p:anim>
                                    <p:anim calcmode="lin" valueType="num">
                                      <p:cBhvr additive="base">
                                        <p:cTn id="38" dur="500" fill="hold"/>
                                        <p:tgtEl>
                                          <p:spTgt spid="2959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utoUpdateAnimBg="0"/>
      <p:bldP spid="295944" grpId="0" autoUpdateAnimBg="0"/>
      <p:bldP spid="295945"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3" name="Rectangle 3"/>
          <p:cNvSpPr>
            <a:spLocks noChangeArrowheads="1"/>
          </p:cNvSpPr>
          <p:nvPr/>
        </p:nvSpPr>
        <p:spPr bwMode="auto">
          <a:xfrm>
            <a:off x="214313" y="980728"/>
            <a:ext cx="5638800" cy="519113"/>
          </a:xfrm>
          <a:prstGeom prst="rect">
            <a:avLst/>
          </a:prstGeom>
          <a:noFill/>
          <a:ln w="22225">
            <a:noFill/>
            <a:miter lim="800000"/>
          </a:ln>
        </p:spPr>
        <p:txBody>
          <a:bodyPr>
            <a:spAutoFit/>
          </a:bodyPr>
          <a:lstStyle/>
          <a:p>
            <a:pPr>
              <a:buFont typeface="Wingdings" panose="05000000000000000000" pitchFamily="2" charset="2"/>
              <a:buChar char="q"/>
              <a:defRPr/>
            </a:pP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R</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L</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C</a:t>
            </a:r>
            <a:r>
              <a:rPr lang="zh-CN" altLang="en-US" sz="2800" dirty="0">
                <a:latin typeface="宋体" panose="02010600030101010101" pitchFamily="2" charset="-122"/>
                <a:ea typeface="宋体" panose="02010600030101010101" pitchFamily="2" charset="-122"/>
              </a:rPr>
              <a:t>无源电路网络的传递函数</a:t>
            </a:r>
            <a:r>
              <a:rPr lang="zh-CN" altLang="en-US" sz="2800" dirty="0">
                <a:latin typeface="Times New Roman" panose="02020603050405020304" pitchFamily="18" charset="0"/>
                <a:ea typeface="宋体" panose="02010600030101010101" pitchFamily="2" charset="-122"/>
              </a:rPr>
              <a:t> </a:t>
            </a:r>
          </a:p>
        </p:txBody>
      </p:sp>
      <p:graphicFrame>
        <p:nvGraphicFramePr>
          <p:cNvPr id="296966" name="Object 6"/>
          <p:cNvGraphicFramePr>
            <a:graphicFrameLocks noChangeAspect="1"/>
          </p:cNvGraphicFramePr>
          <p:nvPr>
            <p:extLst>
              <p:ext uri="{D42A27DB-BD31-4B8C-83A1-F6EECF244321}">
                <p14:modId xmlns:p14="http://schemas.microsoft.com/office/powerpoint/2010/main" val="3272631090"/>
              </p:ext>
            </p:extLst>
          </p:nvPr>
        </p:nvGraphicFramePr>
        <p:xfrm>
          <a:off x="2911996" y="3788843"/>
          <a:ext cx="3320008" cy="2119688"/>
        </p:xfrm>
        <a:graphic>
          <a:graphicData uri="http://schemas.openxmlformats.org/presentationml/2006/ole">
            <mc:AlternateContent xmlns:mc="http://schemas.openxmlformats.org/markup-compatibility/2006">
              <mc:Choice xmlns:v="urn:schemas-microsoft-com:vml" Requires="v">
                <p:oleObj spid="_x0000_s110597" name="Equation" r:id="rId3" imgW="43891200" imgH="28041600" progId="Equation.DSMT4">
                  <p:embed/>
                </p:oleObj>
              </mc:Choice>
              <mc:Fallback>
                <p:oleObj name="Equation" r:id="rId3" imgW="43891200" imgH="28041600" progId="Equation.DSMT4">
                  <p:embed/>
                  <p:pic>
                    <p:nvPicPr>
                      <p:cNvPr id="0" name="Picture 1" descr="image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996" y="3788843"/>
                        <a:ext cx="3320008" cy="2119688"/>
                      </a:xfrm>
                      <a:prstGeom prst="rect">
                        <a:avLst/>
                      </a:prstGeom>
                      <a:noFill/>
                    </p:spPr>
                  </p:pic>
                </p:oleObj>
              </mc:Fallback>
            </mc:AlternateContent>
          </a:graphicData>
        </a:graphic>
      </p:graphicFrame>
      <p:pic>
        <p:nvPicPr>
          <p:cNvPr id="7" name="图片 6" descr="kz38.t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450" y="1431405"/>
            <a:ext cx="496252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6" name="页脚占位符 5"/>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66"/>
                                        </p:tgtEl>
                                        <p:attrNameLst>
                                          <p:attrName>style.visibility</p:attrName>
                                        </p:attrNameLst>
                                      </p:cBhvr>
                                      <p:to>
                                        <p:strVal val="visible"/>
                                      </p:to>
                                    </p:set>
                                    <p:anim calcmode="lin" valueType="num">
                                      <p:cBhvr additive="base">
                                        <p:cTn id="13" dur="500" fill="hold"/>
                                        <p:tgtEl>
                                          <p:spTgt spid="296966"/>
                                        </p:tgtEl>
                                        <p:attrNameLst>
                                          <p:attrName>ppt_x</p:attrName>
                                        </p:attrNameLst>
                                      </p:cBhvr>
                                      <p:tavLst>
                                        <p:tav tm="0">
                                          <p:val>
                                            <p:strVal val="#ppt_x"/>
                                          </p:val>
                                        </p:tav>
                                        <p:tav tm="100000">
                                          <p:val>
                                            <p:strVal val="#ppt_x"/>
                                          </p:val>
                                        </p:tav>
                                      </p:tavLst>
                                    </p:anim>
                                    <p:anim calcmode="lin" valueType="num">
                                      <p:cBhvr additive="base">
                                        <p:cTn id="14" dur="500" fill="hold"/>
                                        <p:tgtEl>
                                          <p:spTgt spid="296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3"/>
          <p:cNvSpPr>
            <a:spLocks noChangeArrowheads="1"/>
          </p:cNvSpPr>
          <p:nvPr/>
        </p:nvSpPr>
        <p:spPr bwMode="auto">
          <a:xfrm>
            <a:off x="1143000" y="1052736"/>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buFont typeface="Wingdings" panose="05000000000000000000" pitchFamily="2" charset="2"/>
              <a:buChar char="q"/>
            </a:pPr>
            <a:r>
              <a:rPr lang="en-US" altLang="zh-CN" sz="2800">
                <a:latin typeface="Times New Roman" panose="02020603050405020304" pitchFamily="18" charset="0"/>
              </a:rPr>
              <a:t> </a:t>
            </a:r>
            <a:r>
              <a:rPr lang="zh-CN" altLang="en-US" sz="2800"/>
              <a:t>几点结论</a:t>
            </a:r>
          </a:p>
        </p:txBody>
      </p:sp>
      <p:sp>
        <p:nvSpPr>
          <p:cNvPr id="297988" name="Rectangle 4"/>
          <p:cNvSpPr>
            <a:spLocks noChangeArrowheads="1"/>
          </p:cNvSpPr>
          <p:nvPr/>
        </p:nvSpPr>
        <p:spPr bwMode="auto">
          <a:xfrm>
            <a:off x="1143000" y="1578199"/>
            <a:ext cx="7391400" cy="153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传递函数是复数</a:t>
            </a:r>
            <a:r>
              <a:rPr lang="en-US" altLang="zh-CN" sz="2800" i="1" dirty="0">
                <a:latin typeface="Times New Roman" panose="02020603050405020304" pitchFamily="18" charset="0"/>
              </a:rPr>
              <a:t>s</a:t>
            </a:r>
            <a:r>
              <a:rPr lang="zh-CN" altLang="en-US" sz="2800" dirty="0">
                <a:latin typeface="宋体" panose="02010600030101010101" pitchFamily="2" charset="-122"/>
              </a:rPr>
              <a:t>域中的系统数学模型，其参数仅取决于系统本身的结构及参数，是系统固有的特性</a:t>
            </a:r>
            <a:r>
              <a:rPr lang="en-US" altLang="zh-CN" sz="2800" dirty="0">
                <a:latin typeface="宋体" panose="02010600030101010101" pitchFamily="2" charset="-122"/>
              </a:rPr>
              <a:t>,</a:t>
            </a:r>
            <a:r>
              <a:rPr lang="zh-CN" altLang="en-US" sz="2800" dirty="0">
                <a:latin typeface="宋体" panose="02010600030101010101" pitchFamily="2" charset="-122"/>
              </a:rPr>
              <a:t>与系统的输入形式无关。</a:t>
            </a:r>
            <a:r>
              <a:rPr lang="zh-CN" altLang="en-US" sz="2800" dirty="0">
                <a:latin typeface="Times New Roman" panose="02020603050405020304" pitchFamily="18" charset="0"/>
              </a:rPr>
              <a:t> </a:t>
            </a:r>
          </a:p>
        </p:txBody>
      </p:sp>
      <p:sp>
        <p:nvSpPr>
          <p:cNvPr id="297989" name="Rectangle 5"/>
          <p:cNvSpPr>
            <a:spLocks noChangeArrowheads="1"/>
          </p:cNvSpPr>
          <p:nvPr/>
        </p:nvSpPr>
        <p:spPr bwMode="auto">
          <a:xfrm>
            <a:off x="1143000" y="3110136"/>
            <a:ext cx="73152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15000"/>
              </a:lnSpc>
              <a:buFont typeface="Wingdings" panose="05000000000000000000" pitchFamily="2" charset="2"/>
              <a:buChar char="ü"/>
            </a:pPr>
            <a:r>
              <a:rPr lang="en-US" altLang="zh-CN" sz="2800">
                <a:latin typeface="Times New Roman" panose="02020603050405020304" pitchFamily="18" charset="0"/>
              </a:rPr>
              <a:t> </a:t>
            </a:r>
            <a:r>
              <a:rPr lang="zh-CN" altLang="en-US" sz="2800">
                <a:latin typeface="宋体" panose="02010600030101010101" pitchFamily="2" charset="-122"/>
              </a:rPr>
              <a:t>若输入给定，则系统输出特性完全由传递函数</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zh-CN" altLang="en-US" sz="2800">
                <a:latin typeface="宋体" panose="02010600030101010101" pitchFamily="2" charset="-122"/>
              </a:rPr>
              <a:t>决定，即传递函数表征了系统内在的固有动态特性。 </a:t>
            </a:r>
          </a:p>
        </p:txBody>
      </p:sp>
      <p:sp>
        <p:nvSpPr>
          <p:cNvPr id="297990" name="Rectangle 6"/>
          <p:cNvSpPr>
            <a:spLocks noChangeArrowheads="1"/>
          </p:cNvSpPr>
          <p:nvPr/>
        </p:nvSpPr>
        <p:spPr bwMode="auto">
          <a:xfrm>
            <a:off x="1187624" y="4549999"/>
            <a:ext cx="7632848"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a:lnSpc>
                <a:spcPct val="115000"/>
              </a:lnSpc>
              <a:buFont typeface="Wingdings" panose="05000000000000000000" pitchFamily="2" charset="2"/>
              <a:buChar char="ü"/>
            </a:pPr>
            <a:r>
              <a:rPr lang="en-US" altLang="zh-CN" sz="2800" dirty="0">
                <a:latin typeface="Times New Roman" panose="02020603050405020304" pitchFamily="18" charset="0"/>
              </a:rPr>
              <a:t> </a:t>
            </a:r>
            <a:r>
              <a:rPr lang="zh-CN" altLang="en-US" sz="2800" dirty="0">
                <a:latin typeface="宋体" panose="02010600030101010101" pitchFamily="2" charset="-122"/>
              </a:rPr>
              <a:t>传递函数通过系统输入量与输出量之间的关系来描述系统的固有特性。即以系统外部的输入</a:t>
            </a:r>
            <a:r>
              <a:rPr lang="en-US" altLang="zh-CN" sz="2800">
                <a:latin typeface="宋体" panose="02010600030101010101" pitchFamily="2" charset="-122"/>
              </a:rPr>
              <a:t>-</a:t>
            </a:r>
            <a:r>
              <a:rPr lang="zh-CN" altLang="en-US" sz="2800">
                <a:latin typeface="宋体" panose="02010600030101010101" pitchFamily="2" charset="-122"/>
              </a:rPr>
              <a:t>输出特性</a:t>
            </a:r>
            <a:r>
              <a:rPr lang="zh-CN" altLang="en-US" sz="2800" dirty="0">
                <a:latin typeface="宋体" panose="02010600030101010101" pitchFamily="2" charset="-122"/>
              </a:rPr>
              <a:t>来描述系统的内部特性。 </a:t>
            </a:r>
          </a:p>
        </p:txBody>
      </p:sp>
      <p:sp>
        <p:nvSpPr>
          <p:cNvPr id="6"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7" name="页脚占位符 6"/>
          <p:cNvSpPr>
            <a:spLocks noGrp="1"/>
          </p:cNvSpPr>
          <p:nvPr>
            <p:ph type="ftr" sz="quarter" idx="11"/>
          </p:nvPr>
        </p:nvSpPr>
        <p:spPr/>
        <p:txBody>
          <a:bodyPr/>
          <a:lstStyle/>
          <a:p>
            <a:pPr>
              <a:defRPr/>
            </a:pPr>
            <a:r>
              <a:rPr lang="en-US" altLang="zh-CN"/>
              <a:t>192</a:t>
            </a:r>
            <a:endParaRPr lang="zh-CN" altLang="zh-CN"/>
          </a:p>
        </p:txBody>
      </p:sp>
      <p:sp>
        <p:nvSpPr>
          <p:cNvPr id="8" name="TextBox 7"/>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additive="base">
                                        <p:cTn id="7" dur="500" fill="hold"/>
                                        <p:tgtEl>
                                          <p:spTgt spid="297988"/>
                                        </p:tgtEl>
                                        <p:attrNameLst>
                                          <p:attrName>ppt_x</p:attrName>
                                        </p:attrNameLst>
                                      </p:cBhvr>
                                      <p:tavLst>
                                        <p:tav tm="0">
                                          <p:val>
                                            <p:strVal val="#ppt_x"/>
                                          </p:val>
                                        </p:tav>
                                        <p:tav tm="100000">
                                          <p:val>
                                            <p:strVal val="#ppt_x"/>
                                          </p:val>
                                        </p:tav>
                                      </p:tavLst>
                                    </p:anim>
                                    <p:anim calcmode="lin" valueType="num">
                                      <p:cBhvr additive="base">
                                        <p:cTn id="8"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89"/>
                                        </p:tgtEl>
                                        <p:attrNameLst>
                                          <p:attrName>style.visibility</p:attrName>
                                        </p:attrNameLst>
                                      </p:cBhvr>
                                      <p:to>
                                        <p:strVal val="visible"/>
                                      </p:to>
                                    </p:set>
                                    <p:anim calcmode="lin" valueType="num">
                                      <p:cBhvr additive="base">
                                        <p:cTn id="13" dur="500" fill="hold"/>
                                        <p:tgtEl>
                                          <p:spTgt spid="297989"/>
                                        </p:tgtEl>
                                        <p:attrNameLst>
                                          <p:attrName>ppt_x</p:attrName>
                                        </p:attrNameLst>
                                      </p:cBhvr>
                                      <p:tavLst>
                                        <p:tav tm="0">
                                          <p:val>
                                            <p:strVal val="#ppt_x"/>
                                          </p:val>
                                        </p:tav>
                                        <p:tav tm="100000">
                                          <p:val>
                                            <p:strVal val="#ppt_x"/>
                                          </p:val>
                                        </p:tav>
                                      </p:tavLst>
                                    </p:anim>
                                    <p:anim calcmode="lin" valueType="num">
                                      <p:cBhvr additive="base">
                                        <p:cTn id="14" dur="500" fill="hold"/>
                                        <p:tgtEl>
                                          <p:spTgt spid="2979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990"/>
                                        </p:tgtEl>
                                        <p:attrNameLst>
                                          <p:attrName>style.visibility</p:attrName>
                                        </p:attrNameLst>
                                      </p:cBhvr>
                                      <p:to>
                                        <p:strVal val="visible"/>
                                      </p:to>
                                    </p:set>
                                    <p:anim calcmode="lin" valueType="num">
                                      <p:cBhvr additive="base">
                                        <p:cTn id="19" dur="500" fill="hold"/>
                                        <p:tgtEl>
                                          <p:spTgt spid="297990"/>
                                        </p:tgtEl>
                                        <p:attrNameLst>
                                          <p:attrName>ppt_x</p:attrName>
                                        </p:attrNameLst>
                                      </p:cBhvr>
                                      <p:tavLst>
                                        <p:tav tm="0">
                                          <p:val>
                                            <p:strVal val="#ppt_x"/>
                                          </p:val>
                                        </p:tav>
                                        <p:tav tm="100000">
                                          <p:val>
                                            <p:strVal val="#ppt_x"/>
                                          </p:val>
                                        </p:tav>
                                      </p:tavLst>
                                    </p:anim>
                                    <p:anim calcmode="lin" valueType="num">
                                      <p:cBhvr additive="base">
                                        <p:cTn id="20" dur="500" fill="hold"/>
                                        <p:tgtEl>
                                          <p:spTgt spid="297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utoUpdateAnimBg="0"/>
      <p:bldP spid="297989" grpId="0" autoUpdateAnimBg="0"/>
      <p:bldP spid="29799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3"/>
          <p:cNvSpPr>
            <a:spLocks noChangeArrowheads="1"/>
          </p:cNvSpPr>
          <p:nvPr/>
        </p:nvSpPr>
        <p:spPr bwMode="auto">
          <a:xfrm>
            <a:off x="1143000" y="908720"/>
            <a:ext cx="4797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pPr>
              <a:lnSpc>
                <a:spcPct val="120000"/>
              </a:lnSpc>
              <a:buFont typeface="Wingdings" panose="05000000000000000000" pitchFamily="2" charset="2"/>
              <a:buChar char="Ø"/>
            </a:pPr>
            <a:r>
              <a:rPr lang="en-US" altLang="zh-CN" sz="2800">
                <a:latin typeface="Times New Roman" panose="02020603050405020304" pitchFamily="18" charset="0"/>
              </a:rPr>
              <a:t> </a:t>
            </a:r>
            <a:r>
              <a:rPr lang="zh-CN" altLang="en-US" sz="2800">
                <a:latin typeface="宋体" panose="02010600030101010101" pitchFamily="2" charset="-122"/>
              </a:rPr>
              <a:t>传递函数的一般形式</a:t>
            </a:r>
          </a:p>
        </p:txBody>
      </p:sp>
      <p:graphicFrame>
        <p:nvGraphicFramePr>
          <p:cNvPr id="299012" name="Object 4"/>
          <p:cNvGraphicFramePr>
            <a:graphicFrameLocks noChangeAspect="1"/>
          </p:cNvGraphicFramePr>
          <p:nvPr/>
        </p:nvGraphicFramePr>
        <p:xfrm>
          <a:off x="684213" y="2113633"/>
          <a:ext cx="8231187" cy="1795462"/>
        </p:xfrm>
        <a:graphic>
          <a:graphicData uri="http://schemas.openxmlformats.org/presentationml/2006/ole">
            <mc:AlternateContent xmlns:mc="http://schemas.openxmlformats.org/markup-compatibility/2006">
              <mc:Choice xmlns:v="urn:schemas-microsoft-com:vml" Requires="v">
                <p:oleObj spid="_x0000_s111625" r:id="rId3" imgW="113080800" imgH="24688800" progId="">
                  <p:embed/>
                </p:oleObj>
              </mc:Choice>
              <mc:Fallback>
                <p:oleObj r:id="rId3" imgW="113080800" imgH="24688800" progId="">
                  <p:embed/>
                  <p:pic>
                    <p:nvPicPr>
                      <p:cNvPr id="0" name="Picture 2" descr="image1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113633"/>
                        <a:ext cx="8231187" cy="179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3" name="Object 5"/>
          <p:cNvGraphicFramePr>
            <a:graphicFrameLocks noChangeAspect="1"/>
          </p:cNvGraphicFramePr>
          <p:nvPr/>
        </p:nvGraphicFramePr>
        <p:xfrm>
          <a:off x="1259632" y="5085184"/>
          <a:ext cx="7086600" cy="942975"/>
        </p:xfrm>
        <a:graphic>
          <a:graphicData uri="http://schemas.openxmlformats.org/presentationml/2006/ole">
            <mc:AlternateContent xmlns:mc="http://schemas.openxmlformats.org/markup-compatibility/2006">
              <mc:Choice xmlns:v="urn:schemas-microsoft-com:vml" Requires="v">
                <p:oleObj spid="_x0000_s111626" r:id="rId5" imgW="97840800" imgH="13106400" progId="">
                  <p:embed/>
                </p:oleObj>
              </mc:Choice>
              <mc:Fallback>
                <p:oleObj r:id="rId5" imgW="97840800" imgH="13106400" progId="">
                  <p:embed/>
                  <p:pic>
                    <p:nvPicPr>
                      <p:cNvPr id="0" name="Picture 1" descr="image1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085184"/>
                        <a:ext cx="70866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4" name="Rectangle 6"/>
          <p:cNvSpPr>
            <a:spLocks noChangeArrowheads="1"/>
          </p:cNvSpPr>
          <p:nvPr/>
        </p:nvSpPr>
        <p:spPr bwMode="auto">
          <a:xfrm>
            <a:off x="1524000" y="1518320"/>
            <a:ext cx="4056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p>
            <a:r>
              <a:rPr lang="zh-CN" altLang="en-US" sz="2800" dirty="0"/>
              <a:t>考虑线性定常系统</a:t>
            </a:r>
          </a:p>
        </p:txBody>
      </p:sp>
      <p:sp>
        <p:nvSpPr>
          <p:cNvPr id="299015" name="Rectangle 7"/>
          <p:cNvSpPr>
            <a:spLocks noChangeArrowheads="1"/>
          </p:cNvSpPr>
          <p:nvPr/>
        </p:nvSpPr>
        <p:spPr bwMode="auto">
          <a:xfrm>
            <a:off x="0" y="3921795"/>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p>
            <a:pPr indent="685800">
              <a:lnSpc>
                <a:spcPct val="115000"/>
              </a:lnSpc>
            </a:pPr>
            <a:r>
              <a:rPr lang="zh-CN" altLang="en-US" sz="2800" dirty="0"/>
              <a:t>当初始条件全为零时，对上式进行拉氏变换可得系统传递函数的一般形式：</a:t>
            </a:r>
          </a:p>
        </p:txBody>
      </p:sp>
      <p:sp>
        <p:nvSpPr>
          <p:cNvPr id="7" name="Text Box 8"/>
          <p:cNvSpPr txBox="1">
            <a:spLocks noChangeArrowheads="1"/>
          </p:cNvSpPr>
          <p:nvPr/>
        </p:nvSpPr>
        <p:spPr bwMode="auto">
          <a:xfrm>
            <a:off x="4716016" y="209486"/>
            <a:ext cx="4427984" cy="31457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None/>
              <a:defRPr/>
            </a:pPr>
            <a:r>
              <a:rPr lang="en-US" altLang="zh-CN" sz="1800" b="1" dirty="0">
                <a:latin typeface="楷体" panose="02010609060101010101" pitchFamily="49" charset="-122"/>
                <a:ea typeface="楷体" panose="02010609060101010101" pitchFamily="49" charset="-122"/>
              </a:rPr>
              <a:t>2.5 </a:t>
            </a:r>
            <a:r>
              <a:rPr lang="zh-CN" altLang="en-US" sz="1800" b="1" dirty="0">
                <a:latin typeface="楷体" panose="02010609060101010101" pitchFamily="49" charset="-122"/>
                <a:ea typeface="楷体" panose="02010609060101010101" pitchFamily="49" charset="-122"/>
              </a:rPr>
              <a:t>传递函数及典型环节的传递函数</a:t>
            </a:r>
          </a:p>
        </p:txBody>
      </p:sp>
      <p:sp>
        <p:nvSpPr>
          <p:cNvPr id="8" name="页脚占位符 7"/>
          <p:cNvSpPr>
            <a:spLocks noGrp="1"/>
          </p:cNvSpPr>
          <p:nvPr>
            <p:ph type="ftr" sz="quarter" idx="11"/>
          </p:nvPr>
        </p:nvSpPr>
        <p:spPr/>
        <p:txBody>
          <a:bodyPr/>
          <a:lstStyle/>
          <a:p>
            <a:pPr>
              <a:defRPr/>
            </a:pPr>
            <a:r>
              <a:rPr lang="en-US" altLang="zh-CN"/>
              <a:t>192</a:t>
            </a:r>
            <a:endParaRPr lang="zh-CN" altLang="zh-CN"/>
          </a:p>
        </p:txBody>
      </p:sp>
      <p:sp>
        <p:nvSpPr>
          <p:cNvPr id="9" name="TextBox 8"/>
          <p:cNvSpPr txBox="1"/>
          <p:nvPr/>
        </p:nvSpPr>
        <p:spPr>
          <a:xfrm>
            <a:off x="7956376" y="6237312"/>
            <a:ext cx="418704" cy="369332"/>
          </a:xfrm>
          <a:prstGeom prst="rect">
            <a:avLst/>
          </a:prstGeom>
          <a:noFill/>
        </p:spPr>
        <p:txBody>
          <a:bodyPr wrap="none" rtlCol="0">
            <a:spAutoFit/>
          </a:bodyPr>
          <a:lstStyle/>
          <a:p>
            <a:fld id="{751D0B18-0107-4DFB-9C23-1A2D2A12283A}" type="slidenum">
              <a:rPr lang="zh-CN" altLang="en-US" smtClean="0"/>
              <a:pPr/>
              <a:t>99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ppt_x"/>
                                          </p:val>
                                        </p:tav>
                                        <p:tav tm="100000">
                                          <p:val>
                                            <p:strVal val="#ppt_x"/>
                                          </p:val>
                                        </p:tav>
                                      </p:tavLst>
                                    </p:anim>
                                    <p:anim calcmode="lin" valueType="num">
                                      <p:cBhvr additive="base">
                                        <p:cTn id="8" dur="500" fill="hold"/>
                                        <p:tgtEl>
                                          <p:spTgt spid="2990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9012"/>
                                        </p:tgtEl>
                                        <p:attrNameLst>
                                          <p:attrName>style.visibility</p:attrName>
                                        </p:attrNameLst>
                                      </p:cBhvr>
                                      <p:to>
                                        <p:strVal val="visible"/>
                                      </p:to>
                                    </p:set>
                                    <p:anim calcmode="lin" valueType="num">
                                      <p:cBhvr additive="base">
                                        <p:cTn id="13" dur="500" fill="hold"/>
                                        <p:tgtEl>
                                          <p:spTgt spid="299012"/>
                                        </p:tgtEl>
                                        <p:attrNameLst>
                                          <p:attrName>ppt_x</p:attrName>
                                        </p:attrNameLst>
                                      </p:cBhvr>
                                      <p:tavLst>
                                        <p:tav tm="0">
                                          <p:val>
                                            <p:strVal val="#ppt_x"/>
                                          </p:val>
                                        </p:tav>
                                        <p:tav tm="100000">
                                          <p:val>
                                            <p:strVal val="#ppt_x"/>
                                          </p:val>
                                        </p:tav>
                                      </p:tavLst>
                                    </p:anim>
                                    <p:anim calcmode="lin" valueType="num">
                                      <p:cBhvr additive="base">
                                        <p:cTn id="14" dur="500" fill="hold"/>
                                        <p:tgtEl>
                                          <p:spTgt spid="2990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9015"/>
                                        </p:tgtEl>
                                        <p:attrNameLst>
                                          <p:attrName>style.visibility</p:attrName>
                                        </p:attrNameLst>
                                      </p:cBhvr>
                                      <p:to>
                                        <p:strVal val="visible"/>
                                      </p:to>
                                    </p:set>
                                    <p:anim calcmode="lin" valueType="num">
                                      <p:cBhvr additive="base">
                                        <p:cTn id="19" dur="500" fill="hold"/>
                                        <p:tgtEl>
                                          <p:spTgt spid="299015"/>
                                        </p:tgtEl>
                                        <p:attrNameLst>
                                          <p:attrName>ppt_x</p:attrName>
                                        </p:attrNameLst>
                                      </p:cBhvr>
                                      <p:tavLst>
                                        <p:tav tm="0">
                                          <p:val>
                                            <p:strVal val="#ppt_x"/>
                                          </p:val>
                                        </p:tav>
                                        <p:tav tm="100000">
                                          <p:val>
                                            <p:strVal val="#ppt_x"/>
                                          </p:val>
                                        </p:tav>
                                      </p:tavLst>
                                    </p:anim>
                                    <p:anim calcmode="lin" valueType="num">
                                      <p:cBhvr additive="base">
                                        <p:cTn id="20" dur="500" fill="hold"/>
                                        <p:tgtEl>
                                          <p:spTgt spid="2990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9013"/>
                                        </p:tgtEl>
                                        <p:attrNameLst>
                                          <p:attrName>style.visibility</p:attrName>
                                        </p:attrNameLst>
                                      </p:cBhvr>
                                      <p:to>
                                        <p:strVal val="visible"/>
                                      </p:to>
                                    </p:set>
                                    <p:anim calcmode="lin" valueType="num">
                                      <p:cBhvr additive="base">
                                        <p:cTn id="25" dur="500" fill="hold"/>
                                        <p:tgtEl>
                                          <p:spTgt spid="299013"/>
                                        </p:tgtEl>
                                        <p:attrNameLst>
                                          <p:attrName>ppt_x</p:attrName>
                                        </p:attrNameLst>
                                      </p:cBhvr>
                                      <p:tavLst>
                                        <p:tav tm="0">
                                          <p:val>
                                            <p:strVal val="#ppt_x"/>
                                          </p:val>
                                        </p:tav>
                                        <p:tav tm="100000">
                                          <p:val>
                                            <p:strVal val="#ppt_x"/>
                                          </p:val>
                                        </p:tav>
                                      </p:tavLst>
                                    </p:anim>
                                    <p:anim calcmode="lin" valueType="num">
                                      <p:cBhvr additive="base">
                                        <p:cTn id="26"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utoUpdateAnimBg="0"/>
      <p:bldP spid="2990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10110</Words>
  <Application>Microsoft Office PowerPoint</Application>
  <PresentationFormat>全屏显示(4:3)</PresentationFormat>
  <Paragraphs>1810</Paragraphs>
  <Slides>192</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192</vt:i4>
      </vt:variant>
    </vt:vector>
  </HeadingPairs>
  <TitlesOfParts>
    <vt:vector size="206" baseType="lpstr">
      <vt:lpstr>黑体</vt:lpstr>
      <vt:lpstr>楷体</vt:lpstr>
      <vt:lpstr>隶书</vt:lpstr>
      <vt:lpstr>宋体</vt:lpstr>
      <vt:lpstr>Arial</vt:lpstr>
      <vt:lpstr>Calibri</vt:lpstr>
      <vt:lpstr>Symbol</vt:lpstr>
      <vt:lpstr>Times New Roman</vt:lpstr>
      <vt:lpstr>Verdana</vt:lpstr>
      <vt:lpstr>Wingdings</vt:lpstr>
      <vt:lpstr>Office 主题</vt:lpstr>
      <vt:lpstr>Equation</vt:lpstr>
      <vt:lpstr>公式</vt:lpstr>
      <vt:lpstr>Picture</vt:lpstr>
      <vt:lpstr>控制工程基础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解：</vt:lpstr>
      <vt:lpstr>       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等效弹性刚度 </vt:lpstr>
      <vt:lpstr>等效复阻抗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当折合到主动轴上时，从动轴上的转动惯量和阻尼系数都要除以传动比的平方，负载转矩除以传动比。因此，减速传动时，相当于电动机带的负载变小了，也可以说电动机带负载的力矩 增大了。     反之，当折合到从动轴上时，主动轴上的转动惯量和阻尼系数都要乘以传动比的平方，输入转矩乘以传动比。</vt:lpstr>
      <vt:lpstr>PowerPoint 演示文稿</vt:lpstr>
      <vt:lpstr>PowerPoint 演示文稿</vt:lpstr>
      <vt:lpstr>PowerPoint 演示文稿</vt:lpstr>
      <vt:lpstr>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AnLong Chen</cp:lastModifiedBy>
  <cp:revision>86</cp:revision>
  <dcterms:created xsi:type="dcterms:W3CDTF">2015-12-13T11:14:00Z</dcterms:created>
  <dcterms:modified xsi:type="dcterms:W3CDTF">2020-09-28T15:58:19Z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