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7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57" r:id="rId78"/>
    <p:sldId id="353" r:id="rId79"/>
    <p:sldId id="354" r:id="rId80"/>
    <p:sldId id="355" r:id="rId81"/>
    <p:sldId id="356" r:id="rId82"/>
    <p:sldId id="361" r:id="rId83"/>
    <p:sldId id="362" r:id="rId84"/>
    <p:sldId id="341" r:id="rId85"/>
    <p:sldId id="360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63" r:id="rId97"/>
    <p:sldId id="263" r:id="rId9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97" d="100"/>
          <a:sy n="97" d="100"/>
        </p:scale>
        <p:origin x="2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wmf"/><Relationship Id="rId3" Type="http://schemas.openxmlformats.org/officeDocument/2006/relationships/image" Target="../media/image132.wmf"/><Relationship Id="rId7" Type="http://schemas.openxmlformats.org/officeDocument/2006/relationships/image" Target="../media/image136.emf"/><Relationship Id="rId12" Type="http://schemas.openxmlformats.org/officeDocument/2006/relationships/image" Target="../media/image141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e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emf"/><Relationship Id="rId14" Type="http://schemas.openxmlformats.org/officeDocument/2006/relationships/image" Target="../media/image1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emf"/><Relationship Id="rId7" Type="http://schemas.openxmlformats.org/officeDocument/2006/relationships/image" Target="../media/image141.w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image" Target="../media/image189.emf"/><Relationship Id="rId1" Type="http://schemas.openxmlformats.org/officeDocument/2006/relationships/image" Target="../media/image18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w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4" Type="http://schemas.openxmlformats.org/officeDocument/2006/relationships/image" Target="../media/image22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4" Type="http://schemas.openxmlformats.org/officeDocument/2006/relationships/image" Target="../media/image23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emf"/><Relationship Id="rId1" Type="http://schemas.openxmlformats.org/officeDocument/2006/relationships/image" Target="../media/image24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00AF-AC0E-4EDA-A89D-C505E142D7EF}" type="datetimeFigureOut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0E335-C320-47A6-93E7-17A00B32BC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3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2E191F-E59F-442D-86E7-2CD2EC2E4E61}" type="slidenum">
              <a:rPr kumimoji="0" lang="en-US" altLang="zh-CN" sz="1200" b="0"/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zh-CN" sz="1200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4138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79E7FA-F82D-4AA5-B4B0-25447E208572}" type="slidenum">
              <a:rPr kumimoji="0" lang="en-US" altLang="zh-CN" b="0"/>
              <a:pPr eaLnBrk="1" hangingPunct="1"/>
              <a:t>24</a:t>
            </a:fld>
            <a:endParaRPr kumimoji="0" lang="en-US" altLang="zh-CN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292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2CBA80-3866-4663-BFB2-3C7968996191}" type="slidenum">
              <a:rPr kumimoji="0" lang="en-US" altLang="zh-CN" b="0"/>
              <a:pPr eaLnBrk="1" hangingPunct="1"/>
              <a:t>25</a:t>
            </a:fld>
            <a:endParaRPr kumimoji="0" lang="en-US" altLang="zh-CN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40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9F0807-DCE9-4303-AB11-3B0B21B4B7EF}" type="slidenum">
              <a:rPr kumimoji="0" lang="en-US" altLang="zh-CN" b="0"/>
              <a:pPr eaLnBrk="1" hangingPunct="1"/>
              <a:t>26</a:t>
            </a:fld>
            <a:endParaRPr kumimoji="0" lang="en-US" altLang="zh-CN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623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230F09-A339-4AFA-9D47-7FF7CE1B2B33}" type="slidenum">
              <a:rPr kumimoji="0" lang="en-US" altLang="zh-CN" b="0"/>
              <a:pPr eaLnBrk="1" hangingPunct="1"/>
              <a:t>27</a:t>
            </a:fld>
            <a:endParaRPr kumimoji="0" lang="en-US" altLang="zh-CN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1318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BC0DA-194A-4624-8112-05552D7FEA86}" type="slidenum">
              <a:rPr kumimoji="0" lang="en-US" altLang="zh-CN" b="0"/>
              <a:pPr eaLnBrk="1" hangingPunct="1"/>
              <a:t>29</a:t>
            </a:fld>
            <a:endParaRPr kumimoji="0" lang="en-US" altLang="zh-CN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7005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832BD-1F40-4DF3-BF49-75BB9CC3D817}" type="slidenum">
              <a:rPr kumimoji="0" lang="en-US" altLang="zh-CN" b="0"/>
              <a:pPr eaLnBrk="1" hangingPunct="1"/>
              <a:t>31</a:t>
            </a:fld>
            <a:endParaRPr kumimoji="0" lang="en-US" altLang="zh-CN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2916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521CFE-297C-40C3-8549-143A4797E581}" type="slidenum">
              <a:rPr kumimoji="0" lang="en-US" altLang="zh-CN" b="0"/>
              <a:pPr eaLnBrk="1" hangingPunct="1"/>
              <a:t>34</a:t>
            </a:fld>
            <a:endParaRPr kumimoji="0" lang="en-US" altLang="zh-CN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950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2D7323-6747-4948-BEB5-DFD22D772AB8}" type="slidenum">
              <a:rPr kumimoji="0" lang="en-US" altLang="zh-CN" b="0"/>
              <a:pPr eaLnBrk="1" hangingPunct="1"/>
              <a:t>37</a:t>
            </a:fld>
            <a:endParaRPr kumimoji="0" lang="en-US" altLang="zh-CN" b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7895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8085F4-07B0-4CF0-B5D3-3BF5D4BED89D}" type="slidenum">
              <a:rPr kumimoji="0" lang="en-US" altLang="zh-CN" b="0"/>
              <a:pPr eaLnBrk="1" hangingPunct="1"/>
              <a:t>38</a:t>
            </a:fld>
            <a:endParaRPr kumimoji="0" lang="en-US" altLang="zh-CN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5402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AB725F-85B2-439F-AEBA-5A04816F65C3}" type="slidenum">
              <a:rPr kumimoji="0" lang="en-US" altLang="zh-CN" b="0"/>
              <a:pPr eaLnBrk="1" hangingPunct="1"/>
              <a:t>39</a:t>
            </a:fld>
            <a:endParaRPr kumimoji="0" lang="en-US" altLang="zh-CN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433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BDB26D-FC95-46FE-AA65-9B9B45442107}" type="slidenum">
              <a:rPr kumimoji="0" lang="en-US" altLang="zh-CN" b="0"/>
              <a:pPr eaLnBrk="1" hangingPunct="1"/>
              <a:t>13</a:t>
            </a:fld>
            <a:endParaRPr kumimoji="0" lang="en-US" altLang="zh-CN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277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3D6072-7EA0-4ED8-9DFD-B718CFCC4E06}" type="slidenum">
              <a:rPr kumimoji="0" lang="en-US" altLang="zh-CN" b="0"/>
              <a:pPr eaLnBrk="1" hangingPunct="1"/>
              <a:t>40</a:t>
            </a:fld>
            <a:endParaRPr kumimoji="0" lang="en-US" altLang="zh-CN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5578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A28762-3779-48E1-960C-A1AFF18CC60B}" type="slidenum">
              <a:rPr kumimoji="0" lang="en-US" altLang="zh-CN" b="0"/>
              <a:pPr eaLnBrk="1" hangingPunct="1"/>
              <a:t>41</a:t>
            </a:fld>
            <a:endParaRPr kumimoji="0" lang="en-US" altLang="zh-CN" b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2677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6BAAA6-1882-4B61-B877-321075237BDE}" type="slidenum">
              <a:rPr kumimoji="0" lang="en-US" altLang="zh-CN" b="0"/>
              <a:pPr eaLnBrk="1" hangingPunct="1"/>
              <a:t>42</a:t>
            </a:fld>
            <a:endParaRPr kumimoji="0" lang="en-US" altLang="zh-CN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930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DEB2E3-7306-47AB-96B9-1A1152DF97B6}" type="slidenum">
              <a:rPr kumimoji="0" lang="en-US" altLang="zh-CN" b="0"/>
              <a:pPr eaLnBrk="1" hangingPunct="1"/>
              <a:t>55</a:t>
            </a:fld>
            <a:endParaRPr kumimoji="0" lang="en-US" altLang="zh-CN" b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1127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A881E1-CD2C-4C94-B31B-B40D476DC366}" type="slidenum">
              <a:rPr kumimoji="0" lang="en-US" altLang="zh-CN" b="0"/>
              <a:pPr eaLnBrk="1" hangingPunct="1"/>
              <a:t>56</a:t>
            </a:fld>
            <a:endParaRPr kumimoji="0" lang="en-US" altLang="zh-CN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5883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34DD71-DAB8-4299-8957-3CABB1020D35}" type="slidenum">
              <a:rPr kumimoji="0" lang="en-US" altLang="zh-CN" b="0"/>
              <a:pPr eaLnBrk="1" hangingPunct="1"/>
              <a:t>57</a:t>
            </a:fld>
            <a:endParaRPr kumimoji="0" lang="en-US" altLang="zh-CN" b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953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A7915A-5116-40BC-A27C-F0929D68D5AD}" type="slidenum">
              <a:rPr kumimoji="0" lang="en-US" altLang="zh-CN" b="0"/>
              <a:pPr eaLnBrk="1" hangingPunct="1"/>
              <a:t>58</a:t>
            </a:fld>
            <a:endParaRPr kumimoji="0" lang="en-US" altLang="zh-CN" b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303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026869-9D1A-4CD0-A0F6-03D3CF78B48A}" type="slidenum">
              <a:rPr kumimoji="0" lang="en-US" altLang="zh-CN" b="0"/>
              <a:pPr eaLnBrk="1" hangingPunct="1"/>
              <a:t>60</a:t>
            </a:fld>
            <a:endParaRPr kumimoji="0" lang="en-US" altLang="zh-CN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6983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4EBD06-1FF2-42D8-BEEC-0BCE73FEA641}" type="slidenum">
              <a:rPr kumimoji="0" lang="en-US" altLang="zh-CN" b="0"/>
              <a:pPr eaLnBrk="1" hangingPunct="1"/>
              <a:t>68</a:t>
            </a:fld>
            <a:endParaRPr kumimoji="0" lang="en-US" altLang="zh-CN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1065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B437A-DE9D-496D-9065-01F10F805CE2}" type="slidenum">
              <a:rPr kumimoji="0" lang="en-US" altLang="zh-CN" b="0"/>
              <a:pPr eaLnBrk="1" hangingPunct="1"/>
              <a:t>69</a:t>
            </a:fld>
            <a:endParaRPr kumimoji="0" lang="en-US" altLang="zh-CN" b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274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CBB7EC-A646-4FCB-AFD7-DB149D38A0A8}" type="slidenum">
              <a:rPr kumimoji="0" lang="en-US" altLang="zh-CN" b="0"/>
              <a:pPr eaLnBrk="1" hangingPunct="1"/>
              <a:t>14</a:t>
            </a:fld>
            <a:endParaRPr kumimoji="0" lang="en-US" altLang="zh-CN" b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26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3B16CF-57D9-411E-8DC3-B5EE26276F69}" type="slidenum">
              <a:rPr kumimoji="0" lang="en-US" altLang="zh-CN" b="0"/>
              <a:pPr eaLnBrk="1" hangingPunct="1"/>
              <a:t>70</a:t>
            </a:fld>
            <a:endParaRPr kumimoji="0" lang="en-US" altLang="zh-CN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9072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3DA3EE-08AC-4748-97F1-D2FB609B04E1}" type="slidenum">
              <a:rPr kumimoji="0" lang="en-US" altLang="zh-CN" b="0"/>
              <a:pPr eaLnBrk="1" hangingPunct="1"/>
              <a:t>71</a:t>
            </a:fld>
            <a:endParaRPr kumimoji="0" lang="en-US" altLang="zh-CN" b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5730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454CDE-6F48-4577-A28A-D5AEE3C5DB5F}" type="slidenum">
              <a:rPr kumimoji="0" lang="en-US" altLang="zh-CN" b="0"/>
              <a:pPr eaLnBrk="1" hangingPunct="1"/>
              <a:t>72</a:t>
            </a:fld>
            <a:endParaRPr kumimoji="0" lang="en-US" altLang="zh-CN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1885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5D399-0DFF-4BF4-89A4-FCD57924843A}" type="slidenum">
              <a:rPr kumimoji="0" lang="en-US" altLang="zh-CN" b="0"/>
              <a:pPr eaLnBrk="1" hangingPunct="1"/>
              <a:t>77</a:t>
            </a:fld>
            <a:endParaRPr kumimoji="0" lang="en-US" altLang="zh-CN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4537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904027-992E-46E2-A103-E16CD3C2FF86}" type="slidenum">
              <a:rPr kumimoji="0" lang="en-US" altLang="zh-CN" b="0" smtClean="0"/>
              <a:pPr eaLnBrk="1" hangingPunct="1"/>
              <a:t>78</a:t>
            </a:fld>
            <a:endParaRPr kumimoji="0" lang="en-US" altLang="zh-CN" b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56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2B46FB-B55F-4C74-9C88-F4FC06ED366A}" type="slidenum">
              <a:rPr kumimoji="0" lang="en-US" altLang="zh-CN" b="0"/>
              <a:pPr eaLnBrk="1" hangingPunct="1"/>
              <a:t>82</a:t>
            </a:fld>
            <a:endParaRPr kumimoji="0" lang="en-US" altLang="zh-CN" b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0144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90DB2A-C8E5-452C-A3FB-944790E85B79}" type="slidenum">
              <a:rPr kumimoji="0" lang="en-US" altLang="zh-CN" b="0"/>
              <a:pPr eaLnBrk="1" hangingPunct="1"/>
              <a:t>83</a:t>
            </a:fld>
            <a:endParaRPr kumimoji="0" lang="en-US" altLang="zh-CN" b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758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017835-210D-4D03-B3A8-1CB5BB6F7B26}" type="slidenum">
              <a:rPr kumimoji="0" lang="en-US" altLang="zh-CN" b="0"/>
              <a:pPr eaLnBrk="1" hangingPunct="1"/>
              <a:t>84</a:t>
            </a:fld>
            <a:endParaRPr kumimoji="0" lang="en-US" altLang="zh-CN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5181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017835-210D-4D03-B3A8-1CB5BB6F7B26}" type="slidenum">
              <a:rPr kumimoji="0" lang="en-US" altLang="zh-CN" b="0"/>
              <a:pPr eaLnBrk="1" hangingPunct="1"/>
              <a:t>85</a:t>
            </a:fld>
            <a:endParaRPr kumimoji="0" lang="en-US" altLang="zh-CN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51816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BC215A-1336-40A7-A34A-E7481AA25D5C}" type="slidenum">
              <a:rPr kumimoji="0" lang="en-US" altLang="zh-CN" b="0"/>
              <a:pPr eaLnBrk="1" hangingPunct="1"/>
              <a:t>86</a:t>
            </a:fld>
            <a:endParaRPr kumimoji="0" lang="en-US" altLang="zh-CN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692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8F7210-43ED-4AA1-AE4E-C80CAC392E38}" type="slidenum">
              <a:rPr kumimoji="0" lang="en-US" altLang="zh-CN" b="0"/>
              <a:pPr eaLnBrk="1" hangingPunct="1"/>
              <a:t>15</a:t>
            </a:fld>
            <a:endParaRPr kumimoji="0" lang="en-US" altLang="zh-CN" b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3064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23AC39-8AFA-436B-B9AD-7605ADF0AFD8}" type="slidenum">
              <a:rPr kumimoji="0" lang="en-US" altLang="zh-CN" b="0"/>
              <a:pPr eaLnBrk="1" hangingPunct="1"/>
              <a:t>87</a:t>
            </a:fld>
            <a:endParaRPr kumimoji="0" lang="en-US" altLang="zh-CN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26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B03F34-1120-4BA4-BA23-DD6AD55C4478}" type="slidenum">
              <a:rPr kumimoji="0" lang="en-US" altLang="zh-CN" b="0"/>
              <a:pPr eaLnBrk="1" hangingPunct="1"/>
              <a:t>88</a:t>
            </a:fld>
            <a:endParaRPr kumimoji="0" lang="en-US" altLang="zh-CN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3170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6B129A-323A-4881-B430-1DA0C48E5712}" type="slidenum">
              <a:rPr kumimoji="0" lang="en-US" altLang="zh-CN" b="0"/>
              <a:pPr eaLnBrk="1" hangingPunct="1"/>
              <a:t>89</a:t>
            </a:fld>
            <a:endParaRPr kumimoji="0" lang="en-US" altLang="zh-CN" b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957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E887B-5ABB-42D0-B10B-EF89192FC6B5}" type="slidenum">
              <a:rPr kumimoji="0" lang="en-US" altLang="zh-CN" b="0"/>
              <a:pPr eaLnBrk="1" hangingPunct="1"/>
              <a:t>90</a:t>
            </a:fld>
            <a:endParaRPr kumimoji="0" lang="en-US" altLang="zh-CN" b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1927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EF453E-FC68-4C10-A0D3-1659BE9EFB72}" type="slidenum">
              <a:rPr kumimoji="0" lang="en-US" altLang="zh-CN" b="0"/>
              <a:pPr eaLnBrk="1" hangingPunct="1"/>
              <a:t>91</a:t>
            </a:fld>
            <a:endParaRPr kumimoji="0" lang="en-US" altLang="zh-CN" b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87476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8FB91B-D8BD-4E3E-8DAE-2606E518846C}" type="slidenum">
              <a:rPr kumimoji="0" lang="en-US" altLang="zh-CN" b="0"/>
              <a:pPr eaLnBrk="1" hangingPunct="1"/>
              <a:t>92</a:t>
            </a:fld>
            <a:endParaRPr kumimoji="0" lang="en-US" altLang="zh-CN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8563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9E236C-54BD-4460-8CC5-0451DE36215C}" type="slidenum">
              <a:rPr kumimoji="0" lang="en-US" altLang="zh-CN" b="0"/>
              <a:pPr eaLnBrk="1" hangingPunct="1"/>
              <a:t>93</a:t>
            </a:fld>
            <a:endParaRPr kumimoji="0" lang="en-US" altLang="zh-CN" b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3997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81152A-2216-45DB-9DF0-9D3B9D0AB050}" type="slidenum">
              <a:rPr kumimoji="0" lang="en-US" altLang="zh-CN" b="0"/>
              <a:pPr eaLnBrk="1" hangingPunct="1"/>
              <a:t>94</a:t>
            </a:fld>
            <a:endParaRPr kumimoji="0" lang="en-US" altLang="zh-CN" b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808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7AD5C9-3C52-4E14-97E3-96C31C4607C9}" type="slidenum">
              <a:rPr kumimoji="0" lang="en-US" altLang="zh-CN" b="0"/>
              <a:pPr eaLnBrk="1" hangingPunct="1"/>
              <a:t>95</a:t>
            </a:fld>
            <a:endParaRPr kumimoji="0" lang="en-US" altLang="zh-CN" b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520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568E1E-900A-4539-8225-287687F95146}" type="slidenum">
              <a:rPr kumimoji="0" lang="en-US" altLang="zh-CN" b="0"/>
              <a:pPr eaLnBrk="1" hangingPunct="1"/>
              <a:t>16</a:t>
            </a:fld>
            <a:endParaRPr kumimoji="0" lang="en-US" altLang="zh-CN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37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D52A2-FBC6-4C9F-BDD0-6B5A71867D7A}" type="slidenum">
              <a:rPr kumimoji="0" lang="en-US" altLang="zh-CN" b="0"/>
              <a:pPr eaLnBrk="1" hangingPunct="1"/>
              <a:t>17</a:t>
            </a:fld>
            <a:endParaRPr kumimoji="0" lang="en-US" altLang="zh-CN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57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51F4FB-9CF7-41B0-A7E2-E681DB41B65E}" type="slidenum">
              <a:rPr kumimoji="0" lang="en-US" altLang="zh-CN" b="0"/>
              <a:pPr eaLnBrk="1" hangingPunct="1"/>
              <a:t>18</a:t>
            </a:fld>
            <a:endParaRPr kumimoji="0" lang="en-US" altLang="zh-CN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6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DA4AC4-371A-4E28-9EF2-BE96B775FE04}" type="slidenum">
              <a:rPr kumimoji="0" lang="en-US" altLang="zh-CN" b="0"/>
              <a:pPr eaLnBrk="1" hangingPunct="1"/>
              <a:t>19</a:t>
            </a:fld>
            <a:endParaRPr kumimoji="0" lang="en-US" altLang="zh-CN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340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1BB93F-076A-4EE9-907D-0B6A0A2477D5}" type="slidenum">
              <a:rPr kumimoji="0" lang="en-US" altLang="zh-CN" b="0"/>
              <a:pPr eaLnBrk="1" hangingPunct="1"/>
              <a:t>23</a:t>
            </a:fld>
            <a:endParaRPr kumimoji="0" lang="en-US" altLang="zh-CN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79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新模板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42408"/>
            <a:ext cx="9144000" cy="6715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41438"/>
            <a:ext cx="3749675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25" y="1341438"/>
            <a:ext cx="3751263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02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5220E-2D73-4988-92E5-3E9CB77FCF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6FD9D-FA08-4F2A-90DD-7CEE8E59FB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9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41438"/>
            <a:ext cx="374967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3625" y="1341438"/>
            <a:ext cx="37512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04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353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88" y="188913"/>
            <a:ext cx="8229600" cy="5678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89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41438"/>
            <a:ext cx="3749675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3625" y="1341438"/>
            <a:ext cx="3751263" cy="218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3625" y="3679825"/>
            <a:ext cx="3751263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326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5288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550" y="1341438"/>
            <a:ext cx="3749675" cy="218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3625" y="1341438"/>
            <a:ext cx="3751263" cy="2185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71550" y="3679825"/>
            <a:ext cx="3749675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625" y="3679825"/>
            <a:ext cx="3751263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289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97F9-F9CD-4157-89CB-49D88DD92681}" type="datetimeFigureOut">
              <a:rPr lang="zh-CN" altLang="en-US" smtClean="0"/>
              <a:pPr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F764-3447-43B2-9263-F1A5B16B4A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新模板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142408"/>
            <a:ext cx="9144000" cy="6715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9.png"/><Relationship Id="rId4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pn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3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76.wmf"/><Relationship Id="rId26" Type="http://schemas.openxmlformats.org/officeDocument/2006/relationships/image" Target="../media/image81.png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80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96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9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98.wmf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4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png"/><Relationship Id="rId11" Type="http://schemas.openxmlformats.org/officeDocument/2006/relationships/image" Target="../media/image97.wmf"/><Relationship Id="rId5" Type="http://schemas.openxmlformats.org/officeDocument/2006/relationships/image" Target="../media/image135.png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102.png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5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102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106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2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101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05.wmf"/><Relationship Id="rId35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6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png"/><Relationship Id="rId5" Type="http://schemas.openxmlformats.org/officeDocument/2006/relationships/image" Target="../media/image158.png"/><Relationship Id="rId4" Type="http://schemas.openxmlformats.org/officeDocument/2006/relationships/image" Target="../media/image1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74.bin"/><Relationship Id="rId4" Type="http://schemas.openxmlformats.org/officeDocument/2006/relationships/slide" Target="slide3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3.wmf"/><Relationship Id="rId11" Type="http://schemas.openxmlformats.org/officeDocument/2006/relationships/image" Target="../media/image166.pn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79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2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37.emf"/><Relationship Id="rId26" Type="http://schemas.openxmlformats.org/officeDocument/2006/relationships/image" Target="../media/image141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140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142.wmf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4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4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9" Type="http://schemas.openxmlformats.org/officeDocument/2006/relationships/oleObject" Target="../embeddings/oleObject121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65.wmf"/><Relationship Id="rId42" Type="http://schemas.openxmlformats.org/officeDocument/2006/relationships/image" Target="../media/image169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38" Type="http://schemas.openxmlformats.org/officeDocument/2006/relationships/image" Target="../media/image167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16.bin"/><Relationship Id="rId41" Type="http://schemas.openxmlformats.org/officeDocument/2006/relationships/oleObject" Target="../embeddings/oleObject12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37" Type="http://schemas.openxmlformats.org/officeDocument/2006/relationships/oleObject" Target="../embeddings/oleObject120.bin"/><Relationship Id="rId40" Type="http://schemas.openxmlformats.org/officeDocument/2006/relationships/image" Target="../media/image168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62.wmf"/><Relationship Id="rId36" Type="http://schemas.openxmlformats.org/officeDocument/2006/relationships/image" Target="../media/image166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63.wmf"/><Relationship Id="rId35" Type="http://schemas.openxmlformats.org/officeDocument/2006/relationships/oleObject" Target="../embeddings/oleObject11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7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78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0.w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1.png"/><Relationship Id="rId11" Type="http://schemas.openxmlformats.org/officeDocument/2006/relationships/oleObject" Target="../embeddings/oleObject136.bin"/><Relationship Id="rId5" Type="http://schemas.openxmlformats.org/officeDocument/2006/relationships/image" Target="../media/image222.png"/><Relationship Id="rId15" Type="http://schemas.openxmlformats.org/officeDocument/2006/relationships/oleObject" Target="../embeddings/oleObject138.bin"/><Relationship Id="rId23" Type="http://schemas.openxmlformats.org/officeDocument/2006/relationships/image" Target="../media/image182.png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0.bin"/><Relationship Id="rId4" Type="http://schemas.openxmlformats.org/officeDocument/2006/relationships/slide" Target="slide32.xml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emf"/><Relationship Id="rId22" Type="http://schemas.openxmlformats.org/officeDocument/2006/relationships/image" Target="../media/image14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185.e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9.png"/><Relationship Id="rId11" Type="http://schemas.openxmlformats.org/officeDocument/2006/relationships/image" Target="../media/image232.png"/><Relationship Id="rId5" Type="http://schemas.openxmlformats.org/officeDocument/2006/relationships/image" Target="../media/image183.emf"/><Relationship Id="rId15" Type="http://schemas.openxmlformats.org/officeDocument/2006/relationships/image" Target="../media/image186.emf"/><Relationship Id="rId10" Type="http://schemas.openxmlformats.org/officeDocument/2006/relationships/image" Target="../media/image231.png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230.png"/><Relationship Id="rId14" Type="http://schemas.openxmlformats.org/officeDocument/2006/relationships/oleObject" Target="../embeddings/oleObject14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23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90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1.png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0.png"/><Relationship Id="rId11" Type="http://schemas.openxmlformats.org/officeDocument/2006/relationships/image" Target="../media/image189.emf"/><Relationship Id="rId5" Type="http://schemas.openxmlformats.org/officeDocument/2006/relationships/image" Target="../media/image239.png"/><Relationship Id="rId10" Type="http://schemas.openxmlformats.org/officeDocument/2006/relationships/oleObject" Target="../embeddings/oleObject149.bin"/><Relationship Id="rId4" Type="http://schemas.openxmlformats.org/officeDocument/2006/relationships/image" Target="../media/image238.png"/><Relationship Id="rId9" Type="http://schemas.openxmlformats.org/officeDocument/2006/relationships/image" Target="../media/image187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84.emf"/><Relationship Id="rId4" Type="http://schemas.openxmlformats.org/officeDocument/2006/relationships/image" Target="../media/image244.png"/><Relationship Id="rId9" Type="http://schemas.openxmlformats.org/officeDocument/2006/relationships/oleObject" Target="../embeddings/oleObject15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97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2.png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251.png"/><Relationship Id="rId10" Type="http://schemas.openxmlformats.org/officeDocument/2006/relationships/image" Target="../media/image196.e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98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58.png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63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165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image" Target="../media/image210.png"/><Relationship Id="rId7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209.wmf"/><Relationship Id="rId5" Type="http://schemas.openxmlformats.org/officeDocument/2006/relationships/image" Target="../media/image206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20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277.png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76.png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280.png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image" Target="../media/image279.png"/><Relationship Id="rId10" Type="http://schemas.openxmlformats.org/officeDocument/2006/relationships/image" Target="../media/image214.wmf"/><Relationship Id="rId19" Type="http://schemas.openxmlformats.org/officeDocument/2006/relationships/image" Target="../media/image275.png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216.wmf"/><Relationship Id="rId22" Type="http://schemas.openxmlformats.org/officeDocument/2006/relationships/image" Target="../media/image27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285.png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283.png"/><Relationship Id="rId12" Type="http://schemas.openxmlformats.org/officeDocument/2006/relationships/image" Target="../media/image284.png"/><Relationship Id="rId17" Type="http://schemas.openxmlformats.org/officeDocument/2006/relationships/image" Target="../media/image28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7.png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0.wmf"/><Relationship Id="rId11" Type="http://schemas.openxmlformats.org/officeDocument/2006/relationships/image" Target="../media/image217.wmf"/><Relationship Id="rId5" Type="http://schemas.openxmlformats.org/officeDocument/2006/relationships/oleObject" Target="../embeddings/oleObject180.bin"/><Relationship Id="rId15" Type="http://schemas.openxmlformats.org/officeDocument/2006/relationships/image" Target="../media/image286.png"/><Relationship Id="rId10" Type="http://schemas.openxmlformats.org/officeDocument/2006/relationships/oleObject" Target="../embeddings/oleObject181.bin"/><Relationship Id="rId4" Type="http://schemas.openxmlformats.org/officeDocument/2006/relationships/image" Target="../media/image219.wmf"/><Relationship Id="rId9" Type="http://schemas.openxmlformats.org/officeDocument/2006/relationships/image" Target="../media/image217.wmf"/><Relationship Id="rId14" Type="http://schemas.openxmlformats.org/officeDocument/2006/relationships/image" Target="../media/image277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225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1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224.emf"/><Relationship Id="rId5" Type="http://schemas.openxmlformats.org/officeDocument/2006/relationships/image" Target="../media/image221.e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223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2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229.emf"/><Relationship Id="rId5" Type="http://schemas.openxmlformats.org/officeDocument/2006/relationships/image" Target="../media/image226.e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228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191.bin"/><Relationship Id="rId4" Type="http://schemas.openxmlformats.org/officeDocument/2006/relationships/slide" Target="slide3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236.emf"/><Relationship Id="rId4" Type="http://schemas.openxmlformats.org/officeDocument/2006/relationships/oleObject" Target="../embeddings/oleObject192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243.png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37.emf"/><Relationship Id="rId12" Type="http://schemas.openxmlformats.org/officeDocument/2006/relationships/image" Target="../media/image24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239.emf"/><Relationship Id="rId5" Type="http://schemas.openxmlformats.org/officeDocument/2006/relationships/image" Target="../media/image236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238.emf"/><Relationship Id="rId14" Type="http://schemas.openxmlformats.org/officeDocument/2006/relationships/image" Target="../media/image24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31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4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199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5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44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318.png"/><Relationship Id="rId9" Type="http://schemas.openxmlformats.org/officeDocument/2006/relationships/image" Target="../media/image25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6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7.png"/><Relationship Id="rId5" Type="http://schemas.openxmlformats.org/officeDocument/2006/relationships/image" Target="../media/image245.emf"/><Relationship Id="rId4" Type="http://schemas.openxmlformats.org/officeDocument/2006/relationships/oleObject" Target="../embeddings/oleObject202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控制工程基础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334803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控制工程基础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教学组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年版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35857"/>
            <a:ext cx="5170487" cy="609600"/>
          </a:xfrm>
        </p:spPr>
        <p:txBody>
          <a:bodyPr/>
          <a:lstStyle/>
          <a:p>
            <a:r>
              <a:rPr lang="zh-CN" altLang="en-US" sz="2800" b="1" dirty="0"/>
              <a:t>系统稳定条件的证明：</a:t>
            </a: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1043"/>
              </p:ext>
            </p:extLst>
          </p:nvPr>
        </p:nvGraphicFramePr>
        <p:xfrm>
          <a:off x="1187624" y="1745457"/>
          <a:ext cx="609600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4" name="Equation" r:id="rId3" imgW="3009900" imgH="1219200" progId="">
                  <p:embed/>
                </p:oleObj>
              </mc:Choice>
              <mc:Fallback>
                <p:oleObj name="Equation" r:id="rId3" imgW="3009900" imgH="1219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45457"/>
                        <a:ext cx="6096000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25037"/>
              </p:ext>
            </p:extLst>
          </p:nvPr>
        </p:nvGraphicFramePr>
        <p:xfrm>
          <a:off x="2195736" y="4725144"/>
          <a:ext cx="5257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5" name="Equation" r:id="rId5" imgW="2374900" imgH="457200" progId="">
                  <p:embed/>
                </p:oleObj>
              </mc:Choice>
              <mc:Fallback>
                <p:oleObj name="Equation" r:id="rId5" imgW="2374900" imgH="457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25144"/>
                        <a:ext cx="52578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</p:spTree>
    <p:extLst>
      <p:ext uri="{BB962C8B-B14F-4D97-AF65-F5344CB8AC3E}">
        <p14:creationId xmlns:p14="http://schemas.microsoft.com/office/powerpoint/2010/main" val="8969236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992"/>
              </p:ext>
            </p:extLst>
          </p:nvPr>
        </p:nvGraphicFramePr>
        <p:xfrm>
          <a:off x="1331640" y="4482140"/>
          <a:ext cx="42433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8" name="公式" r:id="rId3" imgW="1930320" imgH="660240" progId="">
                  <p:embed/>
                </p:oleObj>
              </mc:Choice>
              <mc:Fallback>
                <p:oleObj name="公式" r:id="rId3" imgW="1930320" imgH="66024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82140"/>
                        <a:ext cx="42433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49745"/>
              </p:ext>
            </p:extLst>
          </p:nvPr>
        </p:nvGraphicFramePr>
        <p:xfrm>
          <a:off x="1115616" y="1194610"/>
          <a:ext cx="676751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9" name="Equation" r:id="rId5" imgW="2959100" imgH="1155700" progId="">
                  <p:embed/>
                </p:oleObj>
              </mc:Choice>
              <mc:Fallback>
                <p:oleObj name="Equation" r:id="rId5" imgW="2959100" imgH="11557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94610"/>
                        <a:ext cx="6767513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</p:spTree>
    <p:extLst>
      <p:ext uri="{BB962C8B-B14F-4D97-AF65-F5344CB8AC3E}">
        <p14:creationId xmlns:p14="http://schemas.microsoft.com/office/powerpoint/2010/main" val="59853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01858"/>
              </p:ext>
            </p:extLst>
          </p:nvPr>
        </p:nvGraphicFramePr>
        <p:xfrm>
          <a:off x="1475656" y="1052736"/>
          <a:ext cx="65325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2" name="Equation" r:id="rId3" imgW="2895600" imgH="927100" progId="">
                  <p:embed/>
                </p:oleObj>
              </mc:Choice>
              <mc:Fallback>
                <p:oleObj name="Equation" r:id="rId3" imgW="2895600" imgH="9271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52736"/>
                        <a:ext cx="6532563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14588"/>
              </p:ext>
            </p:extLst>
          </p:nvPr>
        </p:nvGraphicFramePr>
        <p:xfrm>
          <a:off x="1475656" y="3429000"/>
          <a:ext cx="45561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3" name="Equation" r:id="rId5" imgW="2019300" imgH="939800" progId="">
                  <p:embed/>
                </p:oleObj>
              </mc:Choice>
              <mc:Fallback>
                <p:oleObj name="Equation" r:id="rId5" imgW="2019300" imgH="9398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455612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</p:spTree>
    <p:extLst>
      <p:ext uri="{BB962C8B-B14F-4D97-AF65-F5344CB8AC3E}">
        <p14:creationId xmlns:p14="http://schemas.microsoft.com/office/powerpoint/2010/main" val="23752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344328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42100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6192" y="5660273"/>
            <a:ext cx="6813550" cy="792163"/>
            <a:chOff x="1219" y="3249"/>
            <a:chExt cx="4292" cy="499"/>
          </a:xfrm>
        </p:grpSpPr>
        <p:sp>
          <p:nvSpPr>
            <p:cNvPr id="9228" name="Rectangle 5"/>
            <p:cNvSpPr>
              <a:spLocks noChangeArrowheads="1"/>
            </p:cNvSpPr>
            <p:nvPr/>
          </p:nvSpPr>
          <p:spPr bwMode="auto">
            <a:xfrm>
              <a:off x="2562" y="3294"/>
              <a:ext cx="2949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 dirty="0">
                  <a:solidFill>
                    <a:schemeClr val="tx2"/>
                  </a:solidFill>
                </a:rPr>
                <a:t>为系统的特征根</a:t>
              </a:r>
              <a:endParaRPr kumimoji="0" lang="zh-CN" altLang="en-US" sz="3200" b="0" dirty="0">
                <a:ea typeface="隶书" panose="020105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0" name="Object 6"/>
                <p:cNvSpPr txBox="1"/>
                <p:nvPr/>
              </p:nvSpPr>
              <p:spPr bwMode="auto">
                <a:xfrm>
                  <a:off x="1219" y="3249"/>
                  <a:ext cx="1389" cy="45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22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" y="3249"/>
                  <a:ext cx="1389" cy="4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958484" y="1574007"/>
            <a:ext cx="64087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3200" dirty="0">
                <a:ea typeface="楷体_GB2312" pitchFamily="49" charset="-122"/>
              </a:rPr>
              <a:t>基于</a:t>
            </a:r>
            <a:r>
              <a:rPr kumimoji="0" lang="zh-CN" altLang="en-US" sz="3200" dirty="0">
                <a:solidFill>
                  <a:srgbClr val="0000FF"/>
                </a:solidFill>
                <a:ea typeface="楷体_GB2312" pitchFamily="49" charset="-122"/>
              </a:rPr>
              <a:t>方程式的根与系数的关系</a:t>
            </a:r>
            <a:endParaRPr kumimoji="0"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7" name="Object 9"/>
              <p:cNvSpPr txBox="1"/>
              <p:nvPr/>
            </p:nvSpPr>
            <p:spPr bwMode="auto">
              <a:xfrm>
                <a:off x="2339752" y="3531709"/>
                <a:ext cx="5977334" cy="19138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73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3531709"/>
                <a:ext cx="5977334" cy="1913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58484" y="2267538"/>
            <a:ext cx="6696794" cy="1109662"/>
            <a:chOff x="476" y="935"/>
            <a:chExt cx="4445" cy="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9" name="Object 11"/>
                <p:cNvSpPr txBox="1"/>
                <p:nvPr/>
              </p:nvSpPr>
              <p:spPr bwMode="auto">
                <a:xfrm>
                  <a:off x="1507" y="1291"/>
                  <a:ext cx="3414" cy="41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219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7" y="1291"/>
                  <a:ext cx="3414" cy="4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476" y="935"/>
              <a:ext cx="231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 dirty="0"/>
                <a:t>设系统特征方程为</a:t>
              </a:r>
              <a:br>
                <a:rPr kumimoji="0" lang="zh-CN" altLang="en-US" sz="3200" dirty="0"/>
              </a:br>
              <a:endParaRPr kumimoji="0" lang="zh-CN" altLang="en-US" sz="3200" dirty="0"/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483768" y="908720"/>
            <a:ext cx="4248472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5.3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代数稳定性判据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150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8640959" cy="693737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5000"/>
              </a:lnSpc>
              <a:tabLst>
                <a:tab pos="4576763" algn="l"/>
              </a:tabLst>
            </a:pPr>
            <a:r>
              <a:rPr lang="zh-CN" altLang="en-US" sz="3200" b="1" dirty="0">
                <a:solidFill>
                  <a:schemeClr val="tx1"/>
                </a:solidFill>
              </a:rPr>
              <a:t>复数根与系数的关系</a:t>
            </a:r>
            <a:r>
              <a:rPr lang="zh-CN" altLang="en-US" sz="3200" b="1" dirty="0">
                <a:sym typeface="Wingdings" pitchFamily="2" charset="2"/>
              </a:rPr>
              <a:t>：</a:t>
            </a:r>
            <a:endParaRPr lang="zh-CN" altLang="en-US" sz="3200" b="1" dirty="0">
              <a:solidFill>
                <a:schemeClr val="tx1"/>
              </a:solidFill>
              <a:latin typeface="隶书" panose="02010509060101010101" pitchFamily="49" charset="-122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295650" y="2300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4"/>
              <p:cNvSpPr txBox="1"/>
              <p:nvPr/>
            </p:nvSpPr>
            <p:spPr bwMode="auto">
              <a:xfrm>
                <a:off x="2484438" y="1400274"/>
                <a:ext cx="5518150" cy="50260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&amp;⋯⋯⋯⋯⋯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1400274"/>
                <a:ext cx="5518150" cy="5026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7813959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11188" y="3284538"/>
            <a:ext cx="80978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20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0" lang="en-US" altLang="zh-CN" sz="32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0" lang="zh-CN" altLang="en-US" sz="3200">
                <a:solidFill>
                  <a:srgbClr val="0000FF"/>
                </a:solidFill>
                <a:latin typeface="Times New Roman" pitchFamily="18" charset="0"/>
              </a:rPr>
              <a:t>）特征方程的各项系数的符号都相同。</a:t>
            </a:r>
            <a:endParaRPr kumimoji="0" lang="zh-CN" altLang="en-US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916113"/>
            <a:ext cx="8097837" cy="1343025"/>
            <a:chOff x="363" y="799"/>
            <a:chExt cx="5101" cy="846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363" y="874"/>
              <a:ext cx="5101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（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）特征方程的各项系数</a:t>
              </a:r>
            </a:p>
            <a:p>
              <a:pPr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             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0" lang="en-US" altLang="zh-CN" sz="3200" i="1">
                  <a:solidFill>
                    <a:srgbClr val="0000FF"/>
                  </a:solidFill>
                  <a:latin typeface="Times New Roman" pitchFamily="18" charset="0"/>
                </a:rPr>
                <a:t>i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=0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…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0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n) </a:t>
              </a:r>
              <a:r>
                <a:rPr kumimoji="0" lang="zh-CN" altLang="en-US" sz="320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endParaRPr kumimoji="0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8" name="Object 5"/>
                <p:cNvSpPr txBox="1"/>
                <p:nvPr/>
              </p:nvSpPr>
              <p:spPr bwMode="auto">
                <a:xfrm>
                  <a:off x="3424" y="799"/>
                  <a:ext cx="771" cy="4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1268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4" y="799"/>
                  <a:ext cx="771" cy="4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68313" y="1268413"/>
            <a:ext cx="8097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chemeClr val="tx2"/>
                </a:solidFill>
              </a:rPr>
              <a:t>要使全部特征根均具有负实部，必须满足：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7584" y="4553867"/>
            <a:ext cx="7993062" cy="649288"/>
            <a:chOff x="657" y="2840"/>
            <a:chExt cx="5035" cy="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6" name="Object 8"/>
                <p:cNvSpPr txBox="1"/>
                <p:nvPr/>
              </p:nvSpPr>
              <p:spPr bwMode="auto">
                <a:xfrm>
                  <a:off x="794" y="2841"/>
                  <a:ext cx="272" cy="40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1266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4" y="2841"/>
                  <a:ext cx="272" cy="4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657" y="2886"/>
              <a:ext cx="467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3200" b="0" dirty="0">
                  <a:ea typeface="隶书" panose="02010509060101010101" pitchFamily="49" charset="-122"/>
                </a:rPr>
                <a:t> </a:t>
              </a:r>
              <a:r>
                <a:rPr kumimoji="0" lang="zh-CN" altLang="en-US" sz="3200" dirty="0">
                  <a:solidFill>
                    <a:schemeClr val="tx2"/>
                  </a:solidFill>
                  <a:ea typeface="隶书" panose="02010509060101010101" pitchFamily="49" charset="-122"/>
                </a:rPr>
                <a:t>一般取正值，</a:t>
              </a:r>
              <a:r>
                <a:rPr kumimoji="0" lang="zh-CN" altLang="en-US" sz="3200" dirty="0">
                  <a:solidFill>
                    <a:srgbClr val="0000FF"/>
                  </a:solidFill>
                  <a:ea typeface="隶书" panose="02010509060101010101" pitchFamily="49" charset="-122"/>
                </a:rPr>
                <a:t>则上述两条件简化为    </a:t>
              </a:r>
              <a:endParaRPr kumimoji="0" lang="zh-CN" altLang="en-US" sz="3200" dirty="0">
                <a:solidFill>
                  <a:schemeClr val="tx2"/>
                </a:solidFill>
                <a:ea typeface="隶书" panose="020105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7" name="Object 10"/>
                <p:cNvSpPr txBox="1"/>
                <p:nvPr/>
              </p:nvSpPr>
              <p:spPr bwMode="auto">
                <a:xfrm>
                  <a:off x="4990" y="2840"/>
                  <a:ext cx="702" cy="40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1267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0" y="2840"/>
                  <a:ext cx="702" cy="4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2016621" y="5419055"/>
            <a:ext cx="3168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3200">
                <a:solidFill>
                  <a:schemeClr val="tx2"/>
                </a:solidFill>
                <a:ea typeface="隶书" panose="02010509060101010101" pitchFamily="49" charset="-122"/>
              </a:rPr>
              <a:t>——</a:t>
            </a:r>
            <a:r>
              <a:rPr kumimoji="0" lang="zh-CN" altLang="en-US" sz="3200">
                <a:solidFill>
                  <a:schemeClr val="tx2"/>
                </a:solidFill>
                <a:ea typeface="隶书" panose="02010509060101010101" pitchFamily="49" charset="-122"/>
              </a:rPr>
              <a:t>必要条件！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187624" y="692696"/>
            <a:ext cx="72728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ym typeface="Wingdings" pitchFamily="2" charset="2"/>
              </a:rPr>
              <a:t>(</a:t>
            </a:r>
            <a:r>
              <a:rPr lang="zh-CN" altLang="en-US" sz="2800" b="1" dirty="0">
                <a:sym typeface="Wingdings" pitchFamily="2" charset="2"/>
              </a:rPr>
              <a:t>假定全部特征根是负实根，即</a:t>
            </a:r>
            <a:r>
              <a:rPr lang="en-US" altLang="zh-CN" sz="2800" b="1" dirty="0">
                <a:sym typeface="Wingdings" pitchFamily="2" charset="2"/>
              </a:rPr>
              <a:t>Re(s</a:t>
            </a:r>
            <a:r>
              <a:rPr lang="en-US" altLang="zh-CN" sz="2800" b="1" baseline="-25000" dirty="0">
                <a:sym typeface="Wingdings" pitchFamily="2" charset="2"/>
              </a:rPr>
              <a:t>i</a:t>
            </a:r>
            <a:r>
              <a:rPr lang="en-US" altLang="zh-CN" sz="2800" b="1" dirty="0">
                <a:sym typeface="Wingdings" pitchFamily="2" charset="2"/>
              </a:rPr>
              <a:t>)&lt;0</a:t>
            </a:r>
            <a:r>
              <a:rPr lang="zh-CN" altLang="en-US" sz="2800" b="1" dirty="0">
                <a:latin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隶书" panose="02010509060101010101" pitchFamily="49" charset="-12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1637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3700463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3"/>
              <p:cNvSpPr txBox="1"/>
              <p:nvPr/>
            </p:nvSpPr>
            <p:spPr bwMode="auto">
              <a:xfrm>
                <a:off x="3923928" y="2073465"/>
                <a:ext cx="4057650" cy="4416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2073465"/>
                <a:ext cx="4057650" cy="441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3569" y="908720"/>
            <a:ext cx="79928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zh-CN" altLang="en-US" sz="2800" dirty="0"/>
              <a:t>充要条件：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zh-CN" altLang="en-US" sz="2800" dirty="0"/>
              <a:t>如果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kumimoji="0" lang="zh-CN" altLang="en-US" sz="2800" dirty="0">
                <a:solidFill>
                  <a:srgbClr val="0000FF"/>
                </a:solidFill>
              </a:rPr>
              <a:t>劳斯阵列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kumimoji="0" lang="zh-CN" altLang="en-US" sz="2800" dirty="0">
                <a:solidFill>
                  <a:srgbClr val="0000FF"/>
                </a:solidFill>
              </a:rPr>
              <a:t>中第一列所有项均为正，则系统稳定。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zh-CN" altLang="en-US" sz="2800" dirty="0"/>
              <a:t>    劳斯阵列：</a:t>
            </a:r>
            <a:r>
              <a:rPr kumimoji="0" lang="zh-CN" altLang="en-US" sz="3200" dirty="0"/>
              <a:t>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7695228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2"/>
              <p:cNvSpPr txBox="1"/>
              <p:nvPr/>
            </p:nvSpPr>
            <p:spPr bwMode="auto">
              <a:xfrm>
                <a:off x="2285232" y="908720"/>
                <a:ext cx="2732087" cy="41259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232" y="908720"/>
                <a:ext cx="2732087" cy="4125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67544" y="1107157"/>
            <a:ext cx="1368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Object 4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5796136" y="692696"/>
                <a:ext cx="2362200" cy="478155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5796136" y="692696"/>
                <a:ext cx="2362200" cy="478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445224"/>
            <a:ext cx="91440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实部为正的特征根数＝劳斯阵列中第一列的系数符号改变的次数。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87302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3132138" y="2189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971600" y="1922492"/>
            <a:ext cx="782148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0"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:  </a:t>
            </a: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设控制系统的特征方程式为</a:t>
            </a:r>
          </a:p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</a:p>
          <a:p>
            <a:pPr>
              <a:spcBef>
                <a:spcPct val="0"/>
              </a:spcBef>
            </a:pPr>
            <a:endParaRPr kumimoji="0"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试应用劳斯稳定判据判断系统的稳定性。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4"/>
              <p:cNvSpPr txBox="1"/>
              <p:nvPr/>
            </p:nvSpPr>
            <p:spPr bwMode="auto">
              <a:xfrm>
                <a:off x="1606896" y="2649537"/>
                <a:ext cx="5413375" cy="6080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+17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896" y="2649537"/>
                <a:ext cx="5413375" cy="608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7939552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4018" name="Object 2"/>
              <p:cNvSpPr txBox="1"/>
              <p:nvPr/>
            </p:nvSpPr>
            <p:spPr bwMode="auto">
              <a:xfrm>
                <a:off x="1835150" y="2565400"/>
                <a:ext cx="2498725" cy="325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40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2565400"/>
                <a:ext cx="2498725" cy="325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551363" y="4201798"/>
            <a:ext cx="388778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劳斯阵列第一列中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系数符号全为正，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所以控制系统稳定。</a:t>
            </a:r>
            <a:r>
              <a:rPr kumimoji="0" lang="zh-CN" altLang="en-US" sz="3200" b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kumimoji="0" lang="zh-CN" altLang="zh-CN" sz="3200" b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15368" name="Group 4"/>
          <p:cNvGrpSpPr>
            <a:grpSpLocks/>
          </p:cNvGrpSpPr>
          <p:nvPr/>
        </p:nvGrpSpPr>
        <p:grpSpPr bwMode="auto">
          <a:xfrm>
            <a:off x="826963" y="980728"/>
            <a:ext cx="8137525" cy="938213"/>
            <a:chOff x="113" y="130"/>
            <a:chExt cx="5126" cy="591"/>
          </a:xfrm>
        </p:grpSpPr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113" y="151"/>
              <a:ext cx="512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kumimoji="0" lang="zh-CN" altLang="en-US" sz="28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解：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kumimoji="0" lang="zh-CN" altLang="en-US" sz="28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首先由方程系数可知</a:t>
              </a:r>
              <a:r>
                <a:rPr kumimoji="0" lang="zh-CN" altLang="en-US" sz="2800" dirty="0">
                  <a:solidFill>
                    <a:srgbClr val="0000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满足稳定的必要条件</a:t>
              </a:r>
              <a:r>
                <a:rPr kumimoji="0" lang="zh-CN" altLang="en-US" sz="28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6" name="Object 6"/>
                <p:cNvSpPr txBox="1"/>
                <p:nvPr/>
              </p:nvSpPr>
              <p:spPr bwMode="auto">
                <a:xfrm>
                  <a:off x="578" y="130"/>
                  <a:ext cx="2913" cy="35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+17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+5=0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366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8" y="130"/>
                  <a:ext cx="2913" cy="3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023" name="Object 7"/>
              <p:cNvSpPr txBox="1"/>
              <p:nvPr/>
            </p:nvSpPr>
            <p:spPr bwMode="auto">
              <a:xfrm>
                <a:off x="1908175" y="2708275"/>
                <a:ext cx="2500313" cy="3179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402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2708275"/>
                <a:ext cx="2500313" cy="3179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024" name="Object 8"/>
              <p:cNvSpPr txBox="1"/>
              <p:nvPr/>
            </p:nvSpPr>
            <p:spPr bwMode="auto">
              <a:xfrm>
                <a:off x="1979613" y="2924175"/>
                <a:ext cx="2317750" cy="3179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40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2924175"/>
                <a:ext cx="2317750" cy="3179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025" name="Object 9"/>
              <p:cNvSpPr txBox="1"/>
              <p:nvPr/>
            </p:nvSpPr>
            <p:spPr bwMode="auto">
              <a:xfrm>
                <a:off x="1908175" y="2420938"/>
                <a:ext cx="2571750" cy="37576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40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2420938"/>
                <a:ext cx="2571750" cy="37576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826963" y="1917353"/>
            <a:ext cx="3673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0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其次，排劳斯阵列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326217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/>
      <p:bldP spid="2140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1628800"/>
            <a:ext cx="4464496" cy="468052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控制系统的动态数学模型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时域瞬态响应分析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控制系统的频率特性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控制系统的稳定性分析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控制系统的误差分析和计算</a:t>
            </a:r>
            <a:endParaRPr lang="en-US" altLang="zh-CN" sz="2400" b="1" dirty="0">
              <a:solidFill>
                <a:srgbClr val="C0C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控制系统的综合与校正</a:t>
            </a:r>
            <a:endParaRPr lang="en-US" altLang="zh-CN" sz="2400" b="1" dirty="0">
              <a:solidFill>
                <a:srgbClr val="C0C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根轨迹法</a:t>
            </a:r>
            <a:endParaRPr lang="en-US" altLang="zh-CN" sz="2400" b="1" dirty="0">
              <a:solidFill>
                <a:srgbClr val="C0C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控制系统的非线性问题</a:t>
            </a:r>
            <a:endParaRPr lang="en-US" altLang="zh-CN" sz="2400" b="1" dirty="0">
              <a:solidFill>
                <a:srgbClr val="C0C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C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计算机控制系统</a:t>
            </a:r>
            <a:endParaRPr lang="en-US" altLang="zh-CN" sz="2400" b="1" dirty="0">
              <a:solidFill>
                <a:srgbClr val="C0C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14774" y="764705"/>
            <a:ext cx="3313112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081" y="390"/>
              <a:ext cx="1769" cy="30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目    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1085850" y="765175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系统的特征方程为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3"/>
              <p:cNvSpPr txBox="1"/>
              <p:nvPr/>
            </p:nvSpPr>
            <p:spPr bwMode="auto">
              <a:xfrm>
                <a:off x="2627313" y="1376363"/>
                <a:ext cx="4392612" cy="539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38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1376363"/>
                <a:ext cx="4392612" cy="53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051050" y="20462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用劳斯判据判断系统是否稳定。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3" name="Object 5"/>
              <p:cNvSpPr txBox="1"/>
              <p:nvPr/>
            </p:nvSpPr>
            <p:spPr bwMode="auto">
              <a:xfrm>
                <a:off x="1717675" y="4797152"/>
                <a:ext cx="6448425" cy="6175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14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675" y="4797152"/>
                <a:ext cx="6448425" cy="617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1116013" y="2636838"/>
            <a:ext cx="76517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解：</a:t>
            </a: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因为方程各项系数非零且符号一致，满足方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程的根在复平面左半平面的必要条件，但仍然需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要检验它是否满足充分条件。计算其劳斯表中各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个参数如下</a:t>
            </a:r>
            <a:endParaRPr kumimoji="0" lang="zh-CN" altLang="en-US" sz="2800" b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075916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2"/>
              <p:cNvSpPr txBox="1"/>
              <p:nvPr/>
            </p:nvSpPr>
            <p:spPr bwMode="auto">
              <a:xfrm>
                <a:off x="2771825" y="720874"/>
                <a:ext cx="1517650" cy="19446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25" y="720874"/>
                <a:ext cx="1517650" cy="1944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3"/>
              <p:cNvSpPr txBox="1"/>
              <p:nvPr/>
            </p:nvSpPr>
            <p:spPr bwMode="auto">
              <a:xfrm>
                <a:off x="2051100" y="2663974"/>
                <a:ext cx="4081462" cy="8667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2×5−1×3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100" y="2663974"/>
                <a:ext cx="4081462" cy="866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/>
              <p:cNvSpPr txBox="1"/>
              <p:nvPr/>
            </p:nvSpPr>
            <p:spPr bwMode="auto">
              <a:xfrm>
                <a:off x="2051100" y="3529161"/>
                <a:ext cx="4167187" cy="8667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2×0−1×10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100" y="3529161"/>
                <a:ext cx="4167187" cy="866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5"/>
              <p:cNvSpPr txBox="1"/>
              <p:nvPr/>
            </p:nvSpPr>
            <p:spPr bwMode="auto">
              <a:xfrm>
                <a:off x="1835200" y="4608661"/>
                <a:ext cx="4646612" cy="87153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1×10−(−7)×5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=6.43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00" y="4608661"/>
                <a:ext cx="4646612" cy="871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Object 6"/>
              <p:cNvSpPr txBox="1"/>
              <p:nvPr/>
            </p:nvSpPr>
            <p:spPr bwMode="auto">
              <a:xfrm>
                <a:off x="6772325" y="4608661"/>
                <a:ext cx="2227262" cy="8667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325" y="4608661"/>
                <a:ext cx="2227262" cy="866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Object 7"/>
              <p:cNvSpPr txBox="1"/>
              <p:nvPr/>
            </p:nvSpPr>
            <p:spPr bwMode="auto">
              <a:xfrm>
                <a:off x="3922762" y="5586561"/>
                <a:ext cx="4811713" cy="86677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(−7)×0−10×6.43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6.43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762" y="5586561"/>
                <a:ext cx="4811713" cy="866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971600" y="792311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劳斯表为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7700285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"/>
              <p:cNvSpPr txBox="1"/>
              <p:nvPr/>
            </p:nvSpPr>
            <p:spPr bwMode="auto">
              <a:xfrm>
                <a:off x="3721100" y="692150"/>
                <a:ext cx="3730625" cy="2520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mr>
                      </m:m>
                      <m:d>
                        <m:dPr>
                          <m:begChr m:val="|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符号改变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6.43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符号改变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100" y="692150"/>
                <a:ext cx="3730625" cy="252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Object 4"/>
              <p:cNvSpPr txBox="1"/>
              <p:nvPr/>
            </p:nvSpPr>
            <p:spPr bwMode="auto">
              <a:xfrm>
                <a:off x="2987675" y="5013176"/>
                <a:ext cx="2719388" cy="5222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=0.755±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1.444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675" y="5013176"/>
                <a:ext cx="2719388" cy="522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344613" y="6921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劳斯表为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55576" y="3212976"/>
            <a:ext cx="7859216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表格第一列元素的符号改变两次，因此方程有两个根在复平面的右半部分。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</a:t>
            </a:r>
            <a:r>
              <a:rPr kumimoji="0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求解特征方程</a:t>
            </a:r>
            <a:r>
              <a:rPr kumimoji="0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-7s</a:t>
            </a:r>
            <a:r>
              <a:rPr kumimoji="0" lang="en-US" altLang="zh-CN" sz="28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+10=0</a:t>
            </a:r>
            <a:r>
              <a:rPr kumimoji="0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可以得到不稳定的</a:t>
            </a:r>
            <a:r>
              <a:rPr kumimoji="0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个根，分别为：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83568" y="5445224"/>
            <a:ext cx="7776864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显然，有一对复根在复平面右半平面，因而系统不稳定。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12774716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539179" y="908720"/>
            <a:ext cx="8569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b="0" dirty="0">
                <a:ea typeface="隶书" panose="02010509060101010101" pitchFamily="49" charset="-122"/>
              </a:rPr>
              <a:t>例</a:t>
            </a:r>
            <a:r>
              <a:rPr kumimoji="0" lang="en-US" altLang="zh-CN" sz="3200" b="0" dirty="0">
                <a:ea typeface="隶书" panose="02010509060101010101" pitchFamily="49" charset="-122"/>
              </a:rPr>
              <a:t>3  </a:t>
            </a:r>
            <a:r>
              <a:rPr kumimoji="0" lang="zh-CN" altLang="en-US" sz="3200" b="0" dirty="0">
                <a:ea typeface="隶书" panose="02010509060101010101" pitchFamily="49" charset="-122"/>
              </a:rPr>
              <a:t>设控制系统的特征方程式为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b="0" dirty="0">
                <a:ea typeface="隶书" panose="02010509060101010101" pitchFamily="49" charset="-122"/>
              </a:rPr>
              <a:t>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b="0" dirty="0">
                <a:ea typeface="隶书" panose="02010509060101010101" pitchFamily="49" charset="-122"/>
              </a:rPr>
              <a:t>试应用劳斯稳定判据判断系统的稳定性。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067" name="Object 3"/>
              <p:cNvSpPr txBox="1"/>
              <p:nvPr/>
            </p:nvSpPr>
            <p:spPr bwMode="auto">
              <a:xfrm>
                <a:off x="1908175" y="3285207"/>
                <a:ext cx="2419350" cy="3024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60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3285207"/>
                <a:ext cx="2419350" cy="3024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15816"/>
              </p:ext>
            </p:extLst>
          </p:nvPr>
        </p:nvGraphicFramePr>
        <p:xfrm>
          <a:off x="1258317" y="1269082"/>
          <a:ext cx="4319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2" r:id="rId5" imgW="2183040" imgH="254160" progId="">
                  <p:embed/>
                </p:oleObj>
              </mc:Choice>
              <mc:Fallback>
                <p:oleObj r:id="rId5" imgW="2183040" imgH="2541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317" y="1269082"/>
                        <a:ext cx="43195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9179" y="2421607"/>
            <a:ext cx="85455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800" dirty="0">
                <a:ea typeface="楷体_GB2312" panose="02010609030101010101" pitchFamily="49" charset="-122"/>
              </a:rPr>
              <a:t>解：由方程系数可知已满足稳定的必要条件。	排劳斯阵列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4327525" y="4293096"/>
            <a:ext cx="424847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ea typeface="楷体_GB2312" panose="02010609030101010101" pitchFamily="49" charset="-122"/>
              </a:rPr>
              <a:t>第一列系数改变符号</a:t>
            </a:r>
            <a:r>
              <a:rPr kumimoji="0" lang="en-US" altLang="zh-CN" sz="3200" dirty="0">
                <a:solidFill>
                  <a:srgbClr val="FF3300"/>
                </a:solidFill>
                <a:ea typeface="楷体_GB2312" panose="02010609030101010101" pitchFamily="49" charset="-122"/>
              </a:rPr>
              <a:t>2</a:t>
            </a:r>
            <a:r>
              <a:rPr kumimoji="0" lang="zh-CN" altLang="en-US" sz="3200" dirty="0">
                <a:solidFill>
                  <a:srgbClr val="0000FF"/>
                </a:solidFill>
                <a:ea typeface="楷体_GB2312" panose="02010609030101010101" pitchFamily="49" charset="-122"/>
              </a:rPr>
              <a:t>次，闭环系统的根中有</a:t>
            </a:r>
            <a:r>
              <a:rPr kumimoji="0" lang="en-US" altLang="zh-CN" sz="3200" dirty="0">
                <a:solidFill>
                  <a:srgbClr val="FF3300"/>
                </a:solidFill>
                <a:ea typeface="楷体_GB2312" panose="02010609030101010101" pitchFamily="49" charset="-122"/>
              </a:rPr>
              <a:t>2</a:t>
            </a:r>
            <a:r>
              <a:rPr kumimoji="0" lang="zh-CN" altLang="en-US" sz="3200" dirty="0">
                <a:solidFill>
                  <a:srgbClr val="0000FF"/>
                </a:solidFill>
                <a:ea typeface="楷体_GB2312" panose="02010609030101010101" pitchFamily="49" charset="-122"/>
              </a:rPr>
              <a:t>个实部为正，控制系统不稳定。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5190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  <p:bldP spid="2160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775" y="1843757"/>
            <a:ext cx="8785225" cy="1116013"/>
            <a:chOff x="113" y="913"/>
            <a:chExt cx="5534" cy="703"/>
          </a:xfrm>
        </p:grpSpPr>
        <p:sp>
          <p:nvSpPr>
            <p:cNvPr id="20489" name="Rectangle 3"/>
            <p:cNvSpPr>
              <a:spLocks noChangeArrowheads="1"/>
            </p:cNvSpPr>
            <p:nvPr/>
          </p:nvSpPr>
          <p:spPr bwMode="auto">
            <a:xfrm>
              <a:off x="113" y="944"/>
              <a:ext cx="553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3200">
                  <a:solidFill>
                    <a:schemeClr val="tx2"/>
                  </a:solidFill>
                  <a:latin typeface="宋体" panose="02010600030101010101" pitchFamily="2" charset="-122"/>
                </a:rPr>
                <a:t>	</a:t>
              </a:r>
              <a:r>
                <a:rPr kumimoji="0" lang="zh-CN" altLang="en-US" sz="3200">
                  <a:solidFill>
                    <a:schemeClr val="tx2"/>
                  </a:solidFill>
                  <a:latin typeface="宋体" panose="02010600030101010101" pitchFamily="2" charset="-122"/>
                </a:rPr>
                <a:t>二阶系统特征式为              ，劳斯表为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Object 4"/>
                <p:cNvSpPr txBox="1"/>
                <p:nvPr/>
              </p:nvSpPr>
              <p:spPr bwMode="auto">
                <a:xfrm>
                  <a:off x="2937" y="913"/>
                  <a:ext cx="1609" cy="43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0484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7" y="913"/>
                  <a:ext cx="1609" cy="4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117" name="Object 5"/>
              <p:cNvSpPr txBox="1"/>
              <p:nvPr/>
            </p:nvSpPr>
            <p:spPr bwMode="auto">
              <a:xfrm>
                <a:off x="3348038" y="2780382"/>
                <a:ext cx="3344862" cy="2273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81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2780382"/>
                <a:ext cx="3344862" cy="2273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39975" y="5012407"/>
            <a:ext cx="5981700" cy="1325563"/>
            <a:chOff x="431" y="2931"/>
            <a:chExt cx="3768" cy="835"/>
          </a:xfrm>
        </p:grpSpPr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431" y="2931"/>
              <a:ext cx="3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>
                  <a:solidFill>
                    <a:schemeClr val="tx2"/>
                  </a:solidFill>
                  <a:latin typeface="宋体" panose="02010600030101010101" pitchFamily="2" charset="-122"/>
                </a:rPr>
                <a:t>故</a:t>
              </a:r>
              <a:r>
                <a:rPr kumimoji="0" lang="zh-CN" altLang="en-US" sz="3200">
                  <a:solidFill>
                    <a:srgbClr val="FF3300"/>
                  </a:solidFill>
                  <a:latin typeface="宋体" panose="02010600030101010101" pitchFamily="2" charset="-122"/>
                </a:rPr>
                <a:t>二阶系统稳定的充要条件</a:t>
              </a:r>
              <a:r>
                <a:rPr kumimoji="0" lang="zh-CN" altLang="en-US" sz="3200">
                  <a:solidFill>
                    <a:schemeClr val="tx2"/>
                  </a:solidFill>
                  <a:latin typeface="宋体" panose="02010600030101010101" pitchFamily="2" charset="-122"/>
                </a:rPr>
                <a:t>是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3" name="Object 8"/>
                <p:cNvSpPr txBox="1"/>
                <p:nvPr/>
              </p:nvSpPr>
              <p:spPr bwMode="auto">
                <a:xfrm>
                  <a:off x="1542" y="3296"/>
                  <a:ext cx="2642" cy="47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zh-CN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0483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2" y="3296"/>
                  <a:ext cx="2642" cy="4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250825" y="908720"/>
            <a:ext cx="8785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kumimoji="0"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对于特征方程阶次低（</a:t>
            </a:r>
            <a:r>
              <a:rPr kumimoji="0"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n≤3</a:t>
            </a:r>
            <a:r>
              <a:rPr kumimoji="0"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）的系统，劳斯判据可简化：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557957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9" name="Group 2"/>
          <p:cNvGrpSpPr>
            <a:grpSpLocks/>
          </p:cNvGrpSpPr>
          <p:nvPr/>
        </p:nvGrpSpPr>
        <p:grpSpPr bwMode="auto">
          <a:xfrm>
            <a:off x="901628" y="688380"/>
            <a:ext cx="8064500" cy="1131888"/>
            <a:chOff x="295" y="210"/>
            <a:chExt cx="5080" cy="713"/>
          </a:xfrm>
        </p:grpSpPr>
        <p:sp>
          <p:nvSpPr>
            <p:cNvPr id="21512" name="Rectangle 3"/>
            <p:cNvSpPr>
              <a:spLocks noChangeArrowheads="1"/>
            </p:cNvSpPr>
            <p:nvPr/>
          </p:nvSpPr>
          <p:spPr bwMode="auto">
            <a:xfrm>
              <a:off x="295" y="251"/>
              <a:ext cx="50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三阶系统特征式为                    ，劳斯表</a:t>
              </a:r>
              <a:r>
                <a:rPr kumimoji="0" lang="en-US" altLang="zh-CN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08" name="Object 4"/>
                <p:cNvSpPr txBox="1"/>
                <p:nvPr/>
              </p:nvSpPr>
              <p:spPr bwMode="auto">
                <a:xfrm>
                  <a:off x="2466" y="210"/>
                  <a:ext cx="2417" cy="44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50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6" y="210"/>
                  <a:ext cx="2417" cy="4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0165" name="Object 5"/>
              <p:cNvSpPr txBox="1"/>
              <p:nvPr/>
            </p:nvSpPr>
            <p:spPr bwMode="auto">
              <a:xfrm>
                <a:off x="3618381" y="1609829"/>
                <a:ext cx="3315103" cy="29312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016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381" y="1609829"/>
                <a:ext cx="3315103" cy="2931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32871" y="4797152"/>
            <a:ext cx="7164388" cy="1462087"/>
            <a:chOff x="113" y="2750"/>
            <a:chExt cx="4513" cy="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07" name="Object 7"/>
                <p:cNvSpPr txBox="1"/>
                <p:nvPr/>
              </p:nvSpPr>
              <p:spPr bwMode="auto">
                <a:xfrm>
                  <a:off x="1103" y="3203"/>
                  <a:ext cx="3523" cy="46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&gt;0, 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507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3" y="3203"/>
                  <a:ext cx="3523" cy="4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113" y="2750"/>
              <a:ext cx="44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故</a:t>
              </a:r>
              <a:r>
                <a:rPr kumimoji="0" lang="zh-CN" altLang="en-US" sz="32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三阶系统稳定的充要条件</a:t>
              </a:r>
              <a:r>
                <a:rPr kumimoji="0" lang="zh-CN" altLang="en-US" sz="32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是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097897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373380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23850" y="836712"/>
            <a:ext cx="8640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3200" b="0">
                <a:ea typeface="隶书" panose="02010509060101010101" pitchFamily="49" charset="-122"/>
              </a:rPr>
              <a:t> </a:t>
            </a:r>
            <a:r>
              <a:rPr kumimoji="0" lang="zh-CN" altLang="en-US" sz="3200">
                <a:ea typeface="隶书" panose="02010509060101010101" pitchFamily="49" charset="-122"/>
              </a:rPr>
              <a:t>例  设某反馈控制系统如下图所示，试计算使系统稳定的</a:t>
            </a:r>
            <a:r>
              <a:rPr kumimoji="0" lang="en-US" altLang="zh-CN" sz="3200" i="1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0" lang="zh-CN" altLang="en-US" sz="3200">
                <a:ea typeface="隶书" panose="02010509060101010101" pitchFamily="49" charset="-122"/>
              </a:rPr>
              <a:t>值范围。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3608" y="4148237"/>
            <a:ext cx="6983413" cy="2081213"/>
            <a:chOff x="295" y="2523"/>
            <a:chExt cx="4399" cy="1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1" name="Object 5"/>
                <p:cNvSpPr txBox="1"/>
                <p:nvPr/>
              </p:nvSpPr>
              <p:spPr bwMode="auto">
                <a:xfrm>
                  <a:off x="1155" y="2886"/>
                  <a:ext cx="3539" cy="94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2531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5" y="2886"/>
                  <a:ext cx="3539" cy="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95" y="2523"/>
              <a:ext cx="34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600">
                  <a:ea typeface="楷体_GB2312" panose="02010609030101010101" pitchFamily="49" charset="-122"/>
                </a:rPr>
                <a:t>解：系统闭环传递函数为</a:t>
              </a:r>
            </a:p>
          </p:txBody>
        </p:sp>
      </p:grpSp>
      <p:graphicFrame>
        <p:nvGraphicFramePr>
          <p:cNvPr id="22530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0174421"/>
              </p:ext>
            </p:extLst>
          </p:nvPr>
        </p:nvGraphicFramePr>
        <p:xfrm>
          <a:off x="1403350" y="2060675"/>
          <a:ext cx="66103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4" name="Visio" r:id="rId5" imgW="2643529" imgH="826889" progId="Visio.Drawing.11">
                  <p:embed/>
                </p:oleObj>
              </mc:Choice>
              <mc:Fallback>
                <p:oleObj name="Visio" r:id="rId5" imgW="2643529" imgH="826889" progId="Visio.Drawing.11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675"/>
                        <a:ext cx="661035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888012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Object 2"/>
              <p:cNvSpPr txBox="1"/>
              <p:nvPr/>
            </p:nvSpPr>
            <p:spPr bwMode="auto">
              <a:xfrm>
                <a:off x="1183432" y="1602457"/>
                <a:ext cx="7056438" cy="703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55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3432" y="1602457"/>
                <a:ext cx="7056438" cy="70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259" name="Object 3"/>
              <p:cNvSpPr txBox="1"/>
              <p:nvPr/>
            </p:nvSpPr>
            <p:spPr bwMode="auto">
              <a:xfrm>
                <a:off x="3492500" y="3717007"/>
                <a:ext cx="2522538" cy="1401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2×3&gt;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425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500" y="3717007"/>
                <a:ext cx="2522538" cy="1401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900931" y="908720"/>
            <a:ext cx="417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特征方程为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900931" y="2450976"/>
            <a:ext cx="6099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根据</a:t>
            </a:r>
            <a:r>
              <a:rPr kumimoji="0" lang="zh-CN" altLang="en-US" sz="32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三阶系统稳定的充要条件</a:t>
            </a: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</a:p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可知使系统稳定须满足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59632" y="5517232"/>
            <a:ext cx="7056438" cy="623888"/>
            <a:chOff x="204" y="3022"/>
            <a:chExt cx="4445" cy="393"/>
          </a:xfrm>
        </p:grpSpPr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204" y="3022"/>
              <a:ext cx="43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2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故使系统稳定的</a:t>
              </a:r>
              <a:r>
                <a:rPr kumimoji="0" lang="en-US" altLang="zh-CN" sz="3200" b="0" i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  <a:r>
                <a:rPr kumimoji="0" lang="zh-CN" altLang="en-US" sz="32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值范围为</a:t>
              </a:r>
              <a:endParaRPr kumimoji="0" lang="zh-CN" altLang="en-US" sz="100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56" name="Object 8"/>
                <p:cNvSpPr txBox="1"/>
                <p:nvPr/>
              </p:nvSpPr>
              <p:spPr bwMode="auto">
                <a:xfrm>
                  <a:off x="3280" y="3022"/>
                  <a:ext cx="1369" cy="39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&lt;6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3556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0" y="3022"/>
                  <a:ext cx="1369" cy="3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525898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646906" y="2366705"/>
            <a:ext cx="79216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处理方法：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用一个很小的正数 </a:t>
            </a:r>
            <a:r>
              <a:rPr kumimoji="0" lang="en-US" altLang="zh-CN" sz="2200" dirty="0"/>
              <a:t>     </a:t>
            </a:r>
            <a:r>
              <a:rPr kumimoji="0" lang="zh-CN" altLang="en-US" sz="2200" dirty="0"/>
              <a:t>代替该行第一列的零，并据此计算出阵列中的其余各项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然后令              ，按前述方法进行判别。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646906" y="4437112"/>
            <a:ext cx="79216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如果零上下两项的符号相同，则系统存在一对虚根。处于临界稳定状态：如果零上下两项的符号不同，则表明有一个符号变化，系统不稳定。</a:t>
            </a: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547813" y="3716338"/>
          <a:ext cx="8651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6" name="公式" r:id="rId3" imgW="355292" imgH="152268" progId="">
                  <p:embed/>
                </p:oleObj>
              </mc:Choice>
              <mc:Fallback>
                <p:oleObj name="公式" r:id="rId3" imgW="355292" imgH="152268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86518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55736"/>
              </p:ext>
            </p:extLst>
          </p:nvPr>
        </p:nvGraphicFramePr>
        <p:xfrm>
          <a:off x="3012490" y="2892167"/>
          <a:ext cx="336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7" name="公式" r:id="rId5" imgW="101424" imgH="126780" progId="">
                  <p:embed/>
                </p:oleObj>
              </mc:Choice>
              <mc:Fallback>
                <p:oleObj name="公式" r:id="rId5" imgW="101424" imgH="12678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490" y="2892167"/>
                        <a:ext cx="3365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989013" y="792946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两种特殊情况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95288" y="1484313"/>
            <a:ext cx="8424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/>
              <a:t>（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）劳斯阵列表某一行中的第一列元素等于零，但其余各项不等于零或不全为零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2752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/>
      <p:bldP spid="1955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6306" name="Object 2"/>
              <p:cNvSpPr txBox="1"/>
              <p:nvPr/>
            </p:nvSpPr>
            <p:spPr bwMode="auto">
              <a:xfrm>
                <a:off x="2916113" y="2780953"/>
                <a:ext cx="2768600" cy="3422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63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113" y="2780953"/>
                <a:ext cx="2768600" cy="3422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395163" y="980728"/>
            <a:ext cx="85693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0" lang="en-US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:  </a:t>
            </a:r>
            <a:r>
              <a:rPr kumimoji="0"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设控制系统的闭环特征方程式为</a:t>
            </a:r>
          </a:p>
          <a:p>
            <a:pPr>
              <a:spcBef>
                <a:spcPct val="0"/>
              </a:spcBef>
            </a:pPr>
            <a:endParaRPr kumimoji="0" lang="zh-CN" altLang="en-US" sz="36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3600">
                <a:latin typeface="隶书" panose="02010509060101010101" pitchFamily="49" charset="-122"/>
                <a:ea typeface="隶书" panose="02010509060101010101" pitchFamily="49" charset="-122"/>
              </a:rPr>
              <a:t>用劳斯判据判断稳定性。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Object 4"/>
              <p:cNvSpPr txBox="1"/>
              <p:nvPr/>
            </p:nvSpPr>
            <p:spPr bwMode="auto">
              <a:xfrm>
                <a:off x="1620713" y="1556991"/>
                <a:ext cx="4787900" cy="642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0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713" y="1556991"/>
                <a:ext cx="4787900" cy="642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188" y="2636491"/>
            <a:ext cx="4662488" cy="3033712"/>
            <a:chOff x="158" y="1661"/>
            <a:chExt cx="2937" cy="1911"/>
          </a:xfrm>
        </p:grpSpPr>
        <p:sp>
          <p:nvSpPr>
            <p:cNvPr id="25609" name="Rectangle 6"/>
            <p:cNvSpPr>
              <a:spLocks noChangeArrowheads="1"/>
            </p:cNvSpPr>
            <p:nvPr/>
          </p:nvSpPr>
          <p:spPr bwMode="auto">
            <a:xfrm>
              <a:off x="158" y="1661"/>
              <a:ext cx="17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3600">
                  <a:latin typeface="隶书" panose="02010509060101010101" pitchFamily="49" charset="-122"/>
                  <a:ea typeface="隶书" panose="02010509060101010101" pitchFamily="49" charset="-122"/>
                </a:rPr>
                <a:t>劳斯阵列表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5" name="Object 7"/>
                <p:cNvSpPr txBox="1"/>
                <p:nvPr/>
              </p:nvSpPr>
              <p:spPr bwMode="auto">
                <a:xfrm>
                  <a:off x="1746" y="1706"/>
                  <a:ext cx="1349" cy="186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</m:mr>
                        </m:m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5605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1706"/>
                  <a:ext cx="1349" cy="18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5795838" y="5084416"/>
            <a:ext cx="30622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符号改变</a:t>
            </a:r>
            <a:r>
              <a:rPr kumimoji="0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次，</a:t>
            </a:r>
          </a:p>
          <a:p>
            <a:pPr>
              <a:spcBef>
                <a:spcPct val="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个正实根。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13" name="Object 9"/>
              <p:cNvSpPr txBox="1"/>
              <p:nvPr/>
            </p:nvSpPr>
            <p:spPr bwMode="auto">
              <a:xfrm>
                <a:off x="2987551" y="2925416"/>
                <a:ext cx="2605087" cy="28971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0(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631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551" y="2925416"/>
                <a:ext cx="2605087" cy="2897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84393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907704" y="908720"/>
            <a:ext cx="5544616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章 控制系统的稳定性分析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47664" y="1847834"/>
            <a:ext cx="6696743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系统稳定性的基本概念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系统稳定的充要条件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代数稳定性判据（</a:t>
            </a:r>
            <a:r>
              <a:rPr lang="en-US" altLang="zh-CN" sz="2400" b="1" dirty="0" err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Routh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判据、</a:t>
            </a: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Hurwitz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判据）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乃奎斯特稳定性判据（</a:t>
            </a:r>
            <a:r>
              <a:rPr lang="en-US" altLang="zh-CN" sz="2400" b="1" dirty="0" err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Nyquist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判据）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应用乃奎斯特判据分析延时系统的稳定性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由伯德图判断系统的稳定性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5.7 </a:t>
            </a:r>
            <a:r>
              <a:rPr lang="zh-CN" altLang="en-US" sz="2400" b="1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控制系统的相对稳定性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章 控制系统的稳定性分析</a:t>
            </a:r>
          </a:p>
        </p:txBody>
      </p:sp>
    </p:spTree>
    <p:extLst>
      <p:ext uri="{BB962C8B-B14F-4D97-AF65-F5344CB8AC3E}">
        <p14:creationId xmlns:p14="http://schemas.microsoft.com/office/powerpoint/2010/main" val="16812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3" cstate="print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3"/>
          <a:stretch>
            <a:fillRect/>
          </a:stretch>
        </p:blipFill>
        <p:spPr bwMode="auto">
          <a:xfrm>
            <a:off x="323528" y="1268760"/>
            <a:ext cx="5113338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4356100" y="2565400"/>
            <a:ext cx="47879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劳斯阵列第一列零      上下两项的符号相同，表明系统有一对虚根。系统临界稳定。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事实上，系统特征根如下：</a:t>
            </a:r>
          </a:p>
          <a:p>
            <a:pPr eaLnBrk="1" hangingPunct="1">
              <a:spcBef>
                <a:spcPct val="50000"/>
              </a:spcBef>
            </a:pPr>
            <a:endParaRPr kumimoji="0" lang="zh-CN" altLang="en-US" sz="2200" dirty="0"/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6804025" y="2636838"/>
          <a:ext cx="3365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公式" r:id="rId4" imgW="177646" imgH="190335" progId="">
                  <p:embed/>
                </p:oleObj>
              </mc:Choice>
              <mc:Fallback>
                <p:oleObj name="公式" r:id="rId4" imgW="177646" imgH="190335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36838"/>
                        <a:ext cx="3365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4643438" y="4365625"/>
          <a:ext cx="27368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5" name="公式" r:id="rId6" imgW="698197" imgH="203112" progId="">
                  <p:embed/>
                </p:oleObj>
              </mc:Choice>
              <mc:Fallback>
                <p:oleObj name="公式" r:id="rId6" imgW="698197" imgH="203112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273685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1994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Object 2"/>
              <p:cNvSpPr txBox="1"/>
              <p:nvPr/>
            </p:nvSpPr>
            <p:spPr bwMode="auto">
              <a:xfrm>
                <a:off x="4067175" y="1341438"/>
                <a:ext cx="3781425" cy="642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6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1341438"/>
                <a:ext cx="3781425" cy="642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3"/>
              <p:cNvSpPr txBox="1"/>
              <p:nvPr/>
            </p:nvSpPr>
            <p:spPr bwMode="auto">
              <a:xfrm>
                <a:off x="2555875" y="2492375"/>
                <a:ext cx="2670175" cy="295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6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2492375"/>
                <a:ext cx="2670175" cy="295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6227763" y="4365625"/>
            <a:ext cx="2232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无正实根，有虚根。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395288" y="1341438"/>
            <a:ext cx="51133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例：特征方程判稳</a:t>
            </a:r>
          </a:p>
          <a:p>
            <a:pPr>
              <a:spcBef>
                <a:spcPct val="0"/>
              </a:spcBef>
            </a:pPr>
            <a:endParaRPr kumimoji="0" lang="zh-CN" altLang="en-US" sz="32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4236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2263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）劳斯阵列表某一行全为零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96180" y="1417638"/>
            <a:ext cx="84963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劳斯阵列出现全零行表明系统在</a:t>
            </a:r>
            <a:r>
              <a:rPr kumimoji="0" lang="en-US" altLang="zh-CN" b="0" dirty="0"/>
              <a:t>S</a:t>
            </a:r>
            <a:r>
              <a:rPr kumimoji="0" lang="zh-CN" altLang="en-US" b="0" dirty="0"/>
              <a:t>平面有对称分布的根，即存在大小相等符号相反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的实根和（或）一对共轭虚根和（或）对称于实轴的两对共轭复根；或存在更多这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种大小相等，但在</a:t>
            </a:r>
            <a:r>
              <a:rPr kumimoji="0" lang="en-US" altLang="zh-CN" b="0" dirty="0"/>
              <a:t>S</a:t>
            </a:r>
            <a:r>
              <a:rPr kumimoji="0" lang="zh-CN" altLang="en-US" b="0" dirty="0"/>
              <a:t>平面位置径向相反的根</a:t>
            </a:r>
          </a:p>
        </p:txBody>
      </p:sp>
      <p:pic>
        <p:nvPicPr>
          <p:cNvPr id="19763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2"/>
          <a:stretch>
            <a:fillRect/>
          </a:stretch>
        </p:blipFill>
        <p:spPr>
          <a:xfrm>
            <a:off x="685800" y="2708920"/>
            <a:ext cx="7772400" cy="1795463"/>
          </a:xfrm>
          <a:solidFill>
            <a:schemeClr val="bg1"/>
          </a:solidFill>
        </p:spPr>
      </p:pic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457201" y="4292600"/>
            <a:ext cx="8229599" cy="183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b="0" dirty="0"/>
              <a:t>处理方法：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b="0" dirty="0"/>
              <a:t>利用该零行上面一行元素构成辅助多项式，用辅助多项式导数的系数代替该零行，继续计算劳斯阵列中其余各项。辅助多项式等于零得到辅助方程，解此方程可得这些成对的特征根。显然，</a:t>
            </a:r>
            <a:r>
              <a:rPr kumimoji="0" lang="zh-CN" altLang="en-US" b="0" dirty="0">
                <a:solidFill>
                  <a:srgbClr val="FF0000"/>
                </a:solidFill>
                <a:highlight>
                  <a:srgbClr val="FFFF00"/>
                </a:highlight>
              </a:rPr>
              <a:t>辅助多项式的阶次总是偶数</a:t>
            </a:r>
            <a:r>
              <a:rPr kumimoji="0" lang="zh-CN" altLang="en-US" b="0" dirty="0"/>
              <a:t>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2692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/>
      <p:bldP spid="197637" grpId="0" build="p" animBg="1"/>
      <p:bldP spid="1976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93984"/>
              </p:ext>
            </p:extLst>
          </p:nvPr>
        </p:nvGraphicFramePr>
        <p:xfrm>
          <a:off x="1403648" y="749668"/>
          <a:ext cx="655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0" name="公式" r:id="rId3" imgW="3302000" imgH="228600" progId="">
                  <p:embed/>
                </p:oleObj>
              </mc:Choice>
              <mc:Fallback>
                <p:oleObj name="公式" r:id="rId3" imgW="3302000" imgH="228600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49668"/>
                        <a:ext cx="6553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5" cstate="print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6084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4237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Object 2"/>
              <p:cNvSpPr txBox="1"/>
              <p:nvPr/>
            </p:nvSpPr>
            <p:spPr bwMode="auto">
              <a:xfrm>
                <a:off x="3262883" y="2275557"/>
                <a:ext cx="2487612" cy="1828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2883" y="2275557"/>
                <a:ext cx="2487612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527620" y="908720"/>
            <a:ext cx="85693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0" lang="en-US" altLang="zh-CN" sz="2800" b="0">
                <a:latin typeface="隶书" panose="02010509060101010101" pitchFamily="49" charset="-122"/>
                <a:ea typeface="隶书" panose="02010509060101010101" pitchFamily="49" charset="-122"/>
              </a:rPr>
              <a:t>:  </a:t>
            </a:r>
            <a:r>
              <a:rPr kumimoji="0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设控制系统的闭环特征方程式为</a:t>
            </a:r>
          </a:p>
          <a:p>
            <a:pPr>
              <a:spcBef>
                <a:spcPct val="0"/>
              </a:spcBef>
            </a:pPr>
            <a:endParaRPr kumimoji="0" lang="zh-CN" altLang="en-US" sz="2800" b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用劳斯判据判断稳定性。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4"/>
              <p:cNvSpPr txBox="1"/>
              <p:nvPr/>
            </p:nvSpPr>
            <p:spPr bwMode="auto">
              <a:xfrm>
                <a:off x="1751583" y="1411957"/>
                <a:ext cx="5688012" cy="460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969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583" y="1411957"/>
                <a:ext cx="5688012" cy="46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527620" y="2204120"/>
            <a:ext cx="270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劳斯阵列表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5940152" y="5585866"/>
            <a:ext cx="216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临界稳定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7" name="Object 7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191445" y="4148807"/>
                <a:ext cx="1397000" cy="21177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191445" y="4148807"/>
                <a:ext cx="1397000" cy="2117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8" name="Object 8"/>
              <p:cNvSpPr txBox="1"/>
              <p:nvPr/>
            </p:nvSpPr>
            <p:spPr bwMode="auto">
              <a:xfrm>
                <a:off x="5940152" y="3498304"/>
                <a:ext cx="2965450" cy="6365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3498304"/>
                <a:ext cx="2965450" cy="636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9" name="Object 9"/>
              <p:cNvSpPr txBox="1"/>
              <p:nvPr/>
            </p:nvSpPr>
            <p:spPr bwMode="auto">
              <a:xfrm>
                <a:off x="5940152" y="4146004"/>
                <a:ext cx="2868613" cy="1050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4146004"/>
                <a:ext cx="2868613" cy="10509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1599313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755576" y="1055063"/>
            <a:ext cx="80655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0" dirty="0"/>
              <a:t>用劳斯判据判断系统的相对稳定性：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400" b="0" dirty="0"/>
              <a:t>系统相对稳定性可通过极点距虚轴的距离来表示。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400" b="0" dirty="0"/>
              <a:t>为了使系统具有良好的动态响应，常希望极点与虚轴具有一定的距离。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755576" y="3356992"/>
            <a:ext cx="7632848" cy="22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400" b="0" dirty="0"/>
              <a:t>为此，可将原</a:t>
            </a:r>
            <a:r>
              <a:rPr kumimoji="0" lang="en-US" altLang="zh-CN" sz="2400" b="0" dirty="0"/>
              <a:t>S</a:t>
            </a:r>
            <a:r>
              <a:rPr kumimoji="0" lang="zh-CN" altLang="en-US" sz="2400" b="0" dirty="0"/>
              <a:t>平面虚轴向左平移期望的最小距离</a:t>
            </a:r>
            <a:r>
              <a:rPr kumimoji="0" lang="en-US" altLang="zh-CN" sz="2400" b="0" dirty="0"/>
              <a:t>a</a:t>
            </a:r>
            <a:r>
              <a:rPr kumimoji="0" lang="zh-CN" altLang="en-US" sz="2400" b="0" dirty="0"/>
              <a:t>，即用</a:t>
            </a:r>
            <a:r>
              <a:rPr kumimoji="0" lang="en-US" altLang="zh-CN" sz="2400" b="0" dirty="0"/>
              <a:t>s-a</a:t>
            </a:r>
            <a:r>
              <a:rPr kumimoji="0" lang="zh-CN" altLang="en-US" sz="2400" b="0" dirty="0"/>
              <a:t>替换原特征方程中的</a:t>
            </a:r>
            <a:r>
              <a:rPr kumimoji="0" lang="en-US" altLang="zh-CN" sz="2400" b="0" dirty="0"/>
              <a:t>s</a:t>
            </a:r>
            <a:r>
              <a:rPr kumimoji="0" lang="zh-CN" altLang="en-US" sz="2400" b="0" dirty="0"/>
              <a:t>，得到新的特征方程，再利用劳斯判据即可判断系统的特征根是否位于垂线</a:t>
            </a:r>
            <a:r>
              <a:rPr kumimoji="0" lang="en-US" altLang="zh-CN" sz="2400" b="0" dirty="0"/>
              <a:t>s=-a</a:t>
            </a:r>
            <a:r>
              <a:rPr kumimoji="0" lang="zh-CN" altLang="en-US" sz="2400" b="0" dirty="0"/>
              <a:t>的左边。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20584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95736" y="1052736"/>
          <a:ext cx="46085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8" name="公式" r:id="rId3" imgW="1624895" imgH="215806" progId="">
                  <p:embed/>
                </p:oleObj>
              </mc:Choice>
              <mc:Fallback>
                <p:oleObj name="公式" r:id="rId3" imgW="1624895" imgH="215806" progId="">
                  <p:embed/>
                  <p:pic>
                    <p:nvPicPr>
                      <p:cNvPr id="0" name="Picture 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052736"/>
                        <a:ext cx="460851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3284538"/>
          <a:ext cx="647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9" name="公式" r:id="rId5" imgW="342751" imgH="190417" progId="">
                  <p:embed/>
                </p:oleObj>
              </mc:Choice>
              <mc:Fallback>
                <p:oleObj name="公式" r:id="rId5" imgW="342751" imgH="190417" progId="">
                  <p:embed/>
                  <p:pic>
                    <p:nvPicPr>
                      <p:cNvPr id="0" name="Picture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6477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720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/>
              <a:t>例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259632" y="1196752"/>
            <a:ext cx="15843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已知</a:t>
            </a:r>
            <a:endParaRPr kumimoji="0" lang="en-US" altLang="zh-CN" sz="2200" dirty="0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258888" y="1916113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 dirty="0"/>
              <a:t>若要求特征根的实部均小于</a:t>
            </a:r>
            <a:r>
              <a:rPr kumimoji="0" lang="en-US" altLang="zh-CN" sz="2200" dirty="0"/>
              <a:t>-1</a:t>
            </a:r>
            <a:r>
              <a:rPr kumimoji="0" lang="zh-CN" altLang="en-US" sz="2200" dirty="0"/>
              <a:t>，判断</a:t>
            </a:r>
            <a:r>
              <a:rPr kumimoji="0" lang="en-US" altLang="zh-CN" sz="2200" dirty="0"/>
              <a:t>K</a:t>
            </a:r>
            <a:r>
              <a:rPr kumimoji="0" lang="zh-CN" altLang="en-US" sz="2200" dirty="0"/>
              <a:t>的取值范围。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684213" y="27082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0"/>
              <a:t>解：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258888" y="2708275"/>
            <a:ext cx="3889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 dirty="0"/>
              <a:t>(S</a:t>
            </a:r>
            <a:r>
              <a:rPr kumimoji="0" lang="en-US" altLang="zh-CN" b="0" baseline="-25000" dirty="0"/>
              <a:t>1</a:t>
            </a:r>
            <a:r>
              <a:rPr kumimoji="0" lang="en-US" altLang="zh-CN" b="0" dirty="0"/>
              <a:t>=S+1,S=S</a:t>
            </a:r>
            <a:r>
              <a:rPr kumimoji="0" lang="en-US" altLang="zh-CN" b="0" baseline="-25000" dirty="0"/>
              <a:t>1</a:t>
            </a:r>
            <a:r>
              <a:rPr kumimoji="0" lang="en-US" altLang="zh-CN" b="0" dirty="0"/>
              <a:t>-1),</a:t>
            </a:r>
            <a:r>
              <a:rPr kumimoji="0" lang="zh-CN" altLang="en-US" b="0" dirty="0"/>
              <a:t>令</a:t>
            </a:r>
            <a:r>
              <a:rPr kumimoji="0" lang="en-US" altLang="zh-CN" b="0" dirty="0"/>
              <a:t>s→s</a:t>
            </a:r>
            <a:r>
              <a:rPr kumimoji="0" lang="en-US" altLang="zh-CN" b="0" baseline="-25000" dirty="0"/>
              <a:t>1</a:t>
            </a:r>
            <a:r>
              <a:rPr kumimoji="0" lang="en-US" altLang="zh-CN" b="0" dirty="0"/>
              <a:t>-1</a:t>
            </a:r>
            <a:r>
              <a:rPr kumimoji="0" lang="zh-CN" altLang="en-US" b="0" dirty="0"/>
              <a:t>，得到</a:t>
            </a:r>
            <a:endParaRPr kumimoji="0" lang="en-US" altLang="zh-CN" b="0" dirty="0"/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187450" y="3213100"/>
            <a:ext cx="7775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200"/>
              <a:t>要使              的特征根实部均小于</a:t>
            </a:r>
            <a:r>
              <a:rPr kumimoji="0" lang="en-US" altLang="zh-CN" sz="2200"/>
              <a:t>0</a:t>
            </a:r>
            <a:r>
              <a:rPr kumimoji="0" lang="zh-CN" altLang="en-US" sz="2200"/>
              <a:t>，即              的特征根实部均小于</a:t>
            </a:r>
            <a:r>
              <a:rPr kumimoji="0" lang="en-US" altLang="zh-CN" sz="2200"/>
              <a:t>-1</a:t>
            </a:r>
          </a:p>
        </p:txBody>
      </p:sp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1425575" y="4044950"/>
          <a:ext cx="36782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0" name="公式" r:id="rId7" imgW="1041120" imgH="457200" progId="">
                  <p:embed/>
                </p:oleObj>
              </mc:Choice>
              <mc:Fallback>
                <p:oleObj name="公式" r:id="rId7" imgW="1041120" imgH="4572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044950"/>
                        <a:ext cx="367823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AutoShape 14"/>
          <p:cNvSpPr>
            <a:spLocks noChangeArrowheads="1"/>
          </p:cNvSpPr>
          <p:nvPr/>
        </p:nvSpPr>
        <p:spPr bwMode="auto">
          <a:xfrm>
            <a:off x="5148263" y="4508500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6227763" y="4149725"/>
          <a:ext cx="18002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1" name="公式" r:id="rId9" imgW="634725" imgH="355446" progId="">
                  <p:embed/>
                </p:oleObj>
              </mc:Choice>
              <mc:Fallback>
                <p:oleObj name="公式" r:id="rId9" imgW="634725" imgH="355446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149725"/>
                        <a:ext cx="18002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1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43663" y="3213100"/>
          <a:ext cx="6270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2" name="公式" r:id="rId11" imgW="279400" imgH="190500" progId="">
                  <p:embed/>
                </p:oleObj>
              </mc:Choice>
              <mc:Fallback>
                <p:oleObj name="公式" r:id="rId11" imgW="279400" imgH="190500" progId="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213100"/>
                        <a:ext cx="6270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4932040" y="2708920"/>
          <a:ext cx="1130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3" name="公式" r:id="rId13" imgW="596641" imgH="215806" progId="">
                  <p:embed/>
                </p:oleObj>
              </mc:Choice>
              <mc:Fallback>
                <p:oleObj name="公式" r:id="rId13" imgW="596641" imgH="215806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708920"/>
                        <a:ext cx="11303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1419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2757" grpId="0"/>
      <p:bldP spid="202761" grpId="0"/>
      <p:bldP spid="202762" grpId="0"/>
      <p:bldP spid="202763" grpId="0"/>
      <p:bldP spid="202764" grpId="0"/>
      <p:bldP spid="2027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Object 2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1116013" y="1339950"/>
                <a:ext cx="6083300" cy="53657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174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1116013" y="1339950"/>
                <a:ext cx="6083300" cy="536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664" y="1844775"/>
            <a:ext cx="6192837" cy="4454525"/>
            <a:chOff x="930" y="981"/>
            <a:chExt cx="3901" cy="2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7" name="Object 4"/>
                <p:cNvSpPr txBox="1"/>
                <p:nvPr/>
              </p:nvSpPr>
              <p:spPr bwMode="auto">
                <a:xfrm>
                  <a:off x="1496" y="1389"/>
                  <a:ext cx="3335" cy="239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7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  <m:e/>
                                <m:e/>
                              </m:mr>
                              <m:mr>
                                <m:e/>
                                <m:e/>
                                <m:e/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1747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6" y="1389"/>
                  <a:ext cx="3335" cy="23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930" y="981"/>
              <a:ext cx="17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3200">
                  <a:latin typeface="Times New Roman" panose="02020603050405020304" pitchFamily="18" charset="0"/>
                </a:rPr>
                <a:t>n×n</a:t>
              </a:r>
              <a:r>
                <a:rPr kumimoji="0" lang="zh-CN" altLang="en-US" sz="3200">
                  <a:latin typeface="Times New Roman" panose="02020603050405020304" pitchFamily="18" charset="0"/>
                </a:rPr>
                <a:t>行列式：</a:t>
              </a:r>
            </a:p>
          </p:txBody>
        </p:sp>
      </p:grp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95288" y="836712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200">
                <a:solidFill>
                  <a:srgbClr val="0000FF"/>
                </a:solidFill>
              </a:rPr>
              <a:t>赫尔维茨</a:t>
            </a:r>
            <a:r>
              <a:rPr kumimoji="0" lang="zh-CN" altLang="en-US" sz="3200"/>
              <a:t>稳定性判据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8344" y="587727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×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34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900113" y="1052736"/>
            <a:ext cx="5040312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系统稳定的充要条件：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各阶主子行列式均 </a:t>
            </a:r>
            <a:r>
              <a:rPr kumimoji="0" lang="en-US" altLang="zh-CN" sz="32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&gt;0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3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2555875" y="2564036"/>
                <a:ext cx="2011363" cy="6365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0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2555875" y="2564036"/>
                <a:ext cx="2011363" cy="636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Object 4"/>
              <p:cNvSpPr txBox="1"/>
              <p:nvPr/>
            </p:nvSpPr>
            <p:spPr bwMode="auto">
              <a:xfrm>
                <a:off x="5435600" y="2132236"/>
                <a:ext cx="3097213" cy="13985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0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600" y="2132236"/>
                <a:ext cx="3097213" cy="1398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5"/>
              <p:cNvSpPr txBox="1"/>
              <p:nvPr/>
            </p:nvSpPr>
            <p:spPr bwMode="auto">
              <a:xfrm>
                <a:off x="2124075" y="3716561"/>
                <a:ext cx="3813175" cy="20335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0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3716561"/>
                <a:ext cx="3813175" cy="2033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59563" y="4292824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3200">
                <a:ea typeface="隶书" panose="02010509060101010101" pitchFamily="49" charset="-122"/>
              </a:rPr>
              <a:t>……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459156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94716" y="980728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ea typeface="隶书" panose="02010509060101010101" pitchFamily="49" charset="-122"/>
              </a:rPr>
              <a:t>例</a:t>
            </a:r>
            <a:r>
              <a:rPr kumimoji="0" lang="en-US" altLang="zh-CN" sz="3200">
                <a:ea typeface="隶书" panose="02010509060101010101" pitchFamily="49" charset="-122"/>
              </a:rPr>
              <a:t>:  </a:t>
            </a:r>
            <a:r>
              <a:rPr kumimoji="0" lang="zh-CN" altLang="en-US" sz="3200">
                <a:ea typeface="隶书" panose="02010509060101010101" pitchFamily="49" charset="-122"/>
              </a:rPr>
              <a:t>设控制系统的特征方程式为</a:t>
            </a:r>
          </a:p>
          <a:p>
            <a:pPr>
              <a:spcBef>
                <a:spcPct val="0"/>
              </a:spcBef>
            </a:pPr>
            <a:r>
              <a:rPr kumimoji="0" lang="zh-CN" altLang="en-US" sz="3200">
                <a:ea typeface="隶书" panose="02010509060101010101" pitchFamily="49" charset="-122"/>
              </a:rPr>
              <a:t>      </a:t>
            </a:r>
          </a:p>
          <a:p>
            <a:pPr>
              <a:spcBef>
                <a:spcPct val="0"/>
              </a:spcBef>
            </a:pPr>
            <a:r>
              <a:rPr kumimoji="0" lang="zh-CN" altLang="en-US" sz="3200">
                <a:ea typeface="隶书" panose="02010509060101010101" pitchFamily="49" charset="-122"/>
              </a:rPr>
              <a:t> 试应用</a:t>
            </a:r>
            <a:r>
              <a:rPr kumimoji="0" lang="zh-CN" altLang="en-US" sz="3200">
                <a:solidFill>
                  <a:srgbClr val="0000FF"/>
                </a:solidFill>
                <a:ea typeface="隶书" panose="02010509060101010101" pitchFamily="49" charset="-122"/>
              </a:rPr>
              <a:t>赫尔维茨稳定判据</a:t>
            </a:r>
            <a:r>
              <a:rPr kumimoji="0" lang="zh-CN" altLang="en-US" sz="3200">
                <a:ea typeface="隶书" panose="02010509060101010101" pitchFamily="49" charset="-122"/>
              </a:rPr>
              <a:t>判断系统的稳定性。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6814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16611"/>
              </p:ext>
            </p:extLst>
          </p:nvPr>
        </p:nvGraphicFramePr>
        <p:xfrm>
          <a:off x="1186879" y="1412528"/>
          <a:ext cx="5334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8" r:id="rId4" imgW="2360520" imgH="254160" progId="">
                  <p:embed/>
                </p:oleObj>
              </mc:Choice>
              <mc:Fallback>
                <p:oleObj r:id="rId4" imgW="2360520" imgH="25416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879" y="1412528"/>
                        <a:ext cx="5334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3967163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50" name="Object 6"/>
              <p:cNvSpPr txBox="1"/>
              <p:nvPr/>
            </p:nvSpPr>
            <p:spPr bwMode="auto">
              <a:xfrm>
                <a:off x="4428554" y="3644553"/>
                <a:ext cx="3292475" cy="2516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65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8554" y="3644553"/>
                <a:ext cx="3292475" cy="2516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612204" y="2492028"/>
            <a:ext cx="82819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解：由方程系数可知</a:t>
            </a:r>
            <a:r>
              <a:rPr kumimoji="0" lang="zh-CN" altLang="en-US" sz="32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满足稳定的必要条件。</a:t>
            </a:r>
          </a:p>
          <a:p>
            <a:pPr>
              <a:spcBef>
                <a:spcPct val="0"/>
              </a:spcBef>
            </a:pPr>
            <a:r>
              <a:rPr kumimoji="0"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	各系数排成行列式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52318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Equation" r:id="rId3" imgW="114151" imgH="215619" progId="">
                  <p:embed/>
                </p:oleObj>
              </mc:Choice>
              <mc:Fallback>
                <p:oleObj name="Equation" r:id="rId3" imgW="114151" imgH="21561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1872023"/>
            <a:ext cx="91440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3200" b="0" dirty="0">
                <a:solidFill>
                  <a:srgbClr val="FF0000"/>
                </a:solidFill>
              </a:rPr>
              <a:t>稳定</a:t>
            </a:r>
            <a:r>
              <a:rPr kumimoji="0" lang="zh-CN" altLang="en-US" sz="3200" b="0" dirty="0"/>
              <a:t>的定义：</a:t>
            </a:r>
          </a:p>
          <a:p>
            <a:pPr indent="628650" algn="just" eaLnBrk="1" hangingPunct="1"/>
            <a:r>
              <a:rPr kumimoji="0" lang="zh-CN" altLang="en-US" sz="2400" b="0" dirty="0"/>
              <a:t>原来处于平衡状态的系统，在受到扰动作用后都会偏离原来的平衡状态。若系统在扰动作用消失后，经过一段过渡过程后，系统仍然能够回复到原来的平衡状态，则称该系统是</a:t>
            </a:r>
            <a:r>
              <a:rPr kumimoji="0" lang="en-US" altLang="zh-CN" sz="2400" b="0" dirty="0">
                <a:solidFill>
                  <a:schemeClr val="hlink"/>
                </a:solidFill>
              </a:rPr>
              <a:t>(</a:t>
            </a:r>
            <a:r>
              <a:rPr kumimoji="0" lang="zh-CN" altLang="en-US" sz="2400" b="0" dirty="0">
                <a:solidFill>
                  <a:schemeClr val="hlink"/>
                </a:solidFill>
              </a:rPr>
              <a:t>渐进</a:t>
            </a:r>
            <a:r>
              <a:rPr kumimoji="0" lang="en-US" altLang="zh-CN" sz="2400" b="0" dirty="0">
                <a:solidFill>
                  <a:schemeClr val="hlink"/>
                </a:solidFill>
              </a:rPr>
              <a:t>)</a:t>
            </a:r>
            <a:r>
              <a:rPr kumimoji="0" lang="zh-CN" altLang="en-US" sz="2400" b="0" dirty="0">
                <a:solidFill>
                  <a:schemeClr val="hlink"/>
                </a:solidFill>
              </a:rPr>
              <a:t>稳定</a:t>
            </a:r>
            <a:r>
              <a:rPr kumimoji="0" lang="zh-CN" altLang="en-US" sz="2400" b="0" dirty="0"/>
              <a:t>的。否则，则称该系统是不稳定的。</a:t>
            </a:r>
          </a:p>
          <a:p>
            <a:pPr indent="628650" algn="just" eaLnBrk="1" hangingPunct="1"/>
            <a:r>
              <a:rPr kumimoji="0" lang="zh-CN" altLang="en-US" sz="2400" b="0" dirty="0"/>
              <a:t>稳定性是线性</a:t>
            </a:r>
            <a:r>
              <a:rPr kumimoji="0" lang="en-US" altLang="zh-CN" sz="2400" b="0" dirty="0"/>
              <a:t>(</a:t>
            </a:r>
            <a:r>
              <a:rPr kumimoji="0" lang="zh-CN" altLang="en-US" sz="2400" b="0" dirty="0"/>
              <a:t>时不变</a:t>
            </a:r>
            <a:r>
              <a:rPr kumimoji="0" lang="en-US" altLang="zh-CN" sz="2400" b="0" dirty="0"/>
              <a:t>)</a:t>
            </a:r>
            <a:r>
              <a:rPr kumimoji="0" lang="zh-CN" altLang="en-US" sz="2400" b="0" dirty="0"/>
              <a:t>控制系统自身固有的特性，取决于系统本身的结构和参数，与输入无关。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5.1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系统稳定性的基本概念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907704" y="908720"/>
            <a:ext cx="5544616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5.1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系统稳定性的基本概念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24404"/>
      </p:ext>
    </p:extLst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Object 2"/>
              <p:cNvSpPr txBox="1"/>
              <p:nvPr/>
            </p:nvSpPr>
            <p:spPr bwMode="auto">
              <a:xfrm>
                <a:off x="2412429" y="836712"/>
                <a:ext cx="1370013" cy="4810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=8&gt;0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48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2429" y="836712"/>
                <a:ext cx="1370013" cy="481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Object 3"/>
              <p:cNvSpPr txBox="1"/>
              <p:nvPr/>
            </p:nvSpPr>
            <p:spPr bwMode="auto">
              <a:xfrm>
                <a:off x="2267967" y="4076799"/>
                <a:ext cx="3429000" cy="21796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859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967" y="4076799"/>
                <a:ext cx="3429000" cy="2179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12204" y="836712"/>
            <a:ext cx="129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600">
                <a:ea typeface="楷体_GB2312" panose="02010609030101010101" pitchFamily="49" charset="-122"/>
              </a:rPr>
              <a:t>由于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6012879" y="5445224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ea typeface="楷体_GB2312" panose="02010609030101010101" pitchFamily="49" charset="-122"/>
              </a:rPr>
              <a:t>故该系统稳定。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Object 6"/>
              <p:cNvSpPr txBox="1"/>
              <p:nvPr/>
            </p:nvSpPr>
            <p:spPr bwMode="auto">
              <a:xfrm>
                <a:off x="2412429" y="1412974"/>
                <a:ext cx="2093913" cy="963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85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2429" y="1412974"/>
                <a:ext cx="2093913" cy="963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99" name="Object 7"/>
              <p:cNvSpPr txBox="1"/>
              <p:nvPr/>
            </p:nvSpPr>
            <p:spPr bwMode="auto">
              <a:xfrm>
                <a:off x="2340992" y="2492474"/>
                <a:ext cx="2711450" cy="1498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85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0992" y="2492474"/>
                <a:ext cx="2711450" cy="1498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31365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404938" y="1557338"/>
            <a:ext cx="6335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200" dirty="0">
                <a:ea typeface="楷体_GB2312" panose="02010609030101010101" pitchFamily="49" charset="-122"/>
              </a:rPr>
              <a:t>代数稳定性判据使用的多项式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dirty="0">
                <a:ea typeface="楷体_GB2312" panose="02010609030101010101" pitchFamily="49" charset="-122"/>
              </a:rPr>
              <a:t>是系统</a:t>
            </a:r>
            <a:r>
              <a:rPr kumimoji="0" lang="zh-CN" altLang="en-US" sz="3200" dirty="0">
                <a:solidFill>
                  <a:srgbClr val="FF3300"/>
                </a:solidFill>
                <a:ea typeface="楷体_GB2312" panose="02010609030101010101" pitchFamily="49" charset="-122"/>
              </a:rPr>
              <a:t>闭环</a:t>
            </a:r>
            <a:r>
              <a:rPr kumimoji="0" lang="zh-CN" altLang="en-US" sz="3200" dirty="0">
                <a:ea typeface="楷体_GB2312" panose="02010609030101010101" pitchFamily="49" charset="-122"/>
              </a:rPr>
              <a:t>特征多项式。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21252297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1119" y="1341438"/>
            <a:ext cx="8229600" cy="792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劳斯判据</a:t>
            </a:r>
            <a:r>
              <a:rPr lang="zh-CN" altLang="en-US" sz="2800" b="1"/>
              <a:t>的不足：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807019" y="25654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 sz="2800">
                <a:solidFill>
                  <a:srgbClr val="6F2E7E"/>
                </a:solidFill>
                <a:ea typeface="黑体" panose="02010609060101010101" pitchFamily="49" charset="-122"/>
              </a:rPr>
              <a:t>定性</a:t>
            </a:r>
            <a:r>
              <a:rPr kumimoji="0" lang="en-US" altLang="zh-CN" sz="2800">
                <a:solidFill>
                  <a:srgbClr val="6F2E7E"/>
                </a:solidFill>
                <a:ea typeface="黑体" panose="02010609060101010101" pitchFamily="49" charset="-122"/>
              </a:rPr>
              <a:t>——</a:t>
            </a:r>
            <a:r>
              <a:rPr kumimoji="0" lang="zh-CN" altLang="en-US" sz="2800">
                <a:solidFill>
                  <a:srgbClr val="6F2E7E"/>
                </a:solidFill>
                <a:ea typeface="黑体" panose="02010609060101010101" pitchFamily="49" charset="-122"/>
              </a:rPr>
              <a:t>较难从量上判断系统的稳定程度 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807019" y="191611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 sz="2800" dirty="0">
                <a:solidFill>
                  <a:srgbClr val="6F2E7E"/>
                </a:solidFill>
                <a:ea typeface="黑体" panose="02010609060101010101" pitchFamily="49" charset="-122"/>
              </a:rPr>
              <a:t>必须知道系统的闭环传递函数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800588" y="4365104"/>
            <a:ext cx="787586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800" dirty="0" err="1">
                <a:solidFill>
                  <a:schemeClr val="accent2"/>
                </a:solidFill>
                <a:ea typeface="黑体" panose="02010609060101010101" pitchFamily="49" charset="-122"/>
              </a:rPr>
              <a:t>Nyquist</a:t>
            </a:r>
            <a:r>
              <a:rPr kumimoji="0"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稳定判据：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800" dirty="0">
                <a:solidFill>
                  <a:srgbClr val="6F2E7E"/>
                </a:solidFill>
                <a:ea typeface="黑体" panose="02010609060101010101" pitchFamily="49" charset="-122"/>
              </a:rPr>
              <a:t>根据开环频率特性判断闭环稳定性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807019" y="32131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 sz="2800">
                <a:solidFill>
                  <a:srgbClr val="6F2E7E"/>
                </a:solidFill>
                <a:ea typeface="黑体" panose="02010609060101010101" pitchFamily="49" charset="-122"/>
              </a:rPr>
              <a:t>对含有延迟环节的系统无效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代数稳定性判据</a:t>
            </a:r>
          </a:p>
        </p:txBody>
      </p:sp>
    </p:spTree>
    <p:extLst>
      <p:ext uri="{BB962C8B-B14F-4D97-AF65-F5344CB8AC3E}">
        <p14:creationId xmlns:p14="http://schemas.microsoft.com/office/powerpoint/2010/main" val="35638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3" grpId="0"/>
      <p:bldP spid="242694" grpId="0"/>
      <p:bldP spid="2426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684213" y="1635150"/>
            <a:ext cx="3455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闭环系统稳定的充要条件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476375" y="2139975"/>
            <a:ext cx="478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闭环系统特征方程的特征根全部具有负的实部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6" name="Object 8"/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3132138" y="2643212"/>
                <a:ext cx="2735262" cy="5270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68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3132138" y="2643212"/>
                <a:ext cx="2735262" cy="527050"/>
              </a:xfrm>
              <a:prstGeom prst="rect">
                <a:avLst/>
              </a:prstGeom>
              <a:blipFill>
                <a:blip r:embed="rId2"/>
                <a:stretch>
                  <a:fillRect l="-668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35013" y="3240112"/>
            <a:ext cx="776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Routh </a:t>
            </a:r>
            <a:r>
              <a:rPr lang="zh-CN" altLang="en-US"/>
              <a:t>判据：利用特征方程根与系数之间的关系来判定闭环系统的稳定性。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011863" y="3579837"/>
            <a:ext cx="2252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是一种代数判据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755650" y="3867175"/>
            <a:ext cx="757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Nyquist</a:t>
            </a:r>
            <a:r>
              <a:rPr lang="zh-CN" altLang="en-US"/>
              <a:t>判据：利用开环频率特性的</a:t>
            </a:r>
            <a:r>
              <a:rPr lang="en-US" altLang="zh-CN"/>
              <a:t>Nyquist</a:t>
            </a:r>
            <a:r>
              <a:rPr lang="zh-CN" altLang="en-US"/>
              <a:t>图，分析闭环系统的稳定性。</a:t>
            </a: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6011863" y="4300562"/>
            <a:ext cx="2808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——</a:t>
            </a:r>
            <a:r>
              <a:rPr lang="zh-CN" altLang="en-US"/>
              <a:t>是一种几何判据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755651" y="4803800"/>
            <a:ext cx="7632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Nyquist</a:t>
            </a:r>
            <a:r>
              <a:rPr lang="zh-CN" altLang="en-US" dirty="0"/>
              <a:t>判据不仅能如</a:t>
            </a:r>
            <a:r>
              <a:rPr lang="en-US" altLang="zh-CN" dirty="0"/>
              <a:t>Routh</a:t>
            </a:r>
            <a:r>
              <a:rPr lang="zh-CN" altLang="en-US" dirty="0"/>
              <a:t>判据那样，指出系统不稳定的闭环极点的个数，即具有正实部的特征根的个数，还能指出系统的稳定性储备</a:t>
            </a:r>
            <a:r>
              <a:rPr lang="en-US" altLang="zh-CN" dirty="0"/>
              <a:t>——</a:t>
            </a:r>
            <a:r>
              <a:rPr lang="zh-CN" altLang="en-US" dirty="0"/>
              <a:t>相对稳定性。指出进一步提高和改善系统动态性能的途径。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乃奎斯特稳定性判据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195736" y="836712"/>
            <a:ext cx="4608512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5.4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乃奎斯特稳定性判据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/>
      <p:bldP spid="206855" grpId="0"/>
      <p:bldP spid="206858" grpId="0"/>
      <p:bldP spid="206859" grpId="0"/>
      <p:bldP spid="206860" grpId="0"/>
      <p:bldP spid="206861" grpId="0"/>
      <p:bldP spid="2068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0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323528" y="2347079"/>
                <a:ext cx="9001000" cy="20288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设</a:t>
                </a: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686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323528" y="2347079"/>
                <a:ext cx="9001000" cy="2028825"/>
              </a:xfrm>
              <a:prstGeom prst="rect">
                <a:avLst/>
              </a:prstGeom>
              <a:blipFill>
                <a:blip r:embed="rId3"/>
                <a:stretch>
                  <a:fillRect l="-677" t="-5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3968" y="1772816"/>
            <a:ext cx="4464496" cy="1584176"/>
            <a:chOff x="470" y="1392"/>
            <a:chExt cx="2842" cy="1056"/>
          </a:xfrm>
        </p:grpSpPr>
        <p:sp>
          <p:nvSpPr>
            <p:cNvPr id="36870" name="Rectangle 5"/>
            <p:cNvSpPr>
              <a:spLocks noChangeArrowheads="1"/>
            </p:cNvSpPr>
            <p:nvPr/>
          </p:nvSpPr>
          <p:spPr bwMode="auto">
            <a:xfrm>
              <a:off x="1692" y="1531"/>
              <a:ext cx="676" cy="3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G(s)</a:t>
              </a:r>
            </a:p>
          </p:txBody>
        </p:sp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1693" y="2082"/>
              <a:ext cx="676" cy="3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H(s)</a:t>
              </a:r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168" y="17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2368" y="1714"/>
              <a:ext cx="9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5337" name="Line 9"/>
            <p:cNvSpPr>
              <a:spLocks noChangeShapeType="1"/>
            </p:cNvSpPr>
            <p:nvPr/>
          </p:nvSpPr>
          <p:spPr bwMode="auto">
            <a:xfrm>
              <a:off x="2952" y="1714"/>
              <a:ext cx="0" cy="5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5338" name="Line 10"/>
            <p:cNvSpPr>
              <a:spLocks noChangeShapeType="1"/>
            </p:cNvSpPr>
            <p:nvPr/>
          </p:nvSpPr>
          <p:spPr bwMode="auto">
            <a:xfrm flipH="1">
              <a:off x="2368" y="2265"/>
              <a:ext cx="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H="1">
              <a:off x="1064" y="2265"/>
              <a:ext cx="6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V="1">
              <a:off x="1064" y="1806"/>
              <a:ext cx="0" cy="4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929" y="153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sym typeface="Symbol" panose="05050102010706020507" pitchFamily="18" charset="2"/>
                </a:rPr>
                <a:t></a:t>
              </a:r>
              <a:endParaRPr lang="en-US" altLang="zh-CN" sz="3200"/>
            </a:p>
          </p:txBody>
        </p:sp>
        <p:sp>
          <p:nvSpPr>
            <p:cNvPr id="355342" name="Line 14"/>
            <p:cNvSpPr>
              <a:spLocks noChangeShapeType="1"/>
            </p:cNvSpPr>
            <p:nvPr/>
          </p:nvSpPr>
          <p:spPr bwMode="auto">
            <a:xfrm>
              <a:off x="479" y="1714"/>
              <a:ext cx="4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470" y="1392"/>
              <a:ext cx="4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>
              <a:off x="2727" y="1413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o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 flipV="1">
              <a:off x="1068" y="179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ym typeface="Symbol" panose="05050102010706020507" pitchFamily="18" charset="2"/>
                </a:rPr>
                <a:t></a:t>
              </a:r>
              <a:endParaRPr lang="en-US" altLang="zh-CN" sz="2400"/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659" y="201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84" name="Text Box 19"/>
            <p:cNvSpPr txBox="1">
              <a:spLocks noChangeArrowheads="1"/>
            </p:cNvSpPr>
            <p:nvPr/>
          </p:nvSpPr>
          <p:spPr bwMode="auto">
            <a:xfrm>
              <a:off x="1150" y="1413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E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932040" y="44624"/>
            <a:ext cx="4211959" cy="53617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5.4.1 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F(s)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零点和极点与开环、闭环的传递函数极点的关系</a:t>
            </a: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79512" y="764704"/>
            <a:ext cx="8496944" cy="828093"/>
            <a:chOff x="1927" y="300"/>
            <a:chExt cx="2358" cy="629"/>
          </a:xfrm>
          <a:solidFill>
            <a:srgbClr val="92D05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358" cy="629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047" y="355"/>
              <a:ext cx="2098" cy="51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5.4.1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F(s)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的零点和极点与系统的开环、闭环传递函数极点的关系</a:t>
              </a:r>
            </a:p>
          </p:txBody>
        </p:sp>
      </p:grpSp>
      <p:graphicFrame>
        <p:nvGraphicFramePr>
          <p:cNvPr id="176157" name="Object 2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2841622"/>
              </p:ext>
            </p:extLst>
          </p:nvPr>
        </p:nvGraphicFramePr>
        <p:xfrm>
          <a:off x="387796" y="5445224"/>
          <a:ext cx="8080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9" name="公式" r:id="rId4" imgW="4038480" imgH="431640" progId="">
                  <p:embed/>
                </p:oleObj>
              </mc:Choice>
              <mc:Fallback>
                <p:oleObj name="公式" r:id="rId4" imgW="4038480" imgH="43164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96" y="5445224"/>
                        <a:ext cx="80803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对象 25"/>
              <p:cNvSpPr txBox="1"/>
              <p:nvPr/>
            </p:nvSpPr>
            <p:spPr bwMode="auto">
              <a:xfrm>
                <a:off x="728922" y="1746563"/>
                <a:ext cx="3096344" cy="5475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对象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22" y="1746563"/>
                <a:ext cx="3096344" cy="547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C01F74A-A830-40CD-A683-D652117984C0}"/>
              </a:ext>
            </a:extLst>
          </p:cNvPr>
          <p:cNvSpPr txBox="1"/>
          <p:nvPr/>
        </p:nvSpPr>
        <p:spPr>
          <a:xfrm>
            <a:off x="467544" y="465313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则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00A4BC-5757-4F0D-B170-D2D679B8BD53}"/>
                  </a:ext>
                </a:extLst>
              </p:cNvPr>
              <p:cNvSpPr txBox="1"/>
              <p:nvPr/>
            </p:nvSpPr>
            <p:spPr>
              <a:xfrm>
                <a:off x="1220692" y="4635802"/>
                <a:ext cx="6608796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00A4BC-5757-4F0D-B170-D2D679B8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92" y="4635802"/>
                <a:ext cx="6608796" cy="584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8DC9AC1-FC43-4682-AF1F-3FEB420C4338}"/>
              </a:ext>
            </a:extLst>
          </p:cNvPr>
          <p:cNvSpPr/>
          <p:nvPr/>
        </p:nvSpPr>
        <p:spPr>
          <a:xfrm>
            <a:off x="3275856" y="4635802"/>
            <a:ext cx="4553632" cy="253398"/>
          </a:xfrm>
          <a:prstGeom prst="rect">
            <a:avLst/>
          </a:prstGeom>
          <a:solidFill>
            <a:srgbClr val="FFFF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552D3-5E3E-4D77-ADA5-F19A6BA3ED94}"/>
              </a:ext>
            </a:extLst>
          </p:cNvPr>
          <p:cNvSpPr/>
          <p:nvPr/>
        </p:nvSpPr>
        <p:spPr>
          <a:xfrm>
            <a:off x="4139952" y="4966732"/>
            <a:ext cx="2808312" cy="253397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1C768A-BBF6-4DEC-96CC-39BE05F54AA8}"/>
              </a:ext>
            </a:extLst>
          </p:cNvPr>
          <p:cNvSpPr txBox="1"/>
          <p:nvPr/>
        </p:nvSpPr>
        <p:spPr>
          <a:xfrm>
            <a:off x="5005011" y="3458357"/>
            <a:ext cx="165522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系统传递函数特征多项式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8AD680-0C2F-4FC7-8343-0F2D5A3840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552672" y="4104688"/>
            <a:ext cx="279950" cy="53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311900E-0063-4888-8B7E-54B7E50BFE10}"/>
              </a:ext>
            </a:extLst>
          </p:cNvPr>
          <p:cNvSpPr txBox="1"/>
          <p:nvPr/>
        </p:nvSpPr>
        <p:spPr>
          <a:xfrm>
            <a:off x="7011710" y="3467703"/>
            <a:ext cx="180876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系统开环传递函数特征多项式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D4F10B-9147-4FA9-8C4C-B8B546FDE4A2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flipH="1">
            <a:off x="6948264" y="4114034"/>
            <a:ext cx="967827" cy="9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1973" name="Object 5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908175" y="1719287"/>
                <a:ext cx="2376488" cy="45878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9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908175" y="1719287"/>
                <a:ext cx="2376488" cy="458787"/>
              </a:xfrm>
              <a:prstGeom prst="rect">
                <a:avLst/>
              </a:prstGeom>
              <a:blipFill>
                <a:blip r:embed="rId2"/>
                <a:stretch>
                  <a:fillRect l="-256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977" name="Object 9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835150" y="2224112"/>
                <a:ext cx="2881313" cy="46037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197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835150" y="2224112"/>
                <a:ext cx="2881313" cy="460375"/>
              </a:xfrm>
              <a:prstGeom prst="rect">
                <a:avLst/>
              </a:prstGeom>
              <a:blipFill>
                <a:blip r:embed="rId3"/>
                <a:stretch>
                  <a:fillRect l="-211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981" name="Object 13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476375" y="2800374"/>
                <a:ext cx="4608513" cy="2293938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1981" name="Object 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476375" y="2800374"/>
                <a:ext cx="4608513" cy="229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468313" y="1719287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特征方程：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539750" y="2224112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  <a:r>
              <a:rPr lang="en-US" altLang="zh-CN"/>
              <a:t>:</a:t>
            </a:r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611188" y="2800374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  <a:r>
              <a:rPr lang="en-US" altLang="zh-CN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984" name="Object 16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1619250" y="5319737"/>
                <a:ext cx="4608513" cy="917575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198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1619250" y="5319737"/>
                <a:ext cx="4608513" cy="91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6640513" y="3251224"/>
            <a:ext cx="2316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F(s)</a:t>
            </a:r>
            <a:r>
              <a:rPr lang="zh-CN" altLang="en-US" dirty="0"/>
              <a:t>的极点就是</a:t>
            </a:r>
            <a:r>
              <a:rPr lang="en-US" altLang="zh-CN" dirty="0"/>
              <a:t>G</a:t>
            </a:r>
            <a:r>
              <a:rPr lang="en-US" altLang="zh-CN" baseline="-25000" dirty="0"/>
              <a:t>k</a:t>
            </a:r>
            <a:r>
              <a:rPr lang="en-US" altLang="zh-CN" dirty="0"/>
              <a:t>(s)</a:t>
            </a:r>
          </a:p>
          <a:p>
            <a:pPr eaLnBrk="1" hangingPunct="1"/>
            <a:r>
              <a:rPr lang="zh-CN" altLang="en-US" dirty="0"/>
              <a:t>的极点。</a:t>
            </a: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6784975" y="4437112"/>
            <a:ext cx="2359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F(s)</a:t>
            </a:r>
            <a:r>
              <a:rPr lang="zh-CN" altLang="en-US" dirty="0"/>
              <a:t>的零点就是</a:t>
            </a:r>
            <a:r>
              <a:rPr lang="en-US" altLang="zh-CN" dirty="0"/>
              <a:t>G</a:t>
            </a:r>
            <a:r>
              <a:rPr lang="en-US" altLang="zh-CN" baseline="-25000" dirty="0"/>
              <a:t>B</a:t>
            </a:r>
            <a:r>
              <a:rPr lang="en-US" altLang="zh-CN" dirty="0"/>
              <a:t>(s)</a:t>
            </a:r>
            <a:r>
              <a:rPr lang="zh-CN" altLang="en-US" dirty="0"/>
              <a:t>的极点。</a:t>
            </a:r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2376484" y="3623493"/>
            <a:ext cx="2808287" cy="180000"/>
          </a:xfrm>
          <a:prstGeom prst="rect">
            <a:avLst/>
          </a:prstGeom>
          <a:solidFill>
            <a:srgbClr val="FF6600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2707507" y="5737431"/>
            <a:ext cx="3168650" cy="216000"/>
          </a:xfrm>
          <a:prstGeom prst="rect">
            <a:avLst/>
          </a:prstGeom>
          <a:solidFill>
            <a:srgbClr val="FF6600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2797969" y="4311784"/>
            <a:ext cx="2808288" cy="180000"/>
          </a:xfrm>
          <a:prstGeom prst="rect">
            <a:avLst/>
          </a:prstGeom>
          <a:solidFill>
            <a:srgbClr val="00FFFF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2376487" y="3376637"/>
            <a:ext cx="2808287" cy="180000"/>
          </a:xfrm>
          <a:prstGeom prst="rect">
            <a:avLst/>
          </a:prstGeom>
          <a:solidFill>
            <a:srgbClr val="00FFFF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94" name="Line 26"/>
          <p:cNvSpPr>
            <a:spLocks noChangeShapeType="1"/>
          </p:cNvSpPr>
          <p:nvPr/>
        </p:nvSpPr>
        <p:spPr bwMode="auto">
          <a:xfrm>
            <a:off x="5184773" y="3556638"/>
            <a:ext cx="1619251" cy="1043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1995" name="Line 27"/>
          <p:cNvSpPr>
            <a:spLocks noChangeShapeType="1"/>
          </p:cNvSpPr>
          <p:nvPr/>
        </p:nvSpPr>
        <p:spPr bwMode="auto">
          <a:xfrm>
            <a:off x="5606257" y="4405845"/>
            <a:ext cx="1197768" cy="1947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1996" name="Line 28"/>
          <p:cNvSpPr>
            <a:spLocks noChangeShapeType="1"/>
          </p:cNvSpPr>
          <p:nvPr/>
        </p:nvSpPr>
        <p:spPr bwMode="auto">
          <a:xfrm flipV="1">
            <a:off x="5184771" y="3592536"/>
            <a:ext cx="1547817" cy="1688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1997" name="Line 29"/>
          <p:cNvSpPr>
            <a:spLocks noChangeShapeType="1"/>
          </p:cNvSpPr>
          <p:nvPr/>
        </p:nvSpPr>
        <p:spPr bwMode="auto">
          <a:xfrm flipV="1">
            <a:off x="5884858" y="3592536"/>
            <a:ext cx="847730" cy="229393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映射原理</a:t>
            </a:r>
          </a:p>
        </p:txBody>
      </p: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2638425" y="742479"/>
            <a:ext cx="3724275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5.4.2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映射原理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2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6" grpId="0"/>
      <p:bldP spid="211980" grpId="0"/>
      <p:bldP spid="211987" grpId="0"/>
      <p:bldP spid="211987" grpId="1"/>
      <p:bldP spid="211988" grpId="0"/>
      <p:bldP spid="211989" grpId="0" animBg="1"/>
      <p:bldP spid="211989" grpId="1" animBg="1"/>
      <p:bldP spid="211990" grpId="0" animBg="1"/>
      <p:bldP spid="211990" grpId="1" animBg="1"/>
      <p:bldP spid="211991" grpId="0" animBg="1"/>
      <p:bldP spid="211992" grpId="0" animBg="1"/>
      <p:bldP spid="211994" grpId="0" animBg="1"/>
      <p:bldP spid="211995" grpId="0" animBg="1"/>
      <p:bldP spid="211996" grpId="0" animBg="1"/>
      <p:bldP spid="211996" grpId="1" animBg="1"/>
      <p:bldP spid="211997" grpId="0" animBg="1"/>
      <p:bldP spid="21199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1042988" y="1196752"/>
            <a:ext cx="2509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系统稳定的条件：</a:t>
            </a: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3111500" y="3008089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B</a:t>
            </a:r>
            <a:r>
              <a:rPr lang="en-US" altLang="zh-CN" dirty="0"/>
              <a:t>(s</a:t>
            </a:r>
            <a:r>
              <a:rPr lang="zh-CN" altLang="en-US" dirty="0"/>
              <a:t>） 的 极点</a:t>
            </a:r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3132138" y="3924077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F(s</a:t>
            </a:r>
            <a:r>
              <a:rPr lang="zh-CN" altLang="en-US"/>
              <a:t>） 的 零点</a:t>
            </a:r>
          </a:p>
        </p:txBody>
      </p:sp>
      <p:sp>
        <p:nvSpPr>
          <p:cNvPr id="87046" name="AutoShape 7"/>
          <p:cNvSpPr>
            <a:spLocks noChangeArrowheads="1"/>
          </p:cNvSpPr>
          <p:nvPr/>
        </p:nvSpPr>
        <p:spPr bwMode="auto">
          <a:xfrm>
            <a:off x="3851275" y="3347814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rgbClr val="99CC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4140200" y="356371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等价于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5559425" y="3871689"/>
            <a:ext cx="196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F(s)</a:t>
            </a:r>
            <a:r>
              <a:rPr lang="zh-CN" altLang="en-US"/>
              <a:t>的极点</a:t>
            </a:r>
          </a:p>
        </p:txBody>
      </p:sp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5508625" y="4789264"/>
            <a:ext cx="208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k</a:t>
            </a:r>
            <a:r>
              <a:rPr lang="en-US" altLang="zh-CN" dirty="0"/>
              <a:t>(s)</a:t>
            </a:r>
            <a:r>
              <a:rPr lang="zh-CN" altLang="en-US" dirty="0"/>
              <a:t>的极点</a:t>
            </a:r>
          </a:p>
        </p:txBody>
      </p:sp>
      <p:sp>
        <p:nvSpPr>
          <p:cNvPr id="87050" name="AutoShape 11"/>
          <p:cNvSpPr>
            <a:spLocks noChangeArrowheads="1"/>
          </p:cNvSpPr>
          <p:nvPr/>
        </p:nvSpPr>
        <p:spPr bwMode="auto">
          <a:xfrm>
            <a:off x="6227763" y="4213002"/>
            <a:ext cx="73025" cy="576262"/>
          </a:xfrm>
          <a:prstGeom prst="upDownArrow">
            <a:avLst>
              <a:gd name="adj1" fmla="val 50000"/>
              <a:gd name="adj2" fmla="val 157826"/>
            </a:avLst>
          </a:prstGeom>
          <a:solidFill>
            <a:srgbClr val="99CC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6516688" y="442890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等价于</a:t>
            </a:r>
          </a:p>
        </p:txBody>
      </p:sp>
      <p:sp>
        <p:nvSpPr>
          <p:cNvPr id="87052" name="Text Box 13"/>
          <p:cNvSpPr txBox="1">
            <a:spLocks noChangeArrowheads="1"/>
          </p:cNvSpPr>
          <p:nvPr/>
        </p:nvSpPr>
        <p:spPr bwMode="auto">
          <a:xfrm>
            <a:off x="2824163" y="1215802"/>
            <a:ext cx="354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</a:t>
            </a:r>
            <a:r>
              <a:rPr lang="en-US" altLang="zh-CN" baseline="-25000" dirty="0"/>
              <a:t>B</a:t>
            </a:r>
            <a:r>
              <a:rPr lang="en-US" altLang="zh-CN" dirty="0"/>
              <a:t>(s)</a:t>
            </a:r>
            <a:r>
              <a:rPr lang="zh-CN" altLang="en-US" dirty="0"/>
              <a:t>的全部极点具有负实部</a:t>
            </a:r>
            <a:endParaRPr lang="en-US" altLang="zh-CN" dirty="0"/>
          </a:p>
        </p:txBody>
      </p:sp>
      <p:sp>
        <p:nvSpPr>
          <p:cNvPr id="87053" name="AutoShape 15"/>
          <p:cNvSpPr>
            <a:spLocks noChangeArrowheads="1"/>
          </p:cNvSpPr>
          <p:nvPr/>
        </p:nvSpPr>
        <p:spPr bwMode="auto">
          <a:xfrm>
            <a:off x="4356100" y="1555527"/>
            <a:ext cx="71438" cy="287337"/>
          </a:xfrm>
          <a:prstGeom prst="downArrow">
            <a:avLst>
              <a:gd name="adj1" fmla="val 50000"/>
              <a:gd name="adj2" fmla="val 100555"/>
            </a:avLst>
          </a:prstGeom>
          <a:solidFill>
            <a:srgbClr val="99CC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2916238" y="1915889"/>
            <a:ext cx="354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F(s)</a:t>
            </a:r>
            <a:r>
              <a:rPr lang="zh-CN" altLang="en-US"/>
              <a:t>的全部零点具有负实部</a:t>
            </a:r>
            <a:endParaRPr lang="en-US" altLang="zh-CN"/>
          </a:p>
        </p:txBody>
      </p:sp>
      <p:sp>
        <p:nvSpPr>
          <p:cNvPr id="87055" name="Rectangle 21"/>
          <p:cNvSpPr>
            <a:spLocks noChangeArrowheads="1"/>
          </p:cNvSpPr>
          <p:nvPr/>
        </p:nvSpPr>
        <p:spPr bwMode="auto">
          <a:xfrm>
            <a:off x="1582687" y="5302473"/>
            <a:ext cx="6215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G</a:t>
            </a:r>
            <a:r>
              <a:rPr lang="en-US" altLang="zh-CN" baseline="-25000" dirty="0"/>
              <a:t>k</a:t>
            </a:r>
            <a:r>
              <a:rPr lang="en-US" altLang="zh-CN" dirty="0"/>
              <a:t>(s)= G(s)H(s)</a:t>
            </a:r>
            <a:r>
              <a:rPr lang="zh-CN" altLang="en-US" dirty="0"/>
              <a:t>的频率特性可以得到</a:t>
            </a:r>
            <a:r>
              <a:rPr lang="en-US" altLang="zh-CN" dirty="0"/>
              <a:t>F(s)</a:t>
            </a:r>
            <a:r>
              <a:rPr lang="zh-CN" altLang="en-US" dirty="0"/>
              <a:t>的频率特性，</a:t>
            </a:r>
            <a:endParaRPr lang="en-US" altLang="zh-CN" dirty="0"/>
          </a:p>
          <a:p>
            <a:r>
              <a:rPr lang="zh-CN" altLang="en-US" dirty="0"/>
              <a:t>因此可以通过</a:t>
            </a:r>
            <a:r>
              <a:rPr lang="en-US" altLang="zh-CN" dirty="0"/>
              <a:t>G</a:t>
            </a:r>
            <a:r>
              <a:rPr lang="en-US" altLang="zh-CN" baseline="-25000" dirty="0"/>
              <a:t>K</a:t>
            </a:r>
            <a:r>
              <a:rPr lang="en-US" altLang="zh-CN" dirty="0"/>
              <a:t>(s)</a:t>
            </a:r>
            <a:r>
              <a:rPr lang="zh-CN" altLang="en-US" dirty="0"/>
              <a:t> 判断</a:t>
            </a:r>
            <a:r>
              <a:rPr lang="en-US" altLang="zh-CN" dirty="0"/>
              <a:t>G</a:t>
            </a:r>
            <a:r>
              <a:rPr lang="en-US" altLang="zh-CN" baseline="-25000" dirty="0"/>
              <a:t>B</a:t>
            </a:r>
            <a:r>
              <a:rPr lang="en-US" altLang="zh-CN" dirty="0"/>
              <a:t>(s)</a:t>
            </a:r>
            <a:r>
              <a:rPr lang="zh-CN" altLang="en-US" dirty="0"/>
              <a:t>的稳定性 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映射原理</a:t>
            </a:r>
          </a:p>
        </p:txBody>
      </p:sp>
    </p:spTree>
    <p:extLst>
      <p:ext uri="{BB962C8B-B14F-4D97-AF65-F5344CB8AC3E}">
        <p14:creationId xmlns:p14="http://schemas.microsoft.com/office/powerpoint/2010/main" val="2440616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1575221"/>
            <a:ext cx="91440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712788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对于一个控制系统，若其特征根处于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右半平面，则系统是不稳定的。对于上面讨论的辅助方程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solidFill>
                <a:srgbClr val="070605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indent="808038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其零点恰好是闭环系统的极点，因此，只要搞清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F(s)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的零点在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右半平面的个数，就可以给出稳定性结论。如果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F(s)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的右半平面零点个数为零，则闭环系统是稳定的。</a:t>
            </a: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58332"/>
              </p:ext>
            </p:extLst>
          </p:nvPr>
        </p:nvGraphicFramePr>
        <p:xfrm>
          <a:off x="3203848" y="2636912"/>
          <a:ext cx="2305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0" name="公式" r:id="rId3" imgW="1015920" imgH="228600" progId="">
                  <p:embed/>
                </p:oleObj>
              </mc:Choice>
              <mc:Fallback>
                <p:oleObj name="公式" r:id="rId3" imgW="1015920" imgH="228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36912"/>
                        <a:ext cx="23050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0" y="5085184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808038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这里是应用开环频率特性研究闭环系统的稳定性，因此开环频率特性是已知的。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627784" y="836712"/>
            <a:ext cx="3724275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5.4.3 </a:t>
              </a:r>
              <a:r>
                <a:rPr lang="en-US" altLang="zh-CN" sz="24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Nyquist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判据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9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0038" y="2178059"/>
            <a:ext cx="2051829" cy="2160587"/>
            <a:chOff x="480" y="2736"/>
            <a:chExt cx="1158" cy="1248"/>
          </a:xfrm>
        </p:grpSpPr>
        <p:grpSp>
          <p:nvGrpSpPr>
            <p:cNvPr id="39954" name="Group 17"/>
            <p:cNvGrpSpPr>
              <a:grpSpLocks/>
            </p:cNvGrpSpPr>
            <p:nvPr/>
          </p:nvGrpSpPr>
          <p:grpSpPr bwMode="auto">
            <a:xfrm>
              <a:off x="480" y="2736"/>
              <a:ext cx="1158" cy="1248"/>
              <a:chOff x="480" y="2736"/>
              <a:chExt cx="1158" cy="1248"/>
            </a:xfrm>
          </p:grpSpPr>
          <p:sp>
            <p:nvSpPr>
              <p:cNvPr id="39958" name="Line 18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9" name="Line 19"/>
              <p:cNvSpPr>
                <a:spLocks noChangeShapeType="1"/>
              </p:cNvSpPr>
              <p:nvPr/>
            </p:nvSpPr>
            <p:spPr bwMode="auto">
              <a:xfrm flipV="1">
                <a:off x="768" y="2736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0" name="Arc 20"/>
              <p:cNvSpPr>
                <a:spLocks/>
              </p:cNvSpPr>
              <p:nvPr/>
            </p:nvSpPr>
            <p:spPr bwMode="auto">
              <a:xfrm>
                <a:off x="768" y="2880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480 h 21600"/>
                  <a:gd name="T4" fmla="*/ 0 w 21600"/>
                  <a:gd name="T5" fmla="*/ 48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961" name="Arc 21"/>
              <p:cNvSpPr>
                <a:spLocks/>
              </p:cNvSpPr>
              <p:nvPr/>
            </p:nvSpPr>
            <p:spPr bwMode="auto">
              <a:xfrm rot="10722274" flipH="1">
                <a:off x="768" y="3360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480 h 21600"/>
                  <a:gd name="T4" fmla="*/ 0 w 21600"/>
                  <a:gd name="T5" fmla="*/ 48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962" name="Line 22"/>
              <p:cNvSpPr>
                <a:spLocks noChangeShapeType="1"/>
              </p:cNvSpPr>
              <p:nvPr/>
            </p:nvSpPr>
            <p:spPr bwMode="auto">
              <a:xfrm flipV="1">
                <a:off x="768" y="3024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3" name="Line 23"/>
              <p:cNvSpPr>
                <a:spLocks noChangeShapeType="1"/>
              </p:cNvSpPr>
              <p:nvPr/>
            </p:nvSpPr>
            <p:spPr bwMode="auto">
              <a:xfrm flipH="1" flipV="1">
                <a:off x="816" y="3312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4" name="Line 24"/>
              <p:cNvSpPr>
                <a:spLocks noChangeShapeType="1"/>
              </p:cNvSpPr>
              <p:nvPr/>
            </p:nvSpPr>
            <p:spPr bwMode="auto">
              <a:xfrm flipV="1">
                <a:off x="768" y="288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5" name="Line 25"/>
              <p:cNvSpPr>
                <a:spLocks noChangeShapeType="1"/>
              </p:cNvSpPr>
              <p:nvPr/>
            </p:nvSpPr>
            <p:spPr bwMode="auto">
              <a:xfrm flipV="1">
                <a:off x="768" y="336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9943" name="Object 26"/>
              <p:cNvGraphicFramePr>
                <a:graphicFrameLocks noChangeAspect="1"/>
              </p:cNvGraphicFramePr>
              <p:nvPr/>
            </p:nvGraphicFramePr>
            <p:xfrm>
              <a:off x="480" y="3792"/>
              <a:ext cx="288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98" name="Equation" r:id="rId3" imgW="266353" imgH="126835" progId="">
                      <p:embed/>
                    </p:oleObj>
                  </mc:Choice>
                  <mc:Fallback>
                    <p:oleObj name="Equation" r:id="rId3" imgW="266353" imgH="126835" progId="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3792"/>
                            <a:ext cx="288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4" name="Object 27"/>
              <p:cNvGraphicFramePr>
                <a:graphicFrameLocks noChangeAspect="1"/>
              </p:cNvGraphicFramePr>
              <p:nvPr/>
            </p:nvGraphicFramePr>
            <p:xfrm>
              <a:off x="480" y="2826"/>
              <a:ext cx="28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599" name="Equation" r:id="rId5" imgW="266469" imgH="139579" progId="">
                      <p:embed/>
                    </p:oleObj>
                  </mc:Choice>
                  <mc:Fallback>
                    <p:oleObj name="Equation" r:id="rId5" imgW="266469" imgH="139579" progId="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2826"/>
                            <a:ext cx="288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5" name="Object 28"/>
              <p:cNvGraphicFramePr>
                <a:graphicFrameLocks noChangeAspect="1"/>
              </p:cNvGraphicFramePr>
              <p:nvPr/>
            </p:nvGraphicFramePr>
            <p:xfrm>
              <a:off x="905" y="3216"/>
              <a:ext cx="10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0" name="Equation" r:id="rId7" imgW="126725" imgH="177415" progId="">
                      <p:embed/>
                    </p:oleObj>
                  </mc:Choice>
                  <mc:Fallback>
                    <p:oleObj name="Equation" r:id="rId7" imgW="126725" imgH="177415" progId="">
                      <p:embed/>
                      <p:pic>
                        <p:nvPicPr>
                          <p:cNvPr id="0" name="Picture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5" y="3216"/>
                            <a:ext cx="10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6" name="Object 29"/>
              <p:cNvGraphicFramePr>
                <a:graphicFrameLocks noChangeAspect="1"/>
              </p:cNvGraphicFramePr>
              <p:nvPr/>
            </p:nvGraphicFramePr>
            <p:xfrm>
              <a:off x="1186" y="2827"/>
              <a:ext cx="45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1" name="公式" r:id="rId9" imgW="406080" imgH="203040" progId="">
                      <p:embed/>
                    </p:oleObj>
                  </mc:Choice>
                  <mc:Fallback>
                    <p:oleObj name="公式" r:id="rId9" imgW="406080" imgH="203040" progId="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6" y="2827"/>
                            <a:ext cx="452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6" name="Arc 30"/>
              <p:cNvSpPr>
                <a:spLocks/>
              </p:cNvSpPr>
              <p:nvPr/>
            </p:nvSpPr>
            <p:spPr bwMode="auto">
              <a:xfrm rot="12679666" flipH="1">
                <a:off x="1200" y="3496"/>
                <a:ext cx="59" cy="248"/>
              </a:xfrm>
              <a:custGeom>
                <a:avLst/>
                <a:gdLst>
                  <a:gd name="T0" fmla="*/ 45 w 21600"/>
                  <a:gd name="T1" fmla="*/ 0 h 13939"/>
                  <a:gd name="T2" fmla="*/ 59 w 21600"/>
                  <a:gd name="T3" fmla="*/ 248 h 13939"/>
                  <a:gd name="T4" fmla="*/ 0 w 21600"/>
                  <a:gd name="T5" fmla="*/ 248 h 1393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939"/>
                  <a:gd name="T11" fmla="*/ 21600 w 21600"/>
                  <a:gd name="T12" fmla="*/ 13939 h 139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939" fill="none" extrusionOk="0">
                    <a:moveTo>
                      <a:pt x="16500" y="-1"/>
                    </a:moveTo>
                    <a:cubicBezTo>
                      <a:pt x="19793" y="3897"/>
                      <a:pt x="21600" y="8836"/>
                      <a:pt x="21600" y="13939"/>
                    </a:cubicBezTo>
                  </a:path>
                  <a:path w="21600" h="13939" stroke="0" extrusionOk="0">
                    <a:moveTo>
                      <a:pt x="16500" y="-1"/>
                    </a:moveTo>
                    <a:cubicBezTo>
                      <a:pt x="19793" y="3897"/>
                      <a:pt x="21600" y="8836"/>
                      <a:pt x="21600" y="13939"/>
                    </a:cubicBezTo>
                    <a:lnTo>
                      <a:pt x="0" y="1393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9947" name="Object 31"/>
              <p:cNvGraphicFramePr>
                <a:graphicFrameLocks noChangeAspect="1"/>
              </p:cNvGraphicFramePr>
              <p:nvPr/>
            </p:nvGraphicFramePr>
            <p:xfrm>
              <a:off x="1248" y="3552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2" name="Equation" r:id="rId11" imgW="152334" imgH="139639" progId="">
                      <p:embed/>
                    </p:oleObj>
                  </mc:Choice>
                  <mc:Fallback>
                    <p:oleObj name="Equation" r:id="rId11" imgW="152334" imgH="139639" progId="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552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8" name="Object 32"/>
              <p:cNvGraphicFramePr>
                <a:graphicFrameLocks noChangeAspect="1"/>
              </p:cNvGraphicFramePr>
              <p:nvPr/>
            </p:nvGraphicFramePr>
            <p:xfrm>
              <a:off x="631" y="3168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3" name="Equation" r:id="rId13" imgW="126725" imgH="177415" progId="">
                      <p:embed/>
                    </p:oleObj>
                  </mc:Choice>
                  <mc:Fallback>
                    <p:oleObj name="Equation" r:id="rId13" imgW="126725" imgH="177415" progId="">
                      <p:embed/>
                      <p:pic>
                        <p:nvPicPr>
                          <p:cNvPr id="0" name="Picture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1" y="3168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9" name="Object 33"/>
              <p:cNvGraphicFramePr>
                <a:graphicFrameLocks noChangeAspect="1"/>
              </p:cNvGraphicFramePr>
              <p:nvPr/>
            </p:nvGraphicFramePr>
            <p:xfrm>
              <a:off x="1296" y="307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604" name="Equation" r:id="rId15" imgW="165028" imgH="228501" progId="">
                      <p:embed/>
                    </p:oleObj>
                  </mc:Choice>
                  <mc:Fallback>
                    <p:oleObj name="Equation" r:id="rId15" imgW="165028" imgH="228501" progId="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07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955" name="Rectangle 34"/>
            <p:cNvSpPr>
              <a:spLocks noChangeArrowheads="1"/>
            </p:cNvSpPr>
            <p:nvPr/>
          </p:nvSpPr>
          <p:spPr bwMode="auto">
            <a:xfrm>
              <a:off x="556" y="2928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</a:p>
          </p:txBody>
        </p:sp>
        <p:sp>
          <p:nvSpPr>
            <p:cNvPr id="39956" name="Rectangle 35"/>
            <p:cNvSpPr>
              <a:spLocks noChangeArrowheads="1"/>
            </p:cNvSpPr>
            <p:nvPr/>
          </p:nvSpPr>
          <p:spPr bwMode="auto">
            <a:xfrm>
              <a:off x="912" y="3456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</a:p>
          </p:txBody>
        </p:sp>
        <p:sp>
          <p:nvSpPr>
            <p:cNvPr id="39957" name="Rectangle 36"/>
            <p:cNvSpPr>
              <a:spLocks noChangeArrowheads="1"/>
            </p:cNvSpPr>
            <p:nvPr/>
          </p:nvSpPr>
          <p:spPr bwMode="auto">
            <a:xfrm>
              <a:off x="508" y="3456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CC33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</a:p>
          </p:txBody>
        </p:sp>
      </p:grpSp>
      <p:sp>
        <p:nvSpPr>
          <p:cNvPr id="39951" name="Rectangle 37"/>
          <p:cNvSpPr>
            <a:spLocks noChangeArrowheads="1"/>
          </p:cNvSpPr>
          <p:nvPr/>
        </p:nvSpPr>
        <p:spPr bwMode="auto">
          <a:xfrm>
            <a:off x="0" y="732216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70605"/>
                </a:solidFill>
              </a:rPr>
              <a:t>首先假设</a:t>
            </a:r>
            <a:r>
              <a:rPr lang="en-US" altLang="zh-CN" sz="2800" dirty="0">
                <a:solidFill>
                  <a:srgbClr val="070605"/>
                </a:solidFill>
              </a:rPr>
              <a:t>F(s)</a:t>
            </a:r>
            <a:r>
              <a:rPr lang="zh-CN" altLang="en-US" sz="2800" dirty="0">
                <a:solidFill>
                  <a:srgbClr val="070605"/>
                </a:solidFill>
              </a:rPr>
              <a:t>在虚轴上没有零、极点。按顺时针方向做一条曲线包围整个</a:t>
            </a:r>
            <a:r>
              <a:rPr lang="en-US" altLang="zh-CN" sz="2800" dirty="0">
                <a:solidFill>
                  <a:srgbClr val="070605"/>
                </a:solidFill>
              </a:rPr>
              <a:t>s</a:t>
            </a:r>
            <a:r>
              <a:rPr lang="zh-CN" altLang="en-US" sz="2800" dirty="0">
                <a:solidFill>
                  <a:srgbClr val="070605"/>
                </a:solidFill>
              </a:rPr>
              <a:t>右半平面，这条封闭曲线称为奈魁斯特路径。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726240" y="1947069"/>
            <a:ext cx="6154502" cy="3540124"/>
            <a:chOff x="1824" y="2115"/>
            <a:chExt cx="3732" cy="2230"/>
          </a:xfrm>
        </p:grpSpPr>
        <p:sp>
          <p:nvSpPr>
            <p:cNvPr id="39953" name="Text Box 39"/>
            <p:cNvSpPr txBox="1">
              <a:spLocks noChangeArrowheads="1"/>
            </p:cNvSpPr>
            <p:nvPr/>
          </p:nvSpPr>
          <p:spPr bwMode="auto">
            <a:xfrm>
              <a:off x="1824" y="2115"/>
              <a:ext cx="3732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它可分为三部分：</a:t>
              </a:r>
              <a:endPara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部分是正虚轴：</a:t>
              </a:r>
              <a:endPara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                         	</a:t>
              </a:r>
              <a:endPara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部分是右半平面上半径为无穷大的半圆：</a:t>
              </a:r>
              <a:endPara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部分是负虚轴</a:t>
              </a:r>
              <a:r>
                <a:rPr lang="zh-CN" altLang="en-US" sz="2800" b="0" dirty="0">
                  <a:solidFill>
                    <a:srgbClr val="070605"/>
                  </a:solidFill>
                </a:rPr>
                <a:t>：</a:t>
              </a:r>
            </a:p>
          </p:txBody>
        </p:sp>
        <p:graphicFrame>
          <p:nvGraphicFramePr>
            <p:cNvPr id="3993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993518"/>
                </p:ext>
              </p:extLst>
            </p:nvPr>
          </p:nvGraphicFramePr>
          <p:xfrm>
            <a:off x="2082" y="2898"/>
            <a:ext cx="160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05" name="公式" r:id="rId17" imgW="1345616" imgH="215806" progId="">
                    <p:embed/>
                  </p:oleObj>
                </mc:Choice>
                <mc:Fallback>
                  <p:oleObj name="公式" r:id="rId17" imgW="1345616" imgH="215806" progId="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2898"/>
                          <a:ext cx="160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514777"/>
                </p:ext>
              </p:extLst>
            </p:nvPr>
          </p:nvGraphicFramePr>
          <p:xfrm>
            <a:off x="2405" y="3629"/>
            <a:ext cx="9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06" name="公式" r:id="rId19" imgW="672840" imgH="228600" progId="">
                    <p:embed/>
                  </p:oleObj>
                </mc:Choice>
                <mc:Fallback>
                  <p:oleObj name="公式" r:id="rId19" imgW="672840" imgH="228600" progId="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3629"/>
                          <a:ext cx="956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788596"/>
                </p:ext>
              </p:extLst>
            </p:nvPr>
          </p:nvGraphicFramePr>
          <p:xfrm>
            <a:off x="3583" y="3992"/>
            <a:ext cx="154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07" name="公式" r:id="rId21" imgW="1345616" imgH="215806" progId="">
                    <p:embed/>
                  </p:oleObj>
                </mc:Choice>
                <mc:Fallback>
                  <p:oleObj name="公式" r:id="rId21" imgW="1345616" imgH="215806" progId="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3992"/>
                          <a:ext cx="1543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447431"/>
                </p:ext>
              </p:extLst>
            </p:nvPr>
          </p:nvGraphicFramePr>
          <p:xfrm>
            <a:off x="3572" y="3624"/>
            <a:ext cx="151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08" name="公式" r:id="rId23" imgW="1320480" imgH="393480" progId="">
                    <p:embed/>
                  </p:oleObj>
                </mc:Choice>
                <mc:Fallback>
                  <p:oleObj name="公式" r:id="rId23" imgW="1320480" imgH="393480" progId="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" y="3624"/>
                          <a:ext cx="151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6E49F-1959-4228-9A78-E1A95D6A9FF6}"/>
                  </a:ext>
                </a:extLst>
              </p:cNvPr>
              <p:cNvSpPr txBox="1"/>
              <p:nvPr/>
            </p:nvSpPr>
            <p:spPr>
              <a:xfrm rot="3606935">
                <a:off x="1364885" y="4721148"/>
                <a:ext cx="1792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6E49F-1959-4228-9A78-E1A95D6A9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06935">
                <a:off x="1364885" y="4721148"/>
                <a:ext cx="1792157" cy="276999"/>
              </a:xfrm>
              <a:prstGeom prst="rect">
                <a:avLst/>
              </a:prstGeom>
              <a:blipFill>
                <a:blip r:embed="rId25"/>
                <a:stretch>
                  <a:fillRect l="-2674" t="-1799" r="-3743" b="-6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CC8A0900-24A6-4AE9-9D52-52A65E422B16}"/>
              </a:ext>
            </a:extLst>
          </p:cNvPr>
          <p:cNvSpPr/>
          <p:nvPr/>
        </p:nvSpPr>
        <p:spPr bwMode="auto">
          <a:xfrm rot="5400000">
            <a:off x="58920" y="4906544"/>
            <a:ext cx="1246498" cy="360000"/>
          </a:xfrm>
          <a:prstGeom prst="rightArrow">
            <a:avLst/>
          </a:prstGeom>
          <a:solidFill>
            <a:srgbClr val="00FFFF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34871B2-B7D4-4547-A437-D35FB163771F}"/>
                  </a:ext>
                </a:extLst>
              </p:cNvPr>
              <p:cNvSpPr txBox="1"/>
              <p:nvPr/>
            </p:nvSpPr>
            <p:spPr>
              <a:xfrm rot="16200000">
                <a:off x="583673" y="4689173"/>
                <a:ext cx="9193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34871B2-B7D4-4547-A437-D35FB163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673" y="4689173"/>
                <a:ext cx="919360" cy="369332"/>
              </a:xfrm>
              <a:prstGeom prst="rect">
                <a:avLst/>
              </a:prstGeom>
              <a:blipFill>
                <a:blip r:embed="rId26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57D17BF0-2586-448C-BC5C-AFB18319CD64}"/>
              </a:ext>
            </a:extLst>
          </p:cNvPr>
          <p:cNvSpPr/>
          <p:nvPr/>
        </p:nvSpPr>
        <p:spPr bwMode="auto">
          <a:xfrm rot="19806384">
            <a:off x="1935170" y="3905622"/>
            <a:ext cx="260461" cy="2160000"/>
          </a:xfrm>
          <a:prstGeom prst="downArrow">
            <a:avLst/>
          </a:prstGeom>
          <a:solidFill>
            <a:srgbClr val="00FFFF">
              <a:alpha val="14902"/>
            </a:srgbClr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algn="l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9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1268512"/>
            <a:ext cx="2074862" cy="2160587"/>
            <a:chOff x="480" y="2736"/>
            <a:chExt cx="1171" cy="1248"/>
          </a:xfrm>
        </p:grpSpPr>
        <p:grpSp>
          <p:nvGrpSpPr>
            <p:cNvPr id="40976" name="Group 5"/>
            <p:cNvGrpSpPr>
              <a:grpSpLocks/>
            </p:cNvGrpSpPr>
            <p:nvPr/>
          </p:nvGrpSpPr>
          <p:grpSpPr bwMode="auto">
            <a:xfrm>
              <a:off x="480" y="2736"/>
              <a:ext cx="1171" cy="1248"/>
              <a:chOff x="480" y="2736"/>
              <a:chExt cx="1171" cy="1248"/>
            </a:xfrm>
          </p:grpSpPr>
          <p:sp>
            <p:nvSpPr>
              <p:cNvPr id="40980" name="Line 6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1" name="Line 7"/>
              <p:cNvSpPr>
                <a:spLocks noChangeShapeType="1"/>
              </p:cNvSpPr>
              <p:nvPr/>
            </p:nvSpPr>
            <p:spPr bwMode="auto">
              <a:xfrm flipV="1">
                <a:off x="768" y="2736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2" name="Arc 8"/>
              <p:cNvSpPr>
                <a:spLocks/>
              </p:cNvSpPr>
              <p:nvPr/>
            </p:nvSpPr>
            <p:spPr bwMode="auto">
              <a:xfrm>
                <a:off x="768" y="2880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480 h 21600"/>
                  <a:gd name="T4" fmla="*/ 0 w 21600"/>
                  <a:gd name="T5" fmla="*/ 48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3" name="Arc 9"/>
              <p:cNvSpPr>
                <a:spLocks/>
              </p:cNvSpPr>
              <p:nvPr/>
            </p:nvSpPr>
            <p:spPr bwMode="auto">
              <a:xfrm rot="10722274" flipH="1">
                <a:off x="768" y="3360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480 h 21600"/>
                  <a:gd name="T4" fmla="*/ 0 w 21600"/>
                  <a:gd name="T5" fmla="*/ 48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4" name="Line 10"/>
              <p:cNvSpPr>
                <a:spLocks noChangeShapeType="1"/>
              </p:cNvSpPr>
              <p:nvPr/>
            </p:nvSpPr>
            <p:spPr bwMode="auto">
              <a:xfrm flipV="1">
                <a:off x="768" y="3024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5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3312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6" name="Line 12"/>
              <p:cNvSpPr>
                <a:spLocks noChangeShapeType="1"/>
              </p:cNvSpPr>
              <p:nvPr/>
            </p:nvSpPr>
            <p:spPr bwMode="auto">
              <a:xfrm flipV="1">
                <a:off x="768" y="288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87" name="Line 13"/>
              <p:cNvSpPr>
                <a:spLocks noChangeShapeType="1"/>
              </p:cNvSpPr>
              <p:nvPr/>
            </p:nvSpPr>
            <p:spPr bwMode="auto">
              <a:xfrm flipV="1">
                <a:off x="768" y="336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0965" name="Object 14"/>
              <p:cNvGraphicFramePr>
                <a:graphicFrameLocks noChangeAspect="1"/>
              </p:cNvGraphicFramePr>
              <p:nvPr/>
            </p:nvGraphicFramePr>
            <p:xfrm>
              <a:off x="480" y="3792"/>
              <a:ext cx="288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56" name="Equation" r:id="rId3" imgW="266353" imgH="126835" progId="">
                      <p:embed/>
                    </p:oleObj>
                  </mc:Choice>
                  <mc:Fallback>
                    <p:oleObj name="Equation" r:id="rId3" imgW="266353" imgH="126835" progId="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3792"/>
                            <a:ext cx="288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6" name="Object 15"/>
              <p:cNvGraphicFramePr>
                <a:graphicFrameLocks noChangeAspect="1"/>
              </p:cNvGraphicFramePr>
              <p:nvPr/>
            </p:nvGraphicFramePr>
            <p:xfrm>
              <a:off x="480" y="2826"/>
              <a:ext cx="288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57" name="Equation" r:id="rId5" imgW="266469" imgH="139579" progId="">
                      <p:embed/>
                    </p:oleObj>
                  </mc:Choice>
                  <mc:Fallback>
                    <p:oleObj name="Equation" r:id="rId5" imgW="266469" imgH="139579" progId="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2826"/>
                            <a:ext cx="288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7" name="Object 16"/>
              <p:cNvGraphicFramePr>
                <a:graphicFrameLocks noChangeAspect="1"/>
              </p:cNvGraphicFramePr>
              <p:nvPr/>
            </p:nvGraphicFramePr>
            <p:xfrm>
              <a:off x="905" y="3216"/>
              <a:ext cx="10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58" name="Equation" r:id="rId7" imgW="126725" imgH="177415" progId="">
                      <p:embed/>
                    </p:oleObj>
                  </mc:Choice>
                  <mc:Fallback>
                    <p:oleObj name="Equation" r:id="rId7" imgW="126725" imgH="177415" progId="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5" y="3216"/>
                            <a:ext cx="10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8" name="Object 17"/>
              <p:cNvGraphicFramePr>
                <a:graphicFrameLocks noChangeAspect="1"/>
              </p:cNvGraphicFramePr>
              <p:nvPr/>
            </p:nvGraphicFramePr>
            <p:xfrm>
              <a:off x="1180" y="2832"/>
              <a:ext cx="471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59" name="Equation" r:id="rId9" imgW="418918" imgH="203112" progId="">
                      <p:embed/>
                    </p:oleObj>
                  </mc:Choice>
                  <mc:Fallback>
                    <p:oleObj name="Equation" r:id="rId9" imgW="418918" imgH="203112" progId="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0" y="2832"/>
                            <a:ext cx="471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8" name="Arc 18"/>
              <p:cNvSpPr>
                <a:spLocks/>
              </p:cNvSpPr>
              <p:nvPr/>
            </p:nvSpPr>
            <p:spPr bwMode="auto">
              <a:xfrm rot="12679666" flipH="1">
                <a:off x="1200" y="3496"/>
                <a:ext cx="59" cy="248"/>
              </a:xfrm>
              <a:custGeom>
                <a:avLst/>
                <a:gdLst>
                  <a:gd name="T0" fmla="*/ 45 w 21600"/>
                  <a:gd name="T1" fmla="*/ 0 h 13939"/>
                  <a:gd name="T2" fmla="*/ 59 w 21600"/>
                  <a:gd name="T3" fmla="*/ 248 h 13939"/>
                  <a:gd name="T4" fmla="*/ 0 w 21600"/>
                  <a:gd name="T5" fmla="*/ 248 h 1393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3939"/>
                  <a:gd name="T11" fmla="*/ 21600 w 21600"/>
                  <a:gd name="T12" fmla="*/ 13939 h 139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3939" fill="none" extrusionOk="0">
                    <a:moveTo>
                      <a:pt x="16500" y="-1"/>
                    </a:moveTo>
                    <a:cubicBezTo>
                      <a:pt x="19793" y="3897"/>
                      <a:pt x="21600" y="8836"/>
                      <a:pt x="21600" y="13939"/>
                    </a:cubicBezTo>
                  </a:path>
                  <a:path w="21600" h="13939" stroke="0" extrusionOk="0">
                    <a:moveTo>
                      <a:pt x="16500" y="-1"/>
                    </a:moveTo>
                    <a:cubicBezTo>
                      <a:pt x="19793" y="3897"/>
                      <a:pt x="21600" y="8836"/>
                      <a:pt x="21600" y="13939"/>
                    </a:cubicBezTo>
                    <a:lnTo>
                      <a:pt x="0" y="13939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0969" name="Object 19"/>
              <p:cNvGraphicFramePr>
                <a:graphicFrameLocks noChangeAspect="1"/>
              </p:cNvGraphicFramePr>
              <p:nvPr/>
            </p:nvGraphicFramePr>
            <p:xfrm>
              <a:off x="1248" y="3552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60" name="Equation" r:id="rId11" imgW="152334" imgH="139639" progId="">
                      <p:embed/>
                    </p:oleObj>
                  </mc:Choice>
                  <mc:Fallback>
                    <p:oleObj name="Equation" r:id="rId11" imgW="152334" imgH="139639" progId="">
                      <p:embed/>
                      <p:pic>
                        <p:nvPicPr>
                          <p:cNvPr id="0" name="Picture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552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0" name="Object 20"/>
              <p:cNvGraphicFramePr>
                <a:graphicFrameLocks noChangeAspect="1"/>
              </p:cNvGraphicFramePr>
              <p:nvPr/>
            </p:nvGraphicFramePr>
            <p:xfrm>
              <a:off x="631" y="3168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61" name="Equation" r:id="rId13" imgW="126725" imgH="177415" progId="">
                      <p:embed/>
                    </p:oleObj>
                  </mc:Choice>
                  <mc:Fallback>
                    <p:oleObj name="Equation" r:id="rId13" imgW="126725" imgH="177415" progId="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1" y="3168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1" name="Object 21"/>
              <p:cNvGraphicFramePr>
                <a:graphicFrameLocks noChangeAspect="1"/>
              </p:cNvGraphicFramePr>
              <p:nvPr/>
            </p:nvGraphicFramePr>
            <p:xfrm>
              <a:off x="1296" y="307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62" name="Equation" r:id="rId15" imgW="165028" imgH="228501" progId="">
                      <p:embed/>
                    </p:oleObj>
                  </mc:Choice>
                  <mc:Fallback>
                    <p:oleObj name="Equation" r:id="rId15" imgW="165028" imgH="228501" progId="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07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977" name="Rectangle 22"/>
            <p:cNvSpPr>
              <a:spLocks noChangeArrowheads="1"/>
            </p:cNvSpPr>
            <p:nvPr/>
          </p:nvSpPr>
          <p:spPr bwMode="auto">
            <a:xfrm>
              <a:off x="556" y="2928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</a:p>
          </p:txBody>
        </p:sp>
        <p:sp>
          <p:nvSpPr>
            <p:cNvPr id="40978" name="Rectangle 23"/>
            <p:cNvSpPr>
              <a:spLocks noChangeArrowheads="1"/>
            </p:cNvSpPr>
            <p:nvPr/>
          </p:nvSpPr>
          <p:spPr bwMode="auto">
            <a:xfrm>
              <a:off x="912" y="3456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</a:p>
          </p:txBody>
        </p:sp>
        <p:sp>
          <p:nvSpPr>
            <p:cNvPr id="40979" name="Rectangle 24"/>
            <p:cNvSpPr>
              <a:spLocks noChangeArrowheads="1"/>
            </p:cNvSpPr>
            <p:nvPr/>
          </p:nvSpPr>
          <p:spPr bwMode="auto">
            <a:xfrm>
              <a:off x="508" y="3456"/>
              <a:ext cx="2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CC33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</a:p>
          </p:txBody>
        </p:sp>
      </p:grpSp>
      <p:sp>
        <p:nvSpPr>
          <p:cNvPr id="40974" name="Text Box 25"/>
          <p:cNvSpPr txBox="1">
            <a:spLocks noChangeArrowheads="1"/>
          </p:cNvSpPr>
          <p:nvPr/>
        </p:nvSpPr>
        <p:spPr bwMode="auto">
          <a:xfrm>
            <a:off x="2484438" y="836712"/>
            <a:ext cx="6264275" cy="11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奈氏路径在</a:t>
            </a:r>
            <a:r>
              <a:rPr kumimoji="0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F(s)</a:t>
            </a: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平面的映射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kumimoji="0" lang="zh-CN" altLang="en-US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半径无穷大的右半圆</a:t>
            </a:r>
          </a:p>
        </p:txBody>
      </p:sp>
      <p:graphicFrame>
        <p:nvGraphicFramePr>
          <p:cNvPr id="4096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19960"/>
              </p:ext>
            </p:extLst>
          </p:nvPr>
        </p:nvGraphicFramePr>
        <p:xfrm>
          <a:off x="3459627" y="2044281"/>
          <a:ext cx="3455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3" name="公式" r:id="rId17" imgW="1726920" imgH="482400" progId="">
                  <p:embed/>
                </p:oleObj>
              </mc:Choice>
              <mc:Fallback>
                <p:oleObj name="公式" r:id="rId17" imgW="1726920" imgH="482400" progId="">
                  <p:embed/>
                  <p:pic>
                    <p:nvPicPr>
                      <p:cNvPr id="0" name="Picture 1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627" y="2044281"/>
                        <a:ext cx="34559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28"/>
          <p:cNvSpPr>
            <a:spLocks noRot="1" noChangeArrowheads="1"/>
          </p:cNvSpPr>
          <p:nvPr/>
        </p:nvSpPr>
        <p:spPr bwMode="auto">
          <a:xfrm>
            <a:off x="1403350" y="3213199"/>
            <a:ext cx="7489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kumimoji="0" lang="zh-CN" altLang="en-US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正虚轴</a:t>
            </a:r>
          </a:p>
          <a:p>
            <a:pPr>
              <a:lnSpc>
                <a:spcPct val="120000"/>
              </a:lnSpc>
            </a:pPr>
            <a:endParaRPr kumimoji="0" lang="zh-CN" altLang="en-US" sz="2400" b="0" dirty="0">
              <a:solidFill>
                <a:srgbClr val="6F2E7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kumimoji="0" lang="en-US" altLang="zh-CN" sz="2800" b="0" dirty="0">
              <a:solidFill>
                <a:srgbClr val="6F2E7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kumimoji="0" lang="zh-CN" altLang="en-US" sz="2800" b="0" dirty="0">
                <a:solidFill>
                  <a:srgbClr val="6F2E7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负虚轴</a:t>
            </a:r>
          </a:p>
          <a:p>
            <a:endParaRPr kumimoji="0" lang="zh-CN" altLang="en-US" sz="2800" b="0" dirty="0">
              <a:solidFill>
                <a:srgbClr val="6F2E7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kumimoji="0" lang="zh-CN" altLang="en-US" sz="2800" b="0" dirty="0">
              <a:solidFill>
                <a:srgbClr val="6F2E7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096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26428"/>
              </p:ext>
            </p:extLst>
          </p:nvPr>
        </p:nvGraphicFramePr>
        <p:xfrm>
          <a:off x="2014538" y="3860899"/>
          <a:ext cx="71294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4" name="公式" r:id="rId19" imgW="2501900" imgH="228600" progId="">
                  <p:embed/>
                </p:oleObj>
              </mc:Choice>
              <mc:Fallback>
                <p:oleObj name="公式" r:id="rId19" imgW="2501900" imgH="228600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860899"/>
                        <a:ext cx="71294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56913"/>
              </p:ext>
            </p:extLst>
          </p:nvPr>
        </p:nvGraphicFramePr>
        <p:xfrm>
          <a:off x="1964396" y="5289549"/>
          <a:ext cx="63357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5" name="公式" r:id="rId21" imgW="2806700" imgH="228600" progId="">
                  <p:embed/>
                </p:oleObj>
              </mc:Choice>
              <mc:Fallback>
                <p:oleObj name="公式" r:id="rId21" imgW="2806700" imgH="228600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396" y="5289549"/>
                        <a:ext cx="63357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162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8258" y="1038131"/>
            <a:ext cx="1225550" cy="768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单摆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331640" y="5157192"/>
            <a:ext cx="64087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dirty="0">
                <a:solidFill>
                  <a:srgbClr val="6F2E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系统受扰动后能否恢复原来的状态</a:t>
            </a: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517453"/>
              </p:ext>
            </p:extLst>
          </p:nvPr>
        </p:nvGraphicFramePr>
        <p:xfrm>
          <a:off x="2843808" y="1969636"/>
          <a:ext cx="1079500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Visio" r:id="rId4" imgW="397730" imgH="1028452" progId="Visio.Drawing.11">
                  <p:embed/>
                </p:oleObj>
              </mc:Choice>
              <mc:Fallback>
                <p:oleObj name="Visio" r:id="rId4" imgW="397730" imgH="1028452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969636"/>
                        <a:ext cx="1079500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93554"/>
              </p:ext>
            </p:extLst>
          </p:nvPr>
        </p:nvGraphicFramePr>
        <p:xfrm>
          <a:off x="5364088" y="2003491"/>
          <a:ext cx="107950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9" name="Visio" r:id="rId6" imgW="397730" imgH="1028452" progId="Visio.Drawing.11">
                  <p:embed/>
                </p:oleObj>
              </mc:Choice>
              <mc:Fallback>
                <p:oleObj name="Visio" r:id="rId6" imgW="397730" imgH="1028452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003491"/>
                        <a:ext cx="1079500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5.1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系统稳定性的基本概念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47490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  <p:bldP spid="1853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187624" y="764704"/>
            <a:ext cx="7010400" cy="5581650"/>
            <a:chOff x="768" y="480"/>
            <a:chExt cx="4416" cy="3516"/>
          </a:xfrm>
        </p:grpSpPr>
        <p:pic>
          <p:nvPicPr>
            <p:cNvPr id="41990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480"/>
              <a:ext cx="4416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986" name="Object 6"/>
            <p:cNvGraphicFramePr>
              <a:graphicFrameLocks noChangeAspect="1"/>
            </p:cNvGraphicFramePr>
            <p:nvPr/>
          </p:nvGraphicFramePr>
          <p:xfrm>
            <a:off x="3744" y="1056"/>
            <a:ext cx="4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2" name="Equation" r:id="rId4" imgW="596520" imgH="254160" progId="">
                    <p:embed/>
                  </p:oleObj>
                </mc:Choice>
                <mc:Fallback>
                  <p:oleObj name="Equation" r:id="rId4" imgW="596520" imgH="2541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56"/>
                          <a:ext cx="43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7"/>
            <p:cNvGraphicFramePr>
              <a:graphicFrameLocks noChangeAspect="1"/>
            </p:cNvGraphicFramePr>
            <p:nvPr/>
          </p:nvGraphicFramePr>
          <p:xfrm>
            <a:off x="2064" y="1080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3" name="Equation" r:id="rId6" imgW="508000" imgH="228600" progId="">
                    <p:embed/>
                  </p:oleObj>
                </mc:Choice>
                <mc:Fallback>
                  <p:oleObj name="Equation" r:id="rId6" imgW="508000" imgH="228600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80"/>
                          <a:ext cx="48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Line 8"/>
            <p:cNvSpPr>
              <a:spLocks noChangeShapeType="1"/>
            </p:cNvSpPr>
            <p:nvPr/>
          </p:nvSpPr>
          <p:spPr bwMode="auto">
            <a:xfrm flipV="1">
              <a:off x="2544" y="864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768" y="3696"/>
              <a:ext cx="41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F(s)</a:t>
              </a:r>
              <a:r>
                <a:rPr lang="zh-CN" altLang="en-US" sz="24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与         的关系图</a:t>
              </a:r>
            </a:p>
          </p:txBody>
        </p:sp>
        <p:graphicFrame>
          <p:nvGraphicFramePr>
            <p:cNvPr id="4198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443751"/>
                </p:ext>
              </p:extLst>
            </p:nvPr>
          </p:nvGraphicFramePr>
          <p:xfrm>
            <a:off x="2476" y="3730"/>
            <a:ext cx="4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4" name="Equation" r:id="rId8" imgW="393529" imgH="228501" progId="">
                    <p:embed/>
                  </p:oleObj>
                </mc:Choice>
                <mc:Fallback>
                  <p:oleObj name="Equation" r:id="rId8" imgW="393529" imgH="228501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730"/>
                          <a:ext cx="460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Rectangle 11"/>
            <p:cNvSpPr>
              <a:spLocks noChangeArrowheads="1"/>
            </p:cNvSpPr>
            <p:nvPr/>
          </p:nvSpPr>
          <p:spPr bwMode="auto">
            <a:xfrm>
              <a:off x="3600" y="27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</a:p>
          </p:txBody>
        </p:sp>
        <p:sp>
          <p:nvSpPr>
            <p:cNvPr id="41994" name="Rectangle 12"/>
            <p:cNvSpPr>
              <a:spLocks noChangeArrowheads="1"/>
            </p:cNvSpPr>
            <p:nvPr/>
          </p:nvSpPr>
          <p:spPr bwMode="auto">
            <a:xfrm>
              <a:off x="2476" y="19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</a:p>
          </p:txBody>
        </p:sp>
        <p:sp>
          <p:nvSpPr>
            <p:cNvPr id="41995" name="Rectangle 13"/>
            <p:cNvSpPr>
              <a:spLocks noChangeArrowheads="1"/>
            </p:cNvSpPr>
            <p:nvPr/>
          </p:nvSpPr>
          <p:spPr bwMode="auto">
            <a:xfrm>
              <a:off x="3600" y="11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201642-FC70-4EDC-A9BF-365056607201}"/>
              </a:ext>
            </a:extLst>
          </p:cNvPr>
          <p:cNvCxnSpPr>
            <a:cxnSpLocks/>
          </p:cNvCxnSpPr>
          <p:nvPr/>
        </p:nvCxnSpPr>
        <p:spPr>
          <a:xfrm flipV="1">
            <a:off x="4007024" y="764704"/>
            <a:ext cx="0" cy="5328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95DE559-C6B0-43F0-B96E-D03C59CECB72}"/>
              </a:ext>
            </a:extLst>
          </p:cNvPr>
          <p:cNvCxnSpPr>
            <a:cxnSpLocks/>
          </p:cNvCxnSpPr>
          <p:nvPr/>
        </p:nvCxnSpPr>
        <p:spPr>
          <a:xfrm>
            <a:off x="899592" y="3356992"/>
            <a:ext cx="74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B58E3A-AFAE-4C68-8678-F089EF927BD8}"/>
              </a:ext>
            </a:extLst>
          </p:cNvPr>
          <p:cNvCxnSpPr/>
          <p:nvPr/>
        </p:nvCxnSpPr>
        <p:spPr>
          <a:xfrm flipV="1">
            <a:off x="5292080" y="764704"/>
            <a:ext cx="0" cy="525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08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1907" name="Object 3"/>
              <p:cNvSpPr txBox="1"/>
              <p:nvPr/>
            </p:nvSpPr>
            <p:spPr bwMode="auto">
              <a:xfrm>
                <a:off x="1619250" y="1412875"/>
                <a:ext cx="5029200" cy="868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平面与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平面间的关系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190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1412875"/>
                <a:ext cx="5029200" cy="868363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908" name="Object 4"/>
              <p:cNvSpPr txBox="1"/>
              <p:nvPr/>
            </p:nvSpPr>
            <p:spPr bwMode="auto">
              <a:xfrm>
                <a:off x="1225032" y="2281288"/>
                <a:ext cx="3761365" cy="2012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如果系统开环传递函数在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平面的右半边有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个极点，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当动点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沿乃奎斯特路径顺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时针转一圈，其象轨迹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平面内逆时针绕点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​​​(−1,​​​​​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​​0)​​​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转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圈，则系统是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稳定的。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1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5032" y="2281288"/>
                <a:ext cx="3761365" cy="2012900"/>
              </a:xfrm>
              <a:prstGeom prst="rect">
                <a:avLst/>
              </a:prstGeom>
              <a:blipFill>
                <a:blip r:embed="rId4"/>
                <a:stretch>
                  <a:fillRect l="-486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2600" y="2770188"/>
            <a:ext cx="2971800" cy="2716212"/>
            <a:chOff x="3504" y="1745"/>
            <a:chExt cx="1872" cy="1711"/>
          </a:xfrm>
        </p:grpSpPr>
        <p:sp>
          <p:nvSpPr>
            <p:cNvPr id="43019" name="Line 6"/>
            <p:cNvSpPr>
              <a:spLocks noChangeShapeType="1"/>
            </p:cNvSpPr>
            <p:nvPr/>
          </p:nvSpPr>
          <p:spPr bwMode="auto">
            <a:xfrm>
              <a:off x="3504" y="2699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7"/>
            <p:cNvSpPr>
              <a:spLocks noChangeShapeType="1"/>
            </p:cNvSpPr>
            <p:nvPr/>
          </p:nvSpPr>
          <p:spPr bwMode="auto">
            <a:xfrm flipV="1">
              <a:off x="4531" y="1920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8"/>
            <p:cNvSpPr>
              <a:spLocks noChangeShapeType="1"/>
            </p:cNvSpPr>
            <p:nvPr/>
          </p:nvSpPr>
          <p:spPr bwMode="auto">
            <a:xfrm flipH="1" flipV="1">
              <a:off x="4320" y="187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13" name="Object 9"/>
                <p:cNvSpPr txBox="1"/>
                <p:nvPr/>
              </p:nvSpPr>
              <p:spPr bwMode="auto">
                <a:xfrm>
                  <a:off x="3847" y="2461"/>
                  <a:ext cx="461" cy="22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(−1,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3013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7" y="2461"/>
                  <a:ext cx="461" cy="227"/>
                </a:xfrm>
                <a:prstGeom prst="rect">
                  <a:avLst/>
                </a:prstGeom>
                <a:blipFill>
                  <a:blip r:embed="rId5"/>
                  <a:stretch>
                    <a:fillRect r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14" name="Object 10"/>
                <p:cNvSpPr txBox="1"/>
                <p:nvPr/>
              </p:nvSpPr>
              <p:spPr bwMode="auto">
                <a:xfrm>
                  <a:off x="5073" y="2425"/>
                  <a:ext cx="249" cy="23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3014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73" y="2425"/>
                  <a:ext cx="249" cy="238"/>
                </a:xfrm>
                <a:prstGeom prst="rect">
                  <a:avLst/>
                </a:prstGeom>
                <a:blipFill>
                  <a:blip r:embed="rId6"/>
                  <a:stretch>
                    <a:fillRect r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15" name="Object 11"/>
                <p:cNvSpPr txBox="1"/>
                <p:nvPr/>
              </p:nvSpPr>
              <p:spPr bwMode="auto">
                <a:xfrm>
                  <a:off x="4608" y="1745"/>
                  <a:ext cx="250" cy="225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3015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8" y="1745"/>
                  <a:ext cx="250" cy="225"/>
                </a:xfrm>
                <a:prstGeom prst="rect">
                  <a:avLst/>
                </a:prstGeom>
                <a:blipFill>
                  <a:blip r:embed="rId7"/>
                  <a:stretch>
                    <a:fillRect r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22" name="Freeform 12"/>
            <p:cNvSpPr>
              <a:spLocks/>
            </p:cNvSpPr>
            <p:nvPr/>
          </p:nvSpPr>
          <p:spPr bwMode="auto">
            <a:xfrm>
              <a:off x="3644" y="2187"/>
              <a:ext cx="1077" cy="921"/>
            </a:xfrm>
            <a:custGeom>
              <a:avLst/>
              <a:gdLst>
                <a:gd name="T0" fmla="*/ 25 w 856"/>
                <a:gd name="T1" fmla="*/ 134 h 624"/>
                <a:gd name="T2" fmla="*/ 2 w 856"/>
                <a:gd name="T3" fmla="*/ 232 h 624"/>
                <a:gd name="T4" fmla="*/ 70 w 856"/>
                <a:gd name="T5" fmla="*/ 464 h 624"/>
                <a:gd name="T6" fmla="*/ 189 w 856"/>
                <a:gd name="T7" fmla="*/ 546 h 624"/>
                <a:gd name="T8" fmla="*/ 399 w 856"/>
                <a:gd name="T9" fmla="*/ 613 h 624"/>
                <a:gd name="T10" fmla="*/ 728 w 856"/>
                <a:gd name="T11" fmla="*/ 583 h 624"/>
                <a:gd name="T12" fmla="*/ 803 w 856"/>
                <a:gd name="T13" fmla="*/ 508 h 624"/>
                <a:gd name="T14" fmla="*/ 833 w 856"/>
                <a:gd name="T15" fmla="*/ 464 h 624"/>
                <a:gd name="T16" fmla="*/ 818 w 856"/>
                <a:gd name="T17" fmla="*/ 247 h 624"/>
                <a:gd name="T18" fmla="*/ 795 w 856"/>
                <a:gd name="T19" fmla="*/ 224 h 624"/>
                <a:gd name="T20" fmla="*/ 743 w 856"/>
                <a:gd name="T21" fmla="*/ 142 h 624"/>
                <a:gd name="T22" fmla="*/ 676 w 856"/>
                <a:gd name="T23" fmla="*/ 75 h 624"/>
                <a:gd name="T24" fmla="*/ 623 w 856"/>
                <a:gd name="T25" fmla="*/ 45 h 624"/>
                <a:gd name="T26" fmla="*/ 466 w 856"/>
                <a:gd name="T27" fmla="*/ 0 h 624"/>
                <a:gd name="T28" fmla="*/ 212 w 856"/>
                <a:gd name="T29" fmla="*/ 7 h 6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56"/>
                <a:gd name="T46" fmla="*/ 0 h 624"/>
                <a:gd name="T47" fmla="*/ 856 w 856"/>
                <a:gd name="T48" fmla="*/ 624 h 6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56" h="624">
                  <a:moveTo>
                    <a:pt x="25" y="134"/>
                  </a:moveTo>
                  <a:cubicBezTo>
                    <a:pt x="8" y="212"/>
                    <a:pt x="16" y="180"/>
                    <a:pt x="2" y="232"/>
                  </a:cubicBezTo>
                  <a:cubicBezTo>
                    <a:pt x="9" y="305"/>
                    <a:pt x="0" y="418"/>
                    <a:pt x="70" y="464"/>
                  </a:cubicBezTo>
                  <a:cubicBezTo>
                    <a:pt x="106" y="511"/>
                    <a:pt x="143" y="517"/>
                    <a:pt x="189" y="546"/>
                  </a:cubicBezTo>
                  <a:cubicBezTo>
                    <a:pt x="256" y="588"/>
                    <a:pt x="320" y="605"/>
                    <a:pt x="399" y="613"/>
                  </a:cubicBezTo>
                  <a:cubicBezTo>
                    <a:pt x="548" y="609"/>
                    <a:pt x="614" y="624"/>
                    <a:pt x="728" y="583"/>
                  </a:cubicBezTo>
                  <a:cubicBezTo>
                    <a:pt x="757" y="562"/>
                    <a:pt x="781" y="536"/>
                    <a:pt x="803" y="508"/>
                  </a:cubicBezTo>
                  <a:cubicBezTo>
                    <a:pt x="814" y="494"/>
                    <a:pt x="833" y="464"/>
                    <a:pt x="833" y="464"/>
                  </a:cubicBezTo>
                  <a:cubicBezTo>
                    <a:pt x="856" y="388"/>
                    <a:pt x="842" y="321"/>
                    <a:pt x="818" y="247"/>
                  </a:cubicBezTo>
                  <a:cubicBezTo>
                    <a:pt x="815" y="237"/>
                    <a:pt x="801" y="233"/>
                    <a:pt x="795" y="224"/>
                  </a:cubicBezTo>
                  <a:cubicBezTo>
                    <a:pt x="756" y="170"/>
                    <a:pt x="813" y="212"/>
                    <a:pt x="743" y="142"/>
                  </a:cubicBezTo>
                  <a:cubicBezTo>
                    <a:pt x="721" y="120"/>
                    <a:pt x="704" y="89"/>
                    <a:pt x="676" y="75"/>
                  </a:cubicBezTo>
                  <a:cubicBezTo>
                    <a:pt x="658" y="66"/>
                    <a:pt x="642" y="52"/>
                    <a:pt x="623" y="45"/>
                  </a:cubicBezTo>
                  <a:cubicBezTo>
                    <a:pt x="573" y="27"/>
                    <a:pt x="518" y="16"/>
                    <a:pt x="466" y="0"/>
                  </a:cubicBezTo>
                  <a:cubicBezTo>
                    <a:pt x="217" y="7"/>
                    <a:pt x="301" y="7"/>
                    <a:pt x="212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016" name="Object 13"/>
                <p:cNvGraphicFramePr>
                  <a:graphicFrameLocks noChangeAspect="1"/>
                </p:cNvGraphicFramePr>
                <p:nvPr/>
              </p:nvGraphicFramePr>
              <p:xfrm>
                <a:off x="4944" y="1872"/>
                <a:ext cx="384" cy="2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449" name="Equation" r:id="rId8" imgW="368140" imgH="203112" progId="">
                        <p:embed/>
                      </p:oleObj>
                    </mc:Choice>
                    <mc:Fallback>
                      <p:oleObj name="Equation" r:id="rId8" imgW="368140" imgH="203112" progId="">
                        <p:embed/>
                        <p:pic>
                          <p:nvPicPr>
                            <p:cNvPr id="0" name="Picture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1872"/>
                              <a:ext cx="384" cy="2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016" name="Object 13"/>
                <p:cNvGraphicFramePr>
                  <a:graphicFrameLocks noChangeAspect="1"/>
                </p:cNvGraphicFramePr>
                <p:nvPr/>
              </p:nvGraphicFramePr>
              <p:xfrm>
                <a:off x="4944" y="1872"/>
                <a:ext cx="384" cy="2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421" name="Equation" r:id="rId10" imgW="368140" imgH="203112" progId="">
                        <p:embed/>
                      </p:oleObj>
                    </mc:Choice>
                    <mc:Fallback>
                      <p:oleObj name="Equation" r:id="rId10" imgW="368140" imgH="203112" progId="">
                        <p:embed/>
                        <p:pic>
                          <p:nvPicPr>
                            <p:cNvPr id="0" name="Picture 1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1872"/>
                              <a:ext cx="384" cy="2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017" name="Object 14"/>
                <p:cNvGraphicFramePr>
                  <a:graphicFrameLocks noChangeAspect="1"/>
                </p:cNvGraphicFramePr>
                <p:nvPr/>
              </p:nvGraphicFramePr>
              <p:xfrm>
                <a:off x="4272" y="2640"/>
                <a:ext cx="120" cy="1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450" name="Equation" r:id="rId12" imgW="114102" imgH="114102" progId="">
                        <p:embed/>
                      </p:oleObj>
                    </mc:Choice>
                    <mc:Fallback>
                      <p:oleObj name="Equation" r:id="rId12" imgW="114102" imgH="114102" progId="">
                        <p:embed/>
                        <p:pic>
                          <p:nvPicPr>
                            <p:cNvPr id="0" name="Picture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640"/>
                              <a:ext cx="120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017" name="Object 14"/>
                <p:cNvGraphicFramePr>
                  <a:graphicFrameLocks noChangeAspect="1"/>
                </p:cNvGraphicFramePr>
                <p:nvPr/>
              </p:nvGraphicFramePr>
              <p:xfrm>
                <a:off x="4272" y="2640"/>
                <a:ext cx="120" cy="1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422" name="Equation" r:id="rId14" imgW="114102" imgH="114102" progId="">
                        <p:embed/>
                      </p:oleObj>
                    </mc:Choice>
                    <mc:Fallback>
                      <p:oleObj name="Equation" r:id="rId14" imgW="114102" imgH="114102" progId="">
                        <p:embed/>
                        <p:pic>
                          <p:nvPicPr>
                            <p:cNvPr id="0" name="Picture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640"/>
                              <a:ext cx="120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151147" y="802948"/>
            <a:ext cx="4945484" cy="43768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[GH]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平面上的奈奎斯特判据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B1F2CC-B118-45EA-A52C-FF270FDF9918}"/>
              </a:ext>
            </a:extLst>
          </p:cNvPr>
          <p:cNvSpPr txBox="1"/>
          <p:nvPr/>
        </p:nvSpPr>
        <p:spPr>
          <a:xfrm>
            <a:off x="0" y="42202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en-US" dirty="0"/>
              <a:t>系统开环传递函数逆时针包围</a:t>
            </a:r>
            <a:r>
              <a:rPr lang="en-US" altLang="zh-CN" dirty="0"/>
              <a:t>(-1,j0)</a:t>
            </a:r>
            <a:r>
              <a:rPr lang="zh-CN" altLang="en-US" dirty="0"/>
              <a:t>的圈数</a:t>
            </a:r>
            <a:r>
              <a:rPr lang="en-US" altLang="zh-CN" dirty="0"/>
              <a:t>N</a:t>
            </a:r>
            <a:r>
              <a:rPr lang="zh-CN" altLang="en-US" dirty="0"/>
              <a:t>，系统</a:t>
            </a:r>
            <a:endParaRPr lang="en-US" altLang="zh-CN" dirty="0"/>
          </a:p>
          <a:p>
            <a:r>
              <a:rPr lang="zh-CN" altLang="en-US" dirty="0"/>
              <a:t>开环传递函数右半平面极点数和系统传递函数极点数符</a:t>
            </a:r>
            <a:endParaRPr lang="en-US" altLang="zh-CN" dirty="0"/>
          </a:p>
          <a:p>
            <a:r>
              <a:rPr lang="zh-CN" altLang="en-US" dirty="0"/>
              <a:t>合如下规则</a:t>
            </a:r>
            <a:r>
              <a:rPr lang="en-US" altLang="zh-CN" dirty="0"/>
              <a:t>(</a:t>
            </a:r>
            <a:r>
              <a:rPr lang="zh-CN" altLang="en-US" dirty="0"/>
              <a:t>逆时针圈数为整数，顺时针圈数为负数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AC49C6-E772-4E92-B315-55A7E5032F6A}"/>
                  </a:ext>
                </a:extLst>
              </p:cNvPr>
              <p:cNvSpPr txBox="1"/>
              <p:nvPr/>
            </p:nvSpPr>
            <p:spPr>
              <a:xfrm>
                <a:off x="1403648" y="5138396"/>
                <a:ext cx="130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AC49C6-E772-4E92-B315-55A7E503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138396"/>
                <a:ext cx="1303947" cy="276999"/>
              </a:xfrm>
              <a:prstGeom prst="rect">
                <a:avLst/>
              </a:prstGeom>
              <a:blipFill>
                <a:blip r:embed="rId16"/>
                <a:stretch>
                  <a:fillRect l="-3738" r="-14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05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/>
              <a:t>                      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79388" y="765175"/>
            <a:ext cx="86868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平面的乃氏路径顺时针能包围整个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右半平面，则根据幅角定理知：该封闭曲线在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F(s)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平面上的映射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顺时针包围原点的次数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应为：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solidFill>
                <a:srgbClr val="070605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当已知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开环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右半极点数时，便可由</a:t>
            </a:r>
            <a:r>
              <a:rPr lang="en-US" altLang="zh-CN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判断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闭环</a:t>
            </a:r>
            <a:r>
              <a:rPr lang="zh-CN" altLang="en-US" sz="28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右极点数。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Object 4"/>
              <p:cNvSpPr txBox="1"/>
              <p:nvPr/>
            </p:nvSpPr>
            <p:spPr bwMode="auto">
              <a:xfrm>
                <a:off x="915988" y="2205038"/>
                <a:ext cx="7527925" cy="1136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右半零点数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右半极点数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闭环系统右半极点数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开环系统右半极点数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403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88" y="2205038"/>
                <a:ext cx="7527925" cy="1136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1763713" y="4292600"/>
            <a:ext cx="4248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/>
              <a:t>F(jw)</a:t>
            </a:r>
            <a:r>
              <a:rPr lang="zh-CN" altLang="en-US" sz="2200"/>
              <a:t>包围坐标原点的圈数</a:t>
            </a:r>
          </a:p>
        </p:txBody>
      </p:sp>
      <p:sp>
        <p:nvSpPr>
          <p:cNvPr id="44038" name="AutoShape 8"/>
          <p:cNvSpPr>
            <a:spLocks noChangeArrowheads="1"/>
          </p:cNvSpPr>
          <p:nvPr/>
        </p:nvSpPr>
        <p:spPr bwMode="auto">
          <a:xfrm>
            <a:off x="3348038" y="5084763"/>
            <a:ext cx="936625" cy="71437"/>
          </a:xfrm>
          <a:prstGeom prst="leftRightArrow">
            <a:avLst>
              <a:gd name="adj1" fmla="val 50000"/>
              <a:gd name="adj2" fmla="val 262224"/>
            </a:avLst>
          </a:prstGeom>
          <a:solidFill>
            <a:srgbClr val="99CC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4572000" y="4941888"/>
            <a:ext cx="4248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/>
              <a:t>Gk(jw)</a:t>
            </a:r>
            <a:r>
              <a:rPr lang="zh-CN" altLang="en-US" sz="2200"/>
              <a:t>包围（</a:t>
            </a:r>
            <a:r>
              <a:rPr lang="en-US" altLang="zh-CN" sz="2200"/>
              <a:t>-1</a:t>
            </a:r>
            <a:r>
              <a:rPr lang="zh-CN" altLang="en-US" sz="2200"/>
              <a:t>，</a:t>
            </a:r>
            <a:r>
              <a:rPr lang="en-US" altLang="zh-CN" sz="2200"/>
              <a:t>j0</a:t>
            </a:r>
            <a:r>
              <a:rPr lang="zh-CN" altLang="en-US" sz="2200"/>
              <a:t>）点的圈数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124075" y="5611813"/>
            <a:ext cx="18224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/>
              <a:t>F(s)</a:t>
            </a:r>
            <a:r>
              <a:rPr lang="zh-CN" altLang="en-US" sz="2200"/>
              <a:t>的极点数</a:t>
            </a:r>
          </a:p>
        </p:txBody>
      </p:sp>
      <p:sp>
        <p:nvSpPr>
          <p:cNvPr id="44041" name="AutoShape 11"/>
          <p:cNvSpPr>
            <a:spLocks noChangeArrowheads="1"/>
          </p:cNvSpPr>
          <p:nvPr/>
        </p:nvSpPr>
        <p:spPr bwMode="auto">
          <a:xfrm>
            <a:off x="4211638" y="5876925"/>
            <a:ext cx="936625" cy="71438"/>
          </a:xfrm>
          <a:prstGeom prst="leftRightArrow">
            <a:avLst>
              <a:gd name="adj1" fmla="val 50000"/>
              <a:gd name="adj2" fmla="val 262220"/>
            </a:avLst>
          </a:prstGeom>
          <a:solidFill>
            <a:srgbClr val="99CC00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5867400" y="5611813"/>
            <a:ext cx="21637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/>
              <a:t>Gk(jw)</a:t>
            </a:r>
            <a:r>
              <a:rPr lang="zh-CN" altLang="en-US" sz="2200"/>
              <a:t>的极点数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911012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184275" y="1412875"/>
                <a:ext cx="6775450" cy="3154363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已知系统的开环频率特性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绘制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Nyquist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图（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=−∞~+∞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    ⇓              ⇓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右半平面的极点个数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逆时针包围（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的圈数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    ⇓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右半平面的极点个数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            ⇓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右半平面的零点数为零。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则系统稳定。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此时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505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184275" y="1412875"/>
                <a:ext cx="6775450" cy="315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749048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91" name="Group 4"/>
          <p:cNvGrpSpPr>
            <a:grpSpLocks/>
          </p:cNvGrpSpPr>
          <p:nvPr/>
        </p:nvGrpSpPr>
        <p:grpSpPr bwMode="auto">
          <a:xfrm>
            <a:off x="250825" y="1484313"/>
            <a:ext cx="8686800" cy="4408487"/>
            <a:chOff x="130" y="572"/>
            <a:chExt cx="5472" cy="2777"/>
          </a:xfrm>
        </p:grpSpPr>
        <p:sp>
          <p:nvSpPr>
            <p:cNvPr id="46092" name="Text Box 5"/>
            <p:cNvSpPr txBox="1">
              <a:spLocks noChangeArrowheads="1"/>
            </p:cNvSpPr>
            <p:nvPr/>
          </p:nvSpPr>
          <p:spPr bwMode="auto">
            <a:xfrm>
              <a:off x="130" y="572"/>
              <a:ext cx="5472" cy="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[  </a:t>
              </a:r>
              <a:r>
                <a:rPr lang="zh-CN" altLang="en-US" sz="2800" b="0" dirty="0">
                  <a:solidFill>
                    <a:srgbClr val="CC33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奈魁斯特稳定判据的一种描述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]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：设开环系统传递函数         在右半 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平面上的极点数为   ，则</a:t>
              </a:r>
              <a:r>
                <a:rPr lang="zh-CN" altLang="en-US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rPr>
                <a:t>闭环系统稳定的充要条件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为：在  	平面上的开环频率特性曲线</a:t>
              </a:r>
              <a:r>
                <a:rPr lang="zh-CN" altLang="en-US" sz="28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极其映射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当   从       变化到       时，将以逆时针的方向围绕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    圈。对于开环系统稳定的情况，         ，则</a:t>
              </a:r>
              <a:r>
                <a:rPr lang="zh-CN" altLang="en-US" sz="28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</a:rPr>
                <a:t>闭环系统稳定的充要条件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是开环频率特性曲线极其映射不包围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点。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不稳定的闭环系统在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右半平面的极点数：                 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2" name="Object 6"/>
                <p:cNvGraphicFramePr>
                  <a:graphicFrameLocks noChangeAspect="1"/>
                </p:cNvGraphicFramePr>
                <p:nvPr/>
              </p:nvGraphicFramePr>
              <p:xfrm>
                <a:off x="431" y="981"/>
                <a:ext cx="480" cy="2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28" name="公式" r:id="rId3" imgW="393529" imgH="228501" progId="">
                        <p:embed/>
                      </p:oleObj>
                    </mc:Choice>
                    <mc:Fallback>
                      <p:oleObj name="公式" r:id="rId3" imgW="393529" imgH="228501" progId="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1" y="981"/>
                              <a:ext cx="48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2" name="Object 6"/>
                <p:cNvGraphicFramePr>
                  <a:graphicFrameLocks noChangeAspect="1"/>
                </p:cNvGraphicFramePr>
                <p:nvPr/>
              </p:nvGraphicFramePr>
              <p:xfrm>
                <a:off x="431" y="981"/>
                <a:ext cx="480" cy="2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4" name="公式" r:id="rId5" imgW="393529" imgH="228501" progId="">
                        <p:embed/>
                      </p:oleObj>
                    </mc:Choice>
                    <mc:Fallback>
                      <p:oleObj name="公式" r:id="rId5" imgW="393529" imgH="228501" progId="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1" y="981"/>
                              <a:ext cx="48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3" name="Object 7"/>
                <p:cNvGraphicFramePr>
                  <a:graphicFrameLocks noChangeAspect="1"/>
                </p:cNvGraphicFramePr>
                <p:nvPr/>
              </p:nvGraphicFramePr>
              <p:xfrm>
                <a:off x="3510" y="973"/>
                <a:ext cx="224" cy="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29" name="公式" r:id="rId7" imgW="177646" imgH="241091" progId="">
                        <p:embed/>
                      </p:oleObj>
                    </mc:Choice>
                    <mc:Fallback>
                      <p:oleObj name="公式" r:id="rId7" imgW="177646" imgH="241091" progId="">
                        <p:embed/>
                        <p:pic>
                          <p:nvPicPr>
                            <p:cNvPr id="0" name="Picture 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0" y="973"/>
                              <a:ext cx="224" cy="3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3" name="Object 7"/>
                <p:cNvGraphicFramePr>
                  <a:graphicFrameLocks noChangeAspect="1"/>
                </p:cNvGraphicFramePr>
                <p:nvPr/>
              </p:nvGraphicFramePr>
              <p:xfrm>
                <a:off x="3510" y="973"/>
                <a:ext cx="224" cy="30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5" name="公式" r:id="rId9" imgW="177646" imgH="241091" progId="">
                        <p:embed/>
                      </p:oleObj>
                    </mc:Choice>
                    <mc:Fallback>
                      <p:oleObj name="公式" r:id="rId9" imgW="177646" imgH="241091" progId="">
                        <p:embed/>
                        <p:pic>
                          <p:nvPicPr>
                            <p:cNvPr id="0" name="Picture 1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0" y="973"/>
                              <a:ext cx="224" cy="3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4" name="Object 8"/>
                <p:cNvGraphicFramePr>
                  <a:graphicFrameLocks noChangeAspect="1"/>
                </p:cNvGraphicFramePr>
                <p:nvPr/>
              </p:nvGraphicFramePr>
              <p:xfrm>
                <a:off x="1973" y="1298"/>
                <a:ext cx="480" cy="2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0" name="公式" r:id="rId11" imgW="393529" imgH="228501" progId="">
                        <p:embed/>
                      </p:oleObj>
                    </mc:Choice>
                    <mc:Fallback>
                      <p:oleObj name="公式" r:id="rId11" imgW="393529" imgH="228501" progId="">
                        <p:embed/>
                        <p:pic>
                          <p:nvPicPr>
                            <p:cNvPr id="0" name="Picture 1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3" y="1298"/>
                              <a:ext cx="48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4" name="Object 8"/>
                <p:cNvGraphicFramePr>
                  <a:graphicFrameLocks noChangeAspect="1"/>
                </p:cNvGraphicFramePr>
                <p:nvPr/>
              </p:nvGraphicFramePr>
              <p:xfrm>
                <a:off x="1973" y="1298"/>
                <a:ext cx="480" cy="2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6" name="公式" r:id="rId13" imgW="393529" imgH="228501" progId="">
                        <p:embed/>
                      </p:oleObj>
                    </mc:Choice>
                    <mc:Fallback>
                      <p:oleObj name="公式" r:id="rId13" imgW="393529" imgH="228501" progId="">
                        <p:embed/>
                        <p:pic>
                          <p:nvPicPr>
                            <p:cNvPr id="0" name="Picture 1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3" y="1298"/>
                              <a:ext cx="48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5" name="Object 9"/>
                <p:cNvGraphicFramePr>
                  <a:graphicFrameLocks noChangeAspect="1"/>
                </p:cNvGraphicFramePr>
                <p:nvPr/>
              </p:nvGraphicFramePr>
              <p:xfrm>
                <a:off x="1066" y="1661"/>
                <a:ext cx="192" cy="1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1" name="公式" r:id="rId15" imgW="152334" imgH="139639" progId="">
                        <p:embed/>
                      </p:oleObj>
                    </mc:Choice>
                    <mc:Fallback>
                      <p:oleObj name="公式" r:id="rId15" imgW="152334" imgH="139639" progId="">
                        <p:embed/>
                        <p:pic>
                          <p:nvPicPr>
                            <p:cNvPr id="0" name="Picture 1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6" y="1661"/>
                              <a:ext cx="192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5" name="Object 9"/>
                <p:cNvGraphicFramePr>
                  <a:graphicFrameLocks noChangeAspect="1"/>
                </p:cNvGraphicFramePr>
                <p:nvPr/>
              </p:nvGraphicFramePr>
              <p:xfrm>
                <a:off x="1066" y="1661"/>
                <a:ext cx="192" cy="1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7" name="公式" r:id="rId17" imgW="152334" imgH="139639" progId="">
                        <p:embed/>
                      </p:oleObj>
                    </mc:Choice>
                    <mc:Fallback>
                      <p:oleObj name="公式" r:id="rId17" imgW="152334" imgH="139639" progId="">
                        <p:embed/>
                        <p:pic>
                          <p:nvPicPr>
                            <p:cNvPr id="0" name="Picture 1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6" y="1661"/>
                              <a:ext cx="192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6" name="Object 10"/>
                <p:cNvGraphicFramePr>
                  <a:graphicFrameLocks noChangeAspect="1"/>
                </p:cNvGraphicFramePr>
                <p:nvPr/>
              </p:nvGraphicFramePr>
              <p:xfrm>
                <a:off x="1519" y="1682"/>
                <a:ext cx="336" cy="1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2" name="Equation" r:id="rId19" imgW="266353" imgH="126835" progId="">
                        <p:embed/>
                      </p:oleObj>
                    </mc:Choice>
                    <mc:Fallback>
                      <p:oleObj name="Equation" r:id="rId19" imgW="266353" imgH="126835" progId="">
                        <p:embed/>
                        <p:pic>
                          <p:nvPicPr>
                            <p:cNvPr id="0" name="Picture 1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1682"/>
                              <a:ext cx="336" cy="1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6" name="Object 10"/>
                <p:cNvGraphicFramePr>
                  <a:graphicFrameLocks noChangeAspect="1"/>
                </p:cNvGraphicFramePr>
                <p:nvPr/>
              </p:nvGraphicFramePr>
              <p:xfrm>
                <a:off x="1519" y="1682"/>
                <a:ext cx="336" cy="16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8" name="Equation" r:id="rId21" imgW="266353" imgH="126835" progId="">
                        <p:embed/>
                      </p:oleObj>
                    </mc:Choice>
                    <mc:Fallback>
                      <p:oleObj name="Equation" r:id="rId21" imgW="266353" imgH="126835" progId="">
                        <p:embed/>
                        <p:pic>
                          <p:nvPicPr>
                            <p:cNvPr id="0" name="Picture 1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1682"/>
                              <a:ext cx="336" cy="1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7" name="Object 11"/>
                <p:cNvGraphicFramePr>
                  <a:graphicFrameLocks noChangeAspect="1"/>
                </p:cNvGraphicFramePr>
                <p:nvPr/>
              </p:nvGraphicFramePr>
              <p:xfrm>
                <a:off x="2562" y="1661"/>
                <a:ext cx="336" cy="1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3" name="Equation" r:id="rId23" imgW="266469" imgH="139579" progId="">
                        <p:embed/>
                      </p:oleObj>
                    </mc:Choice>
                    <mc:Fallback>
                      <p:oleObj name="Equation" r:id="rId23" imgW="266469" imgH="139579" progId="">
                        <p:embed/>
                        <p:pic>
                          <p:nvPicPr>
                            <p:cNvPr id="0" name="Picture 1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661"/>
                              <a:ext cx="336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7" name="Object 11"/>
                <p:cNvGraphicFramePr>
                  <a:graphicFrameLocks noChangeAspect="1"/>
                </p:cNvGraphicFramePr>
                <p:nvPr/>
              </p:nvGraphicFramePr>
              <p:xfrm>
                <a:off x="2562" y="1661"/>
                <a:ext cx="336" cy="1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29" name="Equation" r:id="rId25" imgW="266469" imgH="139579" progId="">
                        <p:embed/>
                      </p:oleObj>
                    </mc:Choice>
                    <mc:Fallback>
                      <p:oleObj name="Equation" r:id="rId25" imgW="266469" imgH="139579" progId="">
                        <p:embed/>
                        <p:pic>
                          <p:nvPicPr>
                            <p:cNvPr id="0" name="Picture 1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661"/>
                              <a:ext cx="336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8" name="Object 12"/>
                <p:cNvGraphicFramePr>
                  <a:graphicFrameLocks noChangeAspect="1"/>
                </p:cNvGraphicFramePr>
                <p:nvPr/>
              </p:nvGraphicFramePr>
              <p:xfrm>
                <a:off x="1165" y="1909"/>
                <a:ext cx="259" cy="3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4" name="公式" r:id="rId27" imgW="177646" imgH="241091" progId="">
                        <p:embed/>
                      </p:oleObj>
                    </mc:Choice>
                    <mc:Fallback>
                      <p:oleObj name="公式" r:id="rId27" imgW="177646" imgH="241091" progId="">
                        <p:embed/>
                        <p:pic>
                          <p:nvPicPr>
                            <p:cNvPr id="0" name="Picture 1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5" y="1909"/>
                              <a:ext cx="259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8" name="Object 12"/>
                <p:cNvGraphicFramePr>
                  <a:graphicFrameLocks noChangeAspect="1"/>
                </p:cNvGraphicFramePr>
                <p:nvPr/>
              </p:nvGraphicFramePr>
              <p:xfrm>
                <a:off x="1165" y="1909"/>
                <a:ext cx="259" cy="3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30" name="公式" r:id="rId29" imgW="177646" imgH="241091" progId="">
                        <p:embed/>
                      </p:oleObj>
                    </mc:Choice>
                    <mc:Fallback>
                      <p:oleObj name="公式" r:id="rId29" imgW="177646" imgH="241091" progId="">
                        <p:embed/>
                        <p:pic>
                          <p:nvPicPr>
                            <p:cNvPr id="0" name="Picture 1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5" y="1909"/>
                              <a:ext cx="259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9" name="Object 13"/>
                <p:cNvGraphicFramePr>
                  <a:graphicFrameLocks noChangeAspect="1"/>
                </p:cNvGraphicFramePr>
                <p:nvPr/>
              </p:nvGraphicFramePr>
              <p:xfrm>
                <a:off x="4495" y="1964"/>
                <a:ext cx="527" cy="2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635" name="公式" r:id="rId31" imgW="380670" imgH="177646" progId="">
                        <p:embed/>
                      </p:oleObj>
                    </mc:Choice>
                    <mc:Fallback>
                      <p:oleObj name="公式" r:id="rId31" imgW="380670" imgH="177646" progId="">
                        <p:embed/>
                        <p:pic>
                          <p:nvPicPr>
                            <p:cNvPr id="0" name="Picture 1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1964"/>
                              <a:ext cx="527" cy="24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9" name="Object 13"/>
                <p:cNvGraphicFramePr>
                  <a:graphicFrameLocks noChangeAspect="1"/>
                </p:cNvGraphicFramePr>
                <p:nvPr/>
              </p:nvGraphicFramePr>
              <p:xfrm>
                <a:off x="4495" y="1964"/>
                <a:ext cx="527" cy="2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31" name="公式" r:id="rId33" imgW="380670" imgH="177646" progId="">
                        <p:embed/>
                      </p:oleObj>
                    </mc:Choice>
                    <mc:Fallback>
                      <p:oleObj name="公式" r:id="rId33" imgW="380670" imgH="177646" progId="">
                        <p:embed/>
                        <p:pic>
                          <p:nvPicPr>
                            <p:cNvPr id="0" name="Picture 1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1964"/>
                              <a:ext cx="527" cy="24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90" name="Object 14"/>
                <p:cNvSpPr txBox="1"/>
                <p:nvPr/>
              </p:nvSpPr>
              <p:spPr bwMode="auto">
                <a:xfrm>
                  <a:off x="4257" y="3038"/>
                  <a:ext cx="895" cy="29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090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7" y="3038"/>
                  <a:ext cx="895" cy="293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97411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485256" y="1024445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3200" dirty="0" err="1">
                <a:solidFill>
                  <a:srgbClr val="FF0000"/>
                </a:solidFill>
                <a:latin typeface="宋体" panose="02010600030101010101" pitchFamily="2" charset="-122"/>
              </a:rPr>
              <a:t>Nyquist</a:t>
            </a:r>
            <a:r>
              <a:rPr kumimoji="0"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稳定判据</a:t>
            </a:r>
          </a:p>
        </p:txBody>
      </p:sp>
      <p:sp>
        <p:nvSpPr>
          <p:cNvPr id="47106" name="Object 7"/>
          <p:cNvSpPr txBox="1"/>
          <p:nvPr/>
        </p:nvSpPr>
        <p:spPr bwMode="auto">
          <a:xfrm>
            <a:off x="4114800" y="3328988"/>
            <a:ext cx="914400" cy="198437"/>
          </a:xfrm>
          <a:prstGeom prst="rect">
            <a:avLst/>
          </a:prstGeom>
          <a:noFill/>
        </p:spPr>
        <p:txBody>
          <a:bodyPr>
            <a:normAutofit fontScale="40000" lnSpcReduction="20000"/>
          </a:bodyPr>
          <a:lstStyle/>
          <a:p>
            <a:endParaRPr lang="zh-CN" altLang="en-US"/>
          </a:p>
        </p:txBody>
      </p:sp>
      <p:grpSp>
        <p:nvGrpSpPr>
          <p:cNvPr id="47111" name="Group 8"/>
          <p:cNvGrpSpPr>
            <a:grpSpLocks/>
          </p:cNvGrpSpPr>
          <p:nvPr/>
        </p:nvGrpSpPr>
        <p:grpSpPr bwMode="auto">
          <a:xfrm>
            <a:off x="179388" y="1989138"/>
            <a:ext cx="8713092" cy="1800225"/>
            <a:chOff x="288" y="1888"/>
            <a:chExt cx="5472" cy="1134"/>
          </a:xfrm>
        </p:grpSpPr>
        <p:sp>
          <p:nvSpPr>
            <p:cNvPr id="47112" name="Text Box 9"/>
            <p:cNvSpPr txBox="1">
              <a:spLocks noChangeArrowheads="1"/>
            </p:cNvSpPr>
            <p:nvPr/>
          </p:nvSpPr>
          <p:spPr bwMode="auto">
            <a:xfrm>
              <a:off x="288" y="1888"/>
              <a:ext cx="547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[</a:t>
              </a: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奈魁斯特稳定判据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]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：若系统的开环传递函数在右半平面上有   个极点，开环频率特性曲线逆时针包围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点圈数为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等于</a:t>
              </a:r>
              <a:r>
                <a:rPr lang="en-US" altLang="zh-CN" sz="2800" b="0" dirty="0" err="1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G</a:t>
              </a:r>
              <a:r>
                <a:rPr lang="en-US" altLang="zh-CN" sz="2800" b="0" baseline="-25000" dirty="0" err="1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k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(s)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在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[s]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平面的右半平面的极点数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，则闭环系统稳定，否则不稳定。</a:t>
              </a:r>
            </a:p>
          </p:txBody>
        </p:sp>
        <p:graphicFrame>
          <p:nvGraphicFramePr>
            <p:cNvPr id="47107" name="Object 10"/>
            <p:cNvGraphicFramePr>
              <a:graphicFrameLocks noChangeAspect="1"/>
            </p:cNvGraphicFramePr>
            <p:nvPr/>
          </p:nvGraphicFramePr>
          <p:xfrm>
            <a:off x="1027" y="2241"/>
            <a:ext cx="19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61" name="公式" r:id="rId4" imgW="164885" imgH="164885" progId="">
                    <p:embed/>
                  </p:oleObj>
                </mc:Choice>
                <mc:Fallback>
                  <p:oleObj name="公式" r:id="rId4" imgW="164885" imgH="164885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2241"/>
                          <a:ext cx="192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8" name="Object 11"/>
            <p:cNvSpPr txBox="1"/>
            <p:nvPr/>
          </p:nvSpPr>
          <p:spPr bwMode="auto">
            <a:xfrm>
              <a:off x="3342" y="2781"/>
              <a:ext cx="139" cy="216"/>
            </a:xfrm>
            <a:prstGeom prst="rect">
              <a:avLst/>
            </a:prstGeom>
            <a:noFill/>
          </p:spPr>
          <p:txBody>
            <a:bodyPr>
              <a:normAutofit lnSpcReduction="10000"/>
            </a:bodyPr>
            <a:lstStyle/>
            <a:p>
              <a:endParaRPr lang="zh-CN" altLang="en-US"/>
            </a:p>
          </p:txBody>
        </p:sp>
        <p:sp>
          <p:nvSpPr>
            <p:cNvPr id="47109" name="Object 12"/>
            <p:cNvSpPr txBox="1"/>
            <p:nvPr/>
          </p:nvSpPr>
          <p:spPr bwMode="auto">
            <a:xfrm>
              <a:off x="4644" y="2783"/>
              <a:ext cx="148" cy="230"/>
            </a:xfrm>
            <a:prstGeom prst="rect">
              <a:avLst/>
            </a:prstGeom>
            <a:noFill/>
          </p:spPr>
          <p:txBody>
            <a:bodyPr>
              <a:normAutofit lnSpcReduction="10000"/>
            </a:bodyPr>
            <a:lstStyle/>
            <a:p>
              <a:endParaRPr lang="zh-CN" alt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99566264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Object 2"/>
              <p:cNvSpPr txBox="1"/>
              <p:nvPr/>
            </p:nvSpPr>
            <p:spPr bwMode="auto">
              <a:xfrm>
                <a:off x="1331640" y="836712"/>
                <a:ext cx="6592887" cy="1114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813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836712"/>
                <a:ext cx="6592887" cy="111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7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16210"/>
              </p:ext>
            </p:extLst>
          </p:nvPr>
        </p:nvGraphicFramePr>
        <p:xfrm>
          <a:off x="0" y="2060848"/>
          <a:ext cx="50419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7" name="Visio" r:id="rId5" imgW="4533470" imgH="3615334" progId="Visio.Drawing.11">
                  <p:embed/>
                </p:oleObj>
              </mc:Choice>
              <mc:Fallback>
                <p:oleObj name="Visio" r:id="rId5" imgW="4533470" imgH="3615334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848"/>
                        <a:ext cx="5041900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5183" y="2564904"/>
            <a:ext cx="4108817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逆时针卷数</a:t>
            </a:r>
            <a:r>
              <a:rPr lang="en-US" altLang="zh-CN" sz="4000" dirty="0"/>
              <a:t>N=0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r>
              <a:rPr lang="en-US" altLang="zh-CN" sz="4000" dirty="0"/>
              <a:t>      N=P</a:t>
            </a:r>
            <a:r>
              <a:rPr lang="en-US" altLang="zh-CN" sz="4000" baseline="-25000" dirty="0"/>
              <a:t>k</a:t>
            </a:r>
            <a:r>
              <a:rPr lang="en-US" altLang="zh-CN" sz="4000" dirty="0"/>
              <a:t>-P</a:t>
            </a:r>
            <a:r>
              <a:rPr lang="en-US" altLang="zh-CN" sz="4000" baseline="-25000" dirty="0"/>
              <a:t>b</a:t>
            </a:r>
          </a:p>
          <a:p>
            <a:pPr algn="ctr"/>
            <a:r>
              <a:rPr lang="zh-CN" altLang="en-US" sz="4000" dirty="0"/>
              <a:t>系统稳定</a:t>
            </a:r>
          </a:p>
        </p:txBody>
      </p:sp>
    </p:spTree>
    <p:extLst>
      <p:ext uri="{BB962C8B-B14F-4D97-AF65-F5344CB8AC3E}">
        <p14:creationId xmlns:p14="http://schemas.microsoft.com/office/powerpoint/2010/main" val="36000469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Object 2"/>
              <p:cNvSpPr txBox="1"/>
              <p:nvPr/>
            </p:nvSpPr>
            <p:spPr bwMode="auto">
              <a:xfrm>
                <a:off x="1475656" y="764704"/>
                <a:ext cx="6027737" cy="990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915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764704"/>
                <a:ext cx="6027737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9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45286"/>
              </p:ext>
            </p:extLst>
          </p:nvPr>
        </p:nvGraphicFramePr>
        <p:xfrm>
          <a:off x="251520" y="1844824"/>
          <a:ext cx="377825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5" name="Visio" r:id="rId5" imgW="4533109" imgH="3615334" progId="Visio.Drawing.11">
                  <p:embed/>
                </p:oleObj>
              </mc:Choice>
              <mc:Fallback>
                <p:oleObj name="Visio" r:id="rId5" imgW="4533109" imgH="3615334" progId="Visio.Drawing.11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3778250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09840"/>
              </p:ext>
            </p:extLst>
          </p:nvPr>
        </p:nvGraphicFramePr>
        <p:xfrm>
          <a:off x="4860032" y="1844824"/>
          <a:ext cx="388778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6" name="Visio" r:id="rId7" imgW="4484630" imgH="3615334" progId="Visio.Drawing.11">
                  <p:embed/>
                </p:oleObj>
              </mc:Choice>
              <mc:Fallback>
                <p:oleObj name="Visio" r:id="rId7" imgW="4484630" imgH="3615334" progId="Visio.Drawing.11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88778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4941168"/>
            <a:ext cx="6768752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逆时针卷数</a:t>
            </a:r>
            <a:r>
              <a:rPr lang="en-US" altLang="zh-CN" sz="4000" dirty="0"/>
              <a:t>N=P</a:t>
            </a:r>
            <a:r>
              <a:rPr lang="en-US" altLang="zh-CN" sz="4000" baseline="-25000" dirty="0"/>
              <a:t>k</a:t>
            </a:r>
            <a:r>
              <a:rPr lang="en-US" altLang="zh-CN" sz="4000" dirty="0"/>
              <a:t>-P</a:t>
            </a:r>
            <a:r>
              <a:rPr lang="en-US" altLang="zh-CN" sz="4000" baseline="-25000" dirty="0"/>
              <a:t>b </a:t>
            </a:r>
            <a:r>
              <a:rPr lang="en-US" altLang="zh-CN" sz="4000" dirty="0"/>
              <a:t>=-1</a:t>
            </a:r>
            <a:r>
              <a:rPr lang="zh-CN" altLang="en-US" sz="4000" dirty="0"/>
              <a:t>：</a:t>
            </a:r>
            <a:r>
              <a:rPr lang="en-US" altLang="zh-CN" sz="4000" dirty="0"/>
              <a:t>P</a:t>
            </a:r>
            <a:r>
              <a:rPr lang="en-US" altLang="zh-CN" sz="4000" baseline="-25000" dirty="0"/>
              <a:t>b</a:t>
            </a:r>
            <a:r>
              <a:rPr lang="en-US" altLang="zh-CN" sz="4000" dirty="0"/>
              <a:t>=1</a:t>
            </a:r>
            <a:r>
              <a:rPr lang="zh-CN" altLang="en-US" sz="4000" dirty="0"/>
              <a:t>系统不稳定</a:t>
            </a:r>
            <a:r>
              <a:rPr lang="en-US" altLang="zh-CN" sz="4000" baseline="-25000" dirty="0"/>
              <a:t>  </a:t>
            </a:r>
            <a:endParaRPr lang="zh-CN" alt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131359045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Object 2"/>
              <p:cNvSpPr txBox="1"/>
              <p:nvPr/>
            </p:nvSpPr>
            <p:spPr bwMode="auto">
              <a:xfrm>
                <a:off x="1797396" y="927596"/>
                <a:ext cx="5222875" cy="1114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1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7396" y="927596"/>
                <a:ext cx="5222875" cy="111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6084888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251520" y="2565400"/>
            <a:ext cx="28083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逆时针旋转卷数        </a:t>
            </a:r>
            <a:r>
              <a:rPr lang="en-US" altLang="zh-CN" sz="2800" dirty="0"/>
              <a:t>N=1, 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=1,</a:t>
            </a:r>
          </a:p>
          <a:p>
            <a:pPr eaLnBrk="1" hangingPunct="1"/>
            <a:r>
              <a:rPr lang="en-US" altLang="zh-CN" sz="2800" dirty="0"/>
              <a:t>N=P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-P</a:t>
            </a:r>
            <a:r>
              <a:rPr lang="en-US" altLang="zh-CN" sz="2800" baseline="-25000" dirty="0"/>
              <a:t>B</a:t>
            </a:r>
          </a:p>
          <a:p>
            <a:pPr eaLnBrk="1" hangingPunct="1"/>
            <a:r>
              <a:rPr lang="en-US" altLang="zh-CN" sz="2800" dirty="0"/>
              <a:t>P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=P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-N=0</a:t>
            </a:r>
          </a:p>
          <a:p>
            <a:pPr eaLnBrk="1" hangingPunct="1"/>
            <a:r>
              <a:rPr lang="zh-CN" altLang="en-US" sz="2800" dirty="0"/>
              <a:t>系统稳定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12472465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179388" y="814388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开环传递函数为：                                  ，试用奈奎斯特判据判断闭环系统的稳定性。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72549"/>
              </p:ext>
            </p:extLst>
          </p:nvPr>
        </p:nvGraphicFramePr>
        <p:xfrm>
          <a:off x="3792649" y="576203"/>
          <a:ext cx="2566814" cy="71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19" name="公式" r:id="rId3" imgW="1586811" imgH="444307" progId="">
                  <p:embed/>
                </p:oleObj>
              </mc:Choice>
              <mc:Fallback>
                <p:oleObj name="公式" r:id="rId3" imgW="1586811" imgH="444307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649" y="576203"/>
                        <a:ext cx="2566814" cy="718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950" y="2286000"/>
            <a:ext cx="3429000" cy="3508375"/>
            <a:chOff x="68" y="1440"/>
            <a:chExt cx="2160" cy="2210"/>
          </a:xfrm>
        </p:grpSpPr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68" y="1440"/>
              <a:ext cx="2160" cy="2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[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解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]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：开环系统的奈氏图。在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右半平面的极点数为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，绕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点的圈数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N=0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，则闭环系统在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右半平面的个数：    		                。 故闭环系统是稳定的。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03" name="Object 6"/>
                <p:cNvSpPr txBox="1"/>
                <p:nvPr/>
              </p:nvSpPr>
              <p:spPr bwMode="auto">
                <a:xfrm>
                  <a:off x="224" y="3100"/>
                  <a:ext cx="1163" cy="23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1203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" y="3100"/>
                  <a:ext cx="1163" cy="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498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039937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3586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 b="18822"/>
          <a:stretch>
            <a:fillRect/>
          </a:stretch>
        </p:blipFill>
        <p:spPr>
          <a:xfrm>
            <a:off x="971600" y="3645024"/>
            <a:ext cx="6969125" cy="1770063"/>
          </a:xfrm>
          <a:solidFill>
            <a:schemeClr val="bg1"/>
          </a:solidFill>
        </p:spPr>
      </p:pic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2374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dirty="0"/>
              <a:t>稳定的程度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827088" y="1772816"/>
            <a:ext cx="7632700" cy="16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sz="2400" b="0" dirty="0"/>
              <a:t>临界稳定：若系统在扰动消失后，输出与原始的平衡状态间存在恒定的偏差或输出维持等幅振荡，则系统处于临界稳定状态。</a:t>
            </a:r>
            <a:endParaRPr kumimoji="0" lang="en-US" altLang="zh-CN" sz="2400" b="0" dirty="0"/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835696" y="5445224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稳定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995936" y="5517232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临界稳定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084168" y="5517232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0" dirty="0"/>
              <a:t>不稳定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5.1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系统稳定性的基本概念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996952"/>
            <a:ext cx="327585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假定有摩擦损耗</a:t>
            </a:r>
          </a:p>
        </p:txBody>
      </p:sp>
    </p:spTree>
    <p:extLst>
      <p:ext uri="{BB962C8B-B14F-4D97-AF65-F5344CB8AC3E}">
        <p14:creationId xmlns:p14="http://schemas.microsoft.com/office/powerpoint/2010/main" val="1388030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nimBg="1"/>
      <p:bldP spid="180229" grpId="0"/>
      <p:bldP spid="180230" grpId="0"/>
      <p:bldP spid="180231" grpId="0"/>
      <p:bldP spid="180232" grpId="0"/>
      <p:bldP spid="1802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0"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kumimoji="0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下图所示反馈控制系统，</a:t>
            </a:r>
            <a:r>
              <a:rPr kumimoji="0" lang="en-US" altLang="zh-CN" sz="3200" i="1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0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为何值时稳定</a:t>
            </a:r>
            <a:r>
              <a:rPr kumimoji="0"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</a:p>
        </p:txBody>
      </p:sp>
      <p:graphicFrame>
        <p:nvGraphicFramePr>
          <p:cNvPr id="5222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1989138"/>
          <a:ext cx="43624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8" name="Visio" r:id="rId5" imgW="1743058" imgH="687448" progId="Visio.Drawing.11">
                  <p:embed/>
                </p:oleObj>
              </mc:Choice>
              <mc:Fallback>
                <p:oleObj name="Visio" r:id="rId5" imgW="1743058" imgH="687448" progId="Visio.Drawing.11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436245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46791"/>
              </p:ext>
            </p:extLst>
          </p:nvPr>
        </p:nvGraphicFramePr>
        <p:xfrm>
          <a:off x="4362450" y="1989138"/>
          <a:ext cx="4516296" cy="41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9" name="Visio" r:id="rId7" imgW="4830130" imgH="4412601" progId="Visio.Drawing.11">
                  <p:embed/>
                </p:oleObj>
              </mc:Choice>
              <mc:Fallback>
                <p:oleObj name="Visio" r:id="rId7" imgW="4830130" imgH="4412601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989138"/>
                        <a:ext cx="4516296" cy="412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431800" y="3933825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只要 </a:t>
            </a:r>
            <a:r>
              <a:rPr kumimoji="0" lang="en-US" altLang="zh-CN" sz="3200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kumimoji="0"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&gt;0 </a:t>
            </a:r>
            <a:r>
              <a:rPr kumimoji="0"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，稳定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51064767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5" name="Group 2"/>
          <p:cNvGrpSpPr>
            <a:grpSpLocks/>
          </p:cNvGrpSpPr>
          <p:nvPr/>
        </p:nvGrpSpPr>
        <p:grpSpPr bwMode="auto">
          <a:xfrm>
            <a:off x="331486" y="783580"/>
            <a:ext cx="8540750" cy="1373187"/>
            <a:chOff x="288" y="528"/>
            <a:chExt cx="5380" cy="865"/>
          </a:xfrm>
        </p:grpSpPr>
        <p:sp>
          <p:nvSpPr>
            <p:cNvPr id="53260" name="Text Box 3"/>
            <p:cNvSpPr txBox="1">
              <a:spLocks noChangeArrowheads="1"/>
            </p:cNvSpPr>
            <p:nvPr/>
          </p:nvSpPr>
          <p:spPr bwMode="auto">
            <a:xfrm>
              <a:off x="288" y="528"/>
              <a:ext cx="307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[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例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]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系统结构图如右：试判断闭环系统的稳定性并讨论稳定性和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k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的关系。</a:t>
              </a:r>
            </a:p>
          </p:txBody>
        </p:sp>
        <p:grpSp>
          <p:nvGrpSpPr>
            <p:cNvPr id="53261" name="Group 4"/>
            <p:cNvGrpSpPr>
              <a:grpSpLocks/>
            </p:cNvGrpSpPr>
            <p:nvPr/>
          </p:nvGrpSpPr>
          <p:grpSpPr bwMode="auto">
            <a:xfrm>
              <a:off x="3312" y="576"/>
              <a:ext cx="2356" cy="768"/>
              <a:chOff x="956" y="1968"/>
              <a:chExt cx="2356" cy="768"/>
            </a:xfrm>
          </p:grpSpPr>
          <p:sp>
            <p:nvSpPr>
              <p:cNvPr id="53262" name="Line 5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3" name="AutoShape 6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192" cy="192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64" name="Line 7"/>
              <p:cNvSpPr>
                <a:spLocks noChangeShapeType="1"/>
              </p:cNvSpPr>
              <p:nvPr/>
            </p:nvSpPr>
            <p:spPr bwMode="auto">
              <a:xfrm>
                <a:off x="1536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5" name="Rectangle 8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76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266" name="Line 9"/>
              <p:cNvSpPr>
                <a:spLocks noChangeShapeType="1"/>
              </p:cNvSpPr>
              <p:nvPr/>
            </p:nvSpPr>
            <p:spPr bwMode="auto">
              <a:xfrm>
                <a:off x="2592" y="22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7" name="Line 10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8" name="Line 11"/>
              <p:cNvSpPr>
                <a:spLocks noChangeShapeType="1"/>
              </p:cNvSpPr>
              <p:nvPr/>
            </p:nvSpPr>
            <p:spPr bwMode="auto">
              <a:xfrm flipH="1">
                <a:off x="1440" y="273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69" name="Line 12"/>
              <p:cNvSpPr>
                <a:spLocks noChangeShapeType="1"/>
              </p:cNvSpPr>
              <p:nvPr/>
            </p:nvSpPr>
            <p:spPr bwMode="auto">
              <a:xfrm flipV="1">
                <a:off x="1440" y="23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3252" name="Object 13"/>
              <p:cNvGraphicFramePr>
                <a:graphicFrameLocks noChangeAspect="1"/>
              </p:cNvGraphicFramePr>
              <p:nvPr/>
            </p:nvGraphicFramePr>
            <p:xfrm>
              <a:off x="2016" y="2016"/>
              <a:ext cx="371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69" name="Equation" r:id="rId3" imgW="317225" imgH="393359" progId="">
                      <p:embed/>
                    </p:oleObj>
                  </mc:Choice>
                  <mc:Fallback>
                    <p:oleObj name="Equation" r:id="rId3" imgW="317225" imgH="393359" progId="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016"/>
                            <a:ext cx="371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70" name="Text Box 14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>
                    <a:solidFill>
                      <a:srgbClr val="070605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-</a:t>
                </a:r>
              </a:p>
            </p:txBody>
          </p:sp>
          <p:graphicFrame>
            <p:nvGraphicFramePr>
              <p:cNvPr id="53253" name="Object 15"/>
              <p:cNvGraphicFramePr>
                <a:graphicFrameLocks noChangeAspect="1"/>
              </p:cNvGraphicFramePr>
              <p:nvPr/>
            </p:nvGraphicFramePr>
            <p:xfrm>
              <a:off x="956" y="1990"/>
              <a:ext cx="34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70" name="Equation" r:id="rId5" imgW="317225" imgH="203024" progId="">
                      <p:embed/>
                    </p:oleObj>
                  </mc:Choice>
                  <mc:Fallback>
                    <p:oleObj name="Equation" r:id="rId5" imgW="317225" imgH="203024" progId="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6" y="1990"/>
                            <a:ext cx="34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4" name="Object 16"/>
              <p:cNvGraphicFramePr>
                <a:graphicFrameLocks noChangeAspect="1"/>
              </p:cNvGraphicFramePr>
              <p:nvPr/>
            </p:nvGraphicFramePr>
            <p:xfrm>
              <a:off x="2917" y="1990"/>
              <a:ext cx="35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71" name="Equation" r:id="rId7" imgW="330057" imgH="203112" progId="">
                      <p:embed/>
                    </p:oleObj>
                  </mc:Choice>
                  <mc:Fallback>
                    <p:oleObj name="Equation" r:id="rId7" imgW="330057" imgH="203112" progId="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7" y="1990"/>
                            <a:ext cx="354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256" name="Text Box 18"/>
          <p:cNvSpPr txBox="1">
            <a:spLocks noChangeArrowheads="1"/>
          </p:cNvSpPr>
          <p:nvPr/>
        </p:nvSpPr>
        <p:spPr bwMode="auto">
          <a:xfrm>
            <a:off x="323850" y="2133600"/>
            <a:ext cx="342106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：开环系统奈氏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图是一个半径为      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圆心在               的圆。</a:t>
            </a:r>
            <a:endParaRPr lang="en-US" altLang="zh-CN" sz="2000" b="0" dirty="0">
              <a:solidFill>
                <a:srgbClr val="070605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显然，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k&gt;=1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时，逆时针包围 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(-1,j0)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圈，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 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-N=0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，系统稳定；</a:t>
            </a:r>
            <a:endParaRPr lang="en-US" altLang="zh-CN" sz="2000" b="0" dirty="0">
              <a:solidFill>
                <a:srgbClr val="070605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k&lt;1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时不包围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(-1,j0)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点，</a:t>
            </a:r>
          </a:p>
          <a:p>
            <a:pPr eaLnBrk="1" hangingPunct="1"/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N=0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；则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=P</a:t>
            </a:r>
            <a:r>
              <a:rPr lang="en-US" altLang="zh-CN" sz="2000" b="0" baseline="-2500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-N=1</a:t>
            </a:r>
            <a:r>
              <a:rPr lang="zh-CN" altLang="en-US" sz="20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，系统不稳定。</a:t>
            </a:r>
          </a:p>
        </p:txBody>
      </p:sp>
      <p:graphicFrame>
        <p:nvGraphicFramePr>
          <p:cNvPr id="53250" name="Object 19"/>
          <p:cNvGraphicFramePr>
            <a:graphicFrameLocks noChangeAspect="1"/>
          </p:cNvGraphicFramePr>
          <p:nvPr/>
        </p:nvGraphicFramePr>
        <p:xfrm>
          <a:off x="2051050" y="2565400"/>
          <a:ext cx="3063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72" name="公式" r:id="rId9" imgW="164957" imgH="406048" progId="">
                  <p:embed/>
                </p:oleObj>
              </mc:Choice>
              <mc:Fallback>
                <p:oleObj name="公式" r:id="rId9" imgW="164957" imgH="406048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3063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Object 20"/>
              <p:cNvSpPr txBox="1"/>
              <p:nvPr/>
            </p:nvSpPr>
            <p:spPr bwMode="auto">
              <a:xfrm>
                <a:off x="1042988" y="3068638"/>
                <a:ext cx="984250" cy="7635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251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3068638"/>
                <a:ext cx="984250" cy="7635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081764" y="2276872"/>
            <a:ext cx="5062236" cy="3797300"/>
            <a:chOff x="2400" y="1488"/>
            <a:chExt cx="3360" cy="2520"/>
          </a:xfrm>
        </p:grpSpPr>
        <p:pic>
          <p:nvPicPr>
            <p:cNvPr id="53258" name="Picture 2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336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9" name="Oval 23"/>
            <p:cNvSpPr>
              <a:spLocks noChangeArrowheads="1"/>
            </p:cNvSpPr>
            <p:nvPr/>
          </p:nvSpPr>
          <p:spPr bwMode="auto">
            <a:xfrm>
              <a:off x="4150" y="275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09666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 Box 2"/>
          <p:cNvSpPr txBox="1">
            <a:spLocks noChangeArrowheads="1"/>
          </p:cNvSpPr>
          <p:nvPr/>
        </p:nvSpPr>
        <p:spPr bwMode="auto">
          <a:xfrm>
            <a:off x="858068" y="719951"/>
            <a:ext cx="73996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奈奎斯特稳定判据在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Ⅰ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Ⅱ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型系统中的应用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864746" y="1250177"/>
            <a:ext cx="7392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具有开环</a:t>
            </a: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极点系统，其开环传递函数为：</a:t>
            </a: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06680"/>
              </p:ext>
            </p:extLst>
          </p:nvPr>
        </p:nvGraphicFramePr>
        <p:xfrm>
          <a:off x="3070226" y="1797051"/>
          <a:ext cx="28321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0" name="公式" r:id="rId3" imgW="1447800" imgH="876300" progId="">
                  <p:embed/>
                </p:oleObj>
              </mc:Choice>
              <mc:Fallback>
                <p:oleObj name="公式" r:id="rId3" imgW="1447800" imgH="8763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6" y="1797051"/>
                        <a:ext cx="28321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3500438"/>
            <a:ext cx="8610600" cy="2654300"/>
            <a:chOff x="336" y="2205"/>
            <a:chExt cx="5424" cy="1672"/>
          </a:xfrm>
        </p:grpSpPr>
        <p:sp>
          <p:nvSpPr>
            <p:cNvPr id="54280" name="Text Box 6"/>
            <p:cNvSpPr txBox="1">
              <a:spLocks noChangeArrowheads="1"/>
            </p:cNvSpPr>
            <p:nvPr/>
          </p:nvSpPr>
          <p:spPr bwMode="auto">
            <a:xfrm>
              <a:off x="336" y="2205"/>
              <a:ext cx="5424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        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可见，在原点有    重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极点。也就是在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s=0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点，      不解析，若取奈氏路径同上时（通过虚轴的整个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右半平面），不满足柯西幅角定理。为了使奈氏路径不经过原点而仍然能包围整个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右半平面，重构奈氏路径如下：以原点为圆心，半径为无穷小做右半圆。这时的奈氏路径由以下四部分组成：</a:t>
              </a:r>
            </a:p>
          </p:txBody>
        </p:sp>
        <p:graphicFrame>
          <p:nvGraphicFramePr>
            <p:cNvPr id="54275" name="Object 7"/>
            <p:cNvGraphicFramePr>
              <a:graphicFrameLocks noChangeAspect="1"/>
            </p:cNvGraphicFramePr>
            <p:nvPr/>
          </p:nvGraphicFramePr>
          <p:xfrm>
            <a:off x="2381" y="229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41" name="公式" r:id="rId5" imgW="126835" imgH="139518" progId="">
                    <p:embed/>
                  </p:oleObj>
                </mc:Choice>
                <mc:Fallback>
                  <p:oleObj name="公式" r:id="rId5" imgW="126835" imgH="139518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96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6" name="Object 8"/>
            <p:cNvGraphicFramePr>
              <a:graphicFrameLocks noChangeAspect="1"/>
            </p:cNvGraphicFramePr>
            <p:nvPr/>
          </p:nvGraphicFramePr>
          <p:xfrm>
            <a:off x="5148" y="2212"/>
            <a:ext cx="49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42" name="公式" r:id="rId7" imgW="393529" imgH="228501" progId="">
                    <p:embed/>
                  </p:oleObj>
                </mc:Choice>
                <mc:Fallback>
                  <p:oleObj name="公式" r:id="rId7" imgW="393529" imgH="228501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212"/>
                          <a:ext cx="499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919459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2" name="Text Box 2"/>
          <p:cNvSpPr txBox="1">
            <a:spLocks noChangeArrowheads="1"/>
          </p:cNvSpPr>
          <p:nvPr/>
        </p:nvSpPr>
        <p:spPr bwMode="auto">
          <a:xfrm>
            <a:off x="323850" y="1398810"/>
            <a:ext cx="58674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Ⅰ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部分：正虚轴，                ，</a:t>
            </a: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Ⅱ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部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分为半径为无穷大的右半圆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</a:t>
            </a: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Ⅲ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部分负虚轴，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Ⅳ</a:t>
            </a: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部分为半径为无穷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小的右半圆，</a:t>
            </a: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4188"/>
              </p:ext>
            </p:extLst>
          </p:nvPr>
        </p:nvGraphicFramePr>
        <p:xfrm>
          <a:off x="2843808" y="1541685"/>
          <a:ext cx="1531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4" name="公式" r:id="rId3" imgW="888614" imgH="203112" progId="">
                  <p:embed/>
                </p:oleObj>
              </mc:Choice>
              <mc:Fallback>
                <p:oleObj name="公式" r:id="rId3" imgW="888614" imgH="203112" progId="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541685"/>
                        <a:ext cx="15319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22171"/>
              </p:ext>
            </p:extLst>
          </p:nvPr>
        </p:nvGraphicFramePr>
        <p:xfrm>
          <a:off x="4787900" y="2190973"/>
          <a:ext cx="1439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5" name="公式" r:id="rId5" imgW="698500" imgH="228600" progId="">
                  <p:embed/>
                </p:oleObj>
              </mc:Choice>
              <mc:Fallback>
                <p:oleObj name="公式" r:id="rId5" imgW="698500" imgH="228600" progId="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90973"/>
                        <a:ext cx="14398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74593"/>
              </p:ext>
            </p:extLst>
          </p:nvPr>
        </p:nvGraphicFramePr>
        <p:xfrm>
          <a:off x="539750" y="3630835"/>
          <a:ext cx="1665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6" name="公式" r:id="rId7" imgW="863225" imgH="203112" progId="">
                  <p:embed/>
                </p:oleObj>
              </mc:Choice>
              <mc:Fallback>
                <p:oleObj name="公式" r:id="rId7" imgW="863225" imgH="20311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30835"/>
                        <a:ext cx="1665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70941"/>
              </p:ext>
            </p:extLst>
          </p:nvPr>
        </p:nvGraphicFramePr>
        <p:xfrm>
          <a:off x="2555875" y="4273773"/>
          <a:ext cx="4103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7" name="公式" r:id="rId9" imgW="2094591" imgH="406224" progId="">
                  <p:embed/>
                </p:oleObj>
              </mc:Choice>
              <mc:Fallback>
                <p:oleObj name="公式" r:id="rId9" imgW="2094591" imgH="406224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73773"/>
                        <a:ext cx="410368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3" name="Group 7"/>
          <p:cNvGrpSpPr>
            <a:grpSpLocks/>
          </p:cNvGrpSpPr>
          <p:nvPr/>
        </p:nvGrpSpPr>
        <p:grpSpPr bwMode="auto">
          <a:xfrm>
            <a:off x="250825" y="5142135"/>
            <a:ext cx="7921625" cy="519113"/>
            <a:chOff x="249" y="3203"/>
            <a:chExt cx="4990" cy="327"/>
          </a:xfrm>
        </p:grpSpPr>
        <p:sp>
          <p:nvSpPr>
            <p:cNvPr id="55329" name="Text Box 8"/>
            <p:cNvSpPr txBox="1">
              <a:spLocks noChangeArrowheads="1"/>
            </p:cNvSpPr>
            <p:nvPr/>
          </p:nvSpPr>
          <p:spPr bwMode="auto">
            <a:xfrm>
              <a:off x="249" y="3203"/>
              <a:ext cx="49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下面讨论对于这种奈魁斯特路径的映射           ：</a:t>
              </a:r>
            </a:p>
          </p:txBody>
        </p:sp>
        <p:graphicFrame>
          <p:nvGraphicFramePr>
            <p:cNvPr id="55311" name="Object 9"/>
            <p:cNvGraphicFramePr>
              <a:graphicFrameLocks noChangeAspect="1"/>
            </p:cNvGraphicFramePr>
            <p:nvPr/>
          </p:nvGraphicFramePr>
          <p:xfrm>
            <a:off x="4150" y="3249"/>
            <a:ext cx="59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8" name="公式" r:id="rId11" imgW="520700" imgH="228600" progId="">
                    <p:embed/>
                  </p:oleObj>
                </mc:Choice>
                <mc:Fallback>
                  <p:oleObj name="公式" r:id="rId11" imgW="520700" imgH="228600" progId="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249"/>
                          <a:ext cx="59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443663" y="1167035"/>
            <a:ext cx="2533650" cy="2895600"/>
            <a:chOff x="4167" y="336"/>
            <a:chExt cx="1596" cy="1824"/>
          </a:xfrm>
        </p:grpSpPr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 flipV="1">
              <a:off x="4666" y="336"/>
              <a:ext cx="0" cy="18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Line 12"/>
            <p:cNvSpPr>
              <a:spLocks noChangeShapeType="1"/>
            </p:cNvSpPr>
            <p:nvPr/>
          </p:nvSpPr>
          <p:spPr bwMode="auto">
            <a:xfrm>
              <a:off x="4234" y="1248"/>
              <a:ext cx="1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7" name="Arc 13"/>
            <p:cNvSpPr>
              <a:spLocks/>
            </p:cNvSpPr>
            <p:nvPr/>
          </p:nvSpPr>
          <p:spPr bwMode="auto">
            <a:xfrm>
              <a:off x="4666" y="624"/>
              <a:ext cx="768" cy="624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624 h 21600"/>
                <a:gd name="T4" fmla="*/ 0 w 21600"/>
                <a:gd name="T5" fmla="*/ 6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8" name="Arc 14"/>
            <p:cNvSpPr>
              <a:spLocks/>
            </p:cNvSpPr>
            <p:nvPr/>
          </p:nvSpPr>
          <p:spPr bwMode="auto">
            <a:xfrm flipV="1">
              <a:off x="4666" y="1248"/>
              <a:ext cx="768" cy="67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672 h 21600"/>
                <a:gd name="T4" fmla="*/ 0 w 21600"/>
                <a:gd name="T5" fmla="*/ 6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9" name="Line 15"/>
            <p:cNvSpPr>
              <a:spLocks noChangeShapeType="1"/>
            </p:cNvSpPr>
            <p:nvPr/>
          </p:nvSpPr>
          <p:spPr bwMode="auto">
            <a:xfrm flipV="1">
              <a:off x="4666" y="624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0" name="Arc 16"/>
            <p:cNvSpPr>
              <a:spLocks/>
            </p:cNvSpPr>
            <p:nvPr/>
          </p:nvSpPr>
          <p:spPr bwMode="auto">
            <a:xfrm>
              <a:off x="4666" y="110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1" name="Arc 17"/>
            <p:cNvSpPr>
              <a:spLocks/>
            </p:cNvSpPr>
            <p:nvPr/>
          </p:nvSpPr>
          <p:spPr bwMode="auto">
            <a:xfrm flipV="1">
              <a:off x="4666" y="124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2" name="Line 18"/>
            <p:cNvSpPr>
              <a:spLocks noChangeShapeType="1"/>
            </p:cNvSpPr>
            <p:nvPr/>
          </p:nvSpPr>
          <p:spPr bwMode="auto">
            <a:xfrm flipV="1">
              <a:off x="4666" y="1392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3" name="Line 19"/>
            <p:cNvSpPr>
              <a:spLocks noChangeShapeType="1"/>
            </p:cNvSpPr>
            <p:nvPr/>
          </p:nvSpPr>
          <p:spPr bwMode="auto">
            <a:xfrm flipV="1">
              <a:off x="4666" y="960"/>
              <a:ext cx="67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4" name="Line 20"/>
            <p:cNvSpPr>
              <a:spLocks noChangeShapeType="1"/>
            </p:cNvSpPr>
            <p:nvPr/>
          </p:nvSpPr>
          <p:spPr bwMode="auto">
            <a:xfrm>
              <a:off x="4666" y="1248"/>
              <a:ext cx="144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5303" name="Object 21"/>
            <p:cNvGraphicFramePr>
              <a:graphicFrameLocks noChangeAspect="1"/>
            </p:cNvGraphicFramePr>
            <p:nvPr/>
          </p:nvGraphicFramePr>
          <p:xfrm>
            <a:off x="4858" y="1104"/>
            <a:ext cx="10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9" name="Equation" r:id="rId13" imgW="152280" imgH="228600" progId="">
                    <p:embed/>
                  </p:oleObj>
                </mc:Choice>
                <mc:Fallback>
                  <p:oleObj name="Equation" r:id="rId13" imgW="152280" imgH="228600" progId="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104"/>
                          <a:ext cx="109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22"/>
            <p:cNvGraphicFramePr>
              <a:graphicFrameLocks noChangeAspect="1"/>
            </p:cNvGraphicFramePr>
            <p:nvPr/>
          </p:nvGraphicFramePr>
          <p:xfrm>
            <a:off x="4810" y="1232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0" name="Equation" r:id="rId15" imgW="190440" imgH="254160" progId="">
                    <p:embed/>
                  </p:oleObj>
                </mc:Choice>
                <mc:Fallback>
                  <p:oleObj name="Equation" r:id="rId15" imgW="190440" imgH="254160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232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23"/>
            <p:cNvGraphicFramePr>
              <a:graphicFrameLocks noChangeAspect="1"/>
            </p:cNvGraphicFramePr>
            <p:nvPr/>
          </p:nvGraphicFramePr>
          <p:xfrm>
            <a:off x="4762" y="1296"/>
            <a:ext cx="4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1" name="Equation" r:id="rId17" imgW="495000" imgH="292320" progId="">
                    <p:embed/>
                  </p:oleObj>
                </mc:Choice>
                <mc:Fallback>
                  <p:oleObj name="Equation" r:id="rId17" imgW="495000" imgH="292320" progId="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296"/>
                          <a:ext cx="40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24"/>
            <p:cNvGraphicFramePr>
              <a:graphicFrameLocks noChangeAspect="1"/>
            </p:cNvGraphicFramePr>
            <p:nvPr/>
          </p:nvGraphicFramePr>
          <p:xfrm>
            <a:off x="5328" y="768"/>
            <a:ext cx="4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2" name="Equation" r:id="rId19" imgW="533160" imgH="254160" progId="">
                    <p:embed/>
                  </p:oleObj>
                </mc:Choice>
                <mc:Fallback>
                  <p:oleObj name="Equation" r:id="rId19" imgW="533160" imgH="254160" progId="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768"/>
                          <a:ext cx="43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25"/>
            <p:cNvGraphicFramePr>
              <a:graphicFrameLocks noChangeAspect="1"/>
            </p:cNvGraphicFramePr>
            <p:nvPr/>
          </p:nvGraphicFramePr>
          <p:xfrm>
            <a:off x="4186" y="96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3" name="Equation" r:id="rId21" imgW="444307" imgH="203112" progId="">
                    <p:embed/>
                  </p:oleObj>
                </mc:Choice>
                <mc:Fallback>
                  <p:oleObj name="Equation" r:id="rId21" imgW="444307" imgH="203112" progId="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960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26"/>
            <p:cNvGraphicFramePr>
              <a:graphicFrameLocks noChangeAspect="1"/>
            </p:cNvGraphicFramePr>
            <p:nvPr/>
          </p:nvGraphicFramePr>
          <p:xfrm>
            <a:off x="4186" y="1328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4" name="Equation" r:id="rId23" imgW="444307" imgH="203112" progId="">
                    <p:embed/>
                  </p:oleObj>
                </mc:Choice>
                <mc:Fallback>
                  <p:oleObj name="Equation" r:id="rId23" imgW="444307" imgH="203112" progId="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1328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27"/>
            <p:cNvGraphicFramePr>
              <a:graphicFrameLocks noChangeAspect="1"/>
            </p:cNvGraphicFramePr>
            <p:nvPr/>
          </p:nvGraphicFramePr>
          <p:xfrm>
            <a:off x="4167" y="528"/>
            <a:ext cx="49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5" name="Equation" r:id="rId25" imgW="482391" imgH="203112" progId="">
                    <p:embed/>
                  </p:oleObj>
                </mc:Choice>
                <mc:Fallback>
                  <p:oleObj name="Equation" r:id="rId25" imgW="482391" imgH="203112" progId="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528"/>
                          <a:ext cx="49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28"/>
            <p:cNvGraphicFramePr>
              <a:graphicFrameLocks noChangeAspect="1"/>
            </p:cNvGraphicFramePr>
            <p:nvPr/>
          </p:nvGraphicFramePr>
          <p:xfrm>
            <a:off x="4178" y="1808"/>
            <a:ext cx="4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6" name="Equation" r:id="rId27" imgW="469696" imgH="203112" progId="">
                    <p:embed/>
                  </p:oleObj>
                </mc:Choice>
                <mc:Fallback>
                  <p:oleObj name="Equation" r:id="rId27" imgW="469696" imgH="203112" progId="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1808"/>
                          <a:ext cx="4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4416" y="7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53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4416" y="15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704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Ⅳ</a:t>
              </a:r>
            </a:p>
          </p:txBody>
        </p:sp>
      </p:grpSp>
      <p:graphicFrame>
        <p:nvGraphicFramePr>
          <p:cNvPr id="5530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32980"/>
              </p:ext>
            </p:extLst>
          </p:nvPr>
        </p:nvGraphicFramePr>
        <p:xfrm>
          <a:off x="468313" y="2838673"/>
          <a:ext cx="21605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7" name="公式" r:id="rId29" imgW="1307532" imgH="406224" progId="">
                  <p:embed/>
                </p:oleObj>
              </mc:Choice>
              <mc:Fallback>
                <p:oleObj name="公式" r:id="rId29" imgW="1307532" imgH="406224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38673"/>
                        <a:ext cx="2160587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712391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836613"/>
            <a:ext cx="8540750" cy="52625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                            </a:t>
            </a:r>
          </a:p>
        </p:txBody>
      </p:sp>
      <p:grpSp>
        <p:nvGrpSpPr>
          <p:cNvPr id="56329" name="Group 3"/>
          <p:cNvGrpSpPr>
            <a:grpSpLocks/>
          </p:cNvGrpSpPr>
          <p:nvPr/>
        </p:nvGrpSpPr>
        <p:grpSpPr bwMode="auto">
          <a:xfrm>
            <a:off x="435694" y="1196752"/>
            <a:ext cx="8382000" cy="3754438"/>
            <a:chOff x="249" y="482"/>
            <a:chExt cx="5280" cy="2365"/>
          </a:xfrm>
        </p:grpSpPr>
        <p:sp>
          <p:nvSpPr>
            <p:cNvPr id="56330" name="Text Box 4"/>
            <p:cNvSpPr txBox="1">
              <a:spLocks noChangeArrowheads="1"/>
            </p:cNvSpPr>
            <p:nvPr/>
          </p:nvSpPr>
          <p:spPr bwMode="auto">
            <a:xfrm>
              <a:off x="249" y="482"/>
              <a:ext cx="5280" cy="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）第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和第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部分：常规的奈氏图          ，关于实轴对称；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）第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部分：                                   ，               ，假设            的分母阶数比分子阶数高；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3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）第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Ⅳ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部分：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(a)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对于</a:t>
              </a:r>
              <a:r>
                <a:rPr lang="en-US" altLang="zh-CN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r>
                <a:rPr lang="zh-CN" altLang="en-US" sz="2800" b="0" dirty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型系统：将奈氏路径中的点                           代入            中得：         </a:t>
              </a:r>
            </a:p>
          </p:txBody>
        </p:sp>
        <p:graphicFrame>
          <p:nvGraphicFramePr>
            <p:cNvPr id="5632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27622"/>
                </p:ext>
              </p:extLst>
            </p:nvPr>
          </p:nvGraphicFramePr>
          <p:xfrm>
            <a:off x="1947" y="936"/>
            <a:ext cx="1913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78" name="公式" r:id="rId3" imgW="1917360" imgH="393480" progId="">
                    <p:embed/>
                  </p:oleObj>
                </mc:Choice>
                <mc:Fallback>
                  <p:oleObj name="公式" r:id="rId3" imgW="1917360" imgH="393480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936"/>
                          <a:ext cx="1913" cy="4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774486"/>
                </p:ext>
              </p:extLst>
            </p:nvPr>
          </p:nvGraphicFramePr>
          <p:xfrm>
            <a:off x="3958" y="537"/>
            <a:ext cx="59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79" name="公式" r:id="rId5" imgW="520700" imgH="228600" progId="">
                    <p:embed/>
                  </p:oleObj>
                </mc:Choice>
                <mc:Fallback>
                  <p:oleObj name="公式" r:id="rId5" imgW="520700" imgH="228600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537"/>
                          <a:ext cx="59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4067162"/>
                </p:ext>
              </p:extLst>
            </p:nvPr>
          </p:nvGraphicFramePr>
          <p:xfrm>
            <a:off x="4010" y="1204"/>
            <a:ext cx="8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0" name="公式" r:id="rId7" imgW="812447" imgH="228501" progId="">
                    <p:embed/>
                  </p:oleObj>
                </mc:Choice>
                <mc:Fallback>
                  <p:oleObj name="公式" r:id="rId7" imgW="812447" imgH="228501" progId="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1204"/>
                          <a:ext cx="87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747626"/>
                </p:ext>
              </p:extLst>
            </p:nvPr>
          </p:nvGraphicFramePr>
          <p:xfrm>
            <a:off x="566" y="1490"/>
            <a:ext cx="59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1" name="公式" r:id="rId9" imgW="520700" imgH="228600" progId="">
                    <p:embed/>
                  </p:oleObj>
                </mc:Choice>
                <mc:Fallback>
                  <p:oleObj name="公式" r:id="rId9" imgW="520700" imgH="228600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1490"/>
                          <a:ext cx="597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973847"/>
                </p:ext>
              </p:extLst>
            </p:nvPr>
          </p:nvGraphicFramePr>
          <p:xfrm>
            <a:off x="3807" y="2206"/>
            <a:ext cx="159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2" name="公式" r:id="rId11" imgW="1231366" imgH="253890" progId="">
                    <p:embed/>
                  </p:oleObj>
                </mc:Choice>
                <mc:Fallback>
                  <p:oleObj name="公式" r:id="rId11" imgW="1231366" imgH="25389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2206"/>
                          <a:ext cx="1598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102871"/>
                </p:ext>
              </p:extLst>
            </p:nvPr>
          </p:nvGraphicFramePr>
          <p:xfrm>
            <a:off x="813" y="2559"/>
            <a:ext cx="48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83" name="Equation" r:id="rId13" imgW="393529" imgH="228501" progId="">
                    <p:embed/>
                  </p:oleObj>
                </mc:Choice>
                <mc:Fallback>
                  <p:oleObj name="Equation" r:id="rId13" imgW="393529" imgH="228501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59"/>
                          <a:ext cx="48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823479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6" name="Group 2"/>
          <p:cNvGrpSpPr>
            <a:grpSpLocks/>
          </p:cNvGrpSpPr>
          <p:nvPr/>
        </p:nvGrpSpPr>
        <p:grpSpPr bwMode="auto">
          <a:xfrm>
            <a:off x="323850" y="3141663"/>
            <a:ext cx="8642350" cy="1160462"/>
            <a:chOff x="158" y="1979"/>
            <a:chExt cx="5444" cy="731"/>
          </a:xfrm>
        </p:grpSpPr>
        <p:sp>
          <p:nvSpPr>
            <p:cNvPr id="57385" name="Text Box 3"/>
            <p:cNvSpPr txBox="1">
              <a:spLocks noChangeArrowheads="1"/>
            </p:cNvSpPr>
            <p:nvPr/>
          </p:nvSpPr>
          <p:spPr bwMode="auto">
            <a:xfrm>
              <a:off x="158" y="1979"/>
              <a:ext cx="54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(b)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对于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型系统：将奈氏路径中的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                                       代入           中得：</a:t>
              </a:r>
            </a:p>
          </p:txBody>
        </p:sp>
        <p:graphicFrame>
          <p:nvGraphicFramePr>
            <p:cNvPr id="57364" name="Object 4"/>
            <p:cNvGraphicFramePr>
              <a:graphicFrameLocks noChangeAspect="1"/>
            </p:cNvGraphicFramePr>
            <p:nvPr/>
          </p:nvGraphicFramePr>
          <p:xfrm>
            <a:off x="567" y="2341"/>
            <a:ext cx="167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0" name="公式" r:id="rId3" imgW="1231366" imgH="253890" progId="">
                    <p:embed/>
                  </p:oleObj>
                </mc:Choice>
                <mc:Fallback>
                  <p:oleObj name="公式" r:id="rId3" imgW="1231366" imgH="253890" progId="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41"/>
                          <a:ext cx="1678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5" name="Object 5"/>
            <p:cNvGraphicFramePr>
              <a:graphicFrameLocks noChangeAspect="1"/>
            </p:cNvGraphicFramePr>
            <p:nvPr/>
          </p:nvGraphicFramePr>
          <p:xfrm>
            <a:off x="3061" y="2432"/>
            <a:ext cx="55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1" name="公式" r:id="rId5" imgW="520700" imgH="228600" progId="">
                    <p:embed/>
                  </p:oleObj>
                </mc:Choice>
                <mc:Fallback>
                  <p:oleObj name="公式" r:id="rId5" imgW="520700" imgH="228600" progId="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432"/>
                          <a:ext cx="55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46" name="Object 6"/>
          <p:cNvGraphicFramePr>
            <a:graphicFrameLocks noChangeAspect="1"/>
          </p:cNvGraphicFramePr>
          <p:nvPr/>
        </p:nvGraphicFramePr>
        <p:xfrm>
          <a:off x="811213" y="4311650"/>
          <a:ext cx="4568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2" name="公式" r:id="rId7" imgW="2273300" imgH="457200" progId="">
                  <p:embed/>
                </p:oleObj>
              </mc:Choice>
              <mc:Fallback>
                <p:oleObj name="公式" r:id="rId7" imgW="2273300" imgH="457200" progId="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311650"/>
                        <a:ext cx="45688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7" name="Group 7"/>
          <p:cNvGrpSpPr>
            <a:grpSpLocks/>
          </p:cNvGrpSpPr>
          <p:nvPr/>
        </p:nvGrpSpPr>
        <p:grpSpPr bwMode="auto">
          <a:xfrm>
            <a:off x="250825" y="5300663"/>
            <a:ext cx="6049963" cy="946150"/>
            <a:chOff x="158" y="3339"/>
            <a:chExt cx="3811" cy="596"/>
          </a:xfrm>
        </p:grpSpPr>
        <p:sp>
          <p:nvSpPr>
            <p:cNvPr id="57384" name="Text Box 8"/>
            <p:cNvSpPr txBox="1">
              <a:spLocks noChangeArrowheads="1"/>
            </p:cNvSpPr>
            <p:nvPr/>
          </p:nvSpPr>
          <p:spPr bwMode="auto">
            <a:xfrm>
              <a:off x="158" y="3339"/>
              <a:ext cx="381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所以这一段的映射为：半径为     ，角度从    变到     的整个圆（顺时针）。</a:t>
              </a:r>
            </a:p>
          </p:txBody>
        </p:sp>
        <p:graphicFrame>
          <p:nvGraphicFramePr>
            <p:cNvPr id="57361" name="Object 9"/>
            <p:cNvGraphicFramePr>
              <a:graphicFrameLocks noChangeAspect="1"/>
            </p:cNvGraphicFramePr>
            <p:nvPr/>
          </p:nvGraphicFramePr>
          <p:xfrm>
            <a:off x="3189" y="3430"/>
            <a:ext cx="24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3" name="公式" r:id="rId9" imgW="164814" imgH="126780" progId="">
                    <p:embed/>
                  </p:oleObj>
                </mc:Choice>
                <mc:Fallback>
                  <p:oleObj name="公式" r:id="rId9" imgW="164814" imgH="126780" progId="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3430"/>
                          <a:ext cx="24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10"/>
            <p:cNvGraphicFramePr>
              <a:graphicFrameLocks noChangeAspect="1"/>
            </p:cNvGraphicFramePr>
            <p:nvPr/>
          </p:nvGraphicFramePr>
          <p:xfrm>
            <a:off x="695" y="3702"/>
            <a:ext cx="190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4" name="公式" r:id="rId11" imgW="152334" imgH="139639" progId="">
                    <p:embed/>
                  </p:oleObj>
                </mc:Choice>
                <mc:Fallback>
                  <p:oleObj name="公式" r:id="rId11" imgW="152334" imgH="139639" progId="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3702"/>
                          <a:ext cx="190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1"/>
            <p:cNvGraphicFramePr>
              <a:graphicFrameLocks noChangeAspect="1"/>
            </p:cNvGraphicFramePr>
            <p:nvPr/>
          </p:nvGraphicFramePr>
          <p:xfrm>
            <a:off x="1330" y="3702"/>
            <a:ext cx="334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5" name="公式" r:id="rId13" imgW="266469" imgH="139579" progId="">
                    <p:embed/>
                  </p:oleObj>
                </mc:Choice>
                <mc:Fallback>
                  <p:oleObj name="公式" r:id="rId13" imgW="266469" imgH="139579" progId="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3702"/>
                          <a:ext cx="334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47" name="Object 12"/>
          <p:cNvGraphicFramePr>
            <a:graphicFrameLocks noChangeAspect="1"/>
          </p:cNvGraphicFramePr>
          <p:nvPr/>
        </p:nvGraphicFramePr>
        <p:xfrm>
          <a:off x="684213" y="620713"/>
          <a:ext cx="41084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6" name="公式" r:id="rId15" imgW="2044700" imgH="419100" progId="">
                  <p:embed/>
                </p:oleObj>
              </mc:Choice>
              <mc:Fallback>
                <p:oleObj name="公式" r:id="rId15" imgW="2044700" imgH="41910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41084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8" name="Group 13"/>
          <p:cNvGrpSpPr>
            <a:grpSpLocks/>
          </p:cNvGrpSpPr>
          <p:nvPr/>
        </p:nvGrpSpPr>
        <p:grpSpPr bwMode="auto">
          <a:xfrm>
            <a:off x="539750" y="1554163"/>
            <a:ext cx="4648200" cy="1587500"/>
            <a:chOff x="385" y="981"/>
            <a:chExt cx="2928" cy="1000"/>
          </a:xfrm>
        </p:grpSpPr>
        <p:sp>
          <p:nvSpPr>
            <p:cNvPr id="57383" name="Text Box 14"/>
            <p:cNvSpPr txBox="1">
              <a:spLocks noChangeArrowheads="1"/>
            </p:cNvSpPr>
            <p:nvPr/>
          </p:nvSpPr>
          <p:spPr bwMode="auto">
            <a:xfrm>
              <a:off x="385" y="981"/>
              <a:ext cx="2928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所以这一段的映射为：半径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为    ，角度从    变到     的右半圆。</a:t>
              </a:r>
            </a:p>
          </p:txBody>
        </p:sp>
        <p:graphicFrame>
          <p:nvGraphicFramePr>
            <p:cNvPr id="57358" name="Object 15"/>
            <p:cNvGraphicFramePr>
              <a:graphicFrameLocks noChangeAspect="1"/>
            </p:cNvGraphicFramePr>
            <p:nvPr/>
          </p:nvGraphicFramePr>
          <p:xfrm>
            <a:off x="657" y="1480"/>
            <a:ext cx="20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7" name="公式" r:id="rId17" imgW="164814" imgH="126780" progId="">
                    <p:embed/>
                  </p:oleObj>
                </mc:Choice>
                <mc:Fallback>
                  <p:oleObj name="公式" r:id="rId17" imgW="164814" imgH="126780" progId="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80"/>
                          <a:ext cx="20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6"/>
            <p:cNvGraphicFramePr>
              <a:graphicFrameLocks noChangeAspect="1"/>
            </p:cNvGraphicFramePr>
            <p:nvPr/>
          </p:nvGraphicFramePr>
          <p:xfrm>
            <a:off x="1746" y="1298"/>
            <a:ext cx="18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8" name="公式" r:id="rId19" imgW="177569" imgH="405872" progId="">
                    <p:embed/>
                  </p:oleObj>
                </mc:Choice>
                <mc:Fallback>
                  <p:oleObj name="公式" r:id="rId19" imgW="177569" imgH="405872" progId="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98"/>
                          <a:ext cx="187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7"/>
            <p:cNvGraphicFramePr>
              <a:graphicFrameLocks noChangeAspect="1"/>
            </p:cNvGraphicFramePr>
            <p:nvPr/>
          </p:nvGraphicFramePr>
          <p:xfrm>
            <a:off x="2426" y="1298"/>
            <a:ext cx="30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59" name="公式" r:id="rId21" imgW="291847" imgH="406048" progId="">
                    <p:embed/>
                  </p:oleObj>
                </mc:Choice>
                <mc:Fallback>
                  <p:oleObj name="公式" r:id="rId21" imgW="291847" imgH="406048" progId="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298"/>
                          <a:ext cx="307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69" name="Group 18"/>
          <p:cNvGrpSpPr>
            <a:grpSpLocks/>
          </p:cNvGrpSpPr>
          <p:nvPr/>
        </p:nvGrpSpPr>
        <p:grpSpPr bwMode="auto">
          <a:xfrm>
            <a:off x="6330950" y="620713"/>
            <a:ext cx="2057400" cy="2667000"/>
            <a:chOff x="3744" y="480"/>
            <a:chExt cx="1296" cy="1680"/>
          </a:xfrm>
        </p:grpSpPr>
        <p:grpSp>
          <p:nvGrpSpPr>
            <p:cNvPr id="57377" name="Group 19"/>
            <p:cNvGrpSpPr>
              <a:grpSpLocks/>
            </p:cNvGrpSpPr>
            <p:nvPr/>
          </p:nvGrpSpPr>
          <p:grpSpPr bwMode="auto">
            <a:xfrm>
              <a:off x="3744" y="480"/>
              <a:ext cx="1296" cy="1680"/>
              <a:chOff x="1344" y="1968"/>
              <a:chExt cx="1296" cy="1680"/>
            </a:xfrm>
          </p:grpSpPr>
          <p:sp>
            <p:nvSpPr>
              <p:cNvPr id="57378" name="Line 20"/>
              <p:cNvSpPr>
                <a:spLocks noChangeShapeType="1"/>
              </p:cNvSpPr>
              <p:nvPr/>
            </p:nvSpPr>
            <p:spPr bwMode="auto">
              <a:xfrm>
                <a:off x="1344" y="283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9" name="Line 21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80" name="Arc 22"/>
              <p:cNvSpPr>
                <a:spLocks/>
              </p:cNvSpPr>
              <p:nvPr/>
            </p:nvSpPr>
            <p:spPr bwMode="auto">
              <a:xfrm>
                <a:off x="1680" y="2160"/>
                <a:ext cx="672" cy="672"/>
              </a:xfrm>
              <a:custGeom>
                <a:avLst/>
                <a:gdLst>
                  <a:gd name="T0" fmla="*/ 0 w 21600"/>
                  <a:gd name="T1" fmla="*/ 0 h 21600"/>
                  <a:gd name="T2" fmla="*/ 672 w 21600"/>
                  <a:gd name="T3" fmla="*/ 672 h 21600"/>
                  <a:gd name="T4" fmla="*/ 0 w 21600"/>
                  <a:gd name="T5" fmla="*/ 67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81" name="Arc 23"/>
              <p:cNvSpPr>
                <a:spLocks/>
              </p:cNvSpPr>
              <p:nvPr/>
            </p:nvSpPr>
            <p:spPr bwMode="auto">
              <a:xfrm flipV="1">
                <a:off x="1680" y="2832"/>
                <a:ext cx="672" cy="624"/>
              </a:xfrm>
              <a:custGeom>
                <a:avLst/>
                <a:gdLst>
                  <a:gd name="T0" fmla="*/ 0 w 21600"/>
                  <a:gd name="T1" fmla="*/ 0 h 21600"/>
                  <a:gd name="T2" fmla="*/ 672 w 21600"/>
                  <a:gd name="T3" fmla="*/ 624 h 21600"/>
                  <a:gd name="T4" fmla="*/ 0 w 21600"/>
                  <a:gd name="T5" fmla="*/ 62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82" name="Line 24"/>
              <p:cNvSpPr>
                <a:spLocks noChangeShapeType="1"/>
              </p:cNvSpPr>
              <p:nvPr/>
            </p:nvSpPr>
            <p:spPr bwMode="auto">
              <a:xfrm flipV="1">
                <a:off x="1680" y="2400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7355" name="Object 25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0" name="Equation" r:id="rId23" imgW="152202" imgH="126835" progId="">
                      <p:embed/>
                    </p:oleObj>
                  </mc:Choice>
                  <mc:Fallback>
                    <p:oleObj name="Equation" r:id="rId23" imgW="152202" imgH="126835" progId="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6" name="Object 26"/>
              <p:cNvGraphicFramePr>
                <a:graphicFrameLocks noChangeAspect="1"/>
              </p:cNvGraphicFramePr>
              <p:nvPr/>
            </p:nvGraphicFramePr>
            <p:xfrm>
              <a:off x="1440" y="1968"/>
              <a:ext cx="173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1" name="Equation" r:id="rId25" imgW="164957" imgH="393359" progId="">
                      <p:embed/>
                    </p:oleObj>
                  </mc:Choice>
                  <mc:Fallback>
                    <p:oleObj name="Equation" r:id="rId25" imgW="164957" imgH="393359" progId="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968"/>
                            <a:ext cx="173" cy="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7" name="Object 27"/>
              <p:cNvGraphicFramePr>
                <a:graphicFrameLocks noChangeAspect="1"/>
              </p:cNvGraphicFramePr>
              <p:nvPr/>
            </p:nvGraphicFramePr>
            <p:xfrm>
              <a:off x="1380" y="3216"/>
              <a:ext cx="293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2" name="Equation" r:id="rId27" imgW="279279" imgH="393529" progId="">
                      <p:embed/>
                    </p:oleObj>
                  </mc:Choice>
                  <mc:Fallback>
                    <p:oleObj name="Equation" r:id="rId27" imgW="279279" imgH="393529" progId="">
                      <p:embed/>
                      <p:pic>
                        <p:nvPicPr>
                          <p:cNvPr id="0" name="Picture 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0" y="3216"/>
                            <a:ext cx="293" cy="4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353" name="Object 28"/>
            <p:cNvGraphicFramePr>
              <a:graphicFrameLocks noChangeAspect="1"/>
            </p:cNvGraphicFramePr>
            <p:nvPr/>
          </p:nvGraphicFramePr>
          <p:xfrm>
            <a:off x="4128" y="480"/>
            <a:ext cx="4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3" name="Equation" r:id="rId29" imgW="444307" imgH="203112" progId="">
                    <p:embed/>
                  </p:oleObj>
                </mc:Choice>
                <mc:Fallback>
                  <p:oleObj name="Equation" r:id="rId29" imgW="444307" imgH="203112" progId="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480"/>
                          <a:ext cx="48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29"/>
            <p:cNvGraphicFramePr>
              <a:graphicFrameLocks noChangeAspect="1"/>
            </p:cNvGraphicFramePr>
            <p:nvPr/>
          </p:nvGraphicFramePr>
          <p:xfrm>
            <a:off x="4059" y="1933"/>
            <a:ext cx="4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4" name="Equation" r:id="rId31" imgW="444307" imgH="203112" progId="">
                    <p:embed/>
                  </p:oleObj>
                </mc:Choice>
                <mc:Fallback>
                  <p:oleObj name="Equation" r:id="rId31" imgW="444307" imgH="203112" progId="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933"/>
                          <a:ext cx="48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248400" y="4005263"/>
            <a:ext cx="2895600" cy="2514600"/>
            <a:chOff x="3648" y="2544"/>
            <a:chExt cx="1824" cy="1584"/>
          </a:xfrm>
        </p:grpSpPr>
        <p:grpSp>
          <p:nvGrpSpPr>
            <p:cNvPr id="57371" name="Group 31"/>
            <p:cNvGrpSpPr>
              <a:grpSpLocks/>
            </p:cNvGrpSpPr>
            <p:nvPr/>
          </p:nvGrpSpPr>
          <p:grpSpPr bwMode="auto">
            <a:xfrm>
              <a:off x="3648" y="2544"/>
              <a:ext cx="1824" cy="1584"/>
              <a:chOff x="3648" y="2736"/>
              <a:chExt cx="1824" cy="1584"/>
            </a:xfrm>
          </p:grpSpPr>
          <p:sp>
            <p:nvSpPr>
              <p:cNvPr id="57372" name="Line 32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3" name="Line 33"/>
              <p:cNvSpPr>
                <a:spLocks noChangeShapeType="1"/>
              </p:cNvSpPr>
              <p:nvPr/>
            </p:nvSpPr>
            <p:spPr bwMode="auto">
              <a:xfrm flipH="1" flipV="1">
                <a:off x="4608" y="27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4" name="Oval 34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344" cy="12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75" name="Line 35"/>
              <p:cNvSpPr>
                <a:spLocks noChangeShapeType="1"/>
              </p:cNvSpPr>
              <p:nvPr/>
            </p:nvSpPr>
            <p:spPr bwMode="auto">
              <a:xfrm flipV="1">
                <a:off x="4608" y="3120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7350" name="Object 36"/>
              <p:cNvGraphicFramePr>
                <a:graphicFrameLocks noChangeAspect="1"/>
              </p:cNvGraphicFramePr>
              <p:nvPr/>
            </p:nvGraphicFramePr>
            <p:xfrm>
              <a:off x="4704" y="3168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5" name="Equation" r:id="rId33" imgW="152202" imgH="126835" progId="">
                      <p:embed/>
                    </p:oleObj>
                  </mc:Choice>
                  <mc:Fallback>
                    <p:oleObj name="Equation" r:id="rId33" imgW="152202" imgH="126835" progId="">
                      <p:embed/>
                      <p:pic>
                        <p:nvPicPr>
                          <p:cNvPr id="0" name="Picture 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168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76" name="Line 37"/>
              <p:cNvSpPr>
                <a:spLocks noChangeShapeType="1"/>
              </p:cNvSpPr>
              <p:nvPr/>
            </p:nvSpPr>
            <p:spPr bwMode="auto">
              <a:xfrm flipH="1">
                <a:off x="5040" y="3936"/>
                <a:ext cx="9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7351" name="Object 38"/>
              <p:cNvGraphicFramePr>
                <a:graphicFrameLocks noChangeAspect="1"/>
              </p:cNvGraphicFramePr>
              <p:nvPr/>
            </p:nvGraphicFramePr>
            <p:xfrm>
              <a:off x="3790" y="3408"/>
              <a:ext cx="146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6" name="Equation" r:id="rId35" imgW="139700" imgH="139700" progId="">
                      <p:embed/>
                    </p:oleObj>
                  </mc:Choice>
                  <mc:Fallback>
                    <p:oleObj name="Equation" r:id="rId35" imgW="139700" imgH="139700" progId="">
                      <p:embed/>
                      <p:pic>
                        <p:nvPicPr>
                          <p:cNvPr id="0" name="Picture 2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3408"/>
                            <a:ext cx="146" cy="1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52" name="Object 39"/>
              <p:cNvGraphicFramePr>
                <a:graphicFrameLocks noChangeAspect="1"/>
              </p:cNvGraphicFramePr>
              <p:nvPr/>
            </p:nvGraphicFramePr>
            <p:xfrm>
              <a:off x="3648" y="3598"/>
              <a:ext cx="266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267" name="Equation" r:id="rId37" imgW="253890" imgH="139639" progId="">
                      <p:embed/>
                    </p:oleObj>
                  </mc:Choice>
                  <mc:Fallback>
                    <p:oleObj name="Equation" r:id="rId37" imgW="253890" imgH="139639" progId="">
                      <p:embed/>
                      <p:pic>
                        <p:nvPicPr>
                          <p:cNvPr id="0" name="Picture 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598"/>
                            <a:ext cx="266" cy="1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348" name="Object 40"/>
            <p:cNvGraphicFramePr>
              <a:graphicFrameLocks noChangeAspect="1"/>
            </p:cNvGraphicFramePr>
            <p:nvPr/>
          </p:nvGraphicFramePr>
          <p:xfrm>
            <a:off x="3984" y="3141"/>
            <a:ext cx="4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8" name="Equation" r:id="rId39" imgW="444307" imgH="203112" progId="">
                    <p:embed/>
                  </p:oleObj>
                </mc:Choice>
                <mc:Fallback>
                  <p:oleObj name="Equation" r:id="rId39" imgW="444307" imgH="203112" progId="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141"/>
                          <a:ext cx="48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49" name="Object 41"/>
            <p:cNvGraphicFramePr>
              <a:graphicFrameLocks noChangeAspect="1"/>
            </p:cNvGraphicFramePr>
            <p:nvPr/>
          </p:nvGraphicFramePr>
          <p:xfrm>
            <a:off x="3984" y="3360"/>
            <a:ext cx="4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9" name="Equation" r:id="rId41" imgW="444307" imgH="203112" progId="">
                    <p:embed/>
                  </p:oleObj>
                </mc:Choice>
                <mc:Fallback>
                  <p:oleObj name="Equation" r:id="rId41" imgW="444307" imgH="203112" progId="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60"/>
                          <a:ext cx="48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362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725984"/>
            <a:ext cx="8540750" cy="33845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实际上，对于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/>
              <a:t> </a:t>
            </a:r>
            <a:r>
              <a:rPr lang="zh-CN" altLang="en-US" sz="2800" b="1"/>
              <a:t>型系统：取</a:t>
            </a:r>
            <a:endParaRPr lang="zh-CN" altLang="en-US"/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54062"/>
              </p:ext>
            </p:extLst>
          </p:nvPr>
        </p:nvGraphicFramePr>
        <p:xfrm>
          <a:off x="1357290" y="1214422"/>
          <a:ext cx="6273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8" name="公式" r:id="rId3" imgW="2373870" imgH="406224" progId="">
                  <p:embed/>
                </p:oleObj>
              </mc:Choice>
              <mc:Fallback>
                <p:oleObj name="公式" r:id="rId3" imgW="2373870" imgH="406224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214422"/>
                        <a:ext cx="62738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32175"/>
              </p:ext>
            </p:extLst>
          </p:nvPr>
        </p:nvGraphicFramePr>
        <p:xfrm>
          <a:off x="714348" y="1928802"/>
          <a:ext cx="7848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9" name="公式" r:id="rId5" imgW="2984500" imgH="508000" progId="">
                  <p:embed/>
                </p:oleObj>
              </mc:Choice>
              <mc:Fallback>
                <p:oleObj name="公式" r:id="rId5" imgW="2984500" imgH="50800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928802"/>
                        <a:ext cx="78486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9" name="Group 6"/>
          <p:cNvGrpSpPr>
            <a:grpSpLocks/>
          </p:cNvGrpSpPr>
          <p:nvPr/>
        </p:nvGrpSpPr>
        <p:grpSpPr bwMode="auto">
          <a:xfrm>
            <a:off x="142844" y="3214689"/>
            <a:ext cx="8640960" cy="557213"/>
            <a:chOff x="321" y="2443"/>
            <a:chExt cx="5235" cy="351"/>
          </a:xfrm>
        </p:grpSpPr>
        <p:sp>
          <p:nvSpPr>
            <p:cNvPr id="58381" name="Text Box 7"/>
            <p:cNvSpPr txBox="1">
              <a:spLocks noChangeArrowheads="1"/>
            </p:cNvSpPr>
            <p:nvPr/>
          </p:nvSpPr>
          <p:spPr bwMode="auto">
            <a:xfrm>
              <a:off x="321" y="2443"/>
              <a:ext cx="52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对应的曲线为从           点起半径为无穷、圆心角为</a:t>
              </a:r>
            </a:p>
          </p:txBody>
        </p:sp>
        <p:graphicFrame>
          <p:nvGraphicFramePr>
            <p:cNvPr id="58377" name="Object 8"/>
            <p:cNvGraphicFramePr>
              <a:graphicFrameLocks noChangeAspect="1"/>
            </p:cNvGraphicFramePr>
            <p:nvPr/>
          </p:nvGraphicFramePr>
          <p:xfrm>
            <a:off x="1928" y="2469"/>
            <a:ext cx="7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0" name="公式" r:id="rId7" imgW="507960" imgH="228600" progId="">
                    <p:embed/>
                  </p:oleObj>
                </mc:Choice>
                <mc:Fallback>
                  <p:oleObj name="公式" r:id="rId7" imgW="507960" imgH="228600" progId="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469"/>
                          <a:ext cx="723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0" name="Text Box 9"/>
          <p:cNvSpPr txBox="1">
            <a:spLocks noChangeArrowheads="1"/>
          </p:cNvSpPr>
          <p:nvPr/>
        </p:nvSpPr>
        <p:spPr bwMode="auto">
          <a:xfrm>
            <a:off x="0" y="3643314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的圆弧，即从                点开始补画一条半径为无穷大，逆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顺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时针方向绕行           的圆弧，这样可得完整的                部分奈氏曲线。</a:t>
            </a:r>
          </a:p>
        </p:txBody>
      </p:sp>
      <p:graphicFrame>
        <p:nvGraphicFramePr>
          <p:cNvPr id="583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20247"/>
              </p:ext>
            </p:extLst>
          </p:nvPr>
        </p:nvGraphicFramePr>
        <p:xfrm>
          <a:off x="5000629" y="4096292"/>
          <a:ext cx="1143008" cy="4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1" name="公式" r:id="rId9" imgW="457002" imgH="215806" progId="">
                  <p:embed/>
                </p:oleObj>
              </mc:Choice>
              <mc:Fallback>
                <p:oleObj name="公式" r:id="rId9" imgW="457002" imgH="215806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9" y="4096292"/>
                        <a:ext cx="1143008" cy="45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20936"/>
              </p:ext>
            </p:extLst>
          </p:nvPr>
        </p:nvGraphicFramePr>
        <p:xfrm>
          <a:off x="1187624" y="4552355"/>
          <a:ext cx="1800200" cy="44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2" name="公式" r:id="rId11" imgW="710891" imgH="177723" progId="">
                  <p:embed/>
                </p:oleObj>
              </mc:Choice>
              <mc:Fallback>
                <p:oleObj name="公式" r:id="rId11" imgW="710891" imgH="177723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552355"/>
                        <a:ext cx="1800200" cy="443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56955"/>
              </p:ext>
            </p:extLst>
          </p:nvPr>
        </p:nvGraphicFramePr>
        <p:xfrm>
          <a:off x="0" y="3727450"/>
          <a:ext cx="15128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3" name="公式" r:id="rId13" imgW="634680" imgH="228600" progId="">
                  <p:embed/>
                </p:oleObj>
              </mc:Choice>
              <mc:Fallback>
                <p:oleObj name="公式" r:id="rId13" imgW="634680" imgH="22860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27450"/>
                        <a:ext cx="15128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/>
        </p:nvGraphicFramePr>
        <p:xfrm>
          <a:off x="3714745" y="3714752"/>
          <a:ext cx="1857388" cy="47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4" name="公式" r:id="rId15" imgW="927100" imgH="241300" progId="">
                  <p:embed/>
                </p:oleObj>
              </mc:Choice>
              <mc:Fallback>
                <p:oleObj name="公式" r:id="rId15" imgW="927100" imgH="24130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5" y="3714752"/>
                        <a:ext cx="1857388" cy="4795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2064"/>
              </p:ext>
            </p:extLst>
          </p:nvPr>
        </p:nvGraphicFramePr>
        <p:xfrm>
          <a:off x="4716463" y="654050"/>
          <a:ext cx="2543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5" name="公式" r:id="rId17" imgW="710891" imgH="177723" progId="">
                  <p:embed/>
                </p:oleObj>
              </mc:Choice>
              <mc:Fallback>
                <p:oleObj name="公式" r:id="rId17" imgW="710891" imgH="177723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54050"/>
                        <a:ext cx="25431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499541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1052513"/>
          <a:ext cx="311785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4" name="Visio" r:id="rId3" imgW="3648602" imgH="2558745" progId="Visio.Drawing.11">
                  <p:embed/>
                </p:oleObj>
              </mc:Choice>
              <mc:Fallback>
                <p:oleObj name="Visio" r:id="rId3" imgW="3648602" imgH="2558745" progId="Visio.Drawing.11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52513"/>
                        <a:ext cx="3117850" cy="218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0825" y="1460500"/>
          <a:ext cx="2836863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5" name="Visio" r:id="rId5" imgW="2836694" imgH="1947565" progId="Visio.Drawing.11">
                  <p:embed/>
                </p:oleObj>
              </mc:Choice>
              <mc:Fallback>
                <p:oleObj name="Visio" r:id="rId5" imgW="2836694" imgH="1947565" progId="Visio.Drawing.11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460500"/>
                        <a:ext cx="2836863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9396" name="Object 2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348038" y="3644900"/>
          <a:ext cx="287972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6" name="Visio" r:id="rId7" imgW="2583805" imgH="2217331" progId="Visio.Drawing.11">
                  <p:embed/>
                </p:oleObj>
              </mc:Choice>
              <mc:Fallback>
                <p:oleObj name="Visio" r:id="rId7" imgW="2583805" imgH="2217331" progId="Visio.Drawing.11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287972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26"/>
          <p:cNvSpPr txBox="1">
            <a:spLocks noChangeArrowheads="1"/>
          </p:cNvSpPr>
          <p:nvPr/>
        </p:nvSpPr>
        <p:spPr bwMode="auto">
          <a:xfrm>
            <a:off x="3563938" y="6092825"/>
            <a:ext cx="27368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0"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Ⅲ</a:t>
            </a:r>
            <a:r>
              <a:rPr kumimoji="0"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型系统辅助曲线</a:t>
            </a:r>
            <a:endParaRPr kumimoji="0" lang="zh-CN" altLang="en-US" b="0">
              <a:solidFill>
                <a:schemeClr val="tx2"/>
              </a:solidFill>
            </a:endParaRPr>
          </a:p>
        </p:txBody>
      </p:sp>
      <p:sp>
        <p:nvSpPr>
          <p:cNvPr id="59399" name="Text Box 27"/>
          <p:cNvSpPr txBox="1">
            <a:spLocks noChangeArrowheads="1"/>
          </p:cNvSpPr>
          <p:nvPr/>
        </p:nvSpPr>
        <p:spPr bwMode="auto">
          <a:xfrm>
            <a:off x="1258888" y="3429000"/>
            <a:ext cx="2171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0"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І</a:t>
            </a:r>
            <a:r>
              <a:rPr kumimoji="0"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型系统辅助曲线</a:t>
            </a:r>
            <a:endParaRPr kumimoji="0" lang="zh-CN" altLang="en-US" b="0">
              <a:solidFill>
                <a:schemeClr val="tx2"/>
              </a:solidFill>
            </a:endParaRPr>
          </a:p>
        </p:txBody>
      </p:sp>
      <p:sp>
        <p:nvSpPr>
          <p:cNvPr id="59400" name="Text Box 28"/>
          <p:cNvSpPr txBox="1">
            <a:spLocks noChangeArrowheads="1"/>
          </p:cNvSpPr>
          <p:nvPr/>
        </p:nvSpPr>
        <p:spPr bwMode="auto">
          <a:xfrm>
            <a:off x="5724525" y="3500438"/>
            <a:ext cx="24479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0" lang="en-US" altLang="zh-CN" b="0" dirty="0">
                <a:solidFill>
                  <a:schemeClr val="tx2"/>
                </a:solidFill>
                <a:latin typeface="宋体" panose="02010600030101010101" pitchFamily="2" charset="-122"/>
              </a:rPr>
              <a:t>Ⅱ</a:t>
            </a:r>
            <a:r>
              <a:rPr kumimoji="0"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型系统辅助曲线</a:t>
            </a:r>
            <a:endParaRPr kumimoji="0" lang="zh-CN" altLang="en-US" b="0" dirty="0">
              <a:solidFill>
                <a:schemeClr val="tx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422948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836712"/>
            <a:ext cx="7127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0"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kumimoji="0"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某反馈控制系统开环传递函数为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Object 3"/>
              <p:cNvSpPr txBox="1"/>
              <p:nvPr/>
            </p:nvSpPr>
            <p:spPr bwMode="auto">
              <a:xfrm>
                <a:off x="251520" y="1484784"/>
                <a:ext cx="4533900" cy="1108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041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84784"/>
                <a:ext cx="4533900" cy="1108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636912"/>
            <a:ext cx="612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判断当</a:t>
            </a:r>
            <a:r>
              <a:rPr kumimoji="0" lang="en-US" altLang="zh-CN" sz="32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K=</a:t>
            </a:r>
            <a:r>
              <a:rPr kumimoji="0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10</a:t>
            </a:r>
            <a:r>
              <a:rPr kumimoji="0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0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40</a:t>
            </a:r>
            <a:r>
              <a:rPr kumimoji="0"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时的稳定性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  <p:pic>
        <p:nvPicPr>
          <p:cNvPr id="199695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645024"/>
            <a:ext cx="35758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923928" y="3284984"/>
            <a:ext cx="2533650" cy="2895600"/>
            <a:chOff x="4167" y="336"/>
            <a:chExt cx="1596" cy="1824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4666" y="336"/>
              <a:ext cx="0" cy="18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234" y="1248"/>
              <a:ext cx="1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Arc 13"/>
            <p:cNvSpPr>
              <a:spLocks/>
            </p:cNvSpPr>
            <p:nvPr/>
          </p:nvSpPr>
          <p:spPr bwMode="auto">
            <a:xfrm>
              <a:off x="4666" y="624"/>
              <a:ext cx="768" cy="624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624 h 21600"/>
                <a:gd name="T4" fmla="*/ 0 w 21600"/>
                <a:gd name="T5" fmla="*/ 6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rc 14"/>
            <p:cNvSpPr>
              <a:spLocks/>
            </p:cNvSpPr>
            <p:nvPr/>
          </p:nvSpPr>
          <p:spPr bwMode="auto">
            <a:xfrm flipV="1">
              <a:off x="4666" y="1248"/>
              <a:ext cx="768" cy="672"/>
            </a:xfrm>
            <a:custGeom>
              <a:avLst/>
              <a:gdLst>
                <a:gd name="T0" fmla="*/ 0 w 21600"/>
                <a:gd name="T1" fmla="*/ 0 h 21600"/>
                <a:gd name="T2" fmla="*/ 768 w 21600"/>
                <a:gd name="T3" fmla="*/ 672 h 21600"/>
                <a:gd name="T4" fmla="*/ 0 w 21600"/>
                <a:gd name="T5" fmla="*/ 6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666" y="624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Arc 16"/>
            <p:cNvSpPr>
              <a:spLocks/>
            </p:cNvSpPr>
            <p:nvPr/>
          </p:nvSpPr>
          <p:spPr bwMode="auto">
            <a:xfrm>
              <a:off x="4666" y="110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rc 17"/>
            <p:cNvSpPr>
              <a:spLocks/>
            </p:cNvSpPr>
            <p:nvPr/>
          </p:nvSpPr>
          <p:spPr bwMode="auto">
            <a:xfrm flipV="1">
              <a:off x="4666" y="124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4666" y="1392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4666" y="960"/>
              <a:ext cx="67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666" y="1248"/>
              <a:ext cx="144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" name="Object 21"/>
            <p:cNvGraphicFramePr>
              <a:graphicFrameLocks noChangeAspect="1"/>
            </p:cNvGraphicFramePr>
            <p:nvPr/>
          </p:nvGraphicFramePr>
          <p:xfrm>
            <a:off x="4858" y="1104"/>
            <a:ext cx="10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77" name="Equation" r:id="rId7" imgW="152280" imgH="228600" progId="">
                    <p:embed/>
                  </p:oleObj>
                </mc:Choice>
                <mc:Fallback>
                  <p:oleObj name="Equation" r:id="rId7" imgW="152280" imgH="2286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104"/>
                          <a:ext cx="109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4810" y="1232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78" name="Equation" r:id="rId9" imgW="190440" imgH="254160" progId="">
                    <p:embed/>
                  </p:oleObj>
                </mc:Choice>
                <mc:Fallback>
                  <p:oleObj name="Equation" r:id="rId9" imgW="190440" imgH="25416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232"/>
                          <a:ext cx="12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4762" y="1296"/>
            <a:ext cx="4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79" name="Equation" r:id="rId11" imgW="495000" imgH="292320" progId="">
                    <p:embed/>
                  </p:oleObj>
                </mc:Choice>
                <mc:Fallback>
                  <p:oleObj name="Equation" r:id="rId11" imgW="495000" imgH="29232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296"/>
                          <a:ext cx="40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5328" y="768"/>
            <a:ext cx="4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80" name="Equation" r:id="rId13" imgW="533160" imgH="254160" progId="">
                    <p:embed/>
                  </p:oleObj>
                </mc:Choice>
                <mc:Fallback>
                  <p:oleObj name="Equation" r:id="rId13" imgW="533160" imgH="25416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768"/>
                          <a:ext cx="43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4186" y="96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81" name="Equation" r:id="rId15" imgW="444307" imgH="203112" progId="">
                    <p:embed/>
                  </p:oleObj>
                </mc:Choice>
                <mc:Fallback>
                  <p:oleObj name="Equation" r:id="rId15" imgW="444307" imgH="203112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960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6"/>
            <p:cNvGraphicFramePr>
              <a:graphicFrameLocks noChangeAspect="1"/>
            </p:cNvGraphicFramePr>
            <p:nvPr/>
          </p:nvGraphicFramePr>
          <p:xfrm>
            <a:off x="4186" y="1328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82" name="Equation" r:id="rId17" imgW="444307" imgH="203112" progId="">
                    <p:embed/>
                  </p:oleObj>
                </mc:Choice>
                <mc:Fallback>
                  <p:oleObj name="Equation" r:id="rId17" imgW="444307" imgH="203112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1328"/>
                          <a:ext cx="45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4167" y="528"/>
            <a:ext cx="49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83" name="Equation" r:id="rId19" imgW="482391" imgH="203112" progId="">
                    <p:embed/>
                  </p:oleObj>
                </mc:Choice>
                <mc:Fallback>
                  <p:oleObj name="Equation" r:id="rId19" imgW="482391" imgH="203112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528"/>
                          <a:ext cx="49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8"/>
            <p:cNvGraphicFramePr>
              <a:graphicFrameLocks noChangeAspect="1"/>
            </p:cNvGraphicFramePr>
            <p:nvPr/>
          </p:nvGraphicFramePr>
          <p:xfrm>
            <a:off x="4178" y="1808"/>
            <a:ext cx="4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84" name="Equation" r:id="rId21" imgW="469696" imgH="203112" progId="">
                    <p:embed/>
                  </p:oleObj>
                </mc:Choice>
                <mc:Fallback>
                  <p:oleObj name="Equation" r:id="rId21" imgW="469696" imgH="203112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1808"/>
                          <a:ext cx="4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416" y="7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53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416" y="15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704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Ⅳ</a:t>
              </a:r>
            </a:p>
          </p:txBody>
        </p:sp>
      </p:grpSp>
      <p:pic>
        <p:nvPicPr>
          <p:cNvPr id="199704" name="Picture 2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407696" y="3861048"/>
            <a:ext cx="2736304" cy="228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43286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79388" y="1700213"/>
          <a:ext cx="4008437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0" name="Visio" r:id="rId4" imgW="2637741" imgH="2373737" progId="Visio.Drawing.11">
                  <p:embed/>
                </p:oleObj>
              </mc:Choice>
              <mc:Fallback>
                <p:oleObj name="Visio" r:id="rId4" imgW="2637741" imgH="2373737" progId="Visio.Drawing.11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00213"/>
                        <a:ext cx="4008437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3"/>
          <p:cNvSpPr>
            <a:spLocks noChangeArrowheads="1"/>
          </p:cNvSpPr>
          <p:nvPr/>
        </p:nvSpPr>
        <p:spPr bwMode="auto">
          <a:xfrm>
            <a:off x="854157" y="830461"/>
            <a:ext cx="811033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宋体" panose="02010600030101010101" pitchFamily="2" charset="-122"/>
              </a:rPr>
              <a:t>如果开环传递函数在虚轴上有极点或零点，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556" name="Object 4"/>
              <p:cNvSpPr txBox="1"/>
              <p:nvPr/>
            </p:nvSpPr>
            <p:spPr bwMode="auto">
              <a:xfrm>
                <a:off x="4349750" y="2960688"/>
                <a:ext cx="474663" cy="34766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95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9750" y="2960688"/>
                <a:ext cx="474663" cy="347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3276600" y="4149725"/>
          <a:ext cx="23749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1" name="Visio" r:id="rId7" imgW="1563253" imgH="1563105" progId="Visio.Drawing.11">
                  <p:embed/>
                </p:oleObj>
              </mc:Choice>
              <mc:Fallback>
                <p:oleObj name="Visio" r:id="rId7" imgW="1563253" imgH="1563105" progId="Visio.Drawing.11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49725"/>
                        <a:ext cx="23749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9558" name="Object 6"/>
              <p:cNvSpPr txBox="1"/>
              <p:nvPr/>
            </p:nvSpPr>
            <p:spPr bwMode="auto">
              <a:xfrm>
                <a:off x="4741863" y="4546600"/>
                <a:ext cx="874712" cy="608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955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1863" y="4546600"/>
                <a:ext cx="874712" cy="6080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559" name="Object 7"/>
              <p:cNvSpPr txBox="1"/>
              <p:nvPr/>
            </p:nvSpPr>
            <p:spPr bwMode="auto">
              <a:xfrm>
                <a:off x="3059113" y="4581525"/>
                <a:ext cx="1238250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955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113" y="4581525"/>
                <a:ext cx="1238250" cy="50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560" name="Object 8"/>
              <p:cNvSpPr txBox="1"/>
              <p:nvPr/>
            </p:nvSpPr>
            <p:spPr bwMode="auto">
              <a:xfrm>
                <a:off x="3059113" y="5661025"/>
                <a:ext cx="1238250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956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113" y="5661025"/>
                <a:ext cx="1238250" cy="50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135563" y="2060575"/>
          <a:ext cx="4008437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2" name="Visio" r:id="rId12" imgW="2637741" imgH="2373015" progId="Visio.Drawing.11">
                  <p:embed/>
                </p:oleObj>
              </mc:Choice>
              <mc:Fallback>
                <p:oleObj name="Visio" r:id="rId12" imgW="2637741" imgH="2373015" progId="Visio.Drawing.11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2060575"/>
                        <a:ext cx="4008437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/>
        </p:nvGraphicFramePr>
        <p:xfrm>
          <a:off x="6227763" y="2349500"/>
          <a:ext cx="2151062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13" name="Visio" r:id="rId14" imgW="1415647" imgH="2193838" progId="Visio.Drawing.11">
                  <p:embed/>
                </p:oleObj>
              </mc:Choice>
              <mc:Fallback>
                <p:oleObj name="Visio" r:id="rId14" imgW="1415647" imgH="2193838" progId="Visio.Drawing.11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49500"/>
                        <a:ext cx="2151062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3420697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19607" y="1835696"/>
            <a:ext cx="792080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000" b="0" dirty="0"/>
              <a:t>假设系统在初始条件为零时，受到单位脉冲信号     的作用，此时系统的输出增量</a:t>
            </a:r>
            <a:r>
              <a:rPr kumimoji="0" lang="en-US" altLang="zh-CN" sz="3000" b="0" dirty="0"/>
              <a:t>(</a:t>
            </a:r>
            <a:r>
              <a:rPr kumimoji="0" lang="zh-CN" altLang="en-US" sz="3000" b="0" dirty="0"/>
              <a:t>偏差</a:t>
            </a:r>
            <a:r>
              <a:rPr kumimoji="0" lang="en-US" altLang="zh-CN" sz="3000" b="0" dirty="0"/>
              <a:t>)</a:t>
            </a:r>
            <a:r>
              <a:rPr kumimoji="0" lang="zh-CN" altLang="en-US" sz="3000" b="0" dirty="0"/>
              <a:t>为单位脉冲响应，这相当于系统在扰动作用下，输出信号偏离平衡点的问题。</a:t>
            </a:r>
          </a:p>
        </p:txBody>
      </p:sp>
      <p:graphicFrame>
        <p:nvGraphicFramePr>
          <p:cNvPr id="181263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532521"/>
              </p:ext>
            </p:extLst>
          </p:nvPr>
        </p:nvGraphicFramePr>
        <p:xfrm>
          <a:off x="1205766" y="4075212"/>
          <a:ext cx="694848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2" name="公式" r:id="rId3" imgW="2870200" imgH="800100" progId="">
                  <p:embed/>
                </p:oleObj>
              </mc:Choice>
              <mc:Fallback>
                <p:oleObj name="公式" r:id="rId3" imgW="2870200" imgH="800100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66" y="4075212"/>
                        <a:ext cx="6948487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907704" y="908720"/>
            <a:ext cx="5544616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5.2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系统稳定的充要条件</a:t>
              </a:r>
            </a:p>
          </p:txBody>
        </p:sp>
      </p:grpSp>
      <p:graphicFrame>
        <p:nvGraphicFramePr>
          <p:cNvPr id="12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6426686"/>
              </p:ext>
            </p:extLst>
          </p:nvPr>
        </p:nvGraphicFramePr>
        <p:xfrm>
          <a:off x="1205768" y="2392341"/>
          <a:ext cx="5048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3" name="公式" r:id="rId5" imgW="228600" imgH="190500" progId="">
                  <p:embed/>
                </p:oleObj>
              </mc:Choice>
              <mc:Fallback>
                <p:oleObj name="公式" r:id="rId5" imgW="228600" imgH="19050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68" y="2392341"/>
                        <a:ext cx="50482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1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Object 2"/>
              <p:cNvSpPr txBox="1"/>
              <p:nvPr/>
            </p:nvSpPr>
            <p:spPr bwMode="auto">
              <a:xfrm>
                <a:off x="323850" y="792311"/>
                <a:ext cx="4533900" cy="11080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24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792311"/>
                <a:ext cx="4533900" cy="1108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1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80799"/>
              </p:ext>
            </p:extLst>
          </p:nvPr>
        </p:nvGraphicFramePr>
        <p:xfrm>
          <a:off x="395536" y="1844824"/>
          <a:ext cx="5757863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4" name="Visio" r:id="rId5" imgW="4505252" imgH="3615334" progId="Visio.Drawing.11">
                  <p:embed/>
                </p:oleObj>
              </mc:Choice>
              <mc:Fallback>
                <p:oleObj name="Visio" r:id="rId5" imgW="4505252" imgH="3615334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5757863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56002"/>
              </p:ext>
            </p:extLst>
          </p:nvPr>
        </p:nvGraphicFramePr>
        <p:xfrm>
          <a:off x="5364163" y="936774"/>
          <a:ext cx="3462337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5" name="Visio" r:id="rId7" imgW="4491142" imgH="3599440" progId="Visio.Drawing.11">
                  <p:embed/>
                </p:oleObj>
              </mc:Choice>
              <mc:Fallback>
                <p:oleObj name="Visio" r:id="rId7" imgW="4491142" imgH="3599440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936774"/>
                        <a:ext cx="3462337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56194278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490" name="Object 2"/>
              <p:cNvSpPr txBox="1"/>
              <p:nvPr/>
            </p:nvSpPr>
            <p:spPr bwMode="auto">
              <a:xfrm>
                <a:off x="1187450" y="764704"/>
                <a:ext cx="1296988" cy="519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34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764704"/>
                <a:ext cx="1296988" cy="519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651" name="Object 3"/>
              <p:cNvSpPr txBox="1"/>
              <p:nvPr/>
            </p:nvSpPr>
            <p:spPr bwMode="auto">
              <a:xfrm>
                <a:off x="4643438" y="786929"/>
                <a:ext cx="3457575" cy="869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36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786929"/>
                <a:ext cx="3457575" cy="869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652" name="Object 4"/>
              <p:cNvSpPr txBox="1"/>
              <p:nvPr/>
            </p:nvSpPr>
            <p:spPr bwMode="auto">
              <a:xfrm>
                <a:off x="468313" y="1218729"/>
                <a:ext cx="3057525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=−90°→0°→90°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36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218729"/>
                <a:ext cx="3057525" cy="404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653" name="Object 5"/>
              <p:cNvSpPr txBox="1"/>
              <p:nvPr/>
            </p:nvSpPr>
            <p:spPr bwMode="auto">
              <a:xfrm>
                <a:off x="4572000" y="1625129"/>
                <a:ext cx="4144963" cy="6111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=90°→0°→−90°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36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625129"/>
                <a:ext cx="4144963" cy="611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50037"/>
              </p:ext>
            </p:extLst>
          </p:nvPr>
        </p:nvGraphicFramePr>
        <p:xfrm>
          <a:off x="250825" y="1683866"/>
          <a:ext cx="2771775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25" name="Visio" r:id="rId8" imgW="4505252" imgH="3615334" progId="Visio.Drawing.11">
                  <p:embed/>
                </p:oleObj>
              </mc:Choice>
              <mc:Fallback>
                <p:oleObj name="Visio" r:id="rId8" imgW="4505252" imgH="3615334" progId="Visio.Drawing.1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83866"/>
                        <a:ext cx="2771775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504055" y="5650097"/>
            <a:ext cx="8460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开环没有右极点，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乃氏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图不包围</a:t>
            </a:r>
            <a:r>
              <a:rPr kumimoji="0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(-1,j0)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，稳定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58312"/>
              </p:ext>
            </p:extLst>
          </p:nvPr>
        </p:nvGraphicFramePr>
        <p:xfrm>
          <a:off x="5688013" y="2182341"/>
          <a:ext cx="3433762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26" name="Visio" r:id="rId10" imgW="2637741" imgH="2577479" progId="Visio.Drawing.11">
                  <p:embed/>
                </p:oleObj>
              </mc:Choice>
              <mc:Fallback>
                <p:oleObj name="Visio" r:id="rId10" imgW="2637741" imgH="2577479" progId="Visio.Drawing.11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2182341"/>
                        <a:ext cx="3433762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58591"/>
              </p:ext>
            </p:extLst>
          </p:nvPr>
        </p:nvGraphicFramePr>
        <p:xfrm>
          <a:off x="2268538" y="2260129"/>
          <a:ext cx="34290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27" name="Visio" r:id="rId12" imgW="2637741" imgH="2373737" progId="Visio.Drawing.11">
                  <p:embed/>
                </p:oleObj>
              </mc:Choice>
              <mc:Fallback>
                <p:oleObj name="Visio" r:id="rId12" imgW="2637741" imgH="2373737" progId="Visio.Drawing.11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60129"/>
                        <a:ext cx="3429000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9154446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4" name="Object 2"/>
              <p:cNvSpPr txBox="1"/>
              <p:nvPr/>
            </p:nvSpPr>
            <p:spPr bwMode="auto">
              <a:xfrm>
                <a:off x="611188" y="836712"/>
                <a:ext cx="3816350" cy="9318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45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836712"/>
                <a:ext cx="3816350" cy="931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56577"/>
              </p:ext>
            </p:extLst>
          </p:nvPr>
        </p:nvGraphicFramePr>
        <p:xfrm>
          <a:off x="250825" y="1830487"/>
          <a:ext cx="38163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2" name="Visio" r:id="rId5" imgW="4505252" imgH="3615334" progId="Visio.Drawing.11">
                  <p:embed/>
                </p:oleObj>
              </mc:Choice>
              <mc:Fallback>
                <p:oleObj name="Visio" r:id="rId5" imgW="4505252" imgH="3615334" progId="Visio.Drawing.11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30487"/>
                        <a:ext cx="38163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2994"/>
              </p:ext>
            </p:extLst>
          </p:nvPr>
        </p:nvGraphicFramePr>
        <p:xfrm>
          <a:off x="5076825" y="2494062"/>
          <a:ext cx="3748088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3" name="Visio" r:id="rId7" imgW="4505252" imgH="3615334" progId="Visio.Drawing.11">
                  <p:embed/>
                </p:oleObj>
              </mc:Choice>
              <mc:Fallback>
                <p:oleObj name="Visio" r:id="rId7" imgW="4505252" imgH="3615334" progId="Visio.Drawing.11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94062"/>
                        <a:ext cx="3748088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1131503" y="5457925"/>
            <a:ext cx="6911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从原点右边绕，开环右极点个数为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b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乃氏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图顺时针包围</a:t>
            </a:r>
            <a:r>
              <a:rPr kumimoji="0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(-1,j0)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圈，不稳定</a:t>
            </a:r>
          </a:p>
        </p:txBody>
      </p:sp>
      <p:graphicFrame>
        <p:nvGraphicFramePr>
          <p:cNvPr id="645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01372"/>
              </p:ext>
            </p:extLst>
          </p:nvPr>
        </p:nvGraphicFramePr>
        <p:xfrm>
          <a:off x="4932363" y="981174"/>
          <a:ext cx="16192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4" name="Visio" r:id="rId9" imgW="1563253" imgH="1563105" progId="Visio.Drawing.11">
                  <p:embed/>
                </p:oleObj>
              </mc:Choice>
              <mc:Fallback>
                <p:oleObj name="Visio" r:id="rId9" imgW="1563253" imgH="1563105" progId="Visio.Drawing.11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981174"/>
                        <a:ext cx="16192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412094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6" name="Text Box 2"/>
          <p:cNvSpPr txBox="1">
            <a:spLocks noChangeArrowheads="1"/>
          </p:cNvSpPr>
          <p:nvPr/>
        </p:nvSpPr>
        <p:spPr bwMode="auto">
          <a:xfrm>
            <a:off x="457200" y="1152177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5]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某</a:t>
            </a: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Ⅱ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型系统的开环频率特性 如下图所示，且</a:t>
            </a: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右半平面无极点，试用奈氏判据判断闭环系统稳定性。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92725" y="2519015"/>
            <a:ext cx="3325813" cy="2843212"/>
            <a:chOff x="1104" y="1768"/>
            <a:chExt cx="2095" cy="1791"/>
          </a:xfrm>
        </p:grpSpPr>
        <p:sp>
          <p:nvSpPr>
            <p:cNvPr id="65564" name="Freeform 4"/>
            <p:cNvSpPr>
              <a:spLocks/>
            </p:cNvSpPr>
            <p:nvPr/>
          </p:nvSpPr>
          <p:spPr bwMode="auto">
            <a:xfrm>
              <a:off x="1104" y="1768"/>
              <a:ext cx="2095" cy="1791"/>
            </a:xfrm>
            <a:custGeom>
              <a:avLst/>
              <a:gdLst>
                <a:gd name="T0" fmla="*/ 96 w 2095"/>
                <a:gd name="T1" fmla="*/ 872 h 1791"/>
                <a:gd name="T2" fmla="*/ 144 w 2095"/>
                <a:gd name="T3" fmla="*/ 584 h 1791"/>
                <a:gd name="T4" fmla="*/ 480 w 2095"/>
                <a:gd name="T5" fmla="*/ 200 h 1791"/>
                <a:gd name="T6" fmla="*/ 864 w 2095"/>
                <a:gd name="T7" fmla="*/ 56 h 1791"/>
                <a:gd name="T8" fmla="*/ 1152 w 2095"/>
                <a:gd name="T9" fmla="*/ 8 h 1791"/>
                <a:gd name="T10" fmla="*/ 1488 w 2095"/>
                <a:gd name="T11" fmla="*/ 104 h 1791"/>
                <a:gd name="T12" fmla="*/ 1863 w 2095"/>
                <a:gd name="T13" fmla="*/ 361 h 1791"/>
                <a:gd name="T14" fmla="*/ 1985 w 2095"/>
                <a:gd name="T15" fmla="*/ 597 h 1791"/>
                <a:gd name="T16" fmla="*/ 2055 w 2095"/>
                <a:gd name="T17" fmla="*/ 850 h 1791"/>
                <a:gd name="T18" fmla="*/ 2038 w 2095"/>
                <a:gd name="T19" fmla="*/ 1156 h 1791"/>
                <a:gd name="T20" fmla="*/ 1715 w 2095"/>
                <a:gd name="T21" fmla="*/ 1592 h 1791"/>
                <a:gd name="T22" fmla="*/ 1156 w 2095"/>
                <a:gd name="T23" fmla="*/ 1775 h 1791"/>
                <a:gd name="T24" fmla="*/ 768 w 2095"/>
                <a:gd name="T25" fmla="*/ 1688 h 1791"/>
                <a:gd name="T26" fmla="*/ 432 w 2095"/>
                <a:gd name="T27" fmla="*/ 1496 h 1791"/>
                <a:gd name="T28" fmla="*/ 214 w 2095"/>
                <a:gd name="T29" fmla="*/ 1287 h 1791"/>
                <a:gd name="T30" fmla="*/ 48 w 2095"/>
                <a:gd name="T31" fmla="*/ 1016 h 1791"/>
                <a:gd name="T32" fmla="*/ 0 w 2095"/>
                <a:gd name="T33" fmla="*/ 776 h 17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5"/>
                <a:gd name="T52" fmla="*/ 0 h 1791"/>
                <a:gd name="T53" fmla="*/ 2095 w 2095"/>
                <a:gd name="T54" fmla="*/ 1791 h 17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5" h="1791">
                  <a:moveTo>
                    <a:pt x="96" y="872"/>
                  </a:moveTo>
                  <a:cubicBezTo>
                    <a:pt x="88" y="784"/>
                    <a:pt x="80" y="696"/>
                    <a:pt x="144" y="584"/>
                  </a:cubicBezTo>
                  <a:cubicBezTo>
                    <a:pt x="208" y="472"/>
                    <a:pt x="360" y="288"/>
                    <a:pt x="480" y="200"/>
                  </a:cubicBezTo>
                  <a:cubicBezTo>
                    <a:pt x="600" y="112"/>
                    <a:pt x="752" y="88"/>
                    <a:pt x="864" y="56"/>
                  </a:cubicBezTo>
                  <a:cubicBezTo>
                    <a:pt x="976" y="24"/>
                    <a:pt x="1048" y="0"/>
                    <a:pt x="1152" y="8"/>
                  </a:cubicBezTo>
                  <a:cubicBezTo>
                    <a:pt x="1256" y="16"/>
                    <a:pt x="1370" y="45"/>
                    <a:pt x="1488" y="104"/>
                  </a:cubicBezTo>
                  <a:cubicBezTo>
                    <a:pt x="1606" y="163"/>
                    <a:pt x="1780" y="279"/>
                    <a:pt x="1863" y="361"/>
                  </a:cubicBezTo>
                  <a:cubicBezTo>
                    <a:pt x="1946" y="443"/>
                    <a:pt x="1953" y="516"/>
                    <a:pt x="1985" y="597"/>
                  </a:cubicBezTo>
                  <a:cubicBezTo>
                    <a:pt x="2017" y="678"/>
                    <a:pt x="2046" y="757"/>
                    <a:pt x="2055" y="850"/>
                  </a:cubicBezTo>
                  <a:cubicBezTo>
                    <a:pt x="2064" y="943"/>
                    <a:pt x="2095" y="1032"/>
                    <a:pt x="2038" y="1156"/>
                  </a:cubicBezTo>
                  <a:cubicBezTo>
                    <a:pt x="1981" y="1280"/>
                    <a:pt x="1862" y="1489"/>
                    <a:pt x="1715" y="1592"/>
                  </a:cubicBezTo>
                  <a:cubicBezTo>
                    <a:pt x="1568" y="1695"/>
                    <a:pt x="1314" y="1759"/>
                    <a:pt x="1156" y="1775"/>
                  </a:cubicBezTo>
                  <a:cubicBezTo>
                    <a:pt x="998" y="1791"/>
                    <a:pt x="889" y="1735"/>
                    <a:pt x="768" y="1688"/>
                  </a:cubicBezTo>
                  <a:cubicBezTo>
                    <a:pt x="647" y="1641"/>
                    <a:pt x="524" y="1563"/>
                    <a:pt x="432" y="1496"/>
                  </a:cubicBezTo>
                  <a:cubicBezTo>
                    <a:pt x="340" y="1429"/>
                    <a:pt x="278" y="1367"/>
                    <a:pt x="214" y="1287"/>
                  </a:cubicBezTo>
                  <a:cubicBezTo>
                    <a:pt x="150" y="1207"/>
                    <a:pt x="84" y="1101"/>
                    <a:pt x="48" y="1016"/>
                  </a:cubicBezTo>
                  <a:cubicBezTo>
                    <a:pt x="12" y="931"/>
                    <a:pt x="8" y="816"/>
                    <a:pt x="0" y="776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65" name="Line 5"/>
            <p:cNvSpPr>
              <a:spLocks noChangeShapeType="1"/>
            </p:cNvSpPr>
            <p:nvPr/>
          </p:nvSpPr>
          <p:spPr bwMode="auto">
            <a:xfrm>
              <a:off x="2688" y="1920"/>
              <a:ext cx="48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95288" y="2160240"/>
            <a:ext cx="453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lang="en-US" altLang="zh-CN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：首先画出完整的奈氏曲线的映射曲线。如右图：</a:t>
            </a:r>
          </a:p>
        </p:txBody>
      </p:sp>
      <p:grpSp>
        <p:nvGrpSpPr>
          <p:cNvPr id="65549" name="Group 7"/>
          <p:cNvGrpSpPr>
            <a:grpSpLocks/>
          </p:cNvGrpSpPr>
          <p:nvPr/>
        </p:nvGrpSpPr>
        <p:grpSpPr bwMode="auto">
          <a:xfrm>
            <a:off x="5076825" y="2160240"/>
            <a:ext cx="3810000" cy="3429000"/>
            <a:chOff x="3216" y="864"/>
            <a:chExt cx="2400" cy="2160"/>
          </a:xfrm>
        </p:grpSpPr>
        <p:grpSp>
          <p:nvGrpSpPr>
            <p:cNvPr id="65552" name="Group 8"/>
            <p:cNvGrpSpPr>
              <a:grpSpLocks/>
            </p:cNvGrpSpPr>
            <p:nvPr/>
          </p:nvGrpSpPr>
          <p:grpSpPr bwMode="auto">
            <a:xfrm>
              <a:off x="3216" y="864"/>
              <a:ext cx="2400" cy="2160"/>
              <a:chOff x="3264" y="864"/>
              <a:chExt cx="2400" cy="2160"/>
            </a:xfrm>
          </p:grpSpPr>
          <p:grpSp>
            <p:nvGrpSpPr>
              <p:cNvPr id="65558" name="Group 9"/>
              <p:cNvGrpSpPr>
                <a:grpSpLocks/>
              </p:cNvGrpSpPr>
              <p:nvPr/>
            </p:nvGrpSpPr>
            <p:grpSpPr bwMode="auto">
              <a:xfrm>
                <a:off x="3264" y="864"/>
                <a:ext cx="2400" cy="2160"/>
                <a:chOff x="960" y="1536"/>
                <a:chExt cx="2400" cy="2160"/>
              </a:xfrm>
            </p:grpSpPr>
            <p:sp>
              <p:nvSpPr>
                <p:cNvPr id="65559" name="Line 10"/>
                <p:cNvSpPr>
                  <a:spLocks noChangeShapeType="1"/>
                </p:cNvSpPr>
                <p:nvPr/>
              </p:nvSpPr>
              <p:spPr bwMode="auto">
                <a:xfrm>
                  <a:off x="960" y="2592"/>
                  <a:ext cx="2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56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208" y="1536"/>
                  <a:ext cx="0" cy="2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561" name="Freeform 12"/>
                <p:cNvSpPr>
                  <a:spLocks/>
                </p:cNvSpPr>
                <p:nvPr/>
              </p:nvSpPr>
              <p:spPr bwMode="auto">
                <a:xfrm>
                  <a:off x="1091" y="2350"/>
                  <a:ext cx="1117" cy="242"/>
                </a:xfrm>
                <a:custGeom>
                  <a:avLst/>
                  <a:gdLst>
                    <a:gd name="T0" fmla="*/ 1117 w 1117"/>
                    <a:gd name="T1" fmla="*/ 242 h 242"/>
                    <a:gd name="T2" fmla="*/ 1038 w 1117"/>
                    <a:gd name="T3" fmla="*/ 111 h 242"/>
                    <a:gd name="T4" fmla="*/ 777 w 1117"/>
                    <a:gd name="T5" fmla="*/ 6 h 242"/>
                    <a:gd name="T6" fmla="*/ 493 w 1117"/>
                    <a:gd name="T7" fmla="*/ 146 h 242"/>
                    <a:gd name="T8" fmla="*/ 349 w 1117"/>
                    <a:gd name="T9" fmla="*/ 194 h 242"/>
                    <a:gd name="T10" fmla="*/ 0 w 1117"/>
                    <a:gd name="T11" fmla="*/ 216 h 2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17"/>
                    <a:gd name="T19" fmla="*/ 0 h 242"/>
                    <a:gd name="T20" fmla="*/ 1117 w 1117"/>
                    <a:gd name="T21" fmla="*/ 242 h 2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17" h="242">
                      <a:moveTo>
                        <a:pt x="1117" y="242"/>
                      </a:moveTo>
                      <a:cubicBezTo>
                        <a:pt x="1104" y="220"/>
                        <a:pt x="1095" y="150"/>
                        <a:pt x="1038" y="111"/>
                      </a:cubicBezTo>
                      <a:cubicBezTo>
                        <a:pt x="981" y="72"/>
                        <a:pt x="868" y="0"/>
                        <a:pt x="777" y="6"/>
                      </a:cubicBezTo>
                      <a:cubicBezTo>
                        <a:pt x="686" y="12"/>
                        <a:pt x="564" y="115"/>
                        <a:pt x="493" y="146"/>
                      </a:cubicBezTo>
                      <a:cubicBezTo>
                        <a:pt x="422" y="177"/>
                        <a:pt x="431" y="182"/>
                        <a:pt x="349" y="194"/>
                      </a:cubicBezTo>
                      <a:cubicBezTo>
                        <a:pt x="267" y="206"/>
                        <a:pt x="73" y="212"/>
                        <a:pt x="0" y="216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5562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2544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5545" name="Object 14"/>
                <p:cNvGraphicFramePr>
                  <a:graphicFrameLocks noChangeAspect="1"/>
                </p:cNvGraphicFramePr>
                <p:nvPr/>
              </p:nvGraphicFramePr>
              <p:xfrm>
                <a:off x="1728" y="2592"/>
                <a:ext cx="208" cy="1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036" name="Equation" r:id="rId3" imgW="203024" imgH="164957" progId="">
                        <p:embed/>
                      </p:oleObj>
                    </mc:Choice>
                    <mc:Fallback>
                      <p:oleObj name="Equation" r:id="rId3" imgW="203024" imgH="164957" progId="">
                        <p:embed/>
                        <p:pic>
                          <p:nvPicPr>
                            <p:cNvPr id="0" name="Picture 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2592"/>
                              <a:ext cx="208" cy="1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56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32" y="2400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5543" name="Object 16"/>
              <p:cNvGraphicFramePr>
                <a:graphicFrameLocks noChangeAspect="1"/>
              </p:cNvGraphicFramePr>
              <p:nvPr/>
            </p:nvGraphicFramePr>
            <p:xfrm>
              <a:off x="3360" y="1680"/>
              <a:ext cx="42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37" name="Equation" r:id="rId5" imgW="583920" imgH="254160" progId="">
                      <p:embed/>
                    </p:oleObj>
                  </mc:Choice>
                  <mc:Fallback>
                    <p:oleObj name="Equation" r:id="rId5" imgW="583920" imgH="254160" progId="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680"/>
                            <a:ext cx="42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4" name="Object 17"/>
              <p:cNvGraphicFramePr>
                <a:graphicFrameLocks noChangeAspect="1"/>
              </p:cNvGraphicFramePr>
              <p:nvPr/>
            </p:nvGraphicFramePr>
            <p:xfrm>
              <a:off x="4512" y="1728"/>
              <a:ext cx="544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38" name="Equation" r:id="rId7" imgW="659880" imgH="190440" progId="">
                      <p:embed/>
                    </p:oleObj>
                  </mc:Choice>
                  <mc:Fallback>
                    <p:oleObj name="Equation" r:id="rId7" imgW="659880" imgH="190440" progId="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728"/>
                            <a:ext cx="544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553" name="Group 18"/>
            <p:cNvGrpSpPr>
              <a:grpSpLocks/>
            </p:cNvGrpSpPr>
            <p:nvPr/>
          </p:nvGrpSpPr>
          <p:grpSpPr bwMode="auto">
            <a:xfrm>
              <a:off x="3312" y="1924"/>
              <a:ext cx="1700" cy="284"/>
              <a:chOff x="3356" y="1920"/>
              <a:chExt cx="1700" cy="284"/>
            </a:xfrm>
          </p:grpSpPr>
          <p:grpSp>
            <p:nvGrpSpPr>
              <p:cNvPr id="65554" name="Group 19"/>
              <p:cNvGrpSpPr>
                <a:grpSpLocks/>
              </p:cNvGrpSpPr>
              <p:nvPr/>
            </p:nvGrpSpPr>
            <p:grpSpPr bwMode="auto">
              <a:xfrm>
                <a:off x="3356" y="1920"/>
                <a:ext cx="1156" cy="284"/>
                <a:chOff x="3264" y="2688"/>
                <a:chExt cx="1156" cy="284"/>
              </a:xfrm>
            </p:grpSpPr>
            <p:sp>
              <p:nvSpPr>
                <p:cNvPr id="65555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792" y="2832"/>
                  <a:ext cx="96" cy="4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5556" name="Group 21"/>
                <p:cNvGrpSpPr>
                  <a:grpSpLocks/>
                </p:cNvGrpSpPr>
                <p:nvPr/>
              </p:nvGrpSpPr>
              <p:grpSpPr bwMode="auto">
                <a:xfrm>
                  <a:off x="3264" y="2688"/>
                  <a:ext cx="1156" cy="284"/>
                  <a:chOff x="3360" y="2740"/>
                  <a:chExt cx="1156" cy="284"/>
                </a:xfrm>
              </p:grpSpPr>
              <p:sp>
                <p:nvSpPr>
                  <p:cNvPr id="65557" name="Freeform 22"/>
                  <p:cNvSpPr>
                    <a:spLocks/>
                  </p:cNvSpPr>
                  <p:nvPr/>
                </p:nvSpPr>
                <p:spPr bwMode="auto">
                  <a:xfrm>
                    <a:off x="3504" y="2740"/>
                    <a:ext cx="1012" cy="236"/>
                  </a:xfrm>
                  <a:custGeom>
                    <a:avLst/>
                    <a:gdLst>
                      <a:gd name="T0" fmla="*/ 1012 w 1012"/>
                      <a:gd name="T1" fmla="*/ 0 h 236"/>
                      <a:gd name="T2" fmla="*/ 912 w 1012"/>
                      <a:gd name="T3" fmla="*/ 166 h 236"/>
                      <a:gd name="T4" fmla="*/ 729 w 1012"/>
                      <a:gd name="T5" fmla="*/ 227 h 236"/>
                      <a:gd name="T6" fmla="*/ 537 w 1012"/>
                      <a:gd name="T7" fmla="*/ 218 h 236"/>
                      <a:gd name="T8" fmla="*/ 336 w 1012"/>
                      <a:gd name="T9" fmla="*/ 122 h 236"/>
                      <a:gd name="T10" fmla="*/ 292 w 1012"/>
                      <a:gd name="T11" fmla="*/ 96 h 236"/>
                      <a:gd name="T12" fmla="*/ 0 w 1012"/>
                      <a:gd name="T13" fmla="*/ 35 h 2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2"/>
                      <a:gd name="T22" fmla="*/ 0 h 236"/>
                      <a:gd name="T23" fmla="*/ 1012 w 1012"/>
                      <a:gd name="T24" fmla="*/ 236 h 2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2" h="236">
                        <a:moveTo>
                          <a:pt x="1012" y="0"/>
                        </a:moveTo>
                        <a:cubicBezTo>
                          <a:pt x="995" y="28"/>
                          <a:pt x="959" y="128"/>
                          <a:pt x="912" y="166"/>
                        </a:cubicBezTo>
                        <a:cubicBezTo>
                          <a:pt x="865" y="204"/>
                          <a:pt x="791" y="218"/>
                          <a:pt x="729" y="227"/>
                        </a:cubicBezTo>
                        <a:cubicBezTo>
                          <a:pt x="667" y="236"/>
                          <a:pt x="602" y="235"/>
                          <a:pt x="537" y="218"/>
                        </a:cubicBezTo>
                        <a:cubicBezTo>
                          <a:pt x="472" y="201"/>
                          <a:pt x="377" y="142"/>
                          <a:pt x="336" y="122"/>
                        </a:cubicBezTo>
                        <a:cubicBezTo>
                          <a:pt x="295" y="102"/>
                          <a:pt x="348" y="110"/>
                          <a:pt x="292" y="96"/>
                        </a:cubicBezTo>
                        <a:cubicBezTo>
                          <a:pt x="236" y="82"/>
                          <a:pt x="61" y="48"/>
                          <a:pt x="0" y="35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aphicFrame>
                <p:nvGraphicFramePr>
                  <p:cNvPr id="65542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3360" y="2809"/>
                  <a:ext cx="384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039" name="Equation" r:id="rId9" imgW="583920" imgH="254160" progId="">
                          <p:embed/>
                        </p:oleObj>
                      </mc:Choice>
                      <mc:Fallback>
                        <p:oleObj name="Equation" r:id="rId9" imgW="583920" imgH="254160" progId="">
                          <p:embed/>
                          <p:pic>
                            <p:nvPicPr>
                              <p:cNvPr id="0" name="Picture 10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60" y="2809"/>
                                <a:ext cx="384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65541" name="Object 24"/>
              <p:cNvGraphicFramePr>
                <a:graphicFrameLocks noChangeAspect="1"/>
              </p:cNvGraphicFramePr>
              <p:nvPr/>
            </p:nvGraphicFramePr>
            <p:xfrm>
              <a:off x="4512" y="1927"/>
              <a:ext cx="54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40" name="Equation" r:id="rId11" imgW="659880" imgH="177840" progId="">
                      <p:embed/>
                    </p:oleObj>
                  </mc:Choice>
                  <mc:Fallback>
                    <p:oleObj name="Equation" r:id="rId11" imgW="659880" imgH="177840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927"/>
                            <a:ext cx="544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540" name="Object 25"/>
            <p:cNvGraphicFramePr>
              <a:graphicFrameLocks noChangeAspect="1"/>
            </p:cNvGraphicFramePr>
            <p:nvPr/>
          </p:nvGraphicFramePr>
          <p:xfrm>
            <a:off x="4380" y="1824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1" name="Equation" r:id="rId13" imgW="139680" imgH="139680" progId="">
                    <p:embed/>
                  </p:oleObj>
                </mc:Choice>
                <mc:Fallback>
                  <p:oleObj name="Equation" r:id="rId13" imgW="139680" imgH="139680" progId="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1824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68313" y="3239740"/>
            <a:ext cx="4648200" cy="2014537"/>
            <a:chOff x="288" y="1680"/>
            <a:chExt cx="2928" cy="1269"/>
          </a:xfrm>
        </p:grpSpPr>
        <p:sp>
          <p:nvSpPr>
            <p:cNvPr id="65551" name="Text Box 27"/>
            <p:cNvSpPr txBox="1">
              <a:spLocks noChangeArrowheads="1"/>
            </p:cNvSpPr>
            <p:nvPr/>
          </p:nvSpPr>
          <p:spPr bwMode="auto">
            <a:xfrm>
              <a:off x="288" y="1680"/>
              <a:ext cx="2928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从图上可以看出：映射曲线顺时针包围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两圈，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N=2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因            ，所以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闭环系统是不稳定的。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38" name="Object 28"/>
                <p:cNvSpPr txBox="1"/>
                <p:nvPr/>
              </p:nvSpPr>
              <p:spPr bwMode="auto">
                <a:xfrm>
                  <a:off x="2063" y="2286"/>
                  <a:ext cx="1071" cy="24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5538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3" y="2286"/>
                  <a:ext cx="1071" cy="2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39" name="Object 29"/>
                <p:cNvSpPr txBox="1"/>
                <p:nvPr/>
              </p:nvSpPr>
              <p:spPr bwMode="auto">
                <a:xfrm>
                  <a:off x="679" y="2285"/>
                  <a:ext cx="436" cy="23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5539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9" y="2285"/>
                  <a:ext cx="436" cy="2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58021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Text Box 2"/>
          <p:cNvSpPr txBox="1">
            <a:spLocks noChangeArrowheads="1"/>
          </p:cNvSpPr>
          <p:nvPr/>
        </p:nvSpPr>
        <p:spPr bwMode="auto">
          <a:xfrm>
            <a:off x="468313" y="1128365"/>
            <a:ext cx="8218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070605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通常，只画出                 的开环奈氏图，</a:t>
            </a:r>
          </a:p>
        </p:txBody>
      </p:sp>
      <p:graphicFrame>
        <p:nvGraphicFramePr>
          <p:cNvPr id="665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06431"/>
              </p:ext>
            </p:extLst>
          </p:nvPr>
        </p:nvGraphicFramePr>
        <p:xfrm>
          <a:off x="2678113" y="1199803"/>
          <a:ext cx="14287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9" name="公式" r:id="rId3" imgW="812447" imgH="177723" progId="">
                  <p:embed/>
                </p:oleObj>
              </mc:Choice>
              <mc:Fallback>
                <p:oleObj name="公式" r:id="rId3" imgW="812447" imgH="177723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1199803"/>
                        <a:ext cx="142875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2207865"/>
            <a:ext cx="1981200" cy="1524000"/>
            <a:chOff x="672" y="1392"/>
            <a:chExt cx="1248" cy="960"/>
          </a:xfrm>
        </p:grpSpPr>
        <p:sp>
          <p:nvSpPr>
            <p:cNvPr id="66589" name="Line 5"/>
            <p:cNvSpPr>
              <a:spLocks noChangeShapeType="1"/>
            </p:cNvSpPr>
            <p:nvPr/>
          </p:nvSpPr>
          <p:spPr bwMode="auto">
            <a:xfrm>
              <a:off x="672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0" name="Line 6"/>
            <p:cNvSpPr>
              <a:spLocks noChangeShapeType="1"/>
            </p:cNvSpPr>
            <p:nvPr/>
          </p:nvSpPr>
          <p:spPr bwMode="auto">
            <a:xfrm flipV="1">
              <a:off x="1104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91" name="Freeform 7"/>
            <p:cNvSpPr>
              <a:spLocks/>
            </p:cNvSpPr>
            <p:nvPr/>
          </p:nvSpPr>
          <p:spPr bwMode="auto">
            <a:xfrm>
              <a:off x="782" y="1767"/>
              <a:ext cx="898" cy="527"/>
            </a:xfrm>
            <a:custGeom>
              <a:avLst/>
              <a:gdLst>
                <a:gd name="T0" fmla="*/ 898 w 898"/>
                <a:gd name="T1" fmla="*/ 9 h 527"/>
                <a:gd name="T2" fmla="*/ 802 w 898"/>
                <a:gd name="T3" fmla="*/ 297 h 527"/>
                <a:gd name="T4" fmla="*/ 623 w 898"/>
                <a:gd name="T5" fmla="*/ 472 h 527"/>
                <a:gd name="T6" fmla="*/ 466 w 898"/>
                <a:gd name="T7" fmla="*/ 524 h 527"/>
                <a:gd name="T8" fmla="*/ 226 w 898"/>
                <a:gd name="T9" fmla="*/ 489 h 527"/>
                <a:gd name="T10" fmla="*/ 56 w 898"/>
                <a:gd name="T11" fmla="*/ 349 h 527"/>
                <a:gd name="T12" fmla="*/ 12 w 898"/>
                <a:gd name="T13" fmla="*/ 166 h 527"/>
                <a:gd name="T14" fmla="*/ 126 w 898"/>
                <a:gd name="T15" fmla="*/ 0 h 5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8"/>
                <a:gd name="T25" fmla="*/ 0 h 527"/>
                <a:gd name="T26" fmla="*/ 898 w 898"/>
                <a:gd name="T27" fmla="*/ 527 h 5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8" h="527">
                  <a:moveTo>
                    <a:pt x="898" y="9"/>
                  </a:moveTo>
                  <a:cubicBezTo>
                    <a:pt x="874" y="117"/>
                    <a:pt x="848" y="220"/>
                    <a:pt x="802" y="297"/>
                  </a:cubicBezTo>
                  <a:cubicBezTo>
                    <a:pt x="756" y="374"/>
                    <a:pt x="679" y="434"/>
                    <a:pt x="623" y="472"/>
                  </a:cubicBezTo>
                  <a:cubicBezTo>
                    <a:pt x="567" y="510"/>
                    <a:pt x="532" y="521"/>
                    <a:pt x="466" y="524"/>
                  </a:cubicBezTo>
                  <a:cubicBezTo>
                    <a:pt x="400" y="527"/>
                    <a:pt x="294" y="518"/>
                    <a:pt x="226" y="489"/>
                  </a:cubicBezTo>
                  <a:cubicBezTo>
                    <a:pt x="158" y="460"/>
                    <a:pt x="92" y="403"/>
                    <a:pt x="56" y="349"/>
                  </a:cubicBezTo>
                  <a:cubicBezTo>
                    <a:pt x="20" y="295"/>
                    <a:pt x="0" y="224"/>
                    <a:pt x="12" y="166"/>
                  </a:cubicBezTo>
                  <a:cubicBezTo>
                    <a:pt x="24" y="108"/>
                    <a:pt x="102" y="35"/>
                    <a:pt x="1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2" name="Line 8"/>
            <p:cNvSpPr>
              <a:spLocks noChangeShapeType="1"/>
            </p:cNvSpPr>
            <p:nvPr/>
          </p:nvSpPr>
          <p:spPr bwMode="auto">
            <a:xfrm>
              <a:off x="768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6567" name="Object 9"/>
            <p:cNvGraphicFramePr>
              <a:graphicFrameLocks noChangeAspect="1"/>
            </p:cNvGraphicFramePr>
            <p:nvPr/>
          </p:nvGraphicFramePr>
          <p:xfrm>
            <a:off x="672" y="1559"/>
            <a:ext cx="20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0" name="Equation" r:id="rId5" imgW="203024" imgH="164957" progId="">
                    <p:embed/>
                  </p:oleObj>
                </mc:Choice>
                <mc:Fallback>
                  <p:oleObj name="Equation" r:id="rId5" imgW="203024" imgH="164957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59"/>
                          <a:ext cx="208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35375" y="2207865"/>
            <a:ext cx="4800600" cy="1554163"/>
            <a:chOff x="2304" y="1392"/>
            <a:chExt cx="3024" cy="979"/>
          </a:xfrm>
        </p:grpSpPr>
        <p:grpSp>
          <p:nvGrpSpPr>
            <p:cNvPr id="66577" name="Group 11"/>
            <p:cNvGrpSpPr>
              <a:grpSpLocks/>
            </p:cNvGrpSpPr>
            <p:nvPr/>
          </p:nvGrpSpPr>
          <p:grpSpPr bwMode="auto">
            <a:xfrm>
              <a:off x="2304" y="1392"/>
              <a:ext cx="1296" cy="969"/>
              <a:chOff x="2304" y="1392"/>
              <a:chExt cx="1296" cy="969"/>
            </a:xfrm>
          </p:grpSpPr>
          <p:sp>
            <p:nvSpPr>
              <p:cNvPr id="66584" name="Line 12"/>
              <p:cNvSpPr>
                <a:spLocks noChangeShapeType="1"/>
              </p:cNvSpPr>
              <p:nvPr/>
            </p:nvSpPr>
            <p:spPr bwMode="auto">
              <a:xfrm flipV="1">
                <a:off x="2304" y="177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85" name="Line 13"/>
              <p:cNvSpPr>
                <a:spLocks noChangeShapeType="1"/>
              </p:cNvSpPr>
              <p:nvPr/>
            </p:nvSpPr>
            <p:spPr bwMode="auto">
              <a:xfrm flipV="1">
                <a:off x="2976" y="139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86" name="Freeform 14"/>
              <p:cNvSpPr>
                <a:spLocks/>
              </p:cNvSpPr>
              <p:nvPr/>
            </p:nvSpPr>
            <p:spPr bwMode="auto">
              <a:xfrm>
                <a:off x="2518" y="1508"/>
                <a:ext cx="458" cy="853"/>
              </a:xfrm>
              <a:custGeom>
                <a:avLst/>
                <a:gdLst>
                  <a:gd name="T0" fmla="*/ 458 w 458"/>
                  <a:gd name="T1" fmla="*/ 268 h 853"/>
                  <a:gd name="T2" fmla="*/ 362 w 458"/>
                  <a:gd name="T3" fmla="*/ 41 h 853"/>
                  <a:gd name="T4" fmla="*/ 135 w 458"/>
                  <a:gd name="T5" fmla="*/ 41 h 853"/>
                  <a:gd name="T6" fmla="*/ 39 w 458"/>
                  <a:gd name="T7" fmla="*/ 285 h 853"/>
                  <a:gd name="T8" fmla="*/ 371 w 458"/>
                  <a:gd name="T9" fmla="*/ 853 h 8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853"/>
                  <a:gd name="T17" fmla="*/ 458 w 458"/>
                  <a:gd name="T18" fmla="*/ 853 h 8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853">
                    <a:moveTo>
                      <a:pt x="458" y="268"/>
                    </a:moveTo>
                    <a:cubicBezTo>
                      <a:pt x="442" y="230"/>
                      <a:pt x="416" y="79"/>
                      <a:pt x="362" y="41"/>
                    </a:cubicBezTo>
                    <a:cubicBezTo>
                      <a:pt x="308" y="3"/>
                      <a:pt x="189" y="0"/>
                      <a:pt x="135" y="41"/>
                    </a:cubicBezTo>
                    <a:cubicBezTo>
                      <a:pt x="81" y="82"/>
                      <a:pt x="0" y="150"/>
                      <a:pt x="39" y="285"/>
                    </a:cubicBezTo>
                    <a:cubicBezTo>
                      <a:pt x="78" y="420"/>
                      <a:pt x="316" y="758"/>
                      <a:pt x="371" y="853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87" name="Line 15"/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6566" name="Object 16"/>
              <p:cNvGraphicFramePr>
                <a:graphicFrameLocks noChangeAspect="1"/>
              </p:cNvGraphicFramePr>
              <p:nvPr/>
            </p:nvGraphicFramePr>
            <p:xfrm>
              <a:off x="2640" y="1776"/>
              <a:ext cx="20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11" name="Equation" r:id="rId7" imgW="203024" imgH="164957" progId="">
                      <p:embed/>
                    </p:oleObj>
                  </mc:Choice>
                  <mc:Fallback>
                    <p:oleObj name="Equation" r:id="rId7" imgW="203024" imgH="164957" progId="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776"/>
                            <a:ext cx="208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8" name="Freeform 17"/>
              <p:cNvSpPr>
                <a:spLocks/>
              </p:cNvSpPr>
              <p:nvPr/>
            </p:nvSpPr>
            <p:spPr bwMode="auto">
              <a:xfrm>
                <a:off x="2880" y="1776"/>
                <a:ext cx="528" cy="576"/>
              </a:xfrm>
              <a:custGeom>
                <a:avLst/>
                <a:gdLst>
                  <a:gd name="T0" fmla="*/ 528 w 528"/>
                  <a:gd name="T1" fmla="*/ 0 h 576"/>
                  <a:gd name="T2" fmla="*/ 432 w 528"/>
                  <a:gd name="T3" fmla="*/ 336 h 576"/>
                  <a:gd name="T4" fmla="*/ 192 w 528"/>
                  <a:gd name="T5" fmla="*/ 528 h 576"/>
                  <a:gd name="T6" fmla="*/ 0 w 528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576"/>
                  <a:gd name="T14" fmla="*/ 528 w 52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576">
                    <a:moveTo>
                      <a:pt x="528" y="0"/>
                    </a:moveTo>
                    <a:cubicBezTo>
                      <a:pt x="508" y="124"/>
                      <a:pt x="488" y="248"/>
                      <a:pt x="432" y="336"/>
                    </a:cubicBezTo>
                    <a:cubicBezTo>
                      <a:pt x="376" y="424"/>
                      <a:pt x="264" y="488"/>
                      <a:pt x="192" y="528"/>
                    </a:cubicBezTo>
                    <a:cubicBezTo>
                      <a:pt x="120" y="568"/>
                      <a:pt x="32" y="568"/>
                      <a:pt x="0" y="576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578" name="Group 18"/>
            <p:cNvGrpSpPr>
              <a:grpSpLocks/>
            </p:cNvGrpSpPr>
            <p:nvPr/>
          </p:nvGrpSpPr>
          <p:grpSpPr bwMode="auto">
            <a:xfrm>
              <a:off x="3936" y="1392"/>
              <a:ext cx="1392" cy="979"/>
              <a:chOff x="3936" y="1392"/>
              <a:chExt cx="1392" cy="979"/>
            </a:xfrm>
          </p:grpSpPr>
          <p:sp>
            <p:nvSpPr>
              <p:cNvPr id="66579" name="Line 1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80" name="Line 20"/>
              <p:cNvSpPr>
                <a:spLocks noChangeShapeType="1"/>
              </p:cNvSpPr>
              <p:nvPr/>
            </p:nvSpPr>
            <p:spPr bwMode="auto">
              <a:xfrm flipV="1">
                <a:off x="4800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81" name="Freeform 21"/>
              <p:cNvSpPr>
                <a:spLocks/>
              </p:cNvSpPr>
              <p:nvPr/>
            </p:nvSpPr>
            <p:spPr bwMode="auto">
              <a:xfrm>
                <a:off x="3975" y="1528"/>
                <a:ext cx="825" cy="248"/>
              </a:xfrm>
              <a:custGeom>
                <a:avLst/>
                <a:gdLst>
                  <a:gd name="T0" fmla="*/ 825 w 825"/>
                  <a:gd name="T1" fmla="*/ 248 h 248"/>
                  <a:gd name="T2" fmla="*/ 729 w 825"/>
                  <a:gd name="T3" fmla="*/ 104 h 248"/>
                  <a:gd name="T4" fmla="*/ 585 w 825"/>
                  <a:gd name="T5" fmla="*/ 8 h 248"/>
                  <a:gd name="T6" fmla="*/ 441 w 825"/>
                  <a:gd name="T7" fmla="*/ 56 h 248"/>
                  <a:gd name="T8" fmla="*/ 297 w 825"/>
                  <a:gd name="T9" fmla="*/ 152 h 248"/>
                  <a:gd name="T10" fmla="*/ 0 w 825"/>
                  <a:gd name="T11" fmla="*/ 204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25"/>
                  <a:gd name="T19" fmla="*/ 0 h 248"/>
                  <a:gd name="T20" fmla="*/ 825 w 825"/>
                  <a:gd name="T21" fmla="*/ 248 h 2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25" h="248">
                    <a:moveTo>
                      <a:pt x="825" y="248"/>
                    </a:moveTo>
                    <a:cubicBezTo>
                      <a:pt x="797" y="196"/>
                      <a:pt x="769" y="144"/>
                      <a:pt x="729" y="104"/>
                    </a:cubicBezTo>
                    <a:cubicBezTo>
                      <a:pt x="689" y="64"/>
                      <a:pt x="633" y="16"/>
                      <a:pt x="585" y="8"/>
                    </a:cubicBezTo>
                    <a:cubicBezTo>
                      <a:pt x="537" y="0"/>
                      <a:pt x="489" y="32"/>
                      <a:pt x="441" y="56"/>
                    </a:cubicBezTo>
                    <a:cubicBezTo>
                      <a:pt x="393" y="80"/>
                      <a:pt x="370" y="127"/>
                      <a:pt x="297" y="152"/>
                    </a:cubicBezTo>
                    <a:cubicBezTo>
                      <a:pt x="224" y="177"/>
                      <a:pt x="62" y="193"/>
                      <a:pt x="0" y="20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82" name="Freeform 22"/>
              <p:cNvSpPr>
                <a:spLocks/>
              </p:cNvSpPr>
              <p:nvPr/>
            </p:nvSpPr>
            <p:spPr bwMode="auto">
              <a:xfrm>
                <a:off x="3984" y="1728"/>
                <a:ext cx="1200" cy="643"/>
              </a:xfrm>
              <a:custGeom>
                <a:avLst/>
                <a:gdLst>
                  <a:gd name="T0" fmla="*/ 1200 w 1200"/>
                  <a:gd name="T1" fmla="*/ 48 h 643"/>
                  <a:gd name="T2" fmla="*/ 1104 w 1200"/>
                  <a:gd name="T3" fmla="*/ 336 h 643"/>
                  <a:gd name="T4" fmla="*/ 720 w 1200"/>
                  <a:gd name="T5" fmla="*/ 624 h 643"/>
                  <a:gd name="T6" fmla="*/ 236 w 1200"/>
                  <a:gd name="T7" fmla="*/ 449 h 643"/>
                  <a:gd name="T8" fmla="*/ 0 w 1200"/>
                  <a:gd name="T9" fmla="*/ 0 h 6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643"/>
                  <a:gd name="T17" fmla="*/ 1200 w 1200"/>
                  <a:gd name="T18" fmla="*/ 643 h 6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643">
                    <a:moveTo>
                      <a:pt x="1200" y="48"/>
                    </a:moveTo>
                    <a:cubicBezTo>
                      <a:pt x="1192" y="144"/>
                      <a:pt x="1184" y="240"/>
                      <a:pt x="1104" y="336"/>
                    </a:cubicBezTo>
                    <a:cubicBezTo>
                      <a:pt x="1024" y="432"/>
                      <a:pt x="865" y="605"/>
                      <a:pt x="720" y="624"/>
                    </a:cubicBezTo>
                    <a:cubicBezTo>
                      <a:pt x="575" y="643"/>
                      <a:pt x="356" y="553"/>
                      <a:pt x="236" y="449"/>
                    </a:cubicBezTo>
                    <a:cubicBezTo>
                      <a:pt x="116" y="345"/>
                      <a:pt x="39" y="7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83" name="Line 23"/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6565" name="Object 24"/>
              <p:cNvGraphicFramePr>
                <a:graphicFrameLocks noChangeAspect="1"/>
              </p:cNvGraphicFramePr>
              <p:nvPr/>
            </p:nvGraphicFramePr>
            <p:xfrm>
              <a:off x="4416" y="1776"/>
              <a:ext cx="20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12" name="Equation" r:id="rId9" imgW="203024" imgH="164957" progId="">
                      <p:embed/>
                    </p:oleObj>
                  </mc:Choice>
                  <mc:Fallback>
                    <p:oleObj name="Equation" r:id="rId9" imgW="203024" imgH="164957" progId="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776"/>
                            <a:ext cx="208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23850" y="4079528"/>
            <a:ext cx="3606800" cy="1509712"/>
            <a:chOff x="336" y="2942"/>
            <a:chExt cx="2272" cy="951"/>
          </a:xfrm>
        </p:grpSpPr>
        <p:sp>
          <p:nvSpPr>
            <p:cNvPr id="66575" name="Text Box 26"/>
            <p:cNvSpPr txBox="1">
              <a:spLocks noChangeArrowheads="1"/>
            </p:cNvSpPr>
            <p:nvPr/>
          </p:nvSpPr>
          <p:spPr bwMode="auto">
            <a:xfrm>
              <a:off x="336" y="2942"/>
              <a:ext cx="2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不包围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点，</a:t>
              </a:r>
            </a:p>
          </p:txBody>
        </p:sp>
        <p:graphicFrame>
          <p:nvGraphicFramePr>
            <p:cNvPr id="66564" name="Object 27"/>
            <p:cNvGraphicFramePr>
              <a:graphicFrameLocks noChangeAspect="1"/>
            </p:cNvGraphicFramePr>
            <p:nvPr/>
          </p:nvGraphicFramePr>
          <p:xfrm>
            <a:off x="801" y="3311"/>
            <a:ext cx="55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3" name="公式" r:id="rId11" imgW="418918" imgH="177723" progId="">
                    <p:embed/>
                  </p:oleObj>
                </mc:Choice>
                <mc:Fallback>
                  <p:oleObj name="公式" r:id="rId11" imgW="418918" imgH="177723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3311"/>
                          <a:ext cx="55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Text Box 28"/>
            <p:cNvSpPr txBox="1">
              <a:spLocks noChangeArrowheads="1"/>
            </p:cNvSpPr>
            <p:nvPr/>
          </p:nvSpPr>
          <p:spPr bwMode="auto">
            <a:xfrm>
              <a:off x="521" y="3566"/>
              <a:ext cx="1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0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型系统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211638" y="4223990"/>
            <a:ext cx="3816350" cy="1023938"/>
            <a:chOff x="2835" y="2976"/>
            <a:chExt cx="2404" cy="645"/>
          </a:xfrm>
        </p:grpSpPr>
        <p:sp>
          <p:nvSpPr>
            <p:cNvPr id="66573" name="Text Box 30"/>
            <p:cNvSpPr txBox="1">
              <a:spLocks noChangeArrowheads="1"/>
            </p:cNvSpPr>
            <p:nvPr/>
          </p:nvSpPr>
          <p:spPr bwMode="auto">
            <a:xfrm>
              <a:off x="2880" y="297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包围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(-1,j0)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点，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63" name="Object 31"/>
                <p:cNvSpPr txBox="1"/>
                <p:nvPr/>
              </p:nvSpPr>
              <p:spPr bwMode="auto">
                <a:xfrm>
                  <a:off x="4371" y="2993"/>
                  <a:ext cx="644" cy="23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6563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1" y="2993"/>
                  <a:ext cx="644" cy="2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574" name="Text Box 32"/>
            <p:cNvSpPr txBox="1">
              <a:spLocks noChangeArrowheads="1"/>
            </p:cNvSpPr>
            <p:nvPr/>
          </p:nvSpPr>
          <p:spPr bwMode="auto">
            <a:xfrm>
              <a:off x="2835" y="3294"/>
              <a:ext cx="2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型系统和</a:t>
              </a:r>
              <a:r>
                <a:rPr lang="en-US" altLang="zh-CN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r>
                <a:rPr lang="zh-CN" altLang="en-US" sz="2800" b="0">
                  <a:solidFill>
                    <a:srgbClr val="070605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型系统</a:t>
              </a:r>
            </a:p>
          </p:txBody>
        </p:sp>
      </p:grp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076056" y="188640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22074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586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403350" y="1700213"/>
                <a:ext cx="6408738" cy="4179887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(2) 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(3) 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(4) 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(5) 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(6) 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758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403350" y="1700213"/>
                <a:ext cx="6408738" cy="417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735013" y="1073150"/>
            <a:ext cx="7007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试用</a:t>
            </a:r>
            <a:r>
              <a:rPr lang="en-US" altLang="zh-CN"/>
              <a:t>Nyquist</a:t>
            </a:r>
            <a:r>
              <a:rPr lang="zh-CN" altLang="en-US"/>
              <a:t>判据判别具有下列各开环传递函数的闭环系统的稳定性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9340115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127" y="980727"/>
            <a:ext cx="8229600" cy="8625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应用</a:t>
            </a:r>
            <a:r>
              <a:rPr lang="en-US" altLang="zh-CN" sz="3200" dirty="0" err="1">
                <a:solidFill>
                  <a:srgbClr val="FF0000"/>
                </a:solidFill>
              </a:rPr>
              <a:t>Nyquist</a:t>
            </a:r>
            <a:r>
              <a:rPr lang="zh-CN" altLang="en-US" sz="3200" dirty="0">
                <a:solidFill>
                  <a:srgbClr val="FF0000"/>
                </a:solidFill>
              </a:rPr>
              <a:t>判据的基本步骤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458788" y="1844824"/>
            <a:ext cx="822801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/>
              <a:t>1.</a:t>
            </a:r>
            <a:r>
              <a:rPr lang="zh-CN" altLang="en-US" sz="2200" dirty="0"/>
              <a:t>求出系统的开环传递函数，并确定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k</a:t>
            </a:r>
            <a:r>
              <a:rPr lang="zh-CN" altLang="en-US" sz="2200" dirty="0"/>
              <a:t>和</a:t>
            </a:r>
            <a:r>
              <a:rPr lang="en-US" altLang="zh-CN" sz="2200" dirty="0"/>
              <a:t>ν</a:t>
            </a:r>
            <a:r>
              <a:rPr lang="zh-CN" altLang="en-US" sz="2200" dirty="0"/>
              <a:t>（</a:t>
            </a:r>
            <a:r>
              <a:rPr lang="en-US" altLang="zh-CN" sz="2200" dirty="0"/>
              <a:t>p</a:t>
            </a:r>
            <a:r>
              <a:rPr lang="zh-CN" altLang="en-US" sz="2200" dirty="0"/>
              <a:t>为系统开环传递函数的右极点数， </a:t>
            </a:r>
          </a:p>
          <a:p>
            <a:pPr eaLnBrk="1" hangingPunct="1"/>
            <a:r>
              <a:rPr lang="en-US" altLang="zh-CN" sz="2200" dirty="0"/>
              <a:t>   ν</a:t>
            </a:r>
            <a:r>
              <a:rPr lang="zh-CN" altLang="en-US" sz="2200" dirty="0"/>
              <a:t>为系统开环的型次。</a:t>
            </a:r>
          </a:p>
          <a:p>
            <a:pPr eaLnBrk="1" hangingPunct="1"/>
            <a:r>
              <a:rPr lang="en-US" altLang="zh-CN" sz="2200" dirty="0"/>
              <a:t>2.</a:t>
            </a:r>
            <a:r>
              <a:rPr lang="zh-CN" altLang="en-US" sz="2200" dirty="0"/>
              <a:t>绘制开环幅频特性</a:t>
            </a:r>
            <a:r>
              <a:rPr lang="en-US" altLang="zh-CN" sz="2200" dirty="0"/>
              <a:t>G(</a:t>
            </a:r>
            <a:r>
              <a:rPr lang="en-US" altLang="zh-CN" sz="2200" dirty="0" err="1"/>
              <a:t>j</a:t>
            </a:r>
            <a:r>
              <a:rPr lang="en-US" altLang="zh-CN" sz="2200" dirty="0" err="1">
                <a:latin typeface="Symbol" panose="05050102010706020507" pitchFamily="18" charset="2"/>
              </a:rPr>
              <a:t>w</a:t>
            </a:r>
            <a:r>
              <a:rPr lang="en-US" altLang="zh-CN" sz="2200" dirty="0"/>
              <a:t>)</a:t>
            </a:r>
            <a:r>
              <a:rPr lang="zh-CN" altLang="en-US" sz="2200" dirty="0"/>
              <a:t>的曲线</a:t>
            </a:r>
          </a:p>
          <a:p>
            <a:pPr eaLnBrk="1" hangingPunct="1"/>
            <a:r>
              <a:rPr lang="en-US" altLang="zh-CN" sz="2200" dirty="0"/>
              <a:t>3. </a:t>
            </a:r>
            <a:r>
              <a:rPr lang="zh-CN" altLang="en-US" sz="2200" dirty="0"/>
              <a:t>根据</a:t>
            </a:r>
            <a:r>
              <a:rPr lang="en-US" altLang="zh-CN" sz="2200" dirty="0"/>
              <a:t>ν</a:t>
            </a:r>
            <a:r>
              <a:rPr lang="zh-CN" altLang="en-US" sz="2200" dirty="0"/>
              <a:t>值，补画模值为∞，起始于正实轴，顺时针转过 </a:t>
            </a:r>
            <a:r>
              <a:rPr lang="en-US" altLang="zh-CN" sz="2200" dirty="0"/>
              <a:t>ν×π/2 </a:t>
            </a:r>
            <a:r>
              <a:rPr lang="zh-CN" altLang="en-US" sz="2200" dirty="0"/>
              <a:t>的弧线</a:t>
            </a:r>
          </a:p>
          <a:p>
            <a:pPr eaLnBrk="1" hangingPunct="1"/>
            <a:r>
              <a:rPr lang="en-US" altLang="zh-CN" sz="2200" dirty="0"/>
              <a:t>4. </a:t>
            </a:r>
            <a:r>
              <a:rPr lang="zh-CN" altLang="en-US" sz="2200" dirty="0"/>
              <a:t>检验</a:t>
            </a:r>
            <a:r>
              <a:rPr lang="en-US" altLang="zh-CN" sz="2200" dirty="0"/>
              <a:t>G(j</a:t>
            </a:r>
            <a:r>
              <a:rPr lang="en-US" altLang="zh-CN" sz="2200" dirty="0">
                <a:latin typeface="Symbol" panose="05050102010706020507" pitchFamily="18" charset="2"/>
              </a:rPr>
              <a:t>w</a:t>
            </a:r>
            <a:r>
              <a:rPr lang="en-US" altLang="zh-CN" sz="2200" dirty="0"/>
              <a:t>)</a:t>
            </a:r>
            <a:r>
              <a:rPr lang="zh-CN" altLang="en-US" sz="2200" dirty="0"/>
              <a:t>曲线是否满足判据的条件，从而确定系统开环是否稳定。</a:t>
            </a:r>
          </a:p>
          <a:p>
            <a:pPr eaLnBrk="1" hangingPunct="1"/>
            <a:endParaRPr lang="zh-CN" altLang="en-US" sz="2200" dirty="0"/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对最小相位系统，实际只需求得</a:t>
            </a:r>
            <a:r>
              <a:rPr lang="en-US" altLang="zh-CN" sz="2200" dirty="0">
                <a:solidFill>
                  <a:srgbClr val="FF0000"/>
                </a:solidFill>
                <a:highlight>
                  <a:srgbClr val="FFFF00"/>
                </a:highlight>
              </a:rPr>
              <a:t>G(j</a:t>
            </a:r>
            <a:r>
              <a:rPr lang="en-US" altLang="zh-CN" sz="2200" dirty="0">
                <a:solidFill>
                  <a:srgbClr val="FF0000"/>
                </a:solidFill>
                <a:highlight>
                  <a:srgbClr val="FFFF00"/>
                </a:highlight>
                <a:latin typeface="Symbol" panose="05050102010706020507" pitchFamily="18" charset="2"/>
              </a:rPr>
              <a:t>w</a:t>
            </a:r>
            <a:r>
              <a:rPr lang="zh-CN" alt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）线与负实轴的交点即可。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1671455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1158110" y="800993"/>
            <a:ext cx="360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3200" dirty="0" err="1">
                <a:solidFill>
                  <a:srgbClr val="0000FF"/>
                </a:solidFill>
                <a:latin typeface="宋体" panose="02010600030101010101" pitchFamily="2" charset="-122"/>
              </a:rPr>
              <a:t>Nyquist</a:t>
            </a:r>
            <a:r>
              <a:rPr kumimoji="0" lang="zh-CN" altLang="en-US" sz="3200" dirty="0">
                <a:solidFill>
                  <a:srgbClr val="0000FF"/>
                </a:solidFill>
                <a:latin typeface="宋体" panose="02010600030101010101" pitchFamily="2" charset="-122"/>
              </a:rPr>
              <a:t>稳定判据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538956" y="1636713"/>
            <a:ext cx="8569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宋体" panose="02010600030101010101" pitchFamily="2" charset="-122"/>
              </a:rPr>
              <a:t>在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[</a:t>
            </a:r>
            <a:r>
              <a:rPr kumimoji="0" lang="en-US" altLang="zh-CN" sz="2800" i="1" dirty="0">
                <a:latin typeface="Times New Roman" panose="02020603050405020304" pitchFamily="18" charset="0"/>
              </a:rPr>
              <a:t>s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]</a:t>
            </a:r>
            <a:r>
              <a:rPr kumimoji="0" lang="zh-CN" altLang="en-US" sz="2800" dirty="0">
                <a:latin typeface="宋体" panose="02010600030101010101" pitchFamily="2" charset="-122"/>
              </a:rPr>
              <a:t>平面作包围右半平面的</a:t>
            </a:r>
            <a:r>
              <a:rPr kumimoji="0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0" lang="zh-CN" altLang="en-US" sz="2800" dirty="0">
                <a:latin typeface="宋体" panose="02010600030101010101" pitchFamily="2" charset="-122"/>
              </a:rPr>
              <a:t>形曲线，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宋体" panose="02010600030101010101" pitchFamily="2" charset="-122"/>
              </a:rPr>
              <a:t>如果开环传递函数的</a:t>
            </a:r>
            <a:r>
              <a:rPr kumimoji="0" lang="en-US" altLang="zh-CN" sz="2800" dirty="0" err="1">
                <a:latin typeface="Times New Roman" panose="02020603050405020304" pitchFamily="18" charset="0"/>
              </a:rPr>
              <a:t>Nyquist</a:t>
            </a:r>
            <a:r>
              <a:rPr kumimoji="0" lang="zh-CN" altLang="en-US" sz="2800" dirty="0">
                <a:latin typeface="宋体" panose="02010600030101010101" pitchFamily="2" charset="-122"/>
              </a:rPr>
              <a:t>图逆时针包围</a:t>
            </a:r>
            <a:r>
              <a:rPr kumimoji="0" lang="en-US" altLang="zh-CN" sz="2800" dirty="0">
                <a:latin typeface="宋体" panose="02010600030101010101" pitchFamily="2" charset="-122"/>
              </a:rPr>
              <a:t>(</a:t>
            </a:r>
            <a:r>
              <a:rPr kumimoji="0" lang="zh-CN" altLang="en-US" sz="2800" dirty="0">
                <a:latin typeface="宋体" panose="02010600030101010101" pitchFamily="2" charset="-122"/>
              </a:rPr>
              <a:t>－</a:t>
            </a:r>
            <a:r>
              <a:rPr kumimoji="0" lang="en-US" altLang="zh-CN" sz="2800" dirty="0">
                <a:latin typeface="宋体" panose="02010600030101010101" pitchFamily="2" charset="-122"/>
              </a:rPr>
              <a:t>1,j0)</a:t>
            </a:r>
            <a:r>
              <a:rPr kumimoji="0" lang="zh-CN" altLang="en-US" sz="2800" dirty="0">
                <a:latin typeface="宋体" panose="02010600030101010101" pitchFamily="2" charset="-122"/>
              </a:rPr>
              <a:t>点的圈数等于开环右极点的个数，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宋体" panose="02010600030101010101" pitchFamily="2" charset="-122"/>
              </a:rPr>
              <a:t>则系统稳定。</a:t>
            </a: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009278" y="3573016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(1) 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开环右极点个数如何判断？</a:t>
            </a: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5689228" y="3573016"/>
            <a:ext cx="284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劳斯判据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1009278" y="4149279"/>
            <a:ext cx="568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开环在虚轴上有零极点？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5330453" y="4149279"/>
            <a:ext cx="284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绕道</a:t>
            </a: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auto">
          <a:xfrm>
            <a:off x="1009278" y="4723954"/>
            <a:ext cx="568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(3) 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开环无右极点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不包围</a:t>
            </a:r>
          </a:p>
        </p:txBody>
      </p:sp>
      <p:sp>
        <p:nvSpPr>
          <p:cNvPr id="300041" name="Rectangle 9"/>
          <p:cNvSpPr>
            <a:spLocks noChangeArrowheads="1"/>
          </p:cNvSpPr>
          <p:nvPr/>
        </p:nvSpPr>
        <p:spPr bwMode="auto">
          <a:xfrm>
            <a:off x="1009278" y="5300216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(4) 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乃氏判据也适用于有延时环节的情况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5.4.3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359743511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864035" y="2348880"/>
            <a:ext cx="7560642" cy="2032000"/>
            <a:chOff x="657" y="1298"/>
            <a:chExt cx="4899" cy="1280"/>
          </a:xfrm>
        </p:grpSpPr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657" y="1298"/>
              <a:ext cx="4899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最小相位系统                        。只需画出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/>
                <a:t>部分的乃氏图，沿着乃氏图的方向前进，</a:t>
              </a:r>
              <a:r>
                <a:rPr lang="en-US" altLang="zh-CN" sz="2800" dirty="0"/>
                <a:t>-1</a:t>
              </a:r>
              <a:r>
                <a:rPr lang="zh-CN" altLang="en-US" sz="2800" dirty="0"/>
                <a:t>点在前进方向的左侧，则系统闭环稳定，否则不稳定。</a:t>
              </a:r>
            </a:p>
          </p:txBody>
        </p:sp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2109" y="1298"/>
            <a:ext cx="127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18" name="公式" r:id="rId4" imgW="825500" imgH="241300" progId="">
                    <p:embed/>
                  </p:oleObj>
                </mc:Choice>
                <mc:Fallback>
                  <p:oleObj name="公式" r:id="rId4" imgW="825500" imgH="24130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298"/>
                          <a:ext cx="1270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4558" y="1344"/>
            <a:ext cx="9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19" name="公式" r:id="rId6" imgW="837836" imgH="203112" progId="">
                    <p:embed/>
                  </p:oleObj>
                </mc:Choice>
                <mc:Fallback>
                  <p:oleObj name="公式" r:id="rId6" imgW="837836" imgH="203112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344"/>
                          <a:ext cx="99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44356" y="209486"/>
            <a:ext cx="4536156" cy="31457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5.4.4 </a:t>
            </a:r>
            <a:r>
              <a:rPr lang="en-US" altLang="zh-CN" sz="1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Nyquist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判据应用于最小相位系统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691680" y="908720"/>
            <a:ext cx="6192688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957" y="413"/>
              <a:ext cx="203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5.4.4 </a:t>
              </a:r>
              <a:r>
                <a:rPr lang="en-US" altLang="zh-CN" sz="2000" b="1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Nyquist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判据应用于最小相位系统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67099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428" name="Picture 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12317"/>
            <a:ext cx="5473700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5429" name="Object 8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30593043"/>
              </p:ext>
            </p:extLst>
          </p:nvPr>
        </p:nvGraphicFramePr>
        <p:xfrm>
          <a:off x="395288" y="2015555"/>
          <a:ext cx="2736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98" name="公式" r:id="rId4" imgW="1066800" imgH="241300" progId="">
                  <p:embed/>
                </p:oleObj>
              </mc:Choice>
              <mc:Fallback>
                <p:oleObj name="公式" r:id="rId4" imgW="1066800" imgH="241300" progId="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15555"/>
                        <a:ext cx="273685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3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35778"/>
              </p:ext>
            </p:extLst>
          </p:nvPr>
        </p:nvGraphicFramePr>
        <p:xfrm>
          <a:off x="1475656" y="3436221"/>
          <a:ext cx="30622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99" name="公式" r:id="rId6" imgW="1193800" imgH="254000" progId="">
                  <p:embed/>
                </p:oleObj>
              </mc:Choice>
              <mc:Fallback>
                <p:oleObj name="公式" r:id="rId6" imgW="1193800" imgH="254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36221"/>
                        <a:ext cx="3062288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32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82356"/>
              </p:ext>
            </p:extLst>
          </p:nvPr>
        </p:nvGraphicFramePr>
        <p:xfrm>
          <a:off x="1475656" y="4160910"/>
          <a:ext cx="42021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0" name="公式" r:id="rId8" imgW="1638300" imgH="228600" progId="">
                  <p:embed/>
                </p:oleObj>
              </mc:Choice>
              <mc:Fallback>
                <p:oleObj name="公式" r:id="rId8" imgW="1638300" imgH="2286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160910"/>
                        <a:ext cx="420211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435" name="Group 91"/>
          <p:cNvGrpSpPr>
            <a:grpSpLocks/>
          </p:cNvGrpSpPr>
          <p:nvPr/>
        </p:nvGrpSpPr>
        <p:grpSpPr bwMode="auto">
          <a:xfrm>
            <a:off x="899592" y="4797425"/>
            <a:ext cx="7704658" cy="1373188"/>
            <a:chOff x="1202" y="3022"/>
            <a:chExt cx="4218" cy="865"/>
          </a:xfrm>
        </p:grpSpPr>
        <p:sp>
          <p:nvSpPr>
            <p:cNvPr id="185433" name="Text Box 89"/>
            <p:cNvSpPr txBox="1">
              <a:spLocks noChangeArrowheads="1"/>
            </p:cNvSpPr>
            <p:nvPr/>
          </p:nvSpPr>
          <p:spPr bwMode="auto">
            <a:xfrm>
              <a:off x="1202" y="3022"/>
              <a:ext cx="421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      由此可见延时环节不改变系统的幅频特性，而仅仅改变相频特性，使滞后增加，且    越大，产生的滞后越多。</a:t>
              </a:r>
            </a:p>
          </p:txBody>
        </p:sp>
        <p:graphicFrame>
          <p:nvGraphicFramePr>
            <p:cNvPr id="185434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807473"/>
                </p:ext>
              </p:extLst>
            </p:nvPr>
          </p:nvGraphicFramePr>
          <p:xfrm>
            <a:off x="4592" y="3341"/>
            <a:ext cx="20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01" name="公式" r:id="rId10" imgW="126835" imgH="139518" progId="">
                    <p:embed/>
                  </p:oleObj>
                </mc:Choice>
                <mc:Fallback>
                  <p:oleObj name="公式" r:id="rId10" imgW="126835" imgH="139518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3341"/>
                          <a:ext cx="205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44356" y="209486"/>
            <a:ext cx="4536156" cy="2899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5.5 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应用乃奎斯特判据分析延时系统的稳定性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907704" y="908720"/>
            <a:ext cx="6192688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957" y="413"/>
              <a:ext cx="2033" cy="26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5.5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应用乃奎斯特判据分析延时系统的稳定性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50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8943"/>
              </p:ext>
            </p:extLst>
          </p:nvPr>
        </p:nvGraphicFramePr>
        <p:xfrm>
          <a:off x="1395413" y="1341438"/>
          <a:ext cx="3925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8" name="公式" r:id="rId3" imgW="1790640" imgH="215640" progId="">
                  <p:embed/>
                </p:oleObj>
              </mc:Choice>
              <mc:Fallback>
                <p:oleObj name="公式" r:id="rId3" imgW="1790640" imgH="21564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341438"/>
                        <a:ext cx="39258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469999"/>
              </p:ext>
            </p:extLst>
          </p:nvPr>
        </p:nvGraphicFramePr>
        <p:xfrm>
          <a:off x="1449388" y="2174058"/>
          <a:ext cx="4948237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9" name="Equation" r:id="rId5" imgW="2400300" imgH="660400" progId="">
                  <p:embed/>
                </p:oleObj>
              </mc:Choice>
              <mc:Fallback>
                <p:oleObj name="Equation" r:id="rId5" imgW="2400300" imgH="6604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174058"/>
                        <a:ext cx="4948237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21894"/>
              </p:ext>
            </p:extLst>
          </p:nvPr>
        </p:nvGraphicFramePr>
        <p:xfrm>
          <a:off x="1512275" y="3922665"/>
          <a:ext cx="5511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0" name="公式" r:id="rId7" imgW="2412720" imgH="457200" progId="">
                  <p:embed/>
                </p:oleObj>
              </mc:Choice>
              <mc:Fallback>
                <p:oleObj name="公式" r:id="rId7" imgW="2412720" imgH="457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275" y="3922665"/>
                        <a:ext cx="55118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</p:spTree>
    <p:extLst>
      <p:ext uri="{BB962C8B-B14F-4D97-AF65-F5344CB8AC3E}">
        <p14:creationId xmlns:p14="http://schemas.microsoft.com/office/powerpoint/2010/main" val="2170208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42" name="Group 6"/>
          <p:cNvGrpSpPr>
            <a:grpSpLocks/>
          </p:cNvGrpSpPr>
          <p:nvPr/>
        </p:nvGrpSpPr>
        <p:grpSpPr bwMode="auto">
          <a:xfrm>
            <a:off x="2195513" y="1988220"/>
            <a:ext cx="4876800" cy="1474788"/>
            <a:chOff x="1200" y="1566"/>
            <a:chExt cx="3072" cy="929"/>
          </a:xfrm>
        </p:grpSpPr>
        <p:graphicFrame>
          <p:nvGraphicFramePr>
            <p:cNvPr id="193543" name="Object 7"/>
            <p:cNvGraphicFramePr>
              <a:graphicFrameLocks noChangeAspect="1"/>
            </p:cNvGraphicFramePr>
            <p:nvPr/>
          </p:nvGraphicFramePr>
          <p:xfrm>
            <a:off x="2568" y="2304"/>
            <a:ext cx="21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6" name="公式" r:id="rId3" imgW="228501" imgH="203112" progId="">
                    <p:embed/>
                  </p:oleObj>
                </mc:Choice>
                <mc:Fallback>
                  <p:oleObj name="公式" r:id="rId3" imgW="228501" imgH="203112" progId="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2304"/>
                          <a:ext cx="216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3544" name="Group 8"/>
            <p:cNvGrpSpPr>
              <a:grpSpLocks/>
            </p:cNvGrpSpPr>
            <p:nvPr/>
          </p:nvGrpSpPr>
          <p:grpSpPr bwMode="auto">
            <a:xfrm>
              <a:off x="1826" y="1667"/>
              <a:ext cx="238" cy="214"/>
              <a:chOff x="523" y="1058"/>
              <a:chExt cx="247" cy="247"/>
            </a:xfrm>
          </p:grpSpPr>
          <p:sp>
            <p:nvSpPr>
              <p:cNvPr id="193545" name="Freeform 9"/>
              <p:cNvSpPr>
                <a:spLocks/>
              </p:cNvSpPr>
              <p:nvPr/>
            </p:nvSpPr>
            <p:spPr bwMode="auto">
              <a:xfrm>
                <a:off x="523" y="1058"/>
                <a:ext cx="247" cy="247"/>
              </a:xfrm>
              <a:custGeom>
                <a:avLst/>
                <a:gdLst>
                  <a:gd name="T0" fmla="*/ 123 w 247"/>
                  <a:gd name="T1" fmla="*/ 0 h 247"/>
                  <a:gd name="T2" fmla="*/ 110 w 247"/>
                  <a:gd name="T3" fmla="*/ 1 h 247"/>
                  <a:gd name="T4" fmla="*/ 98 w 247"/>
                  <a:gd name="T5" fmla="*/ 3 h 247"/>
                  <a:gd name="T6" fmla="*/ 86 w 247"/>
                  <a:gd name="T7" fmla="*/ 6 h 247"/>
                  <a:gd name="T8" fmla="*/ 75 w 247"/>
                  <a:gd name="T9" fmla="*/ 10 h 247"/>
                  <a:gd name="T10" fmla="*/ 64 w 247"/>
                  <a:gd name="T11" fmla="*/ 15 h 247"/>
                  <a:gd name="T12" fmla="*/ 54 w 247"/>
                  <a:gd name="T13" fmla="*/ 21 h 247"/>
                  <a:gd name="T14" fmla="*/ 36 w 247"/>
                  <a:gd name="T15" fmla="*/ 36 h 247"/>
                  <a:gd name="T16" fmla="*/ 21 w 247"/>
                  <a:gd name="T17" fmla="*/ 54 h 247"/>
                  <a:gd name="T18" fmla="*/ 15 w 247"/>
                  <a:gd name="T19" fmla="*/ 64 h 247"/>
                  <a:gd name="T20" fmla="*/ 10 w 247"/>
                  <a:gd name="T21" fmla="*/ 75 h 247"/>
                  <a:gd name="T22" fmla="*/ 6 w 247"/>
                  <a:gd name="T23" fmla="*/ 86 h 247"/>
                  <a:gd name="T24" fmla="*/ 3 w 247"/>
                  <a:gd name="T25" fmla="*/ 98 h 247"/>
                  <a:gd name="T26" fmla="*/ 1 w 247"/>
                  <a:gd name="T27" fmla="*/ 110 h 247"/>
                  <a:gd name="T28" fmla="*/ 0 w 247"/>
                  <a:gd name="T29" fmla="*/ 123 h 247"/>
                  <a:gd name="T30" fmla="*/ 1 w 247"/>
                  <a:gd name="T31" fmla="*/ 136 h 247"/>
                  <a:gd name="T32" fmla="*/ 3 w 247"/>
                  <a:gd name="T33" fmla="*/ 148 h 247"/>
                  <a:gd name="T34" fmla="*/ 6 w 247"/>
                  <a:gd name="T35" fmla="*/ 160 h 247"/>
                  <a:gd name="T36" fmla="*/ 10 w 247"/>
                  <a:gd name="T37" fmla="*/ 172 h 247"/>
                  <a:gd name="T38" fmla="*/ 15 w 247"/>
                  <a:gd name="T39" fmla="*/ 182 h 247"/>
                  <a:gd name="T40" fmla="*/ 21 w 247"/>
                  <a:gd name="T41" fmla="*/ 193 h 247"/>
                  <a:gd name="T42" fmla="*/ 36 w 247"/>
                  <a:gd name="T43" fmla="*/ 211 h 247"/>
                  <a:gd name="T44" fmla="*/ 54 w 247"/>
                  <a:gd name="T45" fmla="*/ 226 h 247"/>
                  <a:gd name="T46" fmla="*/ 64 w 247"/>
                  <a:gd name="T47" fmla="*/ 232 h 247"/>
                  <a:gd name="T48" fmla="*/ 75 w 247"/>
                  <a:gd name="T49" fmla="*/ 237 h 247"/>
                  <a:gd name="T50" fmla="*/ 86 w 247"/>
                  <a:gd name="T51" fmla="*/ 242 h 247"/>
                  <a:gd name="T52" fmla="*/ 98 w 247"/>
                  <a:gd name="T53" fmla="*/ 245 h 247"/>
                  <a:gd name="T54" fmla="*/ 110 w 247"/>
                  <a:gd name="T55" fmla="*/ 246 h 247"/>
                  <a:gd name="T56" fmla="*/ 123 w 247"/>
                  <a:gd name="T57" fmla="*/ 247 h 247"/>
                  <a:gd name="T58" fmla="*/ 136 w 247"/>
                  <a:gd name="T59" fmla="*/ 246 h 247"/>
                  <a:gd name="T60" fmla="*/ 148 w 247"/>
                  <a:gd name="T61" fmla="*/ 245 h 247"/>
                  <a:gd name="T62" fmla="*/ 160 w 247"/>
                  <a:gd name="T63" fmla="*/ 242 h 247"/>
                  <a:gd name="T64" fmla="*/ 172 w 247"/>
                  <a:gd name="T65" fmla="*/ 237 h 247"/>
                  <a:gd name="T66" fmla="*/ 182 w 247"/>
                  <a:gd name="T67" fmla="*/ 232 h 247"/>
                  <a:gd name="T68" fmla="*/ 193 w 247"/>
                  <a:gd name="T69" fmla="*/ 226 h 247"/>
                  <a:gd name="T70" fmla="*/ 211 w 247"/>
                  <a:gd name="T71" fmla="*/ 211 h 247"/>
                  <a:gd name="T72" fmla="*/ 226 w 247"/>
                  <a:gd name="T73" fmla="*/ 193 h 247"/>
                  <a:gd name="T74" fmla="*/ 232 w 247"/>
                  <a:gd name="T75" fmla="*/ 182 h 247"/>
                  <a:gd name="T76" fmla="*/ 237 w 247"/>
                  <a:gd name="T77" fmla="*/ 172 h 247"/>
                  <a:gd name="T78" fmla="*/ 242 w 247"/>
                  <a:gd name="T79" fmla="*/ 160 h 247"/>
                  <a:gd name="T80" fmla="*/ 245 w 247"/>
                  <a:gd name="T81" fmla="*/ 148 h 247"/>
                  <a:gd name="T82" fmla="*/ 246 w 247"/>
                  <a:gd name="T83" fmla="*/ 136 h 247"/>
                  <a:gd name="T84" fmla="*/ 247 w 247"/>
                  <a:gd name="T85" fmla="*/ 123 h 247"/>
                  <a:gd name="T86" fmla="*/ 246 w 247"/>
                  <a:gd name="T87" fmla="*/ 110 h 247"/>
                  <a:gd name="T88" fmla="*/ 245 w 247"/>
                  <a:gd name="T89" fmla="*/ 98 h 247"/>
                  <a:gd name="T90" fmla="*/ 242 w 247"/>
                  <a:gd name="T91" fmla="*/ 86 h 247"/>
                  <a:gd name="T92" fmla="*/ 237 w 247"/>
                  <a:gd name="T93" fmla="*/ 75 h 247"/>
                  <a:gd name="T94" fmla="*/ 232 w 247"/>
                  <a:gd name="T95" fmla="*/ 64 h 247"/>
                  <a:gd name="T96" fmla="*/ 226 w 247"/>
                  <a:gd name="T97" fmla="*/ 54 h 247"/>
                  <a:gd name="T98" fmla="*/ 211 w 247"/>
                  <a:gd name="T99" fmla="*/ 36 h 247"/>
                  <a:gd name="T100" fmla="*/ 193 w 247"/>
                  <a:gd name="T101" fmla="*/ 21 h 247"/>
                  <a:gd name="T102" fmla="*/ 182 w 247"/>
                  <a:gd name="T103" fmla="*/ 15 h 247"/>
                  <a:gd name="T104" fmla="*/ 172 w 247"/>
                  <a:gd name="T105" fmla="*/ 10 h 247"/>
                  <a:gd name="T106" fmla="*/ 160 w 247"/>
                  <a:gd name="T107" fmla="*/ 6 h 247"/>
                  <a:gd name="T108" fmla="*/ 148 w 247"/>
                  <a:gd name="T109" fmla="*/ 3 h 247"/>
                  <a:gd name="T110" fmla="*/ 136 w 247"/>
                  <a:gd name="T111" fmla="*/ 1 h 247"/>
                  <a:gd name="T112" fmla="*/ 123 w 247"/>
                  <a:gd name="T11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7" h="247">
                    <a:moveTo>
                      <a:pt x="123" y="0"/>
                    </a:moveTo>
                    <a:lnTo>
                      <a:pt x="110" y="1"/>
                    </a:lnTo>
                    <a:lnTo>
                      <a:pt x="98" y="3"/>
                    </a:lnTo>
                    <a:lnTo>
                      <a:pt x="86" y="6"/>
                    </a:lnTo>
                    <a:lnTo>
                      <a:pt x="75" y="10"/>
                    </a:lnTo>
                    <a:lnTo>
                      <a:pt x="64" y="15"/>
                    </a:lnTo>
                    <a:lnTo>
                      <a:pt x="54" y="21"/>
                    </a:lnTo>
                    <a:lnTo>
                      <a:pt x="36" y="36"/>
                    </a:lnTo>
                    <a:lnTo>
                      <a:pt x="21" y="54"/>
                    </a:lnTo>
                    <a:lnTo>
                      <a:pt x="15" y="64"/>
                    </a:lnTo>
                    <a:lnTo>
                      <a:pt x="10" y="75"/>
                    </a:lnTo>
                    <a:lnTo>
                      <a:pt x="6" y="86"/>
                    </a:lnTo>
                    <a:lnTo>
                      <a:pt x="3" y="98"/>
                    </a:lnTo>
                    <a:lnTo>
                      <a:pt x="1" y="110"/>
                    </a:lnTo>
                    <a:lnTo>
                      <a:pt x="0" y="123"/>
                    </a:lnTo>
                    <a:lnTo>
                      <a:pt x="1" y="136"/>
                    </a:lnTo>
                    <a:lnTo>
                      <a:pt x="3" y="148"/>
                    </a:lnTo>
                    <a:lnTo>
                      <a:pt x="6" y="160"/>
                    </a:lnTo>
                    <a:lnTo>
                      <a:pt x="10" y="172"/>
                    </a:lnTo>
                    <a:lnTo>
                      <a:pt x="15" y="182"/>
                    </a:lnTo>
                    <a:lnTo>
                      <a:pt x="21" y="193"/>
                    </a:lnTo>
                    <a:lnTo>
                      <a:pt x="36" y="211"/>
                    </a:lnTo>
                    <a:lnTo>
                      <a:pt x="54" y="226"/>
                    </a:lnTo>
                    <a:lnTo>
                      <a:pt x="64" y="232"/>
                    </a:lnTo>
                    <a:lnTo>
                      <a:pt x="75" y="237"/>
                    </a:lnTo>
                    <a:lnTo>
                      <a:pt x="86" y="242"/>
                    </a:lnTo>
                    <a:lnTo>
                      <a:pt x="98" y="245"/>
                    </a:lnTo>
                    <a:lnTo>
                      <a:pt x="110" y="246"/>
                    </a:lnTo>
                    <a:lnTo>
                      <a:pt x="123" y="247"/>
                    </a:lnTo>
                    <a:lnTo>
                      <a:pt x="136" y="246"/>
                    </a:lnTo>
                    <a:lnTo>
                      <a:pt x="148" y="245"/>
                    </a:lnTo>
                    <a:lnTo>
                      <a:pt x="160" y="242"/>
                    </a:lnTo>
                    <a:lnTo>
                      <a:pt x="172" y="237"/>
                    </a:lnTo>
                    <a:lnTo>
                      <a:pt x="182" y="232"/>
                    </a:lnTo>
                    <a:lnTo>
                      <a:pt x="193" y="226"/>
                    </a:lnTo>
                    <a:lnTo>
                      <a:pt x="211" y="211"/>
                    </a:lnTo>
                    <a:lnTo>
                      <a:pt x="226" y="193"/>
                    </a:lnTo>
                    <a:lnTo>
                      <a:pt x="232" y="182"/>
                    </a:lnTo>
                    <a:lnTo>
                      <a:pt x="237" y="172"/>
                    </a:lnTo>
                    <a:lnTo>
                      <a:pt x="242" y="160"/>
                    </a:lnTo>
                    <a:lnTo>
                      <a:pt x="245" y="148"/>
                    </a:lnTo>
                    <a:lnTo>
                      <a:pt x="246" y="136"/>
                    </a:lnTo>
                    <a:lnTo>
                      <a:pt x="247" y="123"/>
                    </a:lnTo>
                    <a:lnTo>
                      <a:pt x="246" y="110"/>
                    </a:lnTo>
                    <a:lnTo>
                      <a:pt x="245" y="98"/>
                    </a:lnTo>
                    <a:lnTo>
                      <a:pt x="242" y="86"/>
                    </a:lnTo>
                    <a:lnTo>
                      <a:pt x="237" y="75"/>
                    </a:lnTo>
                    <a:lnTo>
                      <a:pt x="232" y="64"/>
                    </a:lnTo>
                    <a:lnTo>
                      <a:pt x="226" y="54"/>
                    </a:lnTo>
                    <a:lnTo>
                      <a:pt x="211" y="36"/>
                    </a:lnTo>
                    <a:lnTo>
                      <a:pt x="193" y="21"/>
                    </a:lnTo>
                    <a:lnTo>
                      <a:pt x="182" y="15"/>
                    </a:lnTo>
                    <a:lnTo>
                      <a:pt x="172" y="10"/>
                    </a:lnTo>
                    <a:lnTo>
                      <a:pt x="160" y="6"/>
                    </a:lnTo>
                    <a:lnTo>
                      <a:pt x="148" y="3"/>
                    </a:lnTo>
                    <a:lnTo>
                      <a:pt x="136" y="1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46" name="Freeform 10"/>
              <p:cNvSpPr>
                <a:spLocks/>
              </p:cNvSpPr>
              <p:nvPr/>
            </p:nvSpPr>
            <p:spPr bwMode="auto">
              <a:xfrm>
                <a:off x="523" y="1058"/>
                <a:ext cx="247" cy="247"/>
              </a:xfrm>
              <a:custGeom>
                <a:avLst/>
                <a:gdLst>
                  <a:gd name="T0" fmla="*/ 123 w 247"/>
                  <a:gd name="T1" fmla="*/ 0 h 247"/>
                  <a:gd name="T2" fmla="*/ 110 w 247"/>
                  <a:gd name="T3" fmla="*/ 1 h 247"/>
                  <a:gd name="T4" fmla="*/ 98 w 247"/>
                  <a:gd name="T5" fmla="*/ 3 h 247"/>
                  <a:gd name="T6" fmla="*/ 86 w 247"/>
                  <a:gd name="T7" fmla="*/ 6 h 247"/>
                  <a:gd name="T8" fmla="*/ 75 w 247"/>
                  <a:gd name="T9" fmla="*/ 10 h 247"/>
                  <a:gd name="T10" fmla="*/ 64 w 247"/>
                  <a:gd name="T11" fmla="*/ 15 h 247"/>
                  <a:gd name="T12" fmla="*/ 54 w 247"/>
                  <a:gd name="T13" fmla="*/ 21 h 247"/>
                  <a:gd name="T14" fmla="*/ 36 w 247"/>
                  <a:gd name="T15" fmla="*/ 36 h 247"/>
                  <a:gd name="T16" fmla="*/ 21 w 247"/>
                  <a:gd name="T17" fmla="*/ 54 h 247"/>
                  <a:gd name="T18" fmla="*/ 15 w 247"/>
                  <a:gd name="T19" fmla="*/ 64 h 247"/>
                  <a:gd name="T20" fmla="*/ 10 w 247"/>
                  <a:gd name="T21" fmla="*/ 75 h 247"/>
                  <a:gd name="T22" fmla="*/ 6 w 247"/>
                  <a:gd name="T23" fmla="*/ 86 h 247"/>
                  <a:gd name="T24" fmla="*/ 3 w 247"/>
                  <a:gd name="T25" fmla="*/ 98 h 247"/>
                  <a:gd name="T26" fmla="*/ 1 w 247"/>
                  <a:gd name="T27" fmla="*/ 110 h 247"/>
                  <a:gd name="T28" fmla="*/ 0 w 247"/>
                  <a:gd name="T29" fmla="*/ 123 h 247"/>
                  <a:gd name="T30" fmla="*/ 1 w 247"/>
                  <a:gd name="T31" fmla="*/ 136 h 247"/>
                  <a:gd name="T32" fmla="*/ 3 w 247"/>
                  <a:gd name="T33" fmla="*/ 148 h 247"/>
                  <a:gd name="T34" fmla="*/ 6 w 247"/>
                  <a:gd name="T35" fmla="*/ 160 h 247"/>
                  <a:gd name="T36" fmla="*/ 10 w 247"/>
                  <a:gd name="T37" fmla="*/ 172 h 247"/>
                  <a:gd name="T38" fmla="*/ 15 w 247"/>
                  <a:gd name="T39" fmla="*/ 182 h 247"/>
                  <a:gd name="T40" fmla="*/ 21 w 247"/>
                  <a:gd name="T41" fmla="*/ 193 h 247"/>
                  <a:gd name="T42" fmla="*/ 36 w 247"/>
                  <a:gd name="T43" fmla="*/ 211 h 247"/>
                  <a:gd name="T44" fmla="*/ 54 w 247"/>
                  <a:gd name="T45" fmla="*/ 226 h 247"/>
                  <a:gd name="T46" fmla="*/ 64 w 247"/>
                  <a:gd name="T47" fmla="*/ 232 h 247"/>
                  <a:gd name="T48" fmla="*/ 75 w 247"/>
                  <a:gd name="T49" fmla="*/ 237 h 247"/>
                  <a:gd name="T50" fmla="*/ 86 w 247"/>
                  <a:gd name="T51" fmla="*/ 242 h 247"/>
                  <a:gd name="T52" fmla="*/ 98 w 247"/>
                  <a:gd name="T53" fmla="*/ 245 h 247"/>
                  <a:gd name="T54" fmla="*/ 110 w 247"/>
                  <a:gd name="T55" fmla="*/ 246 h 247"/>
                  <a:gd name="T56" fmla="*/ 123 w 247"/>
                  <a:gd name="T57" fmla="*/ 247 h 247"/>
                  <a:gd name="T58" fmla="*/ 136 w 247"/>
                  <a:gd name="T59" fmla="*/ 246 h 247"/>
                  <a:gd name="T60" fmla="*/ 148 w 247"/>
                  <a:gd name="T61" fmla="*/ 245 h 247"/>
                  <a:gd name="T62" fmla="*/ 160 w 247"/>
                  <a:gd name="T63" fmla="*/ 242 h 247"/>
                  <a:gd name="T64" fmla="*/ 172 w 247"/>
                  <a:gd name="T65" fmla="*/ 237 h 247"/>
                  <a:gd name="T66" fmla="*/ 182 w 247"/>
                  <a:gd name="T67" fmla="*/ 232 h 247"/>
                  <a:gd name="T68" fmla="*/ 193 w 247"/>
                  <a:gd name="T69" fmla="*/ 226 h 247"/>
                  <a:gd name="T70" fmla="*/ 211 w 247"/>
                  <a:gd name="T71" fmla="*/ 211 h 247"/>
                  <a:gd name="T72" fmla="*/ 226 w 247"/>
                  <a:gd name="T73" fmla="*/ 193 h 247"/>
                  <a:gd name="T74" fmla="*/ 232 w 247"/>
                  <a:gd name="T75" fmla="*/ 182 h 247"/>
                  <a:gd name="T76" fmla="*/ 237 w 247"/>
                  <a:gd name="T77" fmla="*/ 172 h 247"/>
                  <a:gd name="T78" fmla="*/ 242 w 247"/>
                  <a:gd name="T79" fmla="*/ 160 h 247"/>
                  <a:gd name="T80" fmla="*/ 245 w 247"/>
                  <a:gd name="T81" fmla="*/ 148 h 247"/>
                  <a:gd name="T82" fmla="*/ 246 w 247"/>
                  <a:gd name="T83" fmla="*/ 136 h 247"/>
                  <a:gd name="T84" fmla="*/ 247 w 247"/>
                  <a:gd name="T85" fmla="*/ 123 h 247"/>
                  <a:gd name="T86" fmla="*/ 246 w 247"/>
                  <a:gd name="T87" fmla="*/ 110 h 247"/>
                  <a:gd name="T88" fmla="*/ 245 w 247"/>
                  <a:gd name="T89" fmla="*/ 98 h 247"/>
                  <a:gd name="T90" fmla="*/ 242 w 247"/>
                  <a:gd name="T91" fmla="*/ 86 h 247"/>
                  <a:gd name="T92" fmla="*/ 237 w 247"/>
                  <a:gd name="T93" fmla="*/ 75 h 247"/>
                  <a:gd name="T94" fmla="*/ 232 w 247"/>
                  <a:gd name="T95" fmla="*/ 64 h 247"/>
                  <a:gd name="T96" fmla="*/ 226 w 247"/>
                  <a:gd name="T97" fmla="*/ 54 h 247"/>
                  <a:gd name="T98" fmla="*/ 211 w 247"/>
                  <a:gd name="T99" fmla="*/ 36 h 247"/>
                  <a:gd name="T100" fmla="*/ 193 w 247"/>
                  <a:gd name="T101" fmla="*/ 21 h 247"/>
                  <a:gd name="T102" fmla="*/ 182 w 247"/>
                  <a:gd name="T103" fmla="*/ 15 h 247"/>
                  <a:gd name="T104" fmla="*/ 172 w 247"/>
                  <a:gd name="T105" fmla="*/ 10 h 247"/>
                  <a:gd name="T106" fmla="*/ 160 w 247"/>
                  <a:gd name="T107" fmla="*/ 6 h 247"/>
                  <a:gd name="T108" fmla="*/ 148 w 247"/>
                  <a:gd name="T109" fmla="*/ 3 h 247"/>
                  <a:gd name="T110" fmla="*/ 136 w 247"/>
                  <a:gd name="T111" fmla="*/ 1 h 247"/>
                  <a:gd name="T112" fmla="*/ 123 w 247"/>
                  <a:gd name="T11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7" h="247">
                    <a:moveTo>
                      <a:pt x="123" y="0"/>
                    </a:moveTo>
                    <a:lnTo>
                      <a:pt x="110" y="1"/>
                    </a:lnTo>
                    <a:lnTo>
                      <a:pt x="98" y="3"/>
                    </a:lnTo>
                    <a:lnTo>
                      <a:pt x="86" y="6"/>
                    </a:lnTo>
                    <a:lnTo>
                      <a:pt x="75" y="10"/>
                    </a:lnTo>
                    <a:lnTo>
                      <a:pt x="64" y="15"/>
                    </a:lnTo>
                    <a:lnTo>
                      <a:pt x="54" y="21"/>
                    </a:lnTo>
                    <a:lnTo>
                      <a:pt x="36" y="36"/>
                    </a:lnTo>
                    <a:lnTo>
                      <a:pt x="21" y="54"/>
                    </a:lnTo>
                    <a:lnTo>
                      <a:pt x="15" y="64"/>
                    </a:lnTo>
                    <a:lnTo>
                      <a:pt x="10" y="75"/>
                    </a:lnTo>
                    <a:lnTo>
                      <a:pt x="6" y="86"/>
                    </a:lnTo>
                    <a:lnTo>
                      <a:pt x="3" y="98"/>
                    </a:lnTo>
                    <a:lnTo>
                      <a:pt x="1" y="110"/>
                    </a:lnTo>
                    <a:lnTo>
                      <a:pt x="0" y="123"/>
                    </a:lnTo>
                    <a:lnTo>
                      <a:pt x="1" y="136"/>
                    </a:lnTo>
                    <a:lnTo>
                      <a:pt x="3" y="148"/>
                    </a:lnTo>
                    <a:lnTo>
                      <a:pt x="6" y="160"/>
                    </a:lnTo>
                    <a:lnTo>
                      <a:pt x="10" y="172"/>
                    </a:lnTo>
                    <a:lnTo>
                      <a:pt x="15" y="182"/>
                    </a:lnTo>
                    <a:lnTo>
                      <a:pt x="21" y="193"/>
                    </a:lnTo>
                    <a:lnTo>
                      <a:pt x="36" y="211"/>
                    </a:lnTo>
                    <a:lnTo>
                      <a:pt x="54" y="226"/>
                    </a:lnTo>
                    <a:lnTo>
                      <a:pt x="64" y="232"/>
                    </a:lnTo>
                    <a:lnTo>
                      <a:pt x="75" y="237"/>
                    </a:lnTo>
                    <a:lnTo>
                      <a:pt x="86" y="242"/>
                    </a:lnTo>
                    <a:lnTo>
                      <a:pt x="98" y="245"/>
                    </a:lnTo>
                    <a:lnTo>
                      <a:pt x="110" y="246"/>
                    </a:lnTo>
                    <a:lnTo>
                      <a:pt x="123" y="247"/>
                    </a:lnTo>
                    <a:lnTo>
                      <a:pt x="136" y="246"/>
                    </a:lnTo>
                    <a:lnTo>
                      <a:pt x="148" y="245"/>
                    </a:lnTo>
                    <a:lnTo>
                      <a:pt x="160" y="242"/>
                    </a:lnTo>
                    <a:lnTo>
                      <a:pt x="172" y="237"/>
                    </a:lnTo>
                    <a:lnTo>
                      <a:pt x="182" y="232"/>
                    </a:lnTo>
                    <a:lnTo>
                      <a:pt x="193" y="226"/>
                    </a:lnTo>
                    <a:lnTo>
                      <a:pt x="211" y="211"/>
                    </a:lnTo>
                    <a:lnTo>
                      <a:pt x="226" y="193"/>
                    </a:lnTo>
                    <a:lnTo>
                      <a:pt x="232" y="182"/>
                    </a:lnTo>
                    <a:lnTo>
                      <a:pt x="237" y="172"/>
                    </a:lnTo>
                    <a:lnTo>
                      <a:pt x="242" y="160"/>
                    </a:lnTo>
                    <a:lnTo>
                      <a:pt x="245" y="148"/>
                    </a:lnTo>
                    <a:lnTo>
                      <a:pt x="246" y="136"/>
                    </a:lnTo>
                    <a:lnTo>
                      <a:pt x="247" y="123"/>
                    </a:lnTo>
                    <a:lnTo>
                      <a:pt x="246" y="110"/>
                    </a:lnTo>
                    <a:lnTo>
                      <a:pt x="245" y="98"/>
                    </a:lnTo>
                    <a:lnTo>
                      <a:pt x="242" y="86"/>
                    </a:lnTo>
                    <a:lnTo>
                      <a:pt x="237" y="75"/>
                    </a:lnTo>
                    <a:lnTo>
                      <a:pt x="232" y="64"/>
                    </a:lnTo>
                    <a:lnTo>
                      <a:pt x="226" y="54"/>
                    </a:lnTo>
                    <a:lnTo>
                      <a:pt x="211" y="36"/>
                    </a:lnTo>
                    <a:lnTo>
                      <a:pt x="193" y="21"/>
                    </a:lnTo>
                    <a:lnTo>
                      <a:pt x="182" y="15"/>
                    </a:lnTo>
                    <a:lnTo>
                      <a:pt x="172" y="10"/>
                    </a:lnTo>
                    <a:lnTo>
                      <a:pt x="160" y="6"/>
                    </a:lnTo>
                    <a:lnTo>
                      <a:pt x="148" y="3"/>
                    </a:lnTo>
                    <a:lnTo>
                      <a:pt x="136" y="1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47" name="Line 11"/>
              <p:cNvSpPr>
                <a:spLocks noChangeShapeType="1"/>
              </p:cNvSpPr>
              <p:nvPr/>
            </p:nvSpPr>
            <p:spPr bwMode="auto">
              <a:xfrm>
                <a:off x="559" y="1094"/>
                <a:ext cx="175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48" name="Line 12"/>
              <p:cNvSpPr>
                <a:spLocks noChangeShapeType="1"/>
              </p:cNvSpPr>
              <p:nvPr/>
            </p:nvSpPr>
            <p:spPr bwMode="auto">
              <a:xfrm flipV="1">
                <a:off x="559" y="1094"/>
                <a:ext cx="175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3549" name="Rectangle 13"/>
            <p:cNvSpPr>
              <a:spLocks noChangeArrowheads="1"/>
            </p:cNvSpPr>
            <p:nvPr/>
          </p:nvSpPr>
          <p:spPr bwMode="auto">
            <a:xfrm>
              <a:off x="2339" y="1632"/>
              <a:ext cx="451" cy="239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0" name="Rectangle 14"/>
            <p:cNvSpPr>
              <a:spLocks noChangeArrowheads="1"/>
            </p:cNvSpPr>
            <p:nvPr/>
          </p:nvSpPr>
          <p:spPr bwMode="auto">
            <a:xfrm>
              <a:off x="3127" y="1584"/>
              <a:ext cx="655" cy="4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3551" name="Group 15"/>
            <p:cNvGrpSpPr>
              <a:grpSpLocks/>
            </p:cNvGrpSpPr>
            <p:nvPr/>
          </p:nvGrpSpPr>
          <p:grpSpPr bwMode="auto">
            <a:xfrm>
              <a:off x="1556" y="1765"/>
              <a:ext cx="277" cy="55"/>
              <a:chOff x="242" y="1171"/>
              <a:chExt cx="288" cy="63"/>
            </a:xfrm>
          </p:grpSpPr>
          <p:sp>
            <p:nvSpPr>
              <p:cNvPr id="193552" name="Line 16"/>
              <p:cNvSpPr>
                <a:spLocks noChangeShapeType="1"/>
              </p:cNvSpPr>
              <p:nvPr/>
            </p:nvSpPr>
            <p:spPr bwMode="auto">
              <a:xfrm>
                <a:off x="242" y="1202"/>
                <a:ext cx="2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53" name="Freeform 17"/>
              <p:cNvSpPr>
                <a:spLocks/>
              </p:cNvSpPr>
              <p:nvPr/>
            </p:nvSpPr>
            <p:spPr bwMode="auto">
              <a:xfrm>
                <a:off x="468" y="1171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3554" name="Group 18"/>
            <p:cNvGrpSpPr>
              <a:grpSpLocks/>
            </p:cNvGrpSpPr>
            <p:nvPr/>
          </p:nvGrpSpPr>
          <p:grpSpPr bwMode="auto">
            <a:xfrm>
              <a:off x="2064" y="1765"/>
              <a:ext cx="277" cy="55"/>
              <a:chOff x="770" y="1171"/>
              <a:chExt cx="288" cy="63"/>
            </a:xfrm>
          </p:grpSpPr>
          <p:sp>
            <p:nvSpPr>
              <p:cNvPr id="193555" name="Line 19"/>
              <p:cNvSpPr>
                <a:spLocks noChangeShapeType="1"/>
              </p:cNvSpPr>
              <p:nvPr/>
            </p:nvSpPr>
            <p:spPr bwMode="auto">
              <a:xfrm>
                <a:off x="770" y="1202"/>
                <a:ext cx="2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56" name="Freeform 20"/>
              <p:cNvSpPr>
                <a:spLocks/>
              </p:cNvSpPr>
              <p:nvPr/>
            </p:nvSpPr>
            <p:spPr bwMode="auto">
              <a:xfrm>
                <a:off x="996" y="1171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3557" name="Group 21"/>
            <p:cNvGrpSpPr>
              <a:grpSpLocks/>
            </p:cNvGrpSpPr>
            <p:nvPr/>
          </p:nvGrpSpPr>
          <p:grpSpPr bwMode="auto">
            <a:xfrm>
              <a:off x="2803" y="1765"/>
              <a:ext cx="324" cy="55"/>
              <a:chOff x="1538" y="1171"/>
              <a:chExt cx="336" cy="63"/>
            </a:xfrm>
          </p:grpSpPr>
          <p:sp>
            <p:nvSpPr>
              <p:cNvPr id="193558" name="Line 22"/>
              <p:cNvSpPr>
                <a:spLocks noChangeShapeType="1"/>
              </p:cNvSpPr>
              <p:nvPr/>
            </p:nvSpPr>
            <p:spPr bwMode="auto">
              <a:xfrm>
                <a:off x="1538" y="1202"/>
                <a:ext cx="27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59" name="Freeform 23"/>
              <p:cNvSpPr>
                <a:spLocks/>
              </p:cNvSpPr>
              <p:nvPr/>
            </p:nvSpPr>
            <p:spPr bwMode="auto">
              <a:xfrm>
                <a:off x="1812" y="1171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3560" name="Group 24"/>
            <p:cNvGrpSpPr>
              <a:grpSpLocks/>
            </p:cNvGrpSpPr>
            <p:nvPr/>
          </p:nvGrpSpPr>
          <p:grpSpPr bwMode="auto">
            <a:xfrm>
              <a:off x="3774" y="1765"/>
              <a:ext cx="367" cy="67"/>
              <a:chOff x="2546" y="1171"/>
              <a:chExt cx="240" cy="63"/>
            </a:xfrm>
          </p:grpSpPr>
          <p:sp>
            <p:nvSpPr>
              <p:cNvPr id="193561" name="Line 25"/>
              <p:cNvSpPr>
                <a:spLocks noChangeShapeType="1"/>
              </p:cNvSpPr>
              <p:nvPr/>
            </p:nvSpPr>
            <p:spPr bwMode="auto">
              <a:xfrm>
                <a:off x="2546" y="1202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62" name="Freeform 26"/>
              <p:cNvSpPr>
                <a:spLocks/>
              </p:cNvSpPr>
              <p:nvPr/>
            </p:nvSpPr>
            <p:spPr bwMode="auto">
              <a:xfrm>
                <a:off x="2724" y="1171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3563" name="Group 27"/>
            <p:cNvGrpSpPr>
              <a:grpSpLocks/>
            </p:cNvGrpSpPr>
            <p:nvPr/>
          </p:nvGrpSpPr>
          <p:grpSpPr bwMode="auto">
            <a:xfrm>
              <a:off x="3849" y="1768"/>
              <a:ext cx="45" cy="441"/>
              <a:chOff x="2614" y="1174"/>
              <a:chExt cx="57" cy="700"/>
            </a:xfrm>
          </p:grpSpPr>
          <p:sp>
            <p:nvSpPr>
              <p:cNvPr id="193564" name="Line 28"/>
              <p:cNvSpPr>
                <a:spLocks noChangeShapeType="1"/>
              </p:cNvSpPr>
              <p:nvPr/>
            </p:nvSpPr>
            <p:spPr bwMode="auto">
              <a:xfrm>
                <a:off x="2642" y="1202"/>
                <a:ext cx="1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65" name="Oval 29"/>
              <p:cNvSpPr>
                <a:spLocks noChangeArrowheads="1"/>
              </p:cNvSpPr>
              <p:nvPr/>
            </p:nvSpPr>
            <p:spPr bwMode="auto">
              <a:xfrm>
                <a:off x="2614" y="1174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3566" name="Line 30"/>
            <p:cNvSpPr>
              <a:spLocks noChangeShapeType="1"/>
            </p:cNvSpPr>
            <p:nvPr/>
          </p:nvSpPr>
          <p:spPr bwMode="auto">
            <a:xfrm>
              <a:off x="1958" y="2209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3567" name="Object 31"/>
            <p:cNvGraphicFramePr>
              <a:graphicFrameLocks noChangeAspect="1"/>
            </p:cNvGraphicFramePr>
            <p:nvPr/>
          </p:nvGraphicFramePr>
          <p:xfrm>
            <a:off x="1200" y="1566"/>
            <a:ext cx="62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7" name="公式" r:id="rId5" imgW="532937" imgH="215713" progId="">
                    <p:embed/>
                  </p:oleObj>
                </mc:Choice>
                <mc:Fallback>
                  <p:oleObj name="公式" r:id="rId5" imgW="532937" imgH="215713" progId="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66"/>
                          <a:ext cx="62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68" name="Object 32"/>
            <p:cNvGraphicFramePr>
              <a:graphicFrameLocks noChangeAspect="1"/>
            </p:cNvGraphicFramePr>
            <p:nvPr/>
          </p:nvGraphicFramePr>
          <p:xfrm>
            <a:off x="2400" y="1633"/>
            <a:ext cx="33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8" name="公式" r:id="rId7" imgW="266469" imgH="203024" progId="">
                    <p:embed/>
                  </p:oleObj>
                </mc:Choice>
                <mc:Fallback>
                  <p:oleObj name="公式" r:id="rId7" imgW="266469" imgH="203024" progId="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33"/>
                          <a:ext cx="336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69" name="Object 33"/>
            <p:cNvGraphicFramePr>
              <a:graphicFrameLocks noChangeAspect="1"/>
            </p:cNvGraphicFramePr>
            <p:nvPr/>
          </p:nvGraphicFramePr>
          <p:xfrm>
            <a:off x="3217" y="1624"/>
            <a:ext cx="47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9" name="公式" r:id="rId9" imgW="508000" imgH="419100" progId="">
                    <p:embed/>
                  </p:oleObj>
                </mc:Choice>
                <mc:Fallback>
                  <p:oleObj name="公式" r:id="rId9" imgW="508000" imgH="419100" progId="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" y="1624"/>
                          <a:ext cx="478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70" name="Object 34"/>
            <p:cNvGraphicFramePr>
              <a:graphicFrameLocks noChangeAspect="1"/>
            </p:cNvGraphicFramePr>
            <p:nvPr/>
          </p:nvGraphicFramePr>
          <p:xfrm>
            <a:off x="3818" y="1584"/>
            <a:ext cx="4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30" name="公式" r:id="rId11" imgW="418918" imgH="215806" progId="">
                    <p:embed/>
                  </p:oleObj>
                </mc:Choice>
                <mc:Fallback>
                  <p:oleObj name="公式" r:id="rId11" imgW="418918" imgH="215806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1584"/>
                          <a:ext cx="454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71" name="Line 35"/>
            <p:cNvSpPr>
              <a:spLocks noChangeShapeType="1"/>
            </p:cNvSpPr>
            <p:nvPr/>
          </p:nvSpPr>
          <p:spPr bwMode="auto">
            <a:xfrm flipV="1">
              <a:off x="1958" y="1876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72" name="Object 36"/>
            <p:cNvGraphicFramePr>
              <a:graphicFrameLocks noChangeAspect="1"/>
            </p:cNvGraphicFramePr>
            <p:nvPr/>
          </p:nvGraphicFramePr>
          <p:xfrm>
            <a:off x="2004" y="1876"/>
            <a:ext cx="139" cy="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31" name="公式" r:id="rId13" imgW="126670" imgH="76002" progId="">
                    <p:embed/>
                  </p:oleObj>
                </mc:Choice>
                <mc:Fallback>
                  <p:oleObj name="公式" r:id="rId13" imgW="126670" imgH="76002" progId="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876"/>
                          <a:ext cx="139" cy="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573" name="Group 37"/>
          <p:cNvGrpSpPr>
            <a:grpSpLocks/>
          </p:cNvGrpSpPr>
          <p:nvPr/>
        </p:nvGrpSpPr>
        <p:grpSpPr bwMode="auto">
          <a:xfrm>
            <a:off x="3563938" y="3572545"/>
            <a:ext cx="2663825" cy="2514600"/>
            <a:chOff x="1920" y="2669"/>
            <a:chExt cx="1392" cy="1267"/>
          </a:xfrm>
        </p:grpSpPr>
        <p:grpSp>
          <p:nvGrpSpPr>
            <p:cNvPr id="193574" name="Group 38"/>
            <p:cNvGrpSpPr>
              <a:grpSpLocks/>
            </p:cNvGrpSpPr>
            <p:nvPr/>
          </p:nvGrpSpPr>
          <p:grpSpPr bwMode="auto">
            <a:xfrm>
              <a:off x="1920" y="3091"/>
              <a:ext cx="1392" cy="47"/>
              <a:chOff x="3314" y="1459"/>
              <a:chExt cx="2112" cy="63"/>
            </a:xfrm>
          </p:grpSpPr>
          <p:sp>
            <p:nvSpPr>
              <p:cNvPr id="193575" name="Line 39"/>
              <p:cNvSpPr>
                <a:spLocks noChangeShapeType="1"/>
              </p:cNvSpPr>
              <p:nvPr/>
            </p:nvSpPr>
            <p:spPr bwMode="auto">
              <a:xfrm>
                <a:off x="3314" y="1490"/>
                <a:ext cx="20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576" name="Freeform 40"/>
              <p:cNvSpPr>
                <a:spLocks/>
              </p:cNvSpPr>
              <p:nvPr/>
            </p:nvSpPr>
            <p:spPr bwMode="auto">
              <a:xfrm>
                <a:off x="5364" y="1459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3577" name="Line 41"/>
            <p:cNvSpPr>
              <a:spLocks noChangeShapeType="1"/>
            </p:cNvSpPr>
            <p:nvPr/>
          </p:nvSpPr>
          <p:spPr bwMode="auto">
            <a:xfrm flipV="1">
              <a:off x="2784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3578" name="Object 42"/>
                <p:cNvGraphicFramePr>
                  <a:graphicFrameLocks noChangeAspect="1"/>
                </p:cNvGraphicFramePr>
                <p:nvPr/>
              </p:nvGraphicFramePr>
              <p:xfrm>
                <a:off x="2640" y="3746"/>
                <a:ext cx="216" cy="19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2532" name="公式" r:id="rId15" imgW="228501" imgH="203112" progId="">
                        <p:embed/>
                      </p:oleObj>
                    </mc:Choice>
                    <mc:Fallback>
                      <p:oleObj name="公式" r:id="rId15" imgW="228501" imgH="203112" progId="">
                        <p:embed/>
                        <p:pic>
                          <p:nvPicPr>
                            <p:cNvPr id="0" name="Picture 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3746"/>
                              <a:ext cx="216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3578" name="Object 42"/>
                <p:cNvGraphicFramePr>
                  <a:graphicFrameLocks noChangeAspect="1"/>
                </p:cNvGraphicFramePr>
                <p:nvPr/>
              </p:nvGraphicFramePr>
              <p:xfrm>
                <a:off x="2640" y="3746"/>
                <a:ext cx="216" cy="19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2428" name="公式" r:id="rId17" imgW="228501" imgH="203112" progId="">
                        <p:embed/>
                      </p:oleObj>
                    </mc:Choice>
                    <mc:Fallback>
                      <p:oleObj name="公式" r:id="rId17" imgW="228501" imgH="203112" progId="">
                        <p:embed/>
                        <p:pic>
                          <p:nvPicPr>
                            <p:cNvPr id="0" name="Picture 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3746"/>
                              <a:ext cx="216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93579" name="Line 43"/>
            <p:cNvSpPr>
              <a:spLocks noChangeShapeType="1"/>
            </p:cNvSpPr>
            <p:nvPr/>
          </p:nvSpPr>
          <p:spPr bwMode="auto">
            <a:xfrm>
              <a:off x="2256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0" name="Object 44"/>
                <p:cNvSpPr txBox="1"/>
                <p:nvPr/>
              </p:nvSpPr>
              <p:spPr bwMode="auto">
                <a:xfrm>
                  <a:off x="1930" y="2893"/>
                  <a:ext cx="414" cy="16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(−1,​​​​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​​0)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0" name="Object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30" y="2893"/>
                  <a:ext cx="414" cy="162"/>
                </a:xfrm>
                <a:prstGeom prst="rect">
                  <a:avLst/>
                </a:prstGeom>
                <a:blipFill>
                  <a:blip r:embed="rId19"/>
                  <a:stretch>
                    <a:fillRect r="-3077" b="-9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1" name="Object 45"/>
                <p:cNvSpPr txBox="1"/>
                <p:nvPr/>
              </p:nvSpPr>
              <p:spPr bwMode="auto">
                <a:xfrm>
                  <a:off x="2538" y="3360"/>
                  <a:ext cx="157" cy="144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1" name="Object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8" y="3360"/>
                  <a:ext cx="157" cy="1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2" name="Object 46"/>
                <p:cNvSpPr txBox="1"/>
                <p:nvPr/>
              </p:nvSpPr>
              <p:spPr bwMode="auto">
                <a:xfrm>
                  <a:off x="2406" y="3552"/>
                  <a:ext cx="324" cy="1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2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6" y="3552"/>
                  <a:ext cx="324" cy="1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3" name="Object 47"/>
                <p:cNvSpPr txBox="1"/>
                <p:nvPr/>
              </p:nvSpPr>
              <p:spPr bwMode="auto">
                <a:xfrm>
                  <a:off x="1920" y="3360"/>
                  <a:ext cx="240" cy="182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3" name="Object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3360"/>
                  <a:ext cx="240" cy="18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4" name="Object 48"/>
                <p:cNvSpPr txBox="1"/>
                <p:nvPr/>
              </p:nvSpPr>
              <p:spPr bwMode="auto">
                <a:xfrm>
                  <a:off x="3120" y="2939"/>
                  <a:ext cx="192" cy="158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4" name="Object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2939"/>
                  <a:ext cx="192" cy="15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585" name="Object 49"/>
                <p:cNvSpPr txBox="1"/>
                <p:nvPr/>
              </p:nvSpPr>
              <p:spPr bwMode="auto">
                <a:xfrm>
                  <a:off x="2494" y="2669"/>
                  <a:ext cx="247" cy="1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3585" name="Object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4" y="2669"/>
                  <a:ext cx="247" cy="18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586" name="Freeform 50"/>
            <p:cNvSpPr>
              <a:spLocks/>
            </p:cNvSpPr>
            <p:nvPr/>
          </p:nvSpPr>
          <p:spPr bwMode="auto">
            <a:xfrm>
              <a:off x="2352" y="3120"/>
              <a:ext cx="432" cy="624"/>
            </a:xfrm>
            <a:custGeom>
              <a:avLst/>
              <a:gdLst>
                <a:gd name="T0" fmla="*/ 432 w 432"/>
                <a:gd name="T1" fmla="*/ 0 h 624"/>
                <a:gd name="T2" fmla="*/ 240 w 432"/>
                <a:gd name="T3" fmla="*/ 48 h 624"/>
                <a:gd name="T4" fmla="*/ 96 w 432"/>
                <a:gd name="T5" fmla="*/ 288 h 624"/>
                <a:gd name="T6" fmla="*/ 0 w 432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624">
                  <a:moveTo>
                    <a:pt x="432" y="0"/>
                  </a:moveTo>
                  <a:cubicBezTo>
                    <a:pt x="364" y="0"/>
                    <a:pt x="296" y="0"/>
                    <a:pt x="240" y="48"/>
                  </a:cubicBezTo>
                  <a:cubicBezTo>
                    <a:pt x="184" y="96"/>
                    <a:pt x="136" y="192"/>
                    <a:pt x="96" y="288"/>
                  </a:cubicBezTo>
                  <a:cubicBezTo>
                    <a:pt x="56" y="384"/>
                    <a:pt x="28" y="504"/>
                    <a:pt x="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87" name="Freeform 51"/>
            <p:cNvSpPr>
              <a:spLocks/>
            </p:cNvSpPr>
            <p:nvPr/>
          </p:nvSpPr>
          <p:spPr bwMode="auto">
            <a:xfrm>
              <a:off x="2256" y="3048"/>
              <a:ext cx="528" cy="648"/>
            </a:xfrm>
            <a:custGeom>
              <a:avLst/>
              <a:gdLst>
                <a:gd name="T0" fmla="*/ 528 w 528"/>
                <a:gd name="T1" fmla="*/ 72 h 648"/>
                <a:gd name="T2" fmla="*/ 336 w 528"/>
                <a:gd name="T3" fmla="*/ 24 h 648"/>
                <a:gd name="T4" fmla="*/ 144 w 528"/>
                <a:gd name="T5" fmla="*/ 216 h 648"/>
                <a:gd name="T6" fmla="*/ 0 w 528"/>
                <a:gd name="T7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648">
                  <a:moveTo>
                    <a:pt x="528" y="72"/>
                  </a:moveTo>
                  <a:cubicBezTo>
                    <a:pt x="464" y="36"/>
                    <a:pt x="400" y="0"/>
                    <a:pt x="336" y="24"/>
                  </a:cubicBezTo>
                  <a:cubicBezTo>
                    <a:pt x="272" y="48"/>
                    <a:pt x="200" y="112"/>
                    <a:pt x="144" y="216"/>
                  </a:cubicBezTo>
                  <a:cubicBezTo>
                    <a:pt x="88" y="320"/>
                    <a:pt x="44" y="484"/>
                    <a:pt x="0" y="6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88" name="Freeform 52"/>
            <p:cNvSpPr>
              <a:spLocks/>
            </p:cNvSpPr>
            <p:nvPr/>
          </p:nvSpPr>
          <p:spPr bwMode="auto">
            <a:xfrm>
              <a:off x="2496" y="3216"/>
              <a:ext cx="144" cy="288"/>
            </a:xfrm>
            <a:custGeom>
              <a:avLst/>
              <a:gdLst>
                <a:gd name="T0" fmla="*/ 144 w 144"/>
                <a:gd name="T1" fmla="*/ 0 h 288"/>
                <a:gd name="T2" fmla="*/ 48 w 144"/>
                <a:gd name="T3" fmla="*/ 144 h 288"/>
                <a:gd name="T4" fmla="*/ 0 w 14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88">
                  <a:moveTo>
                    <a:pt x="144" y="0"/>
                  </a:moveTo>
                  <a:cubicBezTo>
                    <a:pt x="108" y="48"/>
                    <a:pt x="72" y="96"/>
                    <a:pt x="48" y="144"/>
                  </a:cubicBezTo>
                  <a:cubicBezTo>
                    <a:pt x="24" y="192"/>
                    <a:pt x="12" y="240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89" name="Freeform 53"/>
            <p:cNvSpPr>
              <a:spLocks/>
            </p:cNvSpPr>
            <p:nvPr/>
          </p:nvSpPr>
          <p:spPr bwMode="auto">
            <a:xfrm>
              <a:off x="2160" y="2968"/>
              <a:ext cx="680" cy="728"/>
            </a:xfrm>
            <a:custGeom>
              <a:avLst/>
              <a:gdLst>
                <a:gd name="T0" fmla="*/ 624 w 680"/>
                <a:gd name="T1" fmla="*/ 152 h 728"/>
                <a:gd name="T2" fmla="*/ 672 w 680"/>
                <a:gd name="T3" fmla="*/ 56 h 728"/>
                <a:gd name="T4" fmla="*/ 576 w 680"/>
                <a:gd name="T5" fmla="*/ 8 h 728"/>
                <a:gd name="T6" fmla="*/ 432 w 680"/>
                <a:gd name="T7" fmla="*/ 8 h 728"/>
                <a:gd name="T8" fmla="*/ 336 w 680"/>
                <a:gd name="T9" fmla="*/ 56 h 728"/>
                <a:gd name="T10" fmla="*/ 192 w 680"/>
                <a:gd name="T11" fmla="*/ 200 h 728"/>
                <a:gd name="T12" fmla="*/ 48 w 680"/>
                <a:gd name="T13" fmla="*/ 536 h 728"/>
                <a:gd name="T14" fmla="*/ 0 w 680"/>
                <a:gd name="T1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728">
                  <a:moveTo>
                    <a:pt x="624" y="152"/>
                  </a:moveTo>
                  <a:cubicBezTo>
                    <a:pt x="652" y="116"/>
                    <a:pt x="680" y="80"/>
                    <a:pt x="672" y="56"/>
                  </a:cubicBezTo>
                  <a:cubicBezTo>
                    <a:pt x="664" y="32"/>
                    <a:pt x="616" y="16"/>
                    <a:pt x="576" y="8"/>
                  </a:cubicBezTo>
                  <a:cubicBezTo>
                    <a:pt x="536" y="0"/>
                    <a:pt x="472" y="0"/>
                    <a:pt x="432" y="8"/>
                  </a:cubicBezTo>
                  <a:cubicBezTo>
                    <a:pt x="392" y="16"/>
                    <a:pt x="376" y="24"/>
                    <a:pt x="336" y="56"/>
                  </a:cubicBezTo>
                  <a:cubicBezTo>
                    <a:pt x="296" y="88"/>
                    <a:pt x="240" y="120"/>
                    <a:pt x="192" y="200"/>
                  </a:cubicBezTo>
                  <a:cubicBezTo>
                    <a:pt x="144" y="280"/>
                    <a:pt x="80" y="448"/>
                    <a:pt x="48" y="536"/>
                  </a:cubicBezTo>
                  <a:cubicBezTo>
                    <a:pt x="16" y="624"/>
                    <a:pt x="8" y="676"/>
                    <a:pt x="0" y="7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3591" name="Group 55"/>
          <p:cNvGrpSpPr>
            <a:grpSpLocks/>
          </p:cNvGrpSpPr>
          <p:nvPr/>
        </p:nvGrpSpPr>
        <p:grpSpPr bwMode="auto">
          <a:xfrm>
            <a:off x="827088" y="908720"/>
            <a:ext cx="7920037" cy="863600"/>
            <a:chOff x="521" y="754"/>
            <a:chExt cx="4989" cy="544"/>
          </a:xfrm>
        </p:grpSpPr>
        <p:graphicFrame>
          <p:nvGraphicFramePr>
            <p:cNvPr id="193540" name="Object 4"/>
            <p:cNvGraphicFramePr>
              <a:graphicFrameLocks noChangeAspect="1"/>
            </p:cNvGraphicFramePr>
            <p:nvPr/>
          </p:nvGraphicFramePr>
          <p:xfrm>
            <a:off x="1338" y="754"/>
            <a:ext cx="127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33" name="公式" r:id="rId25" imgW="977900" imgH="419100" progId="">
                    <p:embed/>
                  </p:oleObj>
                </mc:Choice>
                <mc:Fallback>
                  <p:oleObj name="公式" r:id="rId25" imgW="977900" imgH="419100" progId="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754"/>
                          <a:ext cx="127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90" name="Text Box 54"/>
            <p:cNvSpPr txBox="1">
              <a:spLocks noChangeArrowheads="1"/>
            </p:cNvSpPr>
            <p:nvPr/>
          </p:nvSpPr>
          <p:spPr bwMode="auto">
            <a:xfrm>
              <a:off x="521" y="890"/>
              <a:ext cx="4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例：若                            ，则开环乃氏图为：</a:t>
              </a:r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4644356" y="209486"/>
            <a:ext cx="4536156" cy="2899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5.5 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应用乃奎斯特判据分析延时系统的稳定性</a:t>
            </a:r>
          </a:p>
        </p:txBody>
      </p:sp>
    </p:spTree>
    <p:extLst>
      <p:ext uri="{BB962C8B-B14F-4D97-AF65-F5344CB8AC3E}">
        <p14:creationId xmlns:p14="http://schemas.microsoft.com/office/powerpoint/2010/main" val="3291260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54871"/>
              </p:ext>
            </p:extLst>
          </p:nvPr>
        </p:nvGraphicFramePr>
        <p:xfrm>
          <a:off x="540519" y="980728"/>
          <a:ext cx="69342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9" name="Equation" r:id="rId3" imgW="3327400" imgH="927100" progId="">
                  <p:embed/>
                </p:oleObj>
              </mc:Choice>
              <mc:Fallback>
                <p:oleObj name="Equation" r:id="rId3" imgW="3327400" imgH="9271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19" y="980728"/>
                        <a:ext cx="69342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14545"/>
              </p:ext>
            </p:extLst>
          </p:nvPr>
        </p:nvGraphicFramePr>
        <p:xfrm>
          <a:off x="495269" y="2957865"/>
          <a:ext cx="6440032" cy="96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0" name="Equation" r:id="rId5" imgW="3060700" imgH="457200" progId="">
                  <p:embed/>
                </p:oleObj>
              </mc:Choice>
              <mc:Fallback>
                <p:oleObj name="Equation" r:id="rId5" imgW="3060700" imgH="4572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69" y="2957865"/>
                        <a:ext cx="6440032" cy="962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5590" name="Object 6"/>
              <p:cNvSpPr txBox="1"/>
              <p:nvPr/>
            </p:nvSpPr>
            <p:spPr bwMode="auto">
              <a:xfrm>
                <a:off x="469081" y="4149378"/>
                <a:ext cx="5435600" cy="1428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(2)​​​​​​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图中象曲线对点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(−1,​​​​​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​​0)​​​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没产生包围，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​​​​​​​​​​​​​​​​​​​​​​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所以系统稳定。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​​​​​​​​​​​​​​​​​​​​​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​​​​​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越大对稳定越不利。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55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081" y="4149378"/>
                <a:ext cx="5435600" cy="1428750"/>
              </a:xfrm>
              <a:prstGeom prst="rect">
                <a:avLst/>
              </a:prstGeom>
              <a:blipFill>
                <a:blip r:embed="rId7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591" name="Group 7"/>
          <p:cNvGrpSpPr>
            <a:grpSpLocks/>
          </p:cNvGrpSpPr>
          <p:nvPr/>
        </p:nvGrpSpPr>
        <p:grpSpPr bwMode="auto">
          <a:xfrm>
            <a:off x="6300192" y="3392141"/>
            <a:ext cx="2663825" cy="2514600"/>
            <a:chOff x="1920" y="2669"/>
            <a:chExt cx="1392" cy="1267"/>
          </a:xfrm>
        </p:grpSpPr>
        <p:grpSp>
          <p:nvGrpSpPr>
            <p:cNvPr id="195592" name="Group 8"/>
            <p:cNvGrpSpPr>
              <a:grpSpLocks/>
            </p:cNvGrpSpPr>
            <p:nvPr/>
          </p:nvGrpSpPr>
          <p:grpSpPr bwMode="auto">
            <a:xfrm>
              <a:off x="1920" y="3091"/>
              <a:ext cx="1392" cy="47"/>
              <a:chOff x="3314" y="1459"/>
              <a:chExt cx="2112" cy="63"/>
            </a:xfrm>
          </p:grpSpPr>
          <p:sp>
            <p:nvSpPr>
              <p:cNvPr id="195593" name="Line 9"/>
              <p:cNvSpPr>
                <a:spLocks noChangeShapeType="1"/>
              </p:cNvSpPr>
              <p:nvPr/>
            </p:nvSpPr>
            <p:spPr bwMode="auto">
              <a:xfrm>
                <a:off x="3314" y="1490"/>
                <a:ext cx="20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4" name="Freeform 10"/>
              <p:cNvSpPr>
                <a:spLocks/>
              </p:cNvSpPr>
              <p:nvPr/>
            </p:nvSpPr>
            <p:spPr bwMode="auto">
              <a:xfrm>
                <a:off x="5364" y="1459"/>
                <a:ext cx="62" cy="63"/>
              </a:xfrm>
              <a:custGeom>
                <a:avLst/>
                <a:gdLst>
                  <a:gd name="T0" fmla="*/ 0 w 62"/>
                  <a:gd name="T1" fmla="*/ 63 h 63"/>
                  <a:gd name="T2" fmla="*/ 62 w 62"/>
                  <a:gd name="T3" fmla="*/ 31 h 63"/>
                  <a:gd name="T4" fmla="*/ 0 w 62"/>
                  <a:gd name="T5" fmla="*/ 0 h 63"/>
                  <a:gd name="T6" fmla="*/ 0 w 62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63">
                    <a:moveTo>
                      <a:pt x="0" y="63"/>
                    </a:moveTo>
                    <a:lnTo>
                      <a:pt x="62" y="31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 flipV="1">
              <a:off x="2784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5596" name="Object 12"/>
                <p:cNvGraphicFramePr>
                  <a:graphicFrameLocks noChangeAspect="1"/>
                </p:cNvGraphicFramePr>
                <p:nvPr/>
              </p:nvGraphicFramePr>
              <p:xfrm>
                <a:off x="2640" y="3746"/>
                <a:ext cx="216" cy="19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421" name="公式" r:id="rId8" imgW="228501" imgH="203112" progId="">
                        <p:embed/>
                      </p:oleObj>
                    </mc:Choice>
                    <mc:Fallback>
                      <p:oleObj name="公式" r:id="rId8" imgW="228501" imgH="203112" progId="">
                        <p:embed/>
                        <p:pic>
                          <p:nvPicPr>
                            <p:cNvPr id="0" name="Picture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3746"/>
                              <a:ext cx="216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5596" name="Object 12"/>
                <p:cNvGraphicFramePr>
                  <a:graphicFrameLocks noChangeAspect="1"/>
                </p:cNvGraphicFramePr>
                <p:nvPr/>
              </p:nvGraphicFramePr>
              <p:xfrm>
                <a:off x="2640" y="3746"/>
                <a:ext cx="216" cy="19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382" name="公式" r:id="rId10" imgW="228501" imgH="203112" progId="">
                        <p:embed/>
                      </p:oleObj>
                    </mc:Choice>
                    <mc:Fallback>
                      <p:oleObj name="公式" r:id="rId10" imgW="228501" imgH="203112" progId="">
                        <p:embed/>
                        <p:pic>
                          <p:nvPicPr>
                            <p:cNvPr id="0" name="Picture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3746"/>
                              <a:ext cx="216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2256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598" name="Object 14"/>
                <p:cNvSpPr txBox="1"/>
                <p:nvPr/>
              </p:nvSpPr>
              <p:spPr bwMode="auto">
                <a:xfrm>
                  <a:off x="1930" y="2893"/>
                  <a:ext cx="414" cy="16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(−1,​​​​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​​0)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598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30" y="2893"/>
                  <a:ext cx="414" cy="162"/>
                </a:xfrm>
                <a:prstGeom prst="rect">
                  <a:avLst/>
                </a:prstGeom>
                <a:blipFill>
                  <a:blip r:embed="rId12"/>
                  <a:stretch>
                    <a:fillRect r="-3077" b="-113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599" name="Object 15"/>
                <p:cNvSpPr txBox="1"/>
                <p:nvPr/>
              </p:nvSpPr>
              <p:spPr bwMode="auto">
                <a:xfrm>
                  <a:off x="2538" y="3360"/>
                  <a:ext cx="157" cy="144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599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8" y="3360"/>
                  <a:ext cx="157" cy="1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600" name="Object 16"/>
                <p:cNvSpPr txBox="1"/>
                <p:nvPr/>
              </p:nvSpPr>
              <p:spPr bwMode="auto">
                <a:xfrm>
                  <a:off x="2406" y="3552"/>
                  <a:ext cx="324" cy="1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60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6" y="3552"/>
                  <a:ext cx="324" cy="1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601" name="Object 17"/>
                <p:cNvSpPr txBox="1"/>
                <p:nvPr/>
              </p:nvSpPr>
              <p:spPr bwMode="auto">
                <a:xfrm>
                  <a:off x="1920" y="3360"/>
                  <a:ext cx="240" cy="182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601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3360"/>
                  <a:ext cx="240" cy="1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602" name="Object 18"/>
                <p:cNvSpPr txBox="1"/>
                <p:nvPr/>
              </p:nvSpPr>
              <p:spPr bwMode="auto">
                <a:xfrm>
                  <a:off x="3120" y="2939"/>
                  <a:ext cx="192" cy="158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602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" y="2939"/>
                  <a:ext cx="192" cy="15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603" name="Object 19"/>
                <p:cNvSpPr txBox="1"/>
                <p:nvPr/>
              </p:nvSpPr>
              <p:spPr bwMode="auto">
                <a:xfrm>
                  <a:off x="2494" y="2669"/>
                  <a:ext cx="247" cy="1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5603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4" y="2669"/>
                  <a:ext cx="247" cy="18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604" name="Freeform 20"/>
            <p:cNvSpPr>
              <a:spLocks/>
            </p:cNvSpPr>
            <p:nvPr/>
          </p:nvSpPr>
          <p:spPr bwMode="auto">
            <a:xfrm>
              <a:off x="2352" y="3120"/>
              <a:ext cx="432" cy="624"/>
            </a:xfrm>
            <a:custGeom>
              <a:avLst/>
              <a:gdLst>
                <a:gd name="T0" fmla="*/ 432 w 432"/>
                <a:gd name="T1" fmla="*/ 0 h 624"/>
                <a:gd name="T2" fmla="*/ 240 w 432"/>
                <a:gd name="T3" fmla="*/ 48 h 624"/>
                <a:gd name="T4" fmla="*/ 96 w 432"/>
                <a:gd name="T5" fmla="*/ 288 h 624"/>
                <a:gd name="T6" fmla="*/ 0 w 432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624">
                  <a:moveTo>
                    <a:pt x="432" y="0"/>
                  </a:moveTo>
                  <a:cubicBezTo>
                    <a:pt x="364" y="0"/>
                    <a:pt x="296" y="0"/>
                    <a:pt x="240" y="48"/>
                  </a:cubicBezTo>
                  <a:cubicBezTo>
                    <a:pt x="184" y="96"/>
                    <a:pt x="136" y="192"/>
                    <a:pt x="96" y="288"/>
                  </a:cubicBezTo>
                  <a:cubicBezTo>
                    <a:pt x="56" y="384"/>
                    <a:pt x="28" y="504"/>
                    <a:pt x="0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5" name="Freeform 21"/>
            <p:cNvSpPr>
              <a:spLocks/>
            </p:cNvSpPr>
            <p:nvPr/>
          </p:nvSpPr>
          <p:spPr bwMode="auto">
            <a:xfrm>
              <a:off x="2256" y="3048"/>
              <a:ext cx="528" cy="648"/>
            </a:xfrm>
            <a:custGeom>
              <a:avLst/>
              <a:gdLst>
                <a:gd name="T0" fmla="*/ 528 w 528"/>
                <a:gd name="T1" fmla="*/ 72 h 648"/>
                <a:gd name="T2" fmla="*/ 336 w 528"/>
                <a:gd name="T3" fmla="*/ 24 h 648"/>
                <a:gd name="T4" fmla="*/ 144 w 528"/>
                <a:gd name="T5" fmla="*/ 216 h 648"/>
                <a:gd name="T6" fmla="*/ 0 w 528"/>
                <a:gd name="T7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648">
                  <a:moveTo>
                    <a:pt x="528" y="72"/>
                  </a:moveTo>
                  <a:cubicBezTo>
                    <a:pt x="464" y="36"/>
                    <a:pt x="400" y="0"/>
                    <a:pt x="336" y="24"/>
                  </a:cubicBezTo>
                  <a:cubicBezTo>
                    <a:pt x="272" y="48"/>
                    <a:pt x="200" y="112"/>
                    <a:pt x="144" y="216"/>
                  </a:cubicBezTo>
                  <a:cubicBezTo>
                    <a:pt x="88" y="320"/>
                    <a:pt x="44" y="484"/>
                    <a:pt x="0" y="6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6" name="Freeform 22"/>
            <p:cNvSpPr>
              <a:spLocks/>
            </p:cNvSpPr>
            <p:nvPr/>
          </p:nvSpPr>
          <p:spPr bwMode="auto">
            <a:xfrm>
              <a:off x="2496" y="3216"/>
              <a:ext cx="144" cy="288"/>
            </a:xfrm>
            <a:custGeom>
              <a:avLst/>
              <a:gdLst>
                <a:gd name="T0" fmla="*/ 144 w 144"/>
                <a:gd name="T1" fmla="*/ 0 h 288"/>
                <a:gd name="T2" fmla="*/ 48 w 144"/>
                <a:gd name="T3" fmla="*/ 144 h 288"/>
                <a:gd name="T4" fmla="*/ 0 w 14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88">
                  <a:moveTo>
                    <a:pt x="144" y="0"/>
                  </a:moveTo>
                  <a:cubicBezTo>
                    <a:pt x="108" y="48"/>
                    <a:pt x="72" y="96"/>
                    <a:pt x="48" y="144"/>
                  </a:cubicBezTo>
                  <a:cubicBezTo>
                    <a:pt x="24" y="192"/>
                    <a:pt x="12" y="240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7" name="Freeform 23"/>
            <p:cNvSpPr>
              <a:spLocks/>
            </p:cNvSpPr>
            <p:nvPr/>
          </p:nvSpPr>
          <p:spPr bwMode="auto">
            <a:xfrm>
              <a:off x="2160" y="2968"/>
              <a:ext cx="680" cy="728"/>
            </a:xfrm>
            <a:custGeom>
              <a:avLst/>
              <a:gdLst>
                <a:gd name="T0" fmla="*/ 624 w 680"/>
                <a:gd name="T1" fmla="*/ 152 h 728"/>
                <a:gd name="T2" fmla="*/ 672 w 680"/>
                <a:gd name="T3" fmla="*/ 56 h 728"/>
                <a:gd name="T4" fmla="*/ 576 w 680"/>
                <a:gd name="T5" fmla="*/ 8 h 728"/>
                <a:gd name="T6" fmla="*/ 432 w 680"/>
                <a:gd name="T7" fmla="*/ 8 h 728"/>
                <a:gd name="T8" fmla="*/ 336 w 680"/>
                <a:gd name="T9" fmla="*/ 56 h 728"/>
                <a:gd name="T10" fmla="*/ 192 w 680"/>
                <a:gd name="T11" fmla="*/ 200 h 728"/>
                <a:gd name="T12" fmla="*/ 48 w 680"/>
                <a:gd name="T13" fmla="*/ 536 h 728"/>
                <a:gd name="T14" fmla="*/ 0 w 680"/>
                <a:gd name="T1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0" h="728">
                  <a:moveTo>
                    <a:pt x="624" y="152"/>
                  </a:moveTo>
                  <a:cubicBezTo>
                    <a:pt x="652" y="116"/>
                    <a:pt x="680" y="80"/>
                    <a:pt x="672" y="56"/>
                  </a:cubicBezTo>
                  <a:cubicBezTo>
                    <a:pt x="664" y="32"/>
                    <a:pt x="616" y="16"/>
                    <a:pt x="576" y="8"/>
                  </a:cubicBezTo>
                  <a:cubicBezTo>
                    <a:pt x="536" y="0"/>
                    <a:pt x="472" y="0"/>
                    <a:pt x="432" y="8"/>
                  </a:cubicBezTo>
                  <a:cubicBezTo>
                    <a:pt x="392" y="16"/>
                    <a:pt x="376" y="24"/>
                    <a:pt x="336" y="56"/>
                  </a:cubicBezTo>
                  <a:cubicBezTo>
                    <a:pt x="296" y="88"/>
                    <a:pt x="240" y="120"/>
                    <a:pt x="192" y="200"/>
                  </a:cubicBezTo>
                  <a:cubicBezTo>
                    <a:pt x="144" y="280"/>
                    <a:pt x="80" y="448"/>
                    <a:pt x="48" y="536"/>
                  </a:cubicBezTo>
                  <a:cubicBezTo>
                    <a:pt x="16" y="624"/>
                    <a:pt x="8" y="676"/>
                    <a:pt x="0" y="7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2124844" y="5733703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</a:rPr>
              <a:t>串联延时环节对稳定性不利的。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644356" y="209486"/>
            <a:ext cx="4536156" cy="2899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5.5 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应用乃奎斯特判据分析延时系统的稳定性</a:t>
            </a:r>
          </a:p>
        </p:txBody>
      </p:sp>
    </p:spTree>
    <p:extLst>
      <p:ext uri="{BB962C8B-B14F-4D97-AF65-F5344CB8AC3E}">
        <p14:creationId xmlns:p14="http://schemas.microsoft.com/office/powerpoint/2010/main" val="14801577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02846"/>
              </p:ext>
            </p:extLst>
          </p:nvPr>
        </p:nvGraphicFramePr>
        <p:xfrm>
          <a:off x="3131840" y="1484784"/>
          <a:ext cx="5272087" cy="49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3" name="Visio" r:id="rId4" imgW="3012184" imgH="2847329" progId="Visio.Drawing.11">
                  <p:embed/>
                </p:oleObj>
              </mc:Choice>
              <mc:Fallback>
                <p:oleObj name="Visio" r:id="rId4" imgW="3012184" imgH="2847329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4784"/>
                        <a:ext cx="5272087" cy="498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44638"/>
              </p:ext>
            </p:extLst>
          </p:nvPr>
        </p:nvGraphicFramePr>
        <p:xfrm>
          <a:off x="0" y="1507653"/>
          <a:ext cx="3956050" cy="38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4" name="Visio" r:id="rId6" imgW="2637807" imgH="2577617" progId="Visio.Drawing.11">
                  <p:embed/>
                </p:oleObj>
              </mc:Choice>
              <mc:Fallback>
                <p:oleObj name="Visio" r:id="rId6" imgW="2637807" imgH="2577617" progId="Visio.Drawing.1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07653"/>
                        <a:ext cx="3956050" cy="386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37079"/>
              </p:ext>
            </p:extLst>
          </p:nvPr>
        </p:nvGraphicFramePr>
        <p:xfrm>
          <a:off x="323850" y="2010891"/>
          <a:ext cx="2987675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5" name="Visio" r:id="rId8" imgW="1991902" imgH="1921411" progId="Visio.Drawing.11">
                  <p:embed/>
                </p:oleObj>
              </mc:Choice>
              <mc:Fallback>
                <p:oleObj name="Visio" r:id="rId8" imgW="1991902" imgH="1921411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10891"/>
                        <a:ext cx="2987675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33747"/>
              </p:ext>
            </p:extLst>
          </p:nvPr>
        </p:nvGraphicFramePr>
        <p:xfrm>
          <a:off x="3563640" y="2348384"/>
          <a:ext cx="415925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6" name="Visio" r:id="rId10" imgW="2491582" imgH="2212622" progId="Visio.Drawing.11">
                  <p:embed/>
                </p:oleObj>
              </mc:Choice>
              <mc:Fallback>
                <p:oleObj name="Visio" r:id="rId10" imgW="2491582" imgH="2212622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640" y="2348384"/>
                        <a:ext cx="4159250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4247157" y="5958597"/>
            <a:ext cx="3205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单位圆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0dB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</a:p>
        </p:txBody>
      </p:sp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00621"/>
              </p:ext>
            </p:extLst>
          </p:nvPr>
        </p:nvGraphicFramePr>
        <p:xfrm>
          <a:off x="3711277" y="2502372"/>
          <a:ext cx="528637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97" name="Visio" r:id="rId12" imgW="2426461" imgH="2124479" progId="Visio.Drawing.11">
                  <p:embed/>
                </p:oleObj>
              </mc:Choice>
              <mc:Fallback>
                <p:oleObj name="Visio" r:id="rId12" imgW="2426461" imgH="2124479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277" y="2502372"/>
                        <a:ext cx="528637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907704" y="764704"/>
            <a:ext cx="5544616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5.6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由伯德图判断系统的稳定性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E871D5-D813-4099-97DC-D167EC690036}"/>
              </a:ext>
            </a:extLst>
          </p:cNvPr>
          <p:cNvSpPr txBox="1"/>
          <p:nvPr/>
        </p:nvSpPr>
        <p:spPr>
          <a:xfrm>
            <a:off x="5170700" y="1717392"/>
            <a:ext cx="3071675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伯德图的角频率只能大于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24331709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3315"/>
              </p:ext>
            </p:extLst>
          </p:nvPr>
        </p:nvGraphicFramePr>
        <p:xfrm>
          <a:off x="335409" y="692696"/>
          <a:ext cx="3300412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6" name="Visio" r:id="rId4" imgW="2637807" imgH="2577617" progId="Visio.Drawing.11">
                  <p:embed/>
                </p:oleObj>
              </mc:Choice>
              <mc:Fallback>
                <p:oleObj name="Visio" r:id="rId4" imgW="2637807" imgH="2577617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09" y="692696"/>
                        <a:ext cx="3300412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93662"/>
              </p:ext>
            </p:extLst>
          </p:nvPr>
        </p:nvGraphicFramePr>
        <p:xfrm>
          <a:off x="3791396" y="692696"/>
          <a:ext cx="3300413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7" name="Visio" r:id="rId6" imgW="2637807" imgH="2577617" progId="Visio.Drawing.11">
                  <p:embed/>
                </p:oleObj>
              </mc:Choice>
              <mc:Fallback>
                <p:oleObj name="Visio" r:id="rId6" imgW="2637807" imgH="2577617" progId="Visio.Drawing.11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396" y="692696"/>
                        <a:ext cx="3300413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93115"/>
              </p:ext>
            </p:extLst>
          </p:nvPr>
        </p:nvGraphicFramePr>
        <p:xfrm>
          <a:off x="1775271" y="3129509"/>
          <a:ext cx="330041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8" name="Visio" r:id="rId8" imgW="2637807" imgH="2577617" progId="Visio.Drawing.11">
                  <p:embed/>
                </p:oleObj>
              </mc:Choice>
              <mc:Fallback>
                <p:oleObj name="Visio" r:id="rId8" imgW="2637807" imgH="2577617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271" y="3129509"/>
                        <a:ext cx="3300413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373039"/>
              </p:ext>
            </p:extLst>
          </p:nvPr>
        </p:nvGraphicFramePr>
        <p:xfrm>
          <a:off x="5736084" y="2996159"/>
          <a:ext cx="3300412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9" name="Visio" r:id="rId10" imgW="2637807" imgH="2577617" progId="Visio.Drawing.11">
                  <p:embed/>
                </p:oleObj>
              </mc:Choice>
              <mc:Fallback>
                <p:oleObj name="Visio" r:id="rId10" imgW="2637807" imgH="2577617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084" y="2996159"/>
                        <a:ext cx="3300412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</p:spTree>
    <p:extLst>
      <p:ext uri="{BB962C8B-B14F-4D97-AF65-F5344CB8AC3E}">
        <p14:creationId xmlns:p14="http://schemas.microsoft.com/office/powerpoint/2010/main" val="3433939181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836712"/>
            <a:ext cx="9144000" cy="549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宋体" panose="02010600030101010101" pitchFamily="2" charset="-122"/>
              </a:rPr>
              <a:t>由伯德图判稳定性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0" lang="zh-CN" altLang="en-US" sz="16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设</a:t>
            </a:r>
            <a:r>
              <a:rPr kumimoji="0" lang="en-US" altLang="zh-CN" sz="2800" dirty="0">
                <a:solidFill>
                  <a:srgbClr val="FF5050"/>
                </a:solidFill>
                <a:latin typeface="宋体" panose="02010600030101010101" pitchFamily="2" charset="-122"/>
              </a:rPr>
              <a:t>0</a:t>
            </a:r>
            <a:r>
              <a:rPr kumimoji="0" lang="zh-CN" altLang="en-US" sz="2800" dirty="0">
                <a:solidFill>
                  <a:srgbClr val="FF5050"/>
                </a:solidFill>
                <a:latin typeface="宋体" panose="02010600030101010101" pitchFamily="2" charset="-122"/>
              </a:rPr>
              <a:t>型或</a:t>
            </a:r>
            <a:r>
              <a:rPr kumimoji="0" lang="en-US" altLang="zh-CN" sz="2800" dirty="0">
                <a:solidFill>
                  <a:srgbClr val="FF5050"/>
                </a:solidFill>
                <a:latin typeface="宋体" panose="02010600030101010101" pitchFamily="2" charset="-122"/>
              </a:rPr>
              <a:t>I</a:t>
            </a:r>
            <a:r>
              <a:rPr kumimoji="0" lang="zh-CN" altLang="en-US" sz="2800" dirty="0">
                <a:solidFill>
                  <a:srgbClr val="FF5050"/>
                </a:solidFill>
                <a:latin typeface="宋体" panose="02010600030101010101" pitchFamily="2" charset="-122"/>
              </a:rPr>
              <a:t>型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系统开环特征方程有 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个右根，</a:t>
            </a:r>
            <a:b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</a:b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且开环静态放大倍数大于零，</a:t>
            </a:r>
            <a:b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</a:b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如果在所有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el-GR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)≥0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频率范围内，</a:t>
            </a:r>
            <a:b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</a:br>
            <a:r>
              <a:rPr kumimoji="0" lang="zh-CN" altLang="en-US" sz="2800" dirty="0">
                <a:latin typeface="宋体" panose="02010600030101010101" pitchFamily="2" charset="-122"/>
              </a:rPr>
              <a:t>相频特性曲线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φ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0" lang="el-GR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ω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在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(-</a:t>
            </a:r>
            <a:r>
              <a:rPr kumimoji="0" lang="el-GR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π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线上正负穿越之差为</a:t>
            </a:r>
            <a:r>
              <a:rPr kumimoji="0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N=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0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/2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次</a:t>
            </a:r>
            <a:b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kumimoji="0" lang="zh-CN" altLang="en-US" sz="2800" dirty="0">
                <a:latin typeface="宋体" panose="02010600030101010101" pitchFamily="2" charset="-122"/>
              </a:rPr>
              <a:t>则闭环系统稳定。</a:t>
            </a:r>
            <a:endParaRPr kumimoji="0" lang="en-US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宋体" panose="02010600030101010101" pitchFamily="2" charset="-122"/>
              </a:rPr>
              <a:t>正穿越次数：在</a:t>
            </a:r>
            <a:r>
              <a:rPr kumimoji="0" lang="en-US" altLang="zh-CN" sz="2800" dirty="0">
                <a:latin typeface="宋体" panose="02010600030101010101" pitchFamily="2" charset="-122"/>
              </a:rPr>
              <a:t>(-1,j0)</a:t>
            </a:r>
            <a:r>
              <a:rPr kumimoji="0" lang="zh-CN" altLang="en-US" sz="2800" dirty="0">
                <a:latin typeface="宋体" panose="02010600030101010101" pitchFamily="2" charset="-122"/>
              </a:rPr>
              <a:t>左边，开环奈氏曲线与负实轴有交点，相位从小于</a:t>
            </a:r>
            <a:r>
              <a:rPr kumimoji="0" lang="en-US" altLang="zh-CN" sz="2800" dirty="0">
                <a:latin typeface="宋体" panose="02010600030101010101" pitchFamily="2" charset="-122"/>
              </a:rPr>
              <a:t>-</a:t>
            </a:r>
            <a:r>
              <a:rPr kumimoji="0" lang="en-US" altLang="zh-CN" sz="2800" dirty="0">
                <a:latin typeface="Symbol" pitchFamily="18" charset="2"/>
              </a:rPr>
              <a:t>p</a:t>
            </a:r>
            <a:r>
              <a:rPr kumimoji="0" lang="zh-CN" altLang="en-US" sz="2800" dirty="0">
                <a:latin typeface="宋体" panose="02010600030101010101" pitchFamily="2" charset="-122"/>
              </a:rPr>
              <a:t>到大于</a:t>
            </a:r>
            <a:r>
              <a:rPr kumimoji="0" lang="en-US" altLang="zh-CN" sz="2800" dirty="0">
                <a:latin typeface="宋体" panose="02010600030101010101" pitchFamily="2" charset="-122"/>
              </a:rPr>
              <a:t>-</a:t>
            </a:r>
            <a:r>
              <a:rPr kumimoji="0" lang="en-US" altLang="zh-CN" sz="2800" dirty="0">
                <a:latin typeface="Symbol" pitchFamily="18" charset="2"/>
              </a:rPr>
              <a:t>p</a:t>
            </a:r>
            <a:r>
              <a:rPr kumimoji="0" lang="zh-CN" altLang="en-US" sz="2800" dirty="0">
                <a:latin typeface="Symbol" pitchFamily="18" charset="2"/>
              </a:rPr>
              <a:t>，或说超前角越来越大，或滞后角越来越小</a:t>
            </a:r>
            <a:r>
              <a:rPr kumimoji="0" lang="en-US" altLang="zh-CN" sz="2800" dirty="0">
                <a:latin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宋体" panose="02010600030101010101" pitchFamily="2" charset="-122"/>
              </a:rPr>
              <a:t>负穿越次数：在</a:t>
            </a:r>
            <a:r>
              <a:rPr kumimoji="0" lang="en-US" altLang="zh-CN" sz="2800" dirty="0">
                <a:latin typeface="宋体" panose="02010600030101010101" pitchFamily="2" charset="-122"/>
              </a:rPr>
              <a:t>(-1,j0)</a:t>
            </a:r>
            <a:r>
              <a:rPr kumimoji="0" lang="zh-CN" altLang="en-US" sz="2800" dirty="0">
                <a:latin typeface="宋体" panose="02010600030101010101" pitchFamily="2" charset="-122"/>
              </a:rPr>
              <a:t>左边，开环奈氏曲线与负实轴有交点，相位从大于</a:t>
            </a:r>
            <a:r>
              <a:rPr kumimoji="0" lang="en-US" altLang="zh-CN" sz="2800" dirty="0">
                <a:latin typeface="宋体" panose="02010600030101010101" pitchFamily="2" charset="-122"/>
              </a:rPr>
              <a:t>-</a:t>
            </a:r>
            <a:r>
              <a:rPr kumimoji="0" lang="en-US" altLang="zh-CN" sz="2800" dirty="0">
                <a:latin typeface="Symbol" pitchFamily="18" charset="2"/>
              </a:rPr>
              <a:t>p</a:t>
            </a:r>
            <a:r>
              <a:rPr kumimoji="0" lang="zh-CN" altLang="en-US" sz="2800" dirty="0">
                <a:latin typeface="宋体" panose="02010600030101010101" pitchFamily="2" charset="-122"/>
              </a:rPr>
              <a:t>到小于</a:t>
            </a:r>
            <a:r>
              <a:rPr kumimoji="0" lang="en-US" altLang="zh-CN" sz="2800" dirty="0">
                <a:latin typeface="宋体" panose="02010600030101010101" pitchFamily="2" charset="-122"/>
              </a:rPr>
              <a:t>-</a:t>
            </a:r>
            <a:r>
              <a:rPr kumimoji="0" lang="en-US" altLang="zh-CN" sz="2800" dirty="0">
                <a:latin typeface="Symbol" pitchFamily="18" charset="2"/>
              </a:rPr>
              <a:t>p</a:t>
            </a:r>
            <a:r>
              <a:rPr kumimoji="0" lang="zh-CN" altLang="en-US" sz="2800" dirty="0">
                <a:latin typeface="Symbol" pitchFamily="18" charset="2"/>
              </a:rPr>
              <a:t>，或</a:t>
            </a:r>
            <a:r>
              <a:rPr kumimoji="0" lang="zh-CN" altLang="en-US" sz="2800" dirty="0">
                <a:latin typeface="+mn-ea"/>
                <a:ea typeface="+mn-ea"/>
              </a:rPr>
              <a:t>说超前角越来越小，或说滞后角越来越大</a:t>
            </a:r>
            <a:r>
              <a:rPr kumimoji="0" lang="en-US" altLang="zh-CN" sz="2800" dirty="0">
                <a:latin typeface="宋体" panose="02010600030101010101" pitchFamily="2" charset="-122"/>
              </a:rPr>
              <a:t>;</a:t>
            </a:r>
            <a:endParaRPr kumimoji="0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E0989FE-CFFC-4B15-ADFB-C50993C4FC09}"/>
              </a:ext>
            </a:extLst>
          </p:cNvPr>
          <p:cNvCxnSpPr/>
          <p:nvPr/>
        </p:nvCxnSpPr>
        <p:spPr>
          <a:xfrm>
            <a:off x="5076056" y="472514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E35AF0C6-3A77-4356-A74E-9076D68CCF69}"/>
              </a:ext>
            </a:extLst>
          </p:cNvPr>
          <p:cNvCxnSpPr/>
          <p:nvPr/>
        </p:nvCxnSpPr>
        <p:spPr>
          <a:xfrm rot="5400000">
            <a:off x="5544108" y="4473116"/>
            <a:ext cx="648072" cy="432048"/>
          </a:xfrm>
          <a:prstGeom prst="curvedConnector3">
            <a:avLst>
              <a:gd name="adj1" fmla="val -23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241120-0465-4F85-8702-67F8CE900634}"/>
              </a:ext>
            </a:extLst>
          </p:cNvPr>
          <p:cNvCxnSpPr/>
          <p:nvPr/>
        </p:nvCxnSpPr>
        <p:spPr>
          <a:xfrm flipH="1">
            <a:off x="5940152" y="458112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CC8A92-CD1C-4E4D-96EA-77E67F636CAD}"/>
              </a:ext>
            </a:extLst>
          </p:cNvPr>
          <p:cNvCxnSpPr/>
          <p:nvPr/>
        </p:nvCxnSpPr>
        <p:spPr>
          <a:xfrm>
            <a:off x="5868144" y="4581128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9284C4-C481-45CF-84C1-AE68851AD9FF}"/>
              </a:ext>
            </a:extLst>
          </p:cNvPr>
          <p:cNvCxnSpPr/>
          <p:nvPr/>
        </p:nvCxnSpPr>
        <p:spPr>
          <a:xfrm>
            <a:off x="5076056" y="622624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70346C5-9022-4685-BBDC-D3EDB90521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6899" y="5978391"/>
            <a:ext cx="539403" cy="459051"/>
          </a:xfrm>
          <a:prstGeom prst="curvedConnector3">
            <a:avLst>
              <a:gd name="adj1" fmla="val 11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3665E7-FAC5-4B66-9829-3442B0291538}"/>
              </a:ext>
            </a:extLst>
          </p:cNvPr>
          <p:cNvCxnSpPr/>
          <p:nvPr/>
        </p:nvCxnSpPr>
        <p:spPr>
          <a:xfrm flipH="1">
            <a:off x="5940152" y="6082228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DCDF5F-63F7-4A5A-9BAE-4F9656DDA162}"/>
              </a:ext>
            </a:extLst>
          </p:cNvPr>
          <p:cNvCxnSpPr/>
          <p:nvPr/>
        </p:nvCxnSpPr>
        <p:spPr>
          <a:xfrm>
            <a:off x="5868144" y="6082228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699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0" y="1124744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乃氏图从第三象限穿越负实轴到第二象限，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负穿越</a:t>
            </a:r>
            <a:r>
              <a:rPr kumimoji="0"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;</a:t>
            </a:r>
            <a:br>
              <a:rPr kumimoji="0"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</a:b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乃氏图从从第二象限穿越负实轴到第三象限，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正穿越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1178768" y="2145506"/>
            <a:ext cx="5873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chemeClr val="tx2"/>
                </a:solidFill>
              </a:rPr>
              <a:t>如果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kumimoji="0" lang="zh-CN" altLang="en-US" sz="2800" dirty="0">
                <a:solidFill>
                  <a:schemeClr val="tx2"/>
                </a:solidFill>
              </a:rPr>
              <a:t>时，</a:t>
            </a:r>
            <a:r>
              <a:rPr kumimoji="0" lang="en-US" altLang="zh-CN" sz="2800" i="1" dirty="0">
                <a:latin typeface="Times New Roman" panose="02020603050405020304" pitchFamily="18" charset="0"/>
              </a:rPr>
              <a:t>φ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0" lang="el-GR" altLang="zh-CN" sz="2800" i="1" dirty="0">
                <a:latin typeface="Times New Roman" panose="02020603050405020304" pitchFamily="18" charset="0"/>
              </a:rPr>
              <a:t>ω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π</a:t>
            </a:r>
            <a:r>
              <a:rPr kumimoji="0" lang="zh-CN" altLang="en-US" sz="2800" dirty="0">
                <a:solidFill>
                  <a:schemeClr val="tx2"/>
                </a:solidFill>
              </a:rPr>
              <a:t>，</a:t>
            </a:r>
            <a:br>
              <a:rPr kumimoji="0" lang="zh-CN" altLang="en-US" sz="2800" dirty="0">
                <a:solidFill>
                  <a:schemeClr val="tx2"/>
                </a:solidFill>
              </a:rPr>
            </a:br>
            <a:r>
              <a:rPr kumimoji="0" lang="zh-CN" altLang="en-US" sz="2800" dirty="0">
                <a:solidFill>
                  <a:schemeClr val="tx2"/>
                </a:solidFill>
              </a:rPr>
              <a:t>乃氏图向第三象限去，</a:t>
            </a:r>
            <a:r>
              <a:rPr kumimoji="0" lang="zh-CN" altLang="en-US" sz="2800" dirty="0">
                <a:solidFill>
                  <a:srgbClr val="0000FF"/>
                </a:solidFill>
              </a:rPr>
              <a:t>半次正穿越</a:t>
            </a:r>
            <a:r>
              <a:rPr kumimoji="0" lang="zh-CN" altLang="en-US" sz="2800" dirty="0">
                <a:solidFill>
                  <a:schemeClr val="tx2"/>
                </a:solidFill>
              </a:rPr>
              <a:t>，</a:t>
            </a:r>
            <a:br>
              <a:rPr kumimoji="0" lang="zh-CN" altLang="en-US" sz="2800" dirty="0">
                <a:solidFill>
                  <a:schemeClr val="tx2"/>
                </a:solidFill>
              </a:rPr>
            </a:br>
            <a:r>
              <a:rPr kumimoji="0" lang="zh-CN" altLang="en-US" sz="2800" dirty="0">
                <a:solidFill>
                  <a:schemeClr val="tx2"/>
                </a:solidFill>
              </a:rPr>
              <a:t>	 向第二象限去，</a:t>
            </a:r>
            <a:r>
              <a:rPr kumimoji="0" lang="zh-CN" altLang="en-US" sz="2800" dirty="0">
                <a:solidFill>
                  <a:srgbClr val="0000FF"/>
                </a:solidFill>
              </a:rPr>
              <a:t>半次负穿越</a:t>
            </a:r>
            <a:r>
              <a:rPr kumimoji="0" lang="zh-CN" altLang="en-US" sz="280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1158980" y="3593306"/>
            <a:ext cx="6288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dirty="0">
                <a:solidFill>
                  <a:schemeClr val="tx2"/>
                </a:solidFill>
              </a:rPr>
              <a:t>设</a:t>
            </a:r>
            <a:r>
              <a:rPr kumimoji="0" lang="en-US" altLang="zh-CN" sz="2800" dirty="0">
                <a:solidFill>
                  <a:srgbClr val="FF5050"/>
                </a:solidFill>
              </a:rPr>
              <a:t>Ⅱ</a:t>
            </a:r>
            <a:r>
              <a:rPr kumimoji="0" lang="zh-CN" altLang="en-US" sz="2800" dirty="0">
                <a:solidFill>
                  <a:srgbClr val="FF5050"/>
                </a:solidFill>
              </a:rPr>
              <a:t>型</a:t>
            </a:r>
            <a:r>
              <a:rPr kumimoji="0" lang="zh-CN" altLang="en-US" sz="2800" dirty="0">
                <a:solidFill>
                  <a:schemeClr val="tx2"/>
                </a:solidFill>
              </a:rPr>
              <a:t>系统开环特征方程有 </a:t>
            </a:r>
            <a:r>
              <a:rPr kumimoji="0" lang="en-US" altLang="zh-CN" sz="2800" i="1" dirty="0">
                <a:solidFill>
                  <a:srgbClr val="0000FF"/>
                </a:solidFill>
              </a:rPr>
              <a:t>p</a:t>
            </a:r>
            <a:r>
              <a:rPr kumimoji="0" lang="en-US" altLang="zh-CN" sz="2800" i="1" dirty="0">
                <a:solidFill>
                  <a:schemeClr val="tx2"/>
                </a:solidFill>
              </a:rPr>
              <a:t> </a:t>
            </a:r>
            <a:r>
              <a:rPr kumimoji="0" lang="zh-CN" altLang="en-US" sz="2800" dirty="0">
                <a:solidFill>
                  <a:schemeClr val="tx2"/>
                </a:solidFill>
              </a:rPr>
              <a:t>个右根，</a:t>
            </a: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0" y="4205753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717550">
              <a:spcBef>
                <a:spcPct val="0"/>
              </a:spcBef>
            </a:pPr>
            <a:r>
              <a:rPr kumimoji="0" lang="zh-CN" altLang="en-US" sz="2800" dirty="0"/>
              <a:t>相频特性曲线</a:t>
            </a:r>
            <a:r>
              <a:rPr kumimoji="0" lang="en-US" altLang="zh-CN" sz="2800" i="1" dirty="0">
                <a:solidFill>
                  <a:srgbClr val="0000FF"/>
                </a:solidFill>
              </a:rPr>
              <a:t>φ</a:t>
            </a:r>
            <a:r>
              <a:rPr kumimoji="0" lang="en-US" altLang="zh-CN" sz="2800" dirty="0">
                <a:solidFill>
                  <a:srgbClr val="0000FF"/>
                </a:solidFill>
              </a:rPr>
              <a:t>(</a:t>
            </a:r>
            <a:r>
              <a:rPr kumimoji="0" lang="el-GR" altLang="zh-CN" sz="2800" i="1" dirty="0">
                <a:solidFill>
                  <a:srgbClr val="0000FF"/>
                </a:solidFill>
              </a:rPr>
              <a:t>ω</a:t>
            </a:r>
            <a:r>
              <a:rPr kumimoji="0" lang="en-US" altLang="zh-CN" sz="2800" dirty="0">
                <a:solidFill>
                  <a:srgbClr val="0000FF"/>
                </a:solidFill>
              </a:rPr>
              <a:t>)</a:t>
            </a:r>
            <a:r>
              <a:rPr kumimoji="0" lang="zh-CN" altLang="en-US" sz="2800" dirty="0">
                <a:solidFill>
                  <a:srgbClr val="0000FF"/>
                </a:solidFill>
              </a:rPr>
              <a:t>在</a:t>
            </a:r>
            <a:r>
              <a:rPr kumimoji="0" lang="en-US" altLang="zh-CN" sz="2800" dirty="0">
                <a:solidFill>
                  <a:srgbClr val="0000FF"/>
                </a:solidFill>
              </a:rPr>
              <a:t>(-</a:t>
            </a:r>
            <a:r>
              <a:rPr kumimoji="0" lang="el-GR" altLang="zh-CN" sz="2800" i="1" dirty="0">
                <a:solidFill>
                  <a:srgbClr val="0000FF"/>
                </a:solidFill>
              </a:rPr>
              <a:t>π</a:t>
            </a:r>
            <a:r>
              <a:rPr kumimoji="0" lang="en-US" altLang="zh-CN" sz="2800" dirty="0">
                <a:solidFill>
                  <a:srgbClr val="0000FF"/>
                </a:solidFill>
              </a:rPr>
              <a:t>)</a:t>
            </a:r>
            <a:r>
              <a:rPr kumimoji="0" lang="zh-CN" altLang="en-US" sz="2800" dirty="0">
                <a:solidFill>
                  <a:srgbClr val="0000FF"/>
                </a:solidFill>
              </a:rPr>
              <a:t>线上正负穿越之差</a:t>
            </a:r>
            <a:r>
              <a:rPr kumimoji="0" lang="en-US" altLang="zh-CN" sz="2800" dirty="0">
                <a:solidFill>
                  <a:srgbClr val="0000FF"/>
                </a:solidFill>
              </a:rPr>
              <a:t>N=(</a:t>
            </a:r>
            <a:r>
              <a:rPr kumimoji="0" lang="en-US" altLang="zh-CN" sz="2800" i="1" dirty="0">
                <a:solidFill>
                  <a:srgbClr val="0000FF"/>
                </a:solidFill>
              </a:rPr>
              <a:t>p</a:t>
            </a:r>
            <a:r>
              <a:rPr kumimoji="0" lang="en-US" altLang="zh-CN" sz="2800" dirty="0">
                <a:solidFill>
                  <a:srgbClr val="FF5050"/>
                </a:solidFill>
              </a:rPr>
              <a:t>+1</a:t>
            </a:r>
            <a:r>
              <a:rPr kumimoji="0" lang="en-US" altLang="zh-CN" sz="2800" i="1" dirty="0">
                <a:solidFill>
                  <a:srgbClr val="0000FF"/>
                </a:solidFill>
              </a:rPr>
              <a:t>)</a:t>
            </a:r>
            <a:r>
              <a:rPr kumimoji="0" lang="en-US" altLang="zh-CN" sz="2800" dirty="0">
                <a:solidFill>
                  <a:srgbClr val="0000FF"/>
                </a:solidFill>
              </a:rPr>
              <a:t>/2</a:t>
            </a:r>
            <a:r>
              <a:rPr kumimoji="0" lang="zh-CN" altLang="en-US" sz="2800" dirty="0">
                <a:solidFill>
                  <a:srgbClr val="0000FF"/>
                </a:solidFill>
              </a:rPr>
              <a:t>次，</a:t>
            </a:r>
            <a:r>
              <a:rPr kumimoji="0" lang="zh-CN" altLang="en-US" sz="2800" dirty="0"/>
              <a:t>则闭环系统稳定。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</p:spTree>
    <p:extLst>
      <p:ext uri="{BB962C8B-B14F-4D97-AF65-F5344CB8AC3E}">
        <p14:creationId xmlns:p14="http://schemas.microsoft.com/office/powerpoint/2010/main" val="717430942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07" y="909633"/>
            <a:ext cx="6912768" cy="548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4725144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484784"/>
            <a:ext cx="1763688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稳定的 条件：</a:t>
            </a:r>
            <a:r>
              <a:rPr lang="en-US" altLang="zh-CN" sz="2800" dirty="0"/>
              <a:t>N=p/2(p</a:t>
            </a:r>
            <a:r>
              <a:rPr lang="zh-CN" altLang="en-US" sz="2800" dirty="0"/>
              <a:t>为开环极点数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764704"/>
            <a:ext cx="8627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N=0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914176" y="764704"/>
            <a:ext cx="1229824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N=1/2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573016"/>
            <a:ext cx="987771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N=-1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717032"/>
            <a:ext cx="8627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N=1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6093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不稳定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7904" y="31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稳定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0312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稳定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8344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稳定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F8675B-4B1E-4598-AB85-A489006EA8EE}"/>
                  </a:ext>
                </a:extLst>
              </p:cNvPr>
              <p:cNvSpPr txBox="1"/>
              <p:nvPr/>
            </p:nvSpPr>
            <p:spPr>
              <a:xfrm>
                <a:off x="7355028" y="4367426"/>
                <a:ext cx="1749197" cy="2769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F8675B-4B1E-4598-AB85-A489006E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028" y="4367426"/>
                <a:ext cx="1749197" cy="276999"/>
              </a:xfrm>
              <a:prstGeom prst="rect">
                <a:avLst/>
              </a:prstGeom>
              <a:blipFill>
                <a:blip r:embed="rId4"/>
                <a:stretch>
                  <a:fillRect l="-2797" t="-2174" r="-48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8933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079425" y="764704"/>
            <a:ext cx="8893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图（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），已知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，即开环无右特征根，</a:t>
            </a:r>
            <a:b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）＞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范围内，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正负穿越之差为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b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系统闭环稳定。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1079425" y="2133129"/>
            <a:ext cx="8893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图（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），已知开环传递函数有一个右极点，</a:t>
            </a:r>
            <a:b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p=1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，在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）＞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的频率范围内，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半次正穿越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b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系统闭环稳定。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079425" y="3506317"/>
            <a:ext cx="705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图（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），已知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，在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）＞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的范围内，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正负穿越之差为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1-2=-1≠2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／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，系统闭环不稳定。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079425" y="5013176"/>
            <a:ext cx="6985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图（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），已知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，在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ω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）＞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的范围内，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正负穿越之差为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2-1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1=2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／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系统闭环稳定。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由伯德图判断系统的稳定性</a:t>
            </a:r>
          </a:p>
        </p:txBody>
      </p:sp>
    </p:spTree>
    <p:extLst>
      <p:ext uri="{BB962C8B-B14F-4D97-AF65-F5344CB8AC3E}">
        <p14:creationId xmlns:p14="http://schemas.microsoft.com/office/powerpoint/2010/main" val="1769088800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2692416"/>
            <a:ext cx="53292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如果系统闭环特征根均在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左半平面，且和虚轴有一段距离，则系统有一定的</a:t>
            </a:r>
            <a:r>
              <a:rPr kumimoji="0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稳定裕量</a:t>
            </a:r>
            <a:r>
              <a:rPr kumimoji="0"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kumimoji="0"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431564" y="2139901"/>
            <a:ext cx="255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6F2E7E"/>
                </a:solidFill>
                <a:latin typeface="宋体" panose="02010600030101010101" pitchFamily="2" charset="-122"/>
              </a:rPr>
              <a:t>用劳斯判据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395536" y="1565960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定性→定量</a:t>
            </a:r>
            <a:endParaRPr kumimoji="0" lang="zh-CN" altLang="en-US" sz="3200" dirty="0">
              <a:solidFill>
                <a:srgbClr val="0000FF"/>
              </a:solidFill>
              <a:latin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23478" y="4065604"/>
            <a:ext cx="54012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dirty="0">
                <a:solidFill>
                  <a:schemeClr val="tx2"/>
                </a:solidFill>
              </a:rPr>
              <a:t>虚轴左移</a:t>
            </a:r>
            <a:r>
              <a:rPr kumimoji="0" lang="en-US" altLang="zh-CN" sz="2800" dirty="0">
                <a:solidFill>
                  <a:schemeClr val="tx2"/>
                </a:solidFill>
              </a:rPr>
              <a:t>σ</a:t>
            </a:r>
            <a:r>
              <a:rPr kumimoji="0" lang="zh-CN" altLang="en-US" sz="2800" dirty="0">
                <a:solidFill>
                  <a:schemeClr val="tx2"/>
                </a:solidFill>
              </a:rPr>
              <a:t>，令 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0"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kumimoji="0" lang="en-US" altLang="zh-CN" sz="2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σ</a:t>
            </a:r>
            <a:r>
              <a:rPr kumimoji="0" lang="zh-CN" altLang="en-US" sz="2800" dirty="0">
                <a:solidFill>
                  <a:schemeClr val="tx2"/>
                </a:solidFill>
              </a:rPr>
              <a:t>，</a:t>
            </a:r>
            <a:br>
              <a:rPr kumimoji="0" lang="zh-CN" altLang="en-US" sz="2800" dirty="0">
                <a:solidFill>
                  <a:schemeClr val="tx2"/>
                </a:solidFill>
              </a:rPr>
            </a:br>
            <a:r>
              <a:rPr kumimoji="0" lang="zh-CN" altLang="en-US" sz="2800" dirty="0">
                <a:solidFill>
                  <a:srgbClr val="0000FF"/>
                </a:solidFill>
              </a:rPr>
              <a:t>将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0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σ</a:t>
            </a:r>
            <a:r>
              <a:rPr kumimoji="0" lang="zh-CN" altLang="en-US" sz="2800" dirty="0">
                <a:solidFill>
                  <a:srgbClr val="0000FF"/>
                </a:solidFill>
              </a:rPr>
              <a:t>代入系统特征式</a:t>
            </a:r>
            <a:r>
              <a:rPr kumimoji="0" lang="zh-CN" altLang="en-US" sz="2800" dirty="0">
                <a:solidFill>
                  <a:schemeClr val="tx2"/>
                </a:solidFill>
              </a:rPr>
              <a:t>，</a:t>
            </a:r>
            <a:br>
              <a:rPr kumimoji="0" lang="zh-CN" altLang="en-US" sz="2800" dirty="0">
                <a:solidFill>
                  <a:schemeClr val="tx2"/>
                </a:solidFill>
              </a:rPr>
            </a:br>
            <a:r>
              <a:rPr kumimoji="0" lang="zh-CN" altLang="en-US" sz="2800" dirty="0">
                <a:solidFill>
                  <a:schemeClr val="tx2"/>
                </a:solidFill>
              </a:rPr>
              <a:t>得到</a:t>
            </a:r>
            <a:r>
              <a:rPr kumimoji="0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kumimoji="0" lang="zh-CN" altLang="en-US" sz="2800" dirty="0">
                <a:solidFill>
                  <a:schemeClr val="tx2"/>
                </a:solidFill>
              </a:rPr>
              <a:t>的方程式，采用劳斯判据，</a:t>
            </a:r>
            <a:r>
              <a:rPr kumimoji="0" lang="zh-CN" altLang="en-US" sz="2800" dirty="0">
                <a:solidFill>
                  <a:srgbClr val="0000FF"/>
                </a:solidFill>
              </a:rPr>
              <a:t>可知距离虚轴</a:t>
            </a:r>
            <a:r>
              <a:rPr kumimoji="0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σ</a:t>
            </a:r>
            <a:r>
              <a:rPr kumimoji="0" lang="zh-CN" altLang="en-US" sz="2800" dirty="0">
                <a:solidFill>
                  <a:srgbClr val="0000FF"/>
                </a:solidFill>
              </a:rPr>
              <a:t>以右是否有根。</a:t>
            </a:r>
            <a:endParaRPr kumimoji="0" lang="zh-CN" altLang="en-US" sz="2800" dirty="0"/>
          </a:p>
        </p:txBody>
      </p:sp>
      <p:graphicFrame>
        <p:nvGraphicFramePr>
          <p:cNvPr id="312327" name="Object 7"/>
          <p:cNvGraphicFramePr>
            <a:graphicFrameLocks noGrp="1" noChangeAspect="1"/>
          </p:cNvGraphicFramePr>
          <p:nvPr>
            <p:ph/>
          </p:nvPr>
        </p:nvGraphicFramePr>
        <p:xfrm>
          <a:off x="5508625" y="2349500"/>
          <a:ext cx="3438525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5" name="Visio" r:id="rId5" imgW="1566356" imgH="1391329" progId="Visio.Drawing.11">
                  <p:embed/>
                </p:oleObj>
              </mc:Choice>
              <mc:Fallback>
                <p:oleObj name="Visio" r:id="rId5" imgW="1566356" imgH="1391329" progId="Visio.Drawing.11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349500"/>
                        <a:ext cx="3438525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1928794" y="785794"/>
            <a:ext cx="5544616" cy="576064"/>
            <a:chOff x="1927" y="300"/>
            <a:chExt cx="2087" cy="453"/>
          </a:xfrm>
          <a:solidFill>
            <a:srgbClr val="92D05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1927" y="300"/>
              <a:ext cx="2087" cy="453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FFFF00"/>
              </a:solidFill>
              <a:round/>
              <a:headEnd/>
              <a:tailEnd/>
            </a:ln>
            <a:effectLst>
              <a:outerShdw dist="52363" dir="4557825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063" y="391"/>
              <a:ext cx="1851" cy="30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7" rIns="92075" bIns="46037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  <a:buNone/>
                <a:defRPr/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5.7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控制系统的相对稳定性</a:t>
              </a: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C5BD082-D4E4-4E40-A59C-046B5A1A5ADE}"/>
              </a:ext>
            </a:extLst>
          </p:cNvPr>
          <p:cNvCxnSpPr/>
          <p:nvPr/>
        </p:nvCxnSpPr>
        <p:spPr>
          <a:xfrm flipV="1">
            <a:off x="7740352" y="2349500"/>
            <a:ext cx="0" cy="2979787"/>
          </a:xfrm>
          <a:prstGeom prst="straightConnector1">
            <a:avLst/>
          </a:prstGeom>
          <a:ln w="635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2008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2" name="Object 2"/>
              <p:cNvSpPr txBox="1"/>
              <p:nvPr/>
            </p:nvSpPr>
            <p:spPr bwMode="auto">
              <a:xfrm>
                <a:off x="1692275" y="908720"/>
                <a:ext cx="5005388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+35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6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275" y="908720"/>
                <a:ext cx="5005388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1" name="Object 3"/>
              <p:cNvSpPr txBox="1"/>
              <p:nvPr/>
            </p:nvSpPr>
            <p:spPr bwMode="auto">
              <a:xfrm>
                <a:off x="1042988" y="2250157"/>
                <a:ext cx="6553200" cy="5635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+35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+24=0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143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2250157"/>
                <a:ext cx="6553200" cy="563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2" name="Object 4"/>
              <p:cNvSpPr txBox="1"/>
              <p:nvPr/>
            </p:nvSpPr>
            <p:spPr bwMode="auto">
              <a:xfrm>
                <a:off x="1403350" y="2808957"/>
                <a:ext cx="3529013" cy="479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143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2808957"/>
                <a:ext cx="3529013" cy="479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3" name="Object 5"/>
              <p:cNvSpPr txBox="1"/>
              <p:nvPr/>
            </p:nvSpPr>
            <p:spPr bwMode="auto">
              <a:xfrm>
                <a:off x="251520" y="3284984"/>
                <a:ext cx="3221037" cy="30448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143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284984"/>
                <a:ext cx="3221037" cy="30448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50825" y="1124620"/>
            <a:ext cx="12604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0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r>
              <a:rPr kumimoji="0" lang="zh-CN" altLang="en-US" sz="2800" b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250825" y="1916782"/>
            <a:ext cx="8064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令 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 = 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+1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，即</a:t>
            </a:r>
            <a:r>
              <a:rPr kumimoji="0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= </a:t>
            </a:r>
            <a:r>
              <a:rPr kumimoji="0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– 1</a:t>
            </a:r>
            <a:r>
              <a:rPr kumimoji="0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代入系统特征式，</a:t>
            </a: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395288" y="2780382"/>
            <a:ext cx="9540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即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4500563" y="4507582"/>
            <a:ext cx="47863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z</a:t>
            </a:r>
            <a:r>
              <a:rPr kumimoji="0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的多项式系数无相反符号，劳斯阵列第一列未变号，系统在</a:t>
            </a:r>
            <a:r>
              <a:rPr kumimoji="0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s=-1</a:t>
            </a:r>
            <a:r>
              <a:rPr kumimoji="0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以右没有根。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4500197" y="5802188"/>
            <a:ext cx="41036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实际</a:t>
            </a:r>
            <a:r>
              <a:rPr kumimoji="0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kumimoji="0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个根为</a:t>
            </a:r>
            <a:r>
              <a:rPr kumimoji="0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-1, -2, -3, -4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/>
              <p:cNvSpPr txBox="1"/>
              <p:nvPr/>
            </p:nvSpPr>
            <p:spPr bwMode="auto">
              <a:xfrm>
                <a:off x="5436096" y="2780928"/>
                <a:ext cx="2664916" cy="165618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+6=0,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6(1)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6(1)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6(1)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2780928"/>
                <a:ext cx="2664916" cy="1656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7799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954059"/>
              </p:ext>
            </p:extLst>
          </p:nvPr>
        </p:nvGraphicFramePr>
        <p:xfrm>
          <a:off x="2267744" y="2328863"/>
          <a:ext cx="5207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2" name="公式" r:id="rId3" imgW="2082600" imgH="914400" progId="">
                  <p:embed/>
                </p:oleObj>
              </mc:Choice>
              <mc:Fallback>
                <p:oleObj name="公式" r:id="rId3" imgW="2082600" imgH="914400" progId="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28863"/>
                        <a:ext cx="52070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91126"/>
              </p:ext>
            </p:extLst>
          </p:nvPr>
        </p:nvGraphicFramePr>
        <p:xfrm>
          <a:off x="467544" y="4797152"/>
          <a:ext cx="8093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3" name="公式" r:id="rId5" imgW="3301920" imgH="203040" progId="">
                  <p:embed/>
                </p:oleObj>
              </mc:Choice>
              <mc:Fallback>
                <p:oleObj name="公式" r:id="rId5" imgW="3301920" imgH="20304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97152"/>
                        <a:ext cx="80930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87444"/>
              </p:ext>
            </p:extLst>
          </p:nvPr>
        </p:nvGraphicFramePr>
        <p:xfrm>
          <a:off x="2488405" y="1019001"/>
          <a:ext cx="3916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4" name="公式" r:id="rId7" imgW="1714320" imgH="457200" progId="">
                  <p:embed/>
                </p:oleObj>
              </mc:Choice>
              <mc:Fallback>
                <p:oleObj name="公式" r:id="rId7" imgW="1714320" imgH="457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405" y="1019001"/>
                        <a:ext cx="39163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系统稳定的充要条件</a:t>
            </a:r>
          </a:p>
        </p:txBody>
      </p:sp>
    </p:spTree>
    <p:extLst>
      <p:ext uri="{BB962C8B-B14F-4D97-AF65-F5344CB8AC3E}">
        <p14:creationId xmlns:p14="http://schemas.microsoft.com/office/powerpoint/2010/main" val="26972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726702" y="1341438"/>
            <a:ext cx="67028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Nyquist</a:t>
            </a:r>
            <a:r>
              <a:rPr kumimoji="0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图定义相对稳定性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726702" y="2060575"/>
            <a:ext cx="5435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latin typeface="Times New Roman" panose="02020603050405020304" pitchFamily="18" charset="0"/>
              </a:rPr>
              <a:t>如果系统稳定，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3200" dirty="0" err="1">
                <a:latin typeface="Times New Roman" panose="02020603050405020304" pitchFamily="18" charset="0"/>
              </a:rPr>
              <a:t>Nyquist</a:t>
            </a:r>
            <a:r>
              <a:rPr kumimoji="0" lang="zh-CN" altLang="en-US" sz="3200" dirty="0">
                <a:latin typeface="Times New Roman" panose="02020603050405020304" pitchFamily="18" charset="0"/>
              </a:rPr>
              <a:t>图离 </a:t>
            </a:r>
            <a:r>
              <a:rPr kumimoji="0" lang="en-US" altLang="zh-CN" sz="3200" dirty="0">
                <a:latin typeface="Times New Roman" panose="02020603050405020304" pitchFamily="18" charset="0"/>
              </a:rPr>
              <a:t>(-1, j0) </a:t>
            </a:r>
            <a:r>
              <a:rPr kumimoji="0" lang="zh-CN" altLang="en-US" sz="3200" dirty="0">
                <a:latin typeface="Times New Roman" panose="02020603050405020304" pitchFamily="18" charset="0"/>
              </a:rPr>
              <a:t>越近，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55265" y="3213100"/>
            <a:ext cx="38163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>
                <a:latin typeface="Times New Roman" panose="02020603050405020304" pitchFamily="18" charset="0"/>
              </a:rPr>
              <a:t>相对稳定性越差。</a:t>
            </a:r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37519"/>
              </p:ext>
            </p:extLst>
          </p:nvPr>
        </p:nvGraphicFramePr>
        <p:xfrm>
          <a:off x="4687515" y="2168525"/>
          <a:ext cx="3844925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3" name="Visio" r:id="rId4" imgW="1923265" imgH="1857268" progId="Visio.Drawing.11">
                  <p:embed/>
                </p:oleObj>
              </mc:Choice>
              <mc:Fallback>
                <p:oleObj name="Visio" r:id="rId4" imgW="1923265" imgH="1857268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515" y="2168525"/>
                        <a:ext cx="3844925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</p:spTree>
    <p:extLst>
      <p:ext uri="{BB962C8B-B14F-4D97-AF65-F5344CB8AC3E}">
        <p14:creationId xmlns:p14="http://schemas.microsoft.com/office/powerpoint/2010/main" val="126725113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69666"/>
              </p:ext>
            </p:extLst>
          </p:nvPr>
        </p:nvGraphicFramePr>
        <p:xfrm>
          <a:off x="0" y="764704"/>
          <a:ext cx="3844925" cy="371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0" name="Visio" r:id="rId4" imgW="1923265" imgH="1857268" progId="Visio.Drawing.11">
                  <p:embed/>
                </p:oleObj>
              </mc:Choice>
              <mc:Fallback>
                <p:oleObj name="Visio" r:id="rId4" imgW="1923265" imgH="1857268" progId="Visio.Drawing.11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4704"/>
                        <a:ext cx="3844925" cy="371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40619"/>
              </p:ext>
            </p:extLst>
          </p:nvPr>
        </p:nvGraphicFramePr>
        <p:xfrm>
          <a:off x="900113" y="2636366"/>
          <a:ext cx="9445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1" name="Visio" r:id="rId6" imgW="472146" imgH="447200" progId="Visio.Drawing.11">
                  <p:embed/>
                </p:oleObj>
              </mc:Choice>
              <mc:Fallback>
                <p:oleObj name="Visio" r:id="rId6" imgW="472146" imgH="447200" progId="Visio.Drawing.11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366"/>
                        <a:ext cx="9445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005404"/>
              </p:ext>
            </p:extLst>
          </p:nvPr>
        </p:nvGraphicFramePr>
        <p:xfrm>
          <a:off x="611188" y="1052041"/>
          <a:ext cx="1316037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2" name="Visio" r:id="rId8" imgW="768783" imgH="838448" progId="Visio.Drawing.11">
                  <p:embed/>
                </p:oleObj>
              </mc:Choice>
              <mc:Fallback>
                <p:oleObj name="Visio" r:id="rId8" imgW="768783" imgH="838448" progId="Visio.Drawing.1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041"/>
                        <a:ext cx="1316037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09847"/>
              </p:ext>
            </p:extLst>
          </p:nvPr>
        </p:nvGraphicFramePr>
        <p:xfrm>
          <a:off x="2771775" y="2563341"/>
          <a:ext cx="3846513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3" name="Visio" r:id="rId10" imgW="1923265" imgH="1857268" progId="Visio.Drawing.11">
                  <p:embed/>
                </p:oleObj>
              </mc:Choice>
              <mc:Fallback>
                <p:oleObj name="Visio" r:id="rId10" imgW="1923265" imgH="1857268" progId="Visio.Drawing.11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3341"/>
                        <a:ext cx="3846513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8470" name="Object 6"/>
              <p:cNvSpPr txBox="1"/>
              <p:nvPr/>
            </p:nvSpPr>
            <p:spPr bwMode="auto">
              <a:xfrm>
                <a:off x="5003800" y="1052041"/>
                <a:ext cx="1924050" cy="4057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84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800" y="1052041"/>
                <a:ext cx="1924050" cy="405755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6647056" y="953902"/>
            <a:ext cx="19240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剪切频率 </a:t>
            </a:r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5795963" y="1915641"/>
            <a:ext cx="241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相位裕量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473" name="Object 9"/>
              <p:cNvSpPr txBox="1"/>
              <p:nvPr/>
            </p:nvSpPr>
            <p:spPr bwMode="auto">
              <a:xfrm>
                <a:off x="5968206" y="2589672"/>
                <a:ext cx="3154363" cy="635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−180°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84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206" y="2589672"/>
                <a:ext cx="3154363" cy="635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6228184" y="4640734"/>
            <a:ext cx="241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增益裕量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475" name="Object 11"/>
              <p:cNvSpPr txBox="1"/>
              <p:nvPr/>
            </p:nvSpPr>
            <p:spPr bwMode="auto">
              <a:xfrm>
                <a:off x="6369679" y="5170959"/>
                <a:ext cx="2490788" cy="1270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847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9679" y="5170959"/>
                <a:ext cx="2490788" cy="12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</p:spTree>
    <p:extLst>
      <p:ext uri="{BB962C8B-B14F-4D97-AF65-F5344CB8AC3E}">
        <p14:creationId xmlns:p14="http://schemas.microsoft.com/office/powerpoint/2010/main" val="1870877728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0514" name="Object 2"/>
              <p:cNvSpPr txBox="1"/>
              <p:nvPr/>
            </p:nvSpPr>
            <p:spPr bwMode="auto">
              <a:xfrm>
                <a:off x="1547986" y="5183336"/>
                <a:ext cx="6842125" cy="1270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func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=−20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05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986" y="5183336"/>
                <a:ext cx="6842125" cy="12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1187624" y="4751536"/>
            <a:ext cx="60118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200">
                <a:latin typeface="Times New Roman" panose="02020603050405020304" pitchFamily="18" charset="0"/>
              </a:rPr>
              <a:t>增益裕量也可用分贝数表示：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301555"/>
              </p:ext>
            </p:extLst>
          </p:nvPr>
        </p:nvGraphicFramePr>
        <p:xfrm>
          <a:off x="4787900" y="913482"/>
          <a:ext cx="4116388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2" name="Visio" r:id="rId5" imgW="3082138" imgH="2847523" progId="Visio.Drawing.11">
                  <p:embed/>
                </p:oleObj>
              </mc:Choice>
              <mc:Fallback>
                <p:oleObj name="Visio" r:id="rId5" imgW="3082138" imgH="2847523" progId="Visio.Drawing.11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913482"/>
                        <a:ext cx="4116388" cy="380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52655"/>
              </p:ext>
            </p:extLst>
          </p:nvPr>
        </p:nvGraphicFramePr>
        <p:xfrm>
          <a:off x="395288" y="908720"/>
          <a:ext cx="3455987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3" name="Visio" r:id="rId7" imgW="3012056" imgH="2847523" progId="Visio.Drawing.11">
                  <p:embed/>
                </p:oleObj>
              </mc:Choice>
              <mc:Fallback>
                <p:oleObj name="Visio" r:id="rId7" imgW="3012056" imgH="2847523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720"/>
                        <a:ext cx="3455987" cy="32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</p:spTree>
    <p:extLst>
      <p:ext uri="{BB962C8B-B14F-4D97-AF65-F5344CB8AC3E}">
        <p14:creationId xmlns:p14="http://schemas.microsoft.com/office/powerpoint/2010/main" val="1908286305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51512"/>
              </p:ext>
            </p:extLst>
          </p:nvPr>
        </p:nvGraphicFramePr>
        <p:xfrm>
          <a:off x="4356100" y="1916212"/>
          <a:ext cx="4516438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8" name="Visio" r:id="rId4" imgW="3012056" imgH="2847523" progId="Visio.Drawing.11">
                  <p:embed/>
                </p:oleObj>
              </mc:Choice>
              <mc:Fallback>
                <p:oleObj name="Visio" r:id="rId4" imgW="3012056" imgH="2847523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16212"/>
                        <a:ext cx="4516438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22262"/>
              </p:ext>
            </p:extLst>
          </p:nvPr>
        </p:nvGraphicFramePr>
        <p:xfrm>
          <a:off x="250825" y="836712"/>
          <a:ext cx="38465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9" name="Visio" r:id="rId6" imgW="1923265" imgH="2037445" progId="Visio.Drawing.11">
                  <p:embed/>
                </p:oleObj>
              </mc:Choice>
              <mc:Fallback>
                <p:oleObj name="Visio" r:id="rId6" imgW="1923265" imgH="2037445" progId="Visio.Drawing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36712"/>
                        <a:ext cx="38465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908720"/>
            <a:ext cx="3456383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说明相对稳定性必须使用两个参数衡量！</a:t>
            </a:r>
          </a:p>
        </p:txBody>
      </p:sp>
    </p:spTree>
    <p:extLst>
      <p:ext uri="{BB962C8B-B14F-4D97-AF65-F5344CB8AC3E}">
        <p14:creationId xmlns:p14="http://schemas.microsoft.com/office/powerpoint/2010/main" val="2065469636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802" name="Object 2"/>
              <p:cNvSpPr txBox="1"/>
              <p:nvPr/>
            </p:nvSpPr>
            <p:spPr bwMode="auto">
              <a:xfrm>
                <a:off x="3819971" y="620688"/>
                <a:ext cx="2736850" cy="8683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8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9971" y="620688"/>
                <a:ext cx="2736850" cy="868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7" name="Rectangle 3"/>
          <p:cNvSpPr>
            <a:spLocks noChangeArrowheads="1"/>
          </p:cNvSpPr>
          <p:nvPr/>
        </p:nvSpPr>
        <p:spPr bwMode="auto">
          <a:xfrm>
            <a:off x="219521" y="808013"/>
            <a:ext cx="3997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0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例：开环传递函数为</a:t>
            </a:r>
          </a:p>
        </p:txBody>
      </p:sp>
      <p:sp>
        <p:nvSpPr>
          <p:cNvPr id="76808" name="Rectangle 4"/>
          <p:cNvSpPr>
            <a:spLocks noChangeArrowheads="1"/>
          </p:cNvSpPr>
          <p:nvPr/>
        </p:nvSpPr>
        <p:spPr bwMode="auto">
          <a:xfrm>
            <a:off x="579883" y="1382688"/>
            <a:ext cx="68722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0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kumimoji="0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</a:rPr>
              <a:t>K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=10</a:t>
            </a:r>
            <a:r>
              <a:rPr kumimoji="0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kumimoji="0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100</a:t>
            </a:r>
            <a:r>
              <a:rPr kumimoji="0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时的相位裕量、幅值裕量。  </a:t>
            </a: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41516"/>
              </p:ext>
            </p:extLst>
          </p:nvPr>
        </p:nvGraphicFramePr>
        <p:xfrm>
          <a:off x="1948308" y="1743050"/>
          <a:ext cx="339407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1" name="Visio" r:id="rId5" imgW="2292096" imgH="3093285" progId="Visio.Drawing.11">
                  <p:embed/>
                </p:oleObj>
              </mc:Choice>
              <mc:Fallback>
                <p:oleObj name="Visio" r:id="rId5" imgW="2292096" imgH="3093285" progId="Visio.Drawing.11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308" y="1743050"/>
                        <a:ext cx="3394075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6"/>
          <p:cNvSpPr>
            <a:spLocks noChangeArrowheads="1"/>
          </p:cNvSpPr>
          <p:nvPr/>
        </p:nvSpPr>
        <p:spPr bwMode="auto">
          <a:xfrm>
            <a:off x="508446" y="2390750"/>
            <a:ext cx="979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i="1">
                <a:latin typeface="Times New Roman" panose="02020603050405020304" pitchFamily="18" charset="0"/>
              </a:rPr>
              <a:t>K</a:t>
            </a:r>
            <a:r>
              <a:rPr kumimoji="0" lang="en-US" altLang="zh-CN" sz="2800">
                <a:latin typeface="Times New Roman" panose="02020603050405020304" pitchFamily="18" charset="0"/>
              </a:rPr>
              <a:t>=10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5" name="Object 7"/>
              <p:cNvSpPr txBox="1"/>
              <p:nvPr/>
            </p:nvSpPr>
            <p:spPr bwMode="auto">
              <a:xfrm>
                <a:off x="6140350" y="4159564"/>
                <a:ext cx="2623642" cy="3949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≈1.4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1.23 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461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0350" y="4159564"/>
                <a:ext cx="2623642" cy="394949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616" name="Object 8"/>
              <p:cNvSpPr txBox="1"/>
              <p:nvPr/>
            </p:nvSpPr>
            <p:spPr bwMode="auto">
              <a:xfrm>
                <a:off x="6183759" y="4651689"/>
                <a:ext cx="2060650" cy="3949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=27°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25.5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46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3759" y="4651689"/>
                <a:ext cx="2060650" cy="3949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617" name="Object 9"/>
              <p:cNvSpPr txBox="1"/>
              <p:nvPr/>
            </p:nvSpPr>
            <p:spPr bwMode="auto">
              <a:xfrm>
                <a:off x="6228184" y="5046638"/>
                <a:ext cx="2060651" cy="3949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𝐾𝑔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9.5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46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5046638"/>
                <a:ext cx="2060651" cy="394949"/>
              </a:xfrm>
              <a:prstGeom prst="rect">
                <a:avLst/>
              </a:prstGeom>
              <a:blipFill>
                <a:blip r:embed="rId9"/>
                <a:stretch>
                  <a:fillRect l="-888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5764658" y="354327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2800">
                <a:latin typeface="宋体" panose="02010600030101010101" pitchFamily="2" charset="-122"/>
              </a:rPr>
              <a:t>作图法   计算法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</p:spTree>
    <p:extLst>
      <p:ext uri="{BB962C8B-B14F-4D97-AF65-F5344CB8AC3E}">
        <p14:creationId xmlns:p14="http://schemas.microsoft.com/office/powerpoint/2010/main" val="3574464956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24796"/>
              </p:ext>
            </p:extLst>
          </p:nvPr>
        </p:nvGraphicFramePr>
        <p:xfrm>
          <a:off x="1692275" y="692696"/>
          <a:ext cx="3806825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6" name="Visio" r:id="rId4" imgW="2292096" imgH="3387334" progId="Visio.Drawing.11">
                  <p:embed/>
                </p:oleObj>
              </mc:Choice>
              <mc:Fallback>
                <p:oleObj name="Visio" r:id="rId4" imgW="2292096" imgH="3387334" progId="Visio.Drawing.11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92696"/>
                        <a:ext cx="3806825" cy="562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3"/>
          <p:cNvSpPr>
            <a:spLocks noChangeArrowheads="1"/>
          </p:cNvSpPr>
          <p:nvPr/>
        </p:nvSpPr>
        <p:spPr bwMode="auto">
          <a:xfrm>
            <a:off x="539552" y="1124744"/>
            <a:ext cx="137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800" i="1">
                <a:latin typeface="Times New Roman" panose="02020603050405020304" pitchFamily="18" charset="0"/>
              </a:rPr>
              <a:t>K</a:t>
            </a:r>
            <a:r>
              <a:rPr kumimoji="0" lang="en-US" altLang="zh-CN" sz="2800">
                <a:latin typeface="Times New Roman" panose="02020603050405020304" pitchFamily="18" charset="0"/>
              </a:rPr>
              <a:t>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60" name="Object 4"/>
              <p:cNvSpPr txBox="1"/>
              <p:nvPr/>
            </p:nvSpPr>
            <p:spPr bwMode="auto">
              <a:xfrm>
                <a:off x="6084268" y="2124363"/>
                <a:ext cx="2160240" cy="33919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≈4.4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3.92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66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268" y="2124363"/>
                <a:ext cx="2160240" cy="33919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661" name="Object 5"/>
              <p:cNvSpPr txBox="1"/>
              <p:nvPr/>
            </p:nvSpPr>
            <p:spPr bwMode="auto">
              <a:xfrm>
                <a:off x="6100578" y="2533402"/>
                <a:ext cx="2215838" cy="33919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=−36°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−23.5°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66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0578" y="2533402"/>
                <a:ext cx="2215838" cy="339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662" name="Object 6"/>
              <p:cNvSpPr txBox="1"/>
              <p:nvPr/>
            </p:nvSpPr>
            <p:spPr bwMode="auto">
              <a:xfrm>
                <a:off x="6047619" y="2942441"/>
                <a:ext cx="1980765" cy="3391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𝐾𝑔</m:t>
                      </m:r>
                      <m:r>
                        <a:rPr lang="zh-CN" alt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=−12</m:t>
                      </m:r>
                      <m:r>
                        <m:rPr>
                          <m:nor/>
                        </m:rPr>
                        <a:rPr lang="zh-CN" altLang="en-US" sz="1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nor/>
                        </m:rPr>
                        <a:rPr lang="zh-CN" altLang="en-US" sz="1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−10.5</m:t>
                      </m:r>
                      <m:r>
                        <m:rPr>
                          <m:nor/>
                        </m:rPr>
                        <a:rPr lang="zh-CN" altLang="en-US" sz="1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666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619" y="2942441"/>
                <a:ext cx="1980765" cy="339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580063" y="1521371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2800">
                <a:latin typeface="宋体" panose="02010600030101010101" pitchFamily="2" charset="-122"/>
              </a:rPr>
              <a:t>作图法   计算法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76056" y="209486"/>
            <a:ext cx="3888431" cy="33919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控制系统的相对稳定性</a:t>
            </a:r>
          </a:p>
        </p:txBody>
      </p:sp>
    </p:spTree>
    <p:extLst>
      <p:ext uri="{BB962C8B-B14F-4D97-AF65-F5344CB8AC3E}">
        <p14:creationId xmlns:p14="http://schemas.microsoft.com/office/powerpoint/2010/main" val="337204697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0" y="404664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endParaRPr lang="zh-CN" altLang="en-US" sz="5400" b="1" dirty="0">
              <a:latin typeface="隶书" pitchFamily="49" charset="-122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>
                <a:latin typeface="隶书" pitchFamily="49" charset="-122"/>
              </a:rPr>
              <a:t>第五章作业</a:t>
            </a:r>
            <a:r>
              <a:rPr lang="zh-CN" altLang="en-US" sz="5400" b="1" dirty="0">
                <a:latin typeface="Arial" charset="0"/>
              </a:rPr>
              <a:t>（</a:t>
            </a:r>
            <a:r>
              <a:rPr lang="en-US" altLang="zh-CN" sz="5400" b="1" dirty="0">
                <a:latin typeface="Arial" charset="0"/>
              </a:rPr>
              <a:t>p191</a:t>
            </a:r>
            <a:r>
              <a:rPr lang="en-US" altLang="zh-CN" sz="5400" b="1" dirty="0">
                <a:latin typeface="Arial" charset="0"/>
                <a:cs typeface="Arial" charset="0"/>
              </a:rPr>
              <a:t>~194)</a:t>
            </a:r>
          </a:p>
          <a:p>
            <a:pPr algn="ctr">
              <a:lnSpc>
                <a:spcPct val="105000"/>
              </a:lnSpc>
            </a:pPr>
            <a:endParaRPr lang="en-US" altLang="zh-CN" sz="5400" b="1" dirty="0">
              <a:latin typeface="隶书" pitchFamily="49" charset="-122"/>
            </a:endParaRPr>
          </a:p>
          <a:p>
            <a:pPr algn="ctr">
              <a:lnSpc>
                <a:spcPct val="105000"/>
              </a:lnSpc>
            </a:pPr>
            <a:r>
              <a:rPr lang="en-US" altLang="zh-CN" sz="4400" b="1" dirty="0">
                <a:latin typeface="Arial" charset="0"/>
              </a:rPr>
              <a:t>5-4</a:t>
            </a:r>
            <a:r>
              <a:rPr lang="zh-CN" altLang="en-US" sz="4400" b="1" dirty="0">
                <a:latin typeface="Arial" charset="0"/>
              </a:rPr>
              <a:t>，  </a:t>
            </a:r>
            <a:r>
              <a:rPr lang="en-US" altLang="zh-CN" sz="4400" b="1" dirty="0">
                <a:latin typeface="Arial" charset="0"/>
              </a:rPr>
              <a:t>5-5</a:t>
            </a:r>
            <a:r>
              <a:rPr lang="zh-CN" altLang="en-US" sz="4400" b="1" dirty="0">
                <a:latin typeface="Arial" charset="0"/>
              </a:rPr>
              <a:t>，  </a:t>
            </a:r>
            <a:r>
              <a:rPr lang="en-US" altLang="zh-CN" sz="4400" b="1" dirty="0">
                <a:latin typeface="Arial" charset="0"/>
              </a:rPr>
              <a:t>5-6</a:t>
            </a:r>
            <a:r>
              <a:rPr lang="zh-CN" altLang="en-US" sz="4400" b="1" dirty="0">
                <a:latin typeface="Arial" charset="0"/>
              </a:rPr>
              <a:t>（</a:t>
            </a:r>
            <a:r>
              <a:rPr lang="en-US" altLang="zh-CN" sz="4400" b="1" dirty="0">
                <a:latin typeface="Arial" charset="0"/>
              </a:rPr>
              <a:t>1</a:t>
            </a:r>
            <a:r>
              <a:rPr lang="zh-CN" altLang="en-US" sz="4400" b="1" dirty="0">
                <a:latin typeface="Arial" charset="0"/>
              </a:rPr>
              <a:t>）（</a:t>
            </a:r>
            <a:r>
              <a:rPr lang="en-US" altLang="zh-CN" sz="4400" b="1" dirty="0">
                <a:latin typeface="Arial" charset="0"/>
              </a:rPr>
              <a:t>2</a:t>
            </a:r>
            <a:r>
              <a:rPr lang="zh-CN" altLang="en-US" sz="4400" b="1" dirty="0">
                <a:latin typeface="Arial" charset="0"/>
              </a:rPr>
              <a:t>），</a:t>
            </a:r>
          </a:p>
          <a:p>
            <a:pPr>
              <a:lnSpc>
                <a:spcPct val="105000"/>
              </a:lnSpc>
            </a:pPr>
            <a:r>
              <a:rPr lang="en-US" altLang="zh-CN" sz="4400" b="1" dirty="0">
                <a:latin typeface="Arial" charset="0"/>
              </a:rPr>
              <a:t>    5-9</a:t>
            </a:r>
            <a:r>
              <a:rPr lang="zh-CN" altLang="en-US" sz="4400" b="1" dirty="0">
                <a:latin typeface="Arial" charset="0"/>
              </a:rPr>
              <a:t>，  </a:t>
            </a:r>
            <a:r>
              <a:rPr lang="en-US" altLang="zh-CN" sz="4400" b="1" dirty="0">
                <a:latin typeface="Arial" charset="0"/>
              </a:rPr>
              <a:t>5-21</a:t>
            </a:r>
            <a:r>
              <a:rPr lang="zh-CN" altLang="en-US" sz="4400" b="1" dirty="0">
                <a:latin typeface="Arial" charset="0"/>
              </a:rPr>
              <a:t>，</a:t>
            </a:r>
          </a:p>
          <a:p>
            <a:pPr algn="ctr">
              <a:lnSpc>
                <a:spcPct val="105000"/>
              </a:lnSpc>
            </a:pPr>
            <a:endParaRPr lang="zh-CN" altLang="en-US" sz="4400" b="1" dirty="0">
              <a:latin typeface="Arial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4400" b="1" dirty="0">
                <a:latin typeface="Arial" charset="0"/>
              </a:rPr>
              <a:t>    选作：</a:t>
            </a:r>
            <a:r>
              <a:rPr lang="en-US" altLang="zh-CN" sz="4400" b="1" dirty="0">
                <a:latin typeface="Arial" charset="0"/>
              </a:rPr>
              <a:t>5-11</a:t>
            </a:r>
            <a:r>
              <a:rPr lang="en-US" altLang="zh-CN" sz="4400" b="1" dirty="0">
                <a:latin typeface="隶书" pitchFamily="49" charset="-122"/>
              </a:rPr>
              <a:t>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619250" y="2684463"/>
            <a:ext cx="5791200" cy="1752600"/>
            <a:chOff x="432" y="288"/>
            <a:chExt cx="1488" cy="372"/>
          </a:xfrm>
          <a:solidFill>
            <a:srgbClr val="92D050"/>
          </a:solidFill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32" y="324"/>
              <a:ext cx="1488" cy="33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32" y="288"/>
              <a:ext cx="1488" cy="336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FFFF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" name="WordArt 9"/>
          <p:cNvSpPr>
            <a:spLocks noChangeArrowheads="1" noChangeShapeType="1" noTextEdit="1"/>
          </p:cNvSpPr>
          <p:nvPr/>
        </p:nvSpPr>
        <p:spPr bwMode="gray">
          <a:xfrm>
            <a:off x="2388840" y="3141663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b="1" kern="10" dirty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You!</a:t>
            </a:r>
            <a:endParaRPr lang="zh-CN" altLang="en-US" sz="3600" b="1" kern="10" dirty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FFFF">
            <a:alpha val="14902"/>
          </a:srgbClr>
        </a:solidFill>
        <a:ln w="9525" algn="ctr">
          <a:solidFill>
            <a:srgbClr val="0000FF"/>
          </a:solidFill>
          <a:miter lim="800000"/>
          <a:headEnd/>
          <a:tailEnd/>
        </a:ln>
      </a:spPr>
      <a:bodyPr wrap="none" anchor="ctr">
        <a:spAutoFit/>
      </a:bodyPr>
      <a:lstStyle>
        <a:defPPr algn="l" eaLnBrk="1" hangingPunct="1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5902</Words>
  <Application>Microsoft Office PowerPoint</Application>
  <PresentationFormat>全屏显示(4:3)</PresentationFormat>
  <Paragraphs>658</Paragraphs>
  <Slides>97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97</vt:i4>
      </vt:variant>
    </vt:vector>
  </HeadingPairs>
  <TitlesOfParts>
    <vt:vector size="113" baseType="lpstr">
      <vt:lpstr>黑体</vt:lpstr>
      <vt:lpstr>华文中宋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公式</vt:lpstr>
      <vt:lpstr>Equation</vt:lpstr>
      <vt:lpstr>Visio</vt:lpstr>
      <vt:lpstr>控制工程基础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系统稳定条件的证明：</vt:lpstr>
      <vt:lpstr>PowerPoint 演示文稿</vt:lpstr>
      <vt:lpstr>PowerPoint 演示文稿</vt:lpstr>
      <vt:lpstr>PowerPoint 演示文稿</vt:lpstr>
      <vt:lpstr>复数根与系数的关系：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（2）劳斯阵列表某一行全为零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应用Nyquist判据的基本步骤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AnLong Chen</cp:lastModifiedBy>
  <cp:revision>137</cp:revision>
  <dcterms:created xsi:type="dcterms:W3CDTF">2015-12-13T11:14:40Z</dcterms:created>
  <dcterms:modified xsi:type="dcterms:W3CDTF">2020-11-03T07:44:12Z</dcterms:modified>
</cp:coreProperties>
</file>