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60" r:id="rId3"/>
    <p:sldId id="264" r:id="rId4"/>
    <p:sldId id="455"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480" r:id="rId30"/>
    <p:sldId id="481" r:id="rId31"/>
    <p:sldId id="482" r:id="rId32"/>
    <p:sldId id="483" r:id="rId33"/>
    <p:sldId id="484" r:id="rId34"/>
    <p:sldId id="485" r:id="rId35"/>
    <p:sldId id="486" r:id="rId36"/>
    <p:sldId id="487" r:id="rId37"/>
    <p:sldId id="488" r:id="rId38"/>
    <p:sldId id="489" r:id="rId39"/>
    <p:sldId id="490" r:id="rId40"/>
    <p:sldId id="491" r:id="rId41"/>
    <p:sldId id="492" r:id="rId42"/>
    <p:sldId id="493" r:id="rId43"/>
    <p:sldId id="494" r:id="rId44"/>
    <p:sldId id="495" r:id="rId45"/>
    <p:sldId id="496" r:id="rId46"/>
    <p:sldId id="497" r:id="rId47"/>
    <p:sldId id="498" r:id="rId48"/>
    <p:sldId id="501" r:id="rId49"/>
    <p:sldId id="502" r:id="rId50"/>
    <p:sldId id="503" r:id="rId51"/>
    <p:sldId id="504" r:id="rId52"/>
    <p:sldId id="263"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13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emf"/><Relationship Id="rId1"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 Id="rId4" Type="http://schemas.openxmlformats.org/officeDocument/2006/relationships/image" Target="../media/image57.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emf"/><Relationship Id="rId1" Type="http://schemas.openxmlformats.org/officeDocument/2006/relationships/image" Target="../media/image58.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 Id="rId4" Type="http://schemas.openxmlformats.org/officeDocument/2006/relationships/image" Target="../media/image6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 Id="rId4" Type="http://schemas.openxmlformats.org/officeDocument/2006/relationships/image" Target="../media/image74.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7.emf"/><Relationship Id="rId7" Type="http://schemas.openxmlformats.org/officeDocument/2006/relationships/image" Target="../media/image81.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emf"/><Relationship Id="rId5" Type="http://schemas.openxmlformats.org/officeDocument/2006/relationships/image" Target="../media/image79.emf"/><Relationship Id="rId10" Type="http://schemas.openxmlformats.org/officeDocument/2006/relationships/image" Target="../media/image84.wmf"/><Relationship Id="rId4" Type="http://schemas.openxmlformats.org/officeDocument/2006/relationships/image" Target="../media/image78.emf"/><Relationship Id="rId9" Type="http://schemas.openxmlformats.org/officeDocument/2006/relationships/image" Target="../media/image83.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e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9" Type="http://schemas.openxmlformats.org/officeDocument/2006/relationships/image" Target="../media/image9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image" Target="../media/image12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0.emf"/><Relationship Id="rId3" Type="http://schemas.openxmlformats.org/officeDocument/2006/relationships/image" Target="../media/image125.emf"/><Relationship Id="rId7" Type="http://schemas.openxmlformats.org/officeDocument/2006/relationships/image" Target="../media/image129.emf"/><Relationship Id="rId2" Type="http://schemas.openxmlformats.org/officeDocument/2006/relationships/image" Target="../media/image124.emf"/><Relationship Id="rId1" Type="http://schemas.openxmlformats.org/officeDocument/2006/relationships/image" Target="../media/image123.emf"/><Relationship Id="rId6" Type="http://schemas.openxmlformats.org/officeDocument/2006/relationships/image" Target="../media/image128.emf"/><Relationship Id="rId5" Type="http://schemas.openxmlformats.org/officeDocument/2006/relationships/image" Target="../media/image127.emf"/><Relationship Id="rId10" Type="http://schemas.openxmlformats.org/officeDocument/2006/relationships/image" Target="../media/image132.emf"/><Relationship Id="rId4" Type="http://schemas.openxmlformats.org/officeDocument/2006/relationships/image" Target="../media/image126.emf"/><Relationship Id="rId9" Type="http://schemas.openxmlformats.org/officeDocument/2006/relationships/image" Target="../media/image131.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38.wmf"/><Relationship Id="rId2" Type="http://schemas.openxmlformats.org/officeDocument/2006/relationships/image" Target="../media/image108.wmf"/><Relationship Id="rId1" Type="http://schemas.openxmlformats.org/officeDocument/2006/relationships/image" Target="../media/image136.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3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5" Type="http://schemas.openxmlformats.org/officeDocument/2006/relationships/image" Target="../media/image161.wmf"/><Relationship Id="rId4" Type="http://schemas.openxmlformats.org/officeDocument/2006/relationships/image" Target="../media/image16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emf"/><Relationship Id="rId1" Type="http://schemas.openxmlformats.org/officeDocument/2006/relationships/image" Target="../media/image15.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emf"/><Relationship Id="rId5" Type="http://schemas.openxmlformats.org/officeDocument/2006/relationships/image" Target="../media/image29.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emf"/><Relationship Id="rId1" Type="http://schemas.openxmlformats.org/officeDocument/2006/relationships/image" Target="../media/image20.e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emf"/><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9800AF-AC0E-4EDA-A89D-C505E142D7EF}" type="datetimeFigureOut">
              <a:rPr lang="zh-CN" altLang="en-US" smtClean="0"/>
              <a:pPr/>
              <a:t>2020/11/3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00E335-C320-47A6-93E7-17A00B32BCBE}" type="slidenum">
              <a:rPr lang="zh-CN" altLang="en-US" smtClean="0"/>
              <a:pPr/>
              <a:t>‹#›</a:t>
            </a:fld>
            <a:endParaRPr lang="zh-CN" altLang="en-US"/>
          </a:p>
        </p:txBody>
      </p:sp>
    </p:spTree>
    <p:extLst>
      <p:ext uri="{BB962C8B-B14F-4D97-AF65-F5344CB8AC3E}">
        <p14:creationId xmlns:p14="http://schemas.microsoft.com/office/powerpoint/2010/main" val="1251638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新模板.jpg"/>
          <p:cNvPicPr>
            <a:picLocks noChangeAspect="1"/>
          </p:cNvPicPr>
          <p:nvPr userDrawn="1"/>
        </p:nvPicPr>
        <p:blipFill>
          <a:blip r:embed="rId2" cstate="print"/>
          <a:stretch>
            <a:fillRect/>
          </a:stretch>
        </p:blipFill>
        <p:spPr>
          <a:xfrm>
            <a:off x="0" y="142408"/>
            <a:ext cx="9144000" cy="67156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4F5220E-2D73-4988-92E5-3E9CB77FCFD4}"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B6FD9D-FA08-4F2A-90DD-7CEE8E59FBDF}"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08595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3"/>
            <a:ext cx="7416800" cy="936625"/>
          </a:xfrm>
        </p:spPr>
        <p:txBody>
          <a:bodyPr/>
          <a:lstStyle/>
          <a:p>
            <a:r>
              <a:rPr lang="zh-CN" altLang="en-US"/>
              <a:t>单击此处编辑母版标题样式</a:t>
            </a:r>
          </a:p>
        </p:txBody>
      </p:sp>
      <p:sp>
        <p:nvSpPr>
          <p:cNvPr id="3" name="文本占位符 2"/>
          <p:cNvSpPr>
            <a:spLocks noGrp="1"/>
          </p:cNvSpPr>
          <p:nvPr>
            <p:ph type="body" sz="half" idx="1"/>
          </p:nvPr>
        </p:nvSpPr>
        <p:spPr>
          <a:xfrm>
            <a:off x="971550" y="1341438"/>
            <a:ext cx="3749675"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73625" y="1341438"/>
            <a:ext cx="3751263" cy="2185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873625" y="3679825"/>
            <a:ext cx="3751263"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6588125" y="6165850"/>
            <a:ext cx="2555875" cy="476250"/>
          </a:xfrm>
        </p:spPr>
        <p:txBody>
          <a:bodyPr/>
          <a:lstStyle>
            <a:lvl1pPr>
              <a:defRPr/>
            </a:lvl1pPr>
          </a:lstStyle>
          <a:p>
            <a:pPr>
              <a:defRPr/>
            </a:pPr>
            <a:endParaRPr lang="zh-CN" altLang="zh-CN"/>
          </a:p>
        </p:txBody>
      </p:sp>
    </p:spTree>
    <p:extLst>
      <p:ext uri="{BB962C8B-B14F-4D97-AF65-F5344CB8AC3E}">
        <p14:creationId xmlns:p14="http://schemas.microsoft.com/office/powerpoint/2010/main" val="241185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3"/>
            <a:ext cx="7416800" cy="936625"/>
          </a:xfrm>
        </p:spPr>
        <p:txBody>
          <a:bodyPr/>
          <a:lstStyle/>
          <a:p>
            <a:r>
              <a:rPr lang="zh-CN" altLang="en-US"/>
              <a:t>单击此处编辑母版标题样式</a:t>
            </a:r>
          </a:p>
        </p:txBody>
      </p:sp>
      <p:sp>
        <p:nvSpPr>
          <p:cNvPr id="3" name="文本占位符 2"/>
          <p:cNvSpPr>
            <a:spLocks noGrp="1"/>
          </p:cNvSpPr>
          <p:nvPr>
            <p:ph type="body" sz="half" idx="1"/>
          </p:nvPr>
        </p:nvSpPr>
        <p:spPr>
          <a:xfrm>
            <a:off x="971550" y="1341438"/>
            <a:ext cx="3749675"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3625" y="1341438"/>
            <a:ext cx="3751263"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6588125" y="6165850"/>
            <a:ext cx="2555875" cy="476250"/>
          </a:xfrm>
        </p:spPr>
        <p:txBody>
          <a:bodyPr/>
          <a:lstStyle>
            <a:lvl1pPr>
              <a:defRPr/>
            </a:lvl1pPr>
          </a:lstStyle>
          <a:p>
            <a:pPr>
              <a:defRPr/>
            </a:pPr>
            <a:endParaRPr lang="zh-CN" altLang="zh-CN"/>
          </a:p>
        </p:txBody>
      </p:sp>
    </p:spTree>
    <p:extLst>
      <p:ext uri="{BB962C8B-B14F-4D97-AF65-F5344CB8AC3E}">
        <p14:creationId xmlns:p14="http://schemas.microsoft.com/office/powerpoint/2010/main" val="386402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95288" y="188913"/>
            <a:ext cx="7416800" cy="936625"/>
          </a:xfrm>
        </p:spPr>
        <p:txBody>
          <a:bodyPr/>
          <a:lstStyle/>
          <a:p>
            <a:r>
              <a:rPr lang="zh-CN" altLang="en-US"/>
              <a:t>单击此处编辑母版标题样式</a:t>
            </a:r>
          </a:p>
        </p:txBody>
      </p:sp>
      <p:sp>
        <p:nvSpPr>
          <p:cNvPr id="3" name="内容占位符 2"/>
          <p:cNvSpPr>
            <a:spLocks noGrp="1"/>
          </p:cNvSpPr>
          <p:nvPr>
            <p:ph sz="quarter" idx="1"/>
          </p:nvPr>
        </p:nvSpPr>
        <p:spPr>
          <a:xfrm>
            <a:off x="971550" y="1341438"/>
            <a:ext cx="3749675" cy="2185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73625" y="1341438"/>
            <a:ext cx="3751263" cy="2185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971550" y="3679825"/>
            <a:ext cx="3749675"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873625" y="3679825"/>
            <a:ext cx="3751263"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6588125" y="6165850"/>
            <a:ext cx="2555875" cy="476250"/>
          </a:xfrm>
        </p:spPr>
        <p:txBody>
          <a:bodyPr/>
          <a:lstStyle>
            <a:lvl1pPr>
              <a:defRPr/>
            </a:lvl1pPr>
          </a:lstStyle>
          <a:p>
            <a:pPr>
              <a:defRPr/>
            </a:pPr>
            <a:endParaRPr lang="zh-CN" altLang="zh-CN"/>
          </a:p>
        </p:txBody>
      </p:sp>
    </p:spTree>
    <p:extLst>
      <p:ext uri="{BB962C8B-B14F-4D97-AF65-F5344CB8AC3E}">
        <p14:creationId xmlns:p14="http://schemas.microsoft.com/office/powerpoint/2010/main" val="297085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C97F9-F9CD-4157-89CB-49D88DD92681}" type="datetimeFigureOut">
              <a:rPr lang="zh-CN" altLang="en-US" smtClean="0"/>
              <a:pPr/>
              <a:t>2020/11/3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1F764-3447-43B2-9263-F1A5B16B4A13}" type="slidenum">
              <a:rPr lang="zh-CN" altLang="en-US" smtClean="0"/>
              <a:pPr/>
              <a:t>‹#›</a:t>
            </a:fld>
            <a:endParaRPr lang="zh-CN" altLang="en-US"/>
          </a:p>
        </p:txBody>
      </p:sp>
      <p:pic>
        <p:nvPicPr>
          <p:cNvPr id="7" name="图片 6" descr="新模板.jpg"/>
          <p:cNvPicPr>
            <a:picLocks noChangeAspect="1"/>
          </p:cNvPicPr>
          <p:nvPr userDrawn="1"/>
        </p:nvPicPr>
        <p:blipFill>
          <a:blip r:embed="rId9" cstate="print"/>
          <a:stretch>
            <a:fillRect/>
          </a:stretch>
        </p:blipFill>
        <p:spPr>
          <a:xfrm>
            <a:off x="0" y="142408"/>
            <a:ext cx="9144000" cy="671561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15.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3.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0.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 Id="rId14" Type="http://schemas.openxmlformats.org/officeDocument/2006/relationships/image" Target="../media/image24.wmf"/></Relationships>
</file>

<file path=ppt/slides/_rels/slide1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9.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6.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8.wmf"/><Relationship Id="rId4" Type="http://schemas.openxmlformats.org/officeDocument/2006/relationships/image" Target="../media/image25.emf"/><Relationship Id="rId9"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0.emf"/><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20.emf"/><Relationship Id="rId9"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34.emf"/><Relationship Id="rId5" Type="http://schemas.openxmlformats.org/officeDocument/2006/relationships/oleObject" Target="../embeddings/oleObject34.bin"/><Relationship Id="rId4" Type="http://schemas.openxmlformats.org/officeDocument/2006/relationships/image" Target="../media/image33.emf"/></Relationships>
</file>

<file path=ppt/slides/_rels/slide15.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37.bin"/><Relationship Id="rId4" Type="http://schemas.openxmlformats.org/officeDocument/2006/relationships/image" Target="../media/image3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40.bin"/><Relationship Id="rId4" Type="http://schemas.openxmlformats.org/officeDocument/2006/relationships/image" Target="../media/image39.wmf"/></Relationships>
</file>

<file path=ppt/slides/_rels/slide17.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42.emf"/><Relationship Id="rId5" Type="http://schemas.openxmlformats.org/officeDocument/2006/relationships/oleObject" Target="../embeddings/oleObject42.bin"/><Relationship Id="rId4" Type="http://schemas.openxmlformats.org/officeDocument/2006/relationships/image" Target="../media/image41.emf"/></Relationships>
</file>

<file path=ppt/slides/_rels/slide18.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45.emf"/><Relationship Id="rId5" Type="http://schemas.openxmlformats.org/officeDocument/2006/relationships/oleObject" Target="../embeddings/oleObject45.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2.e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49.e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51.bin"/><Relationship Id="rId14" Type="http://schemas.openxmlformats.org/officeDocument/2006/relationships/image" Target="../media/image5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55.emf"/><Relationship Id="rId5" Type="http://schemas.openxmlformats.org/officeDocument/2006/relationships/oleObject" Target="../embeddings/oleObject55.bin"/><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oleObject" Target="../embeddings/oleObject57.bin"/></Relationships>
</file>

<file path=ppt/slides/_rels/slide21.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59.emf"/><Relationship Id="rId5" Type="http://schemas.openxmlformats.org/officeDocument/2006/relationships/oleObject" Target="../embeddings/oleObject59.bin"/><Relationship Id="rId4" Type="http://schemas.openxmlformats.org/officeDocument/2006/relationships/image" Target="../media/image58.emf"/></Relationships>
</file>

<file path=ppt/slides/_rels/slide22.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62.emf"/><Relationship Id="rId5" Type="http://schemas.openxmlformats.org/officeDocument/2006/relationships/oleObject" Target="../embeddings/oleObject62.bin"/><Relationship Id="rId10" Type="http://schemas.openxmlformats.org/officeDocument/2006/relationships/image" Target="../media/image64.emf"/><Relationship Id="rId4" Type="http://schemas.openxmlformats.org/officeDocument/2006/relationships/image" Target="../media/image61.emf"/><Relationship Id="rId9" Type="http://schemas.openxmlformats.org/officeDocument/2006/relationships/oleObject" Target="../embeddings/oleObject64.bin"/></Relationships>
</file>

<file path=ppt/slides/_rels/slide23.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69.emf"/><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66.e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68.bin"/><Relationship Id="rId14" Type="http://schemas.openxmlformats.org/officeDocument/2006/relationships/image" Target="../media/image70.emf"/></Relationships>
</file>

<file path=ppt/slides/_rels/slide24.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72.emf"/><Relationship Id="rId5" Type="http://schemas.openxmlformats.org/officeDocument/2006/relationships/oleObject" Target="../embeddings/oleObject72.bin"/><Relationship Id="rId10" Type="http://schemas.openxmlformats.org/officeDocument/2006/relationships/image" Target="../media/image74.emf"/><Relationship Id="rId4" Type="http://schemas.openxmlformats.org/officeDocument/2006/relationships/image" Target="../media/image71.emf"/><Relationship Id="rId9" Type="http://schemas.openxmlformats.org/officeDocument/2006/relationships/oleObject" Target="../embeddings/oleObject74.bin"/></Relationships>
</file>

<file path=ppt/slides/_rels/slide25.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80.bin"/><Relationship Id="rId18" Type="http://schemas.openxmlformats.org/officeDocument/2006/relationships/image" Target="../media/image82.e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79.emf"/><Relationship Id="rId17" Type="http://schemas.openxmlformats.org/officeDocument/2006/relationships/oleObject" Target="../embeddings/oleObject82.bin"/><Relationship Id="rId2" Type="http://schemas.openxmlformats.org/officeDocument/2006/relationships/slideLayout" Target="../slideLayouts/slideLayout4.xm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vmlDrawing" Target="../drawings/vmlDrawing20.vml"/><Relationship Id="rId6" Type="http://schemas.openxmlformats.org/officeDocument/2006/relationships/image" Target="../media/image76.e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78.emf"/><Relationship Id="rId19" Type="http://schemas.openxmlformats.org/officeDocument/2006/relationships/oleObject" Target="../embeddings/oleObject83.bin"/><Relationship Id="rId4" Type="http://schemas.openxmlformats.org/officeDocument/2006/relationships/image" Target="../media/image75.emf"/><Relationship Id="rId9" Type="http://schemas.openxmlformats.org/officeDocument/2006/relationships/oleObject" Target="../embeddings/oleObject78.bin"/><Relationship Id="rId14" Type="http://schemas.openxmlformats.org/officeDocument/2006/relationships/image" Target="../media/image80.emf"/><Relationship Id="rId22" Type="http://schemas.openxmlformats.org/officeDocument/2006/relationships/image" Target="../media/image84.wmf"/></Relationships>
</file>

<file path=ppt/slides/_rels/slide26.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0.bin"/><Relationship Id="rId18" Type="http://schemas.openxmlformats.org/officeDocument/2006/relationships/image" Target="../media/image92.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9.wmf"/><Relationship Id="rId17" Type="http://schemas.openxmlformats.org/officeDocument/2006/relationships/oleObject" Target="../embeddings/oleObject92.bin"/><Relationship Id="rId2" Type="http://schemas.openxmlformats.org/officeDocument/2006/relationships/slideLayout" Target="../slideLayouts/slideLayout4.xml"/><Relationship Id="rId16" Type="http://schemas.openxmlformats.org/officeDocument/2006/relationships/image" Target="../media/image91.wmf"/><Relationship Id="rId20" Type="http://schemas.openxmlformats.org/officeDocument/2006/relationships/image" Target="../media/image93.wmf"/><Relationship Id="rId1" Type="http://schemas.openxmlformats.org/officeDocument/2006/relationships/vmlDrawing" Target="../drawings/vmlDrawing21.vml"/><Relationship Id="rId6" Type="http://schemas.openxmlformats.org/officeDocument/2006/relationships/image" Target="../media/image86.e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88.wmf"/><Relationship Id="rId19" Type="http://schemas.openxmlformats.org/officeDocument/2006/relationships/oleObject" Target="../embeddings/oleObject93.bin"/><Relationship Id="rId4" Type="http://schemas.openxmlformats.org/officeDocument/2006/relationships/image" Target="../media/image85.wmf"/><Relationship Id="rId9" Type="http://schemas.openxmlformats.org/officeDocument/2006/relationships/oleObject" Target="../embeddings/oleObject88.bin"/><Relationship Id="rId14" Type="http://schemas.openxmlformats.org/officeDocument/2006/relationships/image" Target="../media/image9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95.emf"/><Relationship Id="rId5" Type="http://schemas.openxmlformats.org/officeDocument/2006/relationships/oleObject" Target="../embeddings/oleObject95.bin"/><Relationship Id="rId4" Type="http://schemas.openxmlformats.org/officeDocument/2006/relationships/image" Target="../media/image94.emf"/></Relationships>
</file>

<file path=ppt/slides/_rels/slide28.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97.emf"/><Relationship Id="rId5" Type="http://schemas.openxmlformats.org/officeDocument/2006/relationships/oleObject" Target="../embeddings/oleObject97.bin"/><Relationship Id="rId4" Type="http://schemas.openxmlformats.org/officeDocument/2006/relationships/image" Target="../media/image96.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100.wmf"/><Relationship Id="rId5" Type="http://schemas.openxmlformats.org/officeDocument/2006/relationships/oleObject" Target="../embeddings/oleObject100.bin"/><Relationship Id="rId4" Type="http://schemas.openxmlformats.org/officeDocument/2006/relationships/image" Target="../media/image9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4.xml"/><Relationship Id="rId1" Type="http://schemas.openxmlformats.org/officeDocument/2006/relationships/vmlDrawing" Target="../drawings/vmlDrawing25.vml"/><Relationship Id="rId4" Type="http://schemas.openxmlformats.org/officeDocument/2006/relationships/image" Target="../media/image101.emf"/></Relationships>
</file>

<file path=ppt/slides/_rels/slide31.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3.wmf"/><Relationship Id="rId5" Type="http://schemas.openxmlformats.org/officeDocument/2006/relationships/oleObject" Target="../embeddings/oleObject103.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5.bin"/></Relationships>
</file>

<file path=ppt/slides/_rels/slide32.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11.bin"/><Relationship Id="rId18" Type="http://schemas.openxmlformats.org/officeDocument/2006/relationships/image" Target="../media/image113.w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10.wmf"/><Relationship Id="rId17" Type="http://schemas.openxmlformats.org/officeDocument/2006/relationships/oleObject" Target="../embeddings/oleObject113.bin"/><Relationship Id="rId2" Type="http://schemas.openxmlformats.org/officeDocument/2006/relationships/slideLayout" Target="../slideLayouts/slideLayout5.xml"/><Relationship Id="rId16" Type="http://schemas.openxmlformats.org/officeDocument/2006/relationships/image" Target="../media/image112.wmf"/><Relationship Id="rId1" Type="http://schemas.openxmlformats.org/officeDocument/2006/relationships/vmlDrawing" Target="../drawings/vmlDrawing27.vml"/><Relationship Id="rId6" Type="http://schemas.openxmlformats.org/officeDocument/2006/relationships/image" Target="../media/image107.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09.bin"/><Relationship Id="rId14" Type="http://schemas.openxmlformats.org/officeDocument/2006/relationships/image" Target="../media/image111.wmf"/></Relationships>
</file>

<file path=ppt/slides/_rels/slide33.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18.wmf"/><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image" Target="../media/image115.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17.bin"/><Relationship Id="rId14" Type="http://schemas.openxmlformats.org/officeDocument/2006/relationships/image" Target="../media/image119.wmf"/></Relationships>
</file>

<file path=ppt/slides/_rels/slide34.xml.rels><?xml version="1.0" encoding="UTF-8" standalone="yes"?>
<Relationships xmlns="http://schemas.openxmlformats.org/package/2006/relationships"><Relationship Id="rId8" Type="http://schemas.openxmlformats.org/officeDocument/2006/relationships/image" Target="../media/image122.e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3.xml"/><Relationship Id="rId1" Type="http://schemas.openxmlformats.org/officeDocument/2006/relationships/vmlDrawing" Target="../drawings/vmlDrawing29.vml"/><Relationship Id="rId6" Type="http://schemas.openxmlformats.org/officeDocument/2006/relationships/image" Target="../media/image121.emf"/><Relationship Id="rId5" Type="http://schemas.openxmlformats.org/officeDocument/2006/relationships/oleObject" Target="../embeddings/oleObject121.bin"/><Relationship Id="rId4" Type="http://schemas.openxmlformats.org/officeDocument/2006/relationships/image" Target="../media/image120.emf"/></Relationships>
</file>

<file path=ppt/slides/_rels/slide35.xml.rels><?xml version="1.0" encoding="UTF-8" standalone="yes"?>
<Relationships xmlns="http://schemas.openxmlformats.org/package/2006/relationships"><Relationship Id="rId8" Type="http://schemas.openxmlformats.org/officeDocument/2006/relationships/image" Target="../media/image125.emf"/><Relationship Id="rId13" Type="http://schemas.openxmlformats.org/officeDocument/2006/relationships/oleObject" Target="../embeddings/oleObject128.bin"/><Relationship Id="rId18" Type="http://schemas.openxmlformats.org/officeDocument/2006/relationships/image" Target="../media/image130.emf"/><Relationship Id="rId3" Type="http://schemas.openxmlformats.org/officeDocument/2006/relationships/oleObject" Target="../embeddings/oleObject123.bin"/><Relationship Id="rId21" Type="http://schemas.openxmlformats.org/officeDocument/2006/relationships/oleObject" Target="../embeddings/oleObject132.bin"/><Relationship Id="rId7" Type="http://schemas.openxmlformats.org/officeDocument/2006/relationships/oleObject" Target="../embeddings/oleObject125.bin"/><Relationship Id="rId12" Type="http://schemas.openxmlformats.org/officeDocument/2006/relationships/image" Target="../media/image127.emf"/><Relationship Id="rId17" Type="http://schemas.openxmlformats.org/officeDocument/2006/relationships/oleObject" Target="../embeddings/oleObject130.bin"/><Relationship Id="rId2" Type="http://schemas.openxmlformats.org/officeDocument/2006/relationships/slideLayout" Target="../slideLayouts/slideLayout3.xml"/><Relationship Id="rId16" Type="http://schemas.openxmlformats.org/officeDocument/2006/relationships/image" Target="../media/image129.emf"/><Relationship Id="rId20" Type="http://schemas.openxmlformats.org/officeDocument/2006/relationships/image" Target="../media/image131.emf"/><Relationship Id="rId1" Type="http://schemas.openxmlformats.org/officeDocument/2006/relationships/vmlDrawing" Target="../drawings/vmlDrawing30.vml"/><Relationship Id="rId6" Type="http://schemas.openxmlformats.org/officeDocument/2006/relationships/image" Target="../media/image124.e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26.emf"/><Relationship Id="rId19" Type="http://schemas.openxmlformats.org/officeDocument/2006/relationships/oleObject" Target="../embeddings/oleObject131.bin"/><Relationship Id="rId4" Type="http://schemas.openxmlformats.org/officeDocument/2006/relationships/image" Target="../media/image123.emf"/><Relationship Id="rId9" Type="http://schemas.openxmlformats.org/officeDocument/2006/relationships/oleObject" Target="../embeddings/oleObject126.bin"/><Relationship Id="rId14" Type="http://schemas.openxmlformats.org/officeDocument/2006/relationships/image" Target="../media/image128.emf"/><Relationship Id="rId22" Type="http://schemas.openxmlformats.org/officeDocument/2006/relationships/image" Target="../media/image132.emf"/></Relationships>
</file>

<file path=ppt/slides/_rels/slide36.x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3.xml"/><Relationship Id="rId1" Type="http://schemas.openxmlformats.org/officeDocument/2006/relationships/vmlDrawing" Target="../drawings/vmlDrawing31.vml"/><Relationship Id="rId6" Type="http://schemas.openxmlformats.org/officeDocument/2006/relationships/image" Target="../media/image134.emf"/><Relationship Id="rId5" Type="http://schemas.openxmlformats.org/officeDocument/2006/relationships/oleObject" Target="../embeddings/oleObject134.bin"/><Relationship Id="rId4" Type="http://schemas.openxmlformats.org/officeDocument/2006/relationships/image" Target="../media/image13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41.bin"/><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12.wmf"/><Relationship Id="rId2" Type="http://schemas.openxmlformats.org/officeDocument/2006/relationships/slideLayout" Target="../slideLayouts/slideLayout6.xml"/><Relationship Id="rId16" Type="http://schemas.openxmlformats.org/officeDocument/2006/relationships/image" Target="../media/image138.wmf"/><Relationship Id="rId1" Type="http://schemas.openxmlformats.org/officeDocument/2006/relationships/vmlDrawing" Target="../drawings/vmlDrawing32.vml"/><Relationship Id="rId6" Type="http://schemas.openxmlformats.org/officeDocument/2006/relationships/image" Target="../media/image108.wmf"/><Relationship Id="rId11" Type="http://schemas.openxmlformats.org/officeDocument/2006/relationships/oleObject" Target="../embeddings/oleObject140.bin"/><Relationship Id="rId5" Type="http://schemas.openxmlformats.org/officeDocument/2006/relationships/oleObject" Target="../embeddings/oleObject137.bin"/><Relationship Id="rId15" Type="http://schemas.openxmlformats.org/officeDocument/2006/relationships/oleObject" Target="../embeddings/oleObject142.bin"/><Relationship Id="rId10" Type="http://schemas.openxmlformats.org/officeDocument/2006/relationships/image" Target="../media/image137.wmf"/><Relationship Id="rId4" Type="http://schemas.openxmlformats.org/officeDocument/2006/relationships/image" Target="../media/image136.wmf"/><Relationship Id="rId9" Type="http://schemas.openxmlformats.org/officeDocument/2006/relationships/oleObject" Target="../embeddings/oleObject139.bin"/><Relationship Id="rId14" Type="http://schemas.openxmlformats.org/officeDocument/2006/relationships/image" Target="../media/image113.wmf"/></Relationships>
</file>

<file path=ppt/slides/_rels/slide39.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43.bin"/><Relationship Id="rId7" Type="http://schemas.openxmlformats.org/officeDocument/2006/relationships/oleObject" Target="../embeddings/oleObject145.bin"/><Relationship Id="rId2" Type="http://schemas.openxmlformats.org/officeDocument/2006/relationships/slideLayout" Target="../slideLayouts/slideLayout5.xml"/><Relationship Id="rId1" Type="http://schemas.openxmlformats.org/officeDocument/2006/relationships/vmlDrawing" Target="../drawings/vmlDrawing33.vml"/><Relationship Id="rId6" Type="http://schemas.openxmlformats.org/officeDocument/2006/relationships/image" Target="../media/image140.wmf"/><Relationship Id="rId5" Type="http://schemas.openxmlformats.org/officeDocument/2006/relationships/oleObject" Target="../embeddings/oleObject144.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4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oleObject" Target="../embeddings/oleObject152.bin"/><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47.wmf"/><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image" Target="../media/image144.w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50.bin"/><Relationship Id="rId14" Type="http://schemas.openxmlformats.org/officeDocument/2006/relationships/image" Target="../media/image148.wmf"/></Relationships>
</file>

<file path=ppt/slides/_rels/slide41.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5.xml"/><Relationship Id="rId1" Type="http://schemas.openxmlformats.org/officeDocument/2006/relationships/vmlDrawing" Target="../drawings/vmlDrawing35.vml"/><Relationship Id="rId6" Type="http://schemas.openxmlformats.org/officeDocument/2006/relationships/image" Target="../media/image150.wmf"/><Relationship Id="rId5" Type="http://schemas.openxmlformats.org/officeDocument/2006/relationships/oleObject" Target="../embeddings/oleObject154.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56.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3.xml"/><Relationship Id="rId1" Type="http://schemas.openxmlformats.org/officeDocument/2006/relationships/vmlDrawing" Target="../drawings/vmlDrawing36.vml"/><Relationship Id="rId4" Type="http://schemas.openxmlformats.org/officeDocument/2006/relationships/image" Target="../media/image153.wmf"/></Relationships>
</file>

<file path=ppt/slides/_rels/slide45.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image" Target="../media/image155.wmf"/><Relationship Id="rId5" Type="http://schemas.openxmlformats.org/officeDocument/2006/relationships/oleObject" Target="../embeddings/oleObject159.bin"/><Relationship Id="rId4" Type="http://schemas.openxmlformats.org/officeDocument/2006/relationships/image" Target="../media/image154.wmf"/></Relationships>
</file>

<file path=ppt/slides/_rels/slide46.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61.wmf"/><Relationship Id="rId2" Type="http://schemas.openxmlformats.org/officeDocument/2006/relationships/slideLayout" Target="../slideLayouts/slideLayout3.xml"/><Relationship Id="rId1" Type="http://schemas.openxmlformats.org/officeDocument/2006/relationships/vmlDrawing" Target="../drawings/vmlDrawing38.vml"/><Relationship Id="rId6" Type="http://schemas.openxmlformats.org/officeDocument/2006/relationships/image" Target="../media/image158.w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64.bin"/></Relationships>
</file>

<file path=ppt/slides/_rels/slide47.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3.xml"/><Relationship Id="rId1" Type="http://schemas.openxmlformats.org/officeDocument/2006/relationships/vmlDrawing" Target="../drawings/vmlDrawing39.vml"/><Relationship Id="rId6" Type="http://schemas.openxmlformats.org/officeDocument/2006/relationships/image" Target="../media/image163.wmf"/><Relationship Id="rId5" Type="http://schemas.openxmlformats.org/officeDocument/2006/relationships/oleObject" Target="../embeddings/oleObject167.bin"/><Relationship Id="rId4" Type="http://schemas.openxmlformats.org/officeDocument/2006/relationships/image" Target="../media/image162.wmf"/></Relationships>
</file>

<file path=ppt/slides/_rels/slide48.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1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17" Type="http://schemas.openxmlformats.org/officeDocument/2006/relationships/oleObject" Target="../embeddings/oleObject9.bin"/><Relationship Id="rId2" Type="http://schemas.openxmlformats.org/officeDocument/2006/relationships/slideLayout" Target="../slideLayouts/slideLayout5.xml"/><Relationship Id="rId16" Type="http://schemas.openxmlformats.org/officeDocument/2006/relationships/image" Target="../media/image9.w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8.wmf"/></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3568" y="1844824"/>
            <a:ext cx="7772400" cy="1470025"/>
          </a:xfrm>
        </p:spPr>
        <p:txBody>
          <a:bodyPr/>
          <a:lstStyle/>
          <a:p>
            <a:r>
              <a:rPr lang="zh-CN" altLang="en-US" b="1" dirty="0">
                <a:latin typeface="黑体" panose="02010609060101010101" pitchFamily="49" charset="-122"/>
                <a:ea typeface="黑体" panose="02010609060101010101" pitchFamily="49" charset="-122"/>
              </a:rPr>
              <a:t>控制工程基础</a:t>
            </a:r>
          </a:p>
        </p:txBody>
      </p:sp>
      <p:sp>
        <p:nvSpPr>
          <p:cNvPr id="3" name="Rectangle 2"/>
          <p:cNvSpPr txBox="1">
            <a:spLocks noChangeArrowheads="1"/>
          </p:cNvSpPr>
          <p:nvPr/>
        </p:nvSpPr>
        <p:spPr>
          <a:xfrm>
            <a:off x="683568" y="334803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控制工程基础</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教学组</a:t>
            </a:r>
            <a:endParaRPr lang="en-US" altLang="zh-CN" sz="2400" b="1" dirty="0">
              <a:latin typeface="楷体" panose="02010609060101010101" pitchFamily="49" charset="-122"/>
              <a:ea typeface="楷体" panose="02010609060101010101" pitchFamily="49" charset="-122"/>
            </a:endParaRPr>
          </a:p>
          <a:p>
            <a:endParaRPr lang="en-US" altLang="zh-CN" sz="2400" b="1"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2016</a:t>
            </a:r>
            <a:r>
              <a:rPr lang="zh-CN" altLang="en-US" sz="2400" b="1" dirty="0">
                <a:latin typeface="楷体" panose="02010609060101010101" pitchFamily="49" charset="-122"/>
                <a:ea typeface="楷体" panose="02010609060101010101" pitchFamily="49" charset="-122"/>
              </a:rPr>
              <a:t>年版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sz="quarter"/>
          </p:nvPr>
        </p:nvSpPr>
        <p:spPr>
          <a:xfrm>
            <a:off x="792163" y="488491"/>
            <a:ext cx="7416800" cy="936625"/>
          </a:xfrm>
        </p:spPr>
        <p:txBody>
          <a:bodyPr>
            <a:normAutofit/>
          </a:bodyPr>
          <a:lstStyle/>
          <a:p>
            <a:pPr algn="l"/>
            <a:r>
              <a:rPr lang="zh-CN" altLang="en-US" sz="3200" b="1" dirty="0">
                <a:solidFill>
                  <a:srgbClr val="FF0000"/>
                </a:solidFill>
              </a:rPr>
              <a:t>误差</a:t>
            </a:r>
            <a:r>
              <a:rPr lang="en-US" altLang="zh-CN" sz="3200" b="1" dirty="0">
                <a:solidFill>
                  <a:srgbClr val="FF0000"/>
                </a:solidFill>
              </a:rPr>
              <a:t>e(t)</a:t>
            </a:r>
            <a:r>
              <a:rPr lang="zh-CN" altLang="en-US" sz="3200" b="1" dirty="0">
                <a:solidFill>
                  <a:srgbClr val="FF0000"/>
                </a:solidFill>
              </a:rPr>
              <a:t>的一般公式</a:t>
            </a:r>
          </a:p>
        </p:txBody>
      </p:sp>
      <p:graphicFrame>
        <p:nvGraphicFramePr>
          <p:cNvPr id="71689" name="Object 9"/>
          <p:cNvGraphicFramePr>
            <a:graphicFrameLocks noGrp="1" noChangeAspect="1"/>
          </p:cNvGraphicFramePr>
          <p:nvPr>
            <p:ph sz="quarter" idx="1"/>
            <p:extLst>
              <p:ext uri="{D42A27DB-BD31-4B8C-83A1-F6EECF244321}">
                <p14:modId xmlns:p14="http://schemas.microsoft.com/office/powerpoint/2010/main" val="678663665"/>
              </p:ext>
            </p:extLst>
          </p:nvPr>
        </p:nvGraphicFramePr>
        <p:xfrm>
          <a:off x="0" y="3357562"/>
          <a:ext cx="5688013" cy="1377950"/>
        </p:xfrm>
        <a:graphic>
          <a:graphicData uri="http://schemas.openxmlformats.org/presentationml/2006/ole">
            <mc:AlternateContent xmlns:mc="http://schemas.openxmlformats.org/markup-compatibility/2006">
              <mc:Choice xmlns:v="urn:schemas-microsoft-com:vml" Requires="v">
                <p:oleObj spid="_x0000_s144442" name="Equation" r:id="rId3" imgW="3721100" imgH="901700" progId="">
                  <p:embed/>
                </p:oleObj>
              </mc:Choice>
              <mc:Fallback>
                <p:oleObj name="Equation" r:id="rId3" imgW="3721100" imgH="901700" progId="">
                  <p:embed/>
                  <p:pic>
                    <p:nvPicPr>
                      <p:cNvPr id="0" name="Picture 4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57562"/>
                        <a:ext cx="5688013"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6" name="Object 6"/>
          <p:cNvGraphicFramePr>
            <a:graphicFrameLocks noGrp="1" noChangeAspect="1"/>
          </p:cNvGraphicFramePr>
          <p:nvPr>
            <p:ph sz="quarter" idx="2"/>
            <p:extLst>
              <p:ext uri="{D42A27DB-BD31-4B8C-83A1-F6EECF244321}">
                <p14:modId xmlns:p14="http://schemas.microsoft.com/office/powerpoint/2010/main" val="2416535044"/>
              </p:ext>
            </p:extLst>
          </p:nvPr>
        </p:nvGraphicFramePr>
        <p:xfrm>
          <a:off x="212851" y="1367402"/>
          <a:ext cx="4051118" cy="1629550"/>
        </p:xfrm>
        <a:graphic>
          <a:graphicData uri="http://schemas.openxmlformats.org/presentationml/2006/ole">
            <mc:AlternateContent xmlns:mc="http://schemas.openxmlformats.org/markup-compatibility/2006">
              <mc:Choice xmlns:v="urn:schemas-microsoft-com:vml" Requires="v">
                <p:oleObj spid="_x0000_s144443" name="Visio" r:id="rId5" imgW="3532942" imgH="1420088" progId="Visio.Drawing.11">
                  <p:embed/>
                </p:oleObj>
              </mc:Choice>
              <mc:Fallback>
                <p:oleObj name="Visio" r:id="rId5" imgW="3532942" imgH="1420088" progId="Visio.Drawing.11">
                  <p:embed/>
                  <p:pic>
                    <p:nvPicPr>
                      <p:cNvPr id="0" name="Picture 4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851" y="1367402"/>
                        <a:ext cx="4051118" cy="162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1" name="Object 11"/>
          <p:cNvGraphicFramePr>
            <a:graphicFrameLocks noGrp="1" noChangeAspect="1"/>
          </p:cNvGraphicFramePr>
          <p:nvPr>
            <p:ph sz="quarter" idx="3"/>
            <p:extLst>
              <p:ext uri="{D42A27DB-BD31-4B8C-83A1-F6EECF244321}">
                <p14:modId xmlns:p14="http://schemas.microsoft.com/office/powerpoint/2010/main" val="3172252459"/>
              </p:ext>
            </p:extLst>
          </p:nvPr>
        </p:nvGraphicFramePr>
        <p:xfrm>
          <a:off x="4752975" y="642918"/>
          <a:ext cx="4391025" cy="2954338"/>
        </p:xfrm>
        <a:graphic>
          <a:graphicData uri="http://schemas.openxmlformats.org/presentationml/2006/ole">
            <mc:AlternateContent xmlns:mc="http://schemas.openxmlformats.org/markup-compatibility/2006">
              <mc:Choice xmlns:v="urn:schemas-microsoft-com:vml" Requires="v">
                <p:oleObj spid="_x0000_s144444" name="Equation" r:id="rId7" imgW="2794000" imgH="1879600" progId="">
                  <p:embed/>
                </p:oleObj>
              </mc:Choice>
              <mc:Fallback>
                <p:oleObj name="Equation" r:id="rId7" imgW="2794000" imgH="1879600" progId="">
                  <p:embed/>
                  <p:pic>
                    <p:nvPicPr>
                      <p:cNvPr id="0" name="Picture 4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975" y="642918"/>
                        <a:ext cx="4391025" cy="295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3" name="Object 13"/>
          <p:cNvGraphicFramePr>
            <a:graphicFrameLocks noGrp="1" noChangeAspect="1"/>
          </p:cNvGraphicFramePr>
          <p:nvPr>
            <p:ph sz="quarter" idx="4"/>
            <p:extLst>
              <p:ext uri="{D42A27DB-BD31-4B8C-83A1-F6EECF244321}">
                <p14:modId xmlns:p14="http://schemas.microsoft.com/office/powerpoint/2010/main" val="2564640336"/>
              </p:ext>
            </p:extLst>
          </p:nvPr>
        </p:nvGraphicFramePr>
        <p:xfrm>
          <a:off x="2571736" y="4857760"/>
          <a:ext cx="5113338" cy="1362075"/>
        </p:xfrm>
        <a:graphic>
          <a:graphicData uri="http://schemas.openxmlformats.org/presentationml/2006/ole">
            <mc:AlternateContent xmlns:mc="http://schemas.openxmlformats.org/markup-compatibility/2006">
              <mc:Choice xmlns:v="urn:schemas-microsoft-com:vml" Requires="v">
                <p:oleObj spid="_x0000_s144445" name="Equation" r:id="rId9" imgW="3429000" imgH="914400" progId="">
                  <p:embed/>
                </p:oleObj>
              </mc:Choice>
              <mc:Fallback>
                <p:oleObj name="Equation" r:id="rId9" imgW="3429000" imgH="914400" progId="">
                  <p:embed/>
                  <p:pic>
                    <p:nvPicPr>
                      <p:cNvPr id="0" name="Picture 49"/>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1736" y="4857760"/>
                        <a:ext cx="5113338"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6.1 </a:t>
            </a:r>
            <a:r>
              <a:rPr lang="zh-CN" altLang="en-US" sz="2000" b="1" dirty="0">
                <a:latin typeface="楷体" panose="02010609060101010101" pitchFamily="49" charset="-122"/>
                <a:ea typeface="楷体" panose="02010609060101010101" pitchFamily="49" charset="-122"/>
              </a:rPr>
              <a:t>稳态误差的基本概念</a:t>
            </a:r>
          </a:p>
        </p:txBody>
      </p:sp>
    </p:spTree>
    <p:extLst>
      <p:ext uri="{BB962C8B-B14F-4D97-AF65-F5344CB8AC3E}">
        <p14:creationId xmlns:p14="http://schemas.microsoft.com/office/powerpoint/2010/main" val="399569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2"/>
          <p:cNvSpPr txBox="1">
            <a:spLocks noChangeArrowheads="1"/>
          </p:cNvSpPr>
          <p:nvPr/>
        </p:nvSpPr>
        <p:spPr bwMode="auto">
          <a:xfrm>
            <a:off x="539403" y="1606450"/>
            <a:ext cx="3168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3200" dirty="0">
                <a:solidFill>
                  <a:srgbClr val="0000FF"/>
                </a:solidFill>
              </a:rPr>
              <a:t>偏差传递函数 </a:t>
            </a:r>
          </a:p>
        </p:txBody>
      </p:sp>
      <p:graphicFrame>
        <p:nvGraphicFramePr>
          <p:cNvPr id="3074" name="Object 3"/>
          <p:cNvGraphicFramePr>
            <a:graphicFrameLocks noChangeAspect="1"/>
          </p:cNvGraphicFramePr>
          <p:nvPr/>
        </p:nvGraphicFramePr>
        <p:xfrm>
          <a:off x="842963" y="2420938"/>
          <a:ext cx="3683000" cy="1174750"/>
        </p:xfrm>
        <a:graphic>
          <a:graphicData uri="http://schemas.openxmlformats.org/presentationml/2006/ole">
            <mc:AlternateContent xmlns:mc="http://schemas.openxmlformats.org/markup-compatibility/2006">
              <mc:Choice xmlns:v="urn:schemas-microsoft-com:vml" Requires="v">
                <p:oleObj spid="_x0000_s145494" name="Equation" r:id="rId3" imgW="1473200" imgH="469900" progId="">
                  <p:embed/>
                </p:oleObj>
              </mc:Choice>
              <mc:Fallback>
                <p:oleObj name="Equation" r:id="rId3" imgW="1473200" imgH="469900"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63" y="2420938"/>
                        <a:ext cx="3683000"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ChangeAspect="1"/>
          </p:cNvGraphicFramePr>
          <p:nvPr>
            <p:extLst>
              <p:ext uri="{D42A27DB-BD31-4B8C-83A1-F6EECF244321}">
                <p14:modId xmlns:p14="http://schemas.microsoft.com/office/powerpoint/2010/main" val="4166946600"/>
              </p:ext>
            </p:extLst>
          </p:nvPr>
        </p:nvGraphicFramePr>
        <p:xfrm>
          <a:off x="4667683" y="1688308"/>
          <a:ext cx="4175125" cy="1760537"/>
        </p:xfrm>
        <a:graphic>
          <a:graphicData uri="http://schemas.openxmlformats.org/presentationml/2006/ole">
            <mc:AlternateContent xmlns:mc="http://schemas.openxmlformats.org/markup-compatibility/2006">
              <mc:Choice xmlns:v="urn:schemas-microsoft-com:vml" Requires="v">
                <p:oleObj spid="_x0000_s145495" name="Visio" r:id="rId5" imgW="2085664" imgH="879991" progId="Visio.Drawing.11">
                  <p:embed/>
                </p:oleObj>
              </mc:Choice>
              <mc:Fallback>
                <p:oleObj name="Visio" r:id="rId5" imgW="2085664" imgH="879991" progId="Visio.Drawing.11">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683" y="1688308"/>
                        <a:ext cx="4175125" cy="176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373" name="Object 5"/>
          <p:cNvGraphicFramePr>
            <a:graphicFrameLocks noChangeAspect="1"/>
          </p:cNvGraphicFramePr>
          <p:nvPr/>
        </p:nvGraphicFramePr>
        <p:xfrm>
          <a:off x="1851025" y="3789363"/>
          <a:ext cx="6572250" cy="1111250"/>
        </p:xfrm>
        <a:graphic>
          <a:graphicData uri="http://schemas.openxmlformats.org/presentationml/2006/ole">
            <mc:AlternateContent xmlns:mc="http://schemas.openxmlformats.org/markup-compatibility/2006">
              <mc:Choice xmlns:v="urn:schemas-microsoft-com:vml" Requires="v">
                <p:oleObj spid="_x0000_s145496" name="Equation" r:id="rId7" imgW="2628900" imgH="444500" progId="">
                  <p:embed/>
                </p:oleObj>
              </mc:Choice>
              <mc:Fallback>
                <p:oleObj name="Equation" r:id="rId7" imgW="2628900" imgH="444500" progId="">
                  <p:embed/>
                  <p:pic>
                    <p:nvPicPr>
                      <p:cNvPr id="0" name="Picture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1025" y="3789363"/>
                        <a:ext cx="6572250"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842963" y="5076826"/>
            <a:ext cx="3094037" cy="1174750"/>
            <a:chOff x="249" y="2540"/>
            <a:chExt cx="1949" cy="740"/>
          </a:xfrm>
        </p:grpSpPr>
        <p:sp>
          <p:nvSpPr>
            <p:cNvPr id="3084" name="Text Box 7"/>
            <p:cNvSpPr txBox="1">
              <a:spLocks noChangeArrowheads="1"/>
            </p:cNvSpPr>
            <p:nvPr/>
          </p:nvSpPr>
          <p:spPr bwMode="auto">
            <a:xfrm>
              <a:off x="249" y="2702"/>
              <a:ext cx="6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3200" dirty="0">
                  <a:solidFill>
                    <a:srgbClr val="0000FF"/>
                  </a:solidFill>
                </a:rPr>
                <a:t>由 </a:t>
              </a:r>
            </a:p>
          </p:txBody>
        </p:sp>
        <p:graphicFrame>
          <p:nvGraphicFramePr>
            <p:cNvPr id="3078" name="Object 8"/>
            <p:cNvGraphicFramePr>
              <a:graphicFrameLocks noChangeAspect="1"/>
            </p:cNvGraphicFramePr>
            <p:nvPr>
              <p:extLst>
                <p:ext uri="{D42A27DB-BD31-4B8C-83A1-F6EECF244321}">
                  <p14:modId xmlns:p14="http://schemas.microsoft.com/office/powerpoint/2010/main" val="3091600135"/>
                </p:ext>
              </p:extLst>
            </p:nvPr>
          </p:nvGraphicFramePr>
          <p:xfrm>
            <a:off x="819" y="2540"/>
            <a:ext cx="1379" cy="740"/>
          </p:xfrm>
          <a:graphic>
            <a:graphicData uri="http://schemas.openxmlformats.org/presentationml/2006/ole">
              <mc:AlternateContent xmlns:mc="http://schemas.openxmlformats.org/markup-compatibility/2006">
                <mc:Choice xmlns:v="urn:schemas-microsoft-com:vml" Requires="v">
                  <p:oleObj spid="_x0000_s145497" name="Equation" r:id="rId9" imgW="876300" imgH="469900" progId="">
                    <p:embed/>
                  </p:oleObj>
                </mc:Choice>
                <mc:Fallback>
                  <p:oleObj name="Equation" r:id="rId9" imgW="876300" imgH="469900" progId="">
                    <p:embed/>
                    <p:pic>
                      <p:nvPicPr>
                        <p:cNvPr id="0" name="Picture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9" y="2540"/>
                          <a:ext cx="1379" cy="7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9"/>
          <p:cNvGrpSpPr>
            <a:grpSpLocks/>
          </p:cNvGrpSpPr>
          <p:nvPr/>
        </p:nvGrpSpPr>
        <p:grpSpPr bwMode="auto">
          <a:xfrm>
            <a:off x="4140200" y="4868863"/>
            <a:ext cx="3602038" cy="984250"/>
            <a:chOff x="2608" y="2614"/>
            <a:chExt cx="2269" cy="620"/>
          </a:xfrm>
        </p:grpSpPr>
        <p:sp>
          <p:nvSpPr>
            <p:cNvPr id="3083" name="Text Box 10"/>
            <p:cNvSpPr txBox="1">
              <a:spLocks noChangeArrowheads="1"/>
            </p:cNvSpPr>
            <p:nvPr/>
          </p:nvSpPr>
          <p:spPr bwMode="auto">
            <a:xfrm>
              <a:off x="2608" y="2750"/>
              <a:ext cx="20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3200">
                  <a:solidFill>
                    <a:srgbClr val="FF3300"/>
                  </a:solidFill>
                </a:rPr>
                <a:t>若</a:t>
              </a:r>
              <a:r>
                <a:rPr kumimoji="0" lang="en-US" altLang="zh-CN" sz="3200">
                  <a:solidFill>
                    <a:srgbClr val="FF3300"/>
                  </a:solidFill>
                </a:rPr>
                <a:t>H</a:t>
              </a:r>
              <a:r>
                <a:rPr kumimoji="0" lang="zh-CN" altLang="en-US" sz="3200">
                  <a:solidFill>
                    <a:srgbClr val="FF3300"/>
                  </a:solidFill>
                </a:rPr>
                <a:t>是常值</a:t>
              </a:r>
              <a:endParaRPr kumimoji="0" lang="zh-CN" altLang="en-US" sz="3200">
                <a:solidFill>
                  <a:srgbClr val="0000FF"/>
                </a:solidFill>
              </a:endParaRPr>
            </a:p>
          </p:txBody>
        </p:sp>
        <p:graphicFrame>
          <p:nvGraphicFramePr>
            <p:cNvPr id="3077" name="Object 11"/>
            <p:cNvGraphicFramePr>
              <a:graphicFrameLocks noChangeAspect="1"/>
            </p:cNvGraphicFramePr>
            <p:nvPr/>
          </p:nvGraphicFramePr>
          <p:xfrm>
            <a:off x="4037" y="2614"/>
            <a:ext cx="840" cy="620"/>
          </p:xfrm>
          <a:graphic>
            <a:graphicData uri="http://schemas.openxmlformats.org/presentationml/2006/ole">
              <mc:AlternateContent xmlns:mc="http://schemas.openxmlformats.org/markup-compatibility/2006">
                <mc:Choice xmlns:v="urn:schemas-microsoft-com:vml" Requires="v">
                  <p:oleObj spid="_x0000_s145498" name="Equation" r:id="rId11" imgW="533169" imgH="393529" progId="">
                    <p:embed/>
                  </p:oleObj>
                </mc:Choice>
                <mc:Fallback>
                  <p:oleObj name="Equation" r:id="rId11" imgW="533169" imgH="393529" progId="">
                    <p:embed/>
                    <p:pic>
                      <p:nvPicPr>
                        <p:cNvPr id="0" name="Picture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7" y="2614"/>
                          <a:ext cx="840" cy="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87" name="Text Box 10"/>
          <p:cNvSpPr txBox="1">
            <a:spLocks noChangeArrowheads="1"/>
          </p:cNvSpPr>
          <p:nvPr/>
        </p:nvSpPr>
        <p:spPr bwMode="auto">
          <a:xfrm>
            <a:off x="4211638" y="5876925"/>
            <a:ext cx="3240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3200" dirty="0">
                <a:solidFill>
                  <a:srgbClr val="FF3300"/>
                </a:solidFill>
              </a:rPr>
              <a:t>若</a:t>
            </a:r>
            <a:r>
              <a:rPr kumimoji="0" lang="en-US" altLang="zh-CN" sz="3200" dirty="0">
                <a:solidFill>
                  <a:srgbClr val="FF3300"/>
                </a:solidFill>
              </a:rPr>
              <a:t>H=1</a:t>
            </a:r>
            <a:endParaRPr kumimoji="0" lang="en-US" altLang="zh-CN" sz="3200" dirty="0">
              <a:solidFill>
                <a:srgbClr val="0000FF"/>
              </a:solidFill>
            </a:endParaRPr>
          </a:p>
        </p:txBody>
      </p:sp>
      <p:graphicFrame>
        <p:nvGraphicFramePr>
          <p:cNvPr id="3088" name="Object 11"/>
          <p:cNvGraphicFramePr>
            <a:graphicFrameLocks noChangeAspect="1"/>
          </p:cNvGraphicFramePr>
          <p:nvPr/>
        </p:nvGraphicFramePr>
        <p:xfrm>
          <a:off x="6527800" y="5867400"/>
          <a:ext cx="1238250" cy="571500"/>
        </p:xfrm>
        <a:graphic>
          <a:graphicData uri="http://schemas.openxmlformats.org/presentationml/2006/ole">
            <mc:AlternateContent xmlns:mc="http://schemas.openxmlformats.org/markup-compatibility/2006">
              <mc:Choice xmlns:v="urn:schemas-microsoft-com:vml" Requires="v">
                <p:oleObj spid="_x0000_s145499" name="Equation" r:id="rId13" imgW="495085" imgH="228501" progId="">
                  <p:embed/>
                </p:oleObj>
              </mc:Choice>
              <mc:Fallback>
                <p:oleObj name="Equation" r:id="rId13" imgW="495085" imgH="228501" progId="">
                  <p:embed/>
                  <p:pic>
                    <p:nvPicPr>
                      <p:cNvPr id="0" name="Picture 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27800" y="5867400"/>
                        <a:ext cx="1238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grpSp>
        <p:nvGrpSpPr>
          <p:cNvPr id="16" name="Group 13"/>
          <p:cNvGrpSpPr>
            <a:grpSpLocks/>
          </p:cNvGrpSpPr>
          <p:nvPr/>
        </p:nvGrpSpPr>
        <p:grpSpPr bwMode="auto">
          <a:xfrm>
            <a:off x="2123728" y="836712"/>
            <a:ext cx="4752528" cy="576064"/>
            <a:chOff x="1927" y="300"/>
            <a:chExt cx="2087" cy="453"/>
          </a:xfrm>
          <a:solidFill>
            <a:srgbClr val="92D050"/>
          </a:solidFill>
        </p:grpSpPr>
        <p:sp>
          <p:nvSpPr>
            <p:cNvPr id="17"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18"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6.2 </a:t>
              </a:r>
              <a:r>
                <a:rPr lang="zh-CN" altLang="en-US" sz="2400" b="1" dirty="0">
                  <a:latin typeface="黑体" panose="02010609060101010101" pitchFamily="49" charset="-122"/>
                  <a:ea typeface="黑体" panose="02010609060101010101" pitchFamily="49" charset="-122"/>
                </a:rPr>
                <a:t>输入引起的稳态误差</a:t>
              </a:r>
            </a:p>
          </p:txBody>
        </p:sp>
      </p:grpSp>
      <p:sp>
        <p:nvSpPr>
          <p:cNvPr id="4" name="文本框 3">
            <a:extLst>
              <a:ext uri="{FF2B5EF4-FFF2-40B4-BE49-F238E27FC236}">
                <a16:creationId xmlns:a16="http://schemas.microsoft.com/office/drawing/2014/main" id="{6175B132-8123-43D2-99B3-1FD7CE4F295E}"/>
              </a:ext>
            </a:extLst>
          </p:cNvPr>
          <p:cNvSpPr txBox="1"/>
          <p:nvPr/>
        </p:nvSpPr>
        <p:spPr>
          <a:xfrm>
            <a:off x="312738" y="4511457"/>
            <a:ext cx="2068512" cy="646331"/>
          </a:xfrm>
          <a:prstGeom prst="rect">
            <a:avLst/>
          </a:prstGeom>
          <a:solidFill>
            <a:srgbClr val="FFFF00"/>
          </a:solidFill>
        </p:spPr>
        <p:txBody>
          <a:bodyPr wrap="square" rtlCol="0">
            <a:spAutoFit/>
          </a:bodyPr>
          <a:lstStyle/>
          <a:p>
            <a:r>
              <a:rPr lang="zh-CN" altLang="en-US" dirty="0">
                <a:solidFill>
                  <a:srgbClr val="FF0000"/>
                </a:solidFill>
              </a:rPr>
              <a:t>求稳态误差，首先判断系统是否稳定！</a:t>
            </a:r>
          </a:p>
        </p:txBody>
      </p:sp>
    </p:spTree>
    <p:extLst>
      <p:ext uri="{BB962C8B-B14F-4D97-AF65-F5344CB8AC3E}">
        <p14:creationId xmlns:p14="http://schemas.microsoft.com/office/powerpoint/2010/main" val="204184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extLst>
              <p:ext uri="{D42A27DB-BD31-4B8C-83A1-F6EECF244321}">
                <p14:modId xmlns:p14="http://schemas.microsoft.com/office/powerpoint/2010/main" val="3950655596"/>
              </p:ext>
            </p:extLst>
          </p:nvPr>
        </p:nvGraphicFramePr>
        <p:xfrm>
          <a:off x="2428860" y="1357298"/>
          <a:ext cx="3908425" cy="1504950"/>
        </p:xfrm>
        <a:graphic>
          <a:graphicData uri="http://schemas.openxmlformats.org/presentationml/2006/ole">
            <mc:AlternateContent xmlns:mc="http://schemas.openxmlformats.org/markup-compatibility/2006">
              <mc:Choice xmlns:v="urn:schemas-microsoft-com:vml" Requires="v">
                <p:oleObj spid="_x0000_s146504" name="Visio" r:id="rId3" imgW="1954338" imgH="753195" progId="Visio.Drawing.11">
                  <p:embed/>
                </p:oleObj>
              </mc:Choice>
              <mc:Fallback>
                <p:oleObj name="Visio" r:id="rId3" imgW="1954338" imgH="753195" progId="Visio.Drawing.11">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60" y="1357298"/>
                        <a:ext cx="39084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Text Box 3"/>
          <p:cNvSpPr txBox="1">
            <a:spLocks noChangeArrowheads="1"/>
          </p:cNvSpPr>
          <p:nvPr/>
        </p:nvSpPr>
        <p:spPr bwMode="auto">
          <a:xfrm>
            <a:off x="1285852" y="714356"/>
            <a:ext cx="72739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3200" dirty="0">
                <a:solidFill>
                  <a:schemeClr val="accent2"/>
                </a:solidFill>
                <a:latin typeface="Times New Roman" panose="02020603050405020304" pitchFamily="18" charset="0"/>
              </a:rPr>
              <a:t>例：求当 </a:t>
            </a:r>
            <a:r>
              <a:rPr kumimoji="0" lang="en-US" altLang="zh-CN" sz="3200" i="1" dirty="0">
                <a:solidFill>
                  <a:schemeClr val="accent2"/>
                </a:solidFill>
                <a:latin typeface="Times New Roman" panose="02020603050405020304" pitchFamily="18" charset="0"/>
              </a:rPr>
              <a:t>x</a:t>
            </a:r>
            <a:r>
              <a:rPr kumimoji="0" lang="en-US" altLang="zh-CN" sz="3200" i="1" baseline="-25000" dirty="0">
                <a:solidFill>
                  <a:schemeClr val="accent2"/>
                </a:solidFill>
                <a:latin typeface="Times New Roman" panose="02020603050405020304" pitchFamily="18" charset="0"/>
              </a:rPr>
              <a:t>i</a:t>
            </a:r>
            <a:r>
              <a:rPr kumimoji="0" lang="en-US" altLang="zh-CN" sz="3200" dirty="0">
                <a:solidFill>
                  <a:schemeClr val="accent2"/>
                </a:solidFill>
                <a:latin typeface="Times New Roman" panose="02020603050405020304" pitchFamily="18" charset="0"/>
              </a:rPr>
              <a:t>(</a:t>
            </a:r>
            <a:r>
              <a:rPr kumimoji="0" lang="en-US" altLang="zh-CN" sz="3200" i="1" dirty="0">
                <a:solidFill>
                  <a:schemeClr val="accent2"/>
                </a:solidFill>
                <a:latin typeface="Times New Roman" panose="02020603050405020304" pitchFamily="18" charset="0"/>
              </a:rPr>
              <a:t>t</a:t>
            </a:r>
            <a:r>
              <a:rPr kumimoji="0" lang="en-US" altLang="zh-CN" sz="3200" dirty="0">
                <a:solidFill>
                  <a:schemeClr val="accent2"/>
                </a:solidFill>
                <a:latin typeface="Times New Roman" panose="02020603050405020304" pitchFamily="18" charset="0"/>
              </a:rPr>
              <a:t>)=1(</a:t>
            </a:r>
            <a:r>
              <a:rPr kumimoji="0" lang="en-US" altLang="zh-CN" sz="3200" i="1" dirty="0">
                <a:solidFill>
                  <a:schemeClr val="accent2"/>
                </a:solidFill>
                <a:latin typeface="Times New Roman" panose="02020603050405020304" pitchFamily="18" charset="0"/>
              </a:rPr>
              <a:t>t</a:t>
            </a:r>
            <a:r>
              <a:rPr kumimoji="0" lang="en-US" altLang="zh-CN" sz="3200" dirty="0">
                <a:solidFill>
                  <a:schemeClr val="accent2"/>
                </a:solidFill>
                <a:latin typeface="Times New Roman" panose="02020603050405020304" pitchFamily="18" charset="0"/>
              </a:rPr>
              <a:t>) </a:t>
            </a:r>
            <a:r>
              <a:rPr kumimoji="0" lang="zh-CN" altLang="en-US" sz="3200" dirty="0">
                <a:solidFill>
                  <a:schemeClr val="accent2"/>
                </a:solidFill>
                <a:latin typeface="Times New Roman" panose="02020603050405020304" pitchFamily="18" charset="0"/>
              </a:rPr>
              <a:t>时的稳态误差 </a:t>
            </a:r>
          </a:p>
        </p:txBody>
      </p:sp>
      <p:graphicFrame>
        <p:nvGraphicFramePr>
          <p:cNvPr id="187396" name="Object 4"/>
          <p:cNvGraphicFramePr>
            <a:graphicFrameLocks noChangeAspect="1"/>
          </p:cNvGraphicFramePr>
          <p:nvPr>
            <p:extLst>
              <p:ext uri="{D42A27DB-BD31-4B8C-83A1-F6EECF244321}">
                <p14:modId xmlns:p14="http://schemas.microsoft.com/office/powerpoint/2010/main" val="246083419"/>
              </p:ext>
            </p:extLst>
          </p:nvPr>
        </p:nvGraphicFramePr>
        <p:xfrm>
          <a:off x="0" y="3071810"/>
          <a:ext cx="3683000" cy="1174750"/>
        </p:xfrm>
        <a:graphic>
          <a:graphicData uri="http://schemas.openxmlformats.org/presentationml/2006/ole">
            <mc:AlternateContent xmlns:mc="http://schemas.openxmlformats.org/markup-compatibility/2006">
              <mc:Choice xmlns:v="urn:schemas-microsoft-com:vml" Requires="v">
                <p:oleObj spid="_x0000_s146505" name="Equation" r:id="rId5" imgW="1473200" imgH="469900" progId="">
                  <p:embed/>
                </p:oleObj>
              </mc:Choice>
              <mc:Fallback>
                <p:oleObj name="Equation" r:id="rId5" imgW="1473200" imgH="469900" progId="">
                  <p:embed/>
                  <p:pic>
                    <p:nvPicPr>
                      <p:cNvPr id="0"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071810"/>
                        <a:ext cx="3683000"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397" name="Object 5"/>
          <p:cNvGraphicFramePr>
            <a:graphicFrameLocks noChangeAspect="1"/>
          </p:cNvGraphicFramePr>
          <p:nvPr>
            <p:extLst>
              <p:ext uri="{D42A27DB-BD31-4B8C-83A1-F6EECF244321}">
                <p14:modId xmlns:p14="http://schemas.microsoft.com/office/powerpoint/2010/main" val="913325611"/>
              </p:ext>
            </p:extLst>
          </p:nvPr>
        </p:nvGraphicFramePr>
        <p:xfrm>
          <a:off x="0" y="5214950"/>
          <a:ext cx="4445000" cy="984250"/>
        </p:xfrm>
        <a:graphic>
          <a:graphicData uri="http://schemas.openxmlformats.org/presentationml/2006/ole">
            <mc:AlternateContent xmlns:mc="http://schemas.openxmlformats.org/markup-compatibility/2006">
              <mc:Choice xmlns:v="urn:schemas-microsoft-com:vml" Requires="v">
                <p:oleObj spid="_x0000_s146506" name="Equation" r:id="rId7" imgW="1777229" imgH="393529" progId="">
                  <p:embed/>
                </p:oleObj>
              </mc:Choice>
              <mc:Fallback>
                <p:oleObj name="Equation" r:id="rId7" imgW="1777229" imgH="393529" progId="">
                  <p:embed/>
                  <p:pic>
                    <p:nvPicPr>
                      <p:cNvPr id="0"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214950"/>
                        <a:ext cx="44450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398" name="Object 6"/>
          <p:cNvGraphicFramePr>
            <a:graphicFrameLocks noChangeAspect="1"/>
          </p:cNvGraphicFramePr>
          <p:nvPr>
            <p:extLst>
              <p:ext uri="{D42A27DB-BD31-4B8C-83A1-F6EECF244321}">
                <p14:modId xmlns:p14="http://schemas.microsoft.com/office/powerpoint/2010/main" val="1620955329"/>
              </p:ext>
            </p:extLst>
          </p:nvPr>
        </p:nvGraphicFramePr>
        <p:xfrm>
          <a:off x="3643306" y="3071810"/>
          <a:ext cx="2603500" cy="1460500"/>
        </p:xfrm>
        <a:graphic>
          <a:graphicData uri="http://schemas.openxmlformats.org/presentationml/2006/ole">
            <mc:AlternateContent xmlns:mc="http://schemas.openxmlformats.org/markup-compatibility/2006">
              <mc:Choice xmlns:v="urn:schemas-microsoft-com:vml" Requires="v">
                <p:oleObj spid="_x0000_s146507" name="Equation" r:id="rId9" imgW="1040948" imgH="583947" progId="">
                  <p:embed/>
                </p:oleObj>
              </mc:Choice>
              <mc:Fallback>
                <p:oleObj name="Equation" r:id="rId9" imgW="1040948" imgH="583947" progId="">
                  <p:embed/>
                  <p:pic>
                    <p:nvPicPr>
                      <p:cNvPr id="0" name="Picture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3306" y="3071810"/>
                        <a:ext cx="2603500" cy="146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399" name="Object 7"/>
          <p:cNvGraphicFramePr>
            <a:graphicFrameLocks noChangeAspect="1"/>
          </p:cNvGraphicFramePr>
          <p:nvPr>
            <p:extLst>
              <p:ext uri="{D42A27DB-BD31-4B8C-83A1-F6EECF244321}">
                <p14:modId xmlns:p14="http://schemas.microsoft.com/office/powerpoint/2010/main" val="3285159044"/>
              </p:ext>
            </p:extLst>
          </p:nvPr>
        </p:nvGraphicFramePr>
        <p:xfrm>
          <a:off x="500034" y="4214818"/>
          <a:ext cx="1651000" cy="984250"/>
        </p:xfrm>
        <a:graphic>
          <a:graphicData uri="http://schemas.openxmlformats.org/presentationml/2006/ole">
            <mc:AlternateContent xmlns:mc="http://schemas.openxmlformats.org/markup-compatibility/2006">
              <mc:Choice xmlns:v="urn:schemas-microsoft-com:vml" Requires="v">
                <p:oleObj spid="_x0000_s146508" name="Equation" r:id="rId11" imgW="660113" imgH="393529" progId="">
                  <p:embed/>
                </p:oleObj>
              </mc:Choice>
              <mc:Fallback>
                <p:oleObj name="Equation" r:id="rId11" imgW="660113" imgH="393529" progId="">
                  <p:embed/>
                  <p:pic>
                    <p:nvPicPr>
                      <p:cNvPr id="0" name="Picture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034" y="4214818"/>
                        <a:ext cx="16510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0" name="Text Box 8"/>
          <p:cNvSpPr txBox="1">
            <a:spLocks noChangeArrowheads="1"/>
          </p:cNvSpPr>
          <p:nvPr/>
        </p:nvSpPr>
        <p:spPr bwMode="auto">
          <a:xfrm>
            <a:off x="4643438" y="4367293"/>
            <a:ext cx="4357718"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indent="898525" eaLnBrk="1" hangingPunct="1">
              <a:spcBef>
                <a:spcPct val="50000"/>
              </a:spcBef>
            </a:pPr>
            <a:r>
              <a:rPr kumimoji="0" lang="zh-CN" altLang="en-US" sz="3200" dirty="0">
                <a:solidFill>
                  <a:schemeClr val="accent2"/>
                </a:solidFill>
                <a:latin typeface="Times New Roman" panose="02020603050405020304" pitchFamily="18" charset="0"/>
              </a:rPr>
              <a:t>物理意义</a:t>
            </a:r>
            <a:r>
              <a:rPr kumimoji="0" lang="en-US" altLang="zh-CN" sz="3200" dirty="0">
                <a:solidFill>
                  <a:schemeClr val="accent2"/>
                </a:solidFill>
                <a:latin typeface="Times New Roman" panose="02020603050405020304" pitchFamily="18" charset="0"/>
              </a:rPr>
              <a:t>:</a:t>
            </a:r>
            <a:r>
              <a:rPr kumimoji="0" lang="zh-CN" altLang="en-US" sz="3200" dirty="0">
                <a:solidFill>
                  <a:schemeClr val="accent2"/>
                </a:solidFill>
                <a:latin typeface="Times New Roman" panose="02020603050405020304" pitchFamily="18" charset="0"/>
              </a:rPr>
              <a:t>输入信号引起的稳态误差为零 ，输出可以跟踪输入。</a:t>
            </a:r>
          </a:p>
        </p:txBody>
      </p:sp>
      <p:sp>
        <p:nvSpPr>
          <p:cNvPr id="9"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56692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2921636124"/>
              </p:ext>
            </p:extLst>
          </p:nvPr>
        </p:nvGraphicFramePr>
        <p:xfrm>
          <a:off x="366329" y="1862370"/>
          <a:ext cx="4175125" cy="1760538"/>
        </p:xfrm>
        <a:graphic>
          <a:graphicData uri="http://schemas.openxmlformats.org/presentationml/2006/ole">
            <mc:AlternateContent xmlns:mc="http://schemas.openxmlformats.org/markup-compatibility/2006">
              <mc:Choice xmlns:v="urn:schemas-microsoft-com:vml" Requires="v">
                <p:oleObj spid="_x0000_s147514" name="Visio" r:id="rId3" imgW="2085664" imgH="879991" progId="Visio.Drawing.11">
                  <p:embed/>
                </p:oleObj>
              </mc:Choice>
              <mc:Fallback>
                <p:oleObj name="Visio" r:id="rId3" imgW="2085664" imgH="879991" progId="Visio.Drawing.11">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329" y="1862370"/>
                        <a:ext cx="4175125" cy="176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Text Box 3"/>
          <p:cNvSpPr txBox="1">
            <a:spLocks noChangeArrowheads="1"/>
          </p:cNvSpPr>
          <p:nvPr/>
        </p:nvSpPr>
        <p:spPr bwMode="auto">
          <a:xfrm>
            <a:off x="905286" y="1239729"/>
            <a:ext cx="3097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2800" dirty="0">
                <a:solidFill>
                  <a:schemeClr val="accent2"/>
                </a:solidFill>
                <a:latin typeface="Times New Roman" panose="02020603050405020304" pitchFamily="18" charset="0"/>
              </a:rPr>
              <a:t>单位反馈系统 </a:t>
            </a:r>
          </a:p>
        </p:txBody>
      </p:sp>
      <p:graphicFrame>
        <p:nvGraphicFramePr>
          <p:cNvPr id="5123" name="Object 4"/>
          <p:cNvGraphicFramePr>
            <a:graphicFrameLocks noChangeAspect="1"/>
          </p:cNvGraphicFramePr>
          <p:nvPr>
            <p:extLst>
              <p:ext uri="{D42A27DB-BD31-4B8C-83A1-F6EECF244321}">
                <p14:modId xmlns:p14="http://schemas.microsoft.com/office/powerpoint/2010/main" val="3864721189"/>
              </p:ext>
            </p:extLst>
          </p:nvPr>
        </p:nvGraphicFramePr>
        <p:xfrm>
          <a:off x="4802719" y="1862370"/>
          <a:ext cx="4170362" cy="1504950"/>
        </p:xfrm>
        <a:graphic>
          <a:graphicData uri="http://schemas.openxmlformats.org/presentationml/2006/ole">
            <mc:AlternateContent xmlns:mc="http://schemas.openxmlformats.org/markup-compatibility/2006">
              <mc:Choice xmlns:v="urn:schemas-microsoft-com:vml" Requires="v">
                <p:oleObj spid="_x0000_s147515" name="Visio" r:id="rId5" imgW="2085664" imgH="753195" progId="Visio.Drawing.11">
                  <p:embed/>
                </p:oleObj>
              </mc:Choice>
              <mc:Fallback>
                <p:oleObj name="Visio" r:id="rId5" imgW="2085664" imgH="753195" progId="Visio.Drawing.11">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2719" y="1862370"/>
                        <a:ext cx="4170362"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21" name="Text Box 5"/>
          <p:cNvSpPr txBox="1">
            <a:spLocks noChangeArrowheads="1"/>
          </p:cNvSpPr>
          <p:nvPr/>
        </p:nvSpPr>
        <p:spPr bwMode="auto">
          <a:xfrm>
            <a:off x="251520" y="3861048"/>
            <a:ext cx="3097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2800" dirty="0">
                <a:solidFill>
                  <a:schemeClr val="accent2"/>
                </a:solidFill>
                <a:latin typeface="Times New Roman" panose="02020603050405020304" pitchFamily="18" charset="0"/>
              </a:rPr>
              <a:t>系统的“</a:t>
            </a:r>
            <a:r>
              <a:rPr kumimoji="0" lang="zh-CN" altLang="en-US" sz="2800" dirty="0">
                <a:solidFill>
                  <a:srgbClr val="0000FF"/>
                </a:solidFill>
                <a:latin typeface="Times New Roman" panose="02020603050405020304" pitchFamily="18" charset="0"/>
              </a:rPr>
              <a:t>型</a:t>
            </a:r>
            <a:r>
              <a:rPr kumimoji="0" lang="zh-CN" altLang="en-US" sz="2800" dirty="0">
                <a:solidFill>
                  <a:schemeClr val="accent2"/>
                </a:solidFill>
                <a:latin typeface="Times New Roman" panose="02020603050405020304" pitchFamily="18" charset="0"/>
              </a:rPr>
              <a:t>次 ” </a:t>
            </a:r>
          </a:p>
        </p:txBody>
      </p:sp>
      <p:graphicFrame>
        <p:nvGraphicFramePr>
          <p:cNvPr id="188422" name="Object 6"/>
          <p:cNvGraphicFramePr>
            <a:graphicFrameLocks noChangeAspect="1"/>
          </p:cNvGraphicFramePr>
          <p:nvPr/>
        </p:nvGraphicFramePr>
        <p:xfrm>
          <a:off x="3635896" y="3501008"/>
          <a:ext cx="4938713" cy="1246187"/>
        </p:xfrm>
        <a:graphic>
          <a:graphicData uri="http://schemas.openxmlformats.org/presentationml/2006/ole">
            <mc:AlternateContent xmlns:mc="http://schemas.openxmlformats.org/markup-compatibility/2006">
              <mc:Choice xmlns:v="urn:schemas-microsoft-com:vml" Requires="v">
                <p:oleObj spid="_x0000_s147516" name="Equation" r:id="rId7" imgW="1816100" imgH="469900" progId="">
                  <p:embed/>
                </p:oleObj>
              </mc:Choice>
              <mc:Fallback>
                <p:oleObj name="Equation" r:id="rId7" imgW="1816100" imgH="469900" progId="">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896" y="3501008"/>
                        <a:ext cx="4938713"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3851275" y="4734587"/>
            <a:ext cx="4178300" cy="1801812"/>
            <a:chOff x="1383" y="2614"/>
            <a:chExt cx="2632" cy="1135"/>
          </a:xfrm>
        </p:grpSpPr>
        <p:graphicFrame>
          <p:nvGraphicFramePr>
            <p:cNvPr id="5125" name="Object 8"/>
            <p:cNvGraphicFramePr>
              <a:graphicFrameLocks noChangeAspect="1"/>
            </p:cNvGraphicFramePr>
            <p:nvPr/>
          </p:nvGraphicFramePr>
          <p:xfrm>
            <a:off x="1383" y="2661"/>
            <a:ext cx="587" cy="1061"/>
          </p:xfrm>
          <a:graphic>
            <a:graphicData uri="http://schemas.openxmlformats.org/presentationml/2006/ole">
              <mc:AlternateContent xmlns:mc="http://schemas.openxmlformats.org/markup-compatibility/2006">
                <mc:Choice xmlns:v="urn:schemas-microsoft-com:vml" Requires="v">
                  <p:oleObj spid="_x0000_s147517" name="Equation" r:id="rId9" imgW="342751" imgH="634725" progId="">
                    <p:embed/>
                  </p:oleObj>
                </mc:Choice>
                <mc:Fallback>
                  <p:oleObj name="Equation" r:id="rId9" imgW="342751" imgH="634725" progId="">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3" y="2661"/>
                          <a:ext cx="587" cy="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9" name="Text Box 9"/>
            <p:cNvSpPr txBox="1">
              <a:spLocks noChangeArrowheads="1"/>
            </p:cNvSpPr>
            <p:nvPr/>
          </p:nvSpPr>
          <p:spPr bwMode="auto">
            <a:xfrm>
              <a:off x="2064" y="2614"/>
              <a:ext cx="1951"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en-US" altLang="zh-CN" sz="2800" dirty="0">
                  <a:solidFill>
                    <a:schemeClr val="accent2"/>
                  </a:solidFill>
                  <a:latin typeface="Times New Roman" panose="02020603050405020304" pitchFamily="18" charset="0"/>
                </a:rPr>
                <a:t>——“0</a:t>
              </a:r>
              <a:r>
                <a:rPr kumimoji="0" lang="zh-CN" altLang="en-US" sz="2800" dirty="0">
                  <a:solidFill>
                    <a:schemeClr val="accent2"/>
                  </a:solidFill>
                  <a:latin typeface="Times New Roman" panose="02020603050405020304" pitchFamily="18" charset="0"/>
                </a:rPr>
                <a:t>型系统”</a:t>
              </a:r>
            </a:p>
            <a:p>
              <a:pPr eaLnBrk="1" hangingPunct="1">
                <a:spcBef>
                  <a:spcPct val="50000"/>
                </a:spcBef>
              </a:pPr>
              <a:r>
                <a:rPr kumimoji="0" lang="en-US" altLang="zh-CN" sz="2800" dirty="0">
                  <a:solidFill>
                    <a:schemeClr val="accent2"/>
                  </a:solidFill>
                  <a:latin typeface="Times New Roman" panose="02020603050405020304" pitchFamily="18" charset="0"/>
                </a:rPr>
                <a:t>——“I</a:t>
              </a:r>
              <a:r>
                <a:rPr kumimoji="0" lang="zh-CN" altLang="en-US" sz="2800" dirty="0">
                  <a:solidFill>
                    <a:schemeClr val="accent2"/>
                  </a:solidFill>
                  <a:latin typeface="Times New Roman" panose="02020603050405020304" pitchFamily="18" charset="0"/>
                </a:rPr>
                <a:t>型系统”</a:t>
              </a:r>
            </a:p>
            <a:p>
              <a:pPr eaLnBrk="1" hangingPunct="1">
                <a:spcBef>
                  <a:spcPct val="50000"/>
                </a:spcBef>
              </a:pPr>
              <a:r>
                <a:rPr kumimoji="0" lang="en-US" altLang="zh-CN" sz="2800" dirty="0">
                  <a:solidFill>
                    <a:schemeClr val="accent2"/>
                  </a:solidFill>
                  <a:latin typeface="Times New Roman" panose="02020603050405020304" pitchFamily="18" charset="0"/>
                </a:rPr>
                <a:t>——“II</a:t>
              </a:r>
              <a:r>
                <a:rPr kumimoji="0" lang="zh-CN" altLang="en-US" sz="2800" dirty="0">
                  <a:solidFill>
                    <a:schemeClr val="accent2"/>
                  </a:solidFill>
                  <a:latin typeface="Times New Roman" panose="02020603050405020304" pitchFamily="18" charset="0"/>
                </a:rPr>
                <a:t>型系统”</a:t>
              </a:r>
            </a:p>
          </p:txBody>
        </p:sp>
      </p:grpSp>
      <p:sp>
        <p:nvSpPr>
          <p:cNvPr id="5131" name="Text Box 11"/>
          <p:cNvSpPr txBox="1">
            <a:spLocks noChangeArrowheads="1"/>
          </p:cNvSpPr>
          <p:nvPr/>
        </p:nvSpPr>
        <p:spPr bwMode="auto">
          <a:xfrm>
            <a:off x="925567" y="617538"/>
            <a:ext cx="263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FF0000"/>
                </a:solidFill>
              </a:rPr>
              <a:t>静态误差系数</a:t>
            </a:r>
          </a:p>
        </p:txBody>
      </p:sp>
      <p:sp>
        <p:nvSpPr>
          <p:cNvPr id="11"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1170151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13045" y="2920876"/>
            <a:ext cx="5473700" cy="1484312"/>
            <a:chOff x="295" y="1616"/>
            <a:chExt cx="3448" cy="935"/>
          </a:xfrm>
        </p:grpSpPr>
        <p:sp>
          <p:nvSpPr>
            <p:cNvPr id="6153" name="Text Box 3"/>
            <p:cNvSpPr txBox="1">
              <a:spLocks noChangeArrowheads="1"/>
            </p:cNvSpPr>
            <p:nvPr/>
          </p:nvSpPr>
          <p:spPr bwMode="auto">
            <a:xfrm>
              <a:off x="295" y="1616"/>
              <a:ext cx="34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rgbClr val="0000FF"/>
                  </a:solidFill>
                  <a:latin typeface="宋体" panose="02010600030101010101" pitchFamily="2" charset="-122"/>
                </a:rPr>
                <a:t>静态位置误差系数</a:t>
              </a:r>
              <a:r>
                <a:rPr kumimoji="0" lang="zh-CN" altLang="en-US" sz="3200" dirty="0">
                  <a:solidFill>
                    <a:schemeClr val="accent2"/>
                  </a:solidFill>
                  <a:latin typeface="宋体" panose="02010600030101010101" pitchFamily="2" charset="-122"/>
                </a:rPr>
                <a:t>定义为：</a:t>
              </a:r>
            </a:p>
          </p:txBody>
        </p:sp>
        <p:graphicFrame>
          <p:nvGraphicFramePr>
            <p:cNvPr id="6148" name="Object 4"/>
            <p:cNvGraphicFramePr>
              <a:graphicFrameLocks noChangeAspect="1"/>
            </p:cNvGraphicFramePr>
            <p:nvPr>
              <p:extLst>
                <p:ext uri="{D42A27DB-BD31-4B8C-83A1-F6EECF244321}">
                  <p14:modId xmlns:p14="http://schemas.microsoft.com/office/powerpoint/2010/main" val="2610281570"/>
                </p:ext>
              </p:extLst>
            </p:nvPr>
          </p:nvGraphicFramePr>
          <p:xfrm>
            <a:off x="1358" y="2091"/>
            <a:ext cx="2217" cy="460"/>
          </p:xfrm>
          <a:graphic>
            <a:graphicData uri="http://schemas.openxmlformats.org/presentationml/2006/ole">
              <mc:AlternateContent xmlns:mc="http://schemas.openxmlformats.org/markup-compatibility/2006">
                <mc:Choice xmlns:v="urn:schemas-microsoft-com:vml" Requires="v">
                  <p:oleObj spid="_x0000_s148524" name="Equation" r:id="rId3" imgW="1852920" imgH="381240" progId="">
                    <p:embed/>
                  </p:oleObj>
                </mc:Choice>
                <mc:Fallback>
                  <p:oleObj name="Equation" r:id="rId3" imgW="1852920" imgH="381240" progId="">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 y="2091"/>
                          <a:ext cx="2217" cy="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50" name="Text Box 5"/>
          <p:cNvSpPr txBox="1">
            <a:spLocks noChangeArrowheads="1"/>
          </p:cNvSpPr>
          <p:nvPr/>
        </p:nvSpPr>
        <p:spPr bwMode="auto">
          <a:xfrm>
            <a:off x="935385" y="867768"/>
            <a:ext cx="7561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宋体" panose="02010600030101010101" pitchFamily="2" charset="-122"/>
              </a:rPr>
              <a:t>对</a:t>
            </a:r>
            <a:r>
              <a:rPr kumimoji="0" lang="zh-CN" altLang="en-US" sz="3200" dirty="0">
                <a:solidFill>
                  <a:srgbClr val="0000FF"/>
                </a:solidFill>
                <a:latin typeface="宋体" panose="02010600030101010101" pitchFamily="2" charset="-122"/>
              </a:rPr>
              <a:t>单位阶跃输入</a:t>
            </a:r>
            <a:r>
              <a:rPr kumimoji="0" lang="zh-CN" altLang="en-US" sz="3200" dirty="0">
                <a:solidFill>
                  <a:schemeClr val="accent2"/>
                </a:solidFill>
                <a:latin typeface="宋体" panose="02010600030101010101" pitchFamily="2" charset="-122"/>
              </a:rPr>
              <a:t>，稳态误差为</a:t>
            </a:r>
            <a:endParaRPr kumimoji="0" lang="zh-CN" altLang="en-US" sz="3200" b="0" dirty="0">
              <a:solidFill>
                <a:schemeClr val="accent2"/>
              </a:solidFill>
              <a:latin typeface="宋体" panose="02010600030101010101" pitchFamily="2" charset="-122"/>
            </a:endParaRPr>
          </a:p>
        </p:txBody>
      </p:sp>
      <p:graphicFrame>
        <p:nvGraphicFramePr>
          <p:cNvPr id="189446" name="Object 6"/>
          <p:cNvGraphicFramePr>
            <a:graphicFrameLocks noChangeAspect="1"/>
          </p:cNvGraphicFramePr>
          <p:nvPr>
            <p:extLst>
              <p:ext uri="{D42A27DB-BD31-4B8C-83A1-F6EECF244321}">
                <p14:modId xmlns:p14="http://schemas.microsoft.com/office/powerpoint/2010/main" val="2439503231"/>
              </p:ext>
            </p:extLst>
          </p:nvPr>
        </p:nvGraphicFramePr>
        <p:xfrm>
          <a:off x="2555875" y="1629445"/>
          <a:ext cx="5019675" cy="1047750"/>
        </p:xfrm>
        <a:graphic>
          <a:graphicData uri="http://schemas.openxmlformats.org/presentationml/2006/ole">
            <mc:AlternateContent xmlns:mc="http://schemas.openxmlformats.org/markup-compatibility/2006">
              <mc:Choice xmlns:v="urn:schemas-microsoft-com:vml" Requires="v">
                <p:oleObj spid="_x0000_s148525" name="Equation" r:id="rId5" imgW="2665080" imgH="546120" progId="">
                  <p:embed/>
                </p:oleObj>
              </mc:Choice>
              <mc:Fallback>
                <p:oleObj name="Equation" r:id="rId5" imgW="2665080" imgH="546120" progId="">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1629445"/>
                        <a:ext cx="5019675"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
          <p:cNvGrpSpPr>
            <a:grpSpLocks/>
          </p:cNvGrpSpPr>
          <p:nvPr/>
        </p:nvGrpSpPr>
        <p:grpSpPr bwMode="auto">
          <a:xfrm>
            <a:off x="1183755" y="4579813"/>
            <a:ext cx="3852863" cy="1331912"/>
            <a:chOff x="295" y="2603"/>
            <a:chExt cx="2427" cy="839"/>
          </a:xfrm>
        </p:grpSpPr>
        <p:graphicFrame>
          <p:nvGraphicFramePr>
            <p:cNvPr id="6147" name="Object 8"/>
            <p:cNvGraphicFramePr>
              <a:graphicFrameLocks noChangeAspect="1"/>
            </p:cNvGraphicFramePr>
            <p:nvPr>
              <p:extLst>
                <p:ext uri="{D42A27DB-BD31-4B8C-83A1-F6EECF244321}">
                  <p14:modId xmlns:p14="http://schemas.microsoft.com/office/powerpoint/2010/main" val="2419661689"/>
                </p:ext>
              </p:extLst>
            </p:nvPr>
          </p:nvGraphicFramePr>
          <p:xfrm>
            <a:off x="1307" y="2603"/>
            <a:ext cx="1415" cy="839"/>
          </p:xfrm>
          <a:graphic>
            <a:graphicData uri="http://schemas.openxmlformats.org/presentationml/2006/ole">
              <mc:AlternateContent xmlns:mc="http://schemas.openxmlformats.org/markup-compatibility/2006">
                <mc:Choice xmlns:v="urn:schemas-microsoft-com:vml" Requires="v">
                  <p:oleObj spid="_x0000_s148526" name="Equation" r:id="rId7" imgW="748975" imgH="444307" progId="">
                    <p:embed/>
                  </p:oleObj>
                </mc:Choice>
                <mc:Fallback>
                  <p:oleObj name="Equation" r:id="rId7" imgW="748975" imgH="444307" progId="">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7" y="2603"/>
                          <a:ext cx="1415" cy="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Text Box 9"/>
            <p:cNvSpPr txBox="1">
              <a:spLocks noChangeArrowheads="1"/>
            </p:cNvSpPr>
            <p:nvPr/>
          </p:nvSpPr>
          <p:spPr bwMode="auto">
            <a:xfrm>
              <a:off x="295" y="2840"/>
              <a:ext cx="5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a:solidFill>
                    <a:srgbClr val="0000FF"/>
                  </a:solidFill>
                  <a:latin typeface="宋体" panose="02010600030101010101" pitchFamily="2" charset="-122"/>
                </a:rPr>
                <a:t>则 </a:t>
              </a:r>
              <a:endParaRPr kumimoji="0" lang="zh-CN" altLang="en-US" sz="3200">
                <a:solidFill>
                  <a:schemeClr val="accent2"/>
                </a:solidFill>
                <a:latin typeface="宋体" panose="02010600030101010101" pitchFamily="2" charset="-122"/>
              </a:endParaRPr>
            </a:p>
          </p:txBody>
        </p:sp>
      </p:grpSp>
      <p:sp>
        <p:nvSpPr>
          <p:cNvPr id="10"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37782805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682338" y="4662004"/>
            <a:ext cx="6264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对于</a:t>
            </a:r>
            <a:r>
              <a:rPr kumimoji="0" lang="en-US" altLang="zh-CN" sz="3200" dirty="0">
                <a:solidFill>
                  <a:schemeClr val="accent2"/>
                </a:solidFill>
                <a:latin typeface="Times New Roman" panose="02020603050405020304" pitchFamily="18" charset="0"/>
              </a:rPr>
              <a:t>Ⅰ</a:t>
            </a:r>
            <a:r>
              <a:rPr kumimoji="0" lang="zh-CN" altLang="en-US" sz="3200" dirty="0">
                <a:solidFill>
                  <a:schemeClr val="accent2"/>
                </a:solidFill>
                <a:latin typeface="Times New Roman" panose="02020603050405020304" pitchFamily="18" charset="0"/>
              </a:rPr>
              <a:t>型或高于</a:t>
            </a:r>
            <a:r>
              <a:rPr kumimoji="0" lang="en-US" altLang="zh-CN" sz="3200" dirty="0">
                <a:solidFill>
                  <a:schemeClr val="accent2"/>
                </a:solidFill>
                <a:latin typeface="Times New Roman" panose="02020603050405020304" pitchFamily="18" charset="0"/>
              </a:rPr>
              <a:t>Ⅰ</a:t>
            </a:r>
            <a:r>
              <a:rPr kumimoji="0" lang="zh-CN" altLang="en-US" sz="3200" dirty="0">
                <a:solidFill>
                  <a:schemeClr val="accent2"/>
                </a:solidFill>
                <a:latin typeface="Times New Roman" panose="02020603050405020304" pitchFamily="18" charset="0"/>
              </a:rPr>
              <a:t>型的系统， </a:t>
            </a:r>
          </a:p>
        </p:txBody>
      </p:sp>
      <p:graphicFrame>
        <p:nvGraphicFramePr>
          <p:cNvPr id="7170" name="Object 3"/>
          <p:cNvGraphicFramePr>
            <a:graphicFrameLocks noChangeAspect="1"/>
          </p:cNvGraphicFramePr>
          <p:nvPr>
            <p:extLst>
              <p:ext uri="{D42A27DB-BD31-4B8C-83A1-F6EECF244321}">
                <p14:modId xmlns:p14="http://schemas.microsoft.com/office/powerpoint/2010/main" val="1122335475"/>
              </p:ext>
            </p:extLst>
          </p:nvPr>
        </p:nvGraphicFramePr>
        <p:xfrm>
          <a:off x="3023477" y="956469"/>
          <a:ext cx="5729288" cy="1176337"/>
        </p:xfrm>
        <a:graphic>
          <a:graphicData uri="http://schemas.openxmlformats.org/presentationml/2006/ole">
            <mc:AlternateContent xmlns:mc="http://schemas.openxmlformats.org/markup-compatibility/2006">
              <mc:Choice xmlns:v="urn:schemas-microsoft-com:vml" Requires="v">
                <p:oleObj spid="_x0000_s149548" name="Equation" r:id="rId3" imgW="2386080" imgH="609840" progId="">
                  <p:embed/>
                </p:oleObj>
              </mc:Choice>
              <mc:Fallback>
                <p:oleObj name="Equation" r:id="rId3" imgW="2386080" imgH="609840" progId="">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3477" y="956469"/>
                        <a:ext cx="5729288" cy="1176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Text Box 4"/>
          <p:cNvSpPr txBox="1">
            <a:spLocks noChangeArrowheads="1"/>
          </p:cNvSpPr>
          <p:nvPr/>
        </p:nvSpPr>
        <p:spPr bwMode="auto">
          <a:xfrm>
            <a:off x="628650" y="1246188"/>
            <a:ext cx="284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对</a:t>
            </a:r>
            <a:r>
              <a:rPr kumimoji="0" lang="en-US" altLang="zh-CN" sz="3200" dirty="0">
                <a:solidFill>
                  <a:schemeClr val="accent2"/>
                </a:solidFill>
                <a:latin typeface="Times New Roman" panose="02020603050405020304" pitchFamily="18" charset="0"/>
              </a:rPr>
              <a:t>0</a:t>
            </a:r>
            <a:r>
              <a:rPr kumimoji="0" lang="zh-CN" altLang="en-US" sz="3200" dirty="0">
                <a:solidFill>
                  <a:schemeClr val="accent2"/>
                </a:solidFill>
                <a:latin typeface="Times New Roman" panose="02020603050405020304" pitchFamily="18" charset="0"/>
              </a:rPr>
              <a:t>型系统 </a:t>
            </a:r>
          </a:p>
        </p:txBody>
      </p:sp>
      <p:graphicFrame>
        <p:nvGraphicFramePr>
          <p:cNvPr id="190469" name="Object 5"/>
          <p:cNvGraphicFramePr>
            <a:graphicFrameLocks noChangeAspect="1"/>
          </p:cNvGraphicFramePr>
          <p:nvPr>
            <p:extLst>
              <p:ext uri="{D42A27DB-BD31-4B8C-83A1-F6EECF244321}">
                <p14:modId xmlns:p14="http://schemas.microsoft.com/office/powerpoint/2010/main" val="3270488232"/>
              </p:ext>
            </p:extLst>
          </p:nvPr>
        </p:nvGraphicFramePr>
        <p:xfrm>
          <a:off x="2051050" y="2320528"/>
          <a:ext cx="5646738" cy="1144587"/>
        </p:xfrm>
        <a:graphic>
          <a:graphicData uri="http://schemas.openxmlformats.org/presentationml/2006/ole">
            <mc:AlternateContent xmlns:mc="http://schemas.openxmlformats.org/markup-compatibility/2006">
              <mc:Choice xmlns:v="urn:schemas-microsoft-com:vml" Requires="v">
                <p:oleObj spid="_x0000_s149549" name="Equation" r:id="rId5" imgW="2120900" imgH="469900" progId="">
                  <p:embed/>
                </p:oleObj>
              </mc:Choice>
              <mc:Fallback>
                <p:oleObj name="Equation" r:id="rId5" imgW="2120900" imgH="469900" progId="">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320528"/>
                        <a:ext cx="5646738"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0470" name="Text Box 6"/>
          <p:cNvSpPr txBox="1">
            <a:spLocks noChangeArrowheads="1"/>
          </p:cNvSpPr>
          <p:nvPr/>
        </p:nvSpPr>
        <p:spPr bwMode="auto">
          <a:xfrm>
            <a:off x="0" y="351909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indent="620713" eaLnBrk="1" hangingPunct="1">
              <a:spcBef>
                <a:spcPct val="50000"/>
              </a:spcBef>
            </a:pPr>
            <a:r>
              <a:rPr kumimoji="0" lang="en-US" altLang="zh-CN" sz="3200" dirty="0">
                <a:solidFill>
                  <a:schemeClr val="accent2"/>
                </a:solidFill>
                <a:latin typeface="Times New Roman" panose="02020603050405020304" pitchFamily="18" charset="0"/>
              </a:rPr>
              <a:t>0</a:t>
            </a:r>
            <a:r>
              <a:rPr kumimoji="0" lang="zh-CN" altLang="en-US" sz="3200" dirty="0">
                <a:solidFill>
                  <a:schemeClr val="accent2"/>
                </a:solidFill>
                <a:latin typeface="Times New Roman" panose="02020603050405020304" pitchFamily="18" charset="0"/>
              </a:rPr>
              <a:t>型系统静态位置误差系数即系统的开环静态放大倍数</a:t>
            </a:r>
            <a:r>
              <a:rPr kumimoji="0" lang="en-US" altLang="zh-CN" sz="3200" i="1" dirty="0">
                <a:solidFill>
                  <a:schemeClr val="accent2"/>
                </a:solidFill>
                <a:latin typeface="Times New Roman" panose="02020603050405020304" pitchFamily="18" charset="0"/>
              </a:rPr>
              <a:t>K </a:t>
            </a:r>
            <a:endParaRPr kumimoji="0" lang="en-US" altLang="zh-CN" sz="3200" dirty="0">
              <a:solidFill>
                <a:schemeClr val="accent2"/>
              </a:solidFill>
              <a:latin typeface="Times New Roman" panose="02020603050405020304" pitchFamily="18" charset="0"/>
            </a:endParaRPr>
          </a:p>
        </p:txBody>
      </p:sp>
      <p:graphicFrame>
        <p:nvGraphicFramePr>
          <p:cNvPr id="190471" name="Object 7"/>
          <p:cNvGraphicFramePr>
            <a:graphicFrameLocks noChangeAspect="1"/>
          </p:cNvGraphicFramePr>
          <p:nvPr>
            <p:extLst>
              <p:ext uri="{D42A27DB-BD31-4B8C-83A1-F6EECF244321}">
                <p14:modId xmlns:p14="http://schemas.microsoft.com/office/powerpoint/2010/main" val="2218571750"/>
              </p:ext>
            </p:extLst>
          </p:nvPr>
        </p:nvGraphicFramePr>
        <p:xfrm>
          <a:off x="2034848" y="5226020"/>
          <a:ext cx="5578475" cy="1177925"/>
        </p:xfrm>
        <a:graphic>
          <a:graphicData uri="http://schemas.openxmlformats.org/presentationml/2006/ole">
            <mc:AlternateContent xmlns:mc="http://schemas.openxmlformats.org/markup-compatibility/2006">
              <mc:Choice xmlns:v="urn:schemas-microsoft-com:vml" Requires="v">
                <p:oleObj spid="_x0000_s149550" name="Equation" r:id="rId7" imgW="2171700" imgH="469900" progId="">
                  <p:embed/>
                </p:oleObj>
              </mc:Choice>
              <mc:Fallback>
                <p:oleObj name="Equation" r:id="rId7" imgW="2171700" imgH="469900" progId="">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4848" y="5226020"/>
                        <a:ext cx="5578475"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252450431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1763688" y="3861073"/>
            <a:ext cx="32416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3200">
                <a:solidFill>
                  <a:schemeClr val="accent2"/>
                </a:solidFill>
                <a:latin typeface="Times New Roman" panose="02020603050405020304" pitchFamily="18" charset="0"/>
              </a:rPr>
              <a:t>Ⅰ</a:t>
            </a:r>
            <a:r>
              <a:rPr kumimoji="0" lang="zh-CN" altLang="en-US" sz="3200">
                <a:solidFill>
                  <a:schemeClr val="accent2"/>
                </a:solidFill>
                <a:latin typeface="Times New Roman" panose="02020603050405020304" pitchFamily="18" charset="0"/>
              </a:rPr>
              <a:t>型以上系统 </a:t>
            </a:r>
          </a:p>
        </p:txBody>
      </p:sp>
      <p:sp>
        <p:nvSpPr>
          <p:cNvPr id="8197" name="Text Box 3"/>
          <p:cNvSpPr txBox="1">
            <a:spLocks noChangeArrowheads="1"/>
          </p:cNvSpPr>
          <p:nvPr/>
        </p:nvSpPr>
        <p:spPr bwMode="auto">
          <a:xfrm>
            <a:off x="1835150" y="2421210"/>
            <a:ext cx="284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3200">
                <a:solidFill>
                  <a:schemeClr val="accent2"/>
                </a:solidFill>
                <a:latin typeface="Times New Roman" panose="02020603050405020304" pitchFamily="18" charset="0"/>
              </a:rPr>
              <a:t>0</a:t>
            </a:r>
            <a:r>
              <a:rPr kumimoji="0" lang="zh-CN" altLang="en-US" sz="3200">
                <a:solidFill>
                  <a:schemeClr val="accent2"/>
                </a:solidFill>
                <a:latin typeface="Times New Roman" panose="02020603050405020304" pitchFamily="18" charset="0"/>
              </a:rPr>
              <a:t>型系统 </a:t>
            </a:r>
          </a:p>
        </p:txBody>
      </p:sp>
      <p:graphicFrame>
        <p:nvGraphicFramePr>
          <p:cNvPr id="191492" name="Object 4"/>
          <p:cNvGraphicFramePr>
            <a:graphicFrameLocks noChangeAspect="1"/>
          </p:cNvGraphicFramePr>
          <p:nvPr>
            <p:extLst>
              <p:ext uri="{D42A27DB-BD31-4B8C-83A1-F6EECF244321}">
                <p14:modId xmlns:p14="http://schemas.microsoft.com/office/powerpoint/2010/main" val="1318147761"/>
              </p:ext>
            </p:extLst>
          </p:nvPr>
        </p:nvGraphicFramePr>
        <p:xfrm>
          <a:off x="5219700" y="2060848"/>
          <a:ext cx="2055813" cy="1179512"/>
        </p:xfrm>
        <a:graphic>
          <a:graphicData uri="http://schemas.openxmlformats.org/presentationml/2006/ole">
            <mc:AlternateContent xmlns:mc="http://schemas.openxmlformats.org/markup-compatibility/2006">
              <mc:Choice xmlns:v="urn:schemas-microsoft-com:vml" Requires="v">
                <p:oleObj spid="_x0000_s150558" name="Equation" r:id="rId3" imgW="685800" imgH="393700" progId="">
                  <p:embed/>
                </p:oleObj>
              </mc:Choice>
              <mc:Fallback>
                <p:oleObj name="Equation" r:id="rId3" imgW="685800" imgH="393700" progId="">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2060848"/>
                        <a:ext cx="2055813"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493" name="Object 5"/>
          <p:cNvGraphicFramePr>
            <a:graphicFrameLocks noChangeAspect="1"/>
          </p:cNvGraphicFramePr>
          <p:nvPr>
            <p:extLst>
              <p:ext uri="{D42A27DB-BD31-4B8C-83A1-F6EECF244321}">
                <p14:modId xmlns:p14="http://schemas.microsoft.com/office/powerpoint/2010/main" val="3662364562"/>
              </p:ext>
            </p:extLst>
          </p:nvPr>
        </p:nvGraphicFramePr>
        <p:xfrm>
          <a:off x="5258916" y="3789635"/>
          <a:ext cx="1257300" cy="684213"/>
        </p:xfrm>
        <a:graphic>
          <a:graphicData uri="http://schemas.openxmlformats.org/presentationml/2006/ole">
            <mc:AlternateContent xmlns:mc="http://schemas.openxmlformats.org/markup-compatibility/2006">
              <mc:Choice xmlns:v="urn:schemas-microsoft-com:vml" Requires="v">
                <p:oleObj spid="_x0000_s150559" name="Equation" r:id="rId5" imgW="419100" imgH="228600" progId="">
                  <p:embed/>
                </p:oleObj>
              </mc:Choice>
              <mc:Fallback>
                <p:oleObj name="Equation" r:id="rId5" imgW="419100" imgH="228600" progId="">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8916" y="3789635"/>
                        <a:ext cx="1257300"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Rectangle 6"/>
          <p:cNvSpPr>
            <a:spLocks noChangeArrowheads="1"/>
          </p:cNvSpPr>
          <p:nvPr/>
        </p:nvSpPr>
        <p:spPr bwMode="auto">
          <a:xfrm>
            <a:off x="971600" y="1119386"/>
            <a:ext cx="51133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0" lang="zh-CN" altLang="en-US" sz="3200" dirty="0">
                <a:solidFill>
                  <a:srgbClr val="0000FF"/>
                </a:solidFill>
              </a:rPr>
              <a:t>单位阶跃输入时，稳态误差 </a:t>
            </a:r>
          </a:p>
        </p:txBody>
      </p:sp>
      <p:sp>
        <p:nvSpPr>
          <p:cNvPr id="7"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1059438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3"/>
          <p:cNvSpPr txBox="1">
            <a:spLocks noChangeArrowheads="1"/>
          </p:cNvSpPr>
          <p:nvPr/>
        </p:nvSpPr>
        <p:spPr bwMode="auto">
          <a:xfrm>
            <a:off x="585543" y="2898998"/>
            <a:ext cx="5473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宋体" panose="02010600030101010101" pitchFamily="2" charset="-122"/>
              </a:rPr>
              <a:t>定义</a:t>
            </a:r>
            <a:r>
              <a:rPr kumimoji="0" lang="zh-CN" altLang="en-US" sz="3200" dirty="0">
                <a:solidFill>
                  <a:srgbClr val="0000FF"/>
                </a:solidFill>
                <a:latin typeface="宋体" panose="02010600030101010101" pitchFamily="2" charset="-122"/>
              </a:rPr>
              <a:t>静态速度误差系数</a:t>
            </a:r>
            <a:r>
              <a:rPr kumimoji="0" lang="zh-CN" altLang="en-US" sz="3200" dirty="0">
                <a:solidFill>
                  <a:schemeClr val="accent2"/>
                </a:solidFill>
                <a:latin typeface="宋体" panose="02010600030101010101" pitchFamily="2" charset="-122"/>
              </a:rPr>
              <a:t>：</a:t>
            </a:r>
          </a:p>
        </p:txBody>
      </p:sp>
      <p:graphicFrame>
        <p:nvGraphicFramePr>
          <p:cNvPr id="77828" name="Object 4"/>
          <p:cNvGraphicFramePr>
            <a:graphicFrameLocks noChangeAspect="1"/>
          </p:cNvGraphicFramePr>
          <p:nvPr>
            <p:extLst>
              <p:ext uri="{D42A27DB-BD31-4B8C-83A1-F6EECF244321}">
                <p14:modId xmlns:p14="http://schemas.microsoft.com/office/powerpoint/2010/main" val="2623612051"/>
              </p:ext>
            </p:extLst>
          </p:nvPr>
        </p:nvGraphicFramePr>
        <p:xfrm>
          <a:off x="2893194" y="3645124"/>
          <a:ext cx="2463800" cy="730250"/>
        </p:xfrm>
        <a:graphic>
          <a:graphicData uri="http://schemas.openxmlformats.org/presentationml/2006/ole">
            <mc:AlternateContent xmlns:mc="http://schemas.openxmlformats.org/markup-compatibility/2006">
              <mc:Choice xmlns:v="urn:schemas-microsoft-com:vml" Requires="v">
                <p:oleObj spid="_x0000_s151596" name="Equation" r:id="rId3" imgW="1294560" imgH="381240" progId="">
                  <p:embed/>
                </p:oleObj>
              </mc:Choice>
              <mc:Fallback>
                <p:oleObj name="Equation" r:id="rId3" imgW="1294560" imgH="381240" progId="">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3194" y="3645124"/>
                        <a:ext cx="24638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9" name="Text Box 5"/>
          <p:cNvSpPr txBox="1">
            <a:spLocks noChangeArrowheads="1"/>
          </p:cNvSpPr>
          <p:nvPr/>
        </p:nvSpPr>
        <p:spPr bwMode="auto">
          <a:xfrm>
            <a:off x="508769" y="1052736"/>
            <a:ext cx="7561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a:solidFill>
                  <a:schemeClr val="accent2"/>
                </a:solidFill>
                <a:latin typeface="宋体" panose="02010600030101010101" pitchFamily="2" charset="-122"/>
              </a:rPr>
              <a:t>对</a:t>
            </a:r>
            <a:r>
              <a:rPr kumimoji="0" lang="zh-CN" altLang="en-US" sz="3200">
                <a:solidFill>
                  <a:srgbClr val="0000FF"/>
                </a:solidFill>
                <a:latin typeface="宋体" panose="02010600030101010101" pitchFamily="2" charset="-122"/>
              </a:rPr>
              <a:t>单位斜坡输入时</a:t>
            </a:r>
            <a:r>
              <a:rPr kumimoji="0" lang="zh-CN" altLang="en-US" sz="3200">
                <a:solidFill>
                  <a:schemeClr val="accent2"/>
                </a:solidFill>
                <a:latin typeface="宋体" panose="02010600030101010101" pitchFamily="2" charset="-122"/>
              </a:rPr>
              <a:t>，稳态误差为</a:t>
            </a:r>
            <a:endParaRPr kumimoji="0" lang="zh-CN" altLang="en-US" sz="3200" b="0">
              <a:solidFill>
                <a:schemeClr val="accent2"/>
              </a:solidFill>
              <a:latin typeface="宋体" panose="02010600030101010101" pitchFamily="2" charset="-122"/>
            </a:endParaRPr>
          </a:p>
        </p:txBody>
      </p:sp>
      <p:graphicFrame>
        <p:nvGraphicFramePr>
          <p:cNvPr id="189446" name="Object 6"/>
          <p:cNvGraphicFramePr>
            <a:graphicFrameLocks noChangeAspect="1"/>
          </p:cNvGraphicFramePr>
          <p:nvPr>
            <p:extLst>
              <p:ext uri="{D42A27DB-BD31-4B8C-83A1-F6EECF244321}">
                <p14:modId xmlns:p14="http://schemas.microsoft.com/office/powerpoint/2010/main" val="3778890552"/>
              </p:ext>
            </p:extLst>
          </p:nvPr>
        </p:nvGraphicFramePr>
        <p:xfrm>
          <a:off x="573856" y="1700436"/>
          <a:ext cx="8102600" cy="1111250"/>
        </p:xfrm>
        <a:graphic>
          <a:graphicData uri="http://schemas.openxmlformats.org/presentationml/2006/ole">
            <mc:AlternateContent xmlns:mc="http://schemas.openxmlformats.org/markup-compatibility/2006">
              <mc:Choice xmlns:v="urn:schemas-microsoft-com:vml" Requires="v">
                <p:oleObj spid="_x0000_s151597" name="Equation" r:id="rId5" imgW="4302360" imgH="584280" progId="">
                  <p:embed/>
                </p:oleObj>
              </mc:Choice>
              <mc:Fallback>
                <p:oleObj name="Equation" r:id="rId5" imgW="4302360" imgH="584280" progId="">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856" y="1700436"/>
                        <a:ext cx="8102600"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
          <p:cNvGrpSpPr>
            <a:grpSpLocks/>
          </p:cNvGrpSpPr>
          <p:nvPr/>
        </p:nvGrpSpPr>
        <p:grpSpPr bwMode="auto">
          <a:xfrm>
            <a:off x="987143" y="4376154"/>
            <a:ext cx="3543301" cy="1293813"/>
            <a:chOff x="295" y="2608"/>
            <a:chExt cx="2232" cy="815"/>
          </a:xfrm>
        </p:grpSpPr>
        <p:graphicFrame>
          <p:nvGraphicFramePr>
            <p:cNvPr id="77832" name="Object 8"/>
            <p:cNvGraphicFramePr>
              <a:graphicFrameLocks noChangeAspect="1"/>
            </p:cNvGraphicFramePr>
            <p:nvPr>
              <p:extLst>
                <p:ext uri="{D42A27DB-BD31-4B8C-83A1-F6EECF244321}">
                  <p14:modId xmlns:p14="http://schemas.microsoft.com/office/powerpoint/2010/main" val="3424313644"/>
                </p:ext>
              </p:extLst>
            </p:nvPr>
          </p:nvGraphicFramePr>
          <p:xfrm>
            <a:off x="1496" y="2608"/>
            <a:ext cx="1031" cy="815"/>
          </p:xfrm>
          <a:graphic>
            <a:graphicData uri="http://schemas.openxmlformats.org/presentationml/2006/ole">
              <mc:AlternateContent xmlns:mc="http://schemas.openxmlformats.org/markup-compatibility/2006">
                <mc:Choice xmlns:v="urn:schemas-microsoft-com:vml" Requires="v">
                  <p:oleObj spid="_x0000_s151598" name="Equation" r:id="rId7" imgW="545863" imgH="431613" progId="">
                    <p:embed/>
                  </p:oleObj>
                </mc:Choice>
                <mc:Fallback>
                  <p:oleObj name="Equation" r:id="rId7" imgW="545863" imgH="431613" progId="">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6" y="2608"/>
                          <a:ext cx="1031" cy="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3" name="Text Box 9"/>
            <p:cNvSpPr txBox="1">
              <a:spLocks noChangeArrowheads="1"/>
            </p:cNvSpPr>
            <p:nvPr/>
          </p:nvSpPr>
          <p:spPr bwMode="auto">
            <a:xfrm>
              <a:off x="295" y="2840"/>
              <a:ext cx="5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rgbClr val="0000FF"/>
                  </a:solidFill>
                  <a:latin typeface="宋体" panose="02010600030101010101" pitchFamily="2" charset="-122"/>
                </a:rPr>
                <a:t>则 </a:t>
              </a:r>
              <a:endParaRPr kumimoji="0" lang="zh-CN" altLang="en-US" sz="3200" dirty="0">
                <a:solidFill>
                  <a:schemeClr val="accent2"/>
                </a:solidFill>
                <a:latin typeface="宋体" panose="02010600030101010101" pitchFamily="2" charset="-122"/>
              </a:endParaRPr>
            </a:p>
          </p:txBody>
        </p:sp>
      </p:grpSp>
      <p:sp>
        <p:nvSpPr>
          <p:cNvPr id="9"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104159068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2"/>
          <p:cNvSpPr txBox="1">
            <a:spLocks noChangeArrowheads="1"/>
          </p:cNvSpPr>
          <p:nvPr/>
        </p:nvSpPr>
        <p:spPr bwMode="auto">
          <a:xfrm>
            <a:off x="827088" y="908052"/>
            <a:ext cx="5473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rgbClr val="0000FF"/>
                </a:solidFill>
                <a:latin typeface="宋体" panose="02010600030101010101" pitchFamily="2" charset="-122"/>
              </a:rPr>
              <a:t>静态速度误差系数</a:t>
            </a:r>
            <a:r>
              <a:rPr kumimoji="0" lang="zh-CN" altLang="en-US" sz="3200" dirty="0">
                <a:solidFill>
                  <a:schemeClr val="accent2"/>
                </a:solidFill>
                <a:latin typeface="宋体" panose="02010600030101010101" pitchFamily="2" charset="-122"/>
              </a:rPr>
              <a:t>：</a:t>
            </a:r>
          </a:p>
        </p:txBody>
      </p:sp>
      <p:graphicFrame>
        <p:nvGraphicFramePr>
          <p:cNvPr id="9218" name="Object 3"/>
          <p:cNvGraphicFramePr>
            <a:graphicFrameLocks noChangeAspect="1"/>
          </p:cNvGraphicFramePr>
          <p:nvPr>
            <p:extLst>
              <p:ext uri="{D42A27DB-BD31-4B8C-83A1-F6EECF244321}">
                <p14:modId xmlns:p14="http://schemas.microsoft.com/office/powerpoint/2010/main" val="3061356066"/>
              </p:ext>
            </p:extLst>
          </p:nvPr>
        </p:nvGraphicFramePr>
        <p:xfrm>
          <a:off x="3227417" y="1815197"/>
          <a:ext cx="2622550" cy="730250"/>
        </p:xfrm>
        <a:graphic>
          <a:graphicData uri="http://schemas.openxmlformats.org/presentationml/2006/ole">
            <mc:AlternateContent xmlns:mc="http://schemas.openxmlformats.org/markup-compatibility/2006">
              <mc:Choice xmlns:v="urn:schemas-microsoft-com:vml" Requires="v">
                <p:oleObj spid="_x0000_s152634" name="Equation" r:id="rId3" imgW="1370520" imgH="381240" progId="">
                  <p:embed/>
                </p:oleObj>
              </mc:Choice>
              <mc:Fallback>
                <p:oleObj name="Equation" r:id="rId3" imgW="1370520" imgH="381240" progId="">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7417" y="1815197"/>
                        <a:ext cx="262255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827088" y="2636912"/>
            <a:ext cx="7926387" cy="1668463"/>
            <a:chOff x="249" y="1147"/>
            <a:chExt cx="4993" cy="1051"/>
          </a:xfrm>
        </p:grpSpPr>
        <p:graphicFrame>
          <p:nvGraphicFramePr>
            <p:cNvPr id="9221" name="Object 5"/>
            <p:cNvGraphicFramePr>
              <a:graphicFrameLocks noChangeAspect="1"/>
            </p:cNvGraphicFramePr>
            <p:nvPr/>
          </p:nvGraphicFramePr>
          <p:xfrm>
            <a:off x="1633" y="1457"/>
            <a:ext cx="3609" cy="741"/>
          </p:xfrm>
          <a:graphic>
            <a:graphicData uri="http://schemas.openxmlformats.org/presentationml/2006/ole">
              <mc:AlternateContent xmlns:mc="http://schemas.openxmlformats.org/markup-compatibility/2006">
                <mc:Choice xmlns:v="urn:schemas-microsoft-com:vml" Requires="v">
                  <p:oleObj spid="_x0000_s152635" name="Equation" r:id="rId5" imgW="2386080" imgH="609840" progId="">
                    <p:embed/>
                  </p:oleObj>
                </mc:Choice>
                <mc:Fallback>
                  <p:oleObj name="Equation" r:id="rId5" imgW="2386080" imgH="609840" progId="">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3" y="1457"/>
                          <a:ext cx="3609" cy="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4" name="Text Box 6"/>
            <p:cNvSpPr txBox="1">
              <a:spLocks noChangeArrowheads="1"/>
            </p:cNvSpPr>
            <p:nvPr/>
          </p:nvSpPr>
          <p:spPr bwMode="auto">
            <a:xfrm>
              <a:off x="249" y="1147"/>
              <a:ext cx="17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a:solidFill>
                    <a:schemeClr val="accent2"/>
                  </a:solidFill>
                  <a:latin typeface="Times New Roman" panose="02020603050405020304" pitchFamily="18" charset="0"/>
                </a:rPr>
                <a:t>对</a:t>
              </a:r>
              <a:r>
                <a:rPr kumimoji="0" lang="en-US" altLang="zh-CN" sz="3200">
                  <a:solidFill>
                    <a:schemeClr val="accent2"/>
                  </a:solidFill>
                  <a:latin typeface="Times New Roman" panose="02020603050405020304" pitchFamily="18" charset="0"/>
                </a:rPr>
                <a:t>0</a:t>
              </a:r>
              <a:r>
                <a:rPr kumimoji="0" lang="zh-CN" altLang="en-US" sz="3200">
                  <a:solidFill>
                    <a:schemeClr val="accent2"/>
                  </a:solidFill>
                  <a:latin typeface="Times New Roman" panose="02020603050405020304" pitchFamily="18" charset="0"/>
                </a:rPr>
                <a:t>型系统 </a:t>
              </a:r>
            </a:p>
          </p:txBody>
        </p:sp>
      </p:grpSp>
      <p:graphicFrame>
        <p:nvGraphicFramePr>
          <p:cNvPr id="192519" name="Object 7"/>
          <p:cNvGraphicFramePr>
            <a:graphicFrameLocks noChangeAspect="1"/>
          </p:cNvGraphicFramePr>
          <p:nvPr>
            <p:extLst>
              <p:ext uri="{D42A27DB-BD31-4B8C-83A1-F6EECF244321}">
                <p14:modId xmlns:p14="http://schemas.microsoft.com/office/powerpoint/2010/main" val="2461715942"/>
              </p:ext>
            </p:extLst>
          </p:nvPr>
        </p:nvGraphicFramePr>
        <p:xfrm>
          <a:off x="2339975" y="4797500"/>
          <a:ext cx="5086350" cy="1174750"/>
        </p:xfrm>
        <a:graphic>
          <a:graphicData uri="http://schemas.openxmlformats.org/presentationml/2006/ole">
            <mc:AlternateContent xmlns:mc="http://schemas.openxmlformats.org/markup-compatibility/2006">
              <mc:Choice xmlns:v="urn:schemas-microsoft-com:vml" Requires="v">
                <p:oleObj spid="_x0000_s152636" name="Equation" r:id="rId7" imgW="2678040" imgH="609840" progId="">
                  <p:embed/>
                </p:oleObj>
              </mc:Choice>
              <mc:Fallback>
                <p:oleObj name="Equation" r:id="rId7" imgW="2678040" imgH="609840" progId="">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4797500"/>
                        <a:ext cx="5086350"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20" name="Object 8"/>
          <p:cNvGraphicFramePr>
            <a:graphicFrameLocks noChangeAspect="1"/>
          </p:cNvGraphicFramePr>
          <p:nvPr>
            <p:extLst>
              <p:ext uri="{D42A27DB-BD31-4B8C-83A1-F6EECF244321}">
                <p14:modId xmlns:p14="http://schemas.microsoft.com/office/powerpoint/2010/main" val="2021898124"/>
              </p:ext>
            </p:extLst>
          </p:nvPr>
        </p:nvGraphicFramePr>
        <p:xfrm>
          <a:off x="7524750" y="5157862"/>
          <a:ext cx="608013" cy="444500"/>
        </p:xfrm>
        <a:graphic>
          <a:graphicData uri="http://schemas.openxmlformats.org/presentationml/2006/ole">
            <mc:AlternateContent xmlns:mc="http://schemas.openxmlformats.org/markup-compatibility/2006">
              <mc:Choice xmlns:v="urn:schemas-microsoft-com:vml" Requires="v">
                <p:oleObj spid="_x0000_s152637" name="Equation" r:id="rId9" imgW="304560" imgH="228600" progId="">
                  <p:embed/>
                </p:oleObj>
              </mc:Choice>
              <mc:Fallback>
                <p:oleObj name="Equation" r:id="rId9" imgW="304560" imgH="228600" progId="">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24750" y="5157862"/>
                        <a:ext cx="60801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2671798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extLst>
              <p:ext uri="{D42A27DB-BD31-4B8C-83A1-F6EECF244321}">
                <p14:modId xmlns:p14="http://schemas.microsoft.com/office/powerpoint/2010/main" val="3808357423"/>
              </p:ext>
            </p:extLst>
          </p:nvPr>
        </p:nvGraphicFramePr>
        <p:xfrm>
          <a:off x="2843808" y="862013"/>
          <a:ext cx="5729287" cy="1176337"/>
        </p:xfrm>
        <a:graphic>
          <a:graphicData uri="http://schemas.openxmlformats.org/presentationml/2006/ole">
            <mc:AlternateContent xmlns:mc="http://schemas.openxmlformats.org/markup-compatibility/2006">
              <mc:Choice xmlns:v="urn:schemas-microsoft-com:vml" Requires="v">
                <p:oleObj spid="_x0000_s153686" name="Equation" r:id="rId3" imgW="2386080" imgH="609840" progId="">
                  <p:embed/>
                </p:oleObj>
              </mc:Choice>
              <mc:Fallback>
                <p:oleObj name="Equation" r:id="rId3" imgW="2386080" imgH="609840"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862013"/>
                        <a:ext cx="5729287" cy="1176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Text Box 3"/>
          <p:cNvSpPr txBox="1">
            <a:spLocks noChangeArrowheads="1"/>
          </p:cNvSpPr>
          <p:nvPr/>
        </p:nvSpPr>
        <p:spPr bwMode="auto">
          <a:xfrm>
            <a:off x="468313" y="1123950"/>
            <a:ext cx="284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对</a:t>
            </a:r>
            <a:r>
              <a:rPr kumimoji="0" lang="en-US" altLang="zh-CN" sz="3200" dirty="0">
                <a:solidFill>
                  <a:schemeClr val="accent2"/>
                </a:solidFill>
                <a:latin typeface="Times New Roman" panose="02020603050405020304" pitchFamily="18" charset="0"/>
              </a:rPr>
              <a:t>I</a:t>
            </a:r>
            <a:r>
              <a:rPr kumimoji="0" lang="zh-CN" altLang="en-US" sz="3200" dirty="0">
                <a:solidFill>
                  <a:schemeClr val="accent2"/>
                </a:solidFill>
                <a:latin typeface="Times New Roman" panose="02020603050405020304" pitchFamily="18" charset="0"/>
              </a:rPr>
              <a:t>型系统 </a:t>
            </a:r>
          </a:p>
        </p:txBody>
      </p:sp>
      <p:graphicFrame>
        <p:nvGraphicFramePr>
          <p:cNvPr id="193540" name="Object 4"/>
          <p:cNvGraphicFramePr>
            <a:graphicFrameLocks noChangeAspect="1"/>
          </p:cNvGraphicFramePr>
          <p:nvPr>
            <p:extLst>
              <p:ext uri="{D42A27DB-BD31-4B8C-83A1-F6EECF244321}">
                <p14:modId xmlns:p14="http://schemas.microsoft.com/office/powerpoint/2010/main" val="2318536185"/>
              </p:ext>
            </p:extLst>
          </p:nvPr>
        </p:nvGraphicFramePr>
        <p:xfrm>
          <a:off x="2172841" y="2265363"/>
          <a:ext cx="5086350" cy="1174750"/>
        </p:xfrm>
        <a:graphic>
          <a:graphicData uri="http://schemas.openxmlformats.org/presentationml/2006/ole">
            <mc:AlternateContent xmlns:mc="http://schemas.openxmlformats.org/markup-compatibility/2006">
              <mc:Choice xmlns:v="urn:schemas-microsoft-com:vml" Requires="v">
                <p:oleObj spid="_x0000_s153687" name="Equation" r:id="rId5" imgW="2678040" imgH="609840" progId="">
                  <p:embed/>
                </p:oleObj>
              </mc:Choice>
              <mc:Fallback>
                <p:oleObj name="Equation" r:id="rId5" imgW="2678040" imgH="609840"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2841" y="2265363"/>
                        <a:ext cx="5086350"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1" name="Object 5"/>
          <p:cNvGraphicFramePr>
            <a:graphicFrameLocks noChangeAspect="1"/>
          </p:cNvGraphicFramePr>
          <p:nvPr>
            <p:extLst>
              <p:ext uri="{D42A27DB-BD31-4B8C-83A1-F6EECF244321}">
                <p14:modId xmlns:p14="http://schemas.microsoft.com/office/powerpoint/2010/main" val="2179337539"/>
              </p:ext>
            </p:extLst>
          </p:nvPr>
        </p:nvGraphicFramePr>
        <p:xfrm>
          <a:off x="7263982" y="2600326"/>
          <a:ext cx="735012" cy="412750"/>
        </p:xfrm>
        <a:graphic>
          <a:graphicData uri="http://schemas.openxmlformats.org/presentationml/2006/ole">
            <mc:AlternateContent xmlns:mc="http://schemas.openxmlformats.org/markup-compatibility/2006">
              <mc:Choice xmlns:v="urn:schemas-microsoft-com:vml" Requires="v">
                <p:oleObj spid="_x0000_s153688" name="Equation" r:id="rId7" imgW="380880" imgH="203400" progId="">
                  <p:embed/>
                </p:oleObj>
              </mc:Choice>
              <mc:Fallback>
                <p:oleObj name="Equation" r:id="rId7" imgW="380880" imgH="203400" progId="">
                  <p:embed/>
                  <p:pic>
                    <p:nvPicPr>
                      <p:cNvPr id="0" name="Picture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3982" y="2600326"/>
                        <a:ext cx="735012"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646708" y="3740198"/>
            <a:ext cx="7926387" cy="1176337"/>
            <a:chOff x="231" y="1961"/>
            <a:chExt cx="4993" cy="741"/>
          </a:xfrm>
        </p:grpSpPr>
        <p:graphicFrame>
          <p:nvGraphicFramePr>
            <p:cNvPr id="10247" name="Object 7"/>
            <p:cNvGraphicFramePr>
              <a:graphicFrameLocks noChangeAspect="1"/>
            </p:cNvGraphicFramePr>
            <p:nvPr/>
          </p:nvGraphicFramePr>
          <p:xfrm>
            <a:off x="1615" y="1961"/>
            <a:ext cx="3609" cy="741"/>
          </p:xfrm>
          <a:graphic>
            <a:graphicData uri="http://schemas.openxmlformats.org/presentationml/2006/ole">
              <mc:AlternateContent xmlns:mc="http://schemas.openxmlformats.org/markup-compatibility/2006">
                <mc:Choice xmlns:v="urn:schemas-microsoft-com:vml" Requires="v">
                  <p:oleObj spid="_x0000_s153689" name="Equation" r:id="rId9" imgW="2386080" imgH="609840" progId="">
                    <p:embed/>
                  </p:oleObj>
                </mc:Choice>
                <mc:Fallback>
                  <p:oleObj name="Equation" r:id="rId9" imgW="2386080" imgH="609840" progId="">
                    <p:embed/>
                    <p:pic>
                      <p:nvPicPr>
                        <p:cNvPr id="0" name="Picture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5" y="1961"/>
                          <a:ext cx="3609" cy="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0" name="Text Box 8"/>
            <p:cNvSpPr txBox="1">
              <a:spLocks noChangeArrowheads="1"/>
            </p:cNvSpPr>
            <p:nvPr/>
          </p:nvSpPr>
          <p:spPr bwMode="auto">
            <a:xfrm>
              <a:off x="231" y="2097"/>
              <a:ext cx="17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对</a:t>
              </a:r>
              <a:r>
                <a:rPr kumimoji="0" lang="en-US" altLang="zh-CN" sz="3200" dirty="0">
                  <a:solidFill>
                    <a:schemeClr val="accent2"/>
                  </a:solidFill>
                  <a:latin typeface="Times New Roman" panose="02020603050405020304" pitchFamily="18" charset="0"/>
                </a:rPr>
                <a:t>II</a:t>
              </a:r>
              <a:r>
                <a:rPr kumimoji="0" lang="zh-CN" altLang="en-US" sz="3200" dirty="0">
                  <a:solidFill>
                    <a:schemeClr val="accent2"/>
                  </a:solidFill>
                  <a:latin typeface="Times New Roman" panose="02020603050405020304" pitchFamily="18" charset="0"/>
                </a:rPr>
                <a:t>型系统 </a:t>
              </a:r>
            </a:p>
          </p:txBody>
        </p:sp>
      </p:grpSp>
      <p:graphicFrame>
        <p:nvGraphicFramePr>
          <p:cNvPr id="193545" name="Object 9"/>
          <p:cNvGraphicFramePr>
            <a:graphicFrameLocks noChangeAspect="1"/>
          </p:cNvGraphicFramePr>
          <p:nvPr>
            <p:extLst>
              <p:ext uri="{D42A27DB-BD31-4B8C-83A1-F6EECF244321}">
                <p14:modId xmlns:p14="http://schemas.microsoft.com/office/powerpoint/2010/main" val="3452845555"/>
              </p:ext>
            </p:extLst>
          </p:nvPr>
        </p:nvGraphicFramePr>
        <p:xfrm>
          <a:off x="2188948" y="5108575"/>
          <a:ext cx="5118100" cy="1174750"/>
        </p:xfrm>
        <a:graphic>
          <a:graphicData uri="http://schemas.openxmlformats.org/presentationml/2006/ole">
            <mc:AlternateContent xmlns:mc="http://schemas.openxmlformats.org/markup-compatibility/2006">
              <mc:Choice xmlns:v="urn:schemas-microsoft-com:vml" Requires="v">
                <p:oleObj spid="_x0000_s153690" name="Equation" r:id="rId11" imgW="2690640" imgH="609840" progId="">
                  <p:embed/>
                </p:oleObj>
              </mc:Choice>
              <mc:Fallback>
                <p:oleObj name="Equation" r:id="rId11" imgW="2690640" imgH="609840" progId="">
                  <p:embed/>
                  <p:pic>
                    <p:nvPicPr>
                      <p:cNvPr id="0" name="Picture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8948" y="5108575"/>
                        <a:ext cx="5118100"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6" name="Object 10"/>
          <p:cNvGraphicFramePr>
            <a:graphicFrameLocks noChangeAspect="1"/>
          </p:cNvGraphicFramePr>
          <p:nvPr>
            <p:extLst>
              <p:ext uri="{D42A27DB-BD31-4B8C-83A1-F6EECF244321}">
                <p14:modId xmlns:p14="http://schemas.microsoft.com/office/powerpoint/2010/main" val="1437498874"/>
              </p:ext>
            </p:extLst>
          </p:nvPr>
        </p:nvGraphicFramePr>
        <p:xfrm>
          <a:off x="7452320" y="5537200"/>
          <a:ext cx="703262" cy="317500"/>
        </p:xfrm>
        <a:graphic>
          <a:graphicData uri="http://schemas.openxmlformats.org/presentationml/2006/ole">
            <mc:AlternateContent xmlns:mc="http://schemas.openxmlformats.org/markup-compatibility/2006">
              <mc:Choice xmlns:v="urn:schemas-microsoft-com:vml" Requires="v">
                <p:oleObj spid="_x0000_s153691" name="Equation" r:id="rId13" imgW="355320" imgH="152280" progId="">
                  <p:embed/>
                </p:oleObj>
              </mc:Choice>
              <mc:Fallback>
                <p:oleObj name="Equation" r:id="rId13" imgW="355320" imgH="152280" progId="">
                  <p:embed/>
                  <p:pic>
                    <p:nvPicPr>
                      <p:cNvPr id="0" name="Picture 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2320" y="5537200"/>
                        <a:ext cx="703262"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264268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2483768" y="1628800"/>
            <a:ext cx="5184576" cy="4680520"/>
          </a:xfrm>
          <a:noFill/>
          <a:ln/>
        </p:spPr>
        <p:txBody>
          <a:bodyPr>
            <a:normAutofit fontScale="92500" lnSpcReduction="20000"/>
          </a:bodyPr>
          <a:lstStyle/>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概述</a:t>
            </a: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控制系统的动态数学模型</a:t>
            </a: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时域瞬态响应分析</a:t>
            </a: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控制系统的频率特性</a:t>
            </a: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控制系统的稳定性分析</a:t>
            </a:r>
          </a:p>
          <a:p>
            <a:pPr>
              <a:spcBef>
                <a:spcPct val="50000"/>
              </a:spcBef>
              <a:buClr>
                <a:srgbClr val="FF0000"/>
              </a:buClr>
              <a:buFont typeface="Wingdings" pitchFamily="2" charset="2"/>
              <a:buChar char="Ø"/>
            </a:pPr>
            <a:r>
              <a:rPr lang="zh-CN" altLang="en-US" sz="3000" b="1" dirty="0">
                <a:solidFill>
                  <a:srgbClr val="FF0000"/>
                </a:solidFill>
                <a:latin typeface="黑体" panose="02010609060101010101" pitchFamily="49" charset="-122"/>
                <a:ea typeface="黑体" panose="02010609060101010101" pitchFamily="49" charset="-122"/>
              </a:rPr>
              <a:t>控制系统的误差分析和计算</a:t>
            </a:r>
            <a:endParaRPr lang="en-US" altLang="zh-CN" sz="3000" b="1" dirty="0">
              <a:solidFill>
                <a:srgbClr val="FF0000"/>
              </a:solidFill>
              <a:latin typeface="黑体" panose="02010609060101010101" pitchFamily="49" charset="-122"/>
              <a:ea typeface="黑体" panose="02010609060101010101" pitchFamily="49" charset="-122"/>
            </a:endParaRP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控制系统的综合与校正</a:t>
            </a:r>
            <a:endParaRPr lang="en-US" altLang="zh-CN" sz="2400" b="1" dirty="0">
              <a:solidFill>
                <a:srgbClr val="C0C0C0"/>
              </a:solidFill>
              <a:latin typeface="黑体" panose="02010609060101010101" pitchFamily="49" charset="-122"/>
              <a:ea typeface="黑体" panose="02010609060101010101" pitchFamily="49" charset="-122"/>
            </a:endParaRP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根轨迹法</a:t>
            </a:r>
            <a:endParaRPr lang="en-US" altLang="zh-CN" sz="2400" b="1" dirty="0">
              <a:solidFill>
                <a:srgbClr val="C0C0C0"/>
              </a:solidFill>
              <a:latin typeface="黑体" panose="02010609060101010101" pitchFamily="49" charset="-122"/>
              <a:ea typeface="黑体" panose="02010609060101010101" pitchFamily="49" charset="-122"/>
            </a:endParaRP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控制系统的非线性问题</a:t>
            </a:r>
            <a:endParaRPr lang="en-US" altLang="zh-CN" sz="2400" b="1" dirty="0">
              <a:solidFill>
                <a:srgbClr val="C0C0C0"/>
              </a:solidFill>
              <a:latin typeface="黑体" panose="02010609060101010101" pitchFamily="49" charset="-122"/>
              <a:ea typeface="黑体" panose="02010609060101010101" pitchFamily="49" charset="-122"/>
            </a:endParaRP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计算机控制系统</a:t>
            </a:r>
            <a:endParaRPr lang="en-US" altLang="zh-CN" sz="2400" b="1" dirty="0">
              <a:solidFill>
                <a:srgbClr val="C0C0C0"/>
              </a:solidFill>
              <a:latin typeface="黑体" panose="02010609060101010101" pitchFamily="49" charset="-122"/>
              <a:ea typeface="黑体" panose="02010609060101010101" pitchFamily="49" charset="-122"/>
            </a:endParaRPr>
          </a:p>
        </p:txBody>
      </p:sp>
      <p:grpSp>
        <p:nvGrpSpPr>
          <p:cNvPr id="5" name="Group 13"/>
          <p:cNvGrpSpPr>
            <a:grpSpLocks/>
          </p:cNvGrpSpPr>
          <p:nvPr/>
        </p:nvGrpSpPr>
        <p:grpSpPr bwMode="auto">
          <a:xfrm>
            <a:off x="2914774" y="764705"/>
            <a:ext cx="3313112" cy="576064"/>
            <a:chOff x="1927" y="300"/>
            <a:chExt cx="2087" cy="453"/>
          </a:xfrm>
          <a:solidFill>
            <a:srgbClr val="92D050"/>
          </a:solidFill>
        </p:grpSpPr>
        <p:sp>
          <p:nvSpPr>
            <p:cNvPr id="6"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7" name="Text Box 8"/>
            <p:cNvSpPr txBox="1">
              <a:spLocks noChangeArrowheads="1"/>
            </p:cNvSpPr>
            <p:nvPr/>
          </p:nvSpPr>
          <p:spPr bwMode="auto">
            <a:xfrm>
              <a:off x="2081" y="390"/>
              <a:ext cx="1769" cy="306"/>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lnSpc>
                  <a:spcPct val="80000"/>
                </a:lnSpc>
                <a:spcBef>
                  <a:spcPct val="50000"/>
                </a:spcBef>
                <a:buFontTx/>
                <a:buNone/>
                <a:defRPr/>
              </a:pPr>
              <a:r>
                <a:rPr lang="zh-CN" altLang="en-US" sz="2400" b="1" dirty="0">
                  <a:latin typeface="黑体" panose="02010609060101010101" pitchFamily="49" charset="-122"/>
                  <a:ea typeface="黑体" panose="02010609060101010101" pitchFamily="49" charset="-122"/>
                </a:rPr>
                <a:t>目    录</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1591676" y="4003379"/>
            <a:ext cx="284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对</a:t>
            </a:r>
            <a:r>
              <a:rPr kumimoji="0" lang="en-US" altLang="zh-CN" sz="3200" dirty="0">
                <a:solidFill>
                  <a:schemeClr val="accent2"/>
                </a:solidFill>
                <a:latin typeface="Times New Roman" panose="02020603050405020304" pitchFamily="18" charset="0"/>
              </a:rPr>
              <a:t>I</a:t>
            </a:r>
            <a:r>
              <a:rPr kumimoji="0" lang="zh-CN" altLang="en-US" sz="3200" dirty="0">
                <a:solidFill>
                  <a:schemeClr val="accent2"/>
                </a:solidFill>
                <a:latin typeface="Times New Roman" panose="02020603050405020304" pitchFamily="18" charset="0"/>
              </a:rPr>
              <a:t>型系统 </a:t>
            </a:r>
          </a:p>
        </p:txBody>
      </p:sp>
      <p:sp>
        <p:nvSpPr>
          <p:cNvPr id="194563" name="Text Box 3"/>
          <p:cNvSpPr txBox="1">
            <a:spLocks noChangeArrowheads="1"/>
          </p:cNvSpPr>
          <p:nvPr/>
        </p:nvSpPr>
        <p:spPr bwMode="auto">
          <a:xfrm>
            <a:off x="1569938" y="2872095"/>
            <a:ext cx="284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a:solidFill>
                  <a:schemeClr val="accent2"/>
                </a:solidFill>
                <a:latin typeface="Times New Roman" panose="02020603050405020304" pitchFamily="18" charset="0"/>
              </a:rPr>
              <a:t>对</a:t>
            </a:r>
            <a:r>
              <a:rPr kumimoji="0" lang="en-US" altLang="zh-CN" sz="3200">
                <a:solidFill>
                  <a:schemeClr val="accent2"/>
                </a:solidFill>
                <a:latin typeface="Times New Roman" panose="02020603050405020304" pitchFamily="18" charset="0"/>
              </a:rPr>
              <a:t>0</a:t>
            </a:r>
            <a:r>
              <a:rPr kumimoji="0" lang="zh-CN" altLang="en-US" sz="3200">
                <a:solidFill>
                  <a:schemeClr val="accent2"/>
                </a:solidFill>
                <a:latin typeface="Times New Roman" panose="02020603050405020304" pitchFamily="18" charset="0"/>
              </a:rPr>
              <a:t>型系统 </a:t>
            </a:r>
          </a:p>
        </p:txBody>
      </p:sp>
      <p:sp>
        <p:nvSpPr>
          <p:cNvPr id="194564" name="Text Box 4"/>
          <p:cNvSpPr txBox="1">
            <a:spLocks noChangeArrowheads="1"/>
          </p:cNvSpPr>
          <p:nvPr/>
        </p:nvSpPr>
        <p:spPr bwMode="auto">
          <a:xfrm>
            <a:off x="1644442" y="5204695"/>
            <a:ext cx="284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对</a:t>
            </a:r>
            <a:r>
              <a:rPr kumimoji="0" lang="en-US" altLang="zh-CN" sz="3200" dirty="0">
                <a:solidFill>
                  <a:schemeClr val="accent2"/>
                </a:solidFill>
                <a:latin typeface="Times New Roman" panose="02020603050405020304" pitchFamily="18" charset="0"/>
              </a:rPr>
              <a:t>II</a:t>
            </a:r>
            <a:r>
              <a:rPr kumimoji="0" lang="zh-CN" altLang="en-US" sz="3200" dirty="0">
                <a:solidFill>
                  <a:schemeClr val="accent2"/>
                </a:solidFill>
                <a:latin typeface="Times New Roman" panose="02020603050405020304" pitchFamily="18" charset="0"/>
              </a:rPr>
              <a:t>型系统 </a:t>
            </a:r>
          </a:p>
        </p:txBody>
      </p:sp>
      <p:sp>
        <p:nvSpPr>
          <p:cNvPr id="11273" name="Text Box 5"/>
          <p:cNvSpPr txBox="1">
            <a:spLocks noChangeArrowheads="1"/>
          </p:cNvSpPr>
          <p:nvPr/>
        </p:nvSpPr>
        <p:spPr bwMode="auto">
          <a:xfrm>
            <a:off x="1475656" y="1435743"/>
            <a:ext cx="3924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单位斜坡输入时， </a:t>
            </a:r>
          </a:p>
        </p:txBody>
      </p:sp>
      <p:graphicFrame>
        <p:nvGraphicFramePr>
          <p:cNvPr id="11266" name="Object 6"/>
          <p:cNvGraphicFramePr>
            <a:graphicFrameLocks noChangeAspect="1"/>
          </p:cNvGraphicFramePr>
          <p:nvPr>
            <p:extLst>
              <p:ext uri="{D42A27DB-BD31-4B8C-83A1-F6EECF244321}">
                <p14:modId xmlns:p14="http://schemas.microsoft.com/office/powerpoint/2010/main" val="1696063569"/>
              </p:ext>
            </p:extLst>
          </p:nvPr>
        </p:nvGraphicFramePr>
        <p:xfrm>
          <a:off x="5296941" y="1098027"/>
          <a:ext cx="1374775" cy="1079500"/>
        </p:xfrm>
        <a:graphic>
          <a:graphicData uri="http://schemas.openxmlformats.org/presentationml/2006/ole">
            <mc:AlternateContent xmlns:mc="http://schemas.openxmlformats.org/markup-compatibility/2006">
              <mc:Choice xmlns:v="urn:schemas-microsoft-com:vml" Requires="v">
                <p:oleObj spid="_x0000_s154682" name="Equation" r:id="rId3" imgW="710640" imgH="559080" progId="">
                  <p:embed/>
                </p:oleObj>
              </mc:Choice>
              <mc:Fallback>
                <p:oleObj name="Equation" r:id="rId3" imgW="710640" imgH="559080" progId="">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941" y="1098027"/>
                        <a:ext cx="137477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67" name="Object 7"/>
          <p:cNvGraphicFramePr>
            <a:graphicFrameLocks noChangeAspect="1"/>
          </p:cNvGraphicFramePr>
          <p:nvPr>
            <p:extLst>
              <p:ext uri="{D42A27DB-BD31-4B8C-83A1-F6EECF244321}">
                <p14:modId xmlns:p14="http://schemas.microsoft.com/office/powerpoint/2010/main" val="398750290"/>
              </p:ext>
            </p:extLst>
          </p:nvPr>
        </p:nvGraphicFramePr>
        <p:xfrm>
          <a:off x="4509988" y="2586681"/>
          <a:ext cx="2654300" cy="1079500"/>
        </p:xfrm>
        <a:graphic>
          <a:graphicData uri="http://schemas.openxmlformats.org/presentationml/2006/ole">
            <mc:AlternateContent xmlns:mc="http://schemas.openxmlformats.org/markup-compatibility/2006">
              <mc:Choice xmlns:v="urn:schemas-microsoft-com:vml" Requires="v">
                <p:oleObj spid="_x0000_s154683" name="Equation" r:id="rId5" imgW="1396080" imgH="559080" progId="">
                  <p:embed/>
                </p:oleObj>
              </mc:Choice>
              <mc:Fallback>
                <p:oleObj name="Equation" r:id="rId5" imgW="1396080" imgH="559080" progId="">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9988" y="2586681"/>
                        <a:ext cx="26543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68" name="Object 8"/>
          <p:cNvGraphicFramePr>
            <a:graphicFrameLocks noChangeAspect="1"/>
          </p:cNvGraphicFramePr>
          <p:nvPr>
            <p:extLst>
              <p:ext uri="{D42A27DB-BD31-4B8C-83A1-F6EECF244321}">
                <p14:modId xmlns:p14="http://schemas.microsoft.com/office/powerpoint/2010/main" val="537597678"/>
              </p:ext>
            </p:extLst>
          </p:nvPr>
        </p:nvGraphicFramePr>
        <p:xfrm>
          <a:off x="4509988" y="3753348"/>
          <a:ext cx="2141538" cy="1079500"/>
        </p:xfrm>
        <a:graphic>
          <a:graphicData uri="http://schemas.openxmlformats.org/presentationml/2006/ole">
            <mc:AlternateContent xmlns:mc="http://schemas.openxmlformats.org/markup-compatibility/2006">
              <mc:Choice xmlns:v="urn:schemas-microsoft-com:vml" Requires="v">
                <p:oleObj spid="_x0000_s154684" name="Equation" r:id="rId7" imgW="1116720" imgH="559080" progId="">
                  <p:embed/>
                </p:oleObj>
              </mc:Choice>
              <mc:Fallback>
                <p:oleObj name="Equation" r:id="rId7" imgW="1116720" imgH="559080" progId="">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9988" y="3753348"/>
                        <a:ext cx="21415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69" name="Object 9"/>
          <p:cNvGraphicFramePr>
            <a:graphicFrameLocks noChangeAspect="1"/>
          </p:cNvGraphicFramePr>
          <p:nvPr>
            <p:extLst>
              <p:ext uri="{D42A27DB-BD31-4B8C-83A1-F6EECF244321}">
                <p14:modId xmlns:p14="http://schemas.microsoft.com/office/powerpoint/2010/main" val="2713017056"/>
              </p:ext>
            </p:extLst>
          </p:nvPr>
        </p:nvGraphicFramePr>
        <p:xfrm>
          <a:off x="4502100" y="4941788"/>
          <a:ext cx="1949450" cy="1079500"/>
        </p:xfrm>
        <a:graphic>
          <a:graphicData uri="http://schemas.openxmlformats.org/presentationml/2006/ole">
            <mc:AlternateContent xmlns:mc="http://schemas.openxmlformats.org/markup-compatibility/2006">
              <mc:Choice xmlns:v="urn:schemas-microsoft-com:vml" Requires="v">
                <p:oleObj spid="_x0000_s154685" name="Equation" r:id="rId9" imgW="1015200" imgH="559080" progId="">
                  <p:embed/>
                </p:oleObj>
              </mc:Choice>
              <mc:Fallback>
                <p:oleObj name="Equation" r:id="rId9" imgW="1015200" imgH="559080" progId="">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2100" y="4941788"/>
                        <a:ext cx="19494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3736567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3"/>
          <p:cNvSpPr txBox="1">
            <a:spLocks noChangeArrowheads="1"/>
          </p:cNvSpPr>
          <p:nvPr/>
        </p:nvSpPr>
        <p:spPr bwMode="auto">
          <a:xfrm>
            <a:off x="1107912" y="2911474"/>
            <a:ext cx="5473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宋体" panose="02010600030101010101" pitchFamily="2" charset="-122"/>
              </a:rPr>
              <a:t>定义</a:t>
            </a:r>
            <a:r>
              <a:rPr kumimoji="0" lang="zh-CN" altLang="en-US" sz="3200" dirty="0">
                <a:solidFill>
                  <a:srgbClr val="0000FF"/>
                </a:solidFill>
                <a:latin typeface="宋体" panose="02010600030101010101" pitchFamily="2" charset="-122"/>
              </a:rPr>
              <a:t>静态加速度误差系数</a:t>
            </a:r>
            <a:r>
              <a:rPr kumimoji="0" lang="zh-CN" altLang="en-US" sz="3200" dirty="0">
                <a:solidFill>
                  <a:schemeClr val="accent2"/>
                </a:solidFill>
                <a:latin typeface="宋体" panose="02010600030101010101" pitchFamily="2" charset="-122"/>
              </a:rPr>
              <a:t>：</a:t>
            </a:r>
          </a:p>
        </p:txBody>
      </p:sp>
      <p:graphicFrame>
        <p:nvGraphicFramePr>
          <p:cNvPr id="78851" name="Object 4"/>
          <p:cNvGraphicFramePr>
            <a:graphicFrameLocks noChangeAspect="1"/>
          </p:cNvGraphicFramePr>
          <p:nvPr>
            <p:extLst>
              <p:ext uri="{D42A27DB-BD31-4B8C-83A1-F6EECF244321}">
                <p14:modId xmlns:p14="http://schemas.microsoft.com/office/powerpoint/2010/main" val="1726197578"/>
              </p:ext>
            </p:extLst>
          </p:nvPr>
        </p:nvGraphicFramePr>
        <p:xfrm>
          <a:off x="3114676" y="3705226"/>
          <a:ext cx="2622550" cy="730250"/>
        </p:xfrm>
        <a:graphic>
          <a:graphicData uri="http://schemas.openxmlformats.org/presentationml/2006/ole">
            <mc:AlternateContent xmlns:mc="http://schemas.openxmlformats.org/markup-compatibility/2006">
              <mc:Choice xmlns:v="urn:schemas-microsoft-com:vml" Requires="v">
                <p:oleObj spid="_x0000_s155692" name="Equation" r:id="rId3" imgW="1370520" imgH="381240" progId="">
                  <p:embed/>
                </p:oleObj>
              </mc:Choice>
              <mc:Fallback>
                <p:oleObj name="Equation" r:id="rId3" imgW="1370520" imgH="381240" progId="">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676" y="3705226"/>
                        <a:ext cx="262255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2" name="Text Box 5"/>
          <p:cNvSpPr txBox="1">
            <a:spLocks noChangeArrowheads="1"/>
          </p:cNvSpPr>
          <p:nvPr/>
        </p:nvSpPr>
        <p:spPr bwMode="auto">
          <a:xfrm>
            <a:off x="1107912" y="905073"/>
            <a:ext cx="7561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宋体" panose="02010600030101010101" pitchFamily="2" charset="-122"/>
              </a:rPr>
              <a:t>对</a:t>
            </a:r>
            <a:r>
              <a:rPr kumimoji="0" lang="zh-CN" altLang="en-US" sz="3200" dirty="0">
                <a:solidFill>
                  <a:srgbClr val="0000FF"/>
                </a:solidFill>
                <a:latin typeface="宋体" panose="02010600030101010101" pitchFamily="2" charset="-122"/>
              </a:rPr>
              <a:t>单位加速度输入时</a:t>
            </a:r>
            <a:r>
              <a:rPr kumimoji="0" lang="zh-CN" altLang="en-US" sz="3200" dirty="0">
                <a:solidFill>
                  <a:schemeClr val="accent2"/>
                </a:solidFill>
                <a:latin typeface="宋体" panose="02010600030101010101" pitchFamily="2" charset="-122"/>
              </a:rPr>
              <a:t>，稳态误差为</a:t>
            </a:r>
            <a:endParaRPr kumimoji="0" lang="zh-CN" altLang="en-US" sz="3200" b="0" dirty="0">
              <a:solidFill>
                <a:schemeClr val="accent2"/>
              </a:solidFill>
              <a:latin typeface="宋体" panose="02010600030101010101" pitchFamily="2" charset="-122"/>
            </a:endParaRPr>
          </a:p>
        </p:txBody>
      </p:sp>
      <p:graphicFrame>
        <p:nvGraphicFramePr>
          <p:cNvPr id="189446" name="Object 6"/>
          <p:cNvGraphicFramePr>
            <a:graphicFrameLocks noChangeAspect="1"/>
          </p:cNvGraphicFramePr>
          <p:nvPr>
            <p:extLst>
              <p:ext uri="{D42A27DB-BD31-4B8C-83A1-F6EECF244321}">
                <p14:modId xmlns:p14="http://schemas.microsoft.com/office/powerpoint/2010/main" val="1297653240"/>
              </p:ext>
            </p:extLst>
          </p:nvPr>
        </p:nvGraphicFramePr>
        <p:xfrm>
          <a:off x="694368" y="1633538"/>
          <a:ext cx="8388350" cy="1111250"/>
        </p:xfrm>
        <a:graphic>
          <a:graphicData uri="http://schemas.openxmlformats.org/presentationml/2006/ole">
            <mc:AlternateContent xmlns:mc="http://schemas.openxmlformats.org/markup-compatibility/2006">
              <mc:Choice xmlns:v="urn:schemas-microsoft-com:vml" Requires="v">
                <p:oleObj spid="_x0000_s155693" name="Equation" r:id="rId5" imgW="4454640" imgH="584280" progId="">
                  <p:embed/>
                </p:oleObj>
              </mc:Choice>
              <mc:Fallback>
                <p:oleObj name="Equation" r:id="rId5" imgW="4454640" imgH="584280" progId="">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368" y="1633538"/>
                        <a:ext cx="8388350"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
          <p:cNvGrpSpPr>
            <a:grpSpLocks/>
          </p:cNvGrpSpPr>
          <p:nvPr/>
        </p:nvGrpSpPr>
        <p:grpSpPr bwMode="auto">
          <a:xfrm>
            <a:off x="1231106" y="4583604"/>
            <a:ext cx="3670300" cy="1293813"/>
            <a:chOff x="295" y="2620"/>
            <a:chExt cx="2312" cy="815"/>
          </a:xfrm>
        </p:grpSpPr>
        <p:graphicFrame>
          <p:nvGraphicFramePr>
            <p:cNvPr id="78855" name="Object 8"/>
            <p:cNvGraphicFramePr>
              <a:graphicFrameLocks noChangeAspect="1"/>
            </p:cNvGraphicFramePr>
            <p:nvPr>
              <p:extLst>
                <p:ext uri="{D42A27DB-BD31-4B8C-83A1-F6EECF244321}">
                  <p14:modId xmlns:p14="http://schemas.microsoft.com/office/powerpoint/2010/main" val="2690201511"/>
                </p:ext>
              </p:extLst>
            </p:nvPr>
          </p:nvGraphicFramePr>
          <p:xfrm>
            <a:off x="1552" y="2620"/>
            <a:ext cx="1055" cy="815"/>
          </p:xfrm>
          <a:graphic>
            <a:graphicData uri="http://schemas.openxmlformats.org/presentationml/2006/ole">
              <mc:AlternateContent xmlns:mc="http://schemas.openxmlformats.org/markup-compatibility/2006">
                <mc:Choice xmlns:v="urn:schemas-microsoft-com:vml" Requires="v">
                  <p:oleObj spid="_x0000_s155694" name="Equation" r:id="rId7" imgW="558558" imgH="431613" progId="">
                    <p:embed/>
                  </p:oleObj>
                </mc:Choice>
                <mc:Fallback>
                  <p:oleObj name="Equation" r:id="rId7" imgW="558558" imgH="431613" progId="">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2" y="2620"/>
                          <a:ext cx="1055" cy="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6" name="Text Box 9"/>
            <p:cNvSpPr txBox="1">
              <a:spLocks noChangeArrowheads="1"/>
            </p:cNvSpPr>
            <p:nvPr/>
          </p:nvSpPr>
          <p:spPr bwMode="auto">
            <a:xfrm>
              <a:off x="295" y="2840"/>
              <a:ext cx="5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rgbClr val="0000FF"/>
                  </a:solidFill>
                  <a:latin typeface="宋体" panose="02010600030101010101" pitchFamily="2" charset="-122"/>
                </a:rPr>
                <a:t>则 </a:t>
              </a:r>
              <a:endParaRPr kumimoji="0" lang="zh-CN" altLang="en-US" sz="3200" dirty="0">
                <a:solidFill>
                  <a:schemeClr val="accent2"/>
                </a:solidFill>
                <a:latin typeface="宋体" panose="02010600030101010101" pitchFamily="2" charset="-122"/>
              </a:endParaRPr>
            </a:p>
          </p:txBody>
        </p:sp>
      </p:grpSp>
      <p:sp>
        <p:nvSpPr>
          <p:cNvPr id="9"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275168444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 Box 2"/>
          <p:cNvSpPr txBox="1">
            <a:spLocks noChangeArrowheads="1"/>
          </p:cNvSpPr>
          <p:nvPr/>
        </p:nvSpPr>
        <p:spPr bwMode="auto">
          <a:xfrm>
            <a:off x="1115616" y="1002021"/>
            <a:ext cx="5473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rgbClr val="0000FF"/>
                </a:solidFill>
                <a:latin typeface="宋体" panose="02010600030101010101" pitchFamily="2" charset="-122"/>
              </a:rPr>
              <a:t>静态加速度误差系数</a:t>
            </a:r>
            <a:r>
              <a:rPr kumimoji="0" lang="zh-CN" altLang="en-US" sz="3200" dirty="0">
                <a:solidFill>
                  <a:schemeClr val="accent2"/>
                </a:solidFill>
                <a:latin typeface="宋体" panose="02010600030101010101" pitchFamily="2" charset="-122"/>
              </a:rPr>
              <a:t>：</a:t>
            </a:r>
          </a:p>
        </p:txBody>
      </p:sp>
      <p:graphicFrame>
        <p:nvGraphicFramePr>
          <p:cNvPr id="12290" name="Object 3"/>
          <p:cNvGraphicFramePr>
            <a:graphicFrameLocks noChangeAspect="1"/>
          </p:cNvGraphicFramePr>
          <p:nvPr>
            <p:extLst>
              <p:ext uri="{D42A27DB-BD31-4B8C-83A1-F6EECF244321}">
                <p14:modId xmlns:p14="http://schemas.microsoft.com/office/powerpoint/2010/main" val="1327771513"/>
              </p:ext>
            </p:extLst>
          </p:nvPr>
        </p:nvGraphicFramePr>
        <p:xfrm>
          <a:off x="3308697" y="1767196"/>
          <a:ext cx="2814638" cy="730250"/>
        </p:xfrm>
        <a:graphic>
          <a:graphicData uri="http://schemas.openxmlformats.org/presentationml/2006/ole">
            <mc:AlternateContent xmlns:mc="http://schemas.openxmlformats.org/markup-compatibility/2006">
              <mc:Choice xmlns:v="urn:schemas-microsoft-com:vml" Requires="v">
                <p:oleObj spid="_x0000_s156730" name="Equation" r:id="rId3" imgW="1472040" imgH="381240" progId="">
                  <p:embed/>
                </p:oleObj>
              </mc:Choice>
              <mc:Fallback>
                <p:oleObj name="Equation" r:id="rId3" imgW="1472040" imgH="381240" progId="">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697" y="1767196"/>
                        <a:ext cx="281463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88" name="Object 4"/>
          <p:cNvGraphicFramePr>
            <a:graphicFrameLocks noChangeAspect="1"/>
          </p:cNvGraphicFramePr>
          <p:nvPr>
            <p:extLst>
              <p:ext uri="{D42A27DB-BD31-4B8C-83A1-F6EECF244321}">
                <p14:modId xmlns:p14="http://schemas.microsoft.com/office/powerpoint/2010/main" val="1465573006"/>
              </p:ext>
            </p:extLst>
          </p:nvPr>
        </p:nvGraphicFramePr>
        <p:xfrm>
          <a:off x="1979712" y="3405202"/>
          <a:ext cx="5729287" cy="1176338"/>
        </p:xfrm>
        <a:graphic>
          <a:graphicData uri="http://schemas.openxmlformats.org/presentationml/2006/ole">
            <mc:AlternateContent xmlns:mc="http://schemas.openxmlformats.org/markup-compatibility/2006">
              <mc:Choice xmlns:v="urn:schemas-microsoft-com:vml" Requires="v">
                <p:oleObj spid="_x0000_s156731" name="Equation" r:id="rId5" imgW="2386080" imgH="609840" progId="">
                  <p:embed/>
                </p:oleObj>
              </mc:Choice>
              <mc:Fallback>
                <p:oleObj name="Equation" r:id="rId5" imgW="2386080" imgH="609840" progId="">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3405202"/>
                        <a:ext cx="5729287" cy="1176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89" name="Text Box 5"/>
          <p:cNvSpPr txBox="1">
            <a:spLocks noChangeArrowheads="1"/>
          </p:cNvSpPr>
          <p:nvPr/>
        </p:nvSpPr>
        <p:spPr bwMode="auto">
          <a:xfrm>
            <a:off x="1133475" y="2752032"/>
            <a:ext cx="284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对</a:t>
            </a:r>
            <a:r>
              <a:rPr kumimoji="0" lang="en-US" altLang="zh-CN" sz="3200" dirty="0">
                <a:solidFill>
                  <a:schemeClr val="accent2"/>
                </a:solidFill>
                <a:latin typeface="Times New Roman" panose="02020603050405020304" pitchFamily="18" charset="0"/>
              </a:rPr>
              <a:t>0</a:t>
            </a:r>
            <a:r>
              <a:rPr kumimoji="0" lang="zh-CN" altLang="en-US" sz="3200" dirty="0">
                <a:solidFill>
                  <a:schemeClr val="accent2"/>
                </a:solidFill>
                <a:latin typeface="Times New Roman" panose="02020603050405020304" pitchFamily="18" charset="0"/>
              </a:rPr>
              <a:t>型系统 </a:t>
            </a:r>
          </a:p>
        </p:txBody>
      </p:sp>
      <p:graphicFrame>
        <p:nvGraphicFramePr>
          <p:cNvPr id="195590" name="Object 6"/>
          <p:cNvGraphicFramePr>
            <a:graphicFrameLocks noChangeAspect="1"/>
          </p:cNvGraphicFramePr>
          <p:nvPr>
            <p:extLst>
              <p:ext uri="{D42A27DB-BD31-4B8C-83A1-F6EECF244321}">
                <p14:modId xmlns:p14="http://schemas.microsoft.com/office/powerpoint/2010/main" val="838560184"/>
              </p:ext>
            </p:extLst>
          </p:nvPr>
        </p:nvGraphicFramePr>
        <p:xfrm>
          <a:off x="1979712" y="4655272"/>
          <a:ext cx="5278438" cy="1174750"/>
        </p:xfrm>
        <a:graphic>
          <a:graphicData uri="http://schemas.openxmlformats.org/presentationml/2006/ole">
            <mc:AlternateContent xmlns:mc="http://schemas.openxmlformats.org/markup-compatibility/2006">
              <mc:Choice xmlns:v="urn:schemas-microsoft-com:vml" Requires="v">
                <p:oleObj spid="_x0000_s156732" name="Equation" r:id="rId7" imgW="2779560" imgH="609840" progId="">
                  <p:embed/>
                </p:oleObj>
              </mc:Choice>
              <mc:Fallback>
                <p:oleObj name="Equation" r:id="rId7" imgW="2779560" imgH="609840" progId="">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4655272"/>
                        <a:ext cx="5278438"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91" name="Object 7"/>
          <p:cNvGraphicFramePr>
            <a:graphicFrameLocks noChangeAspect="1"/>
          </p:cNvGraphicFramePr>
          <p:nvPr>
            <p:extLst>
              <p:ext uri="{D42A27DB-BD31-4B8C-83A1-F6EECF244321}">
                <p14:modId xmlns:p14="http://schemas.microsoft.com/office/powerpoint/2010/main" val="328128347"/>
              </p:ext>
            </p:extLst>
          </p:nvPr>
        </p:nvGraphicFramePr>
        <p:xfrm>
          <a:off x="7380312" y="5000724"/>
          <a:ext cx="608012" cy="444500"/>
        </p:xfrm>
        <a:graphic>
          <a:graphicData uri="http://schemas.openxmlformats.org/presentationml/2006/ole">
            <mc:AlternateContent xmlns:mc="http://schemas.openxmlformats.org/markup-compatibility/2006">
              <mc:Choice xmlns:v="urn:schemas-microsoft-com:vml" Requires="v">
                <p:oleObj spid="_x0000_s156733" name="Equation" r:id="rId9" imgW="304560" imgH="228600" progId="">
                  <p:embed/>
                </p:oleObj>
              </mc:Choice>
              <mc:Fallback>
                <p:oleObj name="Equation" r:id="rId9" imgW="304560" imgH="228600" progId="">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0312" y="5000724"/>
                        <a:ext cx="608012"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2506923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extLst>
              <p:ext uri="{D42A27DB-BD31-4B8C-83A1-F6EECF244321}">
                <p14:modId xmlns:p14="http://schemas.microsoft.com/office/powerpoint/2010/main" val="123243449"/>
              </p:ext>
            </p:extLst>
          </p:nvPr>
        </p:nvGraphicFramePr>
        <p:xfrm>
          <a:off x="2699123" y="810446"/>
          <a:ext cx="5729287" cy="1176337"/>
        </p:xfrm>
        <a:graphic>
          <a:graphicData uri="http://schemas.openxmlformats.org/presentationml/2006/ole">
            <mc:AlternateContent xmlns:mc="http://schemas.openxmlformats.org/markup-compatibility/2006">
              <mc:Choice xmlns:v="urn:schemas-microsoft-com:vml" Requires="v">
                <p:oleObj spid="_x0000_s157782" name="Equation" r:id="rId3" imgW="2386080" imgH="609840" progId="">
                  <p:embed/>
                </p:oleObj>
              </mc:Choice>
              <mc:Fallback>
                <p:oleObj name="Equation" r:id="rId3" imgW="2386080" imgH="609840"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123" y="810446"/>
                        <a:ext cx="5729287" cy="1176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0" name="Text Box 3"/>
          <p:cNvSpPr txBox="1">
            <a:spLocks noChangeArrowheads="1"/>
          </p:cNvSpPr>
          <p:nvPr/>
        </p:nvSpPr>
        <p:spPr bwMode="auto">
          <a:xfrm>
            <a:off x="611560" y="1108897"/>
            <a:ext cx="284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对</a:t>
            </a:r>
            <a:r>
              <a:rPr kumimoji="0" lang="en-US" altLang="zh-CN" sz="3200" dirty="0">
                <a:solidFill>
                  <a:schemeClr val="accent2"/>
                </a:solidFill>
                <a:latin typeface="Times New Roman" panose="02020603050405020304" pitchFamily="18" charset="0"/>
              </a:rPr>
              <a:t>I</a:t>
            </a:r>
            <a:r>
              <a:rPr kumimoji="0" lang="zh-CN" altLang="en-US" sz="3200" dirty="0">
                <a:solidFill>
                  <a:schemeClr val="accent2"/>
                </a:solidFill>
                <a:latin typeface="Times New Roman" panose="02020603050405020304" pitchFamily="18" charset="0"/>
              </a:rPr>
              <a:t>型系统 </a:t>
            </a:r>
          </a:p>
        </p:txBody>
      </p:sp>
      <p:graphicFrame>
        <p:nvGraphicFramePr>
          <p:cNvPr id="196612" name="Object 4"/>
          <p:cNvGraphicFramePr>
            <a:graphicFrameLocks noChangeAspect="1"/>
          </p:cNvGraphicFramePr>
          <p:nvPr>
            <p:extLst>
              <p:ext uri="{D42A27DB-BD31-4B8C-83A1-F6EECF244321}">
                <p14:modId xmlns:p14="http://schemas.microsoft.com/office/powerpoint/2010/main" val="3912316028"/>
              </p:ext>
            </p:extLst>
          </p:nvPr>
        </p:nvGraphicFramePr>
        <p:xfrm>
          <a:off x="1619151" y="2182242"/>
          <a:ext cx="5280025" cy="1174750"/>
        </p:xfrm>
        <a:graphic>
          <a:graphicData uri="http://schemas.openxmlformats.org/presentationml/2006/ole">
            <mc:AlternateContent xmlns:mc="http://schemas.openxmlformats.org/markup-compatibility/2006">
              <mc:Choice xmlns:v="urn:schemas-microsoft-com:vml" Requires="v">
                <p:oleObj spid="_x0000_s157783" name="Equation" r:id="rId5" imgW="2779560" imgH="609840" progId="">
                  <p:embed/>
                </p:oleObj>
              </mc:Choice>
              <mc:Fallback>
                <p:oleObj name="Equation" r:id="rId5" imgW="2779560" imgH="609840"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151" y="2182242"/>
                        <a:ext cx="5280025"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3" name="Object 5"/>
          <p:cNvGraphicFramePr>
            <a:graphicFrameLocks noChangeAspect="1"/>
          </p:cNvGraphicFramePr>
          <p:nvPr>
            <p:extLst>
              <p:ext uri="{D42A27DB-BD31-4B8C-83A1-F6EECF244321}">
                <p14:modId xmlns:p14="http://schemas.microsoft.com/office/powerpoint/2010/main" val="1266468680"/>
              </p:ext>
            </p:extLst>
          </p:nvPr>
        </p:nvGraphicFramePr>
        <p:xfrm>
          <a:off x="6990135" y="2459542"/>
          <a:ext cx="606425" cy="444500"/>
        </p:xfrm>
        <a:graphic>
          <a:graphicData uri="http://schemas.openxmlformats.org/presentationml/2006/ole">
            <mc:AlternateContent xmlns:mc="http://schemas.openxmlformats.org/markup-compatibility/2006">
              <mc:Choice xmlns:v="urn:schemas-microsoft-com:vml" Requires="v">
                <p:oleObj spid="_x0000_s157784" name="Equation" r:id="rId7" imgW="304560" imgH="228600" progId="">
                  <p:embed/>
                </p:oleObj>
              </mc:Choice>
              <mc:Fallback>
                <p:oleObj name="Equation" r:id="rId7" imgW="304560" imgH="228600" progId="">
                  <p:embed/>
                  <p:pic>
                    <p:nvPicPr>
                      <p:cNvPr id="0" name="Picture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0135" y="2459542"/>
                        <a:ext cx="6064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4" name="Object 6"/>
          <p:cNvGraphicFramePr>
            <a:graphicFrameLocks noChangeAspect="1"/>
          </p:cNvGraphicFramePr>
          <p:nvPr>
            <p:extLst>
              <p:ext uri="{D42A27DB-BD31-4B8C-83A1-F6EECF244321}">
                <p14:modId xmlns:p14="http://schemas.microsoft.com/office/powerpoint/2010/main" val="3508029575"/>
              </p:ext>
            </p:extLst>
          </p:nvPr>
        </p:nvGraphicFramePr>
        <p:xfrm>
          <a:off x="3034108" y="3692822"/>
          <a:ext cx="5729288" cy="1176338"/>
        </p:xfrm>
        <a:graphic>
          <a:graphicData uri="http://schemas.openxmlformats.org/presentationml/2006/ole">
            <mc:AlternateContent xmlns:mc="http://schemas.openxmlformats.org/markup-compatibility/2006">
              <mc:Choice xmlns:v="urn:schemas-microsoft-com:vml" Requires="v">
                <p:oleObj spid="_x0000_s157785" name="Equation" r:id="rId9" imgW="2386080" imgH="609840" progId="">
                  <p:embed/>
                </p:oleObj>
              </mc:Choice>
              <mc:Fallback>
                <p:oleObj name="Equation" r:id="rId9" imgW="2386080" imgH="609840" progId="">
                  <p:embed/>
                  <p:pic>
                    <p:nvPicPr>
                      <p:cNvPr id="0" name="Picture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4108" y="3692822"/>
                        <a:ext cx="5729288" cy="1176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5" name="Text Box 7"/>
          <p:cNvSpPr txBox="1">
            <a:spLocks noChangeArrowheads="1"/>
          </p:cNvSpPr>
          <p:nvPr/>
        </p:nvSpPr>
        <p:spPr bwMode="auto">
          <a:xfrm>
            <a:off x="683568" y="3957775"/>
            <a:ext cx="284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a:solidFill>
                  <a:schemeClr val="accent2"/>
                </a:solidFill>
                <a:latin typeface="Times New Roman" panose="02020603050405020304" pitchFamily="18" charset="0"/>
              </a:rPr>
              <a:t>对</a:t>
            </a:r>
            <a:r>
              <a:rPr kumimoji="0" lang="en-US" altLang="zh-CN" sz="3200">
                <a:solidFill>
                  <a:schemeClr val="accent2"/>
                </a:solidFill>
                <a:latin typeface="Times New Roman" panose="02020603050405020304" pitchFamily="18" charset="0"/>
              </a:rPr>
              <a:t>II</a:t>
            </a:r>
            <a:r>
              <a:rPr kumimoji="0" lang="zh-CN" altLang="en-US" sz="3200">
                <a:solidFill>
                  <a:schemeClr val="accent2"/>
                </a:solidFill>
                <a:latin typeface="Times New Roman" panose="02020603050405020304" pitchFamily="18" charset="0"/>
              </a:rPr>
              <a:t>型系统 </a:t>
            </a:r>
          </a:p>
        </p:txBody>
      </p:sp>
      <p:graphicFrame>
        <p:nvGraphicFramePr>
          <p:cNvPr id="196616" name="Object 8"/>
          <p:cNvGraphicFramePr>
            <a:graphicFrameLocks noChangeAspect="1"/>
          </p:cNvGraphicFramePr>
          <p:nvPr>
            <p:extLst>
              <p:ext uri="{D42A27DB-BD31-4B8C-83A1-F6EECF244321}">
                <p14:modId xmlns:p14="http://schemas.microsoft.com/office/powerpoint/2010/main" val="517357115"/>
              </p:ext>
            </p:extLst>
          </p:nvPr>
        </p:nvGraphicFramePr>
        <p:xfrm>
          <a:off x="1907704" y="4919664"/>
          <a:ext cx="5278437" cy="1174750"/>
        </p:xfrm>
        <a:graphic>
          <a:graphicData uri="http://schemas.openxmlformats.org/presentationml/2006/ole">
            <mc:AlternateContent xmlns:mc="http://schemas.openxmlformats.org/markup-compatibility/2006">
              <mc:Choice xmlns:v="urn:schemas-microsoft-com:vml" Requires="v">
                <p:oleObj spid="_x0000_s157786" name="Equation" r:id="rId11" imgW="2779560" imgH="609840" progId="">
                  <p:embed/>
                </p:oleObj>
              </mc:Choice>
              <mc:Fallback>
                <p:oleObj name="Equation" r:id="rId11" imgW="2779560" imgH="609840" progId="">
                  <p:embed/>
                  <p:pic>
                    <p:nvPicPr>
                      <p:cNvPr id="0" name="Picture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7704" y="4919664"/>
                        <a:ext cx="5278437"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7" name="Object 9"/>
          <p:cNvGraphicFramePr>
            <a:graphicFrameLocks noChangeAspect="1"/>
          </p:cNvGraphicFramePr>
          <p:nvPr>
            <p:extLst>
              <p:ext uri="{D42A27DB-BD31-4B8C-83A1-F6EECF244321}">
                <p14:modId xmlns:p14="http://schemas.microsoft.com/office/powerpoint/2010/main" val="2259963606"/>
              </p:ext>
            </p:extLst>
          </p:nvPr>
        </p:nvGraphicFramePr>
        <p:xfrm>
          <a:off x="7267030" y="5232461"/>
          <a:ext cx="735012" cy="412750"/>
        </p:xfrm>
        <a:graphic>
          <a:graphicData uri="http://schemas.openxmlformats.org/presentationml/2006/ole">
            <mc:AlternateContent xmlns:mc="http://schemas.openxmlformats.org/markup-compatibility/2006">
              <mc:Choice xmlns:v="urn:schemas-microsoft-com:vml" Requires="v">
                <p:oleObj spid="_x0000_s157787" name="Equation" r:id="rId13" imgW="380880" imgH="203400" progId="">
                  <p:embed/>
                </p:oleObj>
              </mc:Choice>
              <mc:Fallback>
                <p:oleObj name="Equation" r:id="rId13" imgW="380880" imgH="203400" progId="">
                  <p:embed/>
                  <p:pic>
                    <p:nvPicPr>
                      <p:cNvPr id="0" name="Picture 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67030" y="5232461"/>
                        <a:ext cx="735012"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1270394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1161441" y="4397376"/>
            <a:ext cx="284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对</a:t>
            </a:r>
            <a:r>
              <a:rPr kumimoji="0" lang="en-US" altLang="zh-CN" sz="3200" dirty="0">
                <a:solidFill>
                  <a:schemeClr val="accent2"/>
                </a:solidFill>
                <a:latin typeface="Times New Roman" panose="02020603050405020304" pitchFamily="18" charset="0"/>
              </a:rPr>
              <a:t>I</a:t>
            </a:r>
            <a:r>
              <a:rPr kumimoji="0" lang="zh-CN" altLang="en-US" sz="3200" dirty="0">
                <a:solidFill>
                  <a:schemeClr val="accent2"/>
                </a:solidFill>
                <a:latin typeface="Times New Roman" panose="02020603050405020304" pitchFamily="18" charset="0"/>
              </a:rPr>
              <a:t>型系统 </a:t>
            </a:r>
          </a:p>
        </p:txBody>
      </p:sp>
      <p:sp>
        <p:nvSpPr>
          <p:cNvPr id="197635" name="Text Box 3"/>
          <p:cNvSpPr txBox="1">
            <a:spLocks noChangeArrowheads="1"/>
          </p:cNvSpPr>
          <p:nvPr/>
        </p:nvSpPr>
        <p:spPr bwMode="auto">
          <a:xfrm>
            <a:off x="1107392" y="3337635"/>
            <a:ext cx="284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对</a:t>
            </a:r>
            <a:r>
              <a:rPr kumimoji="0" lang="en-US" altLang="zh-CN" sz="3200" dirty="0">
                <a:solidFill>
                  <a:schemeClr val="accent2"/>
                </a:solidFill>
                <a:latin typeface="Times New Roman" panose="02020603050405020304" pitchFamily="18" charset="0"/>
              </a:rPr>
              <a:t>0</a:t>
            </a:r>
            <a:r>
              <a:rPr kumimoji="0" lang="zh-CN" altLang="en-US" sz="3200" dirty="0">
                <a:solidFill>
                  <a:schemeClr val="accent2"/>
                </a:solidFill>
                <a:latin typeface="Times New Roman" panose="02020603050405020304" pitchFamily="18" charset="0"/>
              </a:rPr>
              <a:t>型系统 </a:t>
            </a:r>
          </a:p>
        </p:txBody>
      </p:sp>
      <p:sp>
        <p:nvSpPr>
          <p:cNvPr id="197636" name="Text Box 4"/>
          <p:cNvSpPr txBox="1">
            <a:spLocks noChangeArrowheads="1"/>
          </p:cNvSpPr>
          <p:nvPr/>
        </p:nvSpPr>
        <p:spPr bwMode="auto">
          <a:xfrm>
            <a:off x="1118358" y="5445125"/>
            <a:ext cx="284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对</a:t>
            </a:r>
            <a:r>
              <a:rPr kumimoji="0" lang="en-US" altLang="zh-CN" sz="3200" dirty="0">
                <a:solidFill>
                  <a:schemeClr val="accent2"/>
                </a:solidFill>
                <a:latin typeface="Times New Roman" panose="02020603050405020304" pitchFamily="18" charset="0"/>
              </a:rPr>
              <a:t>II</a:t>
            </a:r>
            <a:r>
              <a:rPr kumimoji="0" lang="zh-CN" altLang="en-US" sz="3200" dirty="0">
                <a:solidFill>
                  <a:schemeClr val="accent2"/>
                </a:solidFill>
                <a:latin typeface="Times New Roman" panose="02020603050405020304" pitchFamily="18" charset="0"/>
              </a:rPr>
              <a:t>型系统 </a:t>
            </a:r>
          </a:p>
        </p:txBody>
      </p:sp>
      <p:sp>
        <p:nvSpPr>
          <p:cNvPr id="14345" name="Text Box 5"/>
          <p:cNvSpPr txBox="1">
            <a:spLocks noChangeArrowheads="1"/>
          </p:cNvSpPr>
          <p:nvPr/>
        </p:nvSpPr>
        <p:spPr bwMode="auto">
          <a:xfrm>
            <a:off x="954088" y="959731"/>
            <a:ext cx="3924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Times New Roman" panose="02020603050405020304" pitchFamily="18" charset="0"/>
              </a:rPr>
              <a:t>单位加速度输入时， </a:t>
            </a:r>
          </a:p>
        </p:txBody>
      </p:sp>
      <p:graphicFrame>
        <p:nvGraphicFramePr>
          <p:cNvPr id="197638" name="Object 6"/>
          <p:cNvGraphicFramePr>
            <a:graphicFrameLocks noChangeAspect="1"/>
          </p:cNvGraphicFramePr>
          <p:nvPr>
            <p:extLst>
              <p:ext uri="{D42A27DB-BD31-4B8C-83A1-F6EECF244321}">
                <p14:modId xmlns:p14="http://schemas.microsoft.com/office/powerpoint/2010/main" val="1775274932"/>
              </p:ext>
            </p:extLst>
          </p:nvPr>
        </p:nvGraphicFramePr>
        <p:xfrm>
          <a:off x="1388616" y="1581151"/>
          <a:ext cx="6654800" cy="1111250"/>
        </p:xfrm>
        <a:graphic>
          <a:graphicData uri="http://schemas.openxmlformats.org/presentationml/2006/ole">
            <mc:AlternateContent xmlns:mc="http://schemas.openxmlformats.org/markup-compatibility/2006">
              <mc:Choice xmlns:v="urn:schemas-microsoft-com:vml" Requires="v">
                <p:oleObj spid="_x0000_s158778" name="Equation" r:id="rId3" imgW="3502800" imgH="584280" progId="">
                  <p:embed/>
                </p:oleObj>
              </mc:Choice>
              <mc:Fallback>
                <p:oleObj name="Equation" r:id="rId3" imgW="3502800" imgH="584280" progId="">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616" y="1581151"/>
                        <a:ext cx="6654800"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39" name="Object 7"/>
          <p:cNvGraphicFramePr>
            <a:graphicFrameLocks noChangeAspect="1"/>
          </p:cNvGraphicFramePr>
          <p:nvPr>
            <p:extLst>
              <p:ext uri="{D42A27DB-BD31-4B8C-83A1-F6EECF244321}">
                <p14:modId xmlns:p14="http://schemas.microsoft.com/office/powerpoint/2010/main" val="4176531620"/>
              </p:ext>
            </p:extLst>
          </p:nvPr>
        </p:nvGraphicFramePr>
        <p:xfrm>
          <a:off x="4021138" y="3018755"/>
          <a:ext cx="2686050" cy="1079500"/>
        </p:xfrm>
        <a:graphic>
          <a:graphicData uri="http://schemas.openxmlformats.org/presentationml/2006/ole">
            <mc:AlternateContent xmlns:mc="http://schemas.openxmlformats.org/markup-compatibility/2006">
              <mc:Choice xmlns:v="urn:schemas-microsoft-com:vml" Requires="v">
                <p:oleObj spid="_x0000_s158779" name="Equation" r:id="rId5" imgW="1408680" imgH="559080" progId="">
                  <p:embed/>
                </p:oleObj>
              </mc:Choice>
              <mc:Fallback>
                <p:oleObj name="Equation" r:id="rId5" imgW="1408680" imgH="559080" progId="">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1138" y="3018755"/>
                        <a:ext cx="26860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40" name="Object 8"/>
          <p:cNvGraphicFramePr>
            <a:graphicFrameLocks noChangeAspect="1"/>
          </p:cNvGraphicFramePr>
          <p:nvPr>
            <p:extLst>
              <p:ext uri="{D42A27DB-BD31-4B8C-83A1-F6EECF244321}">
                <p14:modId xmlns:p14="http://schemas.microsoft.com/office/powerpoint/2010/main" val="425964489"/>
              </p:ext>
            </p:extLst>
          </p:nvPr>
        </p:nvGraphicFramePr>
        <p:xfrm>
          <a:off x="4006241" y="4066970"/>
          <a:ext cx="2044700" cy="1079500"/>
        </p:xfrm>
        <a:graphic>
          <a:graphicData uri="http://schemas.openxmlformats.org/presentationml/2006/ole">
            <mc:AlternateContent xmlns:mc="http://schemas.openxmlformats.org/markup-compatibility/2006">
              <mc:Choice xmlns:v="urn:schemas-microsoft-com:vml" Requires="v">
                <p:oleObj spid="_x0000_s158780" name="Equation" r:id="rId7" imgW="1065960" imgH="559080" progId="">
                  <p:embed/>
                </p:oleObj>
              </mc:Choice>
              <mc:Fallback>
                <p:oleObj name="Equation" r:id="rId7" imgW="1065960" imgH="559080" progId="">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6241" y="4066970"/>
                        <a:ext cx="20447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41" name="Object 9"/>
          <p:cNvGraphicFramePr>
            <a:graphicFrameLocks noChangeAspect="1"/>
          </p:cNvGraphicFramePr>
          <p:nvPr>
            <p:extLst>
              <p:ext uri="{D42A27DB-BD31-4B8C-83A1-F6EECF244321}">
                <p14:modId xmlns:p14="http://schemas.microsoft.com/office/powerpoint/2010/main" val="4241746094"/>
              </p:ext>
            </p:extLst>
          </p:nvPr>
        </p:nvGraphicFramePr>
        <p:xfrm>
          <a:off x="3944218" y="5175789"/>
          <a:ext cx="2139950" cy="1079500"/>
        </p:xfrm>
        <a:graphic>
          <a:graphicData uri="http://schemas.openxmlformats.org/presentationml/2006/ole">
            <mc:AlternateContent xmlns:mc="http://schemas.openxmlformats.org/markup-compatibility/2006">
              <mc:Choice xmlns:v="urn:schemas-microsoft-com:vml" Requires="v">
                <p:oleObj spid="_x0000_s158781" name="Equation" r:id="rId9" imgW="1116720" imgH="559080" progId="">
                  <p:embed/>
                </p:oleObj>
              </mc:Choice>
              <mc:Fallback>
                <p:oleObj name="Equation" r:id="rId9" imgW="1116720" imgH="559080" progId="">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44218" y="5175789"/>
                        <a:ext cx="21399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spTree>
    <p:extLst>
      <p:ext uri="{BB962C8B-B14F-4D97-AF65-F5344CB8AC3E}">
        <p14:creationId xmlns:p14="http://schemas.microsoft.com/office/powerpoint/2010/main" val="1626021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99" name="Group 39"/>
          <p:cNvGraphicFramePr>
            <a:graphicFrameLocks noGrp="1"/>
          </p:cNvGraphicFramePr>
          <p:nvPr/>
        </p:nvGraphicFramePr>
        <p:xfrm>
          <a:off x="539552" y="836712"/>
          <a:ext cx="7991475" cy="4137025"/>
        </p:xfrm>
        <a:graphic>
          <a:graphicData uri="http://schemas.openxmlformats.org/drawingml/2006/table">
            <a:tbl>
              <a:tblPr/>
              <a:tblGrid>
                <a:gridCol w="1998662">
                  <a:extLst>
                    <a:ext uri="{9D8B030D-6E8A-4147-A177-3AD203B41FA5}">
                      <a16:colId xmlns:a16="http://schemas.microsoft.com/office/drawing/2014/main" val="20000"/>
                    </a:ext>
                  </a:extLst>
                </a:gridCol>
                <a:gridCol w="1997075">
                  <a:extLst>
                    <a:ext uri="{9D8B030D-6E8A-4147-A177-3AD203B41FA5}">
                      <a16:colId xmlns:a16="http://schemas.microsoft.com/office/drawing/2014/main" val="20001"/>
                    </a:ext>
                  </a:extLst>
                </a:gridCol>
                <a:gridCol w="1998663">
                  <a:extLst>
                    <a:ext uri="{9D8B030D-6E8A-4147-A177-3AD203B41FA5}">
                      <a16:colId xmlns:a16="http://schemas.microsoft.com/office/drawing/2014/main" val="20002"/>
                    </a:ext>
                  </a:extLst>
                </a:gridCol>
                <a:gridCol w="1997075">
                  <a:extLst>
                    <a:ext uri="{9D8B030D-6E8A-4147-A177-3AD203B41FA5}">
                      <a16:colId xmlns:a16="http://schemas.microsoft.com/office/drawing/2014/main" val="20003"/>
                    </a:ext>
                  </a:extLst>
                </a:gridCol>
              </a:tblGrid>
              <a:tr h="1089025">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6F2E7E"/>
                          </a:solidFill>
                          <a:effectLst/>
                          <a:latin typeface="Arial" panose="020B0604020202020204" pitchFamily="34" charset="0"/>
                          <a:ea typeface="黑体" panose="02010609060101010101" pitchFamily="49" charset="-122"/>
                        </a:rPr>
                        <a:t>系统类别</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6F2E7E"/>
                          </a:solidFill>
                          <a:effectLst/>
                          <a:latin typeface="Arial" panose="020B0604020202020204" pitchFamily="34" charset="0"/>
                          <a:ea typeface="黑体" panose="02010609060101010101" pitchFamily="49" charset="-122"/>
                        </a:rPr>
                        <a:t>单位阶跃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6F2E7E"/>
                          </a:solidFill>
                          <a:effectLst/>
                          <a:latin typeface="Arial" panose="020B0604020202020204" pitchFamily="34" charset="0"/>
                          <a:ea typeface="黑体" panose="02010609060101010101" pitchFamily="49" charset="-122"/>
                        </a:rPr>
                        <a:t>单位斜坡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6F2E7E"/>
                          </a:solidFill>
                          <a:effectLst/>
                          <a:latin typeface="Arial" panose="020B0604020202020204" pitchFamily="34" charset="0"/>
                          <a:ea typeface="黑体" panose="02010609060101010101" pitchFamily="49" charset="-122"/>
                        </a:rPr>
                        <a:t>单位加速度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000">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6F2E7E"/>
                          </a:solidFill>
                          <a:effectLst/>
                          <a:latin typeface="Arial" panose="020B0604020202020204" pitchFamily="34" charset="0"/>
                          <a:ea typeface="黑体" panose="02010609060101010101" pitchFamily="49" charset="-122"/>
                        </a:rPr>
                        <a:t>0</a:t>
                      </a:r>
                      <a:r>
                        <a:rPr kumimoji="0" lang="zh-CN" altLang="en-US" sz="2800" b="0" i="0" u="none" strike="noStrike" cap="none" normalizeH="0" baseline="0">
                          <a:ln>
                            <a:noFill/>
                          </a:ln>
                          <a:solidFill>
                            <a:srgbClr val="6F2E7E"/>
                          </a:solidFill>
                          <a:effectLst/>
                          <a:latin typeface="Arial" panose="020B0604020202020204" pitchFamily="34" charset="0"/>
                          <a:ea typeface="黑体" panose="02010609060101010101" pitchFamily="49" charset="-122"/>
                        </a:rPr>
                        <a:t>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6F2E7E"/>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rgbClr val="6F2E7E"/>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6F2E7E"/>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000">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6F2E7E"/>
                          </a:solidFill>
                          <a:effectLst/>
                          <a:latin typeface="Arial" panose="020B0604020202020204" pitchFamily="34" charset="0"/>
                          <a:ea typeface="黑体" panose="02010609060101010101" pitchFamily="49" charset="-122"/>
                        </a:rPr>
                        <a:t>I</a:t>
                      </a:r>
                      <a:r>
                        <a:rPr kumimoji="0" lang="zh-CN" altLang="en-US" sz="2800" b="0" i="0" u="none" strike="noStrike" cap="none" normalizeH="0" baseline="0">
                          <a:ln>
                            <a:noFill/>
                          </a:ln>
                          <a:solidFill>
                            <a:srgbClr val="6F2E7E"/>
                          </a:solidFill>
                          <a:effectLst/>
                          <a:latin typeface="Arial" panose="020B0604020202020204" pitchFamily="34" charset="0"/>
                          <a:ea typeface="黑体" panose="02010609060101010101" pitchFamily="49" charset="-122"/>
                        </a:rPr>
                        <a:t>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6F2E7E"/>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6F2E7E"/>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6F2E7E"/>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6F2E7E"/>
                          </a:solidFill>
                          <a:effectLst/>
                          <a:latin typeface="Arial" panose="020B0604020202020204" pitchFamily="34" charset="0"/>
                          <a:ea typeface="黑体" panose="02010609060101010101" pitchFamily="49" charset="-122"/>
                        </a:rPr>
                        <a:t>II</a:t>
                      </a:r>
                      <a:r>
                        <a:rPr kumimoji="0" lang="zh-CN" altLang="en-US" sz="2800" b="0" i="0" u="none" strike="noStrike" cap="none" normalizeH="0" baseline="0">
                          <a:ln>
                            <a:noFill/>
                          </a:ln>
                          <a:solidFill>
                            <a:srgbClr val="6F2E7E"/>
                          </a:solidFill>
                          <a:effectLst/>
                          <a:latin typeface="Arial" panose="020B0604020202020204" pitchFamily="34" charset="0"/>
                          <a:ea typeface="黑体" panose="02010609060101010101" pitchFamily="49" charset="-122"/>
                        </a:rPr>
                        <a:t>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6F2E7E"/>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6F2E7E"/>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rgbClr val="6F2E7E"/>
                          </a:solidFill>
                          <a:latin typeface="Arial" panose="020B0604020202020204" pitchFamily="34" charset="0"/>
                          <a:ea typeface="黑体" panose="02010609060101010101" pitchFamily="49" charset="-122"/>
                        </a:defRPr>
                      </a:lvl1pPr>
                      <a:lvl2pPr marL="742950" indent="-285750" eaLnBrk="0" hangingPunct="0">
                        <a:defRPr sz="2400">
                          <a:solidFill>
                            <a:srgbClr val="6F2E7E"/>
                          </a:solidFill>
                          <a:latin typeface="Arial" panose="020B0604020202020204" pitchFamily="34" charset="0"/>
                          <a:ea typeface="黑体" panose="02010609060101010101" pitchFamily="49" charset="-122"/>
                        </a:defRPr>
                      </a:lvl2pPr>
                      <a:lvl3pPr marL="1143000" indent="-228600" eaLnBrk="0" hangingPunct="0">
                        <a:defRPr sz="2000">
                          <a:solidFill>
                            <a:srgbClr val="6F2E7E"/>
                          </a:solidFill>
                          <a:latin typeface="Arial" panose="020B0604020202020204" pitchFamily="34" charset="0"/>
                          <a:ea typeface="黑体" panose="02010609060101010101" pitchFamily="49" charset="-122"/>
                        </a:defRPr>
                      </a:lvl3pPr>
                      <a:lvl4pPr marL="1600200" indent="-228600" eaLnBrk="0" hangingPunct="0">
                        <a:defRPr>
                          <a:solidFill>
                            <a:srgbClr val="6F2E7E"/>
                          </a:solidFill>
                          <a:latin typeface="Arial" panose="020B0604020202020204" pitchFamily="34" charset="0"/>
                          <a:ea typeface="黑体" panose="02010609060101010101" pitchFamily="49" charset="-122"/>
                        </a:defRPr>
                      </a:lvl4pPr>
                      <a:lvl5pPr marL="2057400" indent="-228600" eaLnBrk="0" hangingPunct="0">
                        <a:defRPr>
                          <a:solidFill>
                            <a:srgbClr val="6F2E7E"/>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rgbClr val="6F2E7E"/>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rgbClr val="6F2E7E"/>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362" name="Object 29"/>
          <p:cNvGraphicFramePr>
            <a:graphicFrameLocks noChangeAspect="1"/>
          </p:cNvGraphicFramePr>
          <p:nvPr>
            <p:extLst>
              <p:ext uri="{D42A27DB-BD31-4B8C-83A1-F6EECF244321}">
                <p14:modId xmlns:p14="http://schemas.microsoft.com/office/powerpoint/2010/main" val="2001782753"/>
              </p:ext>
            </p:extLst>
          </p:nvPr>
        </p:nvGraphicFramePr>
        <p:xfrm>
          <a:off x="2956917" y="1836983"/>
          <a:ext cx="958850" cy="984250"/>
        </p:xfrm>
        <a:graphic>
          <a:graphicData uri="http://schemas.openxmlformats.org/presentationml/2006/ole">
            <mc:AlternateContent xmlns:mc="http://schemas.openxmlformats.org/markup-compatibility/2006">
              <mc:Choice xmlns:v="urn:schemas-microsoft-com:vml" Requires="v">
                <p:oleObj spid="_x0000_s159875" name="Equation" r:id="rId3" imgW="495000" imgH="507960" progId="">
                  <p:embed/>
                </p:oleObj>
              </mc:Choice>
              <mc:Fallback>
                <p:oleObj name="Equation" r:id="rId3" imgW="495000" imgH="507960" progId="">
                  <p:embed/>
                  <p:pic>
                    <p:nvPicPr>
                      <p:cNvPr id="0"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6917" y="1836983"/>
                        <a:ext cx="95885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0"/>
          <p:cNvGraphicFramePr>
            <a:graphicFrameLocks noChangeAspect="1"/>
          </p:cNvGraphicFramePr>
          <p:nvPr>
            <p:extLst>
              <p:ext uri="{D42A27DB-BD31-4B8C-83A1-F6EECF244321}">
                <p14:modId xmlns:p14="http://schemas.microsoft.com/office/powerpoint/2010/main" val="1828671654"/>
              </p:ext>
            </p:extLst>
          </p:nvPr>
        </p:nvGraphicFramePr>
        <p:xfrm>
          <a:off x="5213945" y="2329108"/>
          <a:ext cx="384175" cy="317500"/>
        </p:xfrm>
        <a:graphic>
          <a:graphicData uri="http://schemas.openxmlformats.org/presentationml/2006/ole">
            <mc:AlternateContent xmlns:mc="http://schemas.openxmlformats.org/markup-compatibility/2006">
              <mc:Choice xmlns:v="urn:schemas-microsoft-com:vml" Requires="v">
                <p:oleObj spid="_x0000_s159876" name="Equation" r:id="rId5" imgW="190440" imgH="152280" progId="">
                  <p:embed/>
                </p:oleObj>
              </mc:Choice>
              <mc:Fallback>
                <p:oleObj name="Equation" r:id="rId5" imgW="190440" imgH="152280" progId="">
                  <p:embed/>
                  <p:pic>
                    <p:nvPicPr>
                      <p:cNvPr id="0" name="Picture 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3945" y="2329108"/>
                        <a:ext cx="3841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31"/>
          <p:cNvGraphicFramePr>
            <a:graphicFrameLocks noChangeAspect="1"/>
          </p:cNvGraphicFramePr>
          <p:nvPr>
            <p:extLst>
              <p:ext uri="{D42A27DB-BD31-4B8C-83A1-F6EECF244321}">
                <p14:modId xmlns:p14="http://schemas.microsoft.com/office/powerpoint/2010/main" val="127045484"/>
              </p:ext>
            </p:extLst>
          </p:nvPr>
        </p:nvGraphicFramePr>
        <p:xfrm>
          <a:off x="7235626" y="2290069"/>
          <a:ext cx="384175" cy="317500"/>
        </p:xfrm>
        <a:graphic>
          <a:graphicData uri="http://schemas.openxmlformats.org/presentationml/2006/ole">
            <mc:AlternateContent xmlns:mc="http://schemas.openxmlformats.org/markup-compatibility/2006">
              <mc:Choice xmlns:v="urn:schemas-microsoft-com:vml" Requires="v">
                <p:oleObj spid="_x0000_s159877" name="Equation" r:id="rId7" imgW="190440" imgH="152280" progId="">
                  <p:embed/>
                </p:oleObj>
              </mc:Choice>
              <mc:Fallback>
                <p:oleObj name="Equation" r:id="rId7" imgW="190440" imgH="152280" progId="">
                  <p:embed/>
                  <p:pic>
                    <p:nvPicPr>
                      <p:cNvPr id="0" name="Picture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5626" y="2290069"/>
                        <a:ext cx="3841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32"/>
          <p:cNvGraphicFramePr>
            <a:graphicFrameLocks noChangeAspect="1"/>
          </p:cNvGraphicFramePr>
          <p:nvPr>
            <p:extLst>
              <p:ext uri="{D42A27DB-BD31-4B8C-83A1-F6EECF244321}">
                <p14:modId xmlns:p14="http://schemas.microsoft.com/office/powerpoint/2010/main" val="1053429090"/>
              </p:ext>
            </p:extLst>
          </p:nvPr>
        </p:nvGraphicFramePr>
        <p:xfrm>
          <a:off x="7249327" y="3284637"/>
          <a:ext cx="384175" cy="317500"/>
        </p:xfrm>
        <a:graphic>
          <a:graphicData uri="http://schemas.openxmlformats.org/presentationml/2006/ole">
            <mc:AlternateContent xmlns:mc="http://schemas.openxmlformats.org/markup-compatibility/2006">
              <mc:Choice xmlns:v="urn:schemas-microsoft-com:vml" Requires="v">
                <p:oleObj spid="_x0000_s159878" name="Equation" r:id="rId9" imgW="190440" imgH="152280" progId="">
                  <p:embed/>
                </p:oleObj>
              </mc:Choice>
              <mc:Fallback>
                <p:oleObj name="Equation" r:id="rId9" imgW="190440" imgH="152280" progId="">
                  <p:embed/>
                  <p:pic>
                    <p:nvPicPr>
                      <p:cNvPr id="0" name="Picture 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49327" y="3284637"/>
                        <a:ext cx="3841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33"/>
          <p:cNvGraphicFramePr>
            <a:graphicFrameLocks noChangeAspect="1"/>
          </p:cNvGraphicFramePr>
          <p:nvPr>
            <p:extLst>
              <p:ext uri="{D42A27DB-BD31-4B8C-83A1-F6EECF244321}">
                <p14:modId xmlns:p14="http://schemas.microsoft.com/office/powerpoint/2010/main" val="67298449"/>
              </p:ext>
            </p:extLst>
          </p:nvPr>
        </p:nvGraphicFramePr>
        <p:xfrm>
          <a:off x="5200451" y="2995785"/>
          <a:ext cx="479425" cy="984250"/>
        </p:xfrm>
        <a:graphic>
          <a:graphicData uri="http://schemas.openxmlformats.org/presentationml/2006/ole">
            <mc:AlternateContent xmlns:mc="http://schemas.openxmlformats.org/markup-compatibility/2006">
              <mc:Choice xmlns:v="urn:schemas-microsoft-com:vml" Requires="v">
                <p:oleObj spid="_x0000_s159879" name="Equation" r:id="rId11" imgW="241200" imgH="507960" progId="">
                  <p:embed/>
                </p:oleObj>
              </mc:Choice>
              <mc:Fallback>
                <p:oleObj name="Equation" r:id="rId11" imgW="241200" imgH="507960" progId="">
                  <p:embed/>
                  <p:pic>
                    <p:nvPicPr>
                      <p:cNvPr id="0"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00451" y="2995785"/>
                        <a:ext cx="47942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34"/>
          <p:cNvGraphicFramePr>
            <a:graphicFrameLocks noChangeAspect="1"/>
          </p:cNvGraphicFramePr>
          <p:nvPr>
            <p:extLst>
              <p:ext uri="{D42A27DB-BD31-4B8C-83A1-F6EECF244321}">
                <p14:modId xmlns:p14="http://schemas.microsoft.com/office/powerpoint/2010/main" val="543123494"/>
              </p:ext>
            </p:extLst>
          </p:nvPr>
        </p:nvGraphicFramePr>
        <p:xfrm>
          <a:off x="7201701" y="3980035"/>
          <a:ext cx="479425" cy="984250"/>
        </p:xfrm>
        <a:graphic>
          <a:graphicData uri="http://schemas.openxmlformats.org/presentationml/2006/ole">
            <mc:AlternateContent xmlns:mc="http://schemas.openxmlformats.org/markup-compatibility/2006">
              <mc:Choice xmlns:v="urn:schemas-microsoft-com:vml" Requires="v">
                <p:oleObj spid="_x0000_s159880" name="Equation" r:id="rId13" imgW="241200" imgH="507960" progId="">
                  <p:embed/>
                </p:oleObj>
              </mc:Choice>
              <mc:Fallback>
                <p:oleObj name="Equation" r:id="rId13" imgW="241200" imgH="507960" progId="">
                  <p:embed/>
                  <p:pic>
                    <p:nvPicPr>
                      <p:cNvPr id="0" name="Picture 1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01701" y="3980035"/>
                        <a:ext cx="47942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8" name="Object 35"/>
          <p:cNvGraphicFramePr>
            <a:graphicFrameLocks noChangeAspect="1"/>
          </p:cNvGraphicFramePr>
          <p:nvPr>
            <p:extLst>
              <p:ext uri="{D42A27DB-BD31-4B8C-83A1-F6EECF244321}">
                <p14:modId xmlns:p14="http://schemas.microsoft.com/office/powerpoint/2010/main" val="4215227341"/>
              </p:ext>
            </p:extLst>
          </p:nvPr>
        </p:nvGraphicFramePr>
        <p:xfrm>
          <a:off x="3310325" y="3297336"/>
          <a:ext cx="320675" cy="444500"/>
        </p:xfrm>
        <a:graphic>
          <a:graphicData uri="http://schemas.openxmlformats.org/presentationml/2006/ole">
            <mc:AlternateContent xmlns:mc="http://schemas.openxmlformats.org/markup-compatibility/2006">
              <mc:Choice xmlns:v="urn:schemas-microsoft-com:vml" Requires="v">
                <p:oleObj spid="_x0000_s159881" name="Equation" r:id="rId15" imgW="152280" imgH="228600" progId="">
                  <p:embed/>
                </p:oleObj>
              </mc:Choice>
              <mc:Fallback>
                <p:oleObj name="Equation" r:id="rId15" imgW="152280" imgH="228600" progId="">
                  <p:embed/>
                  <p:pic>
                    <p:nvPicPr>
                      <p:cNvPr id="0" name="Picture 1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10325" y="3297336"/>
                        <a:ext cx="32067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9" name="Object 36"/>
          <p:cNvGraphicFramePr>
            <a:graphicFrameLocks noChangeAspect="1"/>
          </p:cNvGraphicFramePr>
          <p:nvPr>
            <p:extLst>
              <p:ext uri="{D42A27DB-BD31-4B8C-83A1-F6EECF244321}">
                <p14:modId xmlns:p14="http://schemas.microsoft.com/office/powerpoint/2010/main" val="2216663138"/>
              </p:ext>
            </p:extLst>
          </p:nvPr>
        </p:nvGraphicFramePr>
        <p:xfrm>
          <a:off x="3341254" y="4279352"/>
          <a:ext cx="320675" cy="444500"/>
        </p:xfrm>
        <a:graphic>
          <a:graphicData uri="http://schemas.openxmlformats.org/presentationml/2006/ole">
            <mc:AlternateContent xmlns:mc="http://schemas.openxmlformats.org/markup-compatibility/2006">
              <mc:Choice xmlns:v="urn:schemas-microsoft-com:vml" Requires="v">
                <p:oleObj spid="_x0000_s159882" name="Equation" r:id="rId17" imgW="152280" imgH="228600" progId="">
                  <p:embed/>
                </p:oleObj>
              </mc:Choice>
              <mc:Fallback>
                <p:oleObj name="Equation" r:id="rId17" imgW="152280" imgH="228600" progId="">
                  <p:embed/>
                  <p:pic>
                    <p:nvPicPr>
                      <p:cNvPr id="0" name="Picture 10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1254" y="4279352"/>
                        <a:ext cx="32067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0" name="Object 37"/>
          <p:cNvGraphicFramePr>
            <a:graphicFrameLocks noChangeAspect="1"/>
          </p:cNvGraphicFramePr>
          <p:nvPr>
            <p:extLst>
              <p:ext uri="{D42A27DB-BD31-4B8C-83A1-F6EECF244321}">
                <p14:modId xmlns:p14="http://schemas.microsoft.com/office/powerpoint/2010/main" val="1399684535"/>
              </p:ext>
            </p:extLst>
          </p:nvPr>
        </p:nvGraphicFramePr>
        <p:xfrm>
          <a:off x="5279825" y="4329212"/>
          <a:ext cx="320675" cy="444500"/>
        </p:xfrm>
        <a:graphic>
          <a:graphicData uri="http://schemas.openxmlformats.org/presentationml/2006/ole">
            <mc:AlternateContent xmlns:mc="http://schemas.openxmlformats.org/markup-compatibility/2006">
              <mc:Choice xmlns:v="urn:schemas-microsoft-com:vml" Requires="v">
                <p:oleObj spid="_x0000_s159883" name="Equation" r:id="rId19" imgW="152280" imgH="228600" progId="">
                  <p:embed/>
                </p:oleObj>
              </mc:Choice>
              <mc:Fallback>
                <p:oleObj name="Equation" r:id="rId19" imgW="152280" imgH="228600" progId="">
                  <p:embed/>
                  <p:pic>
                    <p:nvPicPr>
                      <p:cNvPr id="0" name="Picture 10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79825" y="4329212"/>
                        <a:ext cx="32067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03" name="Text Box 43"/>
          <p:cNvSpPr txBox="1">
            <a:spLocks noChangeArrowheads="1"/>
          </p:cNvSpPr>
          <p:nvPr/>
        </p:nvSpPr>
        <p:spPr bwMode="auto">
          <a:xfrm>
            <a:off x="36512" y="5085184"/>
            <a:ext cx="9144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solidFill>
                  <a:srgbClr val="FF0000"/>
                </a:solidFill>
              </a:rPr>
              <a:t>对单位反馈系统，稳态误差等于稳态偏差；对</a:t>
            </a:r>
            <a:endParaRPr lang="en-US" altLang="zh-CN" sz="2800" dirty="0">
              <a:solidFill>
                <a:srgbClr val="FF0000"/>
              </a:solidFill>
            </a:endParaRPr>
          </a:p>
          <a:p>
            <a:r>
              <a:rPr lang="zh-CN" altLang="en-US" sz="2800" dirty="0">
                <a:solidFill>
                  <a:srgbClr val="FF0000"/>
                </a:solidFill>
              </a:rPr>
              <a:t>于非单位反馈系统，先求出稳态偏差，再求稳</a:t>
            </a:r>
            <a:endParaRPr lang="en-US" altLang="zh-CN" sz="2800" dirty="0">
              <a:solidFill>
                <a:srgbClr val="FF0000"/>
              </a:solidFill>
            </a:endParaRPr>
          </a:p>
          <a:p>
            <a:r>
              <a:rPr lang="zh-CN" altLang="en-US" sz="2800" dirty="0">
                <a:solidFill>
                  <a:srgbClr val="FF0000"/>
                </a:solidFill>
              </a:rPr>
              <a:t>态误差。</a:t>
            </a:r>
          </a:p>
        </p:txBody>
      </p:sp>
      <p:sp>
        <p:nvSpPr>
          <p:cNvPr id="13"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graphicFrame>
        <p:nvGraphicFramePr>
          <p:cNvPr id="14" name="对象 13"/>
          <p:cNvGraphicFramePr>
            <a:graphicFrameLocks noChangeAspect="1"/>
          </p:cNvGraphicFramePr>
          <p:nvPr/>
        </p:nvGraphicFramePr>
        <p:xfrm>
          <a:off x="7524328" y="5301208"/>
          <a:ext cx="1392154" cy="792088"/>
        </p:xfrm>
        <a:graphic>
          <a:graphicData uri="http://schemas.openxmlformats.org/presentationml/2006/ole">
            <mc:AlternateContent xmlns:mc="http://schemas.openxmlformats.org/markup-compatibility/2006">
              <mc:Choice xmlns:v="urn:schemas-microsoft-com:vml" Requires="v">
                <p:oleObj spid="_x0000_s159884" name="Equation" r:id="rId21" imgW="736560" imgH="419040" progId="">
                  <p:embed/>
                </p:oleObj>
              </mc:Choice>
              <mc:Fallback>
                <p:oleObj name="Equation" r:id="rId21" imgW="736560" imgH="419040" progId="">
                  <p:embed/>
                  <p:pic>
                    <p:nvPicPr>
                      <p:cNvPr id="0" name="Picture 1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24328" y="5301208"/>
                        <a:ext cx="1392154" cy="792088"/>
                      </a:xfrm>
                      <a:prstGeom prst="rect">
                        <a:avLst/>
                      </a:prstGeom>
                      <a:solidFill>
                        <a:srgbClr val="FFFF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403583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2"/>
          <p:cNvSpPr txBox="1">
            <a:spLocks noChangeArrowheads="1"/>
          </p:cNvSpPr>
          <p:nvPr/>
        </p:nvSpPr>
        <p:spPr bwMode="auto">
          <a:xfrm>
            <a:off x="250825" y="836712"/>
            <a:ext cx="853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3200">
                <a:solidFill>
                  <a:schemeClr val="accent2"/>
                </a:solidFill>
                <a:latin typeface="Times New Roman" panose="02020603050405020304" pitchFamily="18" charset="0"/>
              </a:rPr>
              <a:t>例：求系统在单位阶跃、斜坡、加速度输入时	的稳态误差 </a:t>
            </a:r>
          </a:p>
        </p:txBody>
      </p:sp>
      <p:graphicFrame>
        <p:nvGraphicFramePr>
          <p:cNvPr id="199683" name="Object 3"/>
          <p:cNvGraphicFramePr>
            <a:graphicFrameLocks noChangeAspect="1"/>
          </p:cNvGraphicFramePr>
          <p:nvPr>
            <p:extLst>
              <p:ext uri="{D42A27DB-BD31-4B8C-83A1-F6EECF244321}">
                <p14:modId xmlns:p14="http://schemas.microsoft.com/office/powerpoint/2010/main" val="3806346280"/>
              </p:ext>
            </p:extLst>
          </p:nvPr>
        </p:nvGraphicFramePr>
        <p:xfrm>
          <a:off x="7286644" y="3929066"/>
          <a:ext cx="1047750" cy="571500"/>
        </p:xfrm>
        <a:graphic>
          <a:graphicData uri="http://schemas.openxmlformats.org/presentationml/2006/ole">
            <mc:AlternateContent xmlns:mc="http://schemas.openxmlformats.org/markup-compatibility/2006">
              <mc:Choice xmlns:v="urn:schemas-microsoft-com:vml" Requires="v">
                <p:oleObj spid="_x0000_s160852" name="Equation" r:id="rId3" imgW="419100" imgH="228600" progId="">
                  <p:embed/>
                </p:oleObj>
              </mc:Choice>
              <mc:Fallback>
                <p:oleObj name="Equation" r:id="rId3" imgW="419100" imgH="228600" progId="">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44" y="3929066"/>
                        <a:ext cx="1047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1" name="Text Box 4"/>
          <p:cNvSpPr txBox="1">
            <a:spLocks noChangeArrowheads="1"/>
          </p:cNvSpPr>
          <p:nvPr/>
        </p:nvSpPr>
        <p:spPr bwMode="auto">
          <a:xfrm>
            <a:off x="142844" y="4000504"/>
            <a:ext cx="2520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3200" dirty="0">
                <a:solidFill>
                  <a:schemeClr val="accent2"/>
                </a:solidFill>
                <a:latin typeface="Times New Roman" panose="02020603050405020304" pitchFamily="18" charset="0"/>
              </a:rPr>
              <a:t>单位阶跃， </a:t>
            </a:r>
          </a:p>
        </p:txBody>
      </p:sp>
      <p:graphicFrame>
        <p:nvGraphicFramePr>
          <p:cNvPr id="16387" name="Object 5"/>
          <p:cNvGraphicFramePr>
            <a:graphicFrameLocks noChangeAspect="1"/>
          </p:cNvGraphicFramePr>
          <p:nvPr>
            <p:extLst>
              <p:ext uri="{D42A27DB-BD31-4B8C-83A1-F6EECF244321}">
                <p14:modId xmlns:p14="http://schemas.microsoft.com/office/powerpoint/2010/main" val="971816746"/>
              </p:ext>
            </p:extLst>
          </p:nvPr>
        </p:nvGraphicFramePr>
        <p:xfrm>
          <a:off x="5003674" y="1820248"/>
          <a:ext cx="3960813" cy="1276350"/>
        </p:xfrm>
        <a:graphic>
          <a:graphicData uri="http://schemas.openxmlformats.org/presentationml/2006/ole">
            <mc:AlternateContent xmlns:mc="http://schemas.openxmlformats.org/markup-compatibility/2006">
              <mc:Choice xmlns:v="urn:schemas-microsoft-com:vml" Requires="v">
                <p:oleObj spid="_x0000_s160853" name="Visio" r:id="rId5" imgW="2452871" imgH="790042" progId="Visio.Drawing.11">
                  <p:embed/>
                </p:oleObj>
              </mc:Choice>
              <mc:Fallback>
                <p:oleObj name="Visio" r:id="rId5" imgW="2452871" imgH="790042" progId="Visio.Drawing.11">
                  <p:embed/>
                  <p:pic>
                    <p:nvPicPr>
                      <p:cNvPr id="0"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674" y="1820248"/>
                        <a:ext cx="3960813"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9686" name="Text Box 6"/>
          <p:cNvSpPr txBox="1">
            <a:spLocks noChangeArrowheads="1"/>
          </p:cNvSpPr>
          <p:nvPr/>
        </p:nvSpPr>
        <p:spPr bwMode="auto">
          <a:xfrm>
            <a:off x="285720" y="3357562"/>
            <a:ext cx="5286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en-US" altLang="zh-CN" sz="3200" dirty="0">
                <a:solidFill>
                  <a:schemeClr val="accent2"/>
                </a:solidFill>
                <a:latin typeface="Times New Roman" panose="02020603050405020304" pitchFamily="18" charset="0"/>
              </a:rPr>
              <a:t>I</a:t>
            </a:r>
            <a:r>
              <a:rPr kumimoji="0" lang="zh-CN" altLang="en-US" sz="3200" dirty="0">
                <a:solidFill>
                  <a:schemeClr val="accent2"/>
                </a:solidFill>
                <a:latin typeface="Times New Roman" panose="02020603050405020304" pitchFamily="18" charset="0"/>
              </a:rPr>
              <a:t>型系统，系统开环增益为 </a:t>
            </a:r>
          </a:p>
        </p:txBody>
      </p:sp>
      <p:graphicFrame>
        <p:nvGraphicFramePr>
          <p:cNvPr id="199687" name="Object 7"/>
          <p:cNvGraphicFramePr>
            <a:graphicFrameLocks noChangeAspect="1"/>
          </p:cNvGraphicFramePr>
          <p:nvPr>
            <p:extLst>
              <p:ext uri="{D42A27DB-BD31-4B8C-83A1-F6EECF244321}">
                <p14:modId xmlns:p14="http://schemas.microsoft.com/office/powerpoint/2010/main" val="2447467136"/>
              </p:ext>
            </p:extLst>
          </p:nvPr>
        </p:nvGraphicFramePr>
        <p:xfrm>
          <a:off x="5786446" y="4572008"/>
          <a:ext cx="3016250" cy="1079500"/>
        </p:xfrm>
        <a:graphic>
          <a:graphicData uri="http://schemas.openxmlformats.org/presentationml/2006/ole">
            <mc:AlternateContent xmlns:mc="http://schemas.openxmlformats.org/markup-compatibility/2006">
              <mc:Choice xmlns:v="urn:schemas-microsoft-com:vml" Requires="v">
                <p:oleObj spid="_x0000_s160854" name="Equation" r:id="rId7" imgW="1206500" imgH="431800" progId="">
                  <p:embed/>
                </p:oleObj>
              </mc:Choice>
              <mc:Fallback>
                <p:oleObj name="Equation" r:id="rId7" imgW="1206500" imgH="431800" progId="">
                  <p:embed/>
                  <p:pic>
                    <p:nvPicPr>
                      <p:cNvPr id="0"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446" y="4572008"/>
                        <a:ext cx="30162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3" name="Text Box 8"/>
          <p:cNvSpPr txBox="1">
            <a:spLocks noChangeArrowheads="1"/>
          </p:cNvSpPr>
          <p:nvPr/>
        </p:nvSpPr>
        <p:spPr bwMode="auto">
          <a:xfrm>
            <a:off x="142844" y="4714884"/>
            <a:ext cx="2520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3200" dirty="0">
                <a:solidFill>
                  <a:schemeClr val="accent2"/>
                </a:solidFill>
                <a:latin typeface="Times New Roman" panose="02020603050405020304" pitchFamily="18" charset="0"/>
              </a:rPr>
              <a:t>单位斜坡， </a:t>
            </a:r>
          </a:p>
        </p:txBody>
      </p:sp>
      <p:graphicFrame>
        <p:nvGraphicFramePr>
          <p:cNvPr id="199689" name="Object 9"/>
          <p:cNvGraphicFramePr>
            <a:graphicFrameLocks noChangeAspect="1"/>
          </p:cNvGraphicFramePr>
          <p:nvPr>
            <p:extLst>
              <p:ext uri="{D42A27DB-BD31-4B8C-83A1-F6EECF244321}">
                <p14:modId xmlns:p14="http://schemas.microsoft.com/office/powerpoint/2010/main" val="781328857"/>
              </p:ext>
            </p:extLst>
          </p:nvPr>
        </p:nvGraphicFramePr>
        <p:xfrm>
          <a:off x="5715008" y="5572140"/>
          <a:ext cx="1143000" cy="571500"/>
        </p:xfrm>
        <a:graphic>
          <a:graphicData uri="http://schemas.openxmlformats.org/presentationml/2006/ole">
            <mc:AlternateContent xmlns:mc="http://schemas.openxmlformats.org/markup-compatibility/2006">
              <mc:Choice xmlns:v="urn:schemas-microsoft-com:vml" Requires="v">
                <p:oleObj spid="_x0000_s160855" name="Equation" r:id="rId9" imgW="457200" imgH="228600" progId="">
                  <p:embed/>
                </p:oleObj>
              </mc:Choice>
              <mc:Fallback>
                <p:oleObj name="Equation" r:id="rId9" imgW="457200" imgH="228600" progId="">
                  <p:embed/>
                  <p:pic>
                    <p:nvPicPr>
                      <p:cNvPr id="0" name="Picture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8" y="5572140"/>
                        <a:ext cx="1143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4" name="Text Box 10"/>
          <p:cNvSpPr txBox="1">
            <a:spLocks noChangeArrowheads="1"/>
          </p:cNvSpPr>
          <p:nvPr/>
        </p:nvSpPr>
        <p:spPr bwMode="auto">
          <a:xfrm>
            <a:off x="142844" y="5357826"/>
            <a:ext cx="309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3200" dirty="0">
                <a:solidFill>
                  <a:schemeClr val="accent2"/>
                </a:solidFill>
                <a:latin typeface="Times New Roman" panose="02020603050405020304" pitchFamily="18" charset="0"/>
              </a:rPr>
              <a:t>单位加速度， </a:t>
            </a:r>
          </a:p>
        </p:txBody>
      </p:sp>
      <p:graphicFrame>
        <p:nvGraphicFramePr>
          <p:cNvPr id="16396" name="Object 12"/>
          <p:cNvGraphicFramePr>
            <a:graphicFrameLocks noChangeAspect="1"/>
          </p:cNvGraphicFramePr>
          <p:nvPr>
            <p:extLst>
              <p:ext uri="{D42A27DB-BD31-4B8C-83A1-F6EECF244321}">
                <p14:modId xmlns:p14="http://schemas.microsoft.com/office/powerpoint/2010/main" val="263661040"/>
              </p:ext>
            </p:extLst>
          </p:nvPr>
        </p:nvGraphicFramePr>
        <p:xfrm>
          <a:off x="682760" y="1674119"/>
          <a:ext cx="4321175" cy="1614488"/>
        </p:xfrm>
        <a:graphic>
          <a:graphicData uri="http://schemas.openxmlformats.org/presentationml/2006/ole">
            <mc:AlternateContent xmlns:mc="http://schemas.openxmlformats.org/markup-compatibility/2006">
              <mc:Choice xmlns:v="urn:schemas-microsoft-com:vml" Requires="v">
                <p:oleObj spid="_x0000_s160856" name="Equation" r:id="rId11" imgW="2209800" imgH="825500" progId="">
                  <p:embed/>
                </p:oleObj>
              </mc:Choice>
              <mc:Fallback>
                <p:oleObj name="Equation" r:id="rId11" imgW="2209800" imgH="825500" progId="">
                  <p:embed/>
                  <p:pic>
                    <p:nvPicPr>
                      <p:cNvPr id="0" name="Picture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2760" y="1674119"/>
                        <a:ext cx="4321175" cy="161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6.2 </a:t>
            </a:r>
            <a:r>
              <a:rPr lang="zh-CN" altLang="en-US" sz="2000" b="1" dirty="0">
                <a:latin typeface="楷体" panose="02010609060101010101" pitchFamily="49" charset="-122"/>
                <a:ea typeface="楷体" panose="02010609060101010101" pitchFamily="49" charset="-122"/>
              </a:rPr>
              <a:t>输入引起的稳态误差</a:t>
            </a:r>
          </a:p>
        </p:txBody>
      </p:sp>
      <p:graphicFrame>
        <p:nvGraphicFramePr>
          <p:cNvPr id="13" name="对象 12"/>
          <p:cNvGraphicFramePr>
            <a:graphicFrameLocks noChangeAspect="1"/>
          </p:cNvGraphicFramePr>
          <p:nvPr/>
        </p:nvGraphicFramePr>
        <p:xfrm>
          <a:off x="2285984" y="4643446"/>
          <a:ext cx="2409825" cy="749300"/>
        </p:xfrm>
        <a:graphic>
          <a:graphicData uri="http://schemas.openxmlformats.org/presentationml/2006/ole">
            <mc:AlternateContent xmlns:mc="http://schemas.openxmlformats.org/markup-compatibility/2006">
              <mc:Choice xmlns:v="urn:schemas-microsoft-com:vml" Requires="v">
                <p:oleObj spid="_x0000_s160857" name="公式" r:id="rId13" imgW="1346040" imgH="419040" progId="Equation.3">
                  <p:embed/>
                </p:oleObj>
              </mc:Choice>
              <mc:Fallback>
                <p:oleObj name="公式" r:id="rId13" imgW="1346040" imgH="419040" progId="Equation.3">
                  <p:embed/>
                  <p:pic>
                    <p:nvPicPr>
                      <p:cNvPr id="0" name="Picture 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5984" y="4643446"/>
                        <a:ext cx="240982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2071670" y="3929066"/>
          <a:ext cx="3546475" cy="795338"/>
        </p:xfrm>
        <a:graphic>
          <a:graphicData uri="http://schemas.openxmlformats.org/presentationml/2006/ole">
            <mc:AlternateContent xmlns:mc="http://schemas.openxmlformats.org/markup-compatibility/2006">
              <mc:Choice xmlns:v="urn:schemas-microsoft-com:vml" Requires="v">
                <p:oleObj spid="_x0000_s160858" name="公式" r:id="rId15" imgW="1981080" imgH="444240" progId="Equation.3">
                  <p:embed/>
                </p:oleObj>
              </mc:Choice>
              <mc:Fallback>
                <p:oleObj name="公式" r:id="rId15" imgW="1981080" imgH="444240" progId="Equation.3">
                  <p:embed/>
                  <p:pic>
                    <p:nvPicPr>
                      <p:cNvPr id="0" name="Object 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1670" y="3929066"/>
                        <a:ext cx="3546475"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2962275" y="5481638"/>
          <a:ext cx="2363788" cy="523875"/>
        </p:xfrm>
        <a:graphic>
          <a:graphicData uri="http://schemas.openxmlformats.org/presentationml/2006/ole">
            <mc:AlternateContent xmlns:mc="http://schemas.openxmlformats.org/markup-compatibility/2006">
              <mc:Choice xmlns:v="urn:schemas-microsoft-com:vml" Requires="v">
                <p:oleObj spid="_x0000_s160859" name="公式" r:id="rId17" imgW="1320480" imgH="291960" progId="Equation.3">
                  <p:embed/>
                </p:oleObj>
              </mc:Choice>
              <mc:Fallback>
                <p:oleObj name="公式" r:id="rId17" imgW="1320480" imgH="291960" progId="Equation.3">
                  <p:embed/>
                  <p:pic>
                    <p:nvPicPr>
                      <p:cNvPr id="0" name="Picture 6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62275" y="5481638"/>
                        <a:ext cx="23637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nvGraphicFramePr>
        <p:xfrm>
          <a:off x="5500694" y="3143248"/>
          <a:ext cx="1143008" cy="942982"/>
        </p:xfrm>
        <a:graphic>
          <a:graphicData uri="http://schemas.openxmlformats.org/presentationml/2006/ole">
            <mc:AlternateContent xmlns:mc="http://schemas.openxmlformats.org/markup-compatibility/2006">
              <mc:Choice xmlns:v="urn:schemas-microsoft-com:vml" Requires="v">
                <p:oleObj spid="_x0000_s160860" name="公式" r:id="rId19" imgW="507960" imgH="419040" progId="Equation.3">
                  <p:embed/>
                </p:oleObj>
              </mc:Choice>
              <mc:Fallback>
                <p:oleObj name="公式" r:id="rId19" imgW="507960" imgH="419040" progId="Equation.3">
                  <p:embed/>
                  <p:pic>
                    <p:nvPicPr>
                      <p:cNvPr id="0" name="Picture 6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00694" y="3143248"/>
                        <a:ext cx="1143008" cy="9429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9116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6" name="Object 2"/>
          <p:cNvGraphicFramePr>
            <a:graphicFrameLocks noChangeAspect="1"/>
          </p:cNvGraphicFramePr>
          <p:nvPr>
            <p:extLst>
              <p:ext uri="{D42A27DB-BD31-4B8C-83A1-F6EECF244321}">
                <p14:modId xmlns:p14="http://schemas.microsoft.com/office/powerpoint/2010/main" val="3724975551"/>
              </p:ext>
            </p:extLst>
          </p:nvPr>
        </p:nvGraphicFramePr>
        <p:xfrm>
          <a:off x="928662" y="3857628"/>
          <a:ext cx="4320331" cy="1416102"/>
        </p:xfrm>
        <a:graphic>
          <a:graphicData uri="http://schemas.openxmlformats.org/presentationml/2006/ole">
            <mc:AlternateContent xmlns:mc="http://schemas.openxmlformats.org/markup-compatibility/2006">
              <mc:Choice xmlns:v="urn:schemas-microsoft-com:vml" Requires="v">
                <p:oleObj spid="_x0000_s161822" name="Equation" r:id="rId3" imgW="2982600" imgH="965520" progId="">
                  <p:embed/>
                </p:oleObj>
              </mc:Choice>
              <mc:Fallback>
                <p:oleObj name="Equation" r:id="rId3" imgW="2982600" imgH="965520" progId="">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3857628"/>
                        <a:ext cx="4320331" cy="14161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4"/>
          <p:cNvGraphicFramePr>
            <a:graphicFrameLocks noChangeAspect="1"/>
          </p:cNvGraphicFramePr>
          <p:nvPr>
            <p:extLst>
              <p:ext uri="{D42A27DB-BD31-4B8C-83A1-F6EECF244321}">
                <p14:modId xmlns:p14="http://schemas.microsoft.com/office/powerpoint/2010/main" val="1693706439"/>
              </p:ext>
            </p:extLst>
          </p:nvPr>
        </p:nvGraphicFramePr>
        <p:xfrm>
          <a:off x="1428728" y="1357298"/>
          <a:ext cx="7107238" cy="2843212"/>
        </p:xfrm>
        <a:graphic>
          <a:graphicData uri="http://schemas.openxmlformats.org/presentationml/2006/ole">
            <mc:AlternateContent xmlns:mc="http://schemas.openxmlformats.org/markup-compatibility/2006">
              <mc:Choice xmlns:v="urn:schemas-microsoft-com:vml" Requires="v">
                <p:oleObj spid="_x0000_s161823" name="Visio" r:id="rId5" imgW="3551960" imgH="1420052" progId="Visio.Drawing.11">
                  <p:embed/>
                </p:oleObj>
              </mc:Choice>
              <mc:Fallback>
                <p:oleObj name="Visio" r:id="rId5" imgW="3551960" imgH="1420052" progId="Visio.Drawing.11">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28" y="1357298"/>
                        <a:ext cx="7107238"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5" name="Text Box 7"/>
          <p:cNvSpPr txBox="1">
            <a:spLocks noChangeArrowheads="1"/>
          </p:cNvSpPr>
          <p:nvPr/>
        </p:nvSpPr>
        <p:spPr bwMode="auto">
          <a:xfrm>
            <a:off x="0" y="521495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620713"/>
            <a:r>
              <a:rPr lang="zh-CN" altLang="en-US" sz="2400" dirty="0"/>
              <a:t>由干扰引起的稳态误差一般用定义来求。</a:t>
            </a:r>
          </a:p>
          <a:p>
            <a:pPr indent="620713"/>
            <a:r>
              <a:rPr lang="zh-CN" altLang="en-US" sz="2400" dirty="0"/>
              <a:t>根据叠加原理，系统总的稳态误差等于输入引起的稳态误差和有干扰引起的稳态误差的和。</a:t>
            </a:r>
          </a:p>
        </p:txBody>
      </p:sp>
      <p:sp>
        <p:nvSpPr>
          <p:cNvPr id="7"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6.3 </a:t>
            </a:r>
            <a:r>
              <a:rPr lang="zh-CN" altLang="en-US" sz="2000" b="1" dirty="0">
                <a:latin typeface="楷体" panose="02010609060101010101" pitchFamily="49" charset="-122"/>
                <a:ea typeface="楷体" panose="02010609060101010101" pitchFamily="49" charset="-122"/>
              </a:rPr>
              <a:t>干扰引起的稳态误差</a:t>
            </a:r>
          </a:p>
        </p:txBody>
      </p:sp>
      <p:grpSp>
        <p:nvGrpSpPr>
          <p:cNvPr id="8" name="Group 13"/>
          <p:cNvGrpSpPr>
            <a:grpSpLocks/>
          </p:cNvGrpSpPr>
          <p:nvPr/>
        </p:nvGrpSpPr>
        <p:grpSpPr bwMode="auto">
          <a:xfrm>
            <a:off x="2123728" y="764704"/>
            <a:ext cx="4752528" cy="576064"/>
            <a:chOff x="1927" y="300"/>
            <a:chExt cx="2087" cy="453"/>
          </a:xfrm>
          <a:solidFill>
            <a:srgbClr val="92D050"/>
          </a:solidFill>
        </p:grpSpPr>
        <p:sp>
          <p:nvSpPr>
            <p:cNvPr id="9"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10"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6.3 </a:t>
              </a:r>
              <a:r>
                <a:rPr lang="zh-CN" altLang="en-US" sz="2400" b="1" dirty="0">
                  <a:latin typeface="黑体" panose="02010609060101010101" pitchFamily="49" charset="-122"/>
                  <a:ea typeface="黑体" panose="02010609060101010101" pitchFamily="49" charset="-122"/>
                </a:rPr>
                <a:t>干扰引起的稳态误差</a:t>
              </a:r>
            </a:p>
          </p:txBody>
        </p:sp>
      </p:grpSp>
    </p:spTree>
    <p:extLst>
      <p:ext uri="{BB962C8B-B14F-4D97-AF65-F5344CB8AC3E}">
        <p14:creationId xmlns:p14="http://schemas.microsoft.com/office/powerpoint/2010/main" val="32521146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1" name="Group 2"/>
          <p:cNvGrpSpPr>
            <a:grpSpLocks/>
          </p:cNvGrpSpPr>
          <p:nvPr/>
        </p:nvGrpSpPr>
        <p:grpSpPr bwMode="auto">
          <a:xfrm>
            <a:off x="684213" y="836712"/>
            <a:ext cx="6770687" cy="2116138"/>
            <a:chOff x="340" y="232"/>
            <a:chExt cx="4265" cy="1333"/>
          </a:xfrm>
        </p:grpSpPr>
        <p:sp>
          <p:nvSpPr>
            <p:cNvPr id="19462" name="Text Box 3"/>
            <p:cNvSpPr txBox="1">
              <a:spLocks noChangeArrowheads="1"/>
            </p:cNvSpPr>
            <p:nvPr/>
          </p:nvSpPr>
          <p:spPr bwMode="auto">
            <a:xfrm>
              <a:off x="340" y="1139"/>
              <a:ext cx="3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3200" dirty="0">
                  <a:solidFill>
                    <a:schemeClr val="accent2"/>
                  </a:solidFill>
                  <a:latin typeface="宋体" panose="02010600030101010101" pitchFamily="2" charset="-122"/>
                </a:rPr>
                <a:t>作用时，   值为多少？</a:t>
              </a:r>
            </a:p>
          </p:txBody>
        </p:sp>
        <p:graphicFrame>
          <p:nvGraphicFramePr>
            <p:cNvPr id="19459" name="Object 4"/>
            <p:cNvGraphicFramePr>
              <a:graphicFrameLocks noChangeAspect="1"/>
            </p:cNvGraphicFramePr>
            <p:nvPr/>
          </p:nvGraphicFramePr>
          <p:xfrm>
            <a:off x="837" y="696"/>
            <a:ext cx="3768" cy="469"/>
          </p:xfrm>
          <a:graphic>
            <a:graphicData uri="http://schemas.openxmlformats.org/presentationml/2006/ole">
              <mc:AlternateContent xmlns:mc="http://schemas.openxmlformats.org/markup-compatibility/2006">
                <mc:Choice xmlns:v="urn:schemas-microsoft-com:vml" Requires="v">
                  <p:oleObj spid="_x0000_s162860" name="Equation" r:id="rId3" imgW="2690640" imgH="330120" progId="">
                    <p:embed/>
                  </p:oleObj>
                </mc:Choice>
                <mc:Fallback>
                  <p:oleObj name="Equation" r:id="rId3" imgW="2690640" imgH="330120" progId="">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 y="696"/>
                          <a:ext cx="3768"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5"/>
            <p:cNvGraphicFramePr>
              <a:graphicFrameLocks noChangeAspect="1"/>
            </p:cNvGraphicFramePr>
            <p:nvPr/>
          </p:nvGraphicFramePr>
          <p:xfrm>
            <a:off x="1383" y="1094"/>
            <a:ext cx="393" cy="471"/>
          </p:xfrm>
          <a:graphic>
            <a:graphicData uri="http://schemas.openxmlformats.org/presentationml/2006/ole">
              <mc:AlternateContent xmlns:mc="http://schemas.openxmlformats.org/markup-compatibility/2006">
                <mc:Choice xmlns:v="urn:schemas-microsoft-com:vml" Requires="v">
                  <p:oleObj spid="_x0000_s162861" name="Equation" r:id="rId5" imgW="241200" imgH="292320" progId="">
                    <p:embed/>
                  </p:oleObj>
                </mc:Choice>
                <mc:Fallback>
                  <p:oleObj name="Equation" r:id="rId5" imgW="241200" imgH="292320" progId="">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1094"/>
                          <a:ext cx="393" cy="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Text Box 6"/>
            <p:cNvSpPr txBox="1">
              <a:spLocks noChangeArrowheads="1"/>
            </p:cNvSpPr>
            <p:nvPr/>
          </p:nvSpPr>
          <p:spPr bwMode="auto">
            <a:xfrm>
              <a:off x="476" y="232"/>
              <a:ext cx="39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3200">
                  <a:solidFill>
                    <a:schemeClr val="accent2"/>
                  </a:solidFill>
                  <a:latin typeface="宋体" panose="02010600030101010101" pitchFamily="2" charset="-122"/>
                </a:rPr>
                <a:t>例</a:t>
              </a:r>
              <a:r>
                <a:rPr kumimoji="0" lang="en-US" altLang="zh-CN" sz="3200">
                  <a:solidFill>
                    <a:schemeClr val="accent2"/>
                  </a:solidFill>
                  <a:latin typeface="宋体" panose="02010600030101010101" pitchFamily="2" charset="-122"/>
                </a:rPr>
                <a:t>1  </a:t>
              </a:r>
              <a:r>
                <a:rPr kumimoji="0" lang="zh-CN" altLang="en-US" sz="3200">
                  <a:solidFill>
                    <a:schemeClr val="accent2"/>
                  </a:solidFill>
                  <a:latin typeface="宋体" panose="02010600030101010101" pitchFamily="2" charset="-122"/>
                </a:rPr>
                <a:t>某系统如下图所示，当</a:t>
              </a:r>
            </a:p>
          </p:txBody>
        </p:sp>
      </p:grpSp>
      <p:graphicFrame>
        <p:nvGraphicFramePr>
          <p:cNvPr id="19458" name="Object 7"/>
          <p:cNvGraphicFramePr>
            <a:graphicFrameLocks noChangeAspect="1"/>
          </p:cNvGraphicFramePr>
          <p:nvPr>
            <p:extLst>
              <p:ext uri="{D42A27DB-BD31-4B8C-83A1-F6EECF244321}">
                <p14:modId xmlns:p14="http://schemas.microsoft.com/office/powerpoint/2010/main" val="1040821812"/>
              </p:ext>
            </p:extLst>
          </p:nvPr>
        </p:nvGraphicFramePr>
        <p:xfrm>
          <a:off x="911335" y="3036208"/>
          <a:ext cx="7215188" cy="2587625"/>
        </p:xfrm>
        <a:graphic>
          <a:graphicData uri="http://schemas.openxmlformats.org/presentationml/2006/ole">
            <mc:AlternateContent xmlns:mc="http://schemas.openxmlformats.org/markup-compatibility/2006">
              <mc:Choice xmlns:v="urn:schemas-microsoft-com:vml" Requires="v">
                <p:oleObj spid="_x0000_s162862" name="Visio" r:id="rId7" imgW="3608398" imgH="1293255" progId="Visio.Drawing.11">
                  <p:embed/>
                </p:oleObj>
              </mc:Choice>
              <mc:Fallback>
                <p:oleObj name="Visio" r:id="rId7" imgW="3608398" imgH="1293255" progId="Visio.Drawing.11">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1335" y="3036208"/>
                        <a:ext cx="72151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6.3 </a:t>
            </a:r>
            <a:r>
              <a:rPr lang="zh-CN" altLang="en-US" sz="2000" b="1" dirty="0">
                <a:latin typeface="楷体" panose="02010609060101010101" pitchFamily="49" charset="-122"/>
                <a:ea typeface="楷体" panose="02010609060101010101" pitchFamily="49" charset="-122"/>
              </a:rPr>
              <a:t>干扰引起的稳态误差</a:t>
            </a:r>
          </a:p>
        </p:txBody>
      </p:sp>
    </p:spTree>
    <p:extLst>
      <p:ext uri="{BB962C8B-B14F-4D97-AF65-F5344CB8AC3E}">
        <p14:creationId xmlns:p14="http://schemas.microsoft.com/office/powerpoint/2010/main" val="299083377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0" y="14668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20485" name="Text Box 5"/>
          <p:cNvSpPr txBox="1">
            <a:spLocks noChangeArrowheads="1"/>
          </p:cNvSpPr>
          <p:nvPr/>
        </p:nvSpPr>
        <p:spPr bwMode="auto">
          <a:xfrm>
            <a:off x="0" y="857232"/>
            <a:ext cx="9144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a:spcBef>
                <a:spcPct val="0"/>
              </a:spcBef>
            </a:pPr>
            <a:r>
              <a:rPr kumimoji="0" lang="zh-CN" altLang="en-US" sz="2800" dirty="0">
                <a:solidFill>
                  <a:schemeClr val="accent2"/>
                </a:solidFill>
                <a:latin typeface="宋体" panose="02010600030101010101" pitchFamily="2" charset="-122"/>
              </a:rPr>
              <a:t>解</a:t>
            </a:r>
            <a:r>
              <a:rPr kumimoji="0" lang="en-US" altLang="zh-CN" sz="2800" dirty="0">
                <a:solidFill>
                  <a:schemeClr val="accent2"/>
                </a:solidFill>
                <a:latin typeface="宋体" panose="02010600030101010101" pitchFamily="2" charset="-122"/>
              </a:rPr>
              <a:t>: </a:t>
            </a:r>
            <a:r>
              <a:rPr kumimoji="0" lang="zh-CN" altLang="en-US" sz="2800" dirty="0">
                <a:solidFill>
                  <a:schemeClr val="accent2"/>
                </a:solidFill>
                <a:latin typeface="宋体" panose="02010600030101010101" pitchFamily="2" charset="-122"/>
              </a:rPr>
              <a:t>首先必须判定系统是否稳定。</a:t>
            </a:r>
            <a:endParaRPr kumimoji="0" lang="en-US" altLang="zh-CN" sz="2800" dirty="0">
              <a:solidFill>
                <a:schemeClr val="accent2"/>
              </a:solidFill>
              <a:latin typeface="宋体" panose="02010600030101010101" pitchFamily="2" charset="-122"/>
            </a:endParaRPr>
          </a:p>
          <a:p>
            <a:pPr>
              <a:spcBef>
                <a:spcPct val="0"/>
              </a:spcBef>
            </a:pPr>
            <a:r>
              <a:rPr kumimoji="0" lang="zh-CN" altLang="en-US" sz="2800" dirty="0">
                <a:solidFill>
                  <a:schemeClr val="accent2"/>
                </a:solidFill>
                <a:latin typeface="宋体" panose="02010600030101010101" pitchFamily="2" charset="-122"/>
              </a:rPr>
              <a:t>根据劳斯判据，该系统稳定。</a:t>
            </a:r>
            <a:r>
              <a:rPr kumimoji="0" lang="zh-CN" altLang="en-US" sz="2800" dirty="0">
                <a:solidFill>
                  <a:schemeClr val="accent2"/>
                </a:solidFill>
              </a:rPr>
              <a:t>单位反馈系统的偏差即为误差。</a:t>
            </a:r>
            <a:endParaRPr kumimoji="0" lang="zh-CN" altLang="en-US" sz="2800" dirty="0">
              <a:solidFill>
                <a:schemeClr val="accent2"/>
              </a:solidFill>
              <a:latin typeface="宋体" panose="02010600030101010101" pitchFamily="2" charset="-122"/>
            </a:endParaRPr>
          </a:p>
        </p:txBody>
      </p:sp>
      <p:sp>
        <p:nvSpPr>
          <p:cNvPr id="20487" name="Text Box 7"/>
          <p:cNvSpPr txBox="1">
            <a:spLocks noChangeArrowheads="1"/>
          </p:cNvSpPr>
          <p:nvPr/>
        </p:nvSpPr>
        <p:spPr bwMode="auto">
          <a:xfrm>
            <a:off x="428596" y="2214554"/>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解法一：</a:t>
            </a:r>
          </a:p>
        </p:txBody>
      </p:sp>
      <p:graphicFrame>
        <p:nvGraphicFramePr>
          <p:cNvPr id="20488" name="Object 8"/>
          <p:cNvGraphicFramePr>
            <a:graphicFrameLocks noChangeAspect="1"/>
          </p:cNvGraphicFramePr>
          <p:nvPr>
            <p:extLst>
              <p:ext uri="{D42A27DB-BD31-4B8C-83A1-F6EECF244321}">
                <p14:modId xmlns:p14="http://schemas.microsoft.com/office/powerpoint/2010/main" val="3000617382"/>
              </p:ext>
            </p:extLst>
          </p:nvPr>
        </p:nvGraphicFramePr>
        <p:xfrm>
          <a:off x="1857356" y="2285992"/>
          <a:ext cx="5688013" cy="1047750"/>
        </p:xfrm>
        <a:graphic>
          <a:graphicData uri="http://schemas.openxmlformats.org/presentationml/2006/ole">
            <mc:AlternateContent xmlns:mc="http://schemas.openxmlformats.org/markup-compatibility/2006">
              <mc:Choice xmlns:v="urn:schemas-microsoft-com:vml" Requires="v">
                <p:oleObj spid="_x0000_s163870" name="Equation" r:id="rId3" imgW="3721100" imgH="685800" progId="">
                  <p:embed/>
                </p:oleObj>
              </mc:Choice>
              <mc:Fallback>
                <p:oleObj name="Equation" r:id="rId3" imgW="3721100" imgH="685800" progId="">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2285992"/>
                        <a:ext cx="5688013"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9" name="Text Box 9"/>
          <p:cNvSpPr txBox="1">
            <a:spLocks noChangeArrowheads="1"/>
          </p:cNvSpPr>
          <p:nvPr/>
        </p:nvSpPr>
        <p:spPr bwMode="auto">
          <a:xfrm>
            <a:off x="659253" y="3568667"/>
            <a:ext cx="1565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单位反馈系统</a:t>
            </a:r>
          </a:p>
        </p:txBody>
      </p:sp>
      <p:graphicFrame>
        <p:nvGraphicFramePr>
          <p:cNvPr id="20490" name="Object 10"/>
          <p:cNvGraphicFramePr>
            <a:graphicFrameLocks noChangeAspect="1"/>
          </p:cNvGraphicFramePr>
          <p:nvPr>
            <p:extLst>
              <p:ext uri="{D42A27DB-BD31-4B8C-83A1-F6EECF244321}">
                <p14:modId xmlns:p14="http://schemas.microsoft.com/office/powerpoint/2010/main" val="1922840807"/>
              </p:ext>
            </p:extLst>
          </p:nvPr>
        </p:nvGraphicFramePr>
        <p:xfrm>
          <a:off x="2483768" y="3592270"/>
          <a:ext cx="6227763" cy="2235200"/>
        </p:xfrm>
        <a:graphic>
          <a:graphicData uri="http://schemas.openxmlformats.org/presentationml/2006/ole">
            <mc:AlternateContent xmlns:mc="http://schemas.openxmlformats.org/markup-compatibility/2006">
              <mc:Choice xmlns:v="urn:schemas-microsoft-com:vml" Requires="v">
                <p:oleObj spid="_x0000_s163871" name="Equation" r:id="rId5" imgW="3962400" imgH="1422400" progId="">
                  <p:embed/>
                </p:oleObj>
              </mc:Choice>
              <mc:Fallback>
                <p:oleObj name="Equation" r:id="rId5" imgW="3962400" imgH="1422400" progId="">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3592270"/>
                        <a:ext cx="6227763"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6.3 </a:t>
            </a:r>
            <a:r>
              <a:rPr lang="zh-CN" altLang="en-US" sz="2000" b="1" dirty="0">
                <a:latin typeface="楷体" panose="02010609060101010101" pitchFamily="49" charset="-122"/>
                <a:ea typeface="楷体" panose="02010609060101010101" pitchFamily="49" charset="-122"/>
              </a:rPr>
              <a:t>干扰引起的稳态误差</a:t>
            </a:r>
          </a:p>
        </p:txBody>
      </p:sp>
    </p:spTree>
    <p:extLst>
      <p:ext uri="{BB962C8B-B14F-4D97-AF65-F5344CB8AC3E}">
        <p14:creationId xmlns:p14="http://schemas.microsoft.com/office/powerpoint/2010/main" val="923437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3"/>
          <p:cNvGrpSpPr>
            <a:grpSpLocks/>
          </p:cNvGrpSpPr>
          <p:nvPr/>
        </p:nvGrpSpPr>
        <p:grpSpPr bwMode="auto">
          <a:xfrm>
            <a:off x="1691680" y="1268760"/>
            <a:ext cx="5832648" cy="576064"/>
            <a:chOff x="1927" y="300"/>
            <a:chExt cx="2087" cy="453"/>
          </a:xfrm>
          <a:solidFill>
            <a:srgbClr val="92D050"/>
          </a:solidFill>
        </p:grpSpPr>
        <p:sp>
          <p:nvSpPr>
            <p:cNvPr id="6"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7"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zh-CN" altLang="en-US" sz="2400" b="1" dirty="0">
                  <a:latin typeface="黑体" panose="02010609060101010101" pitchFamily="49" charset="-122"/>
                  <a:ea typeface="黑体" panose="02010609060101010101" pitchFamily="49" charset="-122"/>
                </a:rPr>
                <a:t>第</a:t>
              </a:r>
              <a:r>
                <a:rPr lang="en-US" altLang="zh-CN" sz="2400" b="1" dirty="0">
                  <a:latin typeface="黑体" panose="02010609060101010101" pitchFamily="49" charset="-122"/>
                  <a:ea typeface="黑体" panose="02010609060101010101" pitchFamily="49" charset="-122"/>
                </a:rPr>
                <a:t>6</a:t>
              </a:r>
              <a:r>
                <a:rPr lang="zh-CN" altLang="en-US" sz="2400" b="1" dirty="0">
                  <a:latin typeface="黑体" panose="02010609060101010101" pitchFamily="49" charset="-122"/>
                  <a:ea typeface="黑体" panose="02010609060101010101" pitchFamily="49" charset="-122"/>
                </a:rPr>
                <a:t>章 控制系统的误差分析和计算</a:t>
              </a:r>
            </a:p>
          </p:txBody>
        </p:sp>
      </p:grpSp>
      <p:sp>
        <p:nvSpPr>
          <p:cNvPr id="8" name="Rectangle 3"/>
          <p:cNvSpPr txBox="1">
            <a:spLocks noChangeArrowheads="1"/>
          </p:cNvSpPr>
          <p:nvPr/>
        </p:nvSpPr>
        <p:spPr>
          <a:xfrm>
            <a:off x="2735796" y="2276872"/>
            <a:ext cx="3960440" cy="31683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6.1 </a:t>
            </a:r>
            <a:r>
              <a:rPr lang="zh-CN" altLang="en-US" sz="2400" b="1" dirty="0">
                <a:solidFill>
                  <a:srgbClr val="1C1C1C"/>
                </a:solidFill>
                <a:latin typeface="黑体" panose="02010609060101010101" pitchFamily="49" charset="-122"/>
                <a:ea typeface="黑体" panose="02010609060101010101" pitchFamily="49" charset="-122"/>
              </a:rPr>
              <a:t>稳态误差的基本概念</a:t>
            </a: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6.2 </a:t>
            </a:r>
            <a:r>
              <a:rPr lang="zh-CN" altLang="en-US" sz="2400" b="1" dirty="0">
                <a:solidFill>
                  <a:srgbClr val="1C1C1C"/>
                </a:solidFill>
                <a:latin typeface="黑体" panose="02010609060101010101" pitchFamily="49" charset="-122"/>
                <a:ea typeface="黑体" panose="02010609060101010101" pitchFamily="49" charset="-122"/>
              </a:rPr>
              <a:t>输入引起的稳态误差</a:t>
            </a: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6.3 </a:t>
            </a:r>
            <a:r>
              <a:rPr lang="zh-CN" altLang="en-US" sz="2400" b="1" dirty="0">
                <a:solidFill>
                  <a:srgbClr val="1C1C1C"/>
                </a:solidFill>
                <a:latin typeface="黑体" panose="02010609060101010101" pitchFamily="49" charset="-122"/>
                <a:ea typeface="黑体" panose="02010609060101010101" pitchFamily="49" charset="-122"/>
              </a:rPr>
              <a:t>干扰引起的稳态误差</a:t>
            </a: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6.4 </a:t>
            </a:r>
            <a:r>
              <a:rPr lang="zh-CN" altLang="en-US" sz="2400" b="1" dirty="0">
                <a:solidFill>
                  <a:srgbClr val="1C1C1C"/>
                </a:solidFill>
                <a:latin typeface="黑体" panose="02010609060101010101" pitchFamily="49" charset="-122"/>
                <a:ea typeface="黑体" panose="02010609060101010101" pitchFamily="49" charset="-122"/>
              </a:rPr>
              <a:t>减小系统误差的途径</a:t>
            </a: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6.5 </a:t>
            </a:r>
            <a:r>
              <a:rPr lang="zh-CN" altLang="en-US" sz="2400" b="1" dirty="0">
                <a:solidFill>
                  <a:srgbClr val="1C1C1C"/>
                </a:solidFill>
                <a:latin typeface="黑体" panose="02010609060101010101" pitchFamily="49" charset="-122"/>
                <a:ea typeface="黑体" panose="02010609060101010101" pitchFamily="49" charset="-122"/>
              </a:rPr>
              <a:t>动态误差系数</a:t>
            </a:r>
          </a:p>
        </p:txBody>
      </p:sp>
      <p:sp>
        <p:nvSpPr>
          <p:cNvPr id="13"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6</a:t>
            </a:r>
            <a:r>
              <a:rPr lang="zh-CN" altLang="en-US" sz="2000" b="1" dirty="0">
                <a:latin typeface="楷体" panose="02010609060101010101" pitchFamily="49" charset="-122"/>
                <a:ea typeface="楷体" panose="02010609060101010101" pitchFamily="49" charset="-122"/>
              </a:rPr>
              <a:t>章 控制系统的误差分析和计算</a:t>
            </a:r>
          </a:p>
        </p:txBody>
      </p:sp>
    </p:spTree>
    <p:extLst>
      <p:ext uri="{BB962C8B-B14F-4D97-AF65-F5344CB8AC3E}">
        <p14:creationId xmlns:p14="http://schemas.microsoft.com/office/powerpoint/2010/main" val="1681220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0" y="23574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1506" name="Object 3"/>
          <p:cNvGraphicFramePr>
            <a:graphicFrameLocks noChangeAspect="1"/>
          </p:cNvGraphicFramePr>
          <p:nvPr>
            <p:extLst>
              <p:ext uri="{D42A27DB-BD31-4B8C-83A1-F6EECF244321}">
                <p14:modId xmlns:p14="http://schemas.microsoft.com/office/powerpoint/2010/main" val="998704957"/>
              </p:ext>
            </p:extLst>
          </p:nvPr>
        </p:nvGraphicFramePr>
        <p:xfrm>
          <a:off x="499088" y="980728"/>
          <a:ext cx="8485187" cy="5294312"/>
        </p:xfrm>
        <a:graphic>
          <a:graphicData uri="http://schemas.openxmlformats.org/presentationml/2006/ole">
            <mc:AlternateContent xmlns:mc="http://schemas.openxmlformats.org/markup-compatibility/2006">
              <mc:Choice xmlns:v="urn:schemas-microsoft-com:vml" Requires="v">
                <p:oleObj spid="_x0000_s164880" name="Equation" r:id="rId3" imgW="4556160" imgH="2820240" progId="">
                  <p:embed/>
                </p:oleObj>
              </mc:Choice>
              <mc:Fallback>
                <p:oleObj name="Equation" r:id="rId3" imgW="4556160" imgH="2820240"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088" y="980728"/>
                        <a:ext cx="8485187" cy="5294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6.3 </a:t>
            </a:r>
            <a:r>
              <a:rPr lang="zh-CN" altLang="en-US" sz="2000" b="1" dirty="0">
                <a:latin typeface="楷体" panose="02010609060101010101" pitchFamily="49" charset="-122"/>
                <a:ea typeface="楷体" panose="02010609060101010101" pitchFamily="49" charset="-122"/>
              </a:rPr>
              <a:t>干扰引起的稳态误差</a:t>
            </a:r>
          </a:p>
        </p:txBody>
      </p:sp>
    </p:spTree>
    <p:extLst>
      <p:ext uri="{BB962C8B-B14F-4D97-AF65-F5344CB8AC3E}">
        <p14:creationId xmlns:p14="http://schemas.microsoft.com/office/powerpoint/2010/main" val="32989744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01" name="Object 5"/>
          <p:cNvGraphicFramePr>
            <a:graphicFrameLocks noGrp="1" noChangeAspect="1"/>
          </p:cNvGraphicFramePr>
          <p:nvPr>
            <p:ph sz="quarter" idx="1"/>
            <p:extLst>
              <p:ext uri="{D42A27DB-BD31-4B8C-83A1-F6EECF244321}">
                <p14:modId xmlns:p14="http://schemas.microsoft.com/office/powerpoint/2010/main" val="2507474643"/>
              </p:ext>
            </p:extLst>
          </p:nvPr>
        </p:nvGraphicFramePr>
        <p:xfrm>
          <a:off x="2357422" y="1428736"/>
          <a:ext cx="4752975" cy="1055688"/>
        </p:xfrm>
        <a:graphic>
          <a:graphicData uri="http://schemas.openxmlformats.org/presentationml/2006/ole">
            <mc:AlternateContent xmlns:mc="http://schemas.openxmlformats.org/markup-compatibility/2006">
              <mc:Choice xmlns:v="urn:schemas-microsoft-com:vml" Requires="v">
                <p:oleObj spid="_x0000_s165946" name="Equation" r:id="rId3" imgW="2971800" imgH="660400" progId="">
                  <p:embed/>
                </p:oleObj>
              </mc:Choice>
              <mc:Fallback>
                <p:oleObj name="Equation" r:id="rId3" imgW="2971800" imgH="660400" progId="">
                  <p:embed/>
                  <p:pic>
                    <p:nvPicPr>
                      <p:cNvPr id="0" name="Picture 4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22" y="1428736"/>
                        <a:ext cx="4752975"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6" name="Object 10"/>
          <p:cNvGraphicFramePr>
            <a:graphicFrameLocks noGrp="1" noChangeAspect="1"/>
          </p:cNvGraphicFramePr>
          <p:nvPr>
            <p:ph sz="quarter" idx="2"/>
            <p:extLst>
              <p:ext uri="{D42A27DB-BD31-4B8C-83A1-F6EECF244321}">
                <p14:modId xmlns:p14="http://schemas.microsoft.com/office/powerpoint/2010/main" val="1779720207"/>
              </p:ext>
            </p:extLst>
          </p:nvPr>
        </p:nvGraphicFramePr>
        <p:xfrm>
          <a:off x="539552" y="2492896"/>
          <a:ext cx="3816350" cy="1366838"/>
        </p:xfrm>
        <a:graphic>
          <a:graphicData uri="http://schemas.openxmlformats.org/presentationml/2006/ole">
            <mc:AlternateContent xmlns:mc="http://schemas.openxmlformats.org/markup-compatibility/2006">
              <mc:Choice xmlns:v="urn:schemas-microsoft-com:vml" Requires="v">
                <p:oleObj spid="_x0000_s165947" name="Equation" r:id="rId5" imgW="2552700" imgH="914400" progId="">
                  <p:embed/>
                </p:oleObj>
              </mc:Choice>
              <mc:Fallback>
                <p:oleObj name="Equation" r:id="rId5" imgW="2552700" imgH="914400" progId="">
                  <p:embed/>
                  <p:pic>
                    <p:nvPicPr>
                      <p:cNvPr id="0" name="Picture 4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492896"/>
                        <a:ext cx="3816350"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10" name="Object 3"/>
          <p:cNvGraphicFramePr>
            <a:graphicFrameLocks noGrp="1" noChangeAspect="1"/>
          </p:cNvGraphicFramePr>
          <p:nvPr>
            <p:ph sz="quarter" idx="3"/>
            <p:extLst>
              <p:ext uri="{D42A27DB-BD31-4B8C-83A1-F6EECF244321}">
                <p14:modId xmlns:p14="http://schemas.microsoft.com/office/powerpoint/2010/main" val="4281647434"/>
              </p:ext>
            </p:extLst>
          </p:nvPr>
        </p:nvGraphicFramePr>
        <p:xfrm>
          <a:off x="3131840" y="3645024"/>
          <a:ext cx="3629025" cy="1698625"/>
        </p:xfrm>
        <a:graphic>
          <a:graphicData uri="http://schemas.openxmlformats.org/presentationml/2006/ole">
            <mc:AlternateContent xmlns:mc="http://schemas.openxmlformats.org/markup-compatibility/2006">
              <mc:Choice xmlns:v="urn:schemas-microsoft-com:vml" Requires="v">
                <p:oleObj spid="_x0000_s165948" name="Equation" r:id="rId7" imgW="3426840" imgH="1600560" progId="">
                  <p:embed/>
                </p:oleObj>
              </mc:Choice>
              <mc:Fallback>
                <p:oleObj name="Equation" r:id="rId7" imgW="3426840" imgH="1600560" progId="">
                  <p:embed/>
                  <p:pic>
                    <p:nvPicPr>
                      <p:cNvPr id="0" name="Picture 4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1840" y="3645024"/>
                        <a:ext cx="3629025" cy="169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0" name="Text Box 4"/>
          <p:cNvSpPr txBox="1">
            <a:spLocks noChangeArrowheads="1"/>
          </p:cNvSpPr>
          <p:nvPr/>
        </p:nvSpPr>
        <p:spPr bwMode="auto">
          <a:xfrm>
            <a:off x="215900" y="980728"/>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解法二：</a:t>
            </a:r>
          </a:p>
        </p:txBody>
      </p:sp>
      <p:sp>
        <p:nvSpPr>
          <p:cNvPr id="80905" name="Text Box 9"/>
          <p:cNvSpPr txBox="1">
            <a:spLocks noChangeArrowheads="1"/>
          </p:cNvSpPr>
          <p:nvPr/>
        </p:nvSpPr>
        <p:spPr bwMode="auto">
          <a:xfrm>
            <a:off x="1115616" y="692696"/>
            <a:ext cx="772249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t>先求输入信号引起的稳态误差，因为系统为单位反馈系统，稳态偏差等于稳态误差</a:t>
            </a:r>
            <a:endParaRPr lang="en-US" altLang="zh-CN" sz="2400" dirty="0"/>
          </a:p>
        </p:txBody>
      </p:sp>
      <p:sp>
        <p:nvSpPr>
          <p:cNvPr id="80909" name="Text Box 13"/>
          <p:cNvSpPr txBox="1">
            <a:spLocks noChangeArrowheads="1"/>
          </p:cNvSpPr>
          <p:nvPr/>
        </p:nvSpPr>
        <p:spPr bwMode="auto">
          <a:xfrm>
            <a:off x="251520" y="3861048"/>
            <a:ext cx="76176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再求干扰引起的稳态误差。</a:t>
            </a:r>
          </a:p>
        </p:txBody>
      </p:sp>
      <p:graphicFrame>
        <p:nvGraphicFramePr>
          <p:cNvPr id="80917" name="Object 21"/>
          <p:cNvGraphicFramePr>
            <a:graphicFrameLocks noGrp="1" noChangeAspect="1"/>
          </p:cNvGraphicFramePr>
          <p:nvPr>
            <p:ph sz="quarter" idx="4"/>
            <p:extLst>
              <p:ext uri="{D42A27DB-BD31-4B8C-83A1-F6EECF244321}">
                <p14:modId xmlns:p14="http://schemas.microsoft.com/office/powerpoint/2010/main" val="592724260"/>
              </p:ext>
            </p:extLst>
          </p:nvPr>
        </p:nvGraphicFramePr>
        <p:xfrm>
          <a:off x="1924184" y="5731668"/>
          <a:ext cx="3281363" cy="674688"/>
        </p:xfrm>
        <a:graphic>
          <a:graphicData uri="http://schemas.openxmlformats.org/presentationml/2006/ole">
            <mc:AlternateContent xmlns:mc="http://schemas.openxmlformats.org/markup-compatibility/2006">
              <mc:Choice xmlns:v="urn:schemas-microsoft-com:vml" Requires="v">
                <p:oleObj spid="_x0000_s165949" name="Equation" r:id="rId9" imgW="2222500" imgH="457200" progId="">
                  <p:embed/>
                </p:oleObj>
              </mc:Choice>
              <mc:Fallback>
                <p:oleObj name="Equation" r:id="rId9" imgW="2222500" imgH="457200" progId="">
                  <p:embed/>
                  <p:pic>
                    <p:nvPicPr>
                      <p:cNvPr id="0" name="Picture 49"/>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4184" y="5731668"/>
                        <a:ext cx="3281363"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6.3 </a:t>
            </a:r>
            <a:r>
              <a:rPr lang="zh-CN" altLang="en-US" sz="2000" b="1" dirty="0">
                <a:latin typeface="楷体" panose="02010609060101010101" pitchFamily="49" charset="-122"/>
                <a:ea typeface="楷体" panose="02010609060101010101" pitchFamily="49" charset="-122"/>
              </a:rPr>
              <a:t>干扰引起的稳态误差</a:t>
            </a:r>
          </a:p>
        </p:txBody>
      </p:sp>
    </p:spTree>
    <p:extLst>
      <p:ext uri="{BB962C8B-B14F-4D97-AF65-F5344CB8AC3E}">
        <p14:creationId xmlns:p14="http://schemas.microsoft.com/office/powerpoint/2010/main" val="4046616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sz="half" idx="1"/>
          </p:nvPr>
        </p:nvSpPr>
        <p:spPr>
          <a:xfrm>
            <a:off x="1501154" y="980728"/>
            <a:ext cx="6599238" cy="919162"/>
          </a:xfrm>
        </p:spPr>
        <p:txBody>
          <a:bodyPr/>
          <a:lstStyle/>
          <a:p>
            <a:pPr marL="0" indent="0">
              <a:buFontTx/>
              <a:buNone/>
            </a:pPr>
            <a:r>
              <a:rPr lang="zh-CN" altLang="en-US" sz="2400" b="1" dirty="0">
                <a:solidFill>
                  <a:srgbClr val="336699"/>
                </a:solidFill>
                <a:latin typeface="Times New Roman" panose="02020603050405020304" pitchFamily="18" charset="0"/>
              </a:rPr>
              <a:t>例</a:t>
            </a:r>
            <a:r>
              <a:rPr lang="en-US" altLang="zh-CN" sz="2400" b="1" dirty="0">
                <a:solidFill>
                  <a:srgbClr val="336699"/>
                </a:solidFill>
                <a:latin typeface="Times New Roman" panose="02020603050405020304" pitchFamily="18" charset="0"/>
              </a:rPr>
              <a:t>2</a:t>
            </a:r>
            <a:r>
              <a:rPr lang="zh-CN" altLang="en-US" sz="2400" b="1" dirty="0">
                <a:solidFill>
                  <a:srgbClr val="336699"/>
                </a:solidFill>
                <a:latin typeface="Times New Roman" panose="02020603050405020304" pitchFamily="18" charset="0"/>
              </a:rPr>
              <a:t>：系统结构如图，当输入信号                  ，干扰                 时，求系统总的稳态误差。</a:t>
            </a:r>
          </a:p>
        </p:txBody>
      </p:sp>
      <p:graphicFrame>
        <p:nvGraphicFramePr>
          <p:cNvPr id="86020" name="Object 4"/>
          <p:cNvGraphicFramePr>
            <a:graphicFrameLocks noGrp="1" noChangeAspect="1"/>
          </p:cNvGraphicFramePr>
          <p:nvPr>
            <p:ph sz="quarter" idx="2"/>
            <p:extLst>
              <p:ext uri="{D42A27DB-BD31-4B8C-83A1-F6EECF244321}">
                <p14:modId xmlns:p14="http://schemas.microsoft.com/office/powerpoint/2010/main" val="2653484411"/>
              </p:ext>
            </p:extLst>
          </p:nvPr>
        </p:nvGraphicFramePr>
        <p:xfrm>
          <a:off x="6181104" y="980728"/>
          <a:ext cx="1087438" cy="404812"/>
        </p:xfrm>
        <a:graphic>
          <a:graphicData uri="http://schemas.openxmlformats.org/presentationml/2006/ole">
            <mc:AlternateContent xmlns:mc="http://schemas.openxmlformats.org/markup-compatibility/2006">
              <mc:Choice xmlns:v="urn:schemas-microsoft-com:vml" Requires="v">
                <p:oleObj spid="_x0000_s167026" name="公式" r:id="rId3" imgW="685800" imgH="228600" progId="Equation.3">
                  <p:embed/>
                </p:oleObj>
              </mc:Choice>
              <mc:Fallback>
                <p:oleObj name="公式" r:id="rId3" imgW="685800" imgH="228600" progId="Equation.3">
                  <p:embed/>
                  <p:pic>
                    <p:nvPicPr>
                      <p:cNvPr id="0" name="Picture 9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1104" y="980728"/>
                        <a:ext cx="108743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1" name="Object 5"/>
          <p:cNvGraphicFramePr>
            <a:graphicFrameLocks noGrp="1" noChangeAspect="1"/>
          </p:cNvGraphicFramePr>
          <p:nvPr>
            <p:ph sz="quarter" idx="3"/>
            <p:extLst>
              <p:ext uri="{D42A27DB-BD31-4B8C-83A1-F6EECF244321}">
                <p14:modId xmlns:p14="http://schemas.microsoft.com/office/powerpoint/2010/main" val="1356106134"/>
              </p:ext>
            </p:extLst>
          </p:nvPr>
        </p:nvGraphicFramePr>
        <p:xfrm>
          <a:off x="2302047" y="1404590"/>
          <a:ext cx="1133475" cy="368300"/>
        </p:xfrm>
        <a:graphic>
          <a:graphicData uri="http://schemas.openxmlformats.org/presentationml/2006/ole">
            <mc:AlternateContent xmlns:mc="http://schemas.openxmlformats.org/markup-compatibility/2006">
              <mc:Choice xmlns:v="urn:schemas-microsoft-com:vml" Requires="v">
                <p:oleObj spid="_x0000_s167027" name="公式" r:id="rId5" imgW="698197" imgH="203112" progId="Equation.3">
                  <p:embed/>
                </p:oleObj>
              </mc:Choice>
              <mc:Fallback>
                <p:oleObj name="公式" r:id="rId5" imgW="698197" imgH="203112" progId="Equation.3">
                  <p:embed/>
                  <p:pic>
                    <p:nvPicPr>
                      <p:cNvPr id="0" name="Picture 9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2047" y="1404590"/>
                        <a:ext cx="113347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2" name="Text Box 6"/>
          <p:cNvSpPr txBox="1">
            <a:spLocks noChangeArrowheads="1"/>
          </p:cNvSpPr>
          <p:nvPr/>
        </p:nvSpPr>
        <p:spPr bwMode="auto">
          <a:xfrm>
            <a:off x="3708400" y="4688309"/>
            <a:ext cx="1462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0" lang="zh-CN" altLang="en-US" sz="2000">
                <a:solidFill>
                  <a:srgbClr val="336699"/>
                </a:solidFill>
                <a:latin typeface="Times New Roman" panose="02020603050405020304" pitchFamily="18" charset="0"/>
              </a:rPr>
              <a:t>系统方块图</a:t>
            </a:r>
          </a:p>
        </p:txBody>
      </p:sp>
      <p:sp>
        <p:nvSpPr>
          <p:cNvPr id="86024" name="Line 8"/>
          <p:cNvSpPr>
            <a:spLocks noChangeShapeType="1"/>
          </p:cNvSpPr>
          <p:nvPr/>
        </p:nvSpPr>
        <p:spPr bwMode="auto">
          <a:xfrm>
            <a:off x="1619250" y="3318297"/>
            <a:ext cx="7921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5" name="AutoShape 9"/>
          <p:cNvSpPr>
            <a:spLocks noChangeArrowheads="1"/>
          </p:cNvSpPr>
          <p:nvPr/>
        </p:nvSpPr>
        <p:spPr bwMode="auto">
          <a:xfrm>
            <a:off x="2411413" y="3175422"/>
            <a:ext cx="287337" cy="287337"/>
          </a:xfrm>
          <a:prstGeom prst="flowChartSummingJunction">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6" name="Line 10"/>
          <p:cNvSpPr>
            <a:spLocks noChangeShapeType="1"/>
          </p:cNvSpPr>
          <p:nvPr/>
        </p:nvSpPr>
        <p:spPr bwMode="auto">
          <a:xfrm>
            <a:off x="2698750" y="3318297"/>
            <a:ext cx="576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7" name="Line 11"/>
          <p:cNvSpPr>
            <a:spLocks noChangeShapeType="1"/>
          </p:cNvSpPr>
          <p:nvPr/>
        </p:nvSpPr>
        <p:spPr bwMode="auto">
          <a:xfrm>
            <a:off x="6300788" y="3318297"/>
            <a:ext cx="1081087"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8" name="Line 12"/>
          <p:cNvSpPr>
            <a:spLocks noChangeShapeType="1"/>
          </p:cNvSpPr>
          <p:nvPr/>
        </p:nvSpPr>
        <p:spPr bwMode="auto">
          <a:xfrm>
            <a:off x="6659563" y="3318297"/>
            <a:ext cx="0" cy="1081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9" name="Line 13"/>
          <p:cNvSpPr>
            <a:spLocks noChangeShapeType="1"/>
          </p:cNvSpPr>
          <p:nvPr/>
        </p:nvSpPr>
        <p:spPr bwMode="auto">
          <a:xfrm flipV="1">
            <a:off x="2555875" y="3462759"/>
            <a:ext cx="0" cy="9366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0" name="Text Box 14"/>
          <p:cNvSpPr txBox="1">
            <a:spLocks noChangeArrowheads="1"/>
          </p:cNvSpPr>
          <p:nvPr/>
        </p:nvSpPr>
        <p:spPr bwMode="auto">
          <a:xfrm>
            <a:off x="2051050" y="2957934"/>
            <a:ext cx="57626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b="0">
                <a:latin typeface="Tahoma" panose="020B0604030504040204" pitchFamily="34" charset="0"/>
              </a:rPr>
              <a:t>+</a:t>
            </a:r>
          </a:p>
          <a:p>
            <a:pPr>
              <a:spcBef>
                <a:spcPct val="50000"/>
              </a:spcBef>
            </a:pPr>
            <a:r>
              <a:rPr kumimoji="0" lang="en-US" altLang="zh-CN" b="0">
                <a:latin typeface="Tahoma" panose="020B0604030504040204" pitchFamily="34" charset="0"/>
              </a:rPr>
              <a:t>    -</a:t>
            </a:r>
          </a:p>
        </p:txBody>
      </p:sp>
      <p:graphicFrame>
        <p:nvGraphicFramePr>
          <p:cNvPr id="86031" name="Object 15"/>
          <p:cNvGraphicFramePr>
            <a:graphicFrameLocks noChangeAspect="1"/>
          </p:cNvGraphicFramePr>
          <p:nvPr>
            <p:extLst>
              <p:ext uri="{D42A27DB-BD31-4B8C-83A1-F6EECF244321}">
                <p14:modId xmlns:p14="http://schemas.microsoft.com/office/powerpoint/2010/main" val="1421255322"/>
              </p:ext>
            </p:extLst>
          </p:nvPr>
        </p:nvGraphicFramePr>
        <p:xfrm>
          <a:off x="1403350" y="2886497"/>
          <a:ext cx="647700" cy="388937"/>
        </p:xfrm>
        <a:graphic>
          <a:graphicData uri="http://schemas.openxmlformats.org/presentationml/2006/ole">
            <mc:AlternateContent xmlns:mc="http://schemas.openxmlformats.org/markup-compatibility/2006">
              <mc:Choice xmlns:v="urn:schemas-microsoft-com:vml" Requires="v">
                <p:oleObj spid="_x0000_s167028" name="公式" r:id="rId7" imgW="381000" imgH="228600" progId="Equation.3">
                  <p:embed/>
                </p:oleObj>
              </mc:Choice>
              <mc:Fallback>
                <p:oleObj name="公式" r:id="rId7" imgW="381000" imgH="228600" progId="Equation.3">
                  <p:embed/>
                  <p:pic>
                    <p:nvPicPr>
                      <p:cNvPr id="0" name="Picture 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886497"/>
                        <a:ext cx="6477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32" name="Object 16"/>
          <p:cNvGraphicFramePr>
            <a:graphicFrameLocks noChangeAspect="1"/>
          </p:cNvGraphicFramePr>
          <p:nvPr>
            <p:extLst>
              <p:ext uri="{D42A27DB-BD31-4B8C-83A1-F6EECF244321}">
                <p14:modId xmlns:p14="http://schemas.microsoft.com/office/powerpoint/2010/main" val="237037297"/>
              </p:ext>
            </p:extLst>
          </p:nvPr>
        </p:nvGraphicFramePr>
        <p:xfrm>
          <a:off x="6804025" y="2886497"/>
          <a:ext cx="692150" cy="388937"/>
        </p:xfrm>
        <a:graphic>
          <a:graphicData uri="http://schemas.openxmlformats.org/presentationml/2006/ole">
            <mc:AlternateContent xmlns:mc="http://schemas.openxmlformats.org/markup-compatibility/2006">
              <mc:Choice xmlns:v="urn:schemas-microsoft-com:vml" Requires="v">
                <p:oleObj spid="_x0000_s167029" name="公式" r:id="rId9" imgW="406224" imgH="228501" progId="Equation.3">
                  <p:embed/>
                </p:oleObj>
              </mc:Choice>
              <mc:Fallback>
                <p:oleObj name="公式" r:id="rId9" imgW="406224" imgH="228501" progId="Equation.3">
                  <p:embed/>
                  <p:pic>
                    <p:nvPicPr>
                      <p:cNvPr id="0" name="Picture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025" y="2886497"/>
                        <a:ext cx="69215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34" name="Rectangle 18"/>
          <p:cNvSpPr>
            <a:spLocks noChangeArrowheads="1"/>
          </p:cNvSpPr>
          <p:nvPr/>
        </p:nvSpPr>
        <p:spPr bwMode="auto">
          <a:xfrm>
            <a:off x="3276600" y="3118272"/>
            <a:ext cx="936625"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graphicFrame>
        <p:nvGraphicFramePr>
          <p:cNvPr id="86035" name="Object 19"/>
          <p:cNvGraphicFramePr>
            <a:graphicFrameLocks noGrp="1" noChangeAspect="1"/>
          </p:cNvGraphicFramePr>
          <p:nvPr>
            <p:ph sz="quarter" idx="2"/>
            <p:extLst>
              <p:ext uri="{D42A27DB-BD31-4B8C-83A1-F6EECF244321}">
                <p14:modId xmlns:p14="http://schemas.microsoft.com/office/powerpoint/2010/main" val="92799559"/>
              </p:ext>
            </p:extLst>
          </p:nvPr>
        </p:nvGraphicFramePr>
        <p:xfrm>
          <a:off x="3708400" y="3121447"/>
          <a:ext cx="361950" cy="428625"/>
        </p:xfrm>
        <a:graphic>
          <a:graphicData uri="http://schemas.openxmlformats.org/presentationml/2006/ole">
            <mc:AlternateContent xmlns:mc="http://schemas.openxmlformats.org/markup-compatibility/2006">
              <mc:Choice xmlns:v="urn:schemas-microsoft-com:vml" Requires="v">
                <p:oleObj spid="_x0000_s167030" name="公式" r:id="rId11" imgW="203024" imgH="215713" progId="Equation.3">
                  <p:embed/>
                </p:oleObj>
              </mc:Choice>
              <mc:Fallback>
                <p:oleObj name="公式" r:id="rId11" imgW="203024" imgH="215713" progId="Equation.3">
                  <p:embed/>
                  <p:pic>
                    <p:nvPicPr>
                      <p:cNvPr id="0" name="Picture 94"/>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3121447"/>
                        <a:ext cx="3619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36" name="Rectangle 20"/>
          <p:cNvSpPr>
            <a:spLocks noChangeArrowheads="1"/>
          </p:cNvSpPr>
          <p:nvPr/>
        </p:nvSpPr>
        <p:spPr bwMode="auto">
          <a:xfrm>
            <a:off x="5364163" y="2978572"/>
            <a:ext cx="936625" cy="6270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graphicFrame>
        <p:nvGraphicFramePr>
          <p:cNvPr id="86037" name="Object 21"/>
          <p:cNvGraphicFramePr>
            <a:graphicFrameLocks noGrp="1" noChangeAspect="1"/>
          </p:cNvGraphicFramePr>
          <p:nvPr>
            <p:ph sz="quarter" idx="2"/>
            <p:extLst>
              <p:ext uri="{D42A27DB-BD31-4B8C-83A1-F6EECF244321}">
                <p14:modId xmlns:p14="http://schemas.microsoft.com/office/powerpoint/2010/main" val="3574232746"/>
              </p:ext>
            </p:extLst>
          </p:nvPr>
        </p:nvGraphicFramePr>
        <p:xfrm>
          <a:off x="5580063" y="2905547"/>
          <a:ext cx="411162" cy="712787"/>
        </p:xfrm>
        <a:graphic>
          <a:graphicData uri="http://schemas.openxmlformats.org/presentationml/2006/ole">
            <mc:AlternateContent xmlns:mc="http://schemas.openxmlformats.org/markup-compatibility/2006">
              <mc:Choice xmlns:v="urn:schemas-microsoft-com:vml" Requires="v">
                <p:oleObj spid="_x0000_s167031" name="公式" r:id="rId13" imgW="253890" imgH="393529" progId="Equation.3">
                  <p:embed/>
                </p:oleObj>
              </mc:Choice>
              <mc:Fallback>
                <p:oleObj name="公式" r:id="rId13" imgW="253890" imgH="393529" progId="Equation.3">
                  <p:embed/>
                  <p:pic>
                    <p:nvPicPr>
                      <p:cNvPr id="0" name="Picture 95"/>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0063" y="2905547"/>
                        <a:ext cx="411162"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38" name="Line 22"/>
          <p:cNvSpPr>
            <a:spLocks noChangeShapeType="1"/>
          </p:cNvSpPr>
          <p:nvPr/>
        </p:nvSpPr>
        <p:spPr bwMode="auto">
          <a:xfrm>
            <a:off x="4211638" y="3318297"/>
            <a:ext cx="43180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9" name="AutoShape 23"/>
          <p:cNvSpPr>
            <a:spLocks noChangeArrowheads="1"/>
          </p:cNvSpPr>
          <p:nvPr/>
        </p:nvSpPr>
        <p:spPr bwMode="auto">
          <a:xfrm>
            <a:off x="4643438" y="3173834"/>
            <a:ext cx="287337" cy="287338"/>
          </a:xfrm>
          <a:prstGeom prst="flowChartSummingJunction">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0" name="Line 24"/>
          <p:cNvSpPr>
            <a:spLocks noChangeShapeType="1"/>
          </p:cNvSpPr>
          <p:nvPr/>
        </p:nvSpPr>
        <p:spPr bwMode="auto">
          <a:xfrm>
            <a:off x="4932363" y="3318297"/>
            <a:ext cx="43180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1" name="Line 25"/>
          <p:cNvSpPr>
            <a:spLocks noChangeShapeType="1"/>
          </p:cNvSpPr>
          <p:nvPr/>
        </p:nvSpPr>
        <p:spPr bwMode="auto">
          <a:xfrm>
            <a:off x="4787900" y="2670597"/>
            <a:ext cx="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6042" name="Object 26"/>
          <p:cNvGraphicFramePr>
            <a:graphicFrameLocks noChangeAspect="1"/>
          </p:cNvGraphicFramePr>
          <p:nvPr>
            <p:extLst>
              <p:ext uri="{D42A27DB-BD31-4B8C-83A1-F6EECF244321}">
                <p14:modId xmlns:p14="http://schemas.microsoft.com/office/powerpoint/2010/main" val="891333490"/>
              </p:ext>
            </p:extLst>
          </p:nvPr>
        </p:nvGraphicFramePr>
        <p:xfrm>
          <a:off x="4787900" y="2402309"/>
          <a:ext cx="604838" cy="346075"/>
        </p:xfrm>
        <a:graphic>
          <a:graphicData uri="http://schemas.openxmlformats.org/presentationml/2006/ole">
            <mc:AlternateContent xmlns:mc="http://schemas.openxmlformats.org/markup-compatibility/2006">
              <mc:Choice xmlns:v="urn:schemas-microsoft-com:vml" Requires="v">
                <p:oleObj spid="_x0000_s167032" name="公式" r:id="rId15" imgW="355292" imgH="203024" progId="Equation.3">
                  <p:embed/>
                </p:oleObj>
              </mc:Choice>
              <mc:Fallback>
                <p:oleObj name="公式" r:id="rId15" imgW="355292" imgH="203024" progId="Equation.3">
                  <p:embed/>
                  <p:pic>
                    <p:nvPicPr>
                      <p:cNvPr id="0" name="Picture 9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87900" y="2402309"/>
                        <a:ext cx="6048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43" name="Text Box 27"/>
          <p:cNvSpPr txBox="1">
            <a:spLocks noChangeArrowheads="1"/>
          </p:cNvSpPr>
          <p:nvPr/>
        </p:nvSpPr>
        <p:spPr bwMode="auto">
          <a:xfrm>
            <a:off x="4284663" y="2813472"/>
            <a:ext cx="7921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0"/>
              </a:spcBef>
            </a:pPr>
            <a:r>
              <a:rPr kumimoji="0" lang="en-US" altLang="zh-CN" b="0">
                <a:latin typeface="Tahoma" panose="020B0604030504040204" pitchFamily="34" charset="0"/>
              </a:rPr>
              <a:t>      +</a:t>
            </a:r>
          </a:p>
          <a:p>
            <a:pPr>
              <a:lnSpc>
                <a:spcPct val="80000"/>
              </a:lnSpc>
              <a:spcBef>
                <a:spcPct val="0"/>
              </a:spcBef>
            </a:pPr>
            <a:r>
              <a:rPr kumimoji="0" lang="en-US" altLang="zh-CN" b="0">
                <a:latin typeface="Tahoma" panose="020B0604030504040204" pitchFamily="34" charset="0"/>
              </a:rPr>
              <a:t> +</a:t>
            </a:r>
          </a:p>
        </p:txBody>
      </p:sp>
      <p:graphicFrame>
        <p:nvGraphicFramePr>
          <p:cNvPr id="86044" name="Object 28"/>
          <p:cNvGraphicFramePr>
            <a:graphicFrameLocks noChangeAspect="1"/>
          </p:cNvGraphicFramePr>
          <p:nvPr>
            <p:extLst>
              <p:ext uri="{D42A27DB-BD31-4B8C-83A1-F6EECF244321}">
                <p14:modId xmlns:p14="http://schemas.microsoft.com/office/powerpoint/2010/main" val="333007243"/>
              </p:ext>
            </p:extLst>
          </p:nvPr>
        </p:nvGraphicFramePr>
        <p:xfrm>
          <a:off x="2679700" y="2886497"/>
          <a:ext cx="560388" cy="346075"/>
        </p:xfrm>
        <a:graphic>
          <a:graphicData uri="http://schemas.openxmlformats.org/presentationml/2006/ole">
            <mc:AlternateContent xmlns:mc="http://schemas.openxmlformats.org/markup-compatibility/2006">
              <mc:Choice xmlns:v="urn:schemas-microsoft-com:vml" Requires="v">
                <p:oleObj spid="_x0000_s167033" name="公式" r:id="rId17" imgW="330057" imgH="203112" progId="Equation.3">
                  <p:embed/>
                </p:oleObj>
              </mc:Choice>
              <mc:Fallback>
                <p:oleObj name="公式" r:id="rId17" imgW="330057" imgH="203112" progId="Equation.3">
                  <p:embed/>
                  <p:pic>
                    <p:nvPicPr>
                      <p:cNvPr id="0" name="Picture 9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9700" y="2886497"/>
                        <a:ext cx="56038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45" name="Line 29"/>
          <p:cNvSpPr>
            <a:spLocks noChangeShapeType="1"/>
          </p:cNvSpPr>
          <p:nvPr/>
        </p:nvSpPr>
        <p:spPr bwMode="auto">
          <a:xfrm flipH="1">
            <a:off x="2554288" y="4418434"/>
            <a:ext cx="4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6.3 </a:t>
            </a:r>
            <a:r>
              <a:rPr lang="zh-CN" altLang="en-US" sz="2000" b="1" dirty="0">
                <a:latin typeface="楷体" panose="02010609060101010101" pitchFamily="49" charset="-122"/>
                <a:ea typeface="楷体" panose="02010609060101010101" pitchFamily="49" charset="-122"/>
              </a:rPr>
              <a:t>干扰引起的稳态误差</a:t>
            </a:r>
          </a:p>
        </p:txBody>
      </p:sp>
    </p:spTree>
    <p:extLst>
      <p:ext uri="{BB962C8B-B14F-4D97-AF65-F5344CB8AC3E}">
        <p14:creationId xmlns:p14="http://schemas.microsoft.com/office/powerpoint/2010/main" val="3259865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body" sz="half" idx="1"/>
          </p:nvPr>
        </p:nvSpPr>
        <p:spPr>
          <a:xfrm>
            <a:off x="361131" y="981621"/>
            <a:ext cx="8208963" cy="4824412"/>
          </a:xfrm>
        </p:spPr>
        <p:txBody>
          <a:bodyPr>
            <a:normAutofit fontScale="92500" lnSpcReduction="10000"/>
          </a:bodyPr>
          <a:lstStyle/>
          <a:p>
            <a:pPr>
              <a:lnSpc>
                <a:spcPct val="130000"/>
              </a:lnSpc>
              <a:buFontTx/>
              <a:buNone/>
            </a:pPr>
            <a:r>
              <a:rPr lang="zh-CN" altLang="en-US" sz="2400" b="1" dirty="0">
                <a:solidFill>
                  <a:srgbClr val="336699"/>
                </a:solidFill>
                <a:latin typeface="Times New Roman" panose="02020603050405020304" pitchFamily="18" charset="0"/>
              </a:rPr>
              <a:t>解</a:t>
            </a:r>
            <a:r>
              <a:rPr lang="zh-CN" altLang="en-US" sz="2400" b="1" dirty="0">
                <a:solidFill>
                  <a:srgbClr val="336699"/>
                </a:solidFill>
                <a:latin typeface="Times New Roman" panose="02020603050405020304" pitchFamily="18" charset="0"/>
                <a:sym typeface="Wingdings" panose="05000000000000000000" pitchFamily="2" charset="2"/>
              </a:rPr>
              <a:t>：（</a:t>
            </a:r>
            <a:r>
              <a:rPr lang="en-US" altLang="zh-CN" sz="2400" b="1" dirty="0">
                <a:solidFill>
                  <a:srgbClr val="336699"/>
                </a:solidFill>
                <a:latin typeface="Times New Roman" panose="02020603050405020304" pitchFamily="18" charset="0"/>
                <a:sym typeface="Wingdings" panose="05000000000000000000" pitchFamily="2" charset="2"/>
              </a:rPr>
              <a:t>1</a:t>
            </a:r>
            <a:r>
              <a:rPr lang="zh-CN" altLang="en-US" sz="2400" b="1" dirty="0">
                <a:solidFill>
                  <a:srgbClr val="336699"/>
                </a:solidFill>
                <a:latin typeface="Times New Roman" panose="02020603050405020304" pitchFamily="18" charset="0"/>
                <a:sym typeface="Wingdings" panose="05000000000000000000" pitchFamily="2" charset="2"/>
              </a:rPr>
              <a:t>）先判断稳定性</a:t>
            </a:r>
          </a:p>
          <a:p>
            <a:pPr>
              <a:lnSpc>
                <a:spcPct val="130000"/>
              </a:lnSpc>
              <a:buFontTx/>
              <a:buNone/>
            </a:pPr>
            <a:r>
              <a:rPr lang="en-US" altLang="zh-CN" sz="2400" b="1" dirty="0">
                <a:solidFill>
                  <a:srgbClr val="336699"/>
                </a:solidFill>
                <a:latin typeface="Times New Roman" panose="02020603050405020304" pitchFamily="18" charset="0"/>
                <a:sym typeface="Wingdings" panose="05000000000000000000" pitchFamily="2" charset="2"/>
              </a:rPr>
              <a:t>       </a:t>
            </a:r>
            <a:r>
              <a:rPr lang="zh-CN" altLang="en-US" sz="2400" b="1" dirty="0">
                <a:solidFill>
                  <a:srgbClr val="336699"/>
                </a:solidFill>
                <a:latin typeface="Times New Roman" panose="02020603050405020304" pitchFamily="18" charset="0"/>
                <a:sym typeface="Wingdings" panose="05000000000000000000" pitchFamily="2" charset="2"/>
              </a:rPr>
              <a:t>系统传递函数为：</a:t>
            </a:r>
          </a:p>
          <a:p>
            <a:pPr>
              <a:lnSpc>
                <a:spcPct val="130000"/>
              </a:lnSpc>
              <a:buFontTx/>
              <a:buNone/>
            </a:pPr>
            <a:r>
              <a:rPr lang="zh-CN" altLang="en-US" sz="2400" b="1" dirty="0">
                <a:solidFill>
                  <a:srgbClr val="336699"/>
                </a:solidFill>
                <a:latin typeface="Times New Roman" panose="02020603050405020304" pitchFamily="18" charset="0"/>
                <a:sym typeface="Wingdings" panose="05000000000000000000" pitchFamily="2" charset="2"/>
              </a:rPr>
              <a:t>       只要              ，系统稳定。</a:t>
            </a:r>
          </a:p>
          <a:p>
            <a:pPr>
              <a:lnSpc>
                <a:spcPct val="130000"/>
              </a:lnSpc>
              <a:buFontTx/>
              <a:buNone/>
            </a:pPr>
            <a:r>
              <a:rPr lang="zh-CN" altLang="en-US" sz="2400" b="1" dirty="0">
                <a:solidFill>
                  <a:srgbClr val="336699"/>
                </a:solidFill>
                <a:latin typeface="Times New Roman" panose="02020603050405020304" pitchFamily="18" charset="0"/>
                <a:sym typeface="Wingdings" panose="05000000000000000000" pitchFamily="2" charset="2"/>
              </a:rPr>
              <a:t>      （</a:t>
            </a:r>
            <a:r>
              <a:rPr lang="en-US" altLang="zh-CN" sz="2400" b="1" dirty="0">
                <a:solidFill>
                  <a:srgbClr val="336699"/>
                </a:solidFill>
                <a:latin typeface="Times New Roman" panose="02020603050405020304" pitchFamily="18" charset="0"/>
                <a:sym typeface="Wingdings" panose="05000000000000000000" pitchFamily="2" charset="2"/>
              </a:rPr>
              <a:t>2</a:t>
            </a:r>
            <a:r>
              <a:rPr lang="zh-CN" altLang="en-US" sz="2400" b="1" dirty="0">
                <a:solidFill>
                  <a:srgbClr val="336699"/>
                </a:solidFill>
                <a:latin typeface="Times New Roman" panose="02020603050405020304" pitchFamily="18" charset="0"/>
                <a:sym typeface="Wingdings" panose="05000000000000000000" pitchFamily="2" charset="2"/>
              </a:rPr>
              <a:t>）输入引起的稳态误差</a:t>
            </a:r>
          </a:p>
          <a:p>
            <a:pPr>
              <a:lnSpc>
                <a:spcPct val="130000"/>
              </a:lnSpc>
              <a:buFontTx/>
              <a:buNone/>
            </a:pPr>
            <a:endParaRPr lang="zh-CN" altLang="en-US" sz="2400" b="1" dirty="0">
              <a:solidFill>
                <a:srgbClr val="336699"/>
              </a:solidFill>
              <a:latin typeface="Times New Roman" panose="02020603050405020304" pitchFamily="18" charset="0"/>
              <a:sym typeface="Wingdings" panose="05000000000000000000" pitchFamily="2" charset="2"/>
            </a:endParaRPr>
          </a:p>
          <a:p>
            <a:pPr>
              <a:lnSpc>
                <a:spcPct val="130000"/>
              </a:lnSpc>
              <a:buFontTx/>
              <a:buNone/>
            </a:pPr>
            <a:r>
              <a:rPr lang="zh-CN" altLang="en-US" sz="2400" b="1" dirty="0">
                <a:solidFill>
                  <a:srgbClr val="336699"/>
                </a:solidFill>
                <a:latin typeface="Times New Roman" panose="02020603050405020304" pitchFamily="18" charset="0"/>
                <a:sym typeface="Wingdings" panose="05000000000000000000" pitchFamily="2" charset="2"/>
              </a:rPr>
              <a:t>               </a:t>
            </a:r>
            <a:endParaRPr lang="en-US" altLang="zh-CN" sz="2400" b="1" dirty="0">
              <a:solidFill>
                <a:srgbClr val="336699"/>
              </a:solidFill>
              <a:latin typeface="Times New Roman" panose="02020603050405020304" pitchFamily="18" charset="0"/>
              <a:sym typeface="Wingdings" panose="05000000000000000000" pitchFamily="2" charset="2"/>
            </a:endParaRPr>
          </a:p>
          <a:p>
            <a:pPr>
              <a:lnSpc>
                <a:spcPct val="130000"/>
              </a:lnSpc>
              <a:buFontTx/>
              <a:buNone/>
            </a:pPr>
            <a:r>
              <a:rPr lang="en-US" altLang="zh-CN" sz="2400" b="1" dirty="0">
                <a:solidFill>
                  <a:srgbClr val="336699"/>
                </a:solidFill>
                <a:latin typeface="Times New Roman" panose="02020603050405020304" pitchFamily="18" charset="0"/>
                <a:sym typeface="Wingdings" panose="05000000000000000000" pitchFamily="2" charset="2"/>
              </a:rPr>
              <a:t>       </a:t>
            </a:r>
            <a:r>
              <a:rPr lang="zh-CN" altLang="en-US" sz="2400" b="1" dirty="0">
                <a:solidFill>
                  <a:srgbClr val="336699"/>
                </a:solidFill>
                <a:latin typeface="Times New Roman" panose="02020603050405020304" pitchFamily="18" charset="0"/>
                <a:sym typeface="Wingdings" panose="05000000000000000000" pitchFamily="2" charset="2"/>
              </a:rPr>
              <a:t>干扰引起的稳态误差为</a:t>
            </a:r>
          </a:p>
          <a:p>
            <a:pPr>
              <a:lnSpc>
                <a:spcPct val="130000"/>
              </a:lnSpc>
              <a:buFontTx/>
              <a:buNone/>
            </a:pPr>
            <a:endParaRPr lang="zh-CN" altLang="en-US" sz="2400" b="1" dirty="0">
              <a:solidFill>
                <a:srgbClr val="336699"/>
              </a:solidFill>
              <a:latin typeface="Times New Roman" panose="02020603050405020304" pitchFamily="18" charset="0"/>
              <a:sym typeface="Wingdings" panose="05000000000000000000" pitchFamily="2" charset="2"/>
            </a:endParaRPr>
          </a:p>
          <a:p>
            <a:pPr>
              <a:lnSpc>
                <a:spcPct val="130000"/>
              </a:lnSpc>
              <a:buFontTx/>
              <a:buNone/>
            </a:pPr>
            <a:endParaRPr lang="zh-CN" altLang="en-US" sz="2400" b="1" dirty="0">
              <a:solidFill>
                <a:srgbClr val="336699"/>
              </a:solidFill>
              <a:latin typeface="Times New Roman" panose="02020603050405020304" pitchFamily="18" charset="0"/>
              <a:sym typeface="Wingdings" panose="05000000000000000000" pitchFamily="2" charset="2"/>
            </a:endParaRPr>
          </a:p>
          <a:p>
            <a:pPr>
              <a:lnSpc>
                <a:spcPct val="130000"/>
              </a:lnSpc>
              <a:buFontTx/>
              <a:buNone/>
            </a:pPr>
            <a:r>
              <a:rPr lang="zh-CN" altLang="en-US" sz="2400" b="1" dirty="0">
                <a:solidFill>
                  <a:srgbClr val="336699"/>
                </a:solidFill>
                <a:latin typeface="Times New Roman" panose="02020603050405020304" pitchFamily="18" charset="0"/>
                <a:sym typeface="Wingdings" panose="05000000000000000000" pitchFamily="2" charset="2"/>
              </a:rPr>
              <a:t>       故系统总的稳态误差为：</a:t>
            </a:r>
            <a:endParaRPr lang="zh-CN" altLang="en-US" sz="2400" b="1" dirty="0">
              <a:solidFill>
                <a:srgbClr val="336699"/>
              </a:solidFill>
              <a:latin typeface="Times New Roman" panose="02020603050405020304" pitchFamily="18" charset="0"/>
            </a:endParaRPr>
          </a:p>
        </p:txBody>
      </p:sp>
      <p:graphicFrame>
        <p:nvGraphicFramePr>
          <p:cNvPr id="87045" name="Object 5"/>
          <p:cNvGraphicFramePr>
            <a:graphicFrameLocks noGrp="1" noChangeAspect="1"/>
          </p:cNvGraphicFramePr>
          <p:nvPr>
            <p:ph sz="quarter" idx="2"/>
            <p:extLst>
              <p:ext uri="{D42A27DB-BD31-4B8C-83A1-F6EECF244321}">
                <p14:modId xmlns:p14="http://schemas.microsoft.com/office/powerpoint/2010/main" val="2676703716"/>
              </p:ext>
            </p:extLst>
          </p:nvPr>
        </p:nvGraphicFramePr>
        <p:xfrm>
          <a:off x="4033019" y="692696"/>
          <a:ext cx="2836862" cy="1303337"/>
        </p:xfrm>
        <a:graphic>
          <a:graphicData uri="http://schemas.openxmlformats.org/presentationml/2006/ole">
            <mc:AlternateContent xmlns:mc="http://schemas.openxmlformats.org/markup-compatibility/2006">
              <mc:Choice xmlns:v="urn:schemas-microsoft-com:vml" Requires="v">
                <p:oleObj spid="_x0000_s168022" name="公式" r:id="rId3" imgW="1854200" imgH="762000" progId="Equation.3">
                  <p:embed/>
                </p:oleObj>
              </mc:Choice>
              <mc:Fallback>
                <p:oleObj name="公式" r:id="rId3" imgW="1854200" imgH="762000" progId="Equation.3">
                  <p:embed/>
                  <p:pic>
                    <p:nvPicPr>
                      <p:cNvPr id="0" name="Picture 6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019" y="692696"/>
                        <a:ext cx="2836862" cy="1303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6" name="Object 6"/>
          <p:cNvGraphicFramePr>
            <a:graphicFrameLocks noGrp="1" noChangeAspect="1"/>
          </p:cNvGraphicFramePr>
          <p:nvPr>
            <p:ph sz="quarter" idx="3"/>
            <p:extLst>
              <p:ext uri="{D42A27DB-BD31-4B8C-83A1-F6EECF244321}">
                <p14:modId xmlns:p14="http://schemas.microsoft.com/office/powerpoint/2010/main" val="3084893642"/>
              </p:ext>
            </p:extLst>
          </p:nvPr>
        </p:nvGraphicFramePr>
        <p:xfrm>
          <a:off x="1475656" y="1916832"/>
          <a:ext cx="992188" cy="401638"/>
        </p:xfrm>
        <a:graphic>
          <a:graphicData uri="http://schemas.openxmlformats.org/presentationml/2006/ole">
            <mc:AlternateContent xmlns:mc="http://schemas.openxmlformats.org/markup-compatibility/2006">
              <mc:Choice xmlns:v="urn:schemas-microsoft-com:vml" Requires="v">
                <p:oleObj spid="_x0000_s168023" name="公式" r:id="rId5" imgW="596641" imgH="215806" progId="Equation.3">
                  <p:embed/>
                </p:oleObj>
              </mc:Choice>
              <mc:Fallback>
                <p:oleObj name="公式" r:id="rId5" imgW="596641" imgH="215806" progId="Equation.3">
                  <p:embed/>
                  <p:pic>
                    <p:nvPicPr>
                      <p:cNvPr id="0" name="Picture 6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1916832"/>
                        <a:ext cx="99218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7" name="Object 7"/>
          <p:cNvGraphicFramePr>
            <a:graphicFrameLocks noChangeAspect="1"/>
          </p:cNvGraphicFramePr>
          <p:nvPr>
            <p:extLst>
              <p:ext uri="{D42A27DB-BD31-4B8C-83A1-F6EECF244321}">
                <p14:modId xmlns:p14="http://schemas.microsoft.com/office/powerpoint/2010/main" val="2178855362"/>
              </p:ext>
            </p:extLst>
          </p:nvPr>
        </p:nvGraphicFramePr>
        <p:xfrm>
          <a:off x="4825181" y="1916658"/>
          <a:ext cx="3851275" cy="1431925"/>
        </p:xfrm>
        <a:graphic>
          <a:graphicData uri="http://schemas.openxmlformats.org/presentationml/2006/ole">
            <mc:AlternateContent xmlns:mc="http://schemas.openxmlformats.org/markup-compatibility/2006">
              <mc:Choice xmlns:v="urn:schemas-microsoft-com:vml" Requires="v">
                <p:oleObj spid="_x0000_s168024" name="公式" r:id="rId7" imgW="2730500" imgH="1016000" progId="Equation.3">
                  <p:embed/>
                </p:oleObj>
              </mc:Choice>
              <mc:Fallback>
                <p:oleObj name="公式" r:id="rId7" imgW="2730500" imgH="1016000" progId="Equation.3">
                  <p:embed/>
                  <p:pic>
                    <p:nvPicPr>
                      <p:cNvPr id="0" name="Picture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5181" y="1916658"/>
                        <a:ext cx="3851275" cy="143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8" name="Object 8"/>
          <p:cNvGraphicFramePr>
            <a:graphicFrameLocks noChangeAspect="1"/>
          </p:cNvGraphicFramePr>
          <p:nvPr>
            <p:extLst>
              <p:ext uri="{D42A27DB-BD31-4B8C-83A1-F6EECF244321}">
                <p14:modId xmlns:p14="http://schemas.microsoft.com/office/powerpoint/2010/main" val="2003736918"/>
              </p:ext>
            </p:extLst>
          </p:nvPr>
        </p:nvGraphicFramePr>
        <p:xfrm>
          <a:off x="4521968" y="3762277"/>
          <a:ext cx="3414713" cy="1638300"/>
        </p:xfrm>
        <a:graphic>
          <a:graphicData uri="http://schemas.openxmlformats.org/presentationml/2006/ole">
            <mc:AlternateContent xmlns:mc="http://schemas.openxmlformats.org/markup-compatibility/2006">
              <mc:Choice xmlns:v="urn:schemas-microsoft-com:vml" Requires="v">
                <p:oleObj spid="_x0000_s168025" name="Equation" r:id="rId9" imgW="2540000" imgH="1219200" progId="">
                  <p:embed/>
                </p:oleObj>
              </mc:Choice>
              <mc:Fallback>
                <p:oleObj name="Equation" r:id="rId9" imgW="2540000" imgH="1219200" progId="">
                  <p:embed/>
                  <p:pic>
                    <p:nvPicPr>
                      <p:cNvPr id="0" name="Picture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1968" y="3762277"/>
                        <a:ext cx="3414713" cy="163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9" name="Object 9"/>
          <p:cNvGraphicFramePr>
            <a:graphicFrameLocks noChangeAspect="1"/>
          </p:cNvGraphicFramePr>
          <p:nvPr>
            <p:extLst>
              <p:ext uri="{D42A27DB-BD31-4B8C-83A1-F6EECF244321}">
                <p14:modId xmlns:p14="http://schemas.microsoft.com/office/powerpoint/2010/main" val="1893236756"/>
              </p:ext>
            </p:extLst>
          </p:nvPr>
        </p:nvGraphicFramePr>
        <p:xfrm>
          <a:off x="4521968" y="5476927"/>
          <a:ext cx="2087562" cy="674687"/>
        </p:xfrm>
        <a:graphic>
          <a:graphicData uri="http://schemas.openxmlformats.org/presentationml/2006/ole">
            <mc:AlternateContent xmlns:mc="http://schemas.openxmlformats.org/markup-compatibility/2006">
              <mc:Choice xmlns:v="urn:schemas-microsoft-com:vml" Requires="v">
                <p:oleObj spid="_x0000_s168026" name="公式" r:id="rId11" imgW="1333500" imgH="431800" progId="Equation.3">
                  <p:embed/>
                </p:oleObj>
              </mc:Choice>
              <mc:Fallback>
                <p:oleObj name="公式" r:id="rId11" imgW="1333500" imgH="431800" progId="Equation.3">
                  <p:embed/>
                  <p:pic>
                    <p:nvPicPr>
                      <p:cNvPr id="0" name="Picture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21968" y="5476927"/>
                        <a:ext cx="2087562"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1" name="Text Box 11"/>
          <p:cNvSpPr txBox="1">
            <a:spLocks noChangeArrowheads="1"/>
          </p:cNvSpPr>
          <p:nvPr/>
        </p:nvSpPr>
        <p:spPr bwMode="auto">
          <a:xfrm>
            <a:off x="721494" y="3358108"/>
            <a:ext cx="5375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FF3300"/>
                </a:solidFill>
              </a:rPr>
              <a:t>或者系统开环为</a:t>
            </a:r>
            <a:r>
              <a:rPr lang="en-US" altLang="zh-CN" dirty="0">
                <a:solidFill>
                  <a:srgbClr val="FF3300"/>
                </a:solidFill>
              </a:rPr>
              <a:t>I</a:t>
            </a:r>
            <a:r>
              <a:rPr lang="zh-CN" altLang="en-US" dirty="0">
                <a:solidFill>
                  <a:srgbClr val="FF3300"/>
                </a:solidFill>
              </a:rPr>
              <a:t>型系统，输入为阶跃信号，直接得</a:t>
            </a:r>
            <a:r>
              <a:rPr lang="zh-CN" altLang="en-US" dirty="0"/>
              <a:t> </a:t>
            </a:r>
            <a:endParaRPr lang="en-US" altLang="zh-CN" dirty="0"/>
          </a:p>
        </p:txBody>
      </p:sp>
      <p:graphicFrame>
        <p:nvGraphicFramePr>
          <p:cNvPr id="87052" name="Object 12"/>
          <p:cNvGraphicFramePr>
            <a:graphicFrameLocks noChangeAspect="1"/>
          </p:cNvGraphicFramePr>
          <p:nvPr>
            <p:extLst>
              <p:ext uri="{D42A27DB-BD31-4B8C-83A1-F6EECF244321}">
                <p14:modId xmlns:p14="http://schemas.microsoft.com/office/powerpoint/2010/main" val="33405644"/>
              </p:ext>
            </p:extLst>
          </p:nvPr>
        </p:nvGraphicFramePr>
        <p:xfrm>
          <a:off x="6122169" y="3358108"/>
          <a:ext cx="646112" cy="382588"/>
        </p:xfrm>
        <a:graphic>
          <a:graphicData uri="http://schemas.openxmlformats.org/presentationml/2006/ole">
            <mc:AlternateContent xmlns:mc="http://schemas.openxmlformats.org/markup-compatibility/2006">
              <mc:Choice xmlns:v="urn:schemas-microsoft-com:vml" Requires="v">
                <p:oleObj spid="_x0000_s168027" name="Equation" r:id="rId13" imgW="457200" imgH="228600" progId="">
                  <p:embed/>
                </p:oleObj>
              </mc:Choice>
              <mc:Fallback>
                <p:oleObj name="Equation" r:id="rId13" imgW="457200" imgH="228600" progId="">
                  <p:embed/>
                  <p:pic>
                    <p:nvPicPr>
                      <p:cNvPr id="0" name="Picture 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2169" y="3358108"/>
                        <a:ext cx="646112"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6.3 </a:t>
            </a:r>
            <a:r>
              <a:rPr lang="zh-CN" altLang="en-US" sz="2000" b="1" dirty="0">
                <a:latin typeface="楷体" panose="02010609060101010101" pitchFamily="49" charset="-122"/>
                <a:ea typeface="楷体" panose="02010609060101010101" pitchFamily="49" charset="-122"/>
              </a:rPr>
              <a:t>干扰引起的稳态误差</a:t>
            </a:r>
          </a:p>
        </p:txBody>
      </p:sp>
    </p:spTree>
    <p:extLst>
      <p:ext uri="{BB962C8B-B14F-4D97-AF65-F5344CB8AC3E}">
        <p14:creationId xmlns:p14="http://schemas.microsoft.com/office/powerpoint/2010/main" val="302749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ChangeArrowheads="1"/>
          </p:cNvSpPr>
          <p:nvPr/>
        </p:nvSpPr>
        <p:spPr bwMode="auto">
          <a:xfrm>
            <a:off x="215329" y="1124744"/>
            <a:ext cx="8893175" cy="173990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571500" eaLnBrk="0" hangingPunct="0">
              <a:defRPr kumimoji="1" b="1">
                <a:solidFill>
                  <a:schemeClr val="tx1"/>
                </a:solidFill>
                <a:latin typeface="Arial" panose="020B0604020202020204" pitchFamily="34" charset="0"/>
                <a:ea typeface="宋体" panose="02010600030101010101" pitchFamily="2" charset="-122"/>
              </a:defRPr>
            </a:lvl2pPr>
            <a:lvl3pPr eaLnBrk="0" hangingPunct="0">
              <a:defRPr kumimoji="1" b="1">
                <a:solidFill>
                  <a:schemeClr val="tx1"/>
                </a:solidFill>
                <a:latin typeface="Arial" panose="020B0604020202020204" pitchFamily="34" charset="0"/>
                <a:ea typeface="宋体" panose="02010600030101010101" pitchFamily="2" charset="-122"/>
              </a:defRPr>
            </a:lvl3pPr>
            <a:lvl4pPr eaLnBrk="0" hangingPunct="0">
              <a:defRPr kumimoji="1" b="1">
                <a:solidFill>
                  <a:schemeClr val="tx1"/>
                </a:solidFill>
                <a:latin typeface="Arial" panose="020B0604020202020204" pitchFamily="34" charset="0"/>
                <a:ea typeface="宋体" panose="02010600030101010101" pitchFamily="2" charset="-122"/>
              </a:defRPr>
            </a:lvl4pPr>
            <a:lvl5pPr eaLnBrk="0" hangingPunct="0">
              <a:defRPr kumimoji="1" b="1">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3600" b="0">
                <a:solidFill>
                  <a:srgbClr val="0000CC"/>
                </a:solidFill>
                <a:latin typeface="Times New Roman" panose="02020603050405020304" pitchFamily="18" charset="0"/>
                <a:ea typeface="隶书" panose="02010509060101010101" pitchFamily="49" charset="-122"/>
              </a:rPr>
              <a:t>例</a:t>
            </a:r>
            <a:r>
              <a:rPr lang="en-US" altLang="zh-CN" sz="3600" b="0">
                <a:solidFill>
                  <a:srgbClr val="0000CC"/>
                </a:solidFill>
                <a:latin typeface="Times New Roman" panose="02020603050405020304" pitchFamily="18" charset="0"/>
                <a:ea typeface="隶书" panose="02010509060101010101" pitchFamily="49" charset="-122"/>
              </a:rPr>
              <a:t>3</a:t>
            </a:r>
            <a:r>
              <a:rPr lang="zh-CN" altLang="en-US" sz="3600" b="0">
                <a:solidFill>
                  <a:srgbClr val="0000CC"/>
                </a:solidFill>
                <a:latin typeface="Times New Roman" panose="02020603050405020304" pitchFamily="18" charset="0"/>
                <a:ea typeface="隶书" panose="02010509060101010101" pitchFamily="49" charset="-122"/>
              </a:rPr>
              <a:t>：</a:t>
            </a:r>
            <a:r>
              <a:rPr lang="en-US" altLang="zh-CN" sz="3600" b="0">
                <a:latin typeface="Times New Roman" panose="02020603050405020304" pitchFamily="18" charset="0"/>
                <a:ea typeface="隶书" panose="02010509060101010101" pitchFamily="49" charset="-122"/>
              </a:rPr>
              <a:t>I</a:t>
            </a:r>
            <a:r>
              <a:rPr lang="zh-CN" altLang="en-US" sz="3600" b="0">
                <a:latin typeface="Times New Roman" panose="02020603050405020304" pitchFamily="18" charset="0"/>
                <a:ea typeface="隶书" panose="02010509060101010101" pitchFamily="49" charset="-122"/>
              </a:rPr>
              <a:t>型单位反馈系统的开环增益</a:t>
            </a:r>
            <a:r>
              <a:rPr lang="en-US" altLang="zh-CN" sz="3600" b="0" i="1">
                <a:latin typeface="Times New Roman" panose="02020603050405020304" pitchFamily="18" charset="0"/>
                <a:ea typeface="隶书" panose="02010509060101010101" pitchFamily="49" charset="-122"/>
              </a:rPr>
              <a:t>K</a:t>
            </a:r>
            <a:r>
              <a:rPr lang="en-US" altLang="zh-CN" sz="3600" b="0">
                <a:latin typeface="Times New Roman" panose="02020603050405020304" pitchFamily="18" charset="0"/>
                <a:ea typeface="隶书" panose="02010509060101010101" pitchFamily="49" charset="-122"/>
              </a:rPr>
              <a:t>=600s</a:t>
            </a:r>
            <a:r>
              <a:rPr lang="en-US" altLang="zh-CN" sz="3600" b="0" baseline="30000">
                <a:latin typeface="Times New Roman" panose="02020603050405020304" pitchFamily="18" charset="0"/>
                <a:ea typeface="隶书" panose="02010509060101010101" pitchFamily="49" charset="-122"/>
              </a:rPr>
              <a:t>-1</a:t>
            </a:r>
            <a:r>
              <a:rPr lang="en-US" altLang="zh-CN" sz="3600" b="0">
                <a:latin typeface="Times New Roman" panose="02020603050405020304" pitchFamily="18" charset="0"/>
                <a:ea typeface="隶书" panose="02010509060101010101" pitchFamily="49" charset="-122"/>
              </a:rPr>
              <a:t>,</a:t>
            </a:r>
            <a:r>
              <a:rPr lang="zh-CN" altLang="en-US" sz="3600" b="0">
                <a:latin typeface="Times New Roman" panose="02020603050405020304" pitchFamily="18" charset="0"/>
                <a:ea typeface="隶书" panose="02010509060101010101" pitchFamily="49" charset="-122"/>
              </a:rPr>
              <a:t>系统最大跟踪速度</a:t>
            </a:r>
            <a:r>
              <a:rPr lang="zh-CN" altLang="en-US" sz="3600" b="0" i="1">
                <a:latin typeface="Times New Roman" panose="02020603050405020304" pitchFamily="18" charset="0"/>
                <a:ea typeface="隶书" panose="02010509060101010101" pitchFamily="49" charset="-122"/>
                <a:sym typeface="Symbol" panose="05050102010706020507" pitchFamily="18" charset="2"/>
              </a:rPr>
              <a:t></a:t>
            </a:r>
            <a:r>
              <a:rPr lang="en-US" altLang="zh-CN" sz="3600" b="0" baseline="-25000">
                <a:latin typeface="Times New Roman" panose="02020603050405020304" pitchFamily="18" charset="0"/>
                <a:ea typeface="隶书" panose="02010509060101010101" pitchFamily="49" charset="-122"/>
                <a:sym typeface="Symbol" panose="05050102010706020507" pitchFamily="18" charset="2"/>
              </a:rPr>
              <a:t>max </a:t>
            </a:r>
            <a:r>
              <a:rPr lang="en-US" altLang="zh-CN" sz="3600" b="0">
                <a:latin typeface="Times New Roman" panose="02020603050405020304" pitchFamily="18" charset="0"/>
                <a:ea typeface="隶书" panose="02010509060101010101" pitchFamily="49" charset="-122"/>
                <a:sym typeface="Symbol" panose="05050102010706020507" pitchFamily="18" charset="2"/>
              </a:rPr>
              <a:t>=24/s</a:t>
            </a:r>
            <a:r>
              <a:rPr lang="zh-CN" altLang="en-US" sz="3600" b="0">
                <a:latin typeface="Times New Roman" panose="02020603050405020304" pitchFamily="18" charset="0"/>
                <a:ea typeface="隶书" panose="02010509060101010101" pitchFamily="49" charset="-122"/>
                <a:sym typeface="Symbol" panose="05050102010706020507" pitchFamily="18" charset="2"/>
              </a:rPr>
              <a:t>，求系统在最大跟踪速度下的稳态误差。</a:t>
            </a:r>
            <a:endParaRPr lang="zh-CN" altLang="en-US" sz="3200">
              <a:latin typeface="Times New Roman" panose="02020603050405020304" pitchFamily="18" charset="0"/>
              <a:ea typeface="楷体_GB2312" panose="02010609030101010101" pitchFamily="49" charset="-122"/>
            </a:endParaRPr>
          </a:p>
        </p:txBody>
      </p:sp>
      <p:graphicFrame>
        <p:nvGraphicFramePr>
          <p:cNvPr id="94213" name="Object 5"/>
          <p:cNvGraphicFramePr>
            <a:graphicFrameLocks noChangeAspect="1"/>
          </p:cNvGraphicFramePr>
          <p:nvPr>
            <p:extLst>
              <p:ext uri="{D42A27DB-BD31-4B8C-83A1-F6EECF244321}">
                <p14:modId xmlns:p14="http://schemas.microsoft.com/office/powerpoint/2010/main" val="1124243312"/>
              </p:ext>
            </p:extLst>
          </p:nvPr>
        </p:nvGraphicFramePr>
        <p:xfrm>
          <a:off x="2375917" y="4941094"/>
          <a:ext cx="5184775" cy="1033462"/>
        </p:xfrm>
        <a:graphic>
          <a:graphicData uri="http://schemas.openxmlformats.org/presentationml/2006/ole">
            <mc:AlternateContent xmlns:mc="http://schemas.openxmlformats.org/markup-compatibility/2006">
              <mc:Choice xmlns:v="urn:schemas-microsoft-com:vml" Requires="v">
                <p:oleObj spid="_x0000_s169004" name="公式" r:id="rId3" imgW="2487600" imgH="495360" progId="Equation.3">
                  <p:embed/>
                </p:oleObj>
              </mc:Choice>
              <mc:Fallback>
                <p:oleObj name="公式" r:id="rId3" imgW="2487600" imgH="495360"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917" y="4941094"/>
                        <a:ext cx="5184775"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4" name="Object 6"/>
          <p:cNvGraphicFramePr>
            <a:graphicFrameLocks noChangeAspect="1"/>
          </p:cNvGraphicFramePr>
          <p:nvPr>
            <p:extLst>
              <p:ext uri="{D42A27DB-BD31-4B8C-83A1-F6EECF244321}">
                <p14:modId xmlns:p14="http://schemas.microsoft.com/office/powerpoint/2010/main" val="316645134"/>
              </p:ext>
            </p:extLst>
          </p:nvPr>
        </p:nvGraphicFramePr>
        <p:xfrm>
          <a:off x="6695504" y="2637631"/>
          <a:ext cx="1470025" cy="1058863"/>
        </p:xfrm>
        <a:graphic>
          <a:graphicData uri="http://schemas.openxmlformats.org/presentationml/2006/ole">
            <mc:AlternateContent xmlns:mc="http://schemas.openxmlformats.org/markup-compatibility/2006">
              <mc:Choice xmlns:v="urn:schemas-microsoft-com:vml" Requires="v">
                <p:oleObj spid="_x0000_s169005" name="公式" r:id="rId5" imgW="685440" imgH="495360" progId="Equation.3">
                  <p:embed/>
                </p:oleObj>
              </mc:Choice>
              <mc:Fallback>
                <p:oleObj name="公式" r:id="rId5" imgW="685440" imgH="495360" progId="Equation.3">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5504" y="2637631"/>
                        <a:ext cx="1470025"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5" name="Object 7"/>
          <p:cNvGraphicFramePr>
            <a:graphicFrameLocks noChangeAspect="1"/>
          </p:cNvGraphicFramePr>
          <p:nvPr>
            <p:extLst>
              <p:ext uri="{D42A27DB-BD31-4B8C-83A1-F6EECF244321}">
                <p14:modId xmlns:p14="http://schemas.microsoft.com/office/powerpoint/2010/main" val="3138989621"/>
              </p:ext>
            </p:extLst>
          </p:nvPr>
        </p:nvGraphicFramePr>
        <p:xfrm>
          <a:off x="3888804" y="3790156"/>
          <a:ext cx="2808288" cy="681038"/>
        </p:xfrm>
        <a:graphic>
          <a:graphicData uri="http://schemas.openxmlformats.org/presentationml/2006/ole">
            <mc:AlternateContent xmlns:mc="http://schemas.openxmlformats.org/markup-compatibility/2006">
              <mc:Choice xmlns:v="urn:schemas-microsoft-com:vml" Requires="v">
                <p:oleObj spid="_x0000_s169006" name="公式" r:id="rId7" imgW="1015200" imgH="241200" progId="Equation.3">
                  <p:embed/>
                </p:oleObj>
              </mc:Choice>
              <mc:Fallback>
                <p:oleObj name="公式" r:id="rId7" imgW="1015200" imgH="241200" progId="Equation.3">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804" y="3790156"/>
                        <a:ext cx="2808288" cy="68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6" name="Rectangle 8"/>
          <p:cNvSpPr>
            <a:spLocks noChangeArrowheads="1"/>
          </p:cNvSpPr>
          <p:nvPr/>
        </p:nvSpPr>
        <p:spPr bwMode="auto">
          <a:xfrm>
            <a:off x="358204" y="2924969"/>
            <a:ext cx="5895975" cy="579437"/>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zh-CN" altLang="en-US" sz="3200">
                <a:latin typeface="楷体_GB2312" panose="02010609030101010101" pitchFamily="49" charset="-122"/>
                <a:ea typeface="楷体_GB2312" panose="02010609030101010101" pitchFamily="49" charset="-122"/>
                <a:sym typeface="Symbol" panose="05050102010706020507" pitchFamily="18" charset="2"/>
              </a:rPr>
              <a:t>解：单位速度输入下的稳态误差</a:t>
            </a:r>
          </a:p>
        </p:txBody>
      </p:sp>
      <p:sp>
        <p:nvSpPr>
          <p:cNvPr id="94217" name="Rectangle 9"/>
          <p:cNvSpPr>
            <a:spLocks noChangeArrowheads="1"/>
          </p:cNvSpPr>
          <p:nvPr/>
        </p:nvSpPr>
        <p:spPr bwMode="auto">
          <a:xfrm>
            <a:off x="2015554" y="3645694"/>
            <a:ext cx="1612900" cy="579437"/>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altLang="zh-CN" sz="3200">
                <a:latin typeface="楷体_GB2312" panose="02010609030101010101" pitchFamily="49" charset="-122"/>
                <a:ea typeface="楷体_GB2312" panose="02010609030101010101" pitchFamily="49" charset="-122"/>
                <a:sym typeface="Symbol" panose="05050102010706020507" pitchFamily="18" charset="2"/>
              </a:rPr>
              <a:t>I</a:t>
            </a:r>
            <a:r>
              <a:rPr lang="zh-CN" altLang="en-US" sz="3200">
                <a:latin typeface="楷体_GB2312" panose="02010609030101010101" pitchFamily="49" charset="-122"/>
                <a:ea typeface="楷体_GB2312" panose="02010609030101010101" pitchFamily="49" charset="-122"/>
                <a:sym typeface="Symbol" panose="05050102010706020507" pitchFamily="18" charset="2"/>
              </a:rPr>
              <a:t>型系统</a:t>
            </a:r>
          </a:p>
        </p:txBody>
      </p:sp>
      <p:sp>
        <p:nvSpPr>
          <p:cNvPr id="94218" name="Rectangle 10"/>
          <p:cNvSpPr>
            <a:spLocks noChangeArrowheads="1"/>
          </p:cNvSpPr>
          <p:nvPr/>
        </p:nvSpPr>
        <p:spPr bwMode="auto">
          <a:xfrm>
            <a:off x="358204" y="4364831"/>
            <a:ext cx="3448050" cy="579438"/>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zh-CN" altLang="en-US" sz="3200">
                <a:latin typeface="楷体_GB2312" panose="02010609030101010101" pitchFamily="49" charset="-122"/>
                <a:ea typeface="楷体_GB2312" panose="02010609030101010101" pitchFamily="49" charset="-122"/>
                <a:sym typeface="Symbol" panose="05050102010706020507" pitchFamily="18" charset="2"/>
              </a:rPr>
              <a:t>系统的稳态误差为</a:t>
            </a:r>
          </a:p>
        </p:txBody>
      </p:sp>
      <p:sp>
        <p:nvSpPr>
          <p:cNvPr id="10"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6.3 </a:t>
            </a:r>
            <a:r>
              <a:rPr lang="zh-CN" altLang="en-US" sz="2000" b="1" dirty="0">
                <a:latin typeface="楷体" panose="02010609060101010101" pitchFamily="49" charset="-122"/>
                <a:ea typeface="楷体" panose="02010609060101010101" pitchFamily="49" charset="-122"/>
              </a:rPr>
              <a:t>干扰引起的稳态误差</a:t>
            </a:r>
          </a:p>
        </p:txBody>
      </p:sp>
    </p:spTree>
    <p:extLst>
      <p:ext uri="{BB962C8B-B14F-4D97-AF65-F5344CB8AC3E}">
        <p14:creationId xmlns:p14="http://schemas.microsoft.com/office/powerpoint/2010/main" val="3608233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4"/>
          <p:cNvSpPr>
            <a:spLocks noChangeArrowheads="1"/>
          </p:cNvSpPr>
          <p:nvPr/>
        </p:nvSpPr>
        <p:spPr bwMode="auto">
          <a:xfrm>
            <a:off x="236320" y="835243"/>
            <a:ext cx="3959225" cy="1815882"/>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571500" eaLnBrk="0" hangingPunct="0">
              <a:defRPr kumimoji="1" b="1">
                <a:solidFill>
                  <a:schemeClr val="tx1"/>
                </a:solidFill>
                <a:latin typeface="Arial" panose="020B0604020202020204" pitchFamily="34" charset="0"/>
                <a:ea typeface="宋体" panose="02010600030101010101" pitchFamily="2" charset="-122"/>
              </a:defRPr>
            </a:lvl2pPr>
            <a:lvl3pPr eaLnBrk="0" hangingPunct="0">
              <a:defRPr kumimoji="1" b="1">
                <a:solidFill>
                  <a:schemeClr val="tx1"/>
                </a:solidFill>
                <a:latin typeface="Arial" panose="020B0604020202020204" pitchFamily="34" charset="0"/>
                <a:ea typeface="宋体" panose="02010600030101010101" pitchFamily="2" charset="-122"/>
              </a:defRPr>
            </a:lvl3pPr>
            <a:lvl4pPr eaLnBrk="0" hangingPunct="0">
              <a:defRPr kumimoji="1" b="1">
                <a:solidFill>
                  <a:schemeClr val="tx1"/>
                </a:solidFill>
                <a:latin typeface="Arial" panose="020B0604020202020204" pitchFamily="34" charset="0"/>
                <a:ea typeface="宋体" panose="02010600030101010101" pitchFamily="2" charset="-122"/>
              </a:defRPr>
            </a:lvl4pPr>
            <a:lvl5pPr eaLnBrk="0" hangingPunct="0">
              <a:defRPr kumimoji="1" b="1">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dirty="0">
                <a:latin typeface="隶书" panose="02010509060101010101" pitchFamily="49" charset="-122"/>
                <a:ea typeface="隶书" panose="02010509060101010101" pitchFamily="49" charset="-122"/>
              </a:rPr>
              <a:t>例</a:t>
            </a:r>
            <a:r>
              <a:rPr lang="en-US" altLang="zh-CN" sz="2800" dirty="0">
                <a:latin typeface="隶书" panose="02010509060101010101" pitchFamily="49" charset="-122"/>
                <a:ea typeface="隶书" panose="02010509060101010101" pitchFamily="49" charset="-122"/>
              </a:rPr>
              <a:t>4</a:t>
            </a:r>
            <a:r>
              <a:rPr lang="zh-CN" altLang="en-US" sz="2800" dirty="0">
                <a:latin typeface="隶书" panose="02010509060101010101" pitchFamily="49" charset="-122"/>
                <a:ea typeface="隶书" panose="02010509060101010101" pitchFamily="49" charset="-122"/>
              </a:rPr>
              <a:t>：控制系统的方框图如图所示，图中</a:t>
            </a:r>
            <a:r>
              <a:rPr lang="en-US" altLang="zh-CN" sz="2800" i="1" dirty="0">
                <a:latin typeface="Times New Roman" panose="02020603050405020304" pitchFamily="18" charset="0"/>
                <a:ea typeface="隶书" panose="02010509060101010101" pitchFamily="49" charset="-122"/>
              </a:rPr>
              <a:t>K</a:t>
            </a:r>
            <a:r>
              <a:rPr lang="en-US" altLang="zh-CN" sz="2800" i="1" baseline="-25000" dirty="0">
                <a:latin typeface="Times New Roman" panose="02020603050405020304" pitchFamily="18" charset="0"/>
                <a:ea typeface="隶书" panose="02010509060101010101" pitchFamily="49" charset="-122"/>
              </a:rPr>
              <a:t>1</a:t>
            </a:r>
            <a:r>
              <a:rPr lang="en-US" altLang="zh-CN" sz="2800" i="1" dirty="0">
                <a:latin typeface="Times New Roman" panose="02020603050405020304" pitchFamily="18" charset="0"/>
                <a:ea typeface="隶书" panose="02010509060101010101" pitchFamily="49" charset="-122"/>
              </a:rPr>
              <a:t> K</a:t>
            </a:r>
            <a:r>
              <a:rPr lang="en-US" altLang="zh-CN" sz="2800" i="1" baseline="-25000" dirty="0">
                <a:latin typeface="Times New Roman" panose="02020603050405020304" pitchFamily="18" charset="0"/>
                <a:ea typeface="隶书" panose="02010509060101010101" pitchFamily="49" charset="-122"/>
              </a:rPr>
              <a:t>m</a:t>
            </a:r>
            <a:r>
              <a:rPr lang="en-US" altLang="zh-CN" sz="2800" i="1" dirty="0">
                <a:latin typeface="Times New Roman" panose="02020603050405020304" pitchFamily="18" charset="0"/>
                <a:ea typeface="隶书" panose="02010509060101010101" pitchFamily="49" charset="-122"/>
              </a:rPr>
              <a:t> T</a:t>
            </a:r>
            <a:r>
              <a:rPr lang="en-US" altLang="zh-CN" sz="2800" i="1" baseline="-25000" dirty="0">
                <a:latin typeface="Times New Roman" panose="02020603050405020304" pitchFamily="18" charset="0"/>
                <a:ea typeface="隶书" panose="02010509060101010101" pitchFamily="49" charset="-122"/>
              </a:rPr>
              <a:t>m</a:t>
            </a:r>
            <a:r>
              <a:rPr lang="en-US" altLang="zh-CN" sz="2800" i="1" dirty="0">
                <a:latin typeface="Times New Roman" panose="02020603050405020304" pitchFamily="18" charset="0"/>
                <a:ea typeface="隶书" panose="02010509060101010101" pitchFamily="49" charset="-122"/>
              </a:rPr>
              <a:t> </a:t>
            </a:r>
            <a:r>
              <a:rPr lang="el-GR" altLang="zh-CN" sz="2800" i="1" dirty="0">
                <a:latin typeface="Times New Roman" panose="02020603050405020304" pitchFamily="18" charset="0"/>
                <a:ea typeface="隶书" panose="02010509060101010101" pitchFamily="49" charset="-122"/>
              </a:rPr>
              <a:t>τ</a:t>
            </a:r>
            <a:r>
              <a:rPr lang="zh-CN" altLang="en-US" sz="2800" dirty="0">
                <a:latin typeface="隶书" panose="02010509060101010101" pitchFamily="49" charset="-122"/>
                <a:ea typeface="隶书" panose="02010509060101010101" pitchFamily="49" charset="-122"/>
              </a:rPr>
              <a:t>均为正</a:t>
            </a:r>
            <a:r>
              <a:rPr lang="en-US" altLang="zh-CN" sz="2800" dirty="0">
                <a:latin typeface="Times New Roman" panose="02020603050405020304" pitchFamily="18" charset="0"/>
                <a:ea typeface="隶书" panose="02010509060101010101" pitchFamily="49" charset="-122"/>
              </a:rPr>
              <a:t>,</a:t>
            </a:r>
            <a:r>
              <a:rPr lang="en-US" altLang="zh-CN" sz="2800" i="1" dirty="0">
                <a:latin typeface="Times New Roman" panose="02020603050405020304" pitchFamily="18" charset="0"/>
                <a:ea typeface="隶书" panose="02010509060101010101" pitchFamily="49" charset="-122"/>
              </a:rPr>
              <a:t>r</a:t>
            </a:r>
            <a:r>
              <a:rPr lang="en-US" altLang="zh-CN" sz="2800" dirty="0">
                <a:latin typeface="Times New Roman" panose="02020603050405020304" pitchFamily="18" charset="0"/>
                <a:ea typeface="隶书" panose="02010509060101010101" pitchFamily="49" charset="-122"/>
              </a:rPr>
              <a:t>(</a:t>
            </a:r>
            <a:r>
              <a:rPr lang="en-US" altLang="zh-CN" sz="2800" i="1" dirty="0">
                <a:latin typeface="Times New Roman" panose="02020603050405020304" pitchFamily="18" charset="0"/>
                <a:ea typeface="隶书" panose="02010509060101010101" pitchFamily="49" charset="-122"/>
              </a:rPr>
              <a:t>t</a:t>
            </a:r>
            <a:r>
              <a:rPr lang="en-US" altLang="zh-CN" sz="2800" dirty="0">
                <a:latin typeface="Times New Roman" panose="02020603050405020304" pitchFamily="18" charset="0"/>
                <a:ea typeface="隶书" panose="02010509060101010101" pitchFamily="49" charset="-122"/>
              </a:rPr>
              <a:t>)=1(</a:t>
            </a:r>
            <a:r>
              <a:rPr lang="en-US" altLang="zh-CN" sz="2800" i="1" dirty="0">
                <a:latin typeface="Times New Roman" panose="02020603050405020304" pitchFamily="18" charset="0"/>
                <a:ea typeface="隶书" panose="02010509060101010101" pitchFamily="49" charset="-122"/>
              </a:rPr>
              <a:t>t</a:t>
            </a:r>
            <a:r>
              <a:rPr lang="en-US" altLang="zh-CN" sz="2800" dirty="0">
                <a:latin typeface="Times New Roman" panose="02020603050405020304" pitchFamily="18" charset="0"/>
                <a:ea typeface="隶书" panose="02010509060101010101" pitchFamily="49" charset="-122"/>
              </a:rPr>
              <a:t>)+</a:t>
            </a:r>
            <a:r>
              <a:rPr lang="en-US" altLang="zh-CN" sz="2800" i="1" dirty="0">
                <a:latin typeface="Times New Roman" panose="02020603050405020304" pitchFamily="18" charset="0"/>
                <a:ea typeface="隶书" panose="02010509060101010101" pitchFamily="49" charset="-122"/>
              </a:rPr>
              <a:t>t</a:t>
            </a:r>
            <a:r>
              <a:rPr lang="en-US" altLang="zh-CN" sz="2800" dirty="0">
                <a:latin typeface="Times New Roman" panose="02020603050405020304" pitchFamily="18" charset="0"/>
                <a:ea typeface="隶书" panose="02010509060101010101" pitchFamily="49" charset="-122"/>
              </a:rPr>
              <a:t>+</a:t>
            </a:r>
            <a:r>
              <a:rPr lang="en-US" altLang="zh-CN" sz="2800" i="1" dirty="0">
                <a:latin typeface="Times New Roman" panose="02020603050405020304" pitchFamily="18" charset="0"/>
                <a:ea typeface="隶书" panose="02010509060101010101" pitchFamily="49" charset="-122"/>
              </a:rPr>
              <a:t>t</a:t>
            </a:r>
            <a:r>
              <a:rPr lang="en-US" altLang="zh-CN" sz="2800" baseline="30000" dirty="0">
                <a:latin typeface="Times New Roman" panose="02020603050405020304" pitchFamily="18" charset="0"/>
                <a:ea typeface="隶书" panose="02010509060101010101" pitchFamily="49" charset="-122"/>
              </a:rPr>
              <a:t>2</a:t>
            </a:r>
            <a:r>
              <a:rPr lang="en-US" altLang="zh-CN" sz="2800" dirty="0">
                <a:latin typeface="Times New Roman" panose="02020603050405020304" pitchFamily="18" charset="0"/>
                <a:ea typeface="隶书" panose="02010509060101010101" pitchFamily="49" charset="-122"/>
              </a:rPr>
              <a:t>,</a:t>
            </a:r>
            <a:r>
              <a:rPr lang="zh-CN" altLang="en-US" sz="2800" dirty="0">
                <a:latin typeface="隶书" panose="02010509060101010101" pitchFamily="49" charset="-122"/>
                <a:ea typeface="隶书" panose="02010509060101010101" pitchFamily="49" charset="-122"/>
              </a:rPr>
              <a:t>试求系统的稳态误差</a:t>
            </a:r>
            <a:r>
              <a:rPr lang="en-US" altLang="zh-CN" sz="2800" i="1" dirty="0" err="1">
                <a:latin typeface="Times New Roman" panose="02020603050405020304" pitchFamily="18" charset="0"/>
                <a:ea typeface="隶书" panose="02010509060101010101" pitchFamily="49" charset="-122"/>
              </a:rPr>
              <a:t>e</a:t>
            </a:r>
            <a:r>
              <a:rPr lang="en-US" altLang="zh-CN" sz="2800" i="1" baseline="-25000" dirty="0" err="1">
                <a:latin typeface="Times New Roman" panose="02020603050405020304" pitchFamily="18" charset="0"/>
                <a:ea typeface="隶书" panose="02010509060101010101" pitchFamily="49" charset="-122"/>
              </a:rPr>
              <a:t>ss</a:t>
            </a:r>
            <a:endParaRPr lang="en-US" altLang="zh-CN" sz="2800" i="1" dirty="0">
              <a:latin typeface="Times New Roman" panose="02020603050405020304" pitchFamily="18" charset="0"/>
              <a:ea typeface="隶书" panose="02010509060101010101" pitchFamily="49" charset="-122"/>
              <a:sym typeface="Symbol" panose="05050102010706020507" pitchFamily="18" charset="2"/>
            </a:endParaRPr>
          </a:p>
        </p:txBody>
      </p:sp>
      <p:sp>
        <p:nvSpPr>
          <p:cNvPr id="95237" name="Rectangle 5"/>
          <p:cNvSpPr>
            <a:spLocks noChangeArrowheads="1"/>
          </p:cNvSpPr>
          <p:nvPr/>
        </p:nvSpPr>
        <p:spPr bwMode="auto">
          <a:xfrm>
            <a:off x="455385" y="2952621"/>
            <a:ext cx="4673075" cy="52322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zh-CN" altLang="en-US" sz="2800" dirty="0">
                <a:latin typeface="楷体_GB2312" panose="02010609030101010101" pitchFamily="49" charset="-122"/>
                <a:ea typeface="楷体_GB2312" panose="02010609030101010101" pitchFamily="49" charset="-122"/>
                <a:sym typeface="Symbol" panose="05050102010706020507" pitchFamily="18" charset="2"/>
              </a:rPr>
              <a:t>解</a:t>
            </a:r>
            <a:r>
              <a:rPr lang="en-US" altLang="zh-CN" sz="2800" dirty="0">
                <a:latin typeface="楷体_GB2312" panose="02010609030101010101" pitchFamily="49" charset="-122"/>
                <a:ea typeface="楷体_GB2312" panose="02010609030101010101" pitchFamily="49" charset="-122"/>
                <a:sym typeface="Wingdings" panose="05000000000000000000" pitchFamily="2" charset="2"/>
              </a:rPr>
              <a:t>(</a:t>
            </a:r>
            <a:r>
              <a:rPr lang="en-US" altLang="zh-CN" sz="2800" dirty="0">
                <a:latin typeface="楷体_GB2312" panose="02010609030101010101" pitchFamily="49" charset="-122"/>
                <a:ea typeface="楷体_GB2312" panose="02010609030101010101" pitchFamily="49" charset="-122"/>
                <a:sym typeface="Symbol" panose="05050102010706020507" pitchFamily="18" charset="2"/>
              </a:rPr>
              <a:t>1)</a:t>
            </a:r>
            <a:r>
              <a:rPr lang="zh-CN" altLang="en-US" sz="2800" dirty="0">
                <a:latin typeface="楷体_GB2312" panose="02010609030101010101" pitchFamily="49" charset="-122"/>
                <a:ea typeface="楷体_GB2312" panose="02010609030101010101" pitchFamily="49" charset="-122"/>
                <a:sym typeface="Symbol" panose="05050102010706020507" pitchFamily="18" charset="2"/>
              </a:rPr>
              <a:t>先判别系统的稳定性，</a:t>
            </a:r>
          </a:p>
        </p:txBody>
      </p:sp>
      <p:sp>
        <p:nvSpPr>
          <p:cNvPr id="95238" name="Rectangle 6"/>
          <p:cNvSpPr>
            <a:spLocks noChangeArrowheads="1"/>
          </p:cNvSpPr>
          <p:nvPr/>
        </p:nvSpPr>
        <p:spPr bwMode="auto">
          <a:xfrm>
            <a:off x="250825" y="4581525"/>
            <a:ext cx="4672013" cy="579438"/>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zh-CN" altLang="en-US" sz="3200">
                <a:latin typeface="楷体_GB2312" panose="02010609030101010101" pitchFamily="49" charset="-122"/>
                <a:ea typeface="楷体_GB2312" panose="02010609030101010101" pitchFamily="49" charset="-122"/>
                <a:sym typeface="Symbol" panose="05050102010706020507" pitchFamily="18" charset="2"/>
              </a:rPr>
              <a:t>系统的稳定的充要条件：</a:t>
            </a:r>
          </a:p>
        </p:txBody>
      </p:sp>
      <p:graphicFrame>
        <p:nvGraphicFramePr>
          <p:cNvPr id="95239" name="Object 7"/>
          <p:cNvGraphicFramePr>
            <a:graphicFrameLocks noChangeAspect="1"/>
          </p:cNvGraphicFramePr>
          <p:nvPr/>
        </p:nvGraphicFramePr>
        <p:xfrm>
          <a:off x="1908175" y="3357563"/>
          <a:ext cx="5256213" cy="677862"/>
        </p:xfrm>
        <a:graphic>
          <a:graphicData uri="http://schemas.openxmlformats.org/presentationml/2006/ole">
            <mc:AlternateContent xmlns:mc="http://schemas.openxmlformats.org/markup-compatibility/2006">
              <mc:Choice xmlns:v="urn:schemas-microsoft-com:vml" Requires="v">
                <p:oleObj spid="_x0000_s170126" name="公式" r:id="rId3" imgW="2183040" imgH="279360" progId="Equation.3">
                  <p:embed/>
                </p:oleObj>
              </mc:Choice>
              <mc:Fallback>
                <p:oleObj name="公式" r:id="rId3" imgW="2183040" imgH="279360" progId="Equation.3">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357563"/>
                        <a:ext cx="5256213"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5240" name="Group 8"/>
          <p:cNvGrpSpPr>
            <a:grpSpLocks/>
          </p:cNvGrpSpPr>
          <p:nvPr/>
        </p:nvGrpSpPr>
        <p:grpSpPr bwMode="auto">
          <a:xfrm>
            <a:off x="4402584" y="1132528"/>
            <a:ext cx="4741416" cy="1057275"/>
            <a:chOff x="884" y="1697"/>
            <a:chExt cx="3266" cy="771"/>
          </a:xfrm>
        </p:grpSpPr>
        <p:grpSp>
          <p:nvGrpSpPr>
            <p:cNvPr id="95241" name="Group 9"/>
            <p:cNvGrpSpPr>
              <a:grpSpLocks/>
            </p:cNvGrpSpPr>
            <p:nvPr/>
          </p:nvGrpSpPr>
          <p:grpSpPr bwMode="auto">
            <a:xfrm>
              <a:off x="884" y="1697"/>
              <a:ext cx="3266" cy="771"/>
              <a:chOff x="884" y="1697"/>
              <a:chExt cx="3266" cy="771"/>
            </a:xfrm>
          </p:grpSpPr>
          <p:grpSp>
            <p:nvGrpSpPr>
              <p:cNvPr id="95242" name="Group 10"/>
              <p:cNvGrpSpPr>
                <a:grpSpLocks/>
              </p:cNvGrpSpPr>
              <p:nvPr/>
            </p:nvGrpSpPr>
            <p:grpSpPr bwMode="auto">
              <a:xfrm>
                <a:off x="930" y="1706"/>
                <a:ext cx="3167" cy="762"/>
                <a:chOff x="1029" y="1489"/>
                <a:chExt cx="3167" cy="762"/>
              </a:xfrm>
            </p:grpSpPr>
            <p:sp>
              <p:nvSpPr>
                <p:cNvPr id="95243" name="Rectangle 11"/>
                <p:cNvSpPr>
                  <a:spLocks noChangeArrowheads="1"/>
                </p:cNvSpPr>
                <p:nvPr/>
              </p:nvSpPr>
              <p:spPr bwMode="auto">
                <a:xfrm>
                  <a:off x="1393" y="1752"/>
                  <a:ext cx="2630" cy="499"/>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5244" name="Group 12"/>
                <p:cNvGrpSpPr>
                  <a:grpSpLocks/>
                </p:cNvGrpSpPr>
                <p:nvPr/>
              </p:nvGrpSpPr>
              <p:grpSpPr bwMode="auto">
                <a:xfrm>
                  <a:off x="2925" y="1489"/>
                  <a:ext cx="907" cy="514"/>
                  <a:chOff x="2925" y="1489"/>
                  <a:chExt cx="907" cy="514"/>
                </a:xfrm>
              </p:grpSpPr>
              <p:sp>
                <p:nvSpPr>
                  <p:cNvPr id="95245" name="Rectangle 13"/>
                  <p:cNvSpPr>
                    <a:spLocks noChangeArrowheads="1"/>
                  </p:cNvSpPr>
                  <p:nvPr/>
                </p:nvSpPr>
                <p:spPr bwMode="auto">
                  <a:xfrm>
                    <a:off x="2925" y="1498"/>
                    <a:ext cx="907" cy="499"/>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5246" name="Object 14"/>
                  <p:cNvGraphicFramePr>
                    <a:graphicFrameLocks noChangeAspect="1"/>
                  </p:cNvGraphicFramePr>
                  <p:nvPr/>
                </p:nvGraphicFramePr>
                <p:xfrm>
                  <a:off x="2989" y="1489"/>
                  <a:ext cx="771" cy="514"/>
                </p:xfrm>
                <a:graphic>
                  <a:graphicData uri="http://schemas.openxmlformats.org/presentationml/2006/ole">
                    <mc:AlternateContent xmlns:mc="http://schemas.openxmlformats.org/markup-compatibility/2006">
                      <mc:Choice xmlns:v="urn:schemas-microsoft-com:vml" Requires="v">
                        <p:oleObj spid="_x0000_s170127" name="公式" r:id="rId5" imgW="862920" imgH="507960" progId="Equation.3">
                          <p:embed/>
                        </p:oleObj>
                      </mc:Choice>
                      <mc:Fallback>
                        <p:oleObj name="公式" r:id="rId5" imgW="862920" imgH="507960" progId="Equation.3">
                          <p:embed/>
                          <p:pic>
                            <p:nvPicPr>
                              <p:cNvPr id="0" name="Picture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9" y="1489"/>
                                <a:ext cx="771"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5247" name="Group 15"/>
                <p:cNvGrpSpPr>
                  <a:grpSpLocks/>
                </p:cNvGrpSpPr>
                <p:nvPr/>
              </p:nvGrpSpPr>
              <p:grpSpPr bwMode="auto">
                <a:xfrm>
                  <a:off x="1746" y="1516"/>
                  <a:ext cx="907" cy="435"/>
                  <a:chOff x="1746" y="1516"/>
                  <a:chExt cx="907" cy="435"/>
                </a:xfrm>
              </p:grpSpPr>
              <p:sp>
                <p:nvSpPr>
                  <p:cNvPr id="95248" name="Rectangle 16"/>
                  <p:cNvSpPr>
                    <a:spLocks noChangeArrowheads="1"/>
                  </p:cNvSpPr>
                  <p:nvPr/>
                </p:nvSpPr>
                <p:spPr bwMode="auto">
                  <a:xfrm>
                    <a:off x="1746" y="1516"/>
                    <a:ext cx="907" cy="435"/>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5249" name="Object 17"/>
                  <p:cNvGraphicFramePr>
                    <a:graphicFrameLocks noChangeAspect="1"/>
                  </p:cNvGraphicFramePr>
                  <p:nvPr/>
                </p:nvGraphicFramePr>
                <p:xfrm>
                  <a:off x="1882" y="1616"/>
                  <a:ext cx="652" cy="249"/>
                </p:xfrm>
                <a:graphic>
                  <a:graphicData uri="http://schemas.openxmlformats.org/presentationml/2006/ole">
                    <mc:AlternateContent xmlns:mc="http://schemas.openxmlformats.org/markup-compatibility/2006">
                      <mc:Choice xmlns:v="urn:schemas-microsoft-com:vml" Requires="v">
                        <p:oleObj spid="_x0000_s170128" name="公式" r:id="rId7" imgW="736200" imgH="241200" progId="Equation.3">
                          <p:embed/>
                        </p:oleObj>
                      </mc:Choice>
                      <mc:Fallback>
                        <p:oleObj name="公式" r:id="rId7" imgW="736200" imgH="241200" progId="Equation.3">
                          <p:embed/>
                          <p:pic>
                            <p:nvPicPr>
                              <p:cNvPr id="0" name="Picture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 y="1616"/>
                                <a:ext cx="652"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5250" name="Line 18"/>
                <p:cNvSpPr>
                  <a:spLocks noChangeShapeType="1"/>
                </p:cNvSpPr>
                <p:nvPr/>
              </p:nvSpPr>
              <p:spPr bwMode="auto">
                <a:xfrm>
                  <a:off x="3923" y="1752"/>
                  <a:ext cx="273" cy="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1" name="Line 19"/>
                <p:cNvSpPr>
                  <a:spLocks noChangeShapeType="1"/>
                </p:cNvSpPr>
                <p:nvPr/>
              </p:nvSpPr>
              <p:spPr bwMode="auto">
                <a:xfrm>
                  <a:off x="2644" y="1752"/>
                  <a:ext cx="273" cy="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2" name="Line 20"/>
                <p:cNvSpPr>
                  <a:spLocks noChangeShapeType="1"/>
                </p:cNvSpPr>
                <p:nvPr/>
              </p:nvSpPr>
              <p:spPr bwMode="auto">
                <a:xfrm>
                  <a:off x="1474" y="1752"/>
                  <a:ext cx="273" cy="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3" name="Line 21"/>
                <p:cNvSpPr>
                  <a:spLocks noChangeShapeType="1"/>
                </p:cNvSpPr>
                <p:nvPr/>
              </p:nvSpPr>
              <p:spPr bwMode="auto">
                <a:xfrm>
                  <a:off x="1029" y="1761"/>
                  <a:ext cx="273" cy="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4" name="Line 22"/>
                <p:cNvSpPr>
                  <a:spLocks noChangeShapeType="1"/>
                </p:cNvSpPr>
                <p:nvPr/>
              </p:nvSpPr>
              <p:spPr bwMode="auto">
                <a:xfrm rot="-5400000">
                  <a:off x="1255" y="1998"/>
                  <a:ext cx="273" cy="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5" name="AutoShape 23"/>
                <p:cNvSpPr>
                  <a:spLocks noChangeArrowheads="1"/>
                </p:cNvSpPr>
                <p:nvPr/>
              </p:nvSpPr>
              <p:spPr bwMode="auto">
                <a:xfrm>
                  <a:off x="1302" y="1670"/>
                  <a:ext cx="181" cy="181"/>
                </a:xfrm>
                <a:prstGeom prst="flowChartSummingJunction">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95256" name="Object 24"/>
              <p:cNvGraphicFramePr>
                <a:graphicFrameLocks noChangeAspect="1"/>
              </p:cNvGraphicFramePr>
              <p:nvPr/>
            </p:nvGraphicFramePr>
            <p:xfrm>
              <a:off x="3833" y="1706"/>
              <a:ext cx="317" cy="191"/>
            </p:xfrm>
            <a:graphic>
              <a:graphicData uri="http://schemas.openxmlformats.org/presentationml/2006/ole">
                <mc:AlternateContent xmlns:mc="http://schemas.openxmlformats.org/markup-compatibility/2006">
                  <mc:Choice xmlns:v="urn:schemas-microsoft-com:vml" Requires="v">
                    <p:oleObj spid="_x0000_s170129" name="公式" r:id="rId9" imgW="380880" imgH="228600" progId="Equation.3">
                      <p:embed/>
                    </p:oleObj>
                  </mc:Choice>
                  <mc:Fallback>
                    <p:oleObj name="公式" r:id="rId9" imgW="380880" imgH="228600" progId="Equation.3">
                      <p:embed/>
                      <p:pic>
                        <p:nvPicPr>
                          <p:cNvPr id="0" name="Picture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3" y="1706"/>
                            <a:ext cx="317"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57" name="Object 25"/>
              <p:cNvGraphicFramePr>
                <a:graphicFrameLocks noChangeAspect="1"/>
              </p:cNvGraphicFramePr>
              <p:nvPr/>
            </p:nvGraphicFramePr>
            <p:xfrm>
              <a:off x="884" y="1752"/>
              <a:ext cx="317" cy="191"/>
            </p:xfrm>
            <a:graphic>
              <a:graphicData uri="http://schemas.openxmlformats.org/presentationml/2006/ole">
                <mc:AlternateContent xmlns:mc="http://schemas.openxmlformats.org/markup-compatibility/2006">
                  <mc:Choice xmlns:v="urn:schemas-microsoft-com:vml" Requires="v">
                    <p:oleObj spid="_x0000_s170130" name="公式" r:id="rId11" imgW="380880" imgH="228600" progId="Equation.3">
                      <p:embed/>
                    </p:oleObj>
                  </mc:Choice>
                  <mc:Fallback>
                    <p:oleObj name="公式" r:id="rId11" imgW="380880" imgH="228600" progId="Equation.3">
                      <p:embed/>
                      <p:pic>
                        <p:nvPicPr>
                          <p:cNvPr id="0" name="Picture 1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4" y="1752"/>
                            <a:ext cx="317"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58" name="Object 26"/>
              <p:cNvGraphicFramePr>
                <a:graphicFrameLocks noChangeAspect="1"/>
              </p:cNvGraphicFramePr>
              <p:nvPr/>
            </p:nvGraphicFramePr>
            <p:xfrm>
              <a:off x="1320" y="1697"/>
              <a:ext cx="317" cy="191"/>
            </p:xfrm>
            <a:graphic>
              <a:graphicData uri="http://schemas.openxmlformats.org/presentationml/2006/ole">
                <mc:AlternateContent xmlns:mc="http://schemas.openxmlformats.org/markup-compatibility/2006">
                  <mc:Choice xmlns:v="urn:schemas-microsoft-com:vml" Requires="v">
                    <p:oleObj spid="_x0000_s170131" name="公式" r:id="rId13" imgW="380880" imgH="228600" progId="Equation.3">
                      <p:embed/>
                    </p:oleObj>
                  </mc:Choice>
                  <mc:Fallback>
                    <p:oleObj name="公式" r:id="rId13" imgW="380880" imgH="228600" progId="Equation.3">
                      <p:embed/>
                      <p:pic>
                        <p:nvPicPr>
                          <p:cNvPr id="0" name="Picture 1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0" y="1697"/>
                            <a:ext cx="317"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5259" name="Text Box 27"/>
            <p:cNvSpPr txBox="1">
              <a:spLocks noChangeArrowheads="1"/>
            </p:cNvSpPr>
            <p:nvPr/>
          </p:nvSpPr>
          <p:spPr bwMode="auto">
            <a:xfrm>
              <a:off x="1284" y="1998"/>
              <a:ext cx="2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3600">
                  <a:latin typeface="Tahoma" panose="020B0604030504040204" pitchFamily="34" charset="0"/>
                  <a:ea typeface="隶书" panose="02010509060101010101" pitchFamily="49" charset="-122"/>
                </a:rPr>
                <a:t>-</a:t>
              </a:r>
            </a:p>
          </p:txBody>
        </p:sp>
      </p:grpSp>
      <p:sp>
        <p:nvSpPr>
          <p:cNvPr id="95260" name="Rectangle 28"/>
          <p:cNvSpPr>
            <a:spLocks noChangeArrowheads="1"/>
          </p:cNvSpPr>
          <p:nvPr/>
        </p:nvSpPr>
        <p:spPr bwMode="auto">
          <a:xfrm>
            <a:off x="5076825" y="2924175"/>
            <a:ext cx="3398838" cy="519113"/>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zh-CN" altLang="en-US" sz="2800" dirty="0">
                <a:latin typeface="楷体_GB2312" panose="02010609030101010101" pitchFamily="49" charset="-122"/>
                <a:ea typeface="楷体_GB2312" panose="02010609030101010101" pitchFamily="49" charset="-122"/>
                <a:sym typeface="Symbol" panose="05050102010706020507" pitchFamily="18" charset="2"/>
              </a:rPr>
              <a:t>系统的特征方程为：</a:t>
            </a:r>
          </a:p>
        </p:txBody>
      </p:sp>
      <p:graphicFrame>
        <p:nvGraphicFramePr>
          <p:cNvPr id="95262" name="Object 30"/>
          <p:cNvGraphicFramePr>
            <a:graphicFrameLocks noChangeAspect="1"/>
          </p:cNvGraphicFramePr>
          <p:nvPr/>
        </p:nvGraphicFramePr>
        <p:xfrm>
          <a:off x="684213" y="5084763"/>
          <a:ext cx="5892800" cy="681037"/>
        </p:xfrm>
        <a:graphic>
          <a:graphicData uri="http://schemas.openxmlformats.org/presentationml/2006/ole">
            <mc:AlternateContent xmlns:mc="http://schemas.openxmlformats.org/markup-compatibility/2006">
              <mc:Choice xmlns:v="urn:schemas-microsoft-com:vml" Requires="v">
                <p:oleObj spid="_x0000_s170132" name="公式" r:id="rId15" imgW="2157480" imgH="241200" progId="Equation.3">
                  <p:embed/>
                </p:oleObj>
              </mc:Choice>
              <mc:Fallback>
                <p:oleObj name="公式" r:id="rId15" imgW="2157480" imgH="241200" progId="Equation.3">
                  <p:embed/>
                  <p:pic>
                    <p:nvPicPr>
                      <p:cNvPr id="0" name="Picture 1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5084763"/>
                        <a:ext cx="5892800"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63" name="Object 31"/>
          <p:cNvGraphicFramePr>
            <a:graphicFrameLocks noChangeAspect="1"/>
          </p:cNvGraphicFramePr>
          <p:nvPr/>
        </p:nvGraphicFramePr>
        <p:xfrm>
          <a:off x="1619250" y="5661025"/>
          <a:ext cx="3821113" cy="681038"/>
        </p:xfrm>
        <a:graphic>
          <a:graphicData uri="http://schemas.openxmlformats.org/presentationml/2006/ole">
            <mc:AlternateContent xmlns:mc="http://schemas.openxmlformats.org/markup-compatibility/2006">
              <mc:Choice xmlns:v="urn:schemas-microsoft-com:vml" Requires="v">
                <p:oleObj spid="_x0000_s170133" name="公式" r:id="rId17" imgW="1396080" imgH="241200" progId="Equation.3">
                  <p:embed/>
                </p:oleObj>
              </mc:Choice>
              <mc:Fallback>
                <p:oleObj name="公式" r:id="rId17" imgW="1396080" imgH="241200" progId="Equation.3">
                  <p:embed/>
                  <p:pic>
                    <p:nvPicPr>
                      <p:cNvPr id="0" name="Picture 1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19250" y="5661025"/>
                        <a:ext cx="3821113" cy="68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64" name="Object 32"/>
          <p:cNvGraphicFramePr>
            <a:graphicFrameLocks noChangeAspect="1"/>
          </p:cNvGraphicFramePr>
          <p:nvPr/>
        </p:nvGraphicFramePr>
        <p:xfrm>
          <a:off x="6372225" y="5661025"/>
          <a:ext cx="1427163" cy="681038"/>
        </p:xfrm>
        <a:graphic>
          <a:graphicData uri="http://schemas.openxmlformats.org/presentationml/2006/ole">
            <mc:AlternateContent xmlns:mc="http://schemas.openxmlformats.org/markup-compatibility/2006">
              <mc:Choice xmlns:v="urn:schemas-microsoft-com:vml" Requires="v">
                <p:oleObj spid="_x0000_s170134" name="公式" r:id="rId19" imgW="507600" imgH="241200" progId="Equation.3">
                  <p:embed/>
                </p:oleObj>
              </mc:Choice>
              <mc:Fallback>
                <p:oleObj name="公式" r:id="rId19" imgW="507600" imgH="241200" progId="Equation.3">
                  <p:embed/>
                  <p:pic>
                    <p:nvPicPr>
                      <p:cNvPr id="0" name="Picture 1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72225" y="5661025"/>
                        <a:ext cx="1427163" cy="68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67" name="Object 35"/>
          <p:cNvGraphicFramePr>
            <a:graphicFrameLocks noGrp="1" noChangeAspect="1"/>
          </p:cNvGraphicFramePr>
          <p:nvPr>
            <p:ph idx="1"/>
          </p:nvPr>
        </p:nvGraphicFramePr>
        <p:xfrm>
          <a:off x="1979613" y="4076700"/>
          <a:ext cx="4824412" cy="585788"/>
        </p:xfrm>
        <a:graphic>
          <a:graphicData uri="http://schemas.openxmlformats.org/presentationml/2006/ole">
            <mc:AlternateContent xmlns:mc="http://schemas.openxmlformats.org/markup-compatibility/2006">
              <mc:Choice xmlns:v="urn:schemas-microsoft-com:vml" Requires="v">
                <p:oleObj spid="_x0000_s170135" name="公式" r:id="rId21" imgW="2360520" imgH="279360" progId="Equation.3">
                  <p:embed/>
                </p:oleObj>
              </mc:Choice>
              <mc:Fallback>
                <p:oleObj name="公式" r:id="rId21" imgW="2360520" imgH="279360" progId="Equation.3">
                  <p:embed/>
                  <p:pic>
                    <p:nvPicPr>
                      <p:cNvPr id="0" name="Picture 121"/>
                      <p:cNvPicPr>
                        <a:picLocks noGrp="1"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79613" y="4076700"/>
                        <a:ext cx="4824412"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6.3 </a:t>
            </a:r>
            <a:r>
              <a:rPr lang="zh-CN" altLang="en-US" sz="2000" b="1" dirty="0">
                <a:latin typeface="楷体" panose="02010609060101010101" pitchFamily="49" charset="-122"/>
                <a:ea typeface="楷体" panose="02010609060101010101" pitchFamily="49" charset="-122"/>
              </a:rPr>
              <a:t>干扰引起的稳态误差</a:t>
            </a:r>
          </a:p>
        </p:txBody>
      </p:sp>
    </p:spTree>
    <p:extLst>
      <p:ext uri="{BB962C8B-B14F-4D97-AF65-F5344CB8AC3E}">
        <p14:creationId xmlns:p14="http://schemas.microsoft.com/office/powerpoint/2010/main" val="2897082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ChangeArrowheads="1"/>
          </p:cNvSpPr>
          <p:nvPr/>
        </p:nvSpPr>
        <p:spPr bwMode="auto">
          <a:xfrm>
            <a:off x="611188" y="1196975"/>
            <a:ext cx="3579812" cy="519113"/>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altLang="zh-CN" sz="2800" dirty="0">
                <a:latin typeface="楷体_GB2312" panose="02010609030101010101" pitchFamily="49" charset="-122"/>
                <a:ea typeface="楷体_GB2312" panose="02010609030101010101" pitchFamily="49" charset="-122"/>
                <a:sym typeface="Symbol" panose="05050102010706020507" pitchFamily="18" charset="2"/>
              </a:rPr>
              <a:t>(2)</a:t>
            </a:r>
            <a:r>
              <a:rPr lang="zh-CN" altLang="en-US" sz="2800" dirty="0">
                <a:latin typeface="楷体_GB2312" panose="02010609030101010101" pitchFamily="49" charset="-122"/>
                <a:ea typeface="楷体_GB2312" panose="02010609030101010101" pitchFamily="49" charset="-122"/>
                <a:sym typeface="Symbol" panose="05050102010706020507" pitchFamily="18" charset="2"/>
              </a:rPr>
              <a:t>求系统的稳态误差</a:t>
            </a:r>
          </a:p>
        </p:txBody>
      </p:sp>
      <p:sp>
        <p:nvSpPr>
          <p:cNvPr id="97285" name="Rectangle 5"/>
          <p:cNvSpPr>
            <a:spLocks noChangeArrowheads="1"/>
          </p:cNvSpPr>
          <p:nvPr/>
        </p:nvSpPr>
        <p:spPr bwMode="auto">
          <a:xfrm>
            <a:off x="767740" y="1895475"/>
            <a:ext cx="3448050" cy="579437"/>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zh-CN" altLang="en-US" sz="3200" dirty="0">
                <a:latin typeface="楷体_GB2312" panose="02010609030101010101" pitchFamily="49" charset="-122"/>
                <a:ea typeface="楷体_GB2312" panose="02010609030101010101" pitchFamily="49" charset="-122"/>
                <a:sym typeface="Symbol" panose="05050102010706020507" pitchFamily="18" charset="2"/>
              </a:rPr>
              <a:t>该系统为</a:t>
            </a:r>
            <a:r>
              <a:rPr lang="en-US" altLang="zh-CN" sz="3200" dirty="0">
                <a:latin typeface="楷体_GB2312" panose="02010609030101010101" pitchFamily="49" charset="-122"/>
                <a:ea typeface="楷体_GB2312" panose="02010609030101010101" pitchFamily="49" charset="-122"/>
                <a:sym typeface="Symbol" panose="05050102010706020507" pitchFamily="18" charset="2"/>
              </a:rPr>
              <a:t>Ⅱ</a:t>
            </a:r>
            <a:r>
              <a:rPr lang="zh-CN" altLang="en-US" sz="3200" dirty="0">
                <a:latin typeface="楷体_GB2312" panose="02010609030101010101" pitchFamily="49" charset="-122"/>
                <a:ea typeface="楷体_GB2312" panose="02010609030101010101" pitchFamily="49" charset="-122"/>
                <a:sym typeface="Symbol" panose="05050102010706020507" pitchFamily="18" charset="2"/>
              </a:rPr>
              <a:t>型系统</a:t>
            </a:r>
          </a:p>
        </p:txBody>
      </p:sp>
      <p:sp>
        <p:nvSpPr>
          <p:cNvPr id="97286" name="Rectangle 6"/>
          <p:cNvSpPr>
            <a:spLocks noChangeArrowheads="1"/>
          </p:cNvSpPr>
          <p:nvPr/>
        </p:nvSpPr>
        <p:spPr bwMode="auto">
          <a:xfrm>
            <a:off x="767740" y="3065464"/>
            <a:ext cx="1612900" cy="519112"/>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zh-CN" altLang="en-US" sz="2800" dirty="0">
                <a:latin typeface="楷体_GB2312" panose="02010609030101010101" pitchFamily="49" charset="-122"/>
                <a:ea typeface="楷体_GB2312" panose="02010609030101010101" pitchFamily="49" charset="-122"/>
                <a:sym typeface="Symbol" panose="05050102010706020507" pitchFamily="18" charset="2"/>
              </a:rPr>
              <a:t>开环增益</a:t>
            </a:r>
          </a:p>
        </p:txBody>
      </p:sp>
      <p:graphicFrame>
        <p:nvGraphicFramePr>
          <p:cNvPr id="97287" name="Object 7"/>
          <p:cNvGraphicFramePr>
            <a:graphicFrameLocks noChangeAspect="1"/>
          </p:cNvGraphicFramePr>
          <p:nvPr>
            <p:extLst>
              <p:ext uri="{D42A27DB-BD31-4B8C-83A1-F6EECF244321}">
                <p14:modId xmlns:p14="http://schemas.microsoft.com/office/powerpoint/2010/main" val="2544140318"/>
              </p:ext>
            </p:extLst>
          </p:nvPr>
        </p:nvGraphicFramePr>
        <p:xfrm>
          <a:off x="2401094" y="3095065"/>
          <a:ext cx="1598612" cy="565150"/>
        </p:xfrm>
        <a:graphic>
          <a:graphicData uri="http://schemas.openxmlformats.org/presentationml/2006/ole">
            <mc:AlternateContent xmlns:mc="http://schemas.openxmlformats.org/markup-compatibility/2006">
              <mc:Choice xmlns:v="urn:schemas-microsoft-com:vml" Requires="v">
                <p:oleObj spid="_x0000_s171052" name="公式" r:id="rId3" imgW="812160" imgH="241200" progId="Equation.3">
                  <p:embed/>
                </p:oleObj>
              </mc:Choice>
              <mc:Fallback>
                <p:oleObj name="公式" r:id="rId3" imgW="812160" imgH="241200"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1094" y="3095065"/>
                        <a:ext cx="1598612"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8" name="Object 8"/>
          <p:cNvGraphicFramePr>
            <a:graphicFrameLocks noChangeAspect="1"/>
          </p:cNvGraphicFramePr>
          <p:nvPr>
            <p:extLst>
              <p:ext uri="{D42A27DB-BD31-4B8C-83A1-F6EECF244321}">
                <p14:modId xmlns:p14="http://schemas.microsoft.com/office/powerpoint/2010/main" val="1700399888"/>
              </p:ext>
            </p:extLst>
          </p:nvPr>
        </p:nvGraphicFramePr>
        <p:xfrm>
          <a:off x="4215790" y="3095065"/>
          <a:ext cx="4679950" cy="612775"/>
        </p:xfrm>
        <a:graphic>
          <a:graphicData uri="http://schemas.openxmlformats.org/presentationml/2006/ole">
            <mc:AlternateContent xmlns:mc="http://schemas.openxmlformats.org/markup-compatibility/2006">
              <mc:Choice xmlns:v="urn:schemas-microsoft-com:vml" Requires="v">
                <p:oleObj spid="_x0000_s171053" name="公式" r:id="rId5" imgW="2157480" imgH="279360" progId="Equation.3">
                  <p:embed/>
                </p:oleObj>
              </mc:Choice>
              <mc:Fallback>
                <p:oleObj name="公式" r:id="rId5" imgW="2157480" imgH="279360" progId="Equation.3">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5790" y="3095065"/>
                        <a:ext cx="467995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9" name="Object 9"/>
          <p:cNvGraphicFramePr>
            <a:graphicFrameLocks noChangeAspect="1"/>
          </p:cNvGraphicFramePr>
          <p:nvPr/>
        </p:nvGraphicFramePr>
        <p:xfrm>
          <a:off x="1692275" y="3933825"/>
          <a:ext cx="5265738" cy="1117600"/>
        </p:xfrm>
        <a:graphic>
          <a:graphicData uri="http://schemas.openxmlformats.org/presentationml/2006/ole">
            <mc:AlternateContent xmlns:mc="http://schemas.openxmlformats.org/markup-compatibility/2006">
              <mc:Choice xmlns:v="urn:schemas-microsoft-com:vml" Requires="v">
                <p:oleObj spid="_x0000_s171054" name="公式" r:id="rId7" imgW="2423880" imgH="507960" progId="Equation.3">
                  <p:embed/>
                </p:oleObj>
              </mc:Choice>
              <mc:Fallback>
                <p:oleObj name="公式" r:id="rId7" imgW="2423880" imgH="507960" progId="Equation.3">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933825"/>
                        <a:ext cx="5265738"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6.3 </a:t>
            </a:r>
            <a:r>
              <a:rPr lang="zh-CN" altLang="en-US" sz="2000" b="1" dirty="0">
                <a:latin typeface="楷体" panose="02010609060101010101" pitchFamily="49" charset="-122"/>
                <a:ea typeface="楷体" panose="02010609060101010101" pitchFamily="49" charset="-122"/>
              </a:rPr>
              <a:t>干扰引起的稳态误差</a:t>
            </a:r>
          </a:p>
        </p:txBody>
      </p:sp>
    </p:spTree>
    <p:extLst>
      <p:ext uri="{BB962C8B-B14F-4D97-AF65-F5344CB8AC3E}">
        <p14:creationId xmlns:p14="http://schemas.microsoft.com/office/powerpoint/2010/main" val="1632642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0" y="1576016"/>
            <a:ext cx="9144000" cy="4840287"/>
          </a:xfrm>
        </p:spPr>
        <p:txBody>
          <a:bodyPr/>
          <a:lstStyle/>
          <a:p>
            <a:pPr marL="0" indent="0">
              <a:spcBef>
                <a:spcPct val="50000"/>
              </a:spcBef>
              <a:buFontTx/>
              <a:buNone/>
            </a:pPr>
            <a:r>
              <a:rPr lang="zh-CN" altLang="en-US" sz="2400" b="1" dirty="0">
                <a:solidFill>
                  <a:srgbClr val="336699"/>
                </a:solidFill>
                <a:latin typeface="Times New Roman" panose="02020603050405020304" pitchFamily="18" charset="0"/>
              </a:rPr>
              <a:t>        为减小系统误差，可考虑以下途径：</a:t>
            </a:r>
          </a:p>
          <a:p>
            <a:pPr marL="0" indent="0">
              <a:spcBef>
                <a:spcPct val="50000"/>
              </a:spcBef>
              <a:buFontTx/>
              <a:buNone/>
            </a:pPr>
            <a:r>
              <a:rPr lang="zh-CN" altLang="en-US" sz="2400" b="1" dirty="0">
                <a:solidFill>
                  <a:srgbClr val="336699"/>
                </a:solidFill>
                <a:latin typeface="Times New Roman" panose="02020603050405020304" pitchFamily="18" charset="0"/>
              </a:rPr>
              <a:t>        （</a:t>
            </a:r>
            <a:r>
              <a:rPr lang="en-US" altLang="zh-CN" sz="2400" b="1" dirty="0">
                <a:solidFill>
                  <a:srgbClr val="336699"/>
                </a:solidFill>
                <a:latin typeface="Times New Roman" panose="02020603050405020304" pitchFamily="18" charset="0"/>
              </a:rPr>
              <a:t>1</a:t>
            </a:r>
            <a:r>
              <a:rPr lang="zh-CN" altLang="en-US" sz="2400" b="1" dirty="0">
                <a:solidFill>
                  <a:srgbClr val="336699"/>
                </a:solidFill>
                <a:latin typeface="Times New Roman" panose="02020603050405020304" pitchFamily="18" charset="0"/>
              </a:rPr>
              <a:t>）系统的实际输出通过反馈环节与输入比较，因此反馈通道的精度对于减小系统误差是至关重要的；</a:t>
            </a:r>
          </a:p>
          <a:p>
            <a:pPr marL="0" indent="0">
              <a:spcBef>
                <a:spcPct val="50000"/>
              </a:spcBef>
              <a:buFontTx/>
              <a:buNone/>
            </a:pPr>
            <a:r>
              <a:rPr lang="zh-CN" altLang="en-US" sz="2400" b="1" dirty="0">
                <a:solidFill>
                  <a:srgbClr val="336699"/>
                </a:solidFill>
                <a:latin typeface="Times New Roman" panose="02020603050405020304" pitchFamily="18" charset="0"/>
              </a:rPr>
              <a:t>        （</a:t>
            </a:r>
            <a:r>
              <a:rPr lang="en-US" altLang="zh-CN" sz="2400" b="1" dirty="0">
                <a:solidFill>
                  <a:srgbClr val="336699"/>
                </a:solidFill>
                <a:latin typeface="Times New Roman" panose="02020603050405020304" pitchFamily="18" charset="0"/>
              </a:rPr>
              <a:t>2</a:t>
            </a:r>
            <a:r>
              <a:rPr lang="zh-CN" altLang="en-US" sz="2400" b="1" dirty="0">
                <a:solidFill>
                  <a:srgbClr val="336699"/>
                </a:solidFill>
                <a:latin typeface="Times New Roman" panose="02020603050405020304" pitchFamily="18" charset="0"/>
              </a:rPr>
              <a:t>）在保证系统稳定的前提下，对于输入引起的误差，可通过增大系统开环放大倍数和提高系统型次减小之；对于干扰引起的误差，可通过在系统前向通道干扰点前加积分器和增大放大倍数减小之；</a:t>
            </a:r>
          </a:p>
          <a:p>
            <a:pPr marL="0" indent="0">
              <a:spcBef>
                <a:spcPct val="50000"/>
              </a:spcBef>
              <a:buFontTx/>
              <a:buNone/>
            </a:pPr>
            <a:r>
              <a:rPr lang="zh-CN" altLang="en-US" sz="2400" b="1" dirty="0">
                <a:solidFill>
                  <a:srgbClr val="336699"/>
                </a:solidFill>
                <a:latin typeface="Times New Roman" panose="02020603050405020304" pitchFamily="18" charset="0"/>
              </a:rPr>
              <a:t>       （</a:t>
            </a:r>
            <a:r>
              <a:rPr lang="en-US" altLang="zh-CN" sz="2400" b="1" dirty="0">
                <a:solidFill>
                  <a:srgbClr val="336699"/>
                </a:solidFill>
                <a:latin typeface="Times New Roman" panose="02020603050405020304" pitchFamily="18" charset="0"/>
              </a:rPr>
              <a:t>3</a:t>
            </a:r>
            <a:r>
              <a:rPr lang="zh-CN" altLang="en-US" sz="2400" b="1" dirty="0">
                <a:solidFill>
                  <a:srgbClr val="336699"/>
                </a:solidFill>
                <a:latin typeface="Times New Roman" panose="02020603050405020304" pitchFamily="18" charset="0"/>
              </a:rPr>
              <a:t>）有的系统要求的性能很高，既要求稳态误差小，又要求良好的动态性能。这时单靠加大开环放大倍数或串入积分环节往往不能同时满足上述要求，这时可采用复合控制的方法，或称顺馈的方法来对误差进行补偿。</a:t>
            </a:r>
          </a:p>
          <a:p>
            <a:pPr marL="0" indent="0">
              <a:lnSpc>
                <a:spcPct val="90000"/>
              </a:lnSpc>
              <a:buFontTx/>
              <a:buNone/>
            </a:pPr>
            <a:endParaRPr lang="zh-CN" altLang="en-US" sz="2400" b="1" dirty="0">
              <a:solidFill>
                <a:srgbClr val="336699"/>
              </a:solidFill>
              <a:latin typeface="Times New Roman" panose="02020603050405020304" pitchFamily="18" charset="0"/>
            </a:endParaRPr>
          </a:p>
        </p:txBody>
      </p:sp>
      <p:sp>
        <p:nvSpPr>
          <p:cNvPr id="5" name="Text Box 8"/>
          <p:cNvSpPr txBox="1">
            <a:spLocks noChangeArrowheads="1"/>
          </p:cNvSpPr>
          <p:nvPr/>
        </p:nvSpPr>
        <p:spPr bwMode="auto">
          <a:xfrm>
            <a:off x="4716016" y="209486"/>
            <a:ext cx="4248471" cy="73930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6.4 </a:t>
            </a:r>
            <a:r>
              <a:rPr lang="zh-CN" altLang="en-US" sz="2000" b="1" dirty="0">
                <a:latin typeface="楷体" panose="02010609060101010101" pitchFamily="49" charset="-122"/>
                <a:ea typeface="楷体" panose="02010609060101010101" pitchFamily="49" charset="-122"/>
              </a:rPr>
              <a:t>减小系统误差的途径</a:t>
            </a:r>
          </a:p>
          <a:p>
            <a:pPr algn="ctr">
              <a:lnSpc>
                <a:spcPct val="80000"/>
              </a:lnSpc>
              <a:spcBef>
                <a:spcPct val="50000"/>
              </a:spcBef>
              <a:buNone/>
              <a:defRPr/>
            </a:pPr>
            <a:endParaRPr lang="zh-CN" altLang="en-US" sz="2000" b="1" dirty="0">
              <a:latin typeface="楷体" panose="02010609060101010101" pitchFamily="49" charset="-122"/>
              <a:ea typeface="楷体" panose="02010609060101010101" pitchFamily="49" charset="-122"/>
            </a:endParaRPr>
          </a:p>
        </p:txBody>
      </p:sp>
      <p:grpSp>
        <p:nvGrpSpPr>
          <p:cNvPr id="6" name="Group 13"/>
          <p:cNvGrpSpPr>
            <a:grpSpLocks/>
          </p:cNvGrpSpPr>
          <p:nvPr/>
        </p:nvGrpSpPr>
        <p:grpSpPr bwMode="auto">
          <a:xfrm>
            <a:off x="2123728" y="781234"/>
            <a:ext cx="4752528" cy="576064"/>
            <a:chOff x="1927" y="300"/>
            <a:chExt cx="2087" cy="453"/>
          </a:xfrm>
          <a:solidFill>
            <a:srgbClr val="92D050"/>
          </a:solidFill>
        </p:grpSpPr>
        <p:sp>
          <p:nvSpPr>
            <p:cNvPr id="7"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8"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6.4 </a:t>
              </a:r>
              <a:r>
                <a:rPr lang="zh-CN" altLang="en-US" sz="2400" b="1" dirty="0">
                  <a:latin typeface="黑体" panose="02010609060101010101" pitchFamily="49" charset="-122"/>
                  <a:ea typeface="黑体" panose="02010609060101010101" pitchFamily="49" charset="-122"/>
                </a:rPr>
                <a:t>减小系统误差的途径</a:t>
              </a:r>
            </a:p>
          </p:txBody>
        </p:sp>
      </p:grpSp>
    </p:spTree>
    <p:extLst>
      <p:ext uri="{BB962C8B-B14F-4D97-AF65-F5344CB8AC3E}">
        <p14:creationId xmlns:p14="http://schemas.microsoft.com/office/powerpoint/2010/main" val="2483884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sz="half" idx="1"/>
          </p:nvPr>
        </p:nvSpPr>
        <p:spPr>
          <a:xfrm>
            <a:off x="971550" y="1341438"/>
            <a:ext cx="6953250" cy="4525962"/>
          </a:xfrm>
        </p:spPr>
        <p:txBody>
          <a:bodyPr/>
          <a:lstStyle/>
          <a:p>
            <a:pPr marL="609600" indent="-609600">
              <a:buFontTx/>
              <a:buNone/>
            </a:pPr>
            <a:r>
              <a:rPr lang="zh-CN" altLang="en-US" sz="2400" b="1" dirty="0">
                <a:solidFill>
                  <a:srgbClr val="336699"/>
                </a:solidFill>
                <a:latin typeface="Times New Roman" panose="02020603050405020304" pitchFamily="18" charset="0"/>
              </a:rPr>
              <a:t>补偿的方式可分为按干扰补偿和按输入补偿两种。</a:t>
            </a:r>
          </a:p>
          <a:p>
            <a:pPr marL="609600" indent="-609600">
              <a:buFontTx/>
              <a:buNone/>
            </a:pPr>
            <a:r>
              <a:rPr lang="zh-CN" altLang="en-US" sz="2400" b="1" dirty="0">
                <a:solidFill>
                  <a:srgbClr val="336699"/>
                </a:solidFill>
                <a:latin typeface="Times New Roman" panose="02020603050405020304" pitchFamily="18" charset="0"/>
              </a:rPr>
              <a:t>（</a:t>
            </a:r>
            <a:r>
              <a:rPr lang="en-US" altLang="zh-CN" sz="2400" b="1" dirty="0">
                <a:solidFill>
                  <a:srgbClr val="336699"/>
                </a:solidFill>
                <a:latin typeface="Times New Roman" panose="02020603050405020304" pitchFamily="18" charset="0"/>
              </a:rPr>
              <a:t>1</a:t>
            </a:r>
            <a:r>
              <a:rPr lang="zh-CN" altLang="en-US" sz="2400" b="1" dirty="0">
                <a:solidFill>
                  <a:srgbClr val="336699"/>
                </a:solidFill>
                <a:latin typeface="Times New Roman" panose="02020603050405020304" pitchFamily="18" charset="0"/>
              </a:rPr>
              <a:t>）按干扰补偿：系统结构如图</a:t>
            </a:r>
          </a:p>
        </p:txBody>
      </p:sp>
      <p:sp>
        <p:nvSpPr>
          <p:cNvPr id="89092" name="Text Box 4"/>
          <p:cNvSpPr txBox="1">
            <a:spLocks noChangeArrowheads="1"/>
          </p:cNvSpPr>
          <p:nvPr/>
        </p:nvSpPr>
        <p:spPr bwMode="auto">
          <a:xfrm>
            <a:off x="3203848" y="4971554"/>
            <a:ext cx="259293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pPr>
            <a:r>
              <a:rPr kumimoji="0" lang="zh-CN" altLang="en-US" sz="2000" dirty="0">
                <a:solidFill>
                  <a:srgbClr val="336699"/>
                </a:solidFill>
                <a:latin typeface="Times New Roman" panose="02020603050405020304" pitchFamily="18" charset="0"/>
              </a:rPr>
              <a:t>按干扰补偿</a:t>
            </a:r>
          </a:p>
        </p:txBody>
      </p:sp>
      <p:graphicFrame>
        <p:nvGraphicFramePr>
          <p:cNvPr id="89094" name="Object 6"/>
          <p:cNvGraphicFramePr>
            <a:graphicFrameLocks noChangeAspect="1"/>
          </p:cNvGraphicFramePr>
          <p:nvPr>
            <p:extLst>
              <p:ext uri="{D42A27DB-BD31-4B8C-83A1-F6EECF244321}">
                <p14:modId xmlns:p14="http://schemas.microsoft.com/office/powerpoint/2010/main" val="389762053"/>
              </p:ext>
            </p:extLst>
          </p:nvPr>
        </p:nvGraphicFramePr>
        <p:xfrm>
          <a:off x="6108700" y="3576141"/>
          <a:ext cx="598488" cy="328613"/>
        </p:xfrm>
        <a:graphic>
          <a:graphicData uri="http://schemas.openxmlformats.org/presentationml/2006/ole">
            <mc:AlternateContent xmlns:mc="http://schemas.openxmlformats.org/markup-compatibility/2006">
              <mc:Choice xmlns:v="urn:schemas-microsoft-com:vml" Requires="v">
                <p:oleObj spid="_x0000_s172132" name="公式" r:id="rId3" imgW="393359" imgH="215713" progId="Equation.3">
                  <p:embed/>
                </p:oleObj>
              </mc:Choice>
              <mc:Fallback>
                <p:oleObj name="公式" r:id="rId3" imgW="393359" imgH="215713" progId="Equation.3">
                  <p:embed/>
                  <p:pic>
                    <p:nvPicPr>
                      <p:cNvPr id="0" name="Picture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8700" y="3576141"/>
                        <a:ext cx="598488"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6" name="Line 8"/>
          <p:cNvSpPr>
            <a:spLocks noChangeShapeType="1"/>
          </p:cNvSpPr>
          <p:nvPr/>
        </p:nvSpPr>
        <p:spPr bwMode="auto">
          <a:xfrm>
            <a:off x="1260475" y="3642816"/>
            <a:ext cx="7921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097" name="AutoShape 9"/>
          <p:cNvSpPr>
            <a:spLocks noChangeArrowheads="1"/>
          </p:cNvSpPr>
          <p:nvPr/>
        </p:nvSpPr>
        <p:spPr bwMode="auto">
          <a:xfrm>
            <a:off x="2052638" y="3499941"/>
            <a:ext cx="287337" cy="287338"/>
          </a:xfrm>
          <a:prstGeom prst="flowChartSummingJunction">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8" name="Line 10"/>
          <p:cNvSpPr>
            <a:spLocks noChangeShapeType="1"/>
          </p:cNvSpPr>
          <p:nvPr/>
        </p:nvSpPr>
        <p:spPr bwMode="auto">
          <a:xfrm>
            <a:off x="7021513" y="3642816"/>
            <a:ext cx="0" cy="1062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099" name="Line 11"/>
          <p:cNvSpPr>
            <a:spLocks noChangeShapeType="1"/>
          </p:cNvSpPr>
          <p:nvPr/>
        </p:nvSpPr>
        <p:spPr bwMode="auto">
          <a:xfrm flipV="1">
            <a:off x="2197100" y="3787279"/>
            <a:ext cx="0" cy="9366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00" name="Text Box 12"/>
          <p:cNvSpPr txBox="1">
            <a:spLocks noChangeArrowheads="1"/>
          </p:cNvSpPr>
          <p:nvPr/>
        </p:nvSpPr>
        <p:spPr bwMode="auto">
          <a:xfrm>
            <a:off x="1692275" y="3284041"/>
            <a:ext cx="57626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b="0">
                <a:latin typeface="Tahoma" panose="020B0604030504040204" pitchFamily="34" charset="0"/>
              </a:rPr>
              <a:t>+</a:t>
            </a:r>
          </a:p>
          <a:p>
            <a:pPr>
              <a:spcBef>
                <a:spcPct val="50000"/>
              </a:spcBef>
            </a:pPr>
            <a:r>
              <a:rPr kumimoji="0" lang="en-US" altLang="zh-CN" b="0">
                <a:latin typeface="Tahoma" panose="020B0604030504040204" pitchFamily="34" charset="0"/>
              </a:rPr>
              <a:t>    -</a:t>
            </a:r>
          </a:p>
        </p:txBody>
      </p:sp>
      <p:graphicFrame>
        <p:nvGraphicFramePr>
          <p:cNvPr id="89101" name="Object 13"/>
          <p:cNvGraphicFramePr>
            <a:graphicFrameLocks noChangeAspect="1"/>
          </p:cNvGraphicFramePr>
          <p:nvPr>
            <p:extLst>
              <p:ext uri="{D42A27DB-BD31-4B8C-83A1-F6EECF244321}">
                <p14:modId xmlns:p14="http://schemas.microsoft.com/office/powerpoint/2010/main" val="2319331744"/>
              </p:ext>
            </p:extLst>
          </p:nvPr>
        </p:nvGraphicFramePr>
        <p:xfrm>
          <a:off x="1116013" y="3139579"/>
          <a:ext cx="647700" cy="388937"/>
        </p:xfrm>
        <a:graphic>
          <a:graphicData uri="http://schemas.openxmlformats.org/presentationml/2006/ole">
            <mc:AlternateContent xmlns:mc="http://schemas.openxmlformats.org/markup-compatibility/2006">
              <mc:Choice xmlns:v="urn:schemas-microsoft-com:vml" Requires="v">
                <p:oleObj spid="_x0000_s172133" name="公式" r:id="rId5" imgW="381000" imgH="228600" progId="Equation.3">
                  <p:embed/>
                </p:oleObj>
              </mc:Choice>
              <mc:Fallback>
                <p:oleObj name="公式" r:id="rId5" imgW="381000" imgH="228600" progId="Equation.3">
                  <p:embed/>
                  <p:pic>
                    <p:nvPicPr>
                      <p:cNvPr id="0" name="Picture 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139579"/>
                        <a:ext cx="6477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2" name="Object 14"/>
          <p:cNvGraphicFramePr>
            <a:graphicFrameLocks noChangeAspect="1"/>
          </p:cNvGraphicFramePr>
          <p:nvPr>
            <p:extLst>
              <p:ext uri="{D42A27DB-BD31-4B8C-83A1-F6EECF244321}">
                <p14:modId xmlns:p14="http://schemas.microsoft.com/office/powerpoint/2010/main" val="4002810081"/>
              </p:ext>
            </p:extLst>
          </p:nvPr>
        </p:nvGraphicFramePr>
        <p:xfrm>
          <a:off x="7165975" y="3191966"/>
          <a:ext cx="692150" cy="388938"/>
        </p:xfrm>
        <a:graphic>
          <a:graphicData uri="http://schemas.openxmlformats.org/presentationml/2006/ole">
            <mc:AlternateContent xmlns:mc="http://schemas.openxmlformats.org/markup-compatibility/2006">
              <mc:Choice xmlns:v="urn:schemas-microsoft-com:vml" Requires="v">
                <p:oleObj spid="_x0000_s172134" name="公式" r:id="rId7" imgW="406224" imgH="228501" progId="Equation.3">
                  <p:embed/>
                </p:oleObj>
              </mc:Choice>
              <mc:Fallback>
                <p:oleObj name="公式" r:id="rId7" imgW="406224" imgH="228501" progId="Equation.3">
                  <p:embed/>
                  <p:pic>
                    <p:nvPicPr>
                      <p:cNvPr id="0" name="Picture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5975" y="3191966"/>
                        <a:ext cx="69215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9128" name="Group 40"/>
          <p:cNvGrpSpPr>
            <a:grpSpLocks/>
          </p:cNvGrpSpPr>
          <p:nvPr/>
        </p:nvGrpSpPr>
        <p:grpSpPr bwMode="auto">
          <a:xfrm>
            <a:off x="3781425" y="3426916"/>
            <a:ext cx="792163" cy="503238"/>
            <a:chOff x="2382" y="2576"/>
            <a:chExt cx="499" cy="317"/>
          </a:xfrm>
        </p:grpSpPr>
        <p:sp>
          <p:nvSpPr>
            <p:cNvPr id="89104" name="Rectangle 16"/>
            <p:cNvSpPr>
              <a:spLocks noChangeArrowheads="1"/>
            </p:cNvSpPr>
            <p:nvPr/>
          </p:nvSpPr>
          <p:spPr bwMode="auto">
            <a:xfrm>
              <a:off x="2382" y="2576"/>
              <a:ext cx="499"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graphicFrame>
          <p:nvGraphicFramePr>
            <p:cNvPr id="89105" name="Object 17"/>
            <p:cNvGraphicFramePr>
              <a:graphicFrameLocks noChangeAspect="1"/>
            </p:cNvGraphicFramePr>
            <p:nvPr/>
          </p:nvGraphicFramePr>
          <p:xfrm>
            <a:off x="2472" y="2614"/>
            <a:ext cx="367" cy="271"/>
          </p:xfrm>
          <a:graphic>
            <a:graphicData uri="http://schemas.openxmlformats.org/presentationml/2006/ole">
              <mc:AlternateContent xmlns:mc="http://schemas.openxmlformats.org/markup-compatibility/2006">
                <mc:Choice xmlns:v="urn:schemas-microsoft-com:vml" Requires="v">
                  <p:oleObj spid="_x0000_s172135" name="公式" r:id="rId9" imgW="380835" imgH="215806" progId="Equation.3">
                    <p:embed/>
                  </p:oleObj>
                </mc:Choice>
                <mc:Fallback>
                  <p:oleObj name="公式" r:id="rId9" imgW="380835" imgH="215806" progId="Equation.3">
                    <p:embed/>
                    <p:pic>
                      <p:nvPicPr>
                        <p:cNvPr id="0" name="Picture 8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2" y="2614"/>
                          <a:ext cx="367"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9106" name="Rectangle 18"/>
          <p:cNvSpPr>
            <a:spLocks noChangeArrowheads="1"/>
          </p:cNvSpPr>
          <p:nvPr/>
        </p:nvSpPr>
        <p:spPr bwMode="auto">
          <a:xfrm>
            <a:off x="5726113" y="3428504"/>
            <a:ext cx="107950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sp>
        <p:nvSpPr>
          <p:cNvPr id="89107" name="Line 19"/>
          <p:cNvSpPr>
            <a:spLocks noChangeShapeType="1"/>
          </p:cNvSpPr>
          <p:nvPr/>
        </p:nvSpPr>
        <p:spPr bwMode="auto">
          <a:xfrm>
            <a:off x="4573588" y="3623766"/>
            <a:ext cx="43180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08" name="AutoShape 20"/>
          <p:cNvSpPr>
            <a:spLocks noChangeArrowheads="1"/>
          </p:cNvSpPr>
          <p:nvPr/>
        </p:nvSpPr>
        <p:spPr bwMode="auto">
          <a:xfrm>
            <a:off x="5005388" y="3479304"/>
            <a:ext cx="287337" cy="287337"/>
          </a:xfrm>
          <a:prstGeom prst="flowChartSummingJunction">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9" name="Line 21"/>
          <p:cNvSpPr>
            <a:spLocks noChangeShapeType="1"/>
          </p:cNvSpPr>
          <p:nvPr/>
        </p:nvSpPr>
        <p:spPr bwMode="auto">
          <a:xfrm>
            <a:off x="5294313" y="3623766"/>
            <a:ext cx="43180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9110" name="Object 22"/>
          <p:cNvGraphicFramePr>
            <a:graphicFrameLocks noChangeAspect="1"/>
          </p:cNvGraphicFramePr>
          <p:nvPr>
            <p:extLst>
              <p:ext uri="{D42A27DB-BD31-4B8C-83A1-F6EECF244321}">
                <p14:modId xmlns:p14="http://schemas.microsoft.com/office/powerpoint/2010/main" val="799323912"/>
              </p:ext>
            </p:extLst>
          </p:nvPr>
        </p:nvGraphicFramePr>
        <p:xfrm>
          <a:off x="5353050" y="2676029"/>
          <a:ext cx="573088" cy="327025"/>
        </p:xfrm>
        <a:graphic>
          <a:graphicData uri="http://schemas.openxmlformats.org/presentationml/2006/ole">
            <mc:AlternateContent xmlns:mc="http://schemas.openxmlformats.org/markup-compatibility/2006">
              <mc:Choice xmlns:v="urn:schemas-microsoft-com:vml" Requires="v">
                <p:oleObj spid="_x0000_s172136" name="公式" r:id="rId11" imgW="355292" imgH="203024" progId="Equation.3">
                  <p:embed/>
                </p:oleObj>
              </mc:Choice>
              <mc:Fallback>
                <p:oleObj name="公式" r:id="rId11" imgW="355292" imgH="203024" progId="Equation.3">
                  <p:embed/>
                  <p:pic>
                    <p:nvPicPr>
                      <p:cNvPr id="0" name="Picture 8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3050" y="2676029"/>
                        <a:ext cx="573088"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11" name="Text Box 23"/>
          <p:cNvSpPr txBox="1">
            <a:spLocks noChangeArrowheads="1"/>
          </p:cNvSpPr>
          <p:nvPr/>
        </p:nvSpPr>
        <p:spPr bwMode="auto">
          <a:xfrm>
            <a:off x="4646613" y="3118941"/>
            <a:ext cx="7921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0"/>
              </a:spcBef>
            </a:pPr>
            <a:r>
              <a:rPr kumimoji="0" lang="en-US" altLang="zh-CN" b="0">
                <a:latin typeface="Tahoma" panose="020B0604030504040204" pitchFamily="34" charset="0"/>
              </a:rPr>
              <a:t>      +</a:t>
            </a:r>
          </a:p>
          <a:p>
            <a:pPr>
              <a:lnSpc>
                <a:spcPct val="80000"/>
              </a:lnSpc>
              <a:spcBef>
                <a:spcPct val="0"/>
              </a:spcBef>
            </a:pPr>
            <a:r>
              <a:rPr kumimoji="0" lang="en-US" altLang="zh-CN" b="0">
                <a:latin typeface="Tahoma" panose="020B0604030504040204" pitchFamily="34" charset="0"/>
              </a:rPr>
              <a:t> +</a:t>
            </a:r>
          </a:p>
        </p:txBody>
      </p:sp>
      <p:graphicFrame>
        <p:nvGraphicFramePr>
          <p:cNvPr id="89112" name="Object 24"/>
          <p:cNvGraphicFramePr>
            <a:graphicFrameLocks noChangeAspect="1"/>
          </p:cNvGraphicFramePr>
          <p:nvPr>
            <p:extLst>
              <p:ext uri="{D42A27DB-BD31-4B8C-83A1-F6EECF244321}">
                <p14:modId xmlns:p14="http://schemas.microsoft.com/office/powerpoint/2010/main" val="2842455794"/>
              </p:ext>
            </p:extLst>
          </p:nvPr>
        </p:nvGraphicFramePr>
        <p:xfrm>
          <a:off x="2247900" y="3211016"/>
          <a:ext cx="560388" cy="346075"/>
        </p:xfrm>
        <a:graphic>
          <a:graphicData uri="http://schemas.openxmlformats.org/presentationml/2006/ole">
            <mc:AlternateContent xmlns:mc="http://schemas.openxmlformats.org/markup-compatibility/2006">
              <mc:Choice xmlns:v="urn:schemas-microsoft-com:vml" Requires="v">
                <p:oleObj spid="_x0000_s172137" name="公式" r:id="rId13" imgW="330057" imgH="203112" progId="Equation.3">
                  <p:embed/>
                </p:oleObj>
              </mc:Choice>
              <mc:Fallback>
                <p:oleObj name="公式" r:id="rId13" imgW="330057" imgH="203112" progId="Equation.3">
                  <p:embed/>
                  <p:pic>
                    <p:nvPicPr>
                      <p:cNvPr id="0" name="Picture 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7900" y="3211016"/>
                        <a:ext cx="56038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13" name="Line 25"/>
          <p:cNvSpPr>
            <a:spLocks noChangeShapeType="1"/>
          </p:cNvSpPr>
          <p:nvPr/>
        </p:nvSpPr>
        <p:spPr bwMode="auto">
          <a:xfrm>
            <a:off x="6805613" y="3642816"/>
            <a:ext cx="792162"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14" name="AutoShape 26"/>
          <p:cNvSpPr>
            <a:spLocks noChangeArrowheads="1"/>
          </p:cNvSpPr>
          <p:nvPr/>
        </p:nvSpPr>
        <p:spPr bwMode="auto">
          <a:xfrm>
            <a:off x="2916238" y="3501529"/>
            <a:ext cx="287337" cy="287337"/>
          </a:xfrm>
          <a:prstGeom prst="flowChartSummingJunction">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5" name="Line 27"/>
          <p:cNvSpPr>
            <a:spLocks noChangeShapeType="1"/>
          </p:cNvSpPr>
          <p:nvPr/>
        </p:nvSpPr>
        <p:spPr bwMode="auto">
          <a:xfrm>
            <a:off x="3203575" y="3644404"/>
            <a:ext cx="576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16" name="Line 28"/>
          <p:cNvSpPr>
            <a:spLocks noChangeShapeType="1"/>
          </p:cNvSpPr>
          <p:nvPr/>
        </p:nvSpPr>
        <p:spPr bwMode="auto">
          <a:xfrm>
            <a:off x="2339975" y="3644404"/>
            <a:ext cx="576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17" name="Line 29"/>
          <p:cNvSpPr>
            <a:spLocks noChangeShapeType="1"/>
          </p:cNvSpPr>
          <p:nvPr/>
        </p:nvSpPr>
        <p:spPr bwMode="auto">
          <a:xfrm>
            <a:off x="5148263" y="2564904"/>
            <a:ext cx="0" cy="936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9127" name="Group 39"/>
          <p:cNvGrpSpPr>
            <a:grpSpLocks/>
          </p:cNvGrpSpPr>
          <p:nvPr/>
        </p:nvGrpSpPr>
        <p:grpSpPr bwMode="auto">
          <a:xfrm>
            <a:off x="3746500" y="2636341"/>
            <a:ext cx="792163" cy="503238"/>
            <a:chOff x="2360" y="2078"/>
            <a:chExt cx="499" cy="317"/>
          </a:xfrm>
        </p:grpSpPr>
        <p:sp>
          <p:nvSpPr>
            <p:cNvPr id="89119" name="Rectangle 31"/>
            <p:cNvSpPr>
              <a:spLocks noChangeArrowheads="1"/>
            </p:cNvSpPr>
            <p:nvPr/>
          </p:nvSpPr>
          <p:spPr bwMode="auto">
            <a:xfrm>
              <a:off x="2360" y="2078"/>
              <a:ext cx="499"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graphicFrame>
          <p:nvGraphicFramePr>
            <p:cNvPr id="89120" name="Object 32"/>
            <p:cNvGraphicFramePr>
              <a:graphicFrameLocks noChangeAspect="1"/>
            </p:cNvGraphicFramePr>
            <p:nvPr/>
          </p:nvGraphicFramePr>
          <p:xfrm>
            <a:off x="2426" y="2115"/>
            <a:ext cx="367" cy="238"/>
          </p:xfrm>
          <a:graphic>
            <a:graphicData uri="http://schemas.openxmlformats.org/presentationml/2006/ole">
              <mc:AlternateContent xmlns:mc="http://schemas.openxmlformats.org/markup-compatibility/2006">
                <mc:Choice xmlns:v="urn:schemas-microsoft-com:vml" Requires="v">
                  <p:oleObj spid="_x0000_s172138" name="公式" r:id="rId15" imgW="393529" imgH="228501" progId="Equation.3">
                    <p:embed/>
                  </p:oleObj>
                </mc:Choice>
                <mc:Fallback>
                  <p:oleObj name="公式" r:id="rId15" imgW="393529" imgH="228501" progId="Equation.3">
                    <p:embed/>
                    <p:pic>
                      <p:nvPicPr>
                        <p:cNvPr id="0" name="Picture 8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6" y="2115"/>
                          <a:ext cx="367"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9121" name="Line 33"/>
          <p:cNvSpPr>
            <a:spLocks noChangeShapeType="1"/>
          </p:cNvSpPr>
          <p:nvPr/>
        </p:nvSpPr>
        <p:spPr bwMode="auto">
          <a:xfrm flipH="1">
            <a:off x="4572000" y="2852241"/>
            <a:ext cx="576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22" name="Line 34"/>
          <p:cNvSpPr>
            <a:spLocks noChangeShapeType="1"/>
          </p:cNvSpPr>
          <p:nvPr/>
        </p:nvSpPr>
        <p:spPr bwMode="auto">
          <a:xfrm flipH="1">
            <a:off x="3059113" y="2852241"/>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23" name="Line 35"/>
          <p:cNvSpPr>
            <a:spLocks noChangeShapeType="1"/>
          </p:cNvSpPr>
          <p:nvPr/>
        </p:nvSpPr>
        <p:spPr bwMode="auto">
          <a:xfrm>
            <a:off x="3059113" y="2852241"/>
            <a:ext cx="0" cy="649288"/>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24" name="Text Box 36"/>
          <p:cNvSpPr txBox="1">
            <a:spLocks noChangeArrowheads="1"/>
          </p:cNvSpPr>
          <p:nvPr/>
        </p:nvSpPr>
        <p:spPr bwMode="auto">
          <a:xfrm>
            <a:off x="2555875" y="3141166"/>
            <a:ext cx="7921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0"/>
              </a:spcBef>
            </a:pPr>
            <a:r>
              <a:rPr kumimoji="0" lang="en-US" altLang="zh-CN" b="0">
                <a:latin typeface="Tahoma" panose="020B0604030504040204" pitchFamily="34" charset="0"/>
              </a:rPr>
              <a:t>      +</a:t>
            </a:r>
          </a:p>
          <a:p>
            <a:pPr>
              <a:lnSpc>
                <a:spcPct val="80000"/>
              </a:lnSpc>
              <a:spcBef>
                <a:spcPct val="0"/>
              </a:spcBef>
            </a:pPr>
            <a:r>
              <a:rPr kumimoji="0" lang="en-US" altLang="zh-CN" b="0">
                <a:latin typeface="Tahoma" panose="020B0604030504040204" pitchFamily="34" charset="0"/>
              </a:rPr>
              <a:t> +</a:t>
            </a:r>
          </a:p>
        </p:txBody>
      </p:sp>
      <p:sp>
        <p:nvSpPr>
          <p:cNvPr id="89125" name="Line 37"/>
          <p:cNvSpPr>
            <a:spLocks noChangeShapeType="1"/>
          </p:cNvSpPr>
          <p:nvPr/>
        </p:nvSpPr>
        <p:spPr bwMode="auto">
          <a:xfrm flipH="1">
            <a:off x="2195513" y="4725491"/>
            <a:ext cx="482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6.4 </a:t>
            </a:r>
            <a:r>
              <a:rPr lang="zh-CN" altLang="en-US" sz="2000" b="1" dirty="0">
                <a:latin typeface="楷体" panose="02010609060101010101" pitchFamily="49" charset="-122"/>
                <a:ea typeface="楷体" panose="02010609060101010101" pitchFamily="49" charset="-122"/>
              </a:rPr>
              <a:t>减小系统误差的途径</a:t>
            </a:r>
          </a:p>
        </p:txBody>
      </p:sp>
    </p:spTree>
    <p:extLst>
      <p:ext uri="{BB962C8B-B14F-4D97-AF65-F5344CB8AC3E}">
        <p14:creationId xmlns:p14="http://schemas.microsoft.com/office/powerpoint/2010/main" val="1705821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sz="half" idx="1"/>
          </p:nvPr>
        </p:nvSpPr>
        <p:spPr>
          <a:xfrm>
            <a:off x="1101923" y="1268760"/>
            <a:ext cx="6740525" cy="1868487"/>
          </a:xfrm>
        </p:spPr>
        <p:txBody>
          <a:bodyPr/>
          <a:lstStyle/>
          <a:p>
            <a:pPr marL="0" indent="0">
              <a:buFontTx/>
              <a:buNone/>
            </a:pPr>
            <a:r>
              <a:rPr lang="zh-CN" altLang="en-US" sz="2400" b="1">
                <a:solidFill>
                  <a:srgbClr val="336699"/>
                </a:solidFill>
                <a:latin typeface="Times New Roman" panose="02020603050405020304" pitchFamily="18" charset="0"/>
              </a:rPr>
              <a:t>图中       为补偿器的传递函数。</a:t>
            </a:r>
          </a:p>
          <a:p>
            <a:pPr marL="0" indent="0">
              <a:buFontTx/>
              <a:buNone/>
            </a:pPr>
            <a:endParaRPr lang="zh-CN" altLang="en-US" sz="2400" b="1">
              <a:solidFill>
                <a:srgbClr val="336699"/>
              </a:solidFill>
              <a:latin typeface="Times New Roman" panose="02020603050405020304" pitchFamily="18" charset="0"/>
            </a:endParaRPr>
          </a:p>
          <a:p>
            <a:pPr marL="0" indent="0">
              <a:buFontTx/>
              <a:buNone/>
            </a:pPr>
            <a:r>
              <a:rPr lang="zh-CN" altLang="en-US" sz="2400" b="1">
                <a:solidFill>
                  <a:srgbClr val="336699"/>
                </a:solidFill>
                <a:latin typeface="Times New Roman" panose="02020603050405020304" pitchFamily="18" charset="0"/>
              </a:rPr>
              <a:t>由                                                      可知，</a:t>
            </a:r>
          </a:p>
          <a:p>
            <a:pPr marL="0" indent="0">
              <a:buFontTx/>
              <a:buNone/>
            </a:pPr>
            <a:endParaRPr lang="zh-CN" altLang="en-US" sz="2400" b="1">
              <a:solidFill>
                <a:srgbClr val="336699"/>
              </a:solidFill>
              <a:latin typeface="Times New Roman" panose="02020603050405020304" pitchFamily="18" charset="0"/>
            </a:endParaRPr>
          </a:p>
          <a:p>
            <a:pPr marL="0" indent="0">
              <a:lnSpc>
                <a:spcPct val="135000"/>
              </a:lnSpc>
              <a:buFontTx/>
              <a:buNone/>
            </a:pPr>
            <a:endParaRPr lang="zh-CN" altLang="en-US" sz="2800"/>
          </a:p>
        </p:txBody>
      </p:sp>
      <p:graphicFrame>
        <p:nvGraphicFramePr>
          <p:cNvPr id="90116" name="Object 4"/>
          <p:cNvGraphicFramePr>
            <a:graphicFrameLocks noGrp="1" noChangeAspect="1"/>
          </p:cNvGraphicFramePr>
          <p:nvPr>
            <p:ph sz="quarter" idx="2"/>
            <p:extLst>
              <p:ext uri="{D42A27DB-BD31-4B8C-83A1-F6EECF244321}">
                <p14:modId xmlns:p14="http://schemas.microsoft.com/office/powerpoint/2010/main" val="422965431"/>
              </p:ext>
            </p:extLst>
          </p:nvPr>
        </p:nvGraphicFramePr>
        <p:xfrm>
          <a:off x="1822648" y="1349722"/>
          <a:ext cx="566737" cy="368300"/>
        </p:xfrm>
        <a:graphic>
          <a:graphicData uri="http://schemas.openxmlformats.org/presentationml/2006/ole">
            <mc:AlternateContent xmlns:mc="http://schemas.openxmlformats.org/markup-compatibility/2006">
              <mc:Choice xmlns:v="urn:schemas-microsoft-com:vml" Requires="v">
                <p:oleObj spid="_x0000_s173114" name="公式" r:id="rId3" imgW="393529" imgH="228501" progId="Equation.3">
                  <p:embed/>
                </p:oleObj>
              </mc:Choice>
              <mc:Fallback>
                <p:oleObj name="公式" r:id="rId3" imgW="393529" imgH="228501" progId="Equation.3">
                  <p:embed/>
                  <p:pic>
                    <p:nvPicPr>
                      <p:cNvPr id="0" name="Picture 4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648" y="1349722"/>
                        <a:ext cx="566737"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7" name="Object 5"/>
          <p:cNvGraphicFramePr>
            <a:graphicFrameLocks noGrp="1" noChangeAspect="1"/>
          </p:cNvGraphicFramePr>
          <p:nvPr>
            <p:ph sz="quarter" idx="3"/>
            <p:extLst>
              <p:ext uri="{D42A27DB-BD31-4B8C-83A1-F6EECF244321}">
                <p14:modId xmlns:p14="http://schemas.microsoft.com/office/powerpoint/2010/main" val="151214479"/>
              </p:ext>
            </p:extLst>
          </p:nvPr>
        </p:nvGraphicFramePr>
        <p:xfrm>
          <a:off x="1886148" y="2187922"/>
          <a:ext cx="3475038" cy="793750"/>
        </p:xfrm>
        <a:graphic>
          <a:graphicData uri="http://schemas.openxmlformats.org/presentationml/2006/ole">
            <mc:AlternateContent xmlns:mc="http://schemas.openxmlformats.org/markup-compatibility/2006">
              <mc:Choice xmlns:v="urn:schemas-microsoft-com:vml" Requires="v">
                <p:oleObj spid="_x0000_s173115" name="公式" r:id="rId5" imgW="2108200" imgH="431800" progId="Equation.3">
                  <p:embed/>
                </p:oleObj>
              </mc:Choice>
              <mc:Fallback>
                <p:oleObj name="公式" r:id="rId5" imgW="2108200" imgH="431800" progId="Equation.3">
                  <p:embed/>
                  <p:pic>
                    <p:nvPicPr>
                      <p:cNvPr id="0" name="Picture 4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6148" y="2187922"/>
                        <a:ext cx="3475038"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0118" name="Group 6"/>
          <p:cNvGrpSpPr>
            <a:grpSpLocks/>
          </p:cNvGrpSpPr>
          <p:nvPr/>
        </p:nvGrpSpPr>
        <p:grpSpPr bwMode="auto">
          <a:xfrm>
            <a:off x="0" y="3428430"/>
            <a:ext cx="9144000" cy="928688"/>
            <a:chOff x="431" y="2659"/>
            <a:chExt cx="4907" cy="585"/>
          </a:xfrm>
        </p:grpSpPr>
        <p:sp>
          <p:nvSpPr>
            <p:cNvPr id="90119" name="Rectangle 7"/>
            <p:cNvSpPr>
              <a:spLocks noChangeArrowheads="1"/>
            </p:cNvSpPr>
            <p:nvPr/>
          </p:nvSpPr>
          <p:spPr bwMode="auto">
            <a:xfrm>
              <a:off x="431" y="2659"/>
              <a:ext cx="4907" cy="585"/>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kumimoji="0" lang="zh-CN" altLang="en-US" sz="2400" dirty="0">
                  <a:solidFill>
                    <a:srgbClr val="336699"/>
                  </a:solidFill>
                  <a:latin typeface="Tahoma" panose="020B0604030504040204" pitchFamily="34" charset="0"/>
                </a:rPr>
                <a:t>      </a:t>
              </a:r>
              <a:r>
                <a:rPr kumimoji="0" lang="zh-CN" altLang="en-US" sz="2400" dirty="0">
                  <a:latin typeface="Tahoma" panose="020B0604030504040204" pitchFamily="34" charset="0"/>
                </a:rPr>
                <a:t>当                    时，干扰        对输出没有影响，实现了对干扰的全补偿。</a:t>
              </a:r>
            </a:p>
          </p:txBody>
        </p:sp>
        <p:graphicFrame>
          <p:nvGraphicFramePr>
            <p:cNvPr id="90120" name="Object 8"/>
            <p:cNvGraphicFramePr>
              <a:graphicFrameLocks noChangeAspect="1"/>
            </p:cNvGraphicFramePr>
            <p:nvPr/>
          </p:nvGraphicFramePr>
          <p:xfrm>
            <a:off x="929" y="2660"/>
            <a:ext cx="1044" cy="449"/>
          </p:xfrm>
          <a:graphic>
            <a:graphicData uri="http://schemas.openxmlformats.org/presentationml/2006/ole">
              <mc:AlternateContent xmlns:mc="http://schemas.openxmlformats.org/markup-compatibility/2006">
                <mc:Choice xmlns:v="urn:schemas-microsoft-com:vml" Requires="v">
                  <p:oleObj spid="_x0000_s173116" name="公式" r:id="rId7" imgW="1002865" imgH="431613" progId="Equation.3">
                    <p:embed/>
                  </p:oleObj>
                </mc:Choice>
                <mc:Fallback>
                  <p:oleObj name="公式" r:id="rId7" imgW="1002865" imgH="431613" progId="Equation.3">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9" y="2660"/>
                          <a:ext cx="1044" cy="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1" name="Object 9"/>
            <p:cNvGraphicFramePr>
              <a:graphicFrameLocks noChangeAspect="1"/>
            </p:cNvGraphicFramePr>
            <p:nvPr>
              <p:extLst>
                <p:ext uri="{D42A27DB-BD31-4B8C-83A1-F6EECF244321}">
                  <p14:modId xmlns:p14="http://schemas.microsoft.com/office/powerpoint/2010/main" val="2447222068"/>
                </p:ext>
              </p:extLst>
            </p:nvPr>
          </p:nvGraphicFramePr>
          <p:xfrm>
            <a:off x="2654" y="2704"/>
            <a:ext cx="363" cy="223"/>
          </p:xfrm>
          <a:graphic>
            <a:graphicData uri="http://schemas.openxmlformats.org/presentationml/2006/ole">
              <mc:AlternateContent xmlns:mc="http://schemas.openxmlformats.org/markup-compatibility/2006">
                <mc:Choice xmlns:v="urn:schemas-microsoft-com:vml" Requires="v">
                  <p:oleObj spid="_x0000_s173117" name="公式" r:id="rId9" imgW="330057" imgH="203112" progId="Equation.3">
                    <p:embed/>
                  </p:oleObj>
                </mc:Choice>
                <mc:Fallback>
                  <p:oleObj name="公式" r:id="rId9" imgW="330057" imgH="203112" progId="Equation.3">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4" y="2704"/>
                          <a:ext cx="363"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6.4 </a:t>
            </a:r>
            <a:r>
              <a:rPr lang="zh-CN" altLang="en-US" sz="2000" b="1" dirty="0">
                <a:latin typeface="楷体" panose="02010609060101010101" pitchFamily="49" charset="-122"/>
                <a:ea typeface="楷体" panose="02010609060101010101" pitchFamily="49" charset="-122"/>
              </a:rPr>
              <a:t>减小系统误差的途径</a:t>
            </a:r>
          </a:p>
        </p:txBody>
      </p:sp>
    </p:spTree>
    <p:extLst>
      <p:ext uri="{BB962C8B-B14F-4D97-AF65-F5344CB8AC3E}">
        <p14:creationId xmlns:p14="http://schemas.microsoft.com/office/powerpoint/2010/main" val="201985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971550" y="1341438"/>
            <a:ext cx="7653338" cy="1077912"/>
          </a:xfrm>
        </p:spPr>
        <p:txBody>
          <a:bodyPr>
            <a:noAutofit/>
          </a:bodyPr>
          <a:lstStyle/>
          <a:p>
            <a:pPr marL="0" indent="0">
              <a:buFontTx/>
              <a:buNone/>
            </a:pPr>
            <a:r>
              <a:rPr lang="zh-CN" altLang="en-US" sz="2800" b="1" dirty="0">
                <a:solidFill>
                  <a:srgbClr val="336699"/>
                </a:solidFill>
              </a:rPr>
              <a:t>对于控制系统的基本要求是快速、稳定、准确。</a:t>
            </a:r>
          </a:p>
          <a:p>
            <a:pPr marL="0" indent="0">
              <a:buFontTx/>
              <a:buNone/>
            </a:pPr>
            <a:r>
              <a:rPr lang="zh-CN" altLang="en-US" sz="2800" b="1" dirty="0">
                <a:solidFill>
                  <a:srgbClr val="336699"/>
                </a:solidFill>
              </a:rPr>
              <a:t>误差问题就是控制系统的准确度问题。   </a:t>
            </a:r>
          </a:p>
        </p:txBody>
      </p:sp>
      <p:sp>
        <p:nvSpPr>
          <p:cNvPr id="65541" name="Rectangle 5"/>
          <p:cNvSpPr>
            <a:spLocks noChangeArrowheads="1"/>
          </p:cNvSpPr>
          <p:nvPr/>
        </p:nvSpPr>
        <p:spPr bwMode="auto">
          <a:xfrm>
            <a:off x="1114424" y="2699990"/>
            <a:ext cx="7201991" cy="1384995"/>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kumimoji="0" lang="zh-CN" altLang="en-US" sz="2800" dirty="0">
                <a:latin typeface="Tahoma" panose="020B0604030504040204" pitchFamily="34" charset="0"/>
              </a:rPr>
              <a:t>系统过渡完成后的误差称为系统稳态误差。</a:t>
            </a:r>
          </a:p>
          <a:p>
            <a:pPr>
              <a:spcBef>
                <a:spcPct val="0"/>
              </a:spcBef>
            </a:pPr>
            <a:r>
              <a:rPr kumimoji="0" lang="zh-CN" altLang="en-US" sz="2800" dirty="0">
                <a:latin typeface="Tahoma" panose="020B0604030504040204" pitchFamily="34" charset="0"/>
              </a:rPr>
              <a:t>稳态误差是系统在过渡完成后控制准确度的一种度量。</a:t>
            </a:r>
          </a:p>
        </p:txBody>
      </p:sp>
      <p:sp>
        <p:nvSpPr>
          <p:cNvPr id="65542" name="Rectangle 6"/>
          <p:cNvSpPr>
            <a:spLocks noChangeArrowheads="1"/>
          </p:cNvSpPr>
          <p:nvPr/>
        </p:nvSpPr>
        <p:spPr bwMode="auto">
          <a:xfrm>
            <a:off x="1114424" y="4383812"/>
            <a:ext cx="720199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kumimoji="0" lang="zh-CN" altLang="en-US" sz="2800" dirty="0">
                <a:solidFill>
                  <a:srgbClr val="336699"/>
                </a:solidFill>
                <a:latin typeface="Tahoma" panose="020B0604030504040204" pitchFamily="34" charset="0"/>
              </a:rPr>
              <a:t>一个控制系统，只有满足要求的控制精度，才有实际工程意义。</a:t>
            </a:r>
          </a:p>
        </p:txBody>
      </p:sp>
      <p:sp>
        <p:nvSpPr>
          <p:cNvPr id="6"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6</a:t>
            </a:r>
            <a:r>
              <a:rPr lang="zh-CN" altLang="en-US" sz="2000" b="1" dirty="0">
                <a:latin typeface="楷体" panose="02010609060101010101" pitchFamily="49" charset="-122"/>
                <a:ea typeface="楷体" panose="02010609060101010101" pitchFamily="49" charset="-122"/>
              </a:rPr>
              <a:t>章 控制系统的误差分析和计算</a:t>
            </a:r>
          </a:p>
        </p:txBody>
      </p:sp>
    </p:spTree>
    <p:extLst>
      <p:ext uri="{BB962C8B-B14F-4D97-AF65-F5344CB8AC3E}">
        <p14:creationId xmlns:p14="http://schemas.microsoft.com/office/powerpoint/2010/main" val="2719089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sz="half" idx="1"/>
          </p:nvPr>
        </p:nvSpPr>
        <p:spPr>
          <a:xfrm>
            <a:off x="1142976" y="642918"/>
            <a:ext cx="6457950" cy="601662"/>
          </a:xfrm>
        </p:spPr>
        <p:txBody>
          <a:bodyPr/>
          <a:lstStyle/>
          <a:p>
            <a:pPr>
              <a:buFontTx/>
              <a:buNone/>
            </a:pPr>
            <a:r>
              <a:rPr lang="zh-CN" altLang="en-US" sz="2400" b="1" dirty="0">
                <a:solidFill>
                  <a:srgbClr val="336699"/>
                </a:solidFill>
                <a:latin typeface="Times New Roman" panose="02020603050405020304" pitchFamily="18" charset="0"/>
              </a:rPr>
              <a:t>（</a:t>
            </a:r>
            <a:r>
              <a:rPr lang="en-US" altLang="zh-CN" sz="2400" b="1" dirty="0">
                <a:solidFill>
                  <a:srgbClr val="336699"/>
                </a:solidFill>
                <a:latin typeface="Times New Roman" panose="02020603050405020304" pitchFamily="18" charset="0"/>
              </a:rPr>
              <a:t>2</a:t>
            </a:r>
            <a:r>
              <a:rPr lang="zh-CN" altLang="en-US" sz="2400" b="1" dirty="0">
                <a:solidFill>
                  <a:srgbClr val="336699"/>
                </a:solidFill>
                <a:latin typeface="Times New Roman" panose="02020603050405020304" pitchFamily="18" charset="0"/>
              </a:rPr>
              <a:t>）按输入补偿：系统结构如图</a:t>
            </a:r>
            <a:r>
              <a:rPr lang="en-US" altLang="zh-CN" sz="2400" b="1" dirty="0">
                <a:solidFill>
                  <a:srgbClr val="336699"/>
                </a:solidFill>
                <a:latin typeface="Times New Roman" panose="02020603050405020304" pitchFamily="18" charset="0"/>
              </a:rPr>
              <a:t>:</a:t>
            </a:r>
            <a:endParaRPr lang="zh-CN" altLang="en-US" sz="2400" b="1" dirty="0">
              <a:solidFill>
                <a:srgbClr val="336699"/>
              </a:solidFill>
              <a:latin typeface="Times New Roman" panose="02020603050405020304" pitchFamily="18" charset="0"/>
            </a:endParaRPr>
          </a:p>
          <a:p>
            <a:pPr>
              <a:buFontTx/>
              <a:buNone/>
            </a:pPr>
            <a:endParaRPr lang="zh-CN" altLang="en-US" sz="2800" dirty="0"/>
          </a:p>
        </p:txBody>
      </p:sp>
      <p:sp>
        <p:nvSpPr>
          <p:cNvPr id="91140" name="Text Box 4"/>
          <p:cNvSpPr txBox="1">
            <a:spLocks noChangeArrowheads="1"/>
          </p:cNvSpPr>
          <p:nvPr/>
        </p:nvSpPr>
        <p:spPr bwMode="auto">
          <a:xfrm>
            <a:off x="4071934" y="3500438"/>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0" lang="zh-CN" altLang="en-US" sz="2000" dirty="0">
                <a:solidFill>
                  <a:srgbClr val="336699"/>
                </a:solidFill>
                <a:latin typeface="Times New Roman" panose="02020603050405020304" pitchFamily="18" charset="0"/>
              </a:rPr>
              <a:t>按输入补偿</a:t>
            </a:r>
          </a:p>
        </p:txBody>
      </p:sp>
      <p:graphicFrame>
        <p:nvGraphicFramePr>
          <p:cNvPr id="91142" name="Object 6"/>
          <p:cNvGraphicFramePr>
            <a:graphicFrameLocks noChangeAspect="1"/>
          </p:cNvGraphicFramePr>
          <p:nvPr>
            <p:extLst>
              <p:ext uri="{D42A27DB-BD31-4B8C-83A1-F6EECF244321}">
                <p14:modId xmlns:p14="http://schemas.microsoft.com/office/powerpoint/2010/main" val="3941173312"/>
              </p:ext>
            </p:extLst>
          </p:nvPr>
        </p:nvGraphicFramePr>
        <p:xfrm>
          <a:off x="3060700" y="1879600"/>
          <a:ext cx="560388" cy="346075"/>
        </p:xfrm>
        <a:graphic>
          <a:graphicData uri="http://schemas.openxmlformats.org/presentationml/2006/ole">
            <mc:AlternateContent xmlns:mc="http://schemas.openxmlformats.org/markup-compatibility/2006">
              <mc:Choice xmlns:v="urn:schemas-microsoft-com:vml" Requires="v">
                <p:oleObj spid="_x0000_s174155" name="公式" r:id="rId3" imgW="330057" imgH="203112" progId="Equation.3">
                  <p:embed/>
                </p:oleObj>
              </mc:Choice>
              <mc:Fallback>
                <p:oleObj name="公式" r:id="rId3" imgW="330057" imgH="203112" progId="Equation.3">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0700" y="1879600"/>
                        <a:ext cx="56038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4" name="AutoShape 8"/>
          <p:cNvSpPr>
            <a:spLocks noChangeArrowheads="1"/>
          </p:cNvSpPr>
          <p:nvPr/>
        </p:nvSpPr>
        <p:spPr bwMode="auto">
          <a:xfrm>
            <a:off x="2701925" y="2133600"/>
            <a:ext cx="287338" cy="287337"/>
          </a:xfrm>
          <a:prstGeom prst="flowChartSummingJunction">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1146" name="Object 10"/>
          <p:cNvGraphicFramePr>
            <a:graphicFrameLocks noChangeAspect="1"/>
          </p:cNvGraphicFramePr>
          <p:nvPr>
            <p:extLst>
              <p:ext uri="{D42A27DB-BD31-4B8C-83A1-F6EECF244321}">
                <p14:modId xmlns:p14="http://schemas.microsoft.com/office/powerpoint/2010/main" val="3101727587"/>
              </p:ext>
            </p:extLst>
          </p:nvPr>
        </p:nvGraphicFramePr>
        <p:xfrm>
          <a:off x="6364288" y="2160587"/>
          <a:ext cx="522287" cy="309563"/>
        </p:xfrm>
        <a:graphic>
          <a:graphicData uri="http://schemas.openxmlformats.org/presentationml/2006/ole">
            <mc:AlternateContent xmlns:mc="http://schemas.openxmlformats.org/markup-compatibility/2006">
              <mc:Choice xmlns:v="urn:schemas-microsoft-com:vml" Requires="v">
                <p:oleObj spid="_x0000_s174156" name="公式" r:id="rId5" imgW="342751" imgH="203112" progId="Equation.3">
                  <p:embed/>
                </p:oleObj>
              </mc:Choice>
              <mc:Fallback>
                <p:oleObj name="公式" r:id="rId5" imgW="342751" imgH="203112" progId="Equation.3">
                  <p:embed/>
                  <p:pic>
                    <p:nvPicPr>
                      <p:cNvPr id="0"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4288" y="2160587"/>
                        <a:ext cx="522287"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7" name="Line 11"/>
          <p:cNvSpPr>
            <a:spLocks noChangeShapeType="1"/>
          </p:cNvSpPr>
          <p:nvPr/>
        </p:nvSpPr>
        <p:spPr bwMode="auto">
          <a:xfrm>
            <a:off x="7381875" y="2274887"/>
            <a:ext cx="0" cy="1062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8" name="Line 12"/>
          <p:cNvSpPr>
            <a:spLocks noChangeShapeType="1"/>
          </p:cNvSpPr>
          <p:nvPr/>
        </p:nvSpPr>
        <p:spPr bwMode="auto">
          <a:xfrm flipV="1">
            <a:off x="2844800" y="2420937"/>
            <a:ext cx="0" cy="9366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9" name="Text Box 13"/>
          <p:cNvSpPr txBox="1">
            <a:spLocks noChangeArrowheads="1"/>
          </p:cNvSpPr>
          <p:nvPr/>
        </p:nvSpPr>
        <p:spPr bwMode="auto">
          <a:xfrm>
            <a:off x="2341563" y="1917700"/>
            <a:ext cx="5762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b="0">
                <a:latin typeface="Tahoma" panose="020B0604030504040204" pitchFamily="34" charset="0"/>
              </a:rPr>
              <a:t>+</a:t>
            </a:r>
          </a:p>
          <a:p>
            <a:pPr>
              <a:spcBef>
                <a:spcPct val="50000"/>
              </a:spcBef>
            </a:pPr>
            <a:r>
              <a:rPr kumimoji="0" lang="en-US" altLang="zh-CN" b="0">
                <a:latin typeface="Tahoma" panose="020B0604030504040204" pitchFamily="34" charset="0"/>
              </a:rPr>
              <a:t>    -</a:t>
            </a:r>
          </a:p>
        </p:txBody>
      </p:sp>
      <p:graphicFrame>
        <p:nvGraphicFramePr>
          <p:cNvPr id="91150" name="Object 14"/>
          <p:cNvGraphicFramePr>
            <a:graphicFrameLocks noChangeAspect="1"/>
          </p:cNvGraphicFramePr>
          <p:nvPr>
            <p:extLst>
              <p:ext uri="{D42A27DB-BD31-4B8C-83A1-F6EECF244321}">
                <p14:modId xmlns:p14="http://schemas.microsoft.com/office/powerpoint/2010/main" val="4114038502"/>
              </p:ext>
            </p:extLst>
          </p:nvPr>
        </p:nvGraphicFramePr>
        <p:xfrm>
          <a:off x="1476375" y="1771650"/>
          <a:ext cx="647700" cy="388937"/>
        </p:xfrm>
        <a:graphic>
          <a:graphicData uri="http://schemas.openxmlformats.org/presentationml/2006/ole">
            <mc:AlternateContent xmlns:mc="http://schemas.openxmlformats.org/markup-compatibility/2006">
              <mc:Choice xmlns:v="urn:schemas-microsoft-com:vml" Requires="v">
                <p:oleObj spid="_x0000_s174157" name="公式" r:id="rId7" imgW="381000" imgH="228600" progId="Equation.3">
                  <p:embed/>
                </p:oleObj>
              </mc:Choice>
              <mc:Fallback>
                <p:oleObj name="公式" r:id="rId7" imgW="381000" imgH="228600" progId="Equation.3">
                  <p:embed/>
                  <p:pic>
                    <p:nvPicPr>
                      <p:cNvPr id="0"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1771650"/>
                        <a:ext cx="6477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51" name="Object 15"/>
          <p:cNvGraphicFramePr>
            <a:graphicFrameLocks noChangeAspect="1"/>
          </p:cNvGraphicFramePr>
          <p:nvPr>
            <p:extLst>
              <p:ext uri="{D42A27DB-BD31-4B8C-83A1-F6EECF244321}">
                <p14:modId xmlns:p14="http://schemas.microsoft.com/office/powerpoint/2010/main" val="4172912008"/>
              </p:ext>
            </p:extLst>
          </p:nvPr>
        </p:nvGraphicFramePr>
        <p:xfrm>
          <a:off x="7526338" y="1824037"/>
          <a:ext cx="692150" cy="388938"/>
        </p:xfrm>
        <a:graphic>
          <a:graphicData uri="http://schemas.openxmlformats.org/presentationml/2006/ole">
            <mc:AlternateContent xmlns:mc="http://schemas.openxmlformats.org/markup-compatibility/2006">
              <mc:Choice xmlns:v="urn:schemas-microsoft-com:vml" Requires="v">
                <p:oleObj spid="_x0000_s174158" name="公式" r:id="rId9" imgW="406224" imgH="228501" progId="Equation.3">
                  <p:embed/>
                </p:oleObj>
              </mc:Choice>
              <mc:Fallback>
                <p:oleObj name="公式" r:id="rId9" imgW="406224" imgH="228501" progId="Equation.3">
                  <p:embed/>
                  <p:pic>
                    <p:nvPicPr>
                      <p:cNvPr id="0" name="Picture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26338" y="1824037"/>
                        <a:ext cx="69215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2" name="Rectangle 16"/>
          <p:cNvSpPr>
            <a:spLocks noChangeArrowheads="1"/>
          </p:cNvSpPr>
          <p:nvPr/>
        </p:nvSpPr>
        <p:spPr bwMode="auto">
          <a:xfrm>
            <a:off x="6086475" y="2060575"/>
            <a:ext cx="107950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sp>
        <p:nvSpPr>
          <p:cNvPr id="91153" name="AutoShape 17"/>
          <p:cNvSpPr>
            <a:spLocks noChangeArrowheads="1"/>
          </p:cNvSpPr>
          <p:nvPr/>
        </p:nvSpPr>
        <p:spPr bwMode="auto">
          <a:xfrm>
            <a:off x="5365750" y="2111375"/>
            <a:ext cx="287338" cy="287337"/>
          </a:xfrm>
          <a:prstGeom prst="flowChartSummingJunction">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4" name="Line 18"/>
          <p:cNvSpPr>
            <a:spLocks noChangeShapeType="1"/>
          </p:cNvSpPr>
          <p:nvPr/>
        </p:nvSpPr>
        <p:spPr bwMode="auto">
          <a:xfrm>
            <a:off x="5654675" y="2255837"/>
            <a:ext cx="43180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5" name="Text Box 19"/>
          <p:cNvSpPr txBox="1">
            <a:spLocks noChangeArrowheads="1"/>
          </p:cNvSpPr>
          <p:nvPr/>
        </p:nvSpPr>
        <p:spPr bwMode="auto">
          <a:xfrm>
            <a:off x="5006975" y="1751012"/>
            <a:ext cx="7921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0"/>
              </a:spcBef>
            </a:pPr>
            <a:r>
              <a:rPr kumimoji="0" lang="en-US" altLang="zh-CN" b="0">
                <a:latin typeface="Tahoma" panose="020B0604030504040204" pitchFamily="34" charset="0"/>
              </a:rPr>
              <a:t>      +</a:t>
            </a:r>
          </a:p>
          <a:p>
            <a:pPr>
              <a:lnSpc>
                <a:spcPct val="80000"/>
              </a:lnSpc>
              <a:spcBef>
                <a:spcPct val="0"/>
              </a:spcBef>
            </a:pPr>
            <a:r>
              <a:rPr kumimoji="0" lang="en-US" altLang="zh-CN" b="0">
                <a:latin typeface="Tahoma" panose="020B0604030504040204" pitchFamily="34" charset="0"/>
              </a:rPr>
              <a:t> +</a:t>
            </a:r>
          </a:p>
        </p:txBody>
      </p:sp>
      <p:sp>
        <p:nvSpPr>
          <p:cNvPr id="91156" name="Line 20"/>
          <p:cNvSpPr>
            <a:spLocks noChangeShapeType="1"/>
          </p:cNvSpPr>
          <p:nvPr/>
        </p:nvSpPr>
        <p:spPr bwMode="auto">
          <a:xfrm>
            <a:off x="7165975" y="2274887"/>
            <a:ext cx="7921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8" name="Rectangle 22"/>
          <p:cNvSpPr>
            <a:spLocks noChangeArrowheads="1"/>
          </p:cNvSpPr>
          <p:nvPr/>
        </p:nvSpPr>
        <p:spPr bwMode="auto">
          <a:xfrm>
            <a:off x="3670300" y="1196975"/>
            <a:ext cx="792163"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graphicFrame>
        <p:nvGraphicFramePr>
          <p:cNvPr id="91159" name="Object 23"/>
          <p:cNvGraphicFramePr>
            <a:graphicFrameLocks noGrp="1" noChangeAspect="1"/>
          </p:cNvGraphicFramePr>
          <p:nvPr>
            <p:ph sz="quarter" idx="2"/>
            <p:extLst>
              <p:ext uri="{D42A27DB-BD31-4B8C-83A1-F6EECF244321}">
                <p14:modId xmlns:p14="http://schemas.microsoft.com/office/powerpoint/2010/main" val="2119436652"/>
              </p:ext>
            </p:extLst>
          </p:nvPr>
        </p:nvGraphicFramePr>
        <p:xfrm>
          <a:off x="3779838" y="1301750"/>
          <a:ext cx="582612" cy="357187"/>
        </p:xfrm>
        <a:graphic>
          <a:graphicData uri="http://schemas.openxmlformats.org/presentationml/2006/ole">
            <mc:AlternateContent xmlns:mc="http://schemas.openxmlformats.org/markup-compatibility/2006">
              <mc:Choice xmlns:v="urn:schemas-microsoft-com:vml" Requires="v">
                <p:oleObj spid="_x0000_s174159" name="公式" r:id="rId11" imgW="393359" imgH="215713" progId="Equation.3">
                  <p:embed/>
                </p:oleObj>
              </mc:Choice>
              <mc:Fallback>
                <p:oleObj name="公式" r:id="rId11" imgW="393359" imgH="215713" progId="Equation.3">
                  <p:embed/>
                  <p:pic>
                    <p:nvPicPr>
                      <p:cNvPr id="0" name="Picture 61"/>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838" y="1301750"/>
                        <a:ext cx="582612"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60" name="Line 24"/>
          <p:cNvSpPr>
            <a:spLocks noChangeShapeType="1"/>
          </p:cNvSpPr>
          <p:nvPr/>
        </p:nvSpPr>
        <p:spPr bwMode="auto">
          <a:xfrm flipH="1">
            <a:off x="2844800" y="3357562"/>
            <a:ext cx="4535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1" name="Line 25"/>
          <p:cNvSpPr>
            <a:spLocks noChangeShapeType="1"/>
          </p:cNvSpPr>
          <p:nvPr/>
        </p:nvSpPr>
        <p:spPr bwMode="auto">
          <a:xfrm>
            <a:off x="2989263" y="2278062"/>
            <a:ext cx="2376487"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2" name="Line 26"/>
          <p:cNvSpPr>
            <a:spLocks noChangeShapeType="1"/>
          </p:cNvSpPr>
          <p:nvPr/>
        </p:nvSpPr>
        <p:spPr bwMode="auto">
          <a:xfrm>
            <a:off x="1620838" y="2278062"/>
            <a:ext cx="1081087"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3" name="Line 27"/>
          <p:cNvSpPr>
            <a:spLocks noChangeShapeType="1"/>
          </p:cNvSpPr>
          <p:nvPr/>
        </p:nvSpPr>
        <p:spPr bwMode="auto">
          <a:xfrm flipV="1">
            <a:off x="2268538" y="1485900"/>
            <a:ext cx="0"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4" name="Line 28"/>
          <p:cNvSpPr>
            <a:spLocks noChangeShapeType="1"/>
          </p:cNvSpPr>
          <p:nvPr/>
        </p:nvSpPr>
        <p:spPr bwMode="auto">
          <a:xfrm>
            <a:off x="2268538" y="1485900"/>
            <a:ext cx="1368425"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5" name="Line 29"/>
          <p:cNvSpPr>
            <a:spLocks noChangeShapeType="1"/>
          </p:cNvSpPr>
          <p:nvPr/>
        </p:nvSpPr>
        <p:spPr bwMode="auto">
          <a:xfrm>
            <a:off x="4429125" y="1485900"/>
            <a:ext cx="10810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6" name="Line 30"/>
          <p:cNvSpPr>
            <a:spLocks noChangeShapeType="1"/>
          </p:cNvSpPr>
          <p:nvPr/>
        </p:nvSpPr>
        <p:spPr bwMode="auto">
          <a:xfrm>
            <a:off x="5510213" y="1485900"/>
            <a:ext cx="0" cy="6477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6.4 </a:t>
            </a:r>
            <a:r>
              <a:rPr lang="zh-CN" altLang="en-US" sz="2000" b="1" dirty="0">
                <a:latin typeface="楷体" panose="02010609060101010101" pitchFamily="49" charset="-122"/>
                <a:ea typeface="楷体" panose="02010609060101010101" pitchFamily="49" charset="-122"/>
              </a:rPr>
              <a:t>减小系统误差的途径</a:t>
            </a:r>
          </a:p>
        </p:txBody>
      </p:sp>
      <p:graphicFrame>
        <p:nvGraphicFramePr>
          <p:cNvPr id="27" name="对象 26"/>
          <p:cNvGraphicFramePr>
            <a:graphicFrameLocks noChangeAspect="1"/>
          </p:cNvGraphicFramePr>
          <p:nvPr/>
        </p:nvGraphicFramePr>
        <p:xfrm>
          <a:off x="306388" y="3827463"/>
          <a:ext cx="8601075" cy="2673350"/>
        </p:xfrm>
        <a:graphic>
          <a:graphicData uri="http://schemas.openxmlformats.org/presentationml/2006/ole">
            <mc:AlternateContent xmlns:mc="http://schemas.openxmlformats.org/markup-compatibility/2006">
              <mc:Choice xmlns:v="urn:schemas-microsoft-com:vml" Requires="v">
                <p:oleObj spid="_x0000_s174160" name="公式" r:id="rId13" imgW="4330440" imgH="1346040" progId="Equation.3">
                  <p:embed/>
                </p:oleObj>
              </mc:Choice>
              <mc:Fallback>
                <p:oleObj name="公式" r:id="rId13" imgW="4330440" imgH="1346040" progId="Equation.3">
                  <p:embed/>
                  <p:pic>
                    <p:nvPicPr>
                      <p:cNvPr id="0" name="Picture 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388" y="3827463"/>
                        <a:ext cx="8601075" cy="267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9693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sz="half" idx="1"/>
          </p:nvPr>
        </p:nvSpPr>
        <p:spPr>
          <a:xfrm>
            <a:off x="971550" y="1124744"/>
            <a:ext cx="7848922" cy="4525962"/>
          </a:xfrm>
        </p:spPr>
        <p:txBody>
          <a:bodyPr/>
          <a:lstStyle/>
          <a:p>
            <a:pPr marL="0" indent="0">
              <a:lnSpc>
                <a:spcPct val="150000"/>
              </a:lnSpc>
              <a:buFontTx/>
              <a:buNone/>
            </a:pPr>
            <a:r>
              <a:rPr lang="zh-CN" altLang="en-US" dirty="0"/>
              <a:t>           </a:t>
            </a:r>
            <a:r>
              <a:rPr lang="zh-CN" altLang="en-US" sz="2400" b="1" dirty="0">
                <a:solidFill>
                  <a:srgbClr val="336699"/>
                </a:solidFill>
                <a:latin typeface="Times New Roman" panose="02020603050405020304" pitchFamily="18" charset="0"/>
              </a:rPr>
              <a:t>为补偿器的传递函数。</a:t>
            </a:r>
          </a:p>
          <a:p>
            <a:pPr marL="0" indent="0">
              <a:lnSpc>
                <a:spcPct val="150000"/>
              </a:lnSpc>
              <a:buFontTx/>
              <a:buNone/>
            </a:pPr>
            <a:r>
              <a:rPr lang="zh-CN" altLang="en-US" sz="2400" b="1" dirty="0">
                <a:solidFill>
                  <a:srgbClr val="336699"/>
                </a:solidFill>
                <a:latin typeface="Times New Roman" panose="02020603050405020304" pitchFamily="18" charset="0"/>
              </a:rPr>
              <a:t>         由                                           可知，</a:t>
            </a:r>
          </a:p>
          <a:p>
            <a:pPr marL="0" indent="0">
              <a:lnSpc>
                <a:spcPct val="150000"/>
              </a:lnSpc>
              <a:buFontTx/>
              <a:buNone/>
            </a:pPr>
            <a:endParaRPr lang="zh-CN" altLang="en-US" sz="2400" b="1" dirty="0">
              <a:solidFill>
                <a:srgbClr val="336699"/>
              </a:solidFill>
              <a:latin typeface="Times New Roman" panose="02020603050405020304" pitchFamily="18" charset="0"/>
            </a:endParaRPr>
          </a:p>
        </p:txBody>
      </p:sp>
      <p:graphicFrame>
        <p:nvGraphicFramePr>
          <p:cNvPr id="92164" name="Object 4"/>
          <p:cNvGraphicFramePr>
            <a:graphicFrameLocks noGrp="1" noChangeAspect="1"/>
          </p:cNvGraphicFramePr>
          <p:nvPr>
            <p:ph sz="quarter" idx="2"/>
            <p:extLst>
              <p:ext uri="{D42A27DB-BD31-4B8C-83A1-F6EECF244321}">
                <p14:modId xmlns:p14="http://schemas.microsoft.com/office/powerpoint/2010/main" val="3216114961"/>
              </p:ext>
            </p:extLst>
          </p:nvPr>
        </p:nvGraphicFramePr>
        <p:xfrm>
          <a:off x="1403648" y="1374709"/>
          <a:ext cx="568325" cy="396875"/>
        </p:xfrm>
        <a:graphic>
          <a:graphicData uri="http://schemas.openxmlformats.org/presentationml/2006/ole">
            <mc:AlternateContent xmlns:mc="http://schemas.openxmlformats.org/markup-compatibility/2006">
              <mc:Choice xmlns:v="urn:schemas-microsoft-com:vml" Requires="v">
                <p:oleObj spid="_x0000_s175151" name="公式" r:id="rId3" imgW="380835" imgH="215806" progId="Equation.3">
                  <p:embed/>
                </p:oleObj>
              </mc:Choice>
              <mc:Fallback>
                <p:oleObj name="公式" r:id="rId3" imgW="380835" imgH="215806" progId="Equation.3">
                  <p:embed/>
                  <p:pic>
                    <p:nvPicPr>
                      <p:cNvPr id="0" name="Picture 3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374709"/>
                        <a:ext cx="5683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5" name="Object 5"/>
          <p:cNvGraphicFramePr>
            <a:graphicFrameLocks noGrp="1" noChangeAspect="1"/>
          </p:cNvGraphicFramePr>
          <p:nvPr>
            <p:ph sz="quarter" idx="3"/>
            <p:extLst>
              <p:ext uri="{D42A27DB-BD31-4B8C-83A1-F6EECF244321}">
                <p14:modId xmlns:p14="http://schemas.microsoft.com/office/powerpoint/2010/main" val="1041405658"/>
              </p:ext>
            </p:extLst>
          </p:nvPr>
        </p:nvGraphicFramePr>
        <p:xfrm>
          <a:off x="2252663" y="2043906"/>
          <a:ext cx="2927350" cy="781050"/>
        </p:xfrm>
        <a:graphic>
          <a:graphicData uri="http://schemas.openxmlformats.org/presentationml/2006/ole">
            <mc:AlternateContent xmlns:mc="http://schemas.openxmlformats.org/markup-compatibility/2006">
              <mc:Choice xmlns:v="urn:schemas-microsoft-com:vml" Requires="v">
                <p:oleObj spid="_x0000_s175152" name="公式" r:id="rId5" imgW="1752600" imgH="419100" progId="Equation.3">
                  <p:embed/>
                </p:oleObj>
              </mc:Choice>
              <mc:Fallback>
                <p:oleObj name="公式" r:id="rId5" imgW="1752600" imgH="419100" progId="Equation.3">
                  <p:embed/>
                  <p:pic>
                    <p:nvPicPr>
                      <p:cNvPr id="0" name="Picture 3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2663" y="2043906"/>
                        <a:ext cx="292735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2166" name="Group 6"/>
          <p:cNvGrpSpPr>
            <a:grpSpLocks/>
          </p:cNvGrpSpPr>
          <p:nvPr/>
        </p:nvGrpSpPr>
        <p:grpSpPr bwMode="auto">
          <a:xfrm>
            <a:off x="642910" y="3071810"/>
            <a:ext cx="7058025" cy="1574801"/>
            <a:chOff x="793" y="2387"/>
            <a:chExt cx="4446" cy="992"/>
          </a:xfrm>
        </p:grpSpPr>
        <p:sp>
          <p:nvSpPr>
            <p:cNvPr id="92167" name="Rectangle 7"/>
            <p:cNvSpPr>
              <a:spLocks noChangeArrowheads="1"/>
            </p:cNvSpPr>
            <p:nvPr/>
          </p:nvSpPr>
          <p:spPr bwMode="auto">
            <a:xfrm>
              <a:off x="793" y="2387"/>
              <a:ext cx="4446" cy="99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0"/>
                </a:spcBef>
              </a:pPr>
              <a:r>
                <a:rPr kumimoji="0" lang="zh-CN" altLang="en-US" sz="2400" dirty="0">
                  <a:solidFill>
                    <a:srgbClr val="336699"/>
                  </a:solidFill>
                  <a:latin typeface="Tahoma" panose="020B0604030504040204" pitchFamily="34" charset="0"/>
                </a:rPr>
                <a:t>       </a:t>
              </a:r>
              <a:r>
                <a:rPr kumimoji="0" lang="zh-CN" altLang="en-US" sz="2400" dirty="0">
                  <a:latin typeface="Tahoma" panose="020B0604030504040204" pitchFamily="34" charset="0"/>
                </a:rPr>
                <a:t>当                     时，输入对误差没有影响，也即实现了误差全补偿。</a:t>
              </a:r>
              <a:r>
                <a:rPr lang="zh-CN" altLang="en-US" sz="2400" dirty="0">
                  <a:latin typeface="Tahoma" panose="020B0604030504040204" pitchFamily="34" charset="0"/>
                </a:rPr>
                <a:t>实际这种实现比较难，在系统稳态的情况只要进行静态补偿就可以，即</a:t>
              </a:r>
              <a:endParaRPr lang="en-US" altLang="zh-CN" sz="2400" dirty="0">
                <a:latin typeface="Tahoma" panose="020B0604030504040204" pitchFamily="34" charset="0"/>
              </a:endParaRPr>
            </a:p>
          </p:txBody>
        </p:sp>
        <p:graphicFrame>
          <p:nvGraphicFramePr>
            <p:cNvPr id="92168" name="Object 8"/>
            <p:cNvGraphicFramePr>
              <a:graphicFrameLocks noChangeAspect="1"/>
            </p:cNvGraphicFramePr>
            <p:nvPr/>
          </p:nvGraphicFramePr>
          <p:xfrm>
            <a:off x="1610" y="2461"/>
            <a:ext cx="771" cy="380"/>
          </p:xfrm>
          <a:graphic>
            <a:graphicData uri="http://schemas.openxmlformats.org/presentationml/2006/ole">
              <mc:AlternateContent xmlns:mc="http://schemas.openxmlformats.org/markup-compatibility/2006">
                <mc:Choice xmlns:v="urn:schemas-microsoft-com:vml" Requires="v">
                  <p:oleObj spid="_x0000_s175153" name="公式" r:id="rId7" imgW="850531" imgH="418918" progId="Equation.3">
                    <p:embed/>
                  </p:oleObj>
                </mc:Choice>
                <mc:Fallback>
                  <p:oleObj name="公式" r:id="rId7" imgW="850531" imgH="418918" progId="Equation.3">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 y="2461"/>
                          <a:ext cx="771" cy="380"/>
                        </a:xfrm>
                        <a:prstGeom prst="rect">
                          <a:avLst/>
                        </a:prstGeom>
                        <a:solidFill>
                          <a:srgbClr val="FFFF99"/>
                        </a:solidFill>
                        <a:ln>
                          <a:noFill/>
                        </a:ln>
                        <a:extLs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9"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6.4 </a:t>
            </a:r>
            <a:r>
              <a:rPr lang="zh-CN" altLang="en-US" sz="2000" b="1" dirty="0">
                <a:latin typeface="楷体" panose="02010609060101010101" pitchFamily="49" charset="-122"/>
                <a:ea typeface="楷体" panose="02010609060101010101" pitchFamily="49" charset="-122"/>
              </a:rPr>
              <a:t>减小系统误差的途径</a:t>
            </a:r>
          </a:p>
        </p:txBody>
      </p:sp>
      <p:graphicFrame>
        <p:nvGraphicFramePr>
          <p:cNvPr id="10" name="对象 9"/>
          <p:cNvGraphicFramePr>
            <a:graphicFrameLocks noChangeAspect="1"/>
          </p:cNvGraphicFramePr>
          <p:nvPr/>
        </p:nvGraphicFramePr>
        <p:xfrm>
          <a:off x="2285984" y="5000636"/>
          <a:ext cx="4849125" cy="1000132"/>
        </p:xfrm>
        <a:graphic>
          <a:graphicData uri="http://schemas.openxmlformats.org/presentationml/2006/ole">
            <mc:AlternateContent xmlns:mc="http://schemas.openxmlformats.org/markup-compatibility/2006">
              <mc:Choice xmlns:v="urn:schemas-microsoft-com:vml" Requires="v">
                <p:oleObj spid="_x0000_s175154" name="公式" r:id="rId9" imgW="2031840" imgH="419040" progId="Equation.3">
                  <p:embed/>
                </p:oleObj>
              </mc:Choice>
              <mc:Fallback>
                <p:oleObj name="公式" r:id="rId9" imgW="2031840" imgH="419040" progId="Equation.3">
                  <p:embed/>
                  <p:pic>
                    <p:nvPicPr>
                      <p:cNvPr id="0" name="Picture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5984" y="5000636"/>
                        <a:ext cx="4849125" cy="1000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6454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793750" y="1412577"/>
            <a:ext cx="7772400" cy="1081088"/>
          </a:xfrm>
        </p:spPr>
        <p:txBody>
          <a:bodyPr>
            <a:normAutofit fontScale="70000" lnSpcReduction="20000"/>
          </a:bodyPr>
          <a:lstStyle/>
          <a:p>
            <a:pPr marL="0" indent="0">
              <a:lnSpc>
                <a:spcPct val="125000"/>
              </a:lnSpc>
              <a:buFontTx/>
              <a:buNone/>
            </a:pPr>
            <a:r>
              <a:rPr lang="zh-CN" altLang="en-US" sz="3800" b="1" dirty="0">
                <a:solidFill>
                  <a:srgbClr val="336699"/>
                </a:solidFill>
                <a:latin typeface="Times New Roman" panose="02020603050405020304" pitchFamily="18" charset="0"/>
              </a:rPr>
              <a:t>        由前面分析可知，补偿通道并不会影响系统传递函数的特征方程，也即不影响系统的稳定性。</a:t>
            </a:r>
          </a:p>
        </p:txBody>
      </p:sp>
      <p:sp>
        <p:nvSpPr>
          <p:cNvPr id="93189" name="Rectangle 5"/>
          <p:cNvSpPr>
            <a:spLocks noChangeArrowheads="1"/>
          </p:cNvSpPr>
          <p:nvPr/>
        </p:nvSpPr>
        <p:spPr bwMode="auto">
          <a:xfrm>
            <a:off x="0" y="2924944"/>
            <a:ext cx="9144000" cy="1476375"/>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buClr>
                <a:schemeClr val="folHlink"/>
              </a:buClr>
              <a:buSzPct val="60000"/>
              <a:buFont typeface="Wingdings" panose="05000000000000000000" pitchFamily="2" charset="2"/>
              <a:buNone/>
            </a:pPr>
            <a:r>
              <a:rPr kumimoji="0" lang="zh-CN" altLang="en-US" sz="2400" dirty="0">
                <a:solidFill>
                  <a:srgbClr val="336699"/>
                </a:solidFill>
                <a:latin typeface="Tahoma" panose="020B0604030504040204" pitchFamily="34" charset="0"/>
              </a:rPr>
              <a:t>       </a:t>
            </a:r>
            <a:r>
              <a:rPr kumimoji="0" lang="zh-CN" altLang="en-US" sz="2400" dirty="0">
                <a:latin typeface="Tahoma" panose="020B0604030504040204" pitchFamily="34" charset="0"/>
              </a:rPr>
              <a:t>因此可在不加补偿通道前，调好系统的动态性能，以保证足够的稳定裕量，然后再加入补偿通道，主要是补偿掉稳态误差，减小动态</a:t>
            </a:r>
            <a:r>
              <a:rPr kumimoji="0" lang="en-US" altLang="zh-CN" sz="2400" dirty="0">
                <a:latin typeface="Tahoma" panose="020B0604030504040204" pitchFamily="34" charset="0"/>
              </a:rPr>
              <a:t>(</a:t>
            </a:r>
            <a:r>
              <a:rPr kumimoji="0" lang="zh-CN" altLang="en-US" sz="2400" dirty="0">
                <a:latin typeface="Tahoma" panose="020B0604030504040204" pitchFamily="34" charset="0"/>
              </a:rPr>
              <a:t>？</a:t>
            </a:r>
            <a:r>
              <a:rPr kumimoji="0" lang="en-US" altLang="zh-CN" sz="2400" dirty="0">
                <a:latin typeface="Tahoma" panose="020B0604030504040204" pitchFamily="34" charset="0"/>
              </a:rPr>
              <a:t>)</a:t>
            </a:r>
            <a:r>
              <a:rPr kumimoji="0" lang="zh-CN" altLang="en-US" sz="2400" dirty="0">
                <a:latin typeface="Tahoma" panose="020B0604030504040204" pitchFamily="34" charset="0"/>
              </a:rPr>
              <a:t>误差。</a:t>
            </a:r>
          </a:p>
        </p:txBody>
      </p:sp>
      <p:sp>
        <p:nvSpPr>
          <p:cNvPr id="6"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6.4 </a:t>
            </a:r>
            <a:r>
              <a:rPr lang="zh-CN" altLang="en-US" sz="2000" b="1" dirty="0">
                <a:latin typeface="楷体" panose="02010609060101010101" pitchFamily="49" charset="-122"/>
                <a:ea typeface="楷体" panose="02010609060101010101" pitchFamily="49" charset="-122"/>
              </a:rPr>
              <a:t>减小系统误差的途径</a:t>
            </a:r>
          </a:p>
        </p:txBody>
      </p:sp>
    </p:spTree>
    <p:extLst>
      <p:ext uri="{BB962C8B-B14F-4D97-AF65-F5344CB8AC3E}">
        <p14:creationId xmlns:p14="http://schemas.microsoft.com/office/powerpoint/2010/main" val="4180061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Text Box 3"/>
          <p:cNvSpPr txBox="1">
            <a:spLocks noChangeArrowheads="1"/>
          </p:cNvSpPr>
          <p:nvPr/>
        </p:nvSpPr>
        <p:spPr bwMode="auto">
          <a:xfrm>
            <a:off x="214282" y="1052736"/>
            <a:ext cx="8641488"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0" lang="en-US" altLang="zh-CN" sz="2800" dirty="0">
                <a:latin typeface="Times New Roman" panose="02020603050405020304" pitchFamily="18" charset="0"/>
              </a:rPr>
              <a:t> (1) </a:t>
            </a:r>
            <a:r>
              <a:rPr kumimoji="0" lang="zh-CN" altLang="en-US" sz="2800" dirty="0">
                <a:solidFill>
                  <a:srgbClr val="FF3300"/>
                </a:solidFill>
                <a:latin typeface="Times New Roman" panose="02020603050405020304" pitchFamily="18" charset="0"/>
              </a:rPr>
              <a:t>反馈通道</a:t>
            </a:r>
            <a:r>
              <a:rPr kumimoji="0" lang="zh-CN" altLang="en-US" sz="2800" dirty="0">
                <a:latin typeface="Times New Roman" panose="02020603050405020304" pitchFamily="18" charset="0"/>
              </a:rPr>
              <a:t>的精度对于减小系统误差至关重要。</a:t>
            </a:r>
            <a:br>
              <a:rPr kumimoji="0" lang="zh-CN" altLang="en-US" sz="2800" dirty="0">
                <a:latin typeface="Times New Roman" panose="02020603050405020304" pitchFamily="18" charset="0"/>
              </a:rPr>
            </a:br>
            <a:r>
              <a:rPr kumimoji="0" lang="zh-CN" altLang="en-US" sz="2800" dirty="0">
                <a:latin typeface="Times New Roman" panose="02020603050405020304" pitchFamily="18" charset="0"/>
              </a:rPr>
              <a:t>	反馈通道元部件的精度要高；避免在反馈通道引入干扰。</a:t>
            </a:r>
          </a:p>
        </p:txBody>
      </p:sp>
      <p:sp>
        <p:nvSpPr>
          <p:cNvPr id="205828" name="Text Box 4"/>
          <p:cNvSpPr txBox="1">
            <a:spLocks noChangeArrowheads="1"/>
          </p:cNvSpPr>
          <p:nvPr/>
        </p:nvSpPr>
        <p:spPr bwMode="auto">
          <a:xfrm>
            <a:off x="214283" y="2714620"/>
            <a:ext cx="8929718"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pPr>
            <a:r>
              <a:rPr kumimoji="0" lang="en-US" altLang="zh-CN" sz="2800" dirty="0">
                <a:latin typeface="Times New Roman" panose="02020603050405020304" pitchFamily="18" charset="0"/>
              </a:rPr>
              <a:t>(2) </a:t>
            </a:r>
            <a:r>
              <a:rPr kumimoji="0" lang="zh-CN" altLang="en-US" sz="2800" dirty="0">
                <a:latin typeface="Times New Roman" panose="02020603050405020304" pitchFamily="18" charset="0"/>
              </a:rPr>
              <a:t>在系统稳定的前提下，</a:t>
            </a:r>
            <a:br>
              <a:rPr kumimoji="0" lang="zh-CN" altLang="en-US" sz="2800" dirty="0">
                <a:latin typeface="Times New Roman" panose="02020603050405020304" pitchFamily="18" charset="0"/>
              </a:rPr>
            </a:br>
            <a:r>
              <a:rPr kumimoji="0" lang="zh-CN" altLang="en-US" sz="2800" dirty="0">
                <a:latin typeface="Times New Roman" panose="02020603050405020304" pitchFamily="18" charset="0"/>
              </a:rPr>
              <a:t>对于</a:t>
            </a:r>
            <a:r>
              <a:rPr kumimoji="0" lang="zh-CN" altLang="en-US" sz="2800" dirty="0">
                <a:solidFill>
                  <a:schemeClr val="tx2"/>
                </a:solidFill>
                <a:latin typeface="Times New Roman" panose="02020603050405020304" pitchFamily="18" charset="0"/>
              </a:rPr>
              <a:t>输入引起的误差</a:t>
            </a:r>
            <a:r>
              <a:rPr kumimoji="0" lang="zh-CN" altLang="en-US" sz="2800" dirty="0">
                <a:latin typeface="Times New Roman" panose="02020603050405020304" pitchFamily="18" charset="0"/>
              </a:rPr>
              <a:t>，</a:t>
            </a:r>
            <a:r>
              <a:rPr kumimoji="0" lang="zh-CN" altLang="en-US" sz="2800" dirty="0">
                <a:solidFill>
                  <a:srgbClr val="FF3300"/>
                </a:solidFill>
                <a:latin typeface="Times New Roman" panose="02020603050405020304" pitchFamily="18" charset="0"/>
              </a:rPr>
              <a:t>增大系统开环放大倍数，提高系统型次</a:t>
            </a:r>
            <a:r>
              <a:rPr kumimoji="0" lang="zh-CN" altLang="en-US" sz="2800" dirty="0">
                <a:latin typeface="Times New Roman" panose="02020603050405020304" pitchFamily="18" charset="0"/>
              </a:rPr>
              <a:t>；</a:t>
            </a:r>
            <a:br>
              <a:rPr kumimoji="0" lang="zh-CN" altLang="en-US" sz="2800" dirty="0">
                <a:latin typeface="Times New Roman" panose="02020603050405020304" pitchFamily="18" charset="0"/>
              </a:rPr>
            </a:br>
            <a:r>
              <a:rPr kumimoji="0" lang="zh-CN" altLang="en-US" sz="2800" dirty="0">
                <a:latin typeface="Times New Roman" panose="02020603050405020304" pitchFamily="18" charset="0"/>
              </a:rPr>
              <a:t>对于</a:t>
            </a:r>
            <a:r>
              <a:rPr kumimoji="0" lang="zh-CN" altLang="en-US" sz="2800" dirty="0">
                <a:solidFill>
                  <a:schemeClr val="tx2"/>
                </a:solidFill>
                <a:latin typeface="Times New Roman" panose="02020603050405020304" pitchFamily="18" charset="0"/>
              </a:rPr>
              <a:t>干扰引起的误差</a:t>
            </a:r>
            <a:r>
              <a:rPr kumimoji="0" lang="zh-CN" altLang="en-US" sz="2800" dirty="0">
                <a:latin typeface="Times New Roman" panose="02020603050405020304" pitchFamily="18" charset="0"/>
              </a:rPr>
              <a:t>，在前向通道</a:t>
            </a:r>
            <a:r>
              <a:rPr kumimoji="0" lang="zh-CN" altLang="en-US" sz="2800" dirty="0">
                <a:solidFill>
                  <a:srgbClr val="FF3300"/>
                </a:solidFill>
                <a:latin typeface="Times New Roman" panose="02020603050405020304" pitchFamily="18" charset="0"/>
              </a:rPr>
              <a:t>干扰点前加积分器</a:t>
            </a:r>
            <a:r>
              <a:rPr kumimoji="0" lang="zh-CN" altLang="en-US" sz="2800" dirty="0">
                <a:latin typeface="Times New Roman" panose="02020603050405020304" pitchFamily="18" charset="0"/>
              </a:rPr>
              <a:t>，</a:t>
            </a:r>
            <a:r>
              <a:rPr kumimoji="0" lang="zh-CN" altLang="en-US" sz="2800" dirty="0">
                <a:solidFill>
                  <a:srgbClr val="FF3300"/>
                </a:solidFill>
                <a:latin typeface="Times New Roman" panose="02020603050405020304" pitchFamily="18" charset="0"/>
              </a:rPr>
              <a:t>增大放大倍数</a:t>
            </a:r>
            <a:r>
              <a:rPr kumimoji="0" lang="zh-CN" altLang="en-US" sz="2800" dirty="0">
                <a:latin typeface="Times New Roman" panose="02020603050405020304" pitchFamily="18" charset="0"/>
              </a:rPr>
              <a:t>。</a:t>
            </a:r>
            <a:endParaRPr kumimoji="0" lang="en-US" altLang="zh-CN" sz="2800" dirty="0">
              <a:latin typeface="Times New Roman" panose="02020603050405020304" pitchFamily="18" charset="0"/>
            </a:endParaRPr>
          </a:p>
          <a:p>
            <a:pPr eaLnBrk="1" hangingPunct="1">
              <a:lnSpc>
                <a:spcPct val="120000"/>
              </a:lnSpc>
              <a:spcBef>
                <a:spcPct val="0"/>
              </a:spcBef>
            </a:pPr>
            <a:r>
              <a:rPr kumimoji="0" lang="en-US" altLang="zh-CN" sz="2800" dirty="0">
                <a:latin typeface="Times New Roman" panose="02020603050405020304" pitchFamily="18" charset="0"/>
              </a:rPr>
              <a:t>(3)</a:t>
            </a:r>
            <a:r>
              <a:rPr kumimoji="0" lang="zh-CN" altLang="en-US" sz="2800" dirty="0">
                <a:latin typeface="Times New Roman" panose="02020603050405020304" pitchFamily="18" charset="0"/>
              </a:rPr>
              <a:t>既要求有好的动态特性，又要求有好的稳态精度，可以使用复合控制。</a:t>
            </a:r>
          </a:p>
        </p:txBody>
      </p:sp>
      <p:sp>
        <p:nvSpPr>
          <p:cNvPr id="5"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6.4 </a:t>
            </a:r>
            <a:r>
              <a:rPr lang="zh-CN" altLang="en-US" sz="2000" b="1" dirty="0">
                <a:latin typeface="楷体" panose="02010609060101010101" pitchFamily="49" charset="-122"/>
                <a:ea typeface="楷体" panose="02010609060101010101" pitchFamily="49" charset="-122"/>
              </a:rPr>
              <a:t>减小系统误差的途径</a:t>
            </a:r>
          </a:p>
        </p:txBody>
      </p:sp>
    </p:spTree>
    <p:extLst>
      <p:ext uri="{BB962C8B-B14F-4D97-AF65-F5344CB8AC3E}">
        <p14:creationId xmlns:p14="http://schemas.microsoft.com/office/powerpoint/2010/main" val="344230482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05780" y="1124744"/>
            <a:ext cx="8532440" cy="5360640"/>
          </a:xfrm>
        </p:spPr>
        <p:txBody>
          <a:bodyPr>
            <a:normAutofit/>
          </a:bodyPr>
          <a:lstStyle/>
          <a:p>
            <a:pPr algn="l"/>
            <a:r>
              <a:rPr lang="zh-CN" altLang="en-US" sz="2400" b="1" dirty="0">
                <a:latin typeface="隶书" panose="02010509060101010101" pitchFamily="49" charset="-122"/>
              </a:rPr>
              <a:t>           </a:t>
            </a:r>
            <a:br>
              <a:rPr lang="zh-CN" altLang="en-US" sz="2400" b="1" dirty="0">
                <a:latin typeface="隶书" panose="02010509060101010101" pitchFamily="49" charset="-122"/>
              </a:rPr>
            </a:br>
            <a:r>
              <a:rPr lang="zh-CN" altLang="en-US" sz="2400" b="1" dirty="0">
                <a:latin typeface="隶书" panose="02010509060101010101" pitchFamily="49" charset="-122"/>
              </a:rPr>
              <a:t>   稳态误差相同的系统其误差随时间的变化常常并不相同，我们有时希望了解系统随时间变化的误差，于是引出动态误差的概念。例如</a:t>
            </a:r>
            <a:br>
              <a:rPr lang="zh-CN" altLang="en-US" sz="2400" b="1" dirty="0">
                <a:latin typeface="隶书" panose="02010509060101010101" pitchFamily="49" charset="-122"/>
              </a:rPr>
            </a:br>
            <a:br>
              <a:rPr lang="zh-CN" altLang="en-US" sz="2400" b="1" dirty="0">
                <a:latin typeface="隶书" panose="02010509060101010101" pitchFamily="49" charset="-122"/>
              </a:rPr>
            </a:br>
            <a:br>
              <a:rPr lang="zh-CN" altLang="en-US" sz="2400" b="1" dirty="0">
                <a:latin typeface="隶书" panose="02010509060101010101" pitchFamily="49" charset="-122"/>
              </a:rPr>
            </a:br>
            <a:br>
              <a:rPr lang="zh-CN" altLang="en-US" sz="2400" b="1" dirty="0">
                <a:latin typeface="隶书" panose="02010509060101010101" pitchFamily="49" charset="-122"/>
              </a:rPr>
            </a:br>
            <a:br>
              <a:rPr lang="zh-CN" altLang="en-US" sz="2400" b="1" dirty="0">
                <a:latin typeface="隶书" panose="02010509060101010101" pitchFamily="49" charset="-122"/>
              </a:rPr>
            </a:br>
            <a:r>
              <a:rPr lang="zh-CN" altLang="en-US" sz="2400" b="1" dirty="0">
                <a:latin typeface="隶书" panose="02010509060101010101" pitchFamily="49" charset="-122"/>
              </a:rPr>
              <a:t>    </a:t>
            </a:r>
            <a:r>
              <a:rPr lang="zh-CN" altLang="en-US" sz="2400" b="1" dirty="0"/>
              <a:t>由于其静态位置误差系数、静态速度误差系数、静态加速度误差系数均相同，从稳态的角度看不出有任何差异；但由于这两个系统时间常数有差别、阻尼比有差别，则过渡过程将不同，其误差随时间的变化也不相同。</a:t>
            </a:r>
            <a:br>
              <a:rPr lang="zh-CN" altLang="en-US" sz="2400" b="1" dirty="0"/>
            </a:br>
            <a:r>
              <a:rPr lang="zh-CN" altLang="en-US" sz="2400" b="1" dirty="0"/>
              <a:t>        研究动态误差系数就可能提供一些关于误差随时间变化的信息，即系统在给定输入作用下达到稳态误差以前的变化规律。</a:t>
            </a:r>
            <a:endParaRPr lang="zh-CN" altLang="en-US" sz="2400" b="1" dirty="0">
              <a:latin typeface="隶书" panose="02010509060101010101" pitchFamily="49" charset="-122"/>
            </a:endParaRPr>
          </a:p>
        </p:txBody>
      </p:sp>
      <p:sp>
        <p:nvSpPr>
          <p:cNvPr id="139268" name="Rectangle 4"/>
          <p:cNvSpPr>
            <a:spLocks noChangeArrowheads="1"/>
          </p:cNvSpPr>
          <p:nvPr/>
        </p:nvSpPr>
        <p:spPr bwMode="auto">
          <a:xfrm>
            <a:off x="4005263"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39267" name="Object 3"/>
          <p:cNvGraphicFramePr>
            <a:graphicFrameLocks noChangeAspect="1"/>
          </p:cNvGraphicFramePr>
          <p:nvPr>
            <p:extLst>
              <p:ext uri="{D42A27DB-BD31-4B8C-83A1-F6EECF244321}">
                <p14:modId xmlns:p14="http://schemas.microsoft.com/office/powerpoint/2010/main" val="3017222091"/>
              </p:ext>
            </p:extLst>
          </p:nvPr>
        </p:nvGraphicFramePr>
        <p:xfrm>
          <a:off x="3423444" y="2276872"/>
          <a:ext cx="2297112" cy="1817687"/>
        </p:xfrm>
        <a:graphic>
          <a:graphicData uri="http://schemas.openxmlformats.org/presentationml/2006/ole">
            <mc:AlternateContent xmlns:mc="http://schemas.openxmlformats.org/markup-compatibility/2006">
              <mc:Choice xmlns:v="urn:schemas-microsoft-com:vml" Requires="v">
                <p:oleObj spid="_x0000_s176140" name="公式" r:id="rId3" imgW="1091880" imgH="863280" progId="Equation.3">
                  <p:embed/>
                </p:oleObj>
              </mc:Choice>
              <mc:Fallback>
                <p:oleObj name="公式" r:id="rId3" imgW="1091880" imgH="86328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444" y="2276872"/>
                        <a:ext cx="2297112" cy="1817687"/>
                      </a:xfrm>
                      <a:prstGeom prst="rect">
                        <a:avLst/>
                      </a:prstGeom>
                      <a:noFill/>
                      <a:ln w="9525">
                        <a:solidFill>
                          <a:schemeClr val="accent1">
                            <a:alpha val="49019"/>
                          </a:schemeClr>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6.5 </a:t>
            </a:r>
            <a:r>
              <a:rPr lang="zh-CN" altLang="en-US" sz="2000" b="1" dirty="0">
                <a:latin typeface="楷体" panose="02010609060101010101" pitchFamily="49" charset="-122"/>
                <a:ea typeface="楷体" panose="02010609060101010101" pitchFamily="49" charset="-122"/>
              </a:rPr>
              <a:t>动态误差系数</a:t>
            </a:r>
          </a:p>
        </p:txBody>
      </p:sp>
      <p:grpSp>
        <p:nvGrpSpPr>
          <p:cNvPr id="6" name="Group 13"/>
          <p:cNvGrpSpPr>
            <a:grpSpLocks/>
          </p:cNvGrpSpPr>
          <p:nvPr/>
        </p:nvGrpSpPr>
        <p:grpSpPr bwMode="auto">
          <a:xfrm>
            <a:off x="2627784" y="836712"/>
            <a:ext cx="4248472" cy="576064"/>
            <a:chOff x="1927" y="300"/>
            <a:chExt cx="2087" cy="453"/>
          </a:xfrm>
          <a:solidFill>
            <a:srgbClr val="92D050"/>
          </a:solidFill>
        </p:grpSpPr>
        <p:sp>
          <p:nvSpPr>
            <p:cNvPr id="7"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8"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6.5 </a:t>
              </a:r>
              <a:r>
                <a:rPr lang="zh-CN" altLang="en-US" sz="2400" b="1" dirty="0">
                  <a:latin typeface="黑体" panose="02010609060101010101" pitchFamily="49" charset="-122"/>
                  <a:ea typeface="黑体" panose="02010609060101010101" pitchFamily="49" charset="-122"/>
                </a:rPr>
                <a:t>动态误差系数</a:t>
              </a:r>
            </a:p>
          </p:txBody>
        </p:sp>
      </p:grpSp>
    </p:spTree>
    <p:extLst>
      <p:ext uri="{BB962C8B-B14F-4D97-AF65-F5344CB8AC3E}">
        <p14:creationId xmlns:p14="http://schemas.microsoft.com/office/powerpoint/2010/main" val="3787328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4567" y="828279"/>
            <a:ext cx="9144000" cy="1944688"/>
          </a:xfrm>
        </p:spPr>
        <p:txBody>
          <a:bodyPr>
            <a:normAutofit fontScale="90000"/>
          </a:bodyPr>
          <a:lstStyle/>
          <a:p>
            <a:pPr algn="l"/>
            <a:r>
              <a:rPr lang="zh-CN" altLang="en-US" sz="2800" b="1" dirty="0">
                <a:latin typeface="隶书" panose="02010509060101010101" pitchFamily="49" charset="-122"/>
              </a:rPr>
              <a:t>    对于单位反馈系统，输入引起的误差传递函数在</a:t>
            </a:r>
            <a:r>
              <a:rPr lang="en-US" altLang="zh-CN" sz="2800" b="1" dirty="0">
                <a:latin typeface="隶书" panose="02010509060101010101" pitchFamily="49" charset="-122"/>
              </a:rPr>
              <a:t>s=0</a:t>
            </a:r>
            <a:r>
              <a:rPr lang="zh-CN" altLang="en-US" sz="2800" b="1" dirty="0">
                <a:latin typeface="隶书" panose="02010509060101010101" pitchFamily="49" charset="-122"/>
              </a:rPr>
              <a:t>的邻域展开成台劳级数，并近似地取到</a:t>
            </a:r>
            <a:r>
              <a:rPr lang="en-US" altLang="zh-CN" sz="2800" b="1" dirty="0">
                <a:latin typeface="隶书" panose="02010509060101010101" pitchFamily="49" charset="-122"/>
              </a:rPr>
              <a:t>n</a:t>
            </a:r>
            <a:r>
              <a:rPr lang="zh-CN" altLang="en-US" sz="2800" b="1" dirty="0">
                <a:latin typeface="隶书" panose="02010509060101010101" pitchFamily="49" charset="-122"/>
              </a:rPr>
              <a:t>阶导数项，即得</a:t>
            </a:r>
            <a:br>
              <a:rPr lang="zh-CN" altLang="en-US" sz="2800" b="1" dirty="0">
                <a:latin typeface="隶书" panose="02010509060101010101" pitchFamily="49" charset="-122"/>
              </a:rPr>
            </a:br>
            <a:br>
              <a:rPr lang="zh-CN" altLang="en-US" sz="2800" b="1" dirty="0">
                <a:latin typeface="隶书" panose="02010509060101010101" pitchFamily="49" charset="-122"/>
              </a:rPr>
            </a:br>
            <a:r>
              <a:rPr lang="zh-CN" altLang="en-US" sz="2800" b="1" dirty="0">
                <a:latin typeface="隶书" panose="02010509060101010101" pitchFamily="49" charset="-122"/>
              </a:rPr>
              <a:t>     </a:t>
            </a:r>
            <a:br>
              <a:rPr lang="zh-CN" altLang="en-US" sz="2800" b="1" dirty="0">
                <a:latin typeface="隶书" panose="02010509060101010101" pitchFamily="49" charset="-122"/>
              </a:rPr>
            </a:br>
            <a:r>
              <a:rPr lang="zh-CN" altLang="en-US" sz="2800" b="1" dirty="0">
                <a:latin typeface="隶书" panose="02010509060101010101" pitchFamily="49" charset="-122"/>
              </a:rPr>
              <a:t>其具体求法可采用长除法。</a:t>
            </a:r>
          </a:p>
        </p:txBody>
      </p:sp>
      <p:sp>
        <p:nvSpPr>
          <p:cNvPr id="137220" name="Rectangle 4"/>
          <p:cNvSpPr>
            <a:spLocks noChangeArrowheads="1"/>
          </p:cNvSpPr>
          <p:nvPr/>
        </p:nvSpPr>
        <p:spPr bwMode="auto">
          <a:xfrm>
            <a:off x="228600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37219" name="Object 3"/>
          <p:cNvGraphicFramePr>
            <a:graphicFrameLocks noChangeAspect="1"/>
          </p:cNvGraphicFramePr>
          <p:nvPr>
            <p:extLst>
              <p:ext uri="{D42A27DB-BD31-4B8C-83A1-F6EECF244321}">
                <p14:modId xmlns:p14="http://schemas.microsoft.com/office/powerpoint/2010/main" val="2676611906"/>
              </p:ext>
            </p:extLst>
          </p:nvPr>
        </p:nvGraphicFramePr>
        <p:xfrm>
          <a:off x="332928" y="1625864"/>
          <a:ext cx="8766175" cy="850900"/>
        </p:xfrm>
        <a:graphic>
          <a:graphicData uri="http://schemas.openxmlformats.org/presentationml/2006/ole">
            <mc:AlternateContent xmlns:mc="http://schemas.openxmlformats.org/markup-compatibility/2006">
              <mc:Choice xmlns:v="urn:schemas-microsoft-com:vml" Requires="v">
                <p:oleObj spid="_x0000_s177184" name="公式" r:id="rId3" imgW="4419360" imgH="431640" progId="Equation.3">
                  <p:embed/>
                </p:oleObj>
              </mc:Choice>
              <mc:Fallback>
                <p:oleObj name="公式" r:id="rId3" imgW="4419360" imgH="431640"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28" y="1625864"/>
                        <a:ext cx="8766175"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22" name="Rectangle 6"/>
          <p:cNvSpPr>
            <a:spLocks noChangeArrowheads="1"/>
          </p:cNvSpPr>
          <p:nvPr/>
        </p:nvSpPr>
        <p:spPr bwMode="auto">
          <a:xfrm>
            <a:off x="2233613"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37221" name="Object 5"/>
          <p:cNvGraphicFramePr>
            <a:graphicFrameLocks noChangeAspect="1"/>
          </p:cNvGraphicFramePr>
          <p:nvPr>
            <p:extLst>
              <p:ext uri="{D42A27DB-BD31-4B8C-83A1-F6EECF244321}">
                <p14:modId xmlns:p14="http://schemas.microsoft.com/office/powerpoint/2010/main" val="1199874500"/>
              </p:ext>
            </p:extLst>
          </p:nvPr>
        </p:nvGraphicFramePr>
        <p:xfrm>
          <a:off x="142750" y="2985027"/>
          <a:ext cx="8821737" cy="1247775"/>
        </p:xfrm>
        <a:graphic>
          <a:graphicData uri="http://schemas.openxmlformats.org/presentationml/2006/ole">
            <mc:AlternateContent xmlns:mc="http://schemas.openxmlformats.org/markup-compatibility/2006">
              <mc:Choice xmlns:v="urn:schemas-microsoft-com:vml" Requires="v">
                <p:oleObj spid="_x0000_s177185" name="公式" r:id="rId5" imgW="4508280" imgH="634680" progId="Equation.3">
                  <p:embed/>
                </p:oleObj>
              </mc:Choice>
              <mc:Fallback>
                <p:oleObj name="公式" r:id="rId5" imgW="4508280" imgH="63468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750" y="2985027"/>
                        <a:ext cx="8821737"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24" name="Rectangle 8"/>
          <p:cNvSpPr>
            <a:spLocks noChangeArrowheads="1"/>
          </p:cNvSpPr>
          <p:nvPr/>
        </p:nvSpPr>
        <p:spPr bwMode="auto">
          <a:xfrm>
            <a:off x="2452688"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37223" name="Object 7"/>
          <p:cNvGraphicFramePr>
            <a:graphicFrameLocks noChangeAspect="1"/>
          </p:cNvGraphicFramePr>
          <p:nvPr>
            <p:extLst>
              <p:ext uri="{D42A27DB-BD31-4B8C-83A1-F6EECF244321}">
                <p14:modId xmlns:p14="http://schemas.microsoft.com/office/powerpoint/2010/main" val="2004080208"/>
              </p:ext>
            </p:extLst>
          </p:nvPr>
        </p:nvGraphicFramePr>
        <p:xfrm>
          <a:off x="177800" y="4648200"/>
          <a:ext cx="8788400" cy="1808163"/>
        </p:xfrm>
        <a:graphic>
          <a:graphicData uri="http://schemas.openxmlformats.org/presentationml/2006/ole">
            <mc:AlternateContent xmlns:mc="http://schemas.openxmlformats.org/markup-compatibility/2006">
              <mc:Choice xmlns:v="urn:schemas-microsoft-com:vml" Requires="v">
                <p:oleObj spid="_x0000_s177186" name="公式" r:id="rId7" imgW="4076640" imgH="838080" progId="Equation.3">
                  <p:embed/>
                </p:oleObj>
              </mc:Choice>
              <mc:Fallback>
                <p:oleObj name="公式" r:id="rId7" imgW="4076640" imgH="838080"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800" y="4648200"/>
                        <a:ext cx="8788400" cy="180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66" name="Text Box 2"/>
          <p:cNvSpPr txBox="1">
            <a:spLocks noChangeArrowheads="1"/>
          </p:cNvSpPr>
          <p:nvPr/>
        </p:nvSpPr>
        <p:spPr bwMode="auto">
          <a:xfrm>
            <a:off x="300390" y="4098131"/>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t>将上式进行拉氏反变换，得</a:t>
            </a:r>
            <a:r>
              <a:rPr kumimoji="1" lang="zh-CN" altLang="en-US" b="1" dirty="0"/>
              <a:t>   </a:t>
            </a:r>
          </a:p>
        </p:txBody>
      </p:sp>
      <p:sp>
        <p:nvSpPr>
          <p:cNvPr id="10"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6.5 </a:t>
            </a:r>
            <a:r>
              <a:rPr lang="zh-CN" altLang="en-US" sz="2000" b="1" dirty="0">
                <a:latin typeface="楷体" panose="02010609060101010101" pitchFamily="49" charset="-122"/>
                <a:ea typeface="楷体" panose="02010609060101010101" pitchFamily="49" charset="-122"/>
              </a:rPr>
              <a:t>动态误差系数</a:t>
            </a:r>
          </a:p>
        </p:txBody>
      </p:sp>
    </p:spTree>
    <p:extLst>
      <p:ext uri="{BB962C8B-B14F-4D97-AF65-F5344CB8AC3E}">
        <p14:creationId xmlns:p14="http://schemas.microsoft.com/office/powerpoint/2010/main" val="2947881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07950" y="115888"/>
            <a:ext cx="9036050" cy="6553200"/>
          </a:xfrm>
        </p:spPr>
        <p:txBody>
          <a:bodyPr/>
          <a:lstStyle/>
          <a:p>
            <a:pPr algn="l">
              <a:spcBef>
                <a:spcPct val="20000"/>
              </a:spcBef>
              <a:tabLst>
                <a:tab pos="625475" algn="l"/>
              </a:tabLst>
            </a:pPr>
            <a:br>
              <a:rPr lang="en-US" altLang="zh-CN" sz="2800" b="1" dirty="0">
                <a:latin typeface="隶书" panose="02010509060101010101" pitchFamily="49" charset="-122"/>
              </a:rPr>
            </a:br>
            <a:r>
              <a:rPr lang="zh-CN" altLang="en-US" sz="2800" b="1" dirty="0">
                <a:latin typeface="隶书" panose="02010509060101010101" pitchFamily="49" charset="-122"/>
              </a:rPr>
              <a:t>定义上式中，</a:t>
            </a:r>
            <a:br>
              <a:rPr lang="zh-CN" altLang="en-US" sz="2800" b="1" dirty="0">
                <a:latin typeface="隶书" panose="02010509060101010101" pitchFamily="49" charset="-122"/>
              </a:rPr>
            </a:br>
            <a:r>
              <a:rPr lang="zh-CN" altLang="en-US" sz="2800" b="1" dirty="0">
                <a:latin typeface="隶书" panose="02010509060101010101" pitchFamily="49" charset="-122"/>
              </a:rPr>
              <a:t>         </a:t>
            </a:r>
            <a:r>
              <a:rPr lang="zh-CN" altLang="en-US" sz="2800" b="1" dirty="0"/>
              <a:t>—</a:t>
            </a:r>
            <a:r>
              <a:rPr lang="zh-CN" altLang="en-US" sz="2800" b="1" dirty="0">
                <a:latin typeface="隶书" panose="02010509060101010101" pitchFamily="49" charset="-122"/>
              </a:rPr>
              <a:t> 动态位置误差系数；</a:t>
            </a:r>
            <a:br>
              <a:rPr lang="zh-CN" altLang="en-US" sz="2800" b="1" dirty="0">
                <a:latin typeface="隶书" panose="02010509060101010101" pitchFamily="49" charset="-122"/>
              </a:rPr>
            </a:br>
            <a:r>
              <a:rPr lang="zh-CN" altLang="en-US" sz="2800" b="1" dirty="0">
                <a:latin typeface="隶书" panose="02010509060101010101" pitchFamily="49" charset="-122"/>
              </a:rPr>
              <a:t>         </a:t>
            </a:r>
            <a:r>
              <a:rPr lang="zh-CN" altLang="en-US" sz="2800" b="1" dirty="0"/>
              <a:t>—</a:t>
            </a:r>
            <a:r>
              <a:rPr lang="zh-CN" altLang="en-US" sz="2800" b="1" dirty="0">
                <a:latin typeface="隶书" panose="02010509060101010101" pitchFamily="49" charset="-122"/>
              </a:rPr>
              <a:t> 动态速度误差系数；</a:t>
            </a:r>
            <a:br>
              <a:rPr lang="zh-CN" altLang="en-US" sz="2800" b="1" dirty="0">
                <a:latin typeface="隶书" panose="02010509060101010101" pitchFamily="49" charset="-122"/>
              </a:rPr>
            </a:br>
            <a:r>
              <a:rPr lang="zh-CN" altLang="en-US" sz="2800" b="1" dirty="0">
                <a:latin typeface="隶书" panose="02010509060101010101" pitchFamily="49" charset="-122"/>
              </a:rPr>
              <a:t>         </a:t>
            </a:r>
            <a:r>
              <a:rPr lang="zh-CN" altLang="en-US" sz="2800" b="1" dirty="0"/>
              <a:t>—</a:t>
            </a:r>
            <a:r>
              <a:rPr lang="zh-CN" altLang="en-US" sz="2800" b="1" dirty="0">
                <a:latin typeface="隶书" panose="02010509060101010101" pitchFamily="49" charset="-122"/>
              </a:rPr>
              <a:t> 动态加速度误差系数。</a:t>
            </a:r>
            <a:br>
              <a:rPr lang="zh-CN" altLang="en-US" sz="2800" b="1" dirty="0">
                <a:latin typeface="隶书" panose="02010509060101010101" pitchFamily="49" charset="-122"/>
              </a:rPr>
            </a:br>
            <a:br>
              <a:rPr lang="zh-CN" altLang="en-US" sz="2800" b="1" dirty="0">
                <a:latin typeface="隶书" panose="02010509060101010101" pitchFamily="49" charset="-122"/>
              </a:rPr>
            </a:br>
            <a:r>
              <a:rPr lang="zh-CN" altLang="en-US" sz="2800" b="1" dirty="0">
                <a:latin typeface="隶书" panose="02010509060101010101" pitchFamily="49" charset="-122"/>
              </a:rPr>
              <a:t>    与静态误差系数越大则静态误差越小类似，其动态误差系数越大则动态误差也越大。</a:t>
            </a:r>
            <a:br>
              <a:rPr lang="zh-CN" altLang="en-US" sz="2800" b="1" dirty="0">
                <a:latin typeface="隶书" panose="02010509060101010101" pitchFamily="49" charset="-122"/>
              </a:rPr>
            </a:br>
            <a:br>
              <a:rPr lang="zh-CN" altLang="en-US" sz="3600" b="1" dirty="0">
                <a:latin typeface="隶书" panose="02010509060101010101" pitchFamily="49" charset="-122"/>
              </a:rPr>
            </a:br>
            <a:r>
              <a:rPr lang="zh-CN" altLang="en-US" sz="2800" b="1" dirty="0">
                <a:latin typeface="隶书" panose="02010509060101010101" pitchFamily="49" charset="-122"/>
              </a:rPr>
              <a:t>例：设单位反馈系统的开环传递函数为</a:t>
            </a:r>
            <a:br>
              <a:rPr lang="zh-CN" altLang="en-US" sz="2800" b="1" dirty="0">
                <a:latin typeface="隶书" panose="02010509060101010101" pitchFamily="49" charset="-122"/>
              </a:rPr>
            </a:br>
            <a:br>
              <a:rPr lang="zh-CN" altLang="en-US" sz="2800" b="1" dirty="0">
                <a:latin typeface="隶书" panose="02010509060101010101" pitchFamily="49" charset="-122"/>
              </a:rPr>
            </a:br>
            <a:br>
              <a:rPr lang="zh-CN" altLang="en-US" sz="2800" b="1" dirty="0">
                <a:latin typeface="隶书" panose="02010509060101010101" pitchFamily="49" charset="-122"/>
              </a:rPr>
            </a:br>
            <a:r>
              <a:rPr lang="zh-CN" altLang="en-US" sz="2800" b="1" dirty="0">
                <a:latin typeface="隶书" panose="02010509060101010101" pitchFamily="49" charset="-122"/>
              </a:rPr>
              <a:t>试求输入为                     时的系统误差。</a:t>
            </a:r>
            <a:r>
              <a:rPr lang="zh-CN" altLang="en-US" b="1" dirty="0">
                <a:latin typeface="隶书" panose="02010509060101010101" pitchFamily="49" charset="-122"/>
              </a:rPr>
              <a:t> </a:t>
            </a:r>
          </a:p>
        </p:txBody>
      </p:sp>
      <p:sp>
        <p:nvSpPr>
          <p:cNvPr id="150531" name="Rectangle 3"/>
          <p:cNvSpPr>
            <a:spLocks noChangeArrowheads="1"/>
          </p:cNvSpPr>
          <p:nvPr/>
        </p:nvSpPr>
        <p:spPr bwMode="auto">
          <a:xfrm>
            <a:off x="44815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0532" name="Rectangle 4"/>
          <p:cNvSpPr>
            <a:spLocks noChangeArrowheads="1"/>
          </p:cNvSpPr>
          <p:nvPr/>
        </p:nvSpPr>
        <p:spPr bwMode="auto">
          <a:xfrm>
            <a:off x="44815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0533" name="Rectangle 5"/>
          <p:cNvSpPr>
            <a:spLocks noChangeArrowheads="1"/>
          </p:cNvSpPr>
          <p:nvPr/>
        </p:nvSpPr>
        <p:spPr bwMode="auto">
          <a:xfrm>
            <a:off x="44815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0534" name="Object 6"/>
          <p:cNvGraphicFramePr>
            <a:graphicFrameLocks noChangeAspect="1"/>
          </p:cNvGraphicFramePr>
          <p:nvPr>
            <p:extLst>
              <p:ext uri="{D42A27DB-BD31-4B8C-83A1-F6EECF244321}">
                <p14:modId xmlns:p14="http://schemas.microsoft.com/office/powerpoint/2010/main" val="2202732525"/>
              </p:ext>
            </p:extLst>
          </p:nvPr>
        </p:nvGraphicFramePr>
        <p:xfrm>
          <a:off x="1187450" y="1089099"/>
          <a:ext cx="515938" cy="663575"/>
        </p:xfrm>
        <a:graphic>
          <a:graphicData uri="http://schemas.openxmlformats.org/presentationml/2006/ole">
            <mc:AlternateContent xmlns:mc="http://schemas.openxmlformats.org/markup-compatibility/2006">
              <mc:Choice xmlns:v="urn:schemas-microsoft-com:vml" Requires="v">
                <p:oleObj spid="_x0000_s178228" name="公式" r:id="rId3" imgW="177480" imgH="228600" progId="Equation.3">
                  <p:embed/>
                </p:oleObj>
              </mc:Choice>
              <mc:Fallback>
                <p:oleObj name="公式" r:id="rId3" imgW="177480" imgH="228600" progId="Equation.3">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089099"/>
                        <a:ext cx="515938"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0535" name="Rectangle 7"/>
          <p:cNvSpPr>
            <a:spLocks noChangeArrowheads="1"/>
          </p:cNvSpPr>
          <p:nvPr/>
        </p:nvSpPr>
        <p:spPr bwMode="auto">
          <a:xfrm>
            <a:off x="449103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0536" name="Object 8"/>
          <p:cNvGraphicFramePr>
            <a:graphicFrameLocks noChangeAspect="1"/>
          </p:cNvGraphicFramePr>
          <p:nvPr>
            <p:extLst>
              <p:ext uri="{D42A27DB-BD31-4B8C-83A1-F6EECF244321}">
                <p14:modId xmlns:p14="http://schemas.microsoft.com/office/powerpoint/2010/main" val="1130229989"/>
              </p:ext>
            </p:extLst>
          </p:nvPr>
        </p:nvGraphicFramePr>
        <p:xfrm>
          <a:off x="1206500" y="1968574"/>
          <a:ext cx="549275" cy="668338"/>
        </p:xfrm>
        <a:graphic>
          <a:graphicData uri="http://schemas.openxmlformats.org/presentationml/2006/ole">
            <mc:AlternateContent xmlns:mc="http://schemas.openxmlformats.org/markup-compatibility/2006">
              <mc:Choice xmlns:v="urn:schemas-microsoft-com:vml" Requires="v">
                <p:oleObj spid="_x0000_s178229" name="公式" r:id="rId5" imgW="177480" imgH="215640" progId="Equation.3">
                  <p:embed/>
                </p:oleObj>
              </mc:Choice>
              <mc:Fallback>
                <p:oleObj name="公式" r:id="rId5" imgW="177480" imgH="215640" progId="Equation.3">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6500" y="1968574"/>
                        <a:ext cx="549275"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0537" name="Object 9"/>
          <p:cNvGraphicFramePr>
            <a:graphicFrameLocks noChangeAspect="1"/>
          </p:cNvGraphicFramePr>
          <p:nvPr>
            <p:extLst>
              <p:ext uri="{D42A27DB-BD31-4B8C-83A1-F6EECF244321}">
                <p14:modId xmlns:p14="http://schemas.microsoft.com/office/powerpoint/2010/main" val="1204756236"/>
              </p:ext>
            </p:extLst>
          </p:nvPr>
        </p:nvGraphicFramePr>
        <p:xfrm>
          <a:off x="1208088" y="1536774"/>
          <a:ext cx="495300" cy="647700"/>
        </p:xfrm>
        <a:graphic>
          <a:graphicData uri="http://schemas.openxmlformats.org/presentationml/2006/ole">
            <mc:AlternateContent xmlns:mc="http://schemas.openxmlformats.org/markup-compatibility/2006">
              <mc:Choice xmlns:v="urn:schemas-microsoft-com:vml" Requires="v">
                <p:oleObj spid="_x0000_s178230" name="公式" r:id="rId7" imgW="164880" imgH="215640" progId="Equation.3">
                  <p:embed/>
                </p:oleObj>
              </mc:Choice>
              <mc:Fallback>
                <p:oleObj name="公式" r:id="rId7" imgW="164880" imgH="215640" progId="Equation.3">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8088" y="1536774"/>
                        <a:ext cx="4953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0538" name="Rectangle 10"/>
          <p:cNvSpPr>
            <a:spLocks noChangeArrowheads="1"/>
          </p:cNvSpPr>
          <p:nvPr/>
        </p:nvSpPr>
        <p:spPr bwMode="auto">
          <a:xfrm>
            <a:off x="4100513"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0539" name="Object 11"/>
          <p:cNvGraphicFramePr>
            <a:graphicFrameLocks noChangeAspect="1"/>
          </p:cNvGraphicFramePr>
          <p:nvPr>
            <p:extLst>
              <p:ext uri="{D42A27DB-BD31-4B8C-83A1-F6EECF244321}">
                <p14:modId xmlns:p14="http://schemas.microsoft.com/office/powerpoint/2010/main" val="2159883772"/>
              </p:ext>
            </p:extLst>
          </p:nvPr>
        </p:nvGraphicFramePr>
        <p:xfrm>
          <a:off x="2404616" y="4731148"/>
          <a:ext cx="2311400" cy="1057275"/>
        </p:xfrm>
        <a:graphic>
          <a:graphicData uri="http://schemas.openxmlformats.org/presentationml/2006/ole">
            <mc:AlternateContent xmlns:mc="http://schemas.openxmlformats.org/markup-compatibility/2006">
              <mc:Choice xmlns:v="urn:schemas-microsoft-com:vml" Requires="v">
                <p:oleObj spid="_x0000_s178231" name="公式" r:id="rId9" imgW="914400" imgH="419040" progId="Equation.3">
                  <p:embed/>
                </p:oleObj>
              </mc:Choice>
              <mc:Fallback>
                <p:oleObj name="公式" r:id="rId9" imgW="914400" imgH="419040" progId="Equation.3">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4616" y="4731148"/>
                        <a:ext cx="231140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0540" name="Rectangle 12"/>
          <p:cNvSpPr>
            <a:spLocks noChangeArrowheads="1"/>
          </p:cNvSpPr>
          <p:nvPr/>
        </p:nvSpPr>
        <p:spPr bwMode="auto">
          <a:xfrm>
            <a:off x="390048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0541" name="Object 13"/>
          <p:cNvGraphicFramePr>
            <a:graphicFrameLocks noChangeAspect="1"/>
          </p:cNvGraphicFramePr>
          <p:nvPr>
            <p:extLst>
              <p:ext uri="{D42A27DB-BD31-4B8C-83A1-F6EECF244321}">
                <p14:modId xmlns:p14="http://schemas.microsoft.com/office/powerpoint/2010/main" val="884354663"/>
              </p:ext>
            </p:extLst>
          </p:nvPr>
        </p:nvGraphicFramePr>
        <p:xfrm>
          <a:off x="2199481" y="5772151"/>
          <a:ext cx="3402013" cy="641350"/>
        </p:xfrm>
        <a:graphic>
          <a:graphicData uri="http://schemas.openxmlformats.org/presentationml/2006/ole">
            <mc:AlternateContent xmlns:mc="http://schemas.openxmlformats.org/markup-compatibility/2006">
              <mc:Choice xmlns:v="urn:schemas-microsoft-com:vml" Requires="v">
                <p:oleObj spid="_x0000_s178232" name="公式" r:id="rId11" imgW="1269720" imgH="241200" progId="Equation.3">
                  <p:embed/>
                </p:oleObj>
              </mc:Choice>
              <mc:Fallback>
                <p:oleObj name="公式" r:id="rId11" imgW="1269720" imgH="241200" progId="Equation.3">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9481" y="5772151"/>
                        <a:ext cx="340201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6.5 </a:t>
            </a:r>
            <a:r>
              <a:rPr lang="zh-CN" altLang="en-US" sz="2000" b="1" dirty="0">
                <a:latin typeface="楷体" panose="02010609060101010101" pitchFamily="49" charset="-122"/>
                <a:ea typeface="楷体" panose="02010609060101010101" pitchFamily="49" charset="-122"/>
              </a:rPr>
              <a:t>动态误差系数</a:t>
            </a:r>
          </a:p>
        </p:txBody>
      </p:sp>
    </p:spTree>
    <p:extLst>
      <p:ext uri="{BB962C8B-B14F-4D97-AF65-F5344CB8AC3E}">
        <p14:creationId xmlns:p14="http://schemas.microsoft.com/office/powerpoint/2010/main" val="324174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832445"/>
            <a:ext cx="9144000" cy="685800"/>
          </a:xfrm>
        </p:spPr>
        <p:txBody>
          <a:bodyPr>
            <a:normAutofit fontScale="90000"/>
          </a:bodyPr>
          <a:lstStyle/>
          <a:p>
            <a:pPr algn="just"/>
            <a:r>
              <a:rPr lang="zh-CN" altLang="en-US" sz="4000" b="1">
                <a:latin typeface="隶书" panose="02010509060101010101" pitchFamily="49" charset="-122"/>
              </a:rPr>
              <a:t>   解：</a:t>
            </a:r>
            <a:endParaRPr lang="zh-CN" altLang="en-US">
              <a:solidFill>
                <a:schemeClr val="tx1"/>
              </a:solidFill>
              <a:ea typeface="宋体" panose="02010600030101010101" pitchFamily="2" charset="-122"/>
            </a:endParaRPr>
          </a:p>
        </p:txBody>
      </p:sp>
      <p:sp>
        <p:nvSpPr>
          <p:cNvPr id="151555" name="Rectangle 3"/>
          <p:cNvSpPr>
            <a:spLocks noChangeArrowheads="1"/>
          </p:cNvSpPr>
          <p:nvPr/>
        </p:nvSpPr>
        <p:spPr bwMode="auto">
          <a:xfrm>
            <a:off x="348615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1556" name="Object 4"/>
          <p:cNvGraphicFramePr>
            <a:graphicFrameLocks noChangeAspect="1"/>
          </p:cNvGraphicFramePr>
          <p:nvPr>
            <p:extLst>
              <p:ext uri="{D42A27DB-BD31-4B8C-83A1-F6EECF244321}">
                <p14:modId xmlns:p14="http://schemas.microsoft.com/office/powerpoint/2010/main" val="2770040515"/>
              </p:ext>
            </p:extLst>
          </p:nvPr>
        </p:nvGraphicFramePr>
        <p:xfrm>
          <a:off x="1439863" y="832445"/>
          <a:ext cx="5654675" cy="2946400"/>
        </p:xfrm>
        <a:graphic>
          <a:graphicData uri="http://schemas.openxmlformats.org/presentationml/2006/ole">
            <mc:AlternateContent xmlns:mc="http://schemas.openxmlformats.org/markup-compatibility/2006">
              <mc:Choice xmlns:v="urn:schemas-microsoft-com:vml" Requires="v">
                <p:oleObj spid="_x0000_s179232" name="公式" r:id="rId3" imgW="2120760" imgH="1104840" progId="Equation.3">
                  <p:embed/>
                </p:oleObj>
              </mc:Choice>
              <mc:Fallback>
                <p:oleObj name="公式" r:id="rId3" imgW="2120760" imgH="1104840"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832445"/>
                        <a:ext cx="5654675" cy="294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1558" name="Object 6"/>
          <p:cNvGraphicFramePr>
            <a:graphicFrameLocks noChangeAspect="1"/>
          </p:cNvGraphicFramePr>
          <p:nvPr>
            <p:extLst>
              <p:ext uri="{D42A27DB-BD31-4B8C-83A1-F6EECF244321}">
                <p14:modId xmlns:p14="http://schemas.microsoft.com/office/powerpoint/2010/main" val="103350412"/>
              </p:ext>
            </p:extLst>
          </p:nvPr>
        </p:nvGraphicFramePr>
        <p:xfrm>
          <a:off x="1403648" y="3880445"/>
          <a:ext cx="7558087" cy="1423988"/>
        </p:xfrm>
        <a:graphic>
          <a:graphicData uri="http://schemas.openxmlformats.org/presentationml/2006/ole">
            <mc:AlternateContent xmlns:mc="http://schemas.openxmlformats.org/markup-compatibility/2006">
              <mc:Choice xmlns:v="urn:schemas-microsoft-com:vml" Requires="v">
                <p:oleObj spid="_x0000_s179233" name="公式" r:id="rId5" imgW="2679480" imgH="507960" progId="Equation.3">
                  <p:embed/>
                </p:oleObj>
              </mc:Choice>
              <mc:Fallback>
                <p:oleObj name="公式" r:id="rId5" imgW="2679480" imgH="50796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880445"/>
                        <a:ext cx="7558087" cy="1423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59" name="Rectangle 7"/>
          <p:cNvSpPr>
            <a:spLocks noChangeArrowheads="1"/>
          </p:cNvSpPr>
          <p:nvPr/>
        </p:nvSpPr>
        <p:spPr bwMode="auto">
          <a:xfrm>
            <a:off x="3186113"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1560" name="Object 8"/>
          <p:cNvGraphicFramePr>
            <a:graphicFrameLocks noChangeAspect="1"/>
          </p:cNvGraphicFramePr>
          <p:nvPr>
            <p:extLst>
              <p:ext uri="{D42A27DB-BD31-4B8C-83A1-F6EECF244321}">
                <p14:modId xmlns:p14="http://schemas.microsoft.com/office/powerpoint/2010/main" val="2699567637"/>
              </p:ext>
            </p:extLst>
          </p:nvPr>
        </p:nvGraphicFramePr>
        <p:xfrm>
          <a:off x="1487785" y="5480645"/>
          <a:ext cx="8077200" cy="828675"/>
        </p:xfrm>
        <a:graphic>
          <a:graphicData uri="http://schemas.openxmlformats.org/presentationml/2006/ole">
            <mc:AlternateContent xmlns:mc="http://schemas.openxmlformats.org/markup-compatibility/2006">
              <mc:Choice xmlns:v="urn:schemas-microsoft-com:vml" Requires="v">
                <p:oleObj spid="_x0000_s179234" name="公式" r:id="rId7" imgW="2692080" imgH="279360" progId="Equation.3">
                  <p:embed/>
                </p:oleObj>
              </mc:Choice>
              <mc:Fallback>
                <p:oleObj name="公式" r:id="rId7" imgW="2692080" imgH="279360"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7785" y="5480645"/>
                        <a:ext cx="80772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6.5 </a:t>
            </a:r>
            <a:r>
              <a:rPr lang="zh-CN" altLang="en-US" sz="2000" b="1" dirty="0">
                <a:latin typeface="楷体" panose="02010609060101010101" pitchFamily="49" charset="-122"/>
                <a:ea typeface="楷体" panose="02010609060101010101" pitchFamily="49" charset="-122"/>
              </a:rPr>
              <a:t>动态误差系数</a:t>
            </a:r>
          </a:p>
        </p:txBody>
      </p:sp>
    </p:spTree>
    <p:extLst>
      <p:ext uri="{BB962C8B-B14F-4D97-AF65-F5344CB8AC3E}">
        <p14:creationId xmlns:p14="http://schemas.microsoft.com/office/powerpoint/2010/main" val="358942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body" idx="1"/>
          </p:nvPr>
        </p:nvSpPr>
        <p:spPr>
          <a:xfrm>
            <a:off x="0" y="1295400"/>
            <a:ext cx="8893175" cy="5562600"/>
          </a:xfrm>
        </p:spPr>
        <p:txBody>
          <a:bodyPr/>
          <a:lstStyle/>
          <a:p>
            <a:pPr algn="just">
              <a:buFontTx/>
              <a:buNone/>
            </a:pPr>
            <a:r>
              <a:rPr lang="zh-CN" altLang="en-US">
                <a:ea typeface="宋体" panose="02010600030101010101" pitchFamily="2" charset="-122"/>
              </a:rPr>
              <a:t>             </a:t>
            </a:r>
            <a:endParaRPr lang="zh-CN" altLang="en-US" b="1">
              <a:ea typeface="宋体" panose="02010600030101010101" pitchFamily="2" charset="-122"/>
            </a:endParaRPr>
          </a:p>
        </p:txBody>
      </p:sp>
      <p:pic>
        <p:nvPicPr>
          <p:cNvPr id="2058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548680"/>
            <a:ext cx="7929300" cy="5762492"/>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6.5 </a:t>
            </a:r>
            <a:r>
              <a:rPr lang="zh-CN" altLang="en-US" sz="2000" b="1" dirty="0">
                <a:latin typeface="楷体" panose="02010609060101010101" pitchFamily="49" charset="-122"/>
                <a:ea typeface="楷体" panose="02010609060101010101" pitchFamily="49" charset="-122"/>
              </a:rPr>
              <a:t>动态误差系数</a:t>
            </a:r>
          </a:p>
        </p:txBody>
      </p:sp>
    </p:spTree>
    <p:extLst>
      <p:ext uri="{BB962C8B-B14F-4D97-AF65-F5344CB8AC3E}">
        <p14:creationId xmlns:p14="http://schemas.microsoft.com/office/powerpoint/2010/main" val="2587174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0" y="1295400"/>
            <a:ext cx="8893175" cy="5562600"/>
          </a:xfrm>
        </p:spPr>
        <p:txBody>
          <a:bodyPr/>
          <a:lstStyle/>
          <a:p>
            <a:pPr algn="just">
              <a:buFontTx/>
              <a:buNone/>
            </a:pPr>
            <a:r>
              <a:rPr lang="zh-CN" altLang="en-US">
                <a:ea typeface="宋体" panose="02010600030101010101" pitchFamily="2" charset="-122"/>
              </a:rPr>
              <a:t>             </a:t>
            </a:r>
            <a:endParaRPr lang="zh-CN" altLang="en-US" b="1">
              <a:ea typeface="宋体" panose="02010600030101010101" pitchFamily="2" charset="-122"/>
            </a:endParaRPr>
          </a:p>
        </p:txBody>
      </p:sp>
      <p:pic>
        <p:nvPicPr>
          <p:cNvPr id="20685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981"/>
          <a:stretch/>
        </p:blipFill>
        <p:spPr bwMode="auto">
          <a:xfrm>
            <a:off x="1259633" y="764704"/>
            <a:ext cx="7056784" cy="5712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6.5 </a:t>
            </a:r>
            <a:r>
              <a:rPr lang="zh-CN" altLang="en-US" sz="2000" b="1" dirty="0">
                <a:latin typeface="楷体" panose="02010609060101010101" pitchFamily="49" charset="-122"/>
                <a:ea typeface="楷体" panose="02010609060101010101" pitchFamily="49" charset="-122"/>
              </a:rPr>
              <a:t>动态误差系数</a:t>
            </a:r>
          </a:p>
        </p:txBody>
      </p:sp>
    </p:spTree>
    <p:extLst>
      <p:ext uri="{BB962C8B-B14F-4D97-AF65-F5344CB8AC3E}">
        <p14:creationId xmlns:p14="http://schemas.microsoft.com/office/powerpoint/2010/main" val="141538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457200" y="1600201"/>
            <a:ext cx="8229600" cy="2980928"/>
          </a:xfrm>
        </p:spPr>
        <p:txBody>
          <a:bodyPr>
            <a:normAutofit/>
          </a:bodyPr>
          <a:lstStyle/>
          <a:p>
            <a:pPr marL="0" indent="0">
              <a:buFontTx/>
              <a:buNone/>
            </a:pPr>
            <a:r>
              <a:rPr lang="zh-CN" altLang="en-US" sz="2800" b="1" dirty="0">
                <a:solidFill>
                  <a:srgbClr val="336699"/>
                </a:solidFill>
              </a:rPr>
              <a:t>       机电控制系统中，元件的不完善，如静摩擦、间隙以及放大器 的零点漂移、元件老化或变质都会造成误差，这种误差称为</a:t>
            </a:r>
            <a:r>
              <a:rPr lang="zh-CN" altLang="en-US" sz="2800" b="1" i="1" dirty="0">
                <a:solidFill>
                  <a:srgbClr val="FF0000"/>
                </a:solidFill>
                <a:effectLst>
                  <a:outerShdw blurRad="38100" dist="38100" dir="2700000" algn="tl">
                    <a:srgbClr val="000000">
                      <a:alpha val="43137"/>
                    </a:srgbClr>
                  </a:outerShdw>
                </a:effectLst>
              </a:rPr>
              <a:t>静差</a:t>
            </a:r>
            <a:r>
              <a:rPr lang="zh-CN" altLang="en-US" sz="2800" b="1" dirty="0">
                <a:solidFill>
                  <a:srgbClr val="336699"/>
                </a:solidFill>
              </a:rPr>
              <a:t>。</a:t>
            </a:r>
          </a:p>
          <a:p>
            <a:pPr marL="0" indent="0">
              <a:buFontTx/>
              <a:buNone/>
            </a:pPr>
            <a:r>
              <a:rPr lang="zh-CN" altLang="en-US" sz="2800" b="1" dirty="0">
                <a:solidFill>
                  <a:srgbClr val="336699"/>
                </a:solidFill>
              </a:rPr>
              <a:t>       本章不研究静差，只研究由于系统不能很好地跟踪输入信号而引起的稳态误差，或者由于扰动而引起的稳态误差，即</a:t>
            </a:r>
            <a:r>
              <a:rPr lang="zh-CN" altLang="en-US" sz="2800" b="1" i="1" dirty="0">
                <a:solidFill>
                  <a:srgbClr val="FF0000"/>
                </a:solidFill>
                <a:effectLst>
                  <a:outerShdw blurRad="38100" dist="38100" dir="2700000" algn="tl">
                    <a:srgbClr val="000000">
                      <a:alpha val="43137"/>
                    </a:srgbClr>
                  </a:outerShdw>
                </a:effectLst>
              </a:rPr>
              <a:t>系统原理性误差</a:t>
            </a:r>
            <a:r>
              <a:rPr lang="zh-CN" altLang="en-US" sz="2800" b="1" dirty="0">
                <a:solidFill>
                  <a:srgbClr val="336699"/>
                </a:solidFill>
              </a:rPr>
              <a:t>。</a:t>
            </a:r>
          </a:p>
          <a:p>
            <a:pPr marL="0" indent="0">
              <a:buFontTx/>
              <a:buNone/>
            </a:pPr>
            <a:endParaRPr lang="zh-CN" altLang="en-US" sz="2800" dirty="0"/>
          </a:p>
        </p:txBody>
      </p:sp>
      <p:sp>
        <p:nvSpPr>
          <p:cNvPr id="4"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6</a:t>
            </a:r>
            <a:r>
              <a:rPr lang="zh-CN" altLang="en-US" sz="2000" b="1" dirty="0">
                <a:latin typeface="楷体" panose="02010609060101010101" pitchFamily="49" charset="-122"/>
                <a:ea typeface="楷体" panose="02010609060101010101" pitchFamily="49" charset="-122"/>
              </a:rPr>
              <a:t>章 控制系统的误差分析和计算</a:t>
            </a:r>
          </a:p>
        </p:txBody>
      </p:sp>
    </p:spTree>
    <p:extLst>
      <p:ext uri="{BB962C8B-B14F-4D97-AF65-F5344CB8AC3E}">
        <p14:creationId xmlns:p14="http://schemas.microsoft.com/office/powerpoint/2010/main" val="39740770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0" y="1295400"/>
            <a:ext cx="8893175" cy="5562600"/>
          </a:xfrm>
        </p:spPr>
        <p:txBody>
          <a:bodyPr/>
          <a:lstStyle/>
          <a:p>
            <a:pPr algn="just">
              <a:buFontTx/>
              <a:buNone/>
            </a:pPr>
            <a:r>
              <a:rPr lang="zh-CN" altLang="en-US">
                <a:ea typeface="宋体" panose="02010600030101010101" pitchFamily="2" charset="-122"/>
              </a:rPr>
              <a:t>             </a:t>
            </a:r>
            <a:endParaRPr lang="zh-CN" altLang="en-US" b="1">
              <a:ea typeface="宋体" panose="02010600030101010101" pitchFamily="2" charset="-122"/>
            </a:endParaRPr>
          </a:p>
        </p:txBody>
      </p:sp>
      <p:pic>
        <p:nvPicPr>
          <p:cNvPr id="2078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825" y="692696"/>
            <a:ext cx="8058662" cy="5688632"/>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6.5 </a:t>
            </a:r>
            <a:r>
              <a:rPr lang="zh-CN" altLang="en-US" sz="2000" b="1" dirty="0">
                <a:latin typeface="楷体" panose="02010609060101010101" pitchFamily="49" charset="-122"/>
                <a:ea typeface="楷体" panose="02010609060101010101" pitchFamily="49" charset="-122"/>
              </a:rPr>
              <a:t>动态误差系数</a:t>
            </a:r>
          </a:p>
        </p:txBody>
      </p:sp>
    </p:spTree>
    <p:extLst>
      <p:ext uri="{BB962C8B-B14F-4D97-AF65-F5344CB8AC3E}">
        <p14:creationId xmlns:p14="http://schemas.microsoft.com/office/powerpoint/2010/main" val="1279814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4294967295"/>
          </p:nvPr>
        </p:nvSpPr>
        <p:spPr>
          <a:xfrm>
            <a:off x="611560" y="1556792"/>
            <a:ext cx="8229600" cy="4525963"/>
          </a:xfrm>
        </p:spPr>
        <p:txBody>
          <a:bodyPr/>
          <a:lstStyle/>
          <a:p>
            <a:pPr>
              <a:lnSpc>
                <a:spcPct val="120000"/>
              </a:lnSpc>
              <a:buNone/>
            </a:pPr>
            <a:r>
              <a:rPr lang="zh-CN" altLang="en-US" b="1" dirty="0">
                <a:latin typeface="隶书" pitchFamily="49" charset="-122"/>
              </a:rPr>
              <a:t>  作业（</a:t>
            </a:r>
            <a:r>
              <a:rPr lang="en-US" altLang="zh-CN" b="1" dirty="0">
                <a:latin typeface="隶书" pitchFamily="49" charset="-122"/>
              </a:rPr>
              <a:t>211-215</a:t>
            </a:r>
            <a:r>
              <a:rPr lang="zh-CN" altLang="en-US" b="1" dirty="0">
                <a:latin typeface="隶书" pitchFamily="49" charset="-122"/>
              </a:rPr>
              <a:t>）</a:t>
            </a:r>
            <a:br>
              <a:rPr lang="zh-CN" altLang="en-US" b="1" dirty="0">
                <a:latin typeface="隶书" pitchFamily="49" charset="-122"/>
              </a:rPr>
            </a:br>
            <a:br>
              <a:rPr lang="zh-CN" altLang="en-US" b="1" dirty="0">
                <a:latin typeface="隶书" pitchFamily="49" charset="-122"/>
              </a:rPr>
            </a:br>
            <a:r>
              <a:rPr lang="en-US" altLang="zh-CN" b="1" dirty="0">
                <a:latin typeface="隶书" pitchFamily="49" charset="-122"/>
              </a:rPr>
              <a:t>6-1</a:t>
            </a:r>
            <a:r>
              <a:rPr lang="zh-CN" altLang="en-US" b="1" dirty="0">
                <a:latin typeface="隶书" pitchFamily="49" charset="-122"/>
              </a:rPr>
              <a:t>，</a:t>
            </a:r>
            <a:r>
              <a:rPr lang="en-US" altLang="zh-CN" b="1" dirty="0">
                <a:latin typeface="隶书" pitchFamily="49" charset="-122"/>
              </a:rPr>
              <a:t>6-4</a:t>
            </a:r>
            <a:r>
              <a:rPr lang="zh-CN" altLang="en-US" b="1" dirty="0">
                <a:latin typeface="隶书" pitchFamily="49" charset="-122"/>
              </a:rPr>
              <a:t>，</a:t>
            </a:r>
            <a:r>
              <a:rPr lang="en-US" altLang="zh-CN" b="1" dirty="0">
                <a:latin typeface="隶书" pitchFamily="49" charset="-122"/>
              </a:rPr>
              <a:t>6-6, 6-7</a:t>
            </a:r>
            <a:r>
              <a:rPr lang="en-US" altLang="zh-CN" b="1">
                <a:latin typeface="隶书" pitchFamily="49" charset="-122"/>
              </a:rPr>
              <a:t>, 6-16(19)</a:t>
            </a:r>
            <a:br>
              <a:rPr lang="en-US" altLang="zh-CN" b="1" dirty="0">
                <a:latin typeface="隶书" pitchFamily="49" charset="-122"/>
              </a:rPr>
            </a:br>
            <a:br>
              <a:rPr lang="en-US" altLang="zh-CN" b="1" dirty="0">
                <a:latin typeface="隶书" pitchFamily="49" charset="-122"/>
              </a:rPr>
            </a:br>
            <a:r>
              <a:rPr lang="zh-CN" altLang="en-US" b="1" dirty="0">
                <a:latin typeface="隶书" pitchFamily="49" charset="-122"/>
              </a:rPr>
              <a:t>选做：</a:t>
            </a:r>
            <a:r>
              <a:rPr lang="en-US" altLang="zh-CN" b="1" dirty="0">
                <a:latin typeface="隶书" pitchFamily="49" charset="-122"/>
              </a:rPr>
              <a:t>6-2</a:t>
            </a:r>
            <a:br>
              <a:rPr lang="en-US" altLang="zh-CN" b="1" dirty="0">
                <a:latin typeface="隶书" pitchFamily="49" charset="-122"/>
              </a:rPr>
            </a:br>
            <a:br>
              <a:rPr lang="en-US" altLang="zh-CN" sz="3200" b="1" dirty="0">
                <a:latin typeface="隶书" pitchFamily="49" charset="-122"/>
              </a:rPr>
            </a:br>
            <a:r>
              <a:rPr lang="en-US" altLang="zh-CN" sz="2800" b="1" dirty="0">
                <a:latin typeface="隶书" pitchFamily="49" charset="-12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
          <p:cNvGrpSpPr>
            <a:grpSpLocks/>
          </p:cNvGrpSpPr>
          <p:nvPr/>
        </p:nvGrpSpPr>
        <p:grpSpPr bwMode="auto">
          <a:xfrm>
            <a:off x="1619250" y="2684463"/>
            <a:ext cx="5791200" cy="1752600"/>
            <a:chOff x="432" y="288"/>
            <a:chExt cx="1488" cy="372"/>
          </a:xfrm>
          <a:solidFill>
            <a:srgbClr val="92D050"/>
          </a:solidFill>
        </p:grpSpPr>
        <p:sp>
          <p:nvSpPr>
            <p:cNvPr id="5" name="Oval 7"/>
            <p:cNvSpPr>
              <a:spLocks noChangeArrowheads="1"/>
            </p:cNvSpPr>
            <p:nvPr/>
          </p:nvSpPr>
          <p:spPr bwMode="auto">
            <a:xfrm>
              <a:off x="432" y="324"/>
              <a:ext cx="1488" cy="336"/>
            </a:xfrm>
            <a:prstGeom prst="ellipse">
              <a:avLst/>
            </a:prstGeom>
            <a:solidFill>
              <a:srgbClr val="007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endParaRPr lang="zh-CN" altLang="en-US"/>
            </a:p>
          </p:txBody>
        </p:sp>
        <p:sp>
          <p:nvSpPr>
            <p:cNvPr id="6" name="Oval 8"/>
            <p:cNvSpPr>
              <a:spLocks noChangeArrowheads="1"/>
            </p:cNvSpPr>
            <p:nvPr/>
          </p:nvSpPr>
          <p:spPr bwMode="auto">
            <a:xfrm>
              <a:off x="432" y="288"/>
              <a:ext cx="1488" cy="336"/>
            </a:xfrm>
            <a:prstGeom prst="ellipse">
              <a:avLst/>
            </a:prstGeom>
            <a:gradFill>
              <a:gsLst>
                <a:gs pos="0">
                  <a:srgbClr val="00B050"/>
                </a:gs>
                <a:gs pos="100000">
                  <a:srgbClr val="FFFF00"/>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7" name="WordArt 9"/>
          <p:cNvSpPr>
            <a:spLocks noChangeArrowheads="1" noChangeShapeType="1" noTextEdit="1"/>
          </p:cNvSpPr>
          <p:nvPr/>
        </p:nvSpPr>
        <p:spPr bwMode="gray">
          <a:xfrm>
            <a:off x="2388840" y="3141663"/>
            <a:ext cx="4343400" cy="609600"/>
          </a:xfrm>
          <a:prstGeom prst="rect">
            <a:avLst/>
          </a:prstGeom>
        </p:spPr>
        <p:txBody>
          <a:bodyPr wrap="none" fromWordArt="1">
            <a:prstTxWarp prst="textDeflate">
              <a:avLst>
                <a:gd name="adj" fmla="val 0"/>
              </a:avLst>
            </a:prstTxWarp>
          </a:bodyPr>
          <a:lstStyle/>
          <a:p>
            <a:r>
              <a:rPr lang="en-US" altLang="zh-CN" sz="3600" b="1" kern="10" dirty="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cs typeface="Arial" panose="020B0604020202020204" pitchFamily="34" charset="0"/>
              </a:rPr>
              <a:t>Thank You!</a:t>
            </a:r>
            <a:endParaRPr lang="zh-CN" altLang="en-US" sz="3600" b="1" kern="10" dirty="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cs typeface="Arial" panose="020B0604020202020204" pitchFamily="34" charset="0"/>
            </a:endParaRPr>
          </a:p>
        </p:txBody>
      </p:sp>
    </p:spTree>
    <p:extLst>
      <p:ext uri="{BB962C8B-B14F-4D97-AF65-F5344CB8AC3E}">
        <p14:creationId xmlns:p14="http://schemas.microsoft.com/office/powerpoint/2010/main" val="77730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extLst>
              <p:ext uri="{D42A27DB-BD31-4B8C-83A1-F6EECF244321}">
                <p14:modId xmlns:p14="http://schemas.microsoft.com/office/powerpoint/2010/main" val="4221140834"/>
              </p:ext>
            </p:extLst>
          </p:nvPr>
        </p:nvGraphicFramePr>
        <p:xfrm>
          <a:off x="1063178" y="1988840"/>
          <a:ext cx="7305675" cy="4127500"/>
        </p:xfrm>
        <a:graphic>
          <a:graphicData uri="http://schemas.openxmlformats.org/presentationml/2006/ole">
            <mc:AlternateContent xmlns:mc="http://schemas.openxmlformats.org/markup-compatibility/2006">
              <mc:Choice xmlns:v="urn:schemas-microsoft-com:vml" Requires="v">
                <p:oleObj spid="_x0000_s140304" name="Visio" r:id="rId3" imgW="3653224" imgH="2063829" progId="Visio.Drawing.11">
                  <p:embed/>
                </p:oleObj>
              </mc:Choice>
              <mc:Fallback>
                <p:oleObj name="Visio" r:id="rId3" imgW="3653224" imgH="2063829" progId="Visio.Drawing.11">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178" y="1988840"/>
                        <a:ext cx="7305675"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6.1 </a:t>
            </a:r>
            <a:r>
              <a:rPr lang="zh-CN" altLang="en-US" sz="2000" b="1" dirty="0">
                <a:latin typeface="楷体" panose="02010609060101010101" pitchFamily="49" charset="-122"/>
                <a:ea typeface="楷体" panose="02010609060101010101" pitchFamily="49" charset="-122"/>
              </a:rPr>
              <a:t>稳态误差的基本概念</a:t>
            </a:r>
          </a:p>
        </p:txBody>
      </p:sp>
      <p:grpSp>
        <p:nvGrpSpPr>
          <p:cNvPr id="5" name="Group 13"/>
          <p:cNvGrpSpPr>
            <a:grpSpLocks/>
          </p:cNvGrpSpPr>
          <p:nvPr/>
        </p:nvGrpSpPr>
        <p:grpSpPr bwMode="auto">
          <a:xfrm>
            <a:off x="2123728" y="908720"/>
            <a:ext cx="4752528" cy="576064"/>
            <a:chOff x="1927" y="300"/>
            <a:chExt cx="2087" cy="453"/>
          </a:xfrm>
          <a:solidFill>
            <a:srgbClr val="92D050"/>
          </a:solidFill>
        </p:grpSpPr>
        <p:sp>
          <p:nvSpPr>
            <p:cNvPr id="6"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7"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6.1 </a:t>
              </a:r>
              <a:r>
                <a:rPr lang="zh-CN" altLang="en-US" sz="2400" b="1" dirty="0">
                  <a:latin typeface="黑体" panose="02010609060101010101" pitchFamily="49" charset="-122"/>
                  <a:ea typeface="黑体" panose="02010609060101010101" pitchFamily="49" charset="-122"/>
                </a:rPr>
                <a:t>稳态误差的基本概念</a:t>
              </a:r>
            </a:p>
          </p:txBody>
        </p:sp>
      </p:grpSp>
    </p:spTree>
    <p:extLst>
      <p:ext uri="{BB962C8B-B14F-4D97-AF65-F5344CB8AC3E}">
        <p14:creationId xmlns:p14="http://schemas.microsoft.com/office/powerpoint/2010/main" val="29002385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0" y="3786190"/>
            <a:ext cx="914400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0"/>
              </a:spcBef>
            </a:pPr>
            <a:r>
              <a:rPr kumimoji="0" lang="zh-CN" altLang="en-US" sz="2400" dirty="0">
                <a:solidFill>
                  <a:srgbClr val="336699"/>
                </a:solidFill>
                <a:latin typeface="Tahoma" panose="020B0604030504040204" pitchFamily="34" charset="0"/>
              </a:rPr>
              <a:t>       输入信号      与反馈信号比较后的信号      也能反映误差的大小，称为偏差，即</a:t>
            </a:r>
          </a:p>
          <a:p>
            <a:pPr>
              <a:lnSpc>
                <a:spcPct val="110000"/>
              </a:lnSpc>
              <a:spcBef>
                <a:spcPct val="0"/>
              </a:spcBef>
            </a:pPr>
            <a:r>
              <a:rPr kumimoji="0" lang="zh-CN" altLang="en-US" sz="2400" dirty="0">
                <a:solidFill>
                  <a:srgbClr val="336699"/>
                </a:solidFill>
                <a:latin typeface="Tahoma" panose="020B0604030504040204" pitchFamily="34" charset="0"/>
              </a:rPr>
              <a:t>        </a:t>
            </a:r>
          </a:p>
          <a:p>
            <a:pPr>
              <a:lnSpc>
                <a:spcPct val="110000"/>
              </a:lnSpc>
              <a:spcBef>
                <a:spcPct val="0"/>
              </a:spcBef>
            </a:pPr>
            <a:r>
              <a:rPr kumimoji="0" lang="zh-CN" altLang="en-US" sz="2400" dirty="0">
                <a:solidFill>
                  <a:srgbClr val="336699"/>
                </a:solidFill>
                <a:latin typeface="Tahoma" panose="020B0604030504040204" pitchFamily="34" charset="0"/>
              </a:rPr>
              <a:t>        一般情况下，系统的误差信号与偏差信号并不相等。</a:t>
            </a:r>
          </a:p>
        </p:txBody>
      </p:sp>
      <p:sp>
        <p:nvSpPr>
          <p:cNvPr id="67588" name="Rectangle 4"/>
          <p:cNvSpPr>
            <a:spLocks noGrp="1" noChangeArrowheads="1"/>
          </p:cNvSpPr>
          <p:nvPr>
            <p:ph type="body" sz="half" idx="1"/>
          </p:nvPr>
        </p:nvSpPr>
        <p:spPr>
          <a:xfrm>
            <a:off x="0" y="785794"/>
            <a:ext cx="9144000" cy="1236662"/>
          </a:xfrm>
        </p:spPr>
        <p:txBody>
          <a:bodyPr>
            <a:normAutofit/>
          </a:bodyPr>
          <a:lstStyle/>
          <a:p>
            <a:pPr marL="0" indent="0">
              <a:lnSpc>
                <a:spcPct val="120000"/>
              </a:lnSpc>
              <a:buFontTx/>
              <a:buNone/>
            </a:pPr>
            <a:r>
              <a:rPr lang="zh-CN" altLang="en-US" sz="2400" dirty="0"/>
              <a:t>      </a:t>
            </a:r>
            <a:r>
              <a:rPr lang="zh-CN" altLang="en-US" sz="2400" b="1" dirty="0">
                <a:solidFill>
                  <a:srgbClr val="336699"/>
                </a:solidFill>
              </a:rPr>
              <a:t>       为系统希望的输出量，       为系统实际的输出量，则误差定义为：</a:t>
            </a:r>
          </a:p>
        </p:txBody>
      </p:sp>
      <p:graphicFrame>
        <p:nvGraphicFramePr>
          <p:cNvPr id="67589" name="Object 5"/>
          <p:cNvGraphicFramePr>
            <a:graphicFrameLocks noGrp="1" noChangeAspect="1"/>
          </p:cNvGraphicFramePr>
          <p:nvPr>
            <p:ph sz="quarter" idx="2"/>
            <p:extLst>
              <p:ext uri="{D42A27DB-BD31-4B8C-83A1-F6EECF244321}">
                <p14:modId xmlns:p14="http://schemas.microsoft.com/office/powerpoint/2010/main" val="1332080680"/>
              </p:ext>
            </p:extLst>
          </p:nvPr>
        </p:nvGraphicFramePr>
        <p:xfrm>
          <a:off x="285720" y="857232"/>
          <a:ext cx="638175" cy="428625"/>
        </p:xfrm>
        <a:graphic>
          <a:graphicData uri="http://schemas.openxmlformats.org/presentationml/2006/ole">
            <mc:AlternateContent xmlns:mc="http://schemas.openxmlformats.org/markup-compatibility/2006">
              <mc:Choice xmlns:v="urn:schemas-microsoft-com:vml" Requires="v">
                <p:oleObj spid="_x0000_s141426" name="公式" r:id="rId3" imgW="381000" imgH="228600" progId="Equation.3">
                  <p:embed/>
                </p:oleObj>
              </mc:Choice>
              <mc:Fallback>
                <p:oleObj name="公式" r:id="rId3" imgW="381000" imgH="228600" progId="Equation.3">
                  <p:embed/>
                  <p:pic>
                    <p:nvPicPr>
                      <p:cNvPr id="0" name="Picture 9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857232"/>
                        <a:ext cx="6381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0" name="Object 6"/>
          <p:cNvGraphicFramePr>
            <a:graphicFrameLocks noGrp="1" noChangeAspect="1"/>
          </p:cNvGraphicFramePr>
          <p:nvPr>
            <p:ph sz="quarter" idx="3"/>
            <p:extLst>
              <p:ext uri="{D42A27DB-BD31-4B8C-83A1-F6EECF244321}">
                <p14:modId xmlns:p14="http://schemas.microsoft.com/office/powerpoint/2010/main" val="1363761403"/>
              </p:ext>
            </p:extLst>
          </p:nvPr>
        </p:nvGraphicFramePr>
        <p:xfrm>
          <a:off x="4000496" y="785794"/>
          <a:ext cx="568325" cy="422275"/>
        </p:xfrm>
        <a:graphic>
          <a:graphicData uri="http://schemas.openxmlformats.org/presentationml/2006/ole">
            <mc:AlternateContent xmlns:mc="http://schemas.openxmlformats.org/markup-compatibility/2006">
              <mc:Choice xmlns:v="urn:schemas-microsoft-com:vml" Requires="v">
                <p:oleObj spid="_x0000_s141427" name="公式" r:id="rId5" imgW="342751" imgH="228501" progId="Equation.3">
                  <p:embed/>
                </p:oleObj>
              </mc:Choice>
              <mc:Fallback>
                <p:oleObj name="公式" r:id="rId5" imgW="342751" imgH="228501" progId="Equation.3">
                  <p:embed/>
                  <p:pic>
                    <p:nvPicPr>
                      <p:cNvPr id="0" name="Picture 9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496" y="785794"/>
                        <a:ext cx="5683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1" name="Object 7"/>
          <p:cNvGraphicFramePr>
            <a:graphicFrameLocks noChangeAspect="1"/>
          </p:cNvGraphicFramePr>
          <p:nvPr>
            <p:extLst>
              <p:ext uri="{D42A27DB-BD31-4B8C-83A1-F6EECF244321}">
                <p14:modId xmlns:p14="http://schemas.microsoft.com/office/powerpoint/2010/main" val="1720857969"/>
              </p:ext>
            </p:extLst>
          </p:nvPr>
        </p:nvGraphicFramePr>
        <p:xfrm>
          <a:off x="4063900" y="1709964"/>
          <a:ext cx="2160587" cy="373062"/>
        </p:xfrm>
        <a:graphic>
          <a:graphicData uri="http://schemas.openxmlformats.org/presentationml/2006/ole">
            <mc:AlternateContent xmlns:mc="http://schemas.openxmlformats.org/markup-compatibility/2006">
              <mc:Choice xmlns:v="urn:schemas-microsoft-com:vml" Requires="v">
                <p:oleObj spid="_x0000_s141428" name="公式" r:id="rId7" imgW="1181100" imgH="228600" progId="Equation.3">
                  <p:embed/>
                </p:oleObj>
              </mc:Choice>
              <mc:Fallback>
                <p:oleObj name="公式" r:id="rId7" imgW="1181100" imgH="228600" progId="Equation.3">
                  <p:embed/>
                  <p:pic>
                    <p:nvPicPr>
                      <p:cNvPr id="0" name="Picture 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3900" y="1709964"/>
                        <a:ext cx="2160587" cy="373062"/>
                      </a:xfrm>
                      <a:prstGeom prst="rect">
                        <a:avLst/>
                      </a:prstGeom>
                      <a:solidFill>
                        <a:srgbClr val="FFFF00"/>
                      </a:solidFill>
                      <a:ln w="12700">
                        <a:solidFill>
                          <a:schemeClr val="tx1"/>
                        </a:solidFill>
                        <a:miter lim="800000"/>
                        <a:headEnd/>
                        <a:tailEnd/>
                      </a:ln>
                    </p:spPr>
                  </p:pic>
                </p:oleObj>
              </mc:Fallback>
            </mc:AlternateContent>
          </a:graphicData>
        </a:graphic>
      </p:graphicFrame>
      <p:grpSp>
        <p:nvGrpSpPr>
          <p:cNvPr id="67592" name="Group 8"/>
          <p:cNvGrpSpPr>
            <a:grpSpLocks/>
          </p:cNvGrpSpPr>
          <p:nvPr/>
        </p:nvGrpSpPr>
        <p:grpSpPr bwMode="auto">
          <a:xfrm>
            <a:off x="1403350" y="3174657"/>
            <a:ext cx="7561137" cy="481013"/>
            <a:chOff x="884" y="2227"/>
            <a:chExt cx="4264" cy="303"/>
          </a:xfrm>
        </p:grpSpPr>
        <p:sp>
          <p:nvSpPr>
            <p:cNvPr id="67593" name="Rectangle 9"/>
            <p:cNvSpPr>
              <a:spLocks noChangeArrowheads="1"/>
            </p:cNvSpPr>
            <p:nvPr/>
          </p:nvSpPr>
          <p:spPr bwMode="auto">
            <a:xfrm>
              <a:off x="884" y="2227"/>
              <a:ext cx="4264" cy="296"/>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0" lang="zh-CN" altLang="en-US" sz="2400" dirty="0">
                  <a:solidFill>
                    <a:srgbClr val="336699"/>
                  </a:solidFill>
                  <a:latin typeface="Tahoma" panose="020B0604030504040204" pitchFamily="34" charset="0"/>
                </a:rPr>
                <a:t>      </a:t>
              </a:r>
              <a:r>
                <a:rPr kumimoji="0" lang="zh-CN" altLang="en-US" sz="2400" dirty="0">
                  <a:latin typeface="Tahoma" panose="020B0604030504040204" pitchFamily="34" charset="0"/>
                </a:rPr>
                <a:t>误差信号      的稳态分量被称为稳态误差</a:t>
              </a:r>
              <a:r>
                <a:rPr kumimoji="0" lang="zh-CN" altLang="en-US" sz="2400" dirty="0">
                  <a:solidFill>
                    <a:srgbClr val="336699"/>
                  </a:solidFill>
                  <a:latin typeface="Tahoma" panose="020B0604030504040204" pitchFamily="34" charset="0"/>
                </a:rPr>
                <a:t>      。</a:t>
              </a:r>
            </a:p>
          </p:txBody>
        </p:sp>
        <p:graphicFrame>
          <p:nvGraphicFramePr>
            <p:cNvPr id="67594" name="Object 10"/>
            <p:cNvGraphicFramePr>
              <a:graphicFrameLocks noChangeAspect="1"/>
            </p:cNvGraphicFramePr>
            <p:nvPr>
              <p:extLst>
                <p:ext uri="{D42A27DB-BD31-4B8C-83A1-F6EECF244321}">
                  <p14:modId xmlns:p14="http://schemas.microsoft.com/office/powerpoint/2010/main" val="1373705966"/>
                </p:ext>
              </p:extLst>
            </p:nvPr>
          </p:nvGraphicFramePr>
          <p:xfrm>
            <a:off x="1961" y="2299"/>
            <a:ext cx="318" cy="231"/>
          </p:xfrm>
          <a:graphic>
            <a:graphicData uri="http://schemas.openxmlformats.org/presentationml/2006/ole">
              <mc:AlternateContent xmlns:mc="http://schemas.openxmlformats.org/markup-compatibility/2006">
                <mc:Choice xmlns:v="urn:schemas-microsoft-com:vml" Requires="v">
                  <p:oleObj spid="_x0000_s141429" name="公式" r:id="rId9" imgW="279279" imgH="203112" progId="Equation.3">
                    <p:embed/>
                  </p:oleObj>
                </mc:Choice>
                <mc:Fallback>
                  <p:oleObj name="公式" r:id="rId9" imgW="279279" imgH="203112" progId="Equation.3">
                    <p:embed/>
                    <p:pic>
                      <p:nvPicPr>
                        <p:cNvPr id="0" name="Picture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1" y="2299"/>
                          <a:ext cx="318" cy="231"/>
                        </a:xfrm>
                        <a:prstGeom prst="rect">
                          <a:avLst/>
                        </a:prstGeom>
                        <a:solidFill>
                          <a:srgbClr val="FFFF99"/>
                        </a:solidFill>
                        <a:ln>
                          <a:noFill/>
                        </a:ln>
                        <a:extLs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67595" name="Object 11"/>
            <p:cNvGraphicFramePr>
              <a:graphicFrameLocks noChangeAspect="1"/>
            </p:cNvGraphicFramePr>
            <p:nvPr>
              <p:extLst>
                <p:ext uri="{D42A27DB-BD31-4B8C-83A1-F6EECF244321}">
                  <p14:modId xmlns:p14="http://schemas.microsoft.com/office/powerpoint/2010/main" val="1179197160"/>
                </p:ext>
              </p:extLst>
            </p:nvPr>
          </p:nvGraphicFramePr>
          <p:xfrm>
            <a:off x="4376" y="2237"/>
            <a:ext cx="238" cy="286"/>
          </p:xfrm>
          <a:graphic>
            <a:graphicData uri="http://schemas.openxmlformats.org/presentationml/2006/ole">
              <mc:AlternateContent xmlns:mc="http://schemas.openxmlformats.org/markup-compatibility/2006">
                <mc:Choice xmlns:v="urn:schemas-microsoft-com:vml" Requires="v">
                  <p:oleObj spid="_x0000_s141430" name="公式" r:id="rId11" imgW="190500" imgH="228600" progId="Equation.3">
                    <p:embed/>
                  </p:oleObj>
                </mc:Choice>
                <mc:Fallback>
                  <p:oleObj name="公式" r:id="rId11" imgW="190500" imgH="228600" progId="Equation.3">
                    <p:embed/>
                    <p:pic>
                      <p:nvPicPr>
                        <p:cNvPr id="0" name="Picture 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76" y="2237"/>
                          <a:ext cx="238" cy="286"/>
                        </a:xfrm>
                        <a:prstGeom prst="rect">
                          <a:avLst/>
                        </a:prstGeom>
                        <a:solidFill>
                          <a:srgbClr val="FFFF99"/>
                        </a:solidFill>
                        <a:ln>
                          <a:noFill/>
                        </a:ln>
                        <a:extLs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graphicFrame>
        <p:nvGraphicFramePr>
          <p:cNvPr id="67596" name="Object 12"/>
          <p:cNvGraphicFramePr>
            <a:graphicFrameLocks noChangeAspect="1"/>
          </p:cNvGraphicFramePr>
          <p:nvPr>
            <p:extLst>
              <p:ext uri="{D42A27DB-BD31-4B8C-83A1-F6EECF244321}">
                <p14:modId xmlns:p14="http://schemas.microsoft.com/office/powerpoint/2010/main" val="511028615"/>
              </p:ext>
            </p:extLst>
          </p:nvPr>
        </p:nvGraphicFramePr>
        <p:xfrm>
          <a:off x="2000232" y="3786190"/>
          <a:ext cx="504825" cy="363538"/>
        </p:xfrm>
        <a:graphic>
          <a:graphicData uri="http://schemas.openxmlformats.org/presentationml/2006/ole">
            <mc:AlternateContent xmlns:mc="http://schemas.openxmlformats.org/markup-compatibility/2006">
              <mc:Choice xmlns:v="urn:schemas-microsoft-com:vml" Requires="v">
                <p:oleObj spid="_x0000_s141431" name="公式" r:id="rId13" imgW="317362" imgH="228501" progId="Equation.3">
                  <p:embed/>
                </p:oleObj>
              </mc:Choice>
              <mc:Fallback>
                <p:oleObj name="公式" r:id="rId13" imgW="317362" imgH="228501" progId="Equation.3">
                  <p:embed/>
                  <p:pic>
                    <p:nvPicPr>
                      <p:cNvPr id="0" name="Picture 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0232" y="3786190"/>
                        <a:ext cx="504825"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7" name="Object 13"/>
          <p:cNvGraphicFramePr>
            <a:graphicFrameLocks noChangeAspect="1"/>
          </p:cNvGraphicFramePr>
          <p:nvPr>
            <p:extLst>
              <p:ext uri="{D42A27DB-BD31-4B8C-83A1-F6EECF244321}">
                <p14:modId xmlns:p14="http://schemas.microsoft.com/office/powerpoint/2010/main" val="3815815382"/>
              </p:ext>
            </p:extLst>
          </p:nvPr>
        </p:nvGraphicFramePr>
        <p:xfrm>
          <a:off x="5929322" y="3857628"/>
          <a:ext cx="503237" cy="366713"/>
        </p:xfrm>
        <a:graphic>
          <a:graphicData uri="http://schemas.openxmlformats.org/presentationml/2006/ole">
            <mc:AlternateContent xmlns:mc="http://schemas.openxmlformats.org/markup-compatibility/2006">
              <mc:Choice xmlns:v="urn:schemas-microsoft-com:vml" Requires="v">
                <p:oleObj spid="_x0000_s141432" name="公式" r:id="rId15" imgW="279279" imgH="203112" progId="Equation.3">
                  <p:embed/>
                </p:oleObj>
              </mc:Choice>
              <mc:Fallback>
                <p:oleObj name="公式" r:id="rId15" imgW="279279" imgH="203112" progId="Equation.3">
                  <p:embed/>
                  <p:pic>
                    <p:nvPicPr>
                      <p:cNvPr id="0" name="Picture 9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29322" y="3857628"/>
                        <a:ext cx="503237"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8" name="Object 14"/>
          <p:cNvGraphicFramePr>
            <a:graphicFrameLocks noChangeAspect="1"/>
          </p:cNvGraphicFramePr>
          <p:nvPr>
            <p:extLst>
              <p:ext uri="{D42A27DB-BD31-4B8C-83A1-F6EECF244321}">
                <p14:modId xmlns:p14="http://schemas.microsoft.com/office/powerpoint/2010/main" val="573491315"/>
              </p:ext>
            </p:extLst>
          </p:nvPr>
        </p:nvGraphicFramePr>
        <p:xfrm>
          <a:off x="3143240" y="4572008"/>
          <a:ext cx="1944688" cy="401637"/>
        </p:xfrm>
        <a:graphic>
          <a:graphicData uri="http://schemas.openxmlformats.org/presentationml/2006/ole">
            <mc:AlternateContent xmlns:mc="http://schemas.openxmlformats.org/markup-compatibility/2006">
              <mc:Choice xmlns:v="urn:schemas-microsoft-com:vml" Requires="v">
                <p:oleObj spid="_x0000_s141433" name="公式" r:id="rId17" imgW="1104900" imgH="228600" progId="Equation.3">
                  <p:embed/>
                </p:oleObj>
              </mc:Choice>
              <mc:Fallback>
                <p:oleObj name="公式" r:id="rId17" imgW="1104900" imgH="228600" progId="Equation.3">
                  <p:embed/>
                  <p:pic>
                    <p:nvPicPr>
                      <p:cNvPr id="0" name="Picture 9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43240" y="4572008"/>
                        <a:ext cx="1944688" cy="401637"/>
                      </a:xfrm>
                      <a:prstGeom prst="rect">
                        <a:avLst/>
                      </a:prstGeom>
                      <a:solidFill>
                        <a:srgbClr val="FFFF99"/>
                      </a:solidFill>
                      <a:ln w="12700">
                        <a:solidFill>
                          <a:schemeClr val="tx1"/>
                        </a:solidFill>
                        <a:miter lim="800000"/>
                        <a:headEnd/>
                        <a:tailEnd/>
                      </a:ln>
                    </p:spPr>
                  </p:pic>
                </p:oleObj>
              </mc:Fallback>
            </mc:AlternateContent>
          </a:graphicData>
        </a:graphic>
      </p:graphicFrame>
      <p:sp>
        <p:nvSpPr>
          <p:cNvPr id="67600" name="Text Box 16"/>
          <p:cNvSpPr txBox="1">
            <a:spLocks noChangeArrowheads="1"/>
          </p:cNvSpPr>
          <p:nvPr/>
        </p:nvSpPr>
        <p:spPr bwMode="auto">
          <a:xfrm>
            <a:off x="0" y="2276128"/>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41325"/>
            <a:r>
              <a:rPr lang="zh-CN" altLang="en-US" sz="2400" dirty="0"/>
              <a:t>指过渡过程结束后，希望的输出量与实际的输出量之间的偏差。它与系统的结构、参数以及输入的类型有关。</a:t>
            </a:r>
          </a:p>
        </p:txBody>
      </p:sp>
      <p:sp>
        <p:nvSpPr>
          <p:cNvPr id="16"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6.1 </a:t>
            </a:r>
            <a:r>
              <a:rPr lang="zh-CN" altLang="en-US" sz="2000" b="1" dirty="0">
                <a:latin typeface="楷体" panose="02010609060101010101" pitchFamily="49" charset="-122"/>
                <a:ea typeface="楷体" panose="02010609060101010101" pitchFamily="49" charset="-122"/>
              </a:rPr>
              <a:t>稳态误差的基本概念</a:t>
            </a:r>
          </a:p>
        </p:txBody>
      </p:sp>
    </p:spTree>
    <p:extLst>
      <p:ext uri="{BB962C8B-B14F-4D97-AF65-F5344CB8AC3E}">
        <p14:creationId xmlns:p14="http://schemas.microsoft.com/office/powerpoint/2010/main" val="220270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1622398014"/>
              </p:ext>
            </p:extLst>
          </p:nvPr>
        </p:nvGraphicFramePr>
        <p:xfrm>
          <a:off x="1063499" y="692696"/>
          <a:ext cx="7252917" cy="2623116"/>
        </p:xfrm>
        <a:graphic>
          <a:graphicData uri="http://schemas.openxmlformats.org/presentationml/2006/ole">
            <mc:AlternateContent xmlns:mc="http://schemas.openxmlformats.org/markup-compatibility/2006">
              <mc:Choice xmlns:v="urn:schemas-microsoft-com:vml" Requires="v">
                <p:oleObj spid="_x0000_s142380" name="Equation" r:id="rId3" imgW="3162300" imgH="1143000" progId="">
                  <p:embed/>
                </p:oleObj>
              </mc:Choice>
              <mc:Fallback>
                <p:oleObj name="Equation" r:id="rId3" imgW="3162300" imgH="1143000" progId="">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499" y="692696"/>
                        <a:ext cx="7252917" cy="2623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51" name="Object 7"/>
          <p:cNvGraphicFramePr>
            <a:graphicFrameLocks noChangeAspect="1"/>
          </p:cNvGraphicFramePr>
          <p:nvPr>
            <p:extLst>
              <p:ext uri="{D42A27DB-BD31-4B8C-83A1-F6EECF244321}">
                <p14:modId xmlns:p14="http://schemas.microsoft.com/office/powerpoint/2010/main" val="3364375751"/>
              </p:ext>
            </p:extLst>
          </p:nvPr>
        </p:nvGraphicFramePr>
        <p:xfrm>
          <a:off x="1063499" y="3434142"/>
          <a:ext cx="8064895" cy="1760254"/>
        </p:xfrm>
        <a:graphic>
          <a:graphicData uri="http://schemas.openxmlformats.org/presentationml/2006/ole">
            <mc:AlternateContent xmlns:mc="http://schemas.openxmlformats.org/markup-compatibility/2006">
              <mc:Choice xmlns:v="urn:schemas-microsoft-com:vml" Requires="v">
                <p:oleObj spid="_x0000_s142381" name="Equation" r:id="rId5" imgW="3492500" imgH="762000" progId="">
                  <p:embed/>
                </p:oleObj>
              </mc:Choice>
              <mc:Fallback>
                <p:oleObj name="Equation" r:id="rId5" imgW="3492500" imgH="762000" progId="">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499" y="3434142"/>
                        <a:ext cx="8064895" cy="1760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53" name="Object 9"/>
          <p:cNvGraphicFramePr>
            <a:graphicFrameLocks noChangeAspect="1"/>
          </p:cNvGraphicFramePr>
          <p:nvPr>
            <p:extLst>
              <p:ext uri="{D42A27DB-BD31-4B8C-83A1-F6EECF244321}">
                <p14:modId xmlns:p14="http://schemas.microsoft.com/office/powerpoint/2010/main" val="1094811124"/>
              </p:ext>
            </p:extLst>
          </p:nvPr>
        </p:nvGraphicFramePr>
        <p:xfrm>
          <a:off x="3563888" y="5229200"/>
          <a:ext cx="2189163" cy="1174750"/>
        </p:xfrm>
        <a:graphic>
          <a:graphicData uri="http://schemas.openxmlformats.org/presentationml/2006/ole">
            <mc:AlternateContent xmlns:mc="http://schemas.openxmlformats.org/markup-compatibility/2006">
              <mc:Choice xmlns:v="urn:schemas-microsoft-com:vml" Requires="v">
                <p:oleObj spid="_x0000_s142382" name="Equation" r:id="rId7" imgW="876300" imgH="469900" progId="">
                  <p:embed/>
                </p:oleObj>
              </mc:Choice>
              <mc:Fallback>
                <p:oleObj name="Equation" r:id="rId7" imgW="876300" imgH="469900" progId="">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5229200"/>
                        <a:ext cx="2189163"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6.1 </a:t>
            </a:r>
            <a:r>
              <a:rPr lang="zh-CN" altLang="en-US" sz="2000" b="1" dirty="0">
                <a:latin typeface="楷体" panose="02010609060101010101" pitchFamily="49" charset="-122"/>
                <a:ea typeface="楷体" panose="02010609060101010101" pitchFamily="49" charset="-122"/>
              </a:rPr>
              <a:t>稳态误差的基本概念</a:t>
            </a:r>
          </a:p>
        </p:txBody>
      </p:sp>
    </p:spTree>
    <p:extLst>
      <p:ext uri="{BB962C8B-B14F-4D97-AF65-F5344CB8AC3E}">
        <p14:creationId xmlns:p14="http://schemas.microsoft.com/office/powerpoint/2010/main" val="58805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sz="half" idx="1"/>
          </p:nvPr>
        </p:nvSpPr>
        <p:spPr>
          <a:xfrm>
            <a:off x="0" y="1341438"/>
            <a:ext cx="9144000" cy="2951162"/>
          </a:xfrm>
        </p:spPr>
        <p:txBody>
          <a:bodyPr/>
          <a:lstStyle/>
          <a:p>
            <a:r>
              <a:rPr lang="zh-CN" altLang="en-US" sz="2800" dirty="0"/>
              <a:t>对实际使用的控制系统来说，</a:t>
            </a:r>
            <a:r>
              <a:rPr lang="en-US" altLang="zh-CN" sz="2800" dirty="0"/>
              <a:t>H(s)</a:t>
            </a:r>
            <a:r>
              <a:rPr lang="zh-CN" altLang="en-US" sz="2800" dirty="0"/>
              <a:t>往往是一个常数，因此通常误差信号和偏差信号之间存在简单的关系。</a:t>
            </a:r>
          </a:p>
          <a:p>
            <a:r>
              <a:rPr lang="zh-CN" altLang="en-US" sz="2800" dirty="0"/>
              <a:t>求出了稳态偏差，也就得到了稳态误差。</a:t>
            </a:r>
          </a:p>
          <a:p>
            <a:r>
              <a:rPr lang="zh-CN" altLang="en-US" sz="2800" dirty="0"/>
              <a:t>对于单位反馈系统而言，</a:t>
            </a:r>
          </a:p>
        </p:txBody>
      </p:sp>
      <p:graphicFrame>
        <p:nvGraphicFramePr>
          <p:cNvPr id="69636" name="Object 4"/>
          <p:cNvGraphicFramePr>
            <a:graphicFrameLocks noGrp="1" noChangeAspect="1"/>
          </p:cNvGraphicFramePr>
          <p:nvPr>
            <p:ph sz="half" idx="2"/>
            <p:extLst>
              <p:ext uri="{D42A27DB-BD31-4B8C-83A1-F6EECF244321}">
                <p14:modId xmlns:p14="http://schemas.microsoft.com/office/powerpoint/2010/main" val="3614769523"/>
              </p:ext>
            </p:extLst>
          </p:nvPr>
        </p:nvGraphicFramePr>
        <p:xfrm>
          <a:off x="2285984" y="3357562"/>
          <a:ext cx="3751262" cy="527050"/>
        </p:xfrm>
        <a:graphic>
          <a:graphicData uri="http://schemas.openxmlformats.org/presentationml/2006/ole">
            <mc:AlternateContent xmlns:mc="http://schemas.openxmlformats.org/markup-compatibility/2006">
              <mc:Choice xmlns:v="urn:schemas-microsoft-com:vml" Requires="v">
                <p:oleObj spid="_x0000_s143376" name="Equation" r:id="rId3" imgW="1447172" imgH="203112" progId="">
                  <p:embed/>
                </p:oleObj>
              </mc:Choice>
              <mc:Fallback>
                <p:oleObj name="Equation" r:id="rId3" imgW="1447172" imgH="203112" progId="">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84" y="3357562"/>
                        <a:ext cx="3751262"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6.1 </a:t>
            </a:r>
            <a:r>
              <a:rPr lang="zh-CN" altLang="en-US" sz="2000" b="1" dirty="0">
                <a:latin typeface="楷体" panose="02010609060101010101" pitchFamily="49" charset="-122"/>
                <a:ea typeface="楷体" panose="02010609060101010101" pitchFamily="49" charset="-122"/>
              </a:rPr>
              <a:t>稳态误差的基本概念</a:t>
            </a:r>
          </a:p>
        </p:txBody>
      </p:sp>
    </p:spTree>
    <p:extLst>
      <p:ext uri="{BB962C8B-B14F-4D97-AF65-F5344CB8AC3E}">
        <p14:creationId xmlns:p14="http://schemas.microsoft.com/office/powerpoint/2010/main" val="41341462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1928</Words>
  <Application>Microsoft Office PowerPoint</Application>
  <PresentationFormat>全屏显示(4:3)</PresentationFormat>
  <Paragraphs>231</Paragraphs>
  <Slides>52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52</vt:i4>
      </vt:variant>
    </vt:vector>
  </HeadingPairs>
  <TitlesOfParts>
    <vt:vector size="66" baseType="lpstr">
      <vt:lpstr>黑体</vt:lpstr>
      <vt:lpstr>楷体</vt:lpstr>
      <vt:lpstr>楷体_GB2312</vt:lpstr>
      <vt:lpstr>隶书</vt:lpstr>
      <vt:lpstr>宋体</vt:lpstr>
      <vt:lpstr>Arial</vt:lpstr>
      <vt:lpstr>Calibri</vt:lpstr>
      <vt:lpstr>Tahoma</vt:lpstr>
      <vt:lpstr>Times New Roman</vt:lpstr>
      <vt:lpstr>Wingdings</vt:lpstr>
      <vt:lpstr>Office 主题</vt:lpstr>
      <vt:lpstr>Visio</vt:lpstr>
      <vt:lpstr>公式</vt:lpstr>
      <vt:lpstr>Equation</vt:lpstr>
      <vt:lpstr>控制工程基础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误差e(t)的一般公式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稳态误差相同的系统其误差随时间的变化常常并不相同，我们有时希望了解系统随时间变化的误差，于是引出动态误差的概念。例如         由于其静态位置误差系数、静态速度误差系数、静态加速度误差系数均相同，从稳态的角度看不出有任何差异；但由于这两个系统时间常数有差别、阻尼比有差别，则过渡过程将不同，其误差随时间的变化也不相同。         研究动态误差系数就可能提供一些关于误差随时间变化的信息，即系统在给定输入作用下达到稳态误差以前的变化规律。</vt:lpstr>
      <vt:lpstr>    对于单位反馈系统，输入引起的误差传递函数在s=0的邻域展开成台劳级数，并近似地取到n阶导数项，即得        其具体求法可采用长除法。</vt:lpstr>
      <vt:lpstr> 定义上式中，          — 动态位置误差系数；          — 动态速度误差系数；          — 动态加速度误差系数。      与静态误差系数越大则静态误差越小类似，其动态误差系数越大则动态误差也越大。  例：设单位反馈系统的开环传递函数为   试求输入为                     时的系统误差。 </vt:lpstr>
      <vt:lpstr>   解：</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AnLong Chen</cp:lastModifiedBy>
  <cp:revision>77</cp:revision>
  <dcterms:created xsi:type="dcterms:W3CDTF">2015-12-13T11:14:40Z</dcterms:created>
  <dcterms:modified xsi:type="dcterms:W3CDTF">2020-11-03T08:07:01Z</dcterms:modified>
</cp:coreProperties>
</file>