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8"/>
  </p:notesMasterIdLst>
  <p:sldIdLst>
    <p:sldId id="257" r:id="rId2"/>
    <p:sldId id="260" r:id="rId3"/>
    <p:sldId id="264" r:id="rId4"/>
    <p:sldId id="266" r:id="rId5"/>
    <p:sldId id="428" r:id="rId6"/>
    <p:sldId id="294" r:id="rId7"/>
    <p:sldId id="295" r:id="rId8"/>
    <p:sldId id="296" r:id="rId9"/>
    <p:sldId id="297" r:id="rId10"/>
    <p:sldId id="298" r:id="rId11"/>
    <p:sldId id="299" r:id="rId12"/>
    <p:sldId id="425" r:id="rId13"/>
    <p:sldId id="426"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33" r:id="rId48"/>
    <p:sldId id="334" r:id="rId49"/>
    <p:sldId id="335" r:id="rId50"/>
    <p:sldId id="336" r:id="rId51"/>
    <p:sldId id="337" r:id="rId52"/>
    <p:sldId id="338" r:id="rId53"/>
    <p:sldId id="339" r:id="rId54"/>
    <p:sldId id="340" r:id="rId55"/>
    <p:sldId id="341" r:id="rId56"/>
    <p:sldId id="342" r:id="rId57"/>
    <p:sldId id="343" r:id="rId58"/>
    <p:sldId id="344" r:id="rId59"/>
    <p:sldId id="345" r:id="rId60"/>
    <p:sldId id="346" r:id="rId61"/>
    <p:sldId id="347" r:id="rId62"/>
    <p:sldId id="348" r:id="rId63"/>
    <p:sldId id="349" r:id="rId64"/>
    <p:sldId id="350" r:id="rId65"/>
    <p:sldId id="351" r:id="rId66"/>
    <p:sldId id="352" r:id="rId67"/>
    <p:sldId id="353" r:id="rId68"/>
    <p:sldId id="354" r:id="rId69"/>
    <p:sldId id="355" r:id="rId70"/>
    <p:sldId id="357" r:id="rId71"/>
    <p:sldId id="359" r:id="rId72"/>
    <p:sldId id="360" r:id="rId73"/>
    <p:sldId id="362" r:id="rId74"/>
    <p:sldId id="363" r:id="rId75"/>
    <p:sldId id="364" r:id="rId76"/>
    <p:sldId id="365" r:id="rId77"/>
    <p:sldId id="366" r:id="rId78"/>
    <p:sldId id="367" r:id="rId79"/>
    <p:sldId id="368" r:id="rId80"/>
    <p:sldId id="369" r:id="rId81"/>
    <p:sldId id="370" r:id="rId82"/>
    <p:sldId id="371" r:id="rId83"/>
    <p:sldId id="372" r:id="rId84"/>
    <p:sldId id="424" r:id="rId85"/>
    <p:sldId id="373" r:id="rId86"/>
    <p:sldId id="374" r:id="rId87"/>
    <p:sldId id="375" r:id="rId88"/>
    <p:sldId id="376" r:id="rId89"/>
    <p:sldId id="377" r:id="rId90"/>
    <p:sldId id="378" r:id="rId91"/>
    <p:sldId id="379" r:id="rId92"/>
    <p:sldId id="380" r:id="rId93"/>
    <p:sldId id="381" r:id="rId94"/>
    <p:sldId id="382" r:id="rId95"/>
    <p:sldId id="383" r:id="rId96"/>
    <p:sldId id="384" r:id="rId97"/>
    <p:sldId id="385" r:id="rId98"/>
    <p:sldId id="386" r:id="rId99"/>
    <p:sldId id="387" r:id="rId100"/>
    <p:sldId id="388" r:id="rId101"/>
    <p:sldId id="389" r:id="rId102"/>
    <p:sldId id="390" r:id="rId103"/>
    <p:sldId id="422" r:id="rId104"/>
    <p:sldId id="423" r:id="rId105"/>
    <p:sldId id="391" r:id="rId106"/>
    <p:sldId id="392" r:id="rId107"/>
    <p:sldId id="393" r:id="rId108"/>
    <p:sldId id="394" r:id="rId109"/>
    <p:sldId id="395" r:id="rId110"/>
    <p:sldId id="396" r:id="rId111"/>
    <p:sldId id="397" r:id="rId112"/>
    <p:sldId id="398" r:id="rId113"/>
    <p:sldId id="399" r:id="rId114"/>
    <p:sldId id="400" r:id="rId115"/>
    <p:sldId id="401" r:id="rId116"/>
    <p:sldId id="402" r:id="rId117"/>
    <p:sldId id="403" r:id="rId118"/>
    <p:sldId id="404" r:id="rId119"/>
    <p:sldId id="405" r:id="rId120"/>
    <p:sldId id="406" r:id="rId121"/>
    <p:sldId id="407" r:id="rId122"/>
    <p:sldId id="408" r:id="rId123"/>
    <p:sldId id="409" r:id="rId124"/>
    <p:sldId id="410" r:id="rId125"/>
    <p:sldId id="411" r:id="rId126"/>
    <p:sldId id="412" r:id="rId127"/>
    <p:sldId id="413" r:id="rId128"/>
    <p:sldId id="414" r:id="rId129"/>
    <p:sldId id="415" r:id="rId130"/>
    <p:sldId id="416" r:id="rId131"/>
    <p:sldId id="417" r:id="rId132"/>
    <p:sldId id="418" r:id="rId133"/>
    <p:sldId id="419" r:id="rId134"/>
    <p:sldId id="420" r:id="rId135"/>
    <p:sldId id="263" r:id="rId136"/>
    <p:sldId id="429" r:id="rId1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81" autoAdjust="0"/>
  </p:normalViewPr>
  <p:slideViewPr>
    <p:cSldViewPr>
      <p:cViewPr>
        <p:scale>
          <a:sx n="100" d="100"/>
          <a:sy n="100" d="100"/>
        </p:scale>
        <p:origin x="-18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emf"/><Relationship Id="rId7" Type="http://schemas.openxmlformats.org/officeDocument/2006/relationships/image" Target="../media/image8.wmf"/><Relationship Id="rId2" Type="http://schemas.openxmlformats.org/officeDocument/2006/relationships/image" Target="../media/image3.emf"/><Relationship Id="rId1" Type="http://schemas.openxmlformats.org/officeDocument/2006/relationships/image" Target="../media/image2.e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image" Target="../media/image78.emf"/><Relationship Id="rId1" Type="http://schemas.openxmlformats.org/officeDocument/2006/relationships/image" Target="../media/image77.emf"/><Relationship Id="rId6" Type="http://schemas.openxmlformats.org/officeDocument/2006/relationships/image" Target="../media/image82.emf"/><Relationship Id="rId5" Type="http://schemas.openxmlformats.org/officeDocument/2006/relationships/image" Target="../media/image81.emf"/><Relationship Id="rId4" Type="http://schemas.openxmlformats.org/officeDocument/2006/relationships/image" Target="../media/image80.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image" Target="../media/image87.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image" Target="../media/image90.emf"/><Relationship Id="rId1" Type="http://schemas.openxmlformats.org/officeDocument/2006/relationships/image" Target="../media/image89.emf"/><Relationship Id="rId4" Type="http://schemas.openxmlformats.org/officeDocument/2006/relationships/image" Target="../media/image9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6" Type="http://schemas.openxmlformats.org/officeDocument/2006/relationships/image" Target="../media/image16.wmf"/><Relationship Id="rId5" Type="http://schemas.openxmlformats.org/officeDocument/2006/relationships/image" Target="../media/image15.emf"/><Relationship Id="rId4" Type="http://schemas.openxmlformats.org/officeDocument/2006/relationships/image" Target="../media/image14.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94.emf"/><Relationship Id="rId1" Type="http://schemas.openxmlformats.org/officeDocument/2006/relationships/image" Target="../media/image93.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image" Target="../media/image97.emf"/><Relationship Id="rId1" Type="http://schemas.openxmlformats.org/officeDocument/2006/relationships/image" Target="../media/image96.emf"/><Relationship Id="rId5" Type="http://schemas.openxmlformats.org/officeDocument/2006/relationships/image" Target="../media/image100.wmf"/><Relationship Id="rId4" Type="http://schemas.openxmlformats.org/officeDocument/2006/relationships/image" Target="../media/image99.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6.emf"/><Relationship Id="rId2" Type="http://schemas.openxmlformats.org/officeDocument/2006/relationships/image" Target="../media/image105.emf"/><Relationship Id="rId1" Type="http://schemas.openxmlformats.org/officeDocument/2006/relationships/image" Target="../media/image104.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08.emf"/><Relationship Id="rId1" Type="http://schemas.openxmlformats.org/officeDocument/2006/relationships/image" Target="../media/image107.e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18.emf"/><Relationship Id="rId3" Type="http://schemas.openxmlformats.org/officeDocument/2006/relationships/image" Target="../media/image113.emf"/><Relationship Id="rId7" Type="http://schemas.openxmlformats.org/officeDocument/2006/relationships/image" Target="../media/image117.emf"/><Relationship Id="rId12" Type="http://schemas.openxmlformats.org/officeDocument/2006/relationships/image" Target="../media/image122.emf"/><Relationship Id="rId2" Type="http://schemas.openxmlformats.org/officeDocument/2006/relationships/image" Target="../media/image112.emf"/><Relationship Id="rId1" Type="http://schemas.openxmlformats.org/officeDocument/2006/relationships/image" Target="../media/image111.emf"/><Relationship Id="rId6" Type="http://schemas.openxmlformats.org/officeDocument/2006/relationships/image" Target="../media/image116.emf"/><Relationship Id="rId11" Type="http://schemas.openxmlformats.org/officeDocument/2006/relationships/image" Target="../media/image121.emf"/><Relationship Id="rId5" Type="http://schemas.openxmlformats.org/officeDocument/2006/relationships/image" Target="../media/image115.emf"/><Relationship Id="rId10" Type="http://schemas.openxmlformats.org/officeDocument/2006/relationships/image" Target="../media/image120.emf"/><Relationship Id="rId4" Type="http://schemas.openxmlformats.org/officeDocument/2006/relationships/image" Target="../media/image114.emf"/><Relationship Id="rId9" Type="http://schemas.openxmlformats.org/officeDocument/2006/relationships/image" Target="../media/image119.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5.emf"/><Relationship Id="rId2" Type="http://schemas.openxmlformats.org/officeDocument/2006/relationships/image" Target="../media/image124.emf"/><Relationship Id="rId1" Type="http://schemas.openxmlformats.org/officeDocument/2006/relationships/image" Target="../media/image12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2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31.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4.emf"/><Relationship Id="rId13" Type="http://schemas.openxmlformats.org/officeDocument/2006/relationships/image" Target="../media/image29.wmf"/><Relationship Id="rId3" Type="http://schemas.openxmlformats.org/officeDocument/2006/relationships/image" Target="../media/image19.emf"/><Relationship Id="rId7" Type="http://schemas.openxmlformats.org/officeDocument/2006/relationships/image" Target="../media/image23.emf"/><Relationship Id="rId12" Type="http://schemas.openxmlformats.org/officeDocument/2006/relationships/image" Target="../media/image28.wmf"/><Relationship Id="rId2" Type="http://schemas.openxmlformats.org/officeDocument/2006/relationships/image" Target="../media/image18.emf"/><Relationship Id="rId1" Type="http://schemas.openxmlformats.org/officeDocument/2006/relationships/image" Target="../media/image17.emf"/><Relationship Id="rId6" Type="http://schemas.openxmlformats.org/officeDocument/2006/relationships/image" Target="../media/image22.emf"/><Relationship Id="rId11" Type="http://schemas.openxmlformats.org/officeDocument/2006/relationships/image" Target="../media/image27.emf"/><Relationship Id="rId5" Type="http://schemas.openxmlformats.org/officeDocument/2006/relationships/image" Target="../media/image21.emf"/><Relationship Id="rId10" Type="http://schemas.openxmlformats.org/officeDocument/2006/relationships/image" Target="../media/image26.emf"/><Relationship Id="rId4" Type="http://schemas.openxmlformats.org/officeDocument/2006/relationships/image" Target="../media/image20.emf"/><Relationship Id="rId9" Type="http://schemas.openxmlformats.org/officeDocument/2006/relationships/image" Target="../media/image25.emf"/><Relationship Id="rId14" Type="http://schemas.openxmlformats.org/officeDocument/2006/relationships/image" Target="../media/image3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emf"/><Relationship Id="rId1" Type="http://schemas.openxmlformats.org/officeDocument/2006/relationships/image" Target="../media/image133.wmf"/><Relationship Id="rId5" Type="http://schemas.openxmlformats.org/officeDocument/2006/relationships/image" Target="../media/image137.wmf"/><Relationship Id="rId4" Type="http://schemas.openxmlformats.org/officeDocument/2006/relationships/image" Target="../media/image13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38.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39.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42.emf"/><Relationship Id="rId1" Type="http://schemas.openxmlformats.org/officeDocument/2006/relationships/image" Target="../media/image141.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45.emf"/><Relationship Id="rId1" Type="http://schemas.openxmlformats.org/officeDocument/2006/relationships/image" Target="../media/image144.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52.emf"/><Relationship Id="rId2" Type="http://schemas.openxmlformats.org/officeDocument/2006/relationships/image" Target="../media/image151.emf"/><Relationship Id="rId1" Type="http://schemas.openxmlformats.org/officeDocument/2006/relationships/image" Target="../media/image150.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55.emf"/><Relationship Id="rId7" Type="http://schemas.openxmlformats.org/officeDocument/2006/relationships/image" Target="../media/image159.emf"/><Relationship Id="rId2" Type="http://schemas.openxmlformats.org/officeDocument/2006/relationships/image" Target="../media/image154.emf"/><Relationship Id="rId1" Type="http://schemas.openxmlformats.org/officeDocument/2006/relationships/image" Target="../media/image153.emf"/><Relationship Id="rId6" Type="http://schemas.openxmlformats.org/officeDocument/2006/relationships/image" Target="../media/image158.emf"/><Relationship Id="rId5" Type="http://schemas.openxmlformats.org/officeDocument/2006/relationships/image" Target="../media/image157.emf"/><Relationship Id="rId4" Type="http://schemas.openxmlformats.org/officeDocument/2006/relationships/image" Target="../media/image156.e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61.wmf"/><Relationship Id="rId1" Type="http://schemas.openxmlformats.org/officeDocument/2006/relationships/image" Target="../media/image160.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65.emf"/><Relationship Id="rId2" Type="http://schemas.openxmlformats.org/officeDocument/2006/relationships/image" Target="../media/image164.emf"/><Relationship Id="rId1" Type="http://schemas.openxmlformats.org/officeDocument/2006/relationships/image" Target="../media/image16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67.wmf"/><Relationship Id="rId1" Type="http://schemas.openxmlformats.org/officeDocument/2006/relationships/image" Target="../media/image166.e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175.emf"/><Relationship Id="rId3" Type="http://schemas.openxmlformats.org/officeDocument/2006/relationships/image" Target="../media/image170.emf"/><Relationship Id="rId7" Type="http://schemas.openxmlformats.org/officeDocument/2006/relationships/image" Target="../media/image174.emf"/><Relationship Id="rId2" Type="http://schemas.openxmlformats.org/officeDocument/2006/relationships/image" Target="../media/image169.emf"/><Relationship Id="rId1" Type="http://schemas.openxmlformats.org/officeDocument/2006/relationships/image" Target="../media/image168.emf"/><Relationship Id="rId6" Type="http://schemas.openxmlformats.org/officeDocument/2006/relationships/image" Target="../media/image173.emf"/><Relationship Id="rId5" Type="http://schemas.openxmlformats.org/officeDocument/2006/relationships/image" Target="../media/image172.emf"/><Relationship Id="rId4" Type="http://schemas.openxmlformats.org/officeDocument/2006/relationships/image" Target="../media/image171.e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183.wmf"/><Relationship Id="rId3" Type="http://schemas.openxmlformats.org/officeDocument/2006/relationships/image" Target="../media/image178.emf"/><Relationship Id="rId7" Type="http://schemas.openxmlformats.org/officeDocument/2006/relationships/image" Target="../media/image182.wmf"/><Relationship Id="rId2" Type="http://schemas.openxmlformats.org/officeDocument/2006/relationships/image" Target="../media/image177.emf"/><Relationship Id="rId1" Type="http://schemas.openxmlformats.org/officeDocument/2006/relationships/image" Target="../media/image176.emf"/><Relationship Id="rId6" Type="http://schemas.openxmlformats.org/officeDocument/2006/relationships/image" Target="../media/image181.wmf"/><Relationship Id="rId5" Type="http://schemas.openxmlformats.org/officeDocument/2006/relationships/image" Target="../media/image180.emf"/><Relationship Id="rId4" Type="http://schemas.openxmlformats.org/officeDocument/2006/relationships/image" Target="../media/image179.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87.emf"/><Relationship Id="rId2" Type="http://schemas.openxmlformats.org/officeDocument/2006/relationships/image" Target="../media/image186.emf"/><Relationship Id="rId1" Type="http://schemas.openxmlformats.org/officeDocument/2006/relationships/image" Target="../media/image185.emf"/><Relationship Id="rId5" Type="http://schemas.openxmlformats.org/officeDocument/2006/relationships/image" Target="../media/image189.emf"/><Relationship Id="rId4" Type="http://schemas.openxmlformats.org/officeDocument/2006/relationships/image" Target="../media/image188.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92.wmf"/><Relationship Id="rId2" Type="http://schemas.openxmlformats.org/officeDocument/2006/relationships/image" Target="../media/image191.wmf"/><Relationship Id="rId1" Type="http://schemas.openxmlformats.org/officeDocument/2006/relationships/image" Target="../media/image190.emf"/><Relationship Id="rId6" Type="http://schemas.openxmlformats.org/officeDocument/2006/relationships/image" Target="../media/image195.wmf"/><Relationship Id="rId5" Type="http://schemas.openxmlformats.org/officeDocument/2006/relationships/image" Target="../media/image194.wmf"/><Relationship Id="rId4" Type="http://schemas.openxmlformats.org/officeDocument/2006/relationships/image" Target="../media/image193.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99.wmf"/><Relationship Id="rId2" Type="http://schemas.openxmlformats.org/officeDocument/2006/relationships/image" Target="../media/image198.wmf"/><Relationship Id="rId1" Type="http://schemas.openxmlformats.org/officeDocument/2006/relationships/image" Target="../media/image197.wmf"/><Relationship Id="rId5" Type="http://schemas.openxmlformats.org/officeDocument/2006/relationships/image" Target="../media/image201.wmf"/><Relationship Id="rId4" Type="http://schemas.openxmlformats.org/officeDocument/2006/relationships/image" Target="../media/image200.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203.wmf"/><Relationship Id="rId1" Type="http://schemas.openxmlformats.org/officeDocument/2006/relationships/image" Target="../media/image202.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205.wmf"/><Relationship Id="rId1" Type="http://schemas.openxmlformats.org/officeDocument/2006/relationships/image" Target="../media/image204.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08.wmf"/><Relationship Id="rId2" Type="http://schemas.openxmlformats.org/officeDocument/2006/relationships/image" Target="../media/image207.emf"/><Relationship Id="rId1" Type="http://schemas.openxmlformats.org/officeDocument/2006/relationships/image" Target="../media/image206.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210.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 Id="rId4" Type="http://schemas.openxmlformats.org/officeDocument/2006/relationships/image" Target="../media/image36.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14.emf"/><Relationship Id="rId2" Type="http://schemas.openxmlformats.org/officeDocument/2006/relationships/image" Target="../media/image213.emf"/><Relationship Id="rId1" Type="http://schemas.openxmlformats.org/officeDocument/2006/relationships/image" Target="../media/image212.emf"/><Relationship Id="rId5" Type="http://schemas.openxmlformats.org/officeDocument/2006/relationships/image" Target="../media/image216.wmf"/><Relationship Id="rId4" Type="http://schemas.openxmlformats.org/officeDocument/2006/relationships/image" Target="../media/image215.e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19.wmf"/><Relationship Id="rId2" Type="http://schemas.openxmlformats.org/officeDocument/2006/relationships/image" Target="../media/image218.emf"/><Relationship Id="rId1" Type="http://schemas.openxmlformats.org/officeDocument/2006/relationships/image" Target="../media/image217.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221.e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223.emf"/><Relationship Id="rId1" Type="http://schemas.openxmlformats.org/officeDocument/2006/relationships/image" Target="../media/image222.e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226.emf"/><Relationship Id="rId1" Type="http://schemas.openxmlformats.org/officeDocument/2006/relationships/image" Target="../media/image225.e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229.wmf"/><Relationship Id="rId1" Type="http://schemas.openxmlformats.org/officeDocument/2006/relationships/image" Target="../media/image228.e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32.emf"/><Relationship Id="rId2" Type="http://schemas.openxmlformats.org/officeDocument/2006/relationships/image" Target="../media/image231.emf"/><Relationship Id="rId1" Type="http://schemas.openxmlformats.org/officeDocument/2006/relationships/image" Target="../media/image230.emf"/><Relationship Id="rId5" Type="http://schemas.openxmlformats.org/officeDocument/2006/relationships/image" Target="../media/image234.wmf"/><Relationship Id="rId4" Type="http://schemas.openxmlformats.org/officeDocument/2006/relationships/image" Target="../media/image233.e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38.emf"/><Relationship Id="rId2" Type="http://schemas.openxmlformats.org/officeDocument/2006/relationships/image" Target="../media/image237.emf"/><Relationship Id="rId1" Type="http://schemas.openxmlformats.org/officeDocument/2006/relationships/image" Target="../media/image236.emf"/><Relationship Id="rId5" Type="http://schemas.openxmlformats.org/officeDocument/2006/relationships/image" Target="../media/image240.emf"/><Relationship Id="rId4" Type="http://schemas.openxmlformats.org/officeDocument/2006/relationships/image" Target="../media/image239.e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242.wmf"/><Relationship Id="rId1" Type="http://schemas.openxmlformats.org/officeDocument/2006/relationships/image" Target="../media/image241.e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244.emf"/><Relationship Id="rId1" Type="http://schemas.openxmlformats.org/officeDocument/2006/relationships/image" Target="../media/image24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47.emf"/><Relationship Id="rId2" Type="http://schemas.openxmlformats.org/officeDocument/2006/relationships/image" Target="../media/image246.emf"/><Relationship Id="rId1" Type="http://schemas.openxmlformats.org/officeDocument/2006/relationships/image" Target="../media/image245.emf"/><Relationship Id="rId5" Type="http://schemas.openxmlformats.org/officeDocument/2006/relationships/image" Target="../media/image249.wmf"/><Relationship Id="rId4" Type="http://schemas.openxmlformats.org/officeDocument/2006/relationships/image" Target="../media/image248.e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53.emf"/><Relationship Id="rId2" Type="http://schemas.openxmlformats.org/officeDocument/2006/relationships/image" Target="../media/image252.emf"/><Relationship Id="rId1" Type="http://schemas.openxmlformats.org/officeDocument/2006/relationships/image" Target="../media/image251.emf"/><Relationship Id="rId5" Type="http://schemas.openxmlformats.org/officeDocument/2006/relationships/image" Target="../media/image255.emf"/><Relationship Id="rId4" Type="http://schemas.openxmlformats.org/officeDocument/2006/relationships/image" Target="../media/image254.e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59.emf"/><Relationship Id="rId7" Type="http://schemas.openxmlformats.org/officeDocument/2006/relationships/image" Target="../media/image263.wmf"/><Relationship Id="rId2" Type="http://schemas.openxmlformats.org/officeDocument/2006/relationships/image" Target="../media/image258.emf"/><Relationship Id="rId1" Type="http://schemas.openxmlformats.org/officeDocument/2006/relationships/image" Target="../media/image257.emf"/><Relationship Id="rId6" Type="http://schemas.openxmlformats.org/officeDocument/2006/relationships/image" Target="../media/image262.emf"/><Relationship Id="rId5" Type="http://schemas.openxmlformats.org/officeDocument/2006/relationships/image" Target="../media/image261.emf"/><Relationship Id="rId4" Type="http://schemas.openxmlformats.org/officeDocument/2006/relationships/image" Target="../media/image260.e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266.emf"/><Relationship Id="rId2" Type="http://schemas.openxmlformats.org/officeDocument/2006/relationships/image" Target="../media/image265.emf"/><Relationship Id="rId1" Type="http://schemas.openxmlformats.org/officeDocument/2006/relationships/image" Target="../media/image264.emf"/><Relationship Id="rId4" Type="http://schemas.openxmlformats.org/officeDocument/2006/relationships/image" Target="../media/image267.emf"/></Relationships>
</file>

<file path=ppt/drawings/_rels/vmlDrawing64.vml.rels><?xml version="1.0" encoding="UTF-8" standalone="yes"?>
<Relationships xmlns="http://schemas.openxmlformats.org/package/2006/relationships"><Relationship Id="rId8" Type="http://schemas.openxmlformats.org/officeDocument/2006/relationships/image" Target="../media/image275.wmf"/><Relationship Id="rId3" Type="http://schemas.openxmlformats.org/officeDocument/2006/relationships/image" Target="../media/image270.emf"/><Relationship Id="rId7" Type="http://schemas.openxmlformats.org/officeDocument/2006/relationships/image" Target="../media/image274.emf"/><Relationship Id="rId2" Type="http://schemas.openxmlformats.org/officeDocument/2006/relationships/image" Target="../media/image269.emf"/><Relationship Id="rId1" Type="http://schemas.openxmlformats.org/officeDocument/2006/relationships/image" Target="../media/image268.emf"/><Relationship Id="rId6" Type="http://schemas.openxmlformats.org/officeDocument/2006/relationships/image" Target="../media/image273.emf"/><Relationship Id="rId5" Type="http://schemas.openxmlformats.org/officeDocument/2006/relationships/image" Target="../media/image272.emf"/><Relationship Id="rId4" Type="http://schemas.openxmlformats.org/officeDocument/2006/relationships/image" Target="../media/image271.e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278.emf"/><Relationship Id="rId2" Type="http://schemas.openxmlformats.org/officeDocument/2006/relationships/image" Target="../media/image277.emf"/><Relationship Id="rId1" Type="http://schemas.openxmlformats.org/officeDocument/2006/relationships/image" Target="../media/image276.emf"/><Relationship Id="rId4" Type="http://schemas.openxmlformats.org/officeDocument/2006/relationships/image" Target="../media/image279.e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281.emf"/><Relationship Id="rId1" Type="http://schemas.openxmlformats.org/officeDocument/2006/relationships/image" Target="../media/image280.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282.e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285.emf"/><Relationship Id="rId2" Type="http://schemas.openxmlformats.org/officeDocument/2006/relationships/image" Target="../media/image284.emf"/><Relationship Id="rId1" Type="http://schemas.openxmlformats.org/officeDocument/2006/relationships/image" Target="../media/image283.e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288.emf"/><Relationship Id="rId2" Type="http://schemas.openxmlformats.org/officeDocument/2006/relationships/image" Target="../media/image287.emf"/><Relationship Id="rId1" Type="http://schemas.openxmlformats.org/officeDocument/2006/relationships/image" Target="../media/image28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291.emf"/><Relationship Id="rId2" Type="http://schemas.openxmlformats.org/officeDocument/2006/relationships/image" Target="../media/image290.emf"/><Relationship Id="rId1" Type="http://schemas.openxmlformats.org/officeDocument/2006/relationships/image" Target="../media/image289.emf"/><Relationship Id="rId5" Type="http://schemas.openxmlformats.org/officeDocument/2006/relationships/image" Target="../media/image293.emf"/><Relationship Id="rId4" Type="http://schemas.openxmlformats.org/officeDocument/2006/relationships/image" Target="../media/image292.e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296.wmf"/><Relationship Id="rId2" Type="http://schemas.openxmlformats.org/officeDocument/2006/relationships/image" Target="../media/image295.emf"/><Relationship Id="rId1" Type="http://schemas.openxmlformats.org/officeDocument/2006/relationships/image" Target="../media/image294.emf"/></Relationships>
</file>

<file path=ppt/drawings/_rels/vmlDrawing72.vml.rels><?xml version="1.0" encoding="UTF-8" standalone="yes"?>
<Relationships xmlns="http://schemas.openxmlformats.org/package/2006/relationships"><Relationship Id="rId2" Type="http://schemas.openxmlformats.org/officeDocument/2006/relationships/image" Target="../media/image298.emf"/><Relationship Id="rId1" Type="http://schemas.openxmlformats.org/officeDocument/2006/relationships/image" Target="../media/image297.wmf"/></Relationships>
</file>

<file path=ppt/drawings/_rels/vmlDrawing73.vml.rels><?xml version="1.0" encoding="UTF-8" standalone="yes"?>
<Relationships xmlns="http://schemas.openxmlformats.org/package/2006/relationships"><Relationship Id="rId8" Type="http://schemas.openxmlformats.org/officeDocument/2006/relationships/image" Target="../media/image306.emf"/><Relationship Id="rId3" Type="http://schemas.openxmlformats.org/officeDocument/2006/relationships/image" Target="../media/image301.emf"/><Relationship Id="rId7" Type="http://schemas.openxmlformats.org/officeDocument/2006/relationships/image" Target="../media/image305.emf"/><Relationship Id="rId2" Type="http://schemas.openxmlformats.org/officeDocument/2006/relationships/image" Target="../media/image300.emf"/><Relationship Id="rId1" Type="http://schemas.openxmlformats.org/officeDocument/2006/relationships/image" Target="../media/image299.wmf"/><Relationship Id="rId6" Type="http://schemas.openxmlformats.org/officeDocument/2006/relationships/image" Target="../media/image304.emf"/><Relationship Id="rId5" Type="http://schemas.openxmlformats.org/officeDocument/2006/relationships/image" Target="../media/image303.emf"/><Relationship Id="rId4" Type="http://schemas.openxmlformats.org/officeDocument/2006/relationships/image" Target="../media/image302.emf"/><Relationship Id="rId9" Type="http://schemas.openxmlformats.org/officeDocument/2006/relationships/image" Target="../media/image307.e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310.emf"/><Relationship Id="rId2" Type="http://schemas.openxmlformats.org/officeDocument/2006/relationships/image" Target="../media/image309.emf"/><Relationship Id="rId1" Type="http://schemas.openxmlformats.org/officeDocument/2006/relationships/image" Target="../media/image308.wmf"/><Relationship Id="rId6" Type="http://schemas.openxmlformats.org/officeDocument/2006/relationships/image" Target="../media/image313.emf"/><Relationship Id="rId5" Type="http://schemas.openxmlformats.org/officeDocument/2006/relationships/image" Target="../media/image312.emf"/><Relationship Id="rId4" Type="http://schemas.openxmlformats.org/officeDocument/2006/relationships/image" Target="../media/image311.e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316.emf"/><Relationship Id="rId2" Type="http://schemas.openxmlformats.org/officeDocument/2006/relationships/image" Target="../media/image315.emf"/><Relationship Id="rId1" Type="http://schemas.openxmlformats.org/officeDocument/2006/relationships/image" Target="../media/image314.emf"/><Relationship Id="rId5" Type="http://schemas.openxmlformats.org/officeDocument/2006/relationships/image" Target="../media/image318.wmf"/><Relationship Id="rId4" Type="http://schemas.openxmlformats.org/officeDocument/2006/relationships/image" Target="../media/image317.emf"/></Relationships>
</file>

<file path=ppt/drawings/_rels/vmlDrawing76.vml.rels><?xml version="1.0" encoding="UTF-8" standalone="yes"?>
<Relationships xmlns="http://schemas.openxmlformats.org/package/2006/relationships"><Relationship Id="rId3" Type="http://schemas.openxmlformats.org/officeDocument/2006/relationships/image" Target="../media/image322.emf"/><Relationship Id="rId2" Type="http://schemas.openxmlformats.org/officeDocument/2006/relationships/image" Target="../media/image321.emf"/><Relationship Id="rId1" Type="http://schemas.openxmlformats.org/officeDocument/2006/relationships/image" Target="../media/image320.emf"/><Relationship Id="rId6" Type="http://schemas.openxmlformats.org/officeDocument/2006/relationships/image" Target="../media/image325.emf"/><Relationship Id="rId5" Type="http://schemas.openxmlformats.org/officeDocument/2006/relationships/image" Target="../media/image324.emf"/><Relationship Id="rId4" Type="http://schemas.openxmlformats.org/officeDocument/2006/relationships/image" Target="../media/image323.e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328.emf"/><Relationship Id="rId2" Type="http://schemas.openxmlformats.org/officeDocument/2006/relationships/image" Target="../media/image327.emf"/><Relationship Id="rId1" Type="http://schemas.openxmlformats.org/officeDocument/2006/relationships/image" Target="../media/image326.emf"/><Relationship Id="rId6" Type="http://schemas.openxmlformats.org/officeDocument/2006/relationships/image" Target="../media/image331.emf"/><Relationship Id="rId5" Type="http://schemas.openxmlformats.org/officeDocument/2006/relationships/image" Target="../media/image330.emf"/><Relationship Id="rId4" Type="http://schemas.openxmlformats.org/officeDocument/2006/relationships/image" Target="../media/image329.e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334.emf"/><Relationship Id="rId2" Type="http://schemas.openxmlformats.org/officeDocument/2006/relationships/image" Target="../media/image333.wmf"/><Relationship Id="rId1" Type="http://schemas.openxmlformats.org/officeDocument/2006/relationships/image" Target="../media/image332.wmf"/><Relationship Id="rId4" Type="http://schemas.openxmlformats.org/officeDocument/2006/relationships/image" Target="../media/image335.e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342.wmf"/><Relationship Id="rId2" Type="http://schemas.openxmlformats.org/officeDocument/2006/relationships/image" Target="../media/image341.wmf"/><Relationship Id="rId1" Type="http://schemas.openxmlformats.org/officeDocument/2006/relationships/image" Target="../media/image34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347.emf"/></Relationships>
</file>

<file path=ppt/drawings/_rels/vmlDrawing81.vml.rels><?xml version="1.0" encoding="UTF-8" standalone="yes"?>
<Relationships xmlns="http://schemas.openxmlformats.org/package/2006/relationships"><Relationship Id="rId3" Type="http://schemas.openxmlformats.org/officeDocument/2006/relationships/image" Target="../media/image351.wmf"/><Relationship Id="rId2" Type="http://schemas.openxmlformats.org/officeDocument/2006/relationships/image" Target="../media/image350.emf"/><Relationship Id="rId1" Type="http://schemas.openxmlformats.org/officeDocument/2006/relationships/image" Target="../media/image349.emf"/><Relationship Id="rId4" Type="http://schemas.openxmlformats.org/officeDocument/2006/relationships/image" Target="../media/image352.wmf"/></Relationships>
</file>

<file path=ppt/drawings/_rels/vmlDrawing82.vml.rels><?xml version="1.0" encoding="UTF-8" standalone="yes"?>
<Relationships xmlns="http://schemas.openxmlformats.org/package/2006/relationships"><Relationship Id="rId3" Type="http://schemas.openxmlformats.org/officeDocument/2006/relationships/image" Target="../media/image359.emf"/><Relationship Id="rId2" Type="http://schemas.openxmlformats.org/officeDocument/2006/relationships/image" Target="../media/image358.emf"/><Relationship Id="rId1" Type="http://schemas.openxmlformats.org/officeDocument/2006/relationships/image" Target="../media/image357.emf"/><Relationship Id="rId5" Type="http://schemas.openxmlformats.org/officeDocument/2006/relationships/image" Target="../media/image361.wmf"/><Relationship Id="rId4" Type="http://schemas.openxmlformats.org/officeDocument/2006/relationships/image" Target="../media/image360.w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369.emf"/></Relationships>
</file>

<file path=ppt/drawings/_rels/vmlDrawing84.vml.rels><?xml version="1.0" encoding="UTF-8" standalone="yes"?>
<Relationships xmlns="http://schemas.openxmlformats.org/package/2006/relationships"><Relationship Id="rId2" Type="http://schemas.openxmlformats.org/officeDocument/2006/relationships/image" Target="../media/image372.wmf"/><Relationship Id="rId1" Type="http://schemas.openxmlformats.org/officeDocument/2006/relationships/image" Target="../media/image371.wmf"/></Relationships>
</file>

<file path=ppt/drawings/_rels/vmlDrawing85.vml.rels><?xml version="1.0" encoding="UTF-8" standalone="yes"?>
<Relationships xmlns="http://schemas.openxmlformats.org/package/2006/relationships"><Relationship Id="rId2" Type="http://schemas.openxmlformats.org/officeDocument/2006/relationships/image" Target="../media/image376.wmf"/><Relationship Id="rId1" Type="http://schemas.openxmlformats.org/officeDocument/2006/relationships/image" Target="../media/image375.emf"/></Relationships>
</file>

<file path=ppt/drawings/_rels/vmlDrawing86.vml.rels><?xml version="1.0" encoding="UTF-8" standalone="yes"?>
<Relationships xmlns="http://schemas.openxmlformats.org/package/2006/relationships"><Relationship Id="rId3" Type="http://schemas.openxmlformats.org/officeDocument/2006/relationships/image" Target="../media/image382.wmf"/><Relationship Id="rId2" Type="http://schemas.openxmlformats.org/officeDocument/2006/relationships/image" Target="../media/image381.wmf"/><Relationship Id="rId1" Type="http://schemas.openxmlformats.org/officeDocument/2006/relationships/image" Target="../media/image380.wmf"/><Relationship Id="rId4" Type="http://schemas.openxmlformats.org/officeDocument/2006/relationships/image" Target="../media/image38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51.wmf"/><Relationship Id="rId1" Type="http://schemas.openxmlformats.org/officeDocument/2006/relationships/image" Target="../media/image49.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9800AF-AC0E-4EDA-A89D-C505E142D7EF}" type="datetimeFigureOut">
              <a:rPr lang="zh-CN" altLang="en-US" smtClean="0"/>
              <a:pPr/>
              <a:t>2018/1/2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00E335-C320-47A6-93E7-17A00B32BCBE}" type="slidenum">
              <a:rPr lang="zh-CN" altLang="en-US" smtClean="0"/>
              <a:pPr/>
              <a:t>‹#›</a:t>
            </a:fld>
            <a:endParaRPr lang="zh-CN" altLang="en-US"/>
          </a:p>
        </p:txBody>
      </p:sp>
    </p:spTree>
    <p:extLst>
      <p:ext uri="{BB962C8B-B14F-4D97-AF65-F5344CB8AC3E}">
        <p14:creationId xmlns="" xmlns:p14="http://schemas.microsoft.com/office/powerpoint/2010/main" val="1251638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charset="0"/>
                <a:ea typeface="宋体" charset="-122"/>
              </a:defRPr>
            </a:lvl1pPr>
            <a:lvl2pPr marL="685817" indent="-263776" eaLnBrk="0" hangingPunct="0">
              <a:defRPr kumimoji="1" b="1">
                <a:solidFill>
                  <a:schemeClr val="tx1"/>
                </a:solidFill>
                <a:latin typeface="Arial" charset="0"/>
                <a:ea typeface="宋体" charset="-122"/>
              </a:defRPr>
            </a:lvl2pPr>
            <a:lvl3pPr marL="1055103" indent="-211021" eaLnBrk="0" hangingPunct="0">
              <a:defRPr kumimoji="1" b="1">
                <a:solidFill>
                  <a:schemeClr val="tx1"/>
                </a:solidFill>
                <a:latin typeface="Arial" charset="0"/>
                <a:ea typeface="宋体" charset="-122"/>
              </a:defRPr>
            </a:lvl3pPr>
            <a:lvl4pPr marL="1477145" indent="-211021" eaLnBrk="0" hangingPunct="0">
              <a:defRPr kumimoji="1" b="1">
                <a:solidFill>
                  <a:schemeClr val="tx1"/>
                </a:solidFill>
                <a:latin typeface="Arial" charset="0"/>
                <a:ea typeface="宋体" charset="-122"/>
              </a:defRPr>
            </a:lvl4pPr>
            <a:lvl5pPr marL="1899186" indent="-211021" eaLnBrk="0" hangingPunct="0">
              <a:defRPr kumimoji="1" b="1">
                <a:solidFill>
                  <a:schemeClr val="tx1"/>
                </a:solidFill>
                <a:latin typeface="Arial" charset="0"/>
                <a:ea typeface="宋体" charset="-122"/>
              </a:defRPr>
            </a:lvl5pPr>
            <a:lvl6pPr marL="2321227" indent="-211021" eaLnBrk="0" fontAlgn="base" hangingPunct="0">
              <a:spcBef>
                <a:spcPct val="20000"/>
              </a:spcBef>
              <a:spcAft>
                <a:spcPct val="0"/>
              </a:spcAft>
              <a:defRPr kumimoji="1" b="1">
                <a:solidFill>
                  <a:schemeClr val="tx1"/>
                </a:solidFill>
                <a:latin typeface="Arial" charset="0"/>
                <a:ea typeface="宋体" charset="-122"/>
              </a:defRPr>
            </a:lvl6pPr>
            <a:lvl7pPr marL="2743269" indent="-211021" eaLnBrk="0" fontAlgn="base" hangingPunct="0">
              <a:spcBef>
                <a:spcPct val="20000"/>
              </a:spcBef>
              <a:spcAft>
                <a:spcPct val="0"/>
              </a:spcAft>
              <a:defRPr kumimoji="1" b="1">
                <a:solidFill>
                  <a:schemeClr val="tx1"/>
                </a:solidFill>
                <a:latin typeface="Arial" charset="0"/>
                <a:ea typeface="宋体" charset="-122"/>
              </a:defRPr>
            </a:lvl7pPr>
            <a:lvl8pPr marL="3165310" indent="-211021" eaLnBrk="0" fontAlgn="base" hangingPunct="0">
              <a:spcBef>
                <a:spcPct val="20000"/>
              </a:spcBef>
              <a:spcAft>
                <a:spcPct val="0"/>
              </a:spcAft>
              <a:defRPr kumimoji="1" b="1">
                <a:solidFill>
                  <a:schemeClr val="tx1"/>
                </a:solidFill>
                <a:latin typeface="Arial" charset="0"/>
                <a:ea typeface="宋体" charset="-122"/>
              </a:defRPr>
            </a:lvl8pPr>
            <a:lvl9pPr marL="3587351" indent="-211021" eaLnBrk="0" fontAlgn="base" hangingPunct="0">
              <a:spcBef>
                <a:spcPct val="20000"/>
              </a:spcBef>
              <a:spcAft>
                <a:spcPct val="0"/>
              </a:spcAft>
              <a:defRPr kumimoji="1" b="1">
                <a:solidFill>
                  <a:schemeClr val="tx1"/>
                </a:solidFill>
                <a:latin typeface="Arial" charset="0"/>
                <a:ea typeface="宋体" charset="-122"/>
              </a:defRPr>
            </a:lvl9pPr>
          </a:lstStyle>
          <a:p>
            <a:pPr eaLnBrk="1" hangingPunct="1"/>
            <a:fld id="{1938FD84-8D4A-4BED-A1B4-6B8D0C7238F6}" type="slidenum">
              <a:rPr kumimoji="0" lang="zh-CN" altLang="en-US" b="0" smtClean="0"/>
              <a:pPr eaLnBrk="1" hangingPunct="1"/>
              <a:t>24</a:t>
            </a:fld>
            <a:endParaRPr kumimoji="0" lang="en-US" altLang="zh-CN" b="0"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a:p>
            <a:endParaRPr lang="zh-CN" altLang="en-US" smtClean="0">
              <a:ea typeface="宋体" charset="-122"/>
            </a:endParaRPr>
          </a:p>
        </p:txBody>
      </p:sp>
    </p:spTree>
    <p:extLst>
      <p:ext uri="{BB962C8B-B14F-4D97-AF65-F5344CB8AC3E}">
        <p14:creationId xmlns="" xmlns:p14="http://schemas.microsoft.com/office/powerpoint/2010/main" val="1626506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charset="0"/>
                <a:ea typeface="宋体" charset="-122"/>
              </a:defRPr>
            </a:lvl1pPr>
            <a:lvl2pPr marL="685817" indent="-263776" eaLnBrk="0" hangingPunct="0">
              <a:defRPr kumimoji="1" b="1">
                <a:solidFill>
                  <a:schemeClr val="tx1"/>
                </a:solidFill>
                <a:latin typeface="Arial" charset="0"/>
                <a:ea typeface="宋体" charset="-122"/>
              </a:defRPr>
            </a:lvl2pPr>
            <a:lvl3pPr marL="1055103" indent="-211021" eaLnBrk="0" hangingPunct="0">
              <a:defRPr kumimoji="1" b="1">
                <a:solidFill>
                  <a:schemeClr val="tx1"/>
                </a:solidFill>
                <a:latin typeface="Arial" charset="0"/>
                <a:ea typeface="宋体" charset="-122"/>
              </a:defRPr>
            </a:lvl3pPr>
            <a:lvl4pPr marL="1477145" indent="-211021" eaLnBrk="0" hangingPunct="0">
              <a:defRPr kumimoji="1" b="1">
                <a:solidFill>
                  <a:schemeClr val="tx1"/>
                </a:solidFill>
                <a:latin typeface="Arial" charset="0"/>
                <a:ea typeface="宋体" charset="-122"/>
              </a:defRPr>
            </a:lvl4pPr>
            <a:lvl5pPr marL="1899186" indent="-211021" eaLnBrk="0" hangingPunct="0">
              <a:defRPr kumimoji="1" b="1">
                <a:solidFill>
                  <a:schemeClr val="tx1"/>
                </a:solidFill>
                <a:latin typeface="Arial" charset="0"/>
                <a:ea typeface="宋体" charset="-122"/>
              </a:defRPr>
            </a:lvl5pPr>
            <a:lvl6pPr marL="2321227" indent="-211021" eaLnBrk="0" fontAlgn="base" hangingPunct="0">
              <a:spcBef>
                <a:spcPct val="20000"/>
              </a:spcBef>
              <a:spcAft>
                <a:spcPct val="0"/>
              </a:spcAft>
              <a:defRPr kumimoji="1" b="1">
                <a:solidFill>
                  <a:schemeClr val="tx1"/>
                </a:solidFill>
                <a:latin typeface="Arial" charset="0"/>
                <a:ea typeface="宋体" charset="-122"/>
              </a:defRPr>
            </a:lvl6pPr>
            <a:lvl7pPr marL="2743269" indent="-211021" eaLnBrk="0" fontAlgn="base" hangingPunct="0">
              <a:spcBef>
                <a:spcPct val="20000"/>
              </a:spcBef>
              <a:spcAft>
                <a:spcPct val="0"/>
              </a:spcAft>
              <a:defRPr kumimoji="1" b="1">
                <a:solidFill>
                  <a:schemeClr val="tx1"/>
                </a:solidFill>
                <a:latin typeface="Arial" charset="0"/>
                <a:ea typeface="宋体" charset="-122"/>
              </a:defRPr>
            </a:lvl7pPr>
            <a:lvl8pPr marL="3165310" indent="-211021" eaLnBrk="0" fontAlgn="base" hangingPunct="0">
              <a:spcBef>
                <a:spcPct val="20000"/>
              </a:spcBef>
              <a:spcAft>
                <a:spcPct val="0"/>
              </a:spcAft>
              <a:defRPr kumimoji="1" b="1">
                <a:solidFill>
                  <a:schemeClr val="tx1"/>
                </a:solidFill>
                <a:latin typeface="Arial" charset="0"/>
                <a:ea typeface="宋体" charset="-122"/>
              </a:defRPr>
            </a:lvl8pPr>
            <a:lvl9pPr marL="3587351" indent="-211021" eaLnBrk="0" fontAlgn="base" hangingPunct="0">
              <a:spcBef>
                <a:spcPct val="20000"/>
              </a:spcBef>
              <a:spcAft>
                <a:spcPct val="0"/>
              </a:spcAft>
              <a:defRPr kumimoji="1" b="1">
                <a:solidFill>
                  <a:schemeClr val="tx1"/>
                </a:solidFill>
                <a:latin typeface="Arial" charset="0"/>
                <a:ea typeface="宋体" charset="-122"/>
              </a:defRPr>
            </a:lvl9pPr>
          </a:lstStyle>
          <a:p>
            <a:pPr eaLnBrk="1" hangingPunct="1"/>
            <a:fld id="{EE23BDFA-3D81-4782-A7AC-FA3D3A47A9CD}" type="slidenum">
              <a:rPr kumimoji="0" lang="zh-CN" altLang="en-US" b="0" smtClean="0"/>
              <a:pPr eaLnBrk="1" hangingPunct="1"/>
              <a:t>30</a:t>
            </a:fld>
            <a:endParaRPr kumimoji="0" lang="en-US" altLang="zh-CN" b="0"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a:p>
            <a:endParaRPr lang="zh-CN" altLang="en-US" smtClean="0">
              <a:ea typeface="宋体" charset="-122"/>
            </a:endParaRPr>
          </a:p>
        </p:txBody>
      </p:sp>
    </p:spTree>
    <p:extLst>
      <p:ext uri="{BB962C8B-B14F-4D97-AF65-F5344CB8AC3E}">
        <p14:creationId xmlns="" xmlns:p14="http://schemas.microsoft.com/office/powerpoint/2010/main" val="2296179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charset="0"/>
                <a:ea typeface="宋体" charset="-122"/>
              </a:defRPr>
            </a:lvl1pPr>
            <a:lvl2pPr marL="685817" indent="-263776" eaLnBrk="0" hangingPunct="0">
              <a:defRPr kumimoji="1" b="1">
                <a:solidFill>
                  <a:schemeClr val="tx1"/>
                </a:solidFill>
                <a:latin typeface="Arial" charset="0"/>
                <a:ea typeface="宋体" charset="-122"/>
              </a:defRPr>
            </a:lvl2pPr>
            <a:lvl3pPr marL="1055103" indent="-211021" eaLnBrk="0" hangingPunct="0">
              <a:defRPr kumimoji="1" b="1">
                <a:solidFill>
                  <a:schemeClr val="tx1"/>
                </a:solidFill>
                <a:latin typeface="Arial" charset="0"/>
                <a:ea typeface="宋体" charset="-122"/>
              </a:defRPr>
            </a:lvl3pPr>
            <a:lvl4pPr marL="1477145" indent="-211021" eaLnBrk="0" hangingPunct="0">
              <a:defRPr kumimoji="1" b="1">
                <a:solidFill>
                  <a:schemeClr val="tx1"/>
                </a:solidFill>
                <a:latin typeface="Arial" charset="0"/>
                <a:ea typeface="宋体" charset="-122"/>
              </a:defRPr>
            </a:lvl4pPr>
            <a:lvl5pPr marL="1899186" indent="-211021" eaLnBrk="0" hangingPunct="0">
              <a:defRPr kumimoji="1" b="1">
                <a:solidFill>
                  <a:schemeClr val="tx1"/>
                </a:solidFill>
                <a:latin typeface="Arial" charset="0"/>
                <a:ea typeface="宋体" charset="-122"/>
              </a:defRPr>
            </a:lvl5pPr>
            <a:lvl6pPr marL="2321227" indent="-211021" eaLnBrk="0" fontAlgn="base" hangingPunct="0">
              <a:spcBef>
                <a:spcPct val="20000"/>
              </a:spcBef>
              <a:spcAft>
                <a:spcPct val="0"/>
              </a:spcAft>
              <a:defRPr kumimoji="1" b="1">
                <a:solidFill>
                  <a:schemeClr val="tx1"/>
                </a:solidFill>
                <a:latin typeface="Arial" charset="0"/>
                <a:ea typeface="宋体" charset="-122"/>
              </a:defRPr>
            </a:lvl6pPr>
            <a:lvl7pPr marL="2743269" indent="-211021" eaLnBrk="0" fontAlgn="base" hangingPunct="0">
              <a:spcBef>
                <a:spcPct val="20000"/>
              </a:spcBef>
              <a:spcAft>
                <a:spcPct val="0"/>
              </a:spcAft>
              <a:defRPr kumimoji="1" b="1">
                <a:solidFill>
                  <a:schemeClr val="tx1"/>
                </a:solidFill>
                <a:latin typeface="Arial" charset="0"/>
                <a:ea typeface="宋体" charset="-122"/>
              </a:defRPr>
            </a:lvl7pPr>
            <a:lvl8pPr marL="3165310" indent="-211021" eaLnBrk="0" fontAlgn="base" hangingPunct="0">
              <a:spcBef>
                <a:spcPct val="20000"/>
              </a:spcBef>
              <a:spcAft>
                <a:spcPct val="0"/>
              </a:spcAft>
              <a:defRPr kumimoji="1" b="1">
                <a:solidFill>
                  <a:schemeClr val="tx1"/>
                </a:solidFill>
                <a:latin typeface="Arial" charset="0"/>
                <a:ea typeface="宋体" charset="-122"/>
              </a:defRPr>
            </a:lvl8pPr>
            <a:lvl9pPr marL="3587351" indent="-211021" eaLnBrk="0" fontAlgn="base" hangingPunct="0">
              <a:spcBef>
                <a:spcPct val="20000"/>
              </a:spcBef>
              <a:spcAft>
                <a:spcPct val="0"/>
              </a:spcAft>
              <a:defRPr kumimoji="1" b="1">
                <a:solidFill>
                  <a:schemeClr val="tx1"/>
                </a:solidFill>
                <a:latin typeface="Arial" charset="0"/>
                <a:ea typeface="宋体" charset="-122"/>
              </a:defRPr>
            </a:lvl9pPr>
          </a:lstStyle>
          <a:p>
            <a:pPr eaLnBrk="1" hangingPunct="1"/>
            <a:fld id="{9E16A64B-3961-48F5-9AA6-7C243EB8387D}" type="slidenum">
              <a:rPr kumimoji="0" lang="zh-CN" altLang="en-US" b="0" smtClean="0"/>
              <a:pPr eaLnBrk="1" hangingPunct="1"/>
              <a:t>31</a:t>
            </a:fld>
            <a:endParaRPr kumimoji="0" lang="en-US" altLang="zh-CN" b="0"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a:p>
            <a:endParaRPr lang="zh-CN" altLang="en-US" smtClean="0">
              <a:ea typeface="宋体" charset="-122"/>
            </a:endParaRPr>
          </a:p>
        </p:txBody>
      </p:sp>
    </p:spTree>
    <p:extLst>
      <p:ext uri="{BB962C8B-B14F-4D97-AF65-F5344CB8AC3E}">
        <p14:creationId xmlns="" xmlns:p14="http://schemas.microsoft.com/office/powerpoint/2010/main" val="2952751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charset="0"/>
                <a:ea typeface="宋体" charset="-122"/>
              </a:defRPr>
            </a:lvl1pPr>
            <a:lvl2pPr marL="685817" indent="-263776" eaLnBrk="0" hangingPunct="0">
              <a:defRPr kumimoji="1" b="1">
                <a:solidFill>
                  <a:schemeClr val="tx1"/>
                </a:solidFill>
                <a:latin typeface="Arial" charset="0"/>
                <a:ea typeface="宋体" charset="-122"/>
              </a:defRPr>
            </a:lvl2pPr>
            <a:lvl3pPr marL="1055103" indent="-211021" eaLnBrk="0" hangingPunct="0">
              <a:defRPr kumimoji="1" b="1">
                <a:solidFill>
                  <a:schemeClr val="tx1"/>
                </a:solidFill>
                <a:latin typeface="Arial" charset="0"/>
                <a:ea typeface="宋体" charset="-122"/>
              </a:defRPr>
            </a:lvl3pPr>
            <a:lvl4pPr marL="1477145" indent="-211021" eaLnBrk="0" hangingPunct="0">
              <a:defRPr kumimoji="1" b="1">
                <a:solidFill>
                  <a:schemeClr val="tx1"/>
                </a:solidFill>
                <a:latin typeface="Arial" charset="0"/>
                <a:ea typeface="宋体" charset="-122"/>
              </a:defRPr>
            </a:lvl4pPr>
            <a:lvl5pPr marL="1899186" indent="-211021" eaLnBrk="0" hangingPunct="0">
              <a:defRPr kumimoji="1" b="1">
                <a:solidFill>
                  <a:schemeClr val="tx1"/>
                </a:solidFill>
                <a:latin typeface="Arial" charset="0"/>
                <a:ea typeface="宋体" charset="-122"/>
              </a:defRPr>
            </a:lvl5pPr>
            <a:lvl6pPr marL="2321227" indent="-211021" eaLnBrk="0" fontAlgn="base" hangingPunct="0">
              <a:spcBef>
                <a:spcPct val="20000"/>
              </a:spcBef>
              <a:spcAft>
                <a:spcPct val="0"/>
              </a:spcAft>
              <a:defRPr kumimoji="1" b="1">
                <a:solidFill>
                  <a:schemeClr val="tx1"/>
                </a:solidFill>
                <a:latin typeface="Arial" charset="0"/>
                <a:ea typeface="宋体" charset="-122"/>
              </a:defRPr>
            </a:lvl6pPr>
            <a:lvl7pPr marL="2743269" indent="-211021" eaLnBrk="0" fontAlgn="base" hangingPunct="0">
              <a:spcBef>
                <a:spcPct val="20000"/>
              </a:spcBef>
              <a:spcAft>
                <a:spcPct val="0"/>
              </a:spcAft>
              <a:defRPr kumimoji="1" b="1">
                <a:solidFill>
                  <a:schemeClr val="tx1"/>
                </a:solidFill>
                <a:latin typeface="Arial" charset="0"/>
                <a:ea typeface="宋体" charset="-122"/>
              </a:defRPr>
            </a:lvl7pPr>
            <a:lvl8pPr marL="3165310" indent="-211021" eaLnBrk="0" fontAlgn="base" hangingPunct="0">
              <a:spcBef>
                <a:spcPct val="20000"/>
              </a:spcBef>
              <a:spcAft>
                <a:spcPct val="0"/>
              </a:spcAft>
              <a:defRPr kumimoji="1" b="1">
                <a:solidFill>
                  <a:schemeClr val="tx1"/>
                </a:solidFill>
                <a:latin typeface="Arial" charset="0"/>
                <a:ea typeface="宋体" charset="-122"/>
              </a:defRPr>
            </a:lvl8pPr>
            <a:lvl9pPr marL="3587351" indent="-211021" eaLnBrk="0" fontAlgn="base" hangingPunct="0">
              <a:spcBef>
                <a:spcPct val="20000"/>
              </a:spcBef>
              <a:spcAft>
                <a:spcPct val="0"/>
              </a:spcAft>
              <a:defRPr kumimoji="1" b="1">
                <a:solidFill>
                  <a:schemeClr val="tx1"/>
                </a:solidFill>
                <a:latin typeface="Arial" charset="0"/>
                <a:ea typeface="宋体" charset="-122"/>
              </a:defRPr>
            </a:lvl9pPr>
          </a:lstStyle>
          <a:p>
            <a:pPr eaLnBrk="1" hangingPunct="1"/>
            <a:fld id="{471394AD-9DA5-43E7-A3B9-873F3C68DC09}" type="slidenum">
              <a:rPr kumimoji="0" lang="zh-CN" altLang="en-US" b="0" smtClean="0"/>
              <a:pPr eaLnBrk="1" hangingPunct="1"/>
              <a:t>33</a:t>
            </a:fld>
            <a:endParaRPr kumimoji="0" lang="en-US" altLang="zh-CN" b="0"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a:p>
            <a:endParaRPr lang="zh-CN" altLang="en-US" smtClean="0">
              <a:ea typeface="宋体" charset="-122"/>
            </a:endParaRPr>
          </a:p>
        </p:txBody>
      </p:sp>
    </p:spTree>
    <p:extLst>
      <p:ext uri="{BB962C8B-B14F-4D97-AF65-F5344CB8AC3E}">
        <p14:creationId xmlns="" xmlns:p14="http://schemas.microsoft.com/office/powerpoint/2010/main" val="115711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a:ln/>
        </p:spPr>
      </p:sp>
      <p:sp>
        <p:nvSpPr>
          <p:cNvPr id="143363"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143364"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charset="0"/>
                <a:ea typeface="宋体" charset="-122"/>
              </a:defRPr>
            </a:lvl1pPr>
            <a:lvl2pPr marL="685817" indent="-263776" eaLnBrk="0" hangingPunct="0">
              <a:defRPr kumimoji="1" b="1">
                <a:solidFill>
                  <a:schemeClr val="tx1"/>
                </a:solidFill>
                <a:latin typeface="Arial" charset="0"/>
                <a:ea typeface="宋体" charset="-122"/>
              </a:defRPr>
            </a:lvl2pPr>
            <a:lvl3pPr marL="1055103" indent="-211021" eaLnBrk="0" hangingPunct="0">
              <a:defRPr kumimoji="1" b="1">
                <a:solidFill>
                  <a:schemeClr val="tx1"/>
                </a:solidFill>
                <a:latin typeface="Arial" charset="0"/>
                <a:ea typeface="宋体" charset="-122"/>
              </a:defRPr>
            </a:lvl3pPr>
            <a:lvl4pPr marL="1477145" indent="-211021" eaLnBrk="0" hangingPunct="0">
              <a:defRPr kumimoji="1" b="1">
                <a:solidFill>
                  <a:schemeClr val="tx1"/>
                </a:solidFill>
                <a:latin typeface="Arial" charset="0"/>
                <a:ea typeface="宋体" charset="-122"/>
              </a:defRPr>
            </a:lvl4pPr>
            <a:lvl5pPr marL="1899186" indent="-211021" eaLnBrk="0" hangingPunct="0">
              <a:defRPr kumimoji="1" b="1">
                <a:solidFill>
                  <a:schemeClr val="tx1"/>
                </a:solidFill>
                <a:latin typeface="Arial" charset="0"/>
                <a:ea typeface="宋体" charset="-122"/>
              </a:defRPr>
            </a:lvl5pPr>
            <a:lvl6pPr marL="2321227" indent="-211021" eaLnBrk="0" fontAlgn="base" hangingPunct="0">
              <a:spcBef>
                <a:spcPct val="20000"/>
              </a:spcBef>
              <a:spcAft>
                <a:spcPct val="0"/>
              </a:spcAft>
              <a:defRPr kumimoji="1" b="1">
                <a:solidFill>
                  <a:schemeClr val="tx1"/>
                </a:solidFill>
                <a:latin typeface="Arial" charset="0"/>
                <a:ea typeface="宋体" charset="-122"/>
              </a:defRPr>
            </a:lvl6pPr>
            <a:lvl7pPr marL="2743269" indent="-211021" eaLnBrk="0" fontAlgn="base" hangingPunct="0">
              <a:spcBef>
                <a:spcPct val="20000"/>
              </a:spcBef>
              <a:spcAft>
                <a:spcPct val="0"/>
              </a:spcAft>
              <a:defRPr kumimoji="1" b="1">
                <a:solidFill>
                  <a:schemeClr val="tx1"/>
                </a:solidFill>
                <a:latin typeface="Arial" charset="0"/>
                <a:ea typeface="宋体" charset="-122"/>
              </a:defRPr>
            </a:lvl7pPr>
            <a:lvl8pPr marL="3165310" indent="-211021" eaLnBrk="0" fontAlgn="base" hangingPunct="0">
              <a:spcBef>
                <a:spcPct val="20000"/>
              </a:spcBef>
              <a:spcAft>
                <a:spcPct val="0"/>
              </a:spcAft>
              <a:defRPr kumimoji="1" b="1">
                <a:solidFill>
                  <a:schemeClr val="tx1"/>
                </a:solidFill>
                <a:latin typeface="Arial" charset="0"/>
                <a:ea typeface="宋体" charset="-122"/>
              </a:defRPr>
            </a:lvl8pPr>
            <a:lvl9pPr marL="3587351" indent="-211021" eaLnBrk="0" fontAlgn="base" hangingPunct="0">
              <a:spcBef>
                <a:spcPct val="20000"/>
              </a:spcBef>
              <a:spcAft>
                <a:spcPct val="0"/>
              </a:spcAft>
              <a:defRPr kumimoji="1" b="1">
                <a:solidFill>
                  <a:schemeClr val="tx1"/>
                </a:solidFill>
                <a:latin typeface="Arial" charset="0"/>
                <a:ea typeface="宋体" charset="-122"/>
              </a:defRPr>
            </a:lvl9pPr>
          </a:lstStyle>
          <a:p>
            <a:pPr eaLnBrk="1" hangingPunct="1"/>
            <a:fld id="{304DF03D-0D83-4787-A3CD-25C83990A3D5}" type="slidenum">
              <a:rPr kumimoji="0" lang="en-US" altLang="zh-CN" b="0" smtClean="0"/>
              <a:pPr eaLnBrk="1" hangingPunct="1"/>
              <a:t>57</a:t>
            </a:fld>
            <a:endParaRPr kumimoji="0" lang="en-US" altLang="zh-CN" b="0" smtClean="0"/>
          </a:p>
        </p:txBody>
      </p:sp>
    </p:spTree>
    <p:extLst>
      <p:ext uri="{BB962C8B-B14F-4D97-AF65-F5344CB8AC3E}">
        <p14:creationId xmlns="" xmlns:p14="http://schemas.microsoft.com/office/powerpoint/2010/main" val="37703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charset="0"/>
                <a:ea typeface="宋体" charset="-122"/>
              </a:defRPr>
            </a:lvl1pPr>
            <a:lvl2pPr marL="685817" indent="-263776" eaLnBrk="0" hangingPunct="0">
              <a:defRPr kumimoji="1" b="1">
                <a:solidFill>
                  <a:schemeClr val="tx1"/>
                </a:solidFill>
                <a:latin typeface="Arial" charset="0"/>
                <a:ea typeface="宋体" charset="-122"/>
              </a:defRPr>
            </a:lvl2pPr>
            <a:lvl3pPr marL="1055103" indent="-211021" eaLnBrk="0" hangingPunct="0">
              <a:defRPr kumimoji="1" b="1">
                <a:solidFill>
                  <a:schemeClr val="tx1"/>
                </a:solidFill>
                <a:latin typeface="Arial" charset="0"/>
                <a:ea typeface="宋体" charset="-122"/>
              </a:defRPr>
            </a:lvl3pPr>
            <a:lvl4pPr marL="1477145" indent="-211021" eaLnBrk="0" hangingPunct="0">
              <a:defRPr kumimoji="1" b="1">
                <a:solidFill>
                  <a:schemeClr val="tx1"/>
                </a:solidFill>
                <a:latin typeface="Arial" charset="0"/>
                <a:ea typeface="宋体" charset="-122"/>
              </a:defRPr>
            </a:lvl4pPr>
            <a:lvl5pPr marL="1899186" indent="-211021" eaLnBrk="0" hangingPunct="0">
              <a:defRPr kumimoji="1" b="1">
                <a:solidFill>
                  <a:schemeClr val="tx1"/>
                </a:solidFill>
                <a:latin typeface="Arial" charset="0"/>
                <a:ea typeface="宋体" charset="-122"/>
              </a:defRPr>
            </a:lvl5pPr>
            <a:lvl6pPr marL="2321227" indent="-211021" eaLnBrk="0" fontAlgn="base" hangingPunct="0">
              <a:spcBef>
                <a:spcPct val="20000"/>
              </a:spcBef>
              <a:spcAft>
                <a:spcPct val="0"/>
              </a:spcAft>
              <a:defRPr kumimoji="1" b="1">
                <a:solidFill>
                  <a:schemeClr val="tx1"/>
                </a:solidFill>
                <a:latin typeface="Arial" charset="0"/>
                <a:ea typeface="宋体" charset="-122"/>
              </a:defRPr>
            </a:lvl6pPr>
            <a:lvl7pPr marL="2743269" indent="-211021" eaLnBrk="0" fontAlgn="base" hangingPunct="0">
              <a:spcBef>
                <a:spcPct val="20000"/>
              </a:spcBef>
              <a:spcAft>
                <a:spcPct val="0"/>
              </a:spcAft>
              <a:defRPr kumimoji="1" b="1">
                <a:solidFill>
                  <a:schemeClr val="tx1"/>
                </a:solidFill>
                <a:latin typeface="Arial" charset="0"/>
                <a:ea typeface="宋体" charset="-122"/>
              </a:defRPr>
            </a:lvl7pPr>
            <a:lvl8pPr marL="3165310" indent="-211021" eaLnBrk="0" fontAlgn="base" hangingPunct="0">
              <a:spcBef>
                <a:spcPct val="20000"/>
              </a:spcBef>
              <a:spcAft>
                <a:spcPct val="0"/>
              </a:spcAft>
              <a:defRPr kumimoji="1" b="1">
                <a:solidFill>
                  <a:schemeClr val="tx1"/>
                </a:solidFill>
                <a:latin typeface="Arial" charset="0"/>
                <a:ea typeface="宋体" charset="-122"/>
              </a:defRPr>
            </a:lvl8pPr>
            <a:lvl9pPr marL="3587351" indent="-211021" eaLnBrk="0" fontAlgn="base" hangingPunct="0">
              <a:spcBef>
                <a:spcPct val="20000"/>
              </a:spcBef>
              <a:spcAft>
                <a:spcPct val="0"/>
              </a:spcAft>
              <a:defRPr kumimoji="1" b="1">
                <a:solidFill>
                  <a:schemeClr val="tx1"/>
                </a:solidFill>
                <a:latin typeface="Arial" charset="0"/>
                <a:ea typeface="宋体" charset="-122"/>
              </a:defRPr>
            </a:lvl9pPr>
          </a:lstStyle>
          <a:p>
            <a:pPr eaLnBrk="1" hangingPunct="1"/>
            <a:fld id="{1501D8CC-7345-4AE5-93FA-5167B2570717}" type="slidenum">
              <a:rPr kumimoji="0" lang="zh-CN" altLang="en-US" b="0" smtClean="0"/>
              <a:pPr eaLnBrk="1" hangingPunct="1"/>
              <a:t>115</a:t>
            </a:fld>
            <a:endParaRPr kumimoji="0" lang="en-US" altLang="zh-CN" b="0"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smtClean="0">
                <a:ea typeface="宋体" charset="-122"/>
              </a:rPr>
              <a:t>两坐标轴垂直。</a:t>
            </a:r>
          </a:p>
        </p:txBody>
      </p:sp>
    </p:spTree>
    <p:extLst>
      <p:ext uri="{BB962C8B-B14F-4D97-AF65-F5344CB8AC3E}">
        <p14:creationId xmlns="" xmlns:p14="http://schemas.microsoft.com/office/powerpoint/2010/main" val="3020378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descr="新模板.jpg"/>
          <p:cNvPicPr>
            <a:picLocks noChangeAspect="1"/>
          </p:cNvPicPr>
          <p:nvPr userDrawn="1"/>
        </p:nvPicPr>
        <p:blipFill>
          <a:blip r:embed="rId2" cstate="print"/>
          <a:stretch>
            <a:fillRect/>
          </a:stretch>
        </p:blipFill>
        <p:spPr>
          <a:xfrm>
            <a:off x="0" y="142408"/>
            <a:ext cx="9144000" cy="671561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4F5220E-2D73-4988-92E5-3E9CB77FCFD4}"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BB6FD9D-FA08-4F2A-90DD-7CEE8E59FBDF}"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71550" y="1341438"/>
            <a:ext cx="3749675"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3625" y="1341438"/>
            <a:ext cx="3751263"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Tree>
    <p:extLst>
      <p:ext uri="{BB962C8B-B14F-4D97-AF65-F5344CB8AC3E}">
        <p14:creationId xmlns="" xmlns:p14="http://schemas.microsoft.com/office/powerpoint/2010/main" val="3484210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0"/>
            <a:ext cx="8229600" cy="61261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409441387"/>
      </p:ext>
    </p:extLst>
  </p:cSld>
  <p:clrMapOvr>
    <a:masterClrMapping/>
  </p:clrMapOvr>
  <p:transition spd="slow">
    <p:random/>
    <p:sndAc>
      <p:stSnd>
        <p:snd r:embed="rId1" name="RICOCHET.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188913"/>
            <a:ext cx="7416800" cy="9366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71550" y="1341438"/>
            <a:ext cx="3749675"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3625" y="1341438"/>
            <a:ext cx="3751263"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6588125" y="6165850"/>
            <a:ext cx="2555875" cy="476250"/>
          </a:xfrm>
        </p:spPr>
        <p:txBody>
          <a:bodyPr/>
          <a:lstStyle>
            <a:lvl1pPr>
              <a:defRPr/>
            </a:lvl1pPr>
          </a:lstStyle>
          <a:p>
            <a:pPr>
              <a:defRPr/>
            </a:pPr>
            <a:endParaRPr lang="zh-CN" altLang="zh-CN"/>
          </a:p>
        </p:txBody>
      </p:sp>
    </p:spTree>
    <p:extLst>
      <p:ext uri="{BB962C8B-B14F-4D97-AF65-F5344CB8AC3E}">
        <p14:creationId xmlns:p14="http://schemas.microsoft.com/office/powerpoint/2010/main" xmlns="" val="3864022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C97F9-F9CD-4157-89CB-49D88DD92681}" type="datetimeFigureOut">
              <a:rPr lang="zh-CN" altLang="en-US" smtClean="0"/>
              <a:pPr/>
              <a:t>2018/1/2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1F764-3447-43B2-9263-F1A5B16B4A13}" type="slidenum">
              <a:rPr lang="zh-CN" altLang="en-US" smtClean="0"/>
              <a:pPr/>
              <a:t>‹#›</a:t>
            </a:fld>
            <a:endParaRPr lang="zh-CN" altLang="en-US"/>
          </a:p>
        </p:txBody>
      </p:sp>
      <p:pic>
        <p:nvPicPr>
          <p:cNvPr id="7" name="图片 6" descr="新模板.jpg"/>
          <p:cNvPicPr>
            <a:picLocks noChangeAspect="1"/>
          </p:cNvPicPr>
          <p:nvPr userDrawn="1"/>
        </p:nvPicPr>
        <p:blipFill>
          <a:blip r:embed="rId8" cstate="print"/>
          <a:stretch>
            <a:fillRect/>
          </a:stretch>
        </p:blipFill>
        <p:spPr>
          <a:xfrm>
            <a:off x="0" y="142408"/>
            <a:ext cx="9144000" cy="671561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42.png"/></Relationships>
</file>

<file path=ppt/slides/_rels/slide100.xml.rels><?xml version="1.0" encoding="UTF-8" standalone="yes"?>
<Relationships xmlns="http://schemas.openxmlformats.org/package/2006/relationships"><Relationship Id="rId8" Type="http://schemas.openxmlformats.org/officeDocument/2006/relationships/oleObject" Target="../embeddings/oleObject297.bin"/><Relationship Id="rId3" Type="http://schemas.openxmlformats.org/officeDocument/2006/relationships/oleObject" Target="../embeddings/oleObject292.bin"/><Relationship Id="rId7" Type="http://schemas.openxmlformats.org/officeDocument/2006/relationships/oleObject" Target="../embeddings/oleObject296.bin"/><Relationship Id="rId2" Type="http://schemas.openxmlformats.org/officeDocument/2006/relationships/slideLayout" Target="../slideLayouts/slideLayout3.xml"/><Relationship Id="rId1" Type="http://schemas.openxmlformats.org/officeDocument/2006/relationships/vmlDrawing" Target="../drawings/vmlDrawing77.vml"/><Relationship Id="rId6" Type="http://schemas.openxmlformats.org/officeDocument/2006/relationships/oleObject" Target="../embeddings/oleObject295.bin"/><Relationship Id="rId5" Type="http://schemas.openxmlformats.org/officeDocument/2006/relationships/oleObject" Target="../embeddings/oleObject294.bin"/><Relationship Id="rId4" Type="http://schemas.openxmlformats.org/officeDocument/2006/relationships/oleObject" Target="../embeddings/oleObject293.bin"/></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298.bin"/><Relationship Id="rId2" Type="http://schemas.openxmlformats.org/officeDocument/2006/relationships/slideLayout" Target="../slideLayouts/slideLayout3.xml"/><Relationship Id="rId1" Type="http://schemas.openxmlformats.org/officeDocument/2006/relationships/vmlDrawing" Target="../drawings/vmlDrawing78.vml"/><Relationship Id="rId6" Type="http://schemas.openxmlformats.org/officeDocument/2006/relationships/oleObject" Target="../embeddings/oleObject301.bin"/><Relationship Id="rId5" Type="http://schemas.openxmlformats.org/officeDocument/2006/relationships/oleObject" Target="../embeddings/oleObject300.bin"/><Relationship Id="rId4" Type="http://schemas.openxmlformats.org/officeDocument/2006/relationships/oleObject" Target="../embeddings/oleObject299.bin"/></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image" Target="../media/image336.png"/><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image" Target="../media/image337.jpe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image" Target="../media/image338.png"/><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image" Target="../media/image339.png"/><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343.png"/><Relationship Id="rId2" Type="http://schemas.openxmlformats.org/officeDocument/2006/relationships/slideLayout" Target="../slideLayouts/slideLayout3.xml"/><Relationship Id="rId1" Type="http://schemas.openxmlformats.org/officeDocument/2006/relationships/vmlDrawing" Target="../drawings/vmlDrawing79.vml"/><Relationship Id="rId6" Type="http://schemas.openxmlformats.org/officeDocument/2006/relationships/oleObject" Target="../embeddings/oleObject304.bin"/><Relationship Id="rId5" Type="http://schemas.openxmlformats.org/officeDocument/2006/relationships/oleObject" Target="../embeddings/oleObject303.bin"/><Relationship Id="rId4" Type="http://schemas.openxmlformats.org/officeDocument/2006/relationships/oleObject" Target="../embeddings/oleObject302.bin"/></Relationships>
</file>

<file path=ppt/slides/_rels/slide1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image" Target="../media/image344.jpe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image" Target="../media/image345.png"/><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image" Target="../media/image346.png"/><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image" Target="../media/image348.png"/><Relationship Id="rId2" Type="http://schemas.openxmlformats.org/officeDocument/2006/relationships/slideLayout" Target="../slideLayouts/slideLayout3.xml"/><Relationship Id="rId1" Type="http://schemas.openxmlformats.org/officeDocument/2006/relationships/vmlDrawing" Target="../drawings/vmlDrawing80.vml"/><Relationship Id="rId4" Type="http://schemas.openxmlformats.org/officeDocument/2006/relationships/oleObject" Target="../embeddings/oleObject305.bin"/></Relationships>
</file>

<file path=ppt/slides/_rels/slide114.xml.rels><?xml version="1.0" encoding="UTF-8" standalone="yes"?>
<Relationships xmlns="http://schemas.openxmlformats.org/package/2006/relationships"><Relationship Id="rId8" Type="http://schemas.openxmlformats.org/officeDocument/2006/relationships/oleObject" Target="../embeddings/oleObject309.bin"/><Relationship Id="rId3" Type="http://schemas.openxmlformats.org/officeDocument/2006/relationships/oleObject" Target="../embeddings/oleObject306.bin"/><Relationship Id="rId7" Type="http://schemas.openxmlformats.org/officeDocument/2006/relationships/oleObject" Target="../embeddings/oleObject308.bin"/><Relationship Id="rId2" Type="http://schemas.openxmlformats.org/officeDocument/2006/relationships/slideLayout" Target="../slideLayouts/slideLayout3.xml"/><Relationship Id="rId1" Type="http://schemas.openxmlformats.org/officeDocument/2006/relationships/vmlDrawing" Target="../drawings/vmlDrawing81.vml"/><Relationship Id="rId6" Type="http://schemas.openxmlformats.org/officeDocument/2006/relationships/image" Target="../media/image354.png"/><Relationship Id="rId5" Type="http://schemas.openxmlformats.org/officeDocument/2006/relationships/image" Target="../media/image353.png"/><Relationship Id="rId4" Type="http://schemas.openxmlformats.org/officeDocument/2006/relationships/oleObject" Target="../embeddings/oleObject307.bin"/></Relationships>
</file>

<file path=ppt/slides/_rels/slide115.xml.rels><?xml version="1.0" encoding="UTF-8" standalone="yes"?>
<Relationships xmlns="http://schemas.openxmlformats.org/package/2006/relationships"><Relationship Id="rId3" Type="http://schemas.openxmlformats.org/officeDocument/2006/relationships/image" Target="../media/image35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image" Target="../media/image356.png"/><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8" Type="http://schemas.openxmlformats.org/officeDocument/2006/relationships/oleObject" Target="../embeddings/oleObject313.bin"/><Relationship Id="rId3" Type="http://schemas.openxmlformats.org/officeDocument/2006/relationships/image" Target="../media/image362.png"/><Relationship Id="rId7" Type="http://schemas.openxmlformats.org/officeDocument/2006/relationships/image" Target="../media/image363.png"/><Relationship Id="rId2" Type="http://schemas.openxmlformats.org/officeDocument/2006/relationships/slideLayout" Target="../slideLayouts/slideLayout3.xml"/><Relationship Id="rId1" Type="http://schemas.openxmlformats.org/officeDocument/2006/relationships/vmlDrawing" Target="../drawings/vmlDrawing82.vml"/><Relationship Id="rId6" Type="http://schemas.openxmlformats.org/officeDocument/2006/relationships/oleObject" Target="../embeddings/oleObject312.bin"/><Relationship Id="rId5" Type="http://schemas.openxmlformats.org/officeDocument/2006/relationships/oleObject" Target="../embeddings/oleObject311.bin"/><Relationship Id="rId4" Type="http://schemas.openxmlformats.org/officeDocument/2006/relationships/oleObject" Target="../embeddings/oleObject310.bin"/><Relationship Id="rId9" Type="http://schemas.openxmlformats.org/officeDocument/2006/relationships/oleObject" Target="../embeddings/oleObject314.bin"/></Relationships>
</file>

<file path=ppt/slides/_rels/slide118.xml.rels><?xml version="1.0" encoding="UTF-8" standalone="yes"?>
<Relationships xmlns="http://schemas.openxmlformats.org/package/2006/relationships"><Relationship Id="rId2" Type="http://schemas.openxmlformats.org/officeDocument/2006/relationships/image" Target="../media/image364.png"/><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image" Target="../media/image36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oleObject" Target="../embeddings/oleObject38.bin"/><Relationship Id="rId7" Type="http://schemas.openxmlformats.org/officeDocument/2006/relationships/oleObject" Target="../embeddings/oleObject42.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41.bin"/><Relationship Id="rId5" Type="http://schemas.openxmlformats.org/officeDocument/2006/relationships/oleObject" Target="../embeddings/oleObject40.bin"/><Relationship Id="rId4" Type="http://schemas.openxmlformats.org/officeDocument/2006/relationships/oleObject" Target="../embeddings/oleObject39.bin"/><Relationship Id="rId9" Type="http://schemas.openxmlformats.org/officeDocument/2006/relationships/oleObject" Target="../embeddings/oleObject44.bin"/></Relationships>
</file>

<file path=ppt/slides/_rels/slide120.xml.rels><?xml version="1.0" encoding="UTF-8" standalone="yes"?>
<Relationships xmlns="http://schemas.openxmlformats.org/package/2006/relationships"><Relationship Id="rId2" Type="http://schemas.openxmlformats.org/officeDocument/2006/relationships/image" Target="../media/image366.png"/><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image" Target="../media/image367.pn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image" Target="../media/image368.png"/><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slideLayout" Target="../slideLayouts/slideLayout3.xml"/><Relationship Id="rId1" Type="http://schemas.openxmlformats.org/officeDocument/2006/relationships/vmlDrawing" Target="../drawings/vmlDrawing83.vml"/><Relationship Id="rId4" Type="http://schemas.openxmlformats.org/officeDocument/2006/relationships/oleObject" Target="../embeddings/oleObject315.bin"/></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316.bin"/><Relationship Id="rId2" Type="http://schemas.openxmlformats.org/officeDocument/2006/relationships/slideLayout" Target="../slideLayouts/slideLayout3.xml"/><Relationship Id="rId1" Type="http://schemas.openxmlformats.org/officeDocument/2006/relationships/vmlDrawing" Target="../drawings/vmlDrawing84.vml"/><Relationship Id="rId4" Type="http://schemas.openxmlformats.org/officeDocument/2006/relationships/oleObject" Target="../embeddings/oleObject317.bin"/></Relationships>
</file>

<file path=ppt/slides/_rels/slide125.xml.rels><?xml version="1.0" encoding="UTF-8" standalone="yes"?>
<Relationships xmlns="http://schemas.openxmlformats.org/package/2006/relationships"><Relationship Id="rId2" Type="http://schemas.openxmlformats.org/officeDocument/2006/relationships/image" Target="../media/image373.emf"/><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image" Target="../media/image374.emf"/><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oleObject" Target="../embeddings/oleObject45.bin"/><Relationship Id="rId7" Type="http://schemas.openxmlformats.org/officeDocument/2006/relationships/oleObject" Target="../embeddings/oleObject49.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48.bin"/><Relationship Id="rId5" Type="http://schemas.openxmlformats.org/officeDocument/2006/relationships/oleObject" Target="../embeddings/oleObject47.bin"/><Relationship Id="rId4" Type="http://schemas.openxmlformats.org/officeDocument/2006/relationships/oleObject" Target="../embeddings/oleObject46.bin"/></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318.bin"/><Relationship Id="rId2" Type="http://schemas.openxmlformats.org/officeDocument/2006/relationships/slideLayout" Target="../slideLayouts/slideLayout3.xml"/><Relationship Id="rId1" Type="http://schemas.openxmlformats.org/officeDocument/2006/relationships/vmlDrawing" Target="../drawings/vmlDrawing85.vml"/><Relationship Id="rId4" Type="http://schemas.openxmlformats.org/officeDocument/2006/relationships/oleObject" Target="../embeddings/oleObject319.bin"/></Relationships>
</file>

<file path=ppt/slides/_rels/slide131.xml.rels><?xml version="1.0" encoding="UTF-8" standalone="yes"?>
<Relationships xmlns="http://schemas.openxmlformats.org/package/2006/relationships"><Relationship Id="rId2" Type="http://schemas.openxmlformats.org/officeDocument/2006/relationships/image" Target="../media/image377.png"/><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image" Target="../media/image378.png"/><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image" Target="../media/image379.png"/><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8" Type="http://schemas.openxmlformats.org/officeDocument/2006/relationships/oleObject" Target="../embeddings/oleObject322.bin"/><Relationship Id="rId3" Type="http://schemas.openxmlformats.org/officeDocument/2006/relationships/slide" Target="slide58.xml"/><Relationship Id="rId7" Type="http://schemas.openxmlformats.org/officeDocument/2006/relationships/oleObject" Target="../embeddings/oleObject321.bin"/><Relationship Id="rId2" Type="http://schemas.openxmlformats.org/officeDocument/2006/relationships/slideLayout" Target="../slideLayouts/slideLayout3.xml"/><Relationship Id="rId1" Type="http://schemas.openxmlformats.org/officeDocument/2006/relationships/vmlDrawing" Target="../drawings/vmlDrawing86.vml"/><Relationship Id="rId6" Type="http://schemas.openxmlformats.org/officeDocument/2006/relationships/image" Target="../media/image385.png"/><Relationship Id="rId5" Type="http://schemas.openxmlformats.org/officeDocument/2006/relationships/oleObject" Target="../embeddings/oleObject320.bin"/><Relationship Id="rId4" Type="http://schemas.openxmlformats.org/officeDocument/2006/relationships/image" Target="../media/image384.png"/><Relationship Id="rId9" Type="http://schemas.openxmlformats.org/officeDocument/2006/relationships/oleObject" Target="../embeddings/oleObject323.bin"/></Relationships>
</file>

<file path=ppt/slides/_rels/slide1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oleObject" Target="../embeddings/oleObject53.bin"/><Relationship Id="rId5" Type="http://schemas.openxmlformats.org/officeDocument/2006/relationships/oleObject" Target="../embeddings/oleObject52.bin"/><Relationship Id="rId4" Type="http://schemas.openxmlformats.org/officeDocument/2006/relationships/oleObject" Target="../embeddings/oleObject51.bin"/></Relationships>
</file>

<file path=ppt/slides/_rels/slide1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3.xml"/><Relationship Id="rId1" Type="http://schemas.openxmlformats.org/officeDocument/2006/relationships/vmlDrawing" Target="../drawings/vmlDrawing11.vml"/><Relationship Id="rId5" Type="http://schemas.openxmlformats.org/officeDocument/2006/relationships/oleObject" Target="../embeddings/oleObject55.bin"/><Relationship Id="rId4" Type="http://schemas.openxmlformats.org/officeDocument/2006/relationships/oleObject" Target="../embeddings/oleObject54.bin"/></Relationships>
</file>

<file path=ppt/slides/_rels/slide1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oleObject" Target="../embeddings/oleObject59.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oleObject" Target="../embeddings/oleObject58.bin"/><Relationship Id="rId5" Type="http://schemas.openxmlformats.org/officeDocument/2006/relationships/oleObject" Target="../embeddings/oleObject57.bin"/><Relationship Id="rId4" Type="http://schemas.openxmlformats.org/officeDocument/2006/relationships/oleObject" Target="../embeddings/oleObject56.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3.xml"/><Relationship Id="rId1" Type="http://schemas.openxmlformats.org/officeDocument/2006/relationships/vmlDrawing" Target="../drawings/vmlDrawing13.vml"/><Relationship Id="rId5" Type="http://schemas.openxmlformats.org/officeDocument/2006/relationships/oleObject" Target="../embeddings/oleObject61.bin"/><Relationship Id="rId4" Type="http://schemas.openxmlformats.org/officeDocument/2006/relationships/image" Target="../media/image7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75.png"/><Relationship Id="rId5" Type="http://schemas.openxmlformats.org/officeDocument/2006/relationships/oleObject" Target="../embeddings/oleObject64.bin"/><Relationship Id="rId4" Type="http://schemas.openxmlformats.org/officeDocument/2006/relationships/oleObject" Target="../embeddings/oleObject63.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3.xml"/><Relationship Id="rId1" Type="http://schemas.openxmlformats.org/officeDocument/2006/relationships/vmlDrawing" Target="../drawings/vmlDrawing15.vml"/><Relationship Id="rId4" Type="http://schemas.openxmlformats.org/officeDocument/2006/relationships/image" Target="../media/image7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notesSlide" Target="../notesSlides/notesSlide1.xml"/><Relationship Id="rId7" Type="http://schemas.openxmlformats.org/officeDocument/2006/relationships/oleObject" Target="../embeddings/oleObject69.bin"/><Relationship Id="rId2" Type="http://schemas.openxmlformats.org/officeDocument/2006/relationships/slideLayout" Target="../slideLayouts/slideLayout3.xml"/><Relationship Id="rId1" Type="http://schemas.openxmlformats.org/officeDocument/2006/relationships/vmlDrawing" Target="../drawings/vmlDrawing16.vml"/><Relationship Id="rId6" Type="http://schemas.openxmlformats.org/officeDocument/2006/relationships/oleObject" Target="../embeddings/oleObject68.bin"/><Relationship Id="rId5" Type="http://schemas.openxmlformats.org/officeDocument/2006/relationships/oleObject" Target="../embeddings/oleObject67.bin"/><Relationship Id="rId4" Type="http://schemas.openxmlformats.org/officeDocument/2006/relationships/oleObject" Target="../embeddings/oleObject66.bin"/><Relationship Id="rId9" Type="http://schemas.openxmlformats.org/officeDocument/2006/relationships/oleObject" Target="../embeddings/oleObject71.bin"/></Relationships>
</file>

<file path=ppt/slides/_rels/slide2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slideLayout" Target="../slideLayouts/slideLayout3.xml"/><Relationship Id="rId1" Type="http://schemas.openxmlformats.org/officeDocument/2006/relationships/vmlDrawing" Target="../drawings/vmlDrawing17.vml"/><Relationship Id="rId6" Type="http://schemas.openxmlformats.org/officeDocument/2006/relationships/oleObject" Target="../embeddings/oleObject74.bin"/><Relationship Id="rId5" Type="http://schemas.openxmlformats.org/officeDocument/2006/relationships/oleObject" Target="../embeddings/oleObject73.bin"/><Relationship Id="rId4" Type="http://schemas.openxmlformats.org/officeDocument/2006/relationships/oleObject" Target="../embeddings/oleObject72.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3.xml"/><Relationship Id="rId1" Type="http://schemas.openxmlformats.org/officeDocument/2006/relationships/vmlDrawing" Target="../drawings/vmlDrawing18.vml"/><Relationship Id="rId4" Type="http://schemas.openxmlformats.org/officeDocument/2006/relationships/oleObject" Target="../embeddings/oleObject76.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3.xml"/><Relationship Id="rId1" Type="http://schemas.openxmlformats.org/officeDocument/2006/relationships/vmlDrawing" Target="../drawings/vmlDrawing19.vml"/><Relationship Id="rId6" Type="http://schemas.openxmlformats.org/officeDocument/2006/relationships/oleObject" Target="../embeddings/oleObject80.bin"/><Relationship Id="rId5" Type="http://schemas.openxmlformats.org/officeDocument/2006/relationships/oleObject" Target="../embeddings/oleObject79.bin"/><Relationship Id="rId4" Type="http://schemas.openxmlformats.org/officeDocument/2006/relationships/oleObject" Target="../embeddings/oleObject78.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3.xml"/><Relationship Id="rId1" Type="http://schemas.openxmlformats.org/officeDocument/2006/relationships/vmlDrawing" Target="../drawings/vmlDrawing20.vml"/><Relationship Id="rId5" Type="http://schemas.openxmlformats.org/officeDocument/2006/relationships/image" Target="../media/image95.png"/><Relationship Id="rId4" Type="http://schemas.openxmlformats.org/officeDocument/2006/relationships/oleObject" Target="../embeddings/oleObject82.bin"/></Relationships>
</file>

<file path=ppt/slides/_rels/slide29.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oleObject" Target="../embeddings/oleObject83.bin"/><Relationship Id="rId7" Type="http://schemas.openxmlformats.org/officeDocument/2006/relationships/oleObject" Target="../embeddings/oleObject87.bin"/><Relationship Id="rId2" Type="http://schemas.openxmlformats.org/officeDocument/2006/relationships/slideLayout" Target="../slideLayouts/slideLayout3.xml"/><Relationship Id="rId1" Type="http://schemas.openxmlformats.org/officeDocument/2006/relationships/vmlDrawing" Target="../drawings/vmlDrawing21.vml"/><Relationship Id="rId6" Type="http://schemas.openxmlformats.org/officeDocument/2006/relationships/oleObject" Target="../embeddings/oleObject86.bin"/><Relationship Id="rId5" Type="http://schemas.openxmlformats.org/officeDocument/2006/relationships/oleObject" Target="../embeddings/oleObject85.bin"/><Relationship Id="rId4" Type="http://schemas.openxmlformats.org/officeDocument/2006/relationships/oleObject" Target="../embeddings/oleObject8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vmlDrawing" Target="../drawings/vmlDrawing22.vml"/><Relationship Id="rId6" Type="http://schemas.openxmlformats.org/officeDocument/2006/relationships/oleObject" Target="../embeddings/oleObject90.bin"/><Relationship Id="rId5" Type="http://schemas.openxmlformats.org/officeDocument/2006/relationships/oleObject" Target="../embeddings/oleObject89.bin"/><Relationship Id="rId4" Type="http://schemas.openxmlformats.org/officeDocument/2006/relationships/oleObject" Target="../embeddings/oleObject88.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23.vml"/><Relationship Id="rId6" Type="http://schemas.openxmlformats.org/officeDocument/2006/relationships/oleObject" Target="../embeddings/oleObject93.bin"/><Relationship Id="rId5" Type="http://schemas.openxmlformats.org/officeDocument/2006/relationships/oleObject" Target="../embeddings/oleObject92.bin"/><Relationship Id="rId4" Type="http://schemas.openxmlformats.org/officeDocument/2006/relationships/oleObject" Target="../embeddings/oleObject91.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24.vml"/><Relationship Id="rId5" Type="http://schemas.openxmlformats.org/officeDocument/2006/relationships/oleObject" Target="../embeddings/oleObject95.bin"/><Relationship Id="rId4" Type="http://schemas.openxmlformats.org/officeDocument/2006/relationships/oleObject" Target="../embeddings/oleObject94.bin"/></Relationships>
</file>

<file path=ppt/slides/_rels/slide34.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00.bin"/><Relationship Id="rId13" Type="http://schemas.openxmlformats.org/officeDocument/2006/relationships/oleObject" Target="../embeddings/oleObject105.bin"/><Relationship Id="rId3" Type="http://schemas.openxmlformats.org/officeDocument/2006/relationships/audio" Target="../media/audio1.wav"/><Relationship Id="rId7" Type="http://schemas.openxmlformats.org/officeDocument/2006/relationships/oleObject" Target="../embeddings/oleObject99.bin"/><Relationship Id="rId12" Type="http://schemas.openxmlformats.org/officeDocument/2006/relationships/oleObject" Target="../embeddings/oleObject104.bin"/><Relationship Id="rId2" Type="http://schemas.openxmlformats.org/officeDocument/2006/relationships/slideLayout" Target="../slideLayouts/slideLayout5.xml"/><Relationship Id="rId1" Type="http://schemas.openxmlformats.org/officeDocument/2006/relationships/vmlDrawing" Target="../drawings/vmlDrawing25.vml"/><Relationship Id="rId6" Type="http://schemas.openxmlformats.org/officeDocument/2006/relationships/oleObject" Target="../embeddings/oleObject98.bin"/><Relationship Id="rId11" Type="http://schemas.openxmlformats.org/officeDocument/2006/relationships/oleObject" Target="../embeddings/oleObject103.bin"/><Relationship Id="rId5" Type="http://schemas.openxmlformats.org/officeDocument/2006/relationships/oleObject" Target="../embeddings/oleObject97.bin"/><Relationship Id="rId15" Type="http://schemas.openxmlformats.org/officeDocument/2006/relationships/oleObject" Target="../embeddings/oleObject107.bin"/><Relationship Id="rId10" Type="http://schemas.openxmlformats.org/officeDocument/2006/relationships/oleObject" Target="../embeddings/oleObject102.bin"/><Relationship Id="rId4" Type="http://schemas.openxmlformats.org/officeDocument/2006/relationships/oleObject" Target="../embeddings/oleObject96.bin"/><Relationship Id="rId9" Type="http://schemas.openxmlformats.org/officeDocument/2006/relationships/oleObject" Target="../embeddings/oleObject101.bin"/><Relationship Id="rId14" Type="http://schemas.openxmlformats.org/officeDocument/2006/relationships/oleObject" Target="../embeddings/oleObject106.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3.xml"/><Relationship Id="rId1" Type="http://schemas.openxmlformats.org/officeDocument/2006/relationships/vmlDrawing" Target="../drawings/vmlDrawing26.vml"/><Relationship Id="rId5" Type="http://schemas.openxmlformats.org/officeDocument/2006/relationships/oleObject" Target="../embeddings/oleObject110.bin"/><Relationship Id="rId4" Type="http://schemas.openxmlformats.org/officeDocument/2006/relationships/oleObject" Target="../embeddings/oleObject109.bin"/></Relationships>
</file>

<file path=ppt/slides/_rels/slide38.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4.bin"/><Relationship Id="rId11" Type="http://schemas.openxmlformats.org/officeDocument/2006/relationships/image" Target="../media/image10.png"/><Relationship Id="rId5" Type="http://schemas.openxmlformats.org/officeDocument/2006/relationships/oleObject" Target="../embeddings/oleObject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40.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slideLayout" Target="../slideLayouts/slideLayout3.xml"/><Relationship Id="rId1" Type="http://schemas.openxmlformats.org/officeDocument/2006/relationships/vmlDrawing" Target="../drawings/vmlDrawing27.vml"/><Relationship Id="rId4" Type="http://schemas.openxmlformats.org/officeDocument/2006/relationships/oleObject" Target="../embeddings/oleObject111.bin"/></Relationships>
</file>

<file path=ppt/slides/_rels/slide4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slideLayout" Target="../slideLayouts/slideLayout3.xml"/><Relationship Id="rId1" Type="http://schemas.openxmlformats.org/officeDocument/2006/relationships/vmlDrawing" Target="../drawings/vmlDrawing28.vml"/><Relationship Id="rId4" Type="http://schemas.openxmlformats.org/officeDocument/2006/relationships/oleObject" Target="../embeddings/oleObject112.bin"/></Relationships>
</file>

<file path=ppt/slides/_rels/slide42.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slideLayout" Target="../slideLayouts/slideLayout3.xml"/><Relationship Id="rId1" Type="http://schemas.openxmlformats.org/officeDocument/2006/relationships/vmlDrawing" Target="../drawings/vmlDrawing29.vml"/><Relationship Id="rId4" Type="http://schemas.openxmlformats.org/officeDocument/2006/relationships/oleObject" Target="../embeddings/oleObject113.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14.bin"/><Relationship Id="rId7" Type="http://schemas.openxmlformats.org/officeDocument/2006/relationships/oleObject" Target="../embeddings/oleObject118.bin"/><Relationship Id="rId2" Type="http://schemas.openxmlformats.org/officeDocument/2006/relationships/slideLayout" Target="../slideLayouts/slideLayout3.xml"/><Relationship Id="rId1" Type="http://schemas.openxmlformats.org/officeDocument/2006/relationships/vmlDrawing" Target="../drawings/vmlDrawing30.vml"/><Relationship Id="rId6" Type="http://schemas.openxmlformats.org/officeDocument/2006/relationships/oleObject" Target="../embeddings/oleObject117.bin"/><Relationship Id="rId5" Type="http://schemas.openxmlformats.org/officeDocument/2006/relationships/oleObject" Target="../embeddings/oleObject116.bin"/><Relationship Id="rId4" Type="http://schemas.openxmlformats.org/officeDocument/2006/relationships/oleObject" Target="../embeddings/oleObject115.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3.xml"/><Relationship Id="rId1" Type="http://schemas.openxmlformats.org/officeDocument/2006/relationships/vmlDrawing" Target="../drawings/vmlDrawing31.vml"/></Relationships>
</file>

<file path=ppt/slides/_rels/slide4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slideLayout" Target="../slideLayouts/slideLayout3.xml"/><Relationship Id="rId1" Type="http://schemas.openxmlformats.org/officeDocument/2006/relationships/vmlDrawing" Target="../drawings/vmlDrawing32.vml"/><Relationship Id="rId4" Type="http://schemas.openxmlformats.org/officeDocument/2006/relationships/oleObject" Target="../embeddings/oleObject120.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3.xml"/><Relationship Id="rId1" Type="http://schemas.openxmlformats.org/officeDocument/2006/relationships/vmlDrawing" Target="../drawings/vmlDrawing33.vml"/><Relationship Id="rId4" Type="http://schemas.openxmlformats.org/officeDocument/2006/relationships/oleObject" Target="../embeddings/oleObject122.bin"/></Relationships>
</file>

<file path=ppt/slides/_rels/slide47.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3.xml"/><Relationship Id="rId1" Type="http://schemas.openxmlformats.org/officeDocument/2006/relationships/vmlDrawing" Target="../drawings/vmlDrawing34.vml"/><Relationship Id="rId4" Type="http://schemas.openxmlformats.org/officeDocument/2006/relationships/oleObject" Target="../embeddings/oleObject124.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50.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slideLayout" Target="../slideLayouts/slideLayout3.xml"/><Relationship Id="rId1" Type="http://schemas.openxmlformats.org/officeDocument/2006/relationships/vmlDrawing" Target="../drawings/vmlDrawing35.vml"/><Relationship Id="rId6" Type="http://schemas.openxmlformats.org/officeDocument/2006/relationships/oleObject" Target="../embeddings/oleObject127.bin"/><Relationship Id="rId5" Type="http://schemas.openxmlformats.org/officeDocument/2006/relationships/oleObject" Target="../embeddings/oleObject126.bin"/><Relationship Id="rId4" Type="http://schemas.openxmlformats.org/officeDocument/2006/relationships/oleObject" Target="../embeddings/oleObject125.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3.xml"/><Relationship Id="rId1" Type="http://schemas.openxmlformats.org/officeDocument/2006/relationships/vmlDrawing" Target="../drawings/vmlDrawing36.vml"/><Relationship Id="rId5" Type="http://schemas.openxmlformats.org/officeDocument/2006/relationships/oleObject" Target="../embeddings/oleObject130.bin"/><Relationship Id="rId4" Type="http://schemas.openxmlformats.org/officeDocument/2006/relationships/oleObject" Target="../embeddings/oleObject129.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36.bin"/><Relationship Id="rId3" Type="http://schemas.openxmlformats.org/officeDocument/2006/relationships/oleObject" Target="../embeddings/oleObject131.bin"/><Relationship Id="rId7" Type="http://schemas.openxmlformats.org/officeDocument/2006/relationships/oleObject" Target="../embeddings/oleObject135.bin"/><Relationship Id="rId2" Type="http://schemas.openxmlformats.org/officeDocument/2006/relationships/slideLayout" Target="../slideLayouts/slideLayout3.xml"/><Relationship Id="rId1" Type="http://schemas.openxmlformats.org/officeDocument/2006/relationships/vmlDrawing" Target="../drawings/vmlDrawing37.vml"/><Relationship Id="rId6" Type="http://schemas.openxmlformats.org/officeDocument/2006/relationships/oleObject" Target="../embeddings/oleObject134.bin"/><Relationship Id="rId5" Type="http://schemas.openxmlformats.org/officeDocument/2006/relationships/oleObject" Target="../embeddings/oleObject133.bin"/><Relationship Id="rId4" Type="http://schemas.openxmlformats.org/officeDocument/2006/relationships/oleObject" Target="../embeddings/oleObject132.bin"/><Relationship Id="rId9" Type="http://schemas.openxmlformats.org/officeDocument/2006/relationships/oleObject" Target="../embeddings/oleObject137.bin"/></Relationships>
</file>

<file path=ppt/slides/_rels/slide53.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slideLayout" Target="../slideLayouts/slideLayout3.xml"/><Relationship Id="rId1" Type="http://schemas.openxmlformats.org/officeDocument/2006/relationships/vmlDrawing" Target="../drawings/vmlDrawing38.vml"/><Relationship Id="rId5" Type="http://schemas.openxmlformats.org/officeDocument/2006/relationships/oleObject" Target="../embeddings/oleObject139.bin"/><Relationship Id="rId4" Type="http://schemas.openxmlformats.org/officeDocument/2006/relationships/oleObject" Target="../embeddings/oleObject138.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3.xml"/><Relationship Id="rId1" Type="http://schemas.openxmlformats.org/officeDocument/2006/relationships/vmlDrawing" Target="../drawings/vmlDrawing39.vml"/><Relationship Id="rId5" Type="http://schemas.openxmlformats.org/officeDocument/2006/relationships/oleObject" Target="../embeddings/oleObject142.bin"/><Relationship Id="rId4" Type="http://schemas.openxmlformats.org/officeDocument/2006/relationships/oleObject" Target="../embeddings/oleObject141.bin"/></Relationships>
</file>

<file path=ppt/slides/_rels/slide5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5.xml"/><Relationship Id="rId1" Type="http://schemas.openxmlformats.org/officeDocument/2006/relationships/vmlDrawing" Target="../drawings/vmlDrawing40.vml"/><Relationship Id="rId6" Type="http://schemas.openxmlformats.org/officeDocument/2006/relationships/oleObject" Target="../embeddings/oleObject144.bin"/><Relationship Id="rId5" Type="http://schemas.openxmlformats.org/officeDocument/2006/relationships/image" Target="../media/image162.png"/><Relationship Id="rId4" Type="http://schemas.openxmlformats.org/officeDocument/2006/relationships/oleObject" Target="../embeddings/oleObject143.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50.bin"/><Relationship Id="rId3" Type="http://schemas.openxmlformats.org/officeDocument/2006/relationships/oleObject" Target="../embeddings/oleObject145.bin"/><Relationship Id="rId7" Type="http://schemas.openxmlformats.org/officeDocument/2006/relationships/oleObject" Target="../embeddings/oleObject149.bin"/><Relationship Id="rId2" Type="http://schemas.openxmlformats.org/officeDocument/2006/relationships/slideLayout" Target="../slideLayouts/slideLayout3.xml"/><Relationship Id="rId1" Type="http://schemas.openxmlformats.org/officeDocument/2006/relationships/vmlDrawing" Target="../drawings/vmlDrawing41.vml"/><Relationship Id="rId6" Type="http://schemas.openxmlformats.org/officeDocument/2006/relationships/oleObject" Target="../embeddings/oleObject148.bin"/><Relationship Id="rId5" Type="http://schemas.openxmlformats.org/officeDocument/2006/relationships/oleObject" Target="../embeddings/oleObject147.bin"/><Relationship Id="rId10" Type="http://schemas.openxmlformats.org/officeDocument/2006/relationships/oleObject" Target="../embeddings/oleObject152.bin"/><Relationship Id="rId4" Type="http://schemas.openxmlformats.org/officeDocument/2006/relationships/oleObject" Target="../embeddings/oleObject146.bin"/><Relationship Id="rId9" Type="http://schemas.openxmlformats.org/officeDocument/2006/relationships/oleObject" Target="../embeddings/oleObject151.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56.bin"/><Relationship Id="rId13" Type="http://schemas.openxmlformats.org/officeDocument/2006/relationships/oleObject" Target="../embeddings/oleObject160.bin"/><Relationship Id="rId3" Type="http://schemas.openxmlformats.org/officeDocument/2006/relationships/notesSlide" Target="../notesSlides/notesSlide5.xml"/><Relationship Id="rId7" Type="http://schemas.openxmlformats.org/officeDocument/2006/relationships/oleObject" Target="../embeddings/oleObject155.bin"/><Relationship Id="rId12" Type="http://schemas.openxmlformats.org/officeDocument/2006/relationships/oleObject" Target="../embeddings/oleObject159.bin"/><Relationship Id="rId2" Type="http://schemas.openxmlformats.org/officeDocument/2006/relationships/slideLayout" Target="../slideLayouts/slideLayout5.xml"/><Relationship Id="rId1" Type="http://schemas.openxmlformats.org/officeDocument/2006/relationships/vmlDrawing" Target="../drawings/vmlDrawing42.vml"/><Relationship Id="rId6" Type="http://schemas.openxmlformats.org/officeDocument/2006/relationships/oleObject" Target="../embeddings/oleObject154.bin"/><Relationship Id="rId11" Type="http://schemas.openxmlformats.org/officeDocument/2006/relationships/oleObject" Target="../embeddings/oleObject158.bin"/><Relationship Id="rId5" Type="http://schemas.openxmlformats.org/officeDocument/2006/relationships/oleObject" Target="../embeddings/oleObject153.bin"/><Relationship Id="rId10" Type="http://schemas.openxmlformats.org/officeDocument/2006/relationships/image" Target="../media/image184.png"/><Relationship Id="rId4" Type="http://schemas.openxmlformats.org/officeDocument/2006/relationships/audio" Target="../media/audio1.wav"/><Relationship Id="rId9" Type="http://schemas.openxmlformats.org/officeDocument/2006/relationships/oleObject" Target="../embeddings/oleObject157.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65.bin"/><Relationship Id="rId3" Type="http://schemas.openxmlformats.org/officeDocument/2006/relationships/slide" Target="slide136.xml"/><Relationship Id="rId7" Type="http://schemas.openxmlformats.org/officeDocument/2006/relationships/oleObject" Target="../embeddings/oleObject164.bin"/><Relationship Id="rId2" Type="http://schemas.openxmlformats.org/officeDocument/2006/relationships/slideLayout" Target="../slideLayouts/slideLayout3.xml"/><Relationship Id="rId1" Type="http://schemas.openxmlformats.org/officeDocument/2006/relationships/vmlDrawing" Target="../drawings/vmlDrawing43.vml"/><Relationship Id="rId6" Type="http://schemas.openxmlformats.org/officeDocument/2006/relationships/oleObject" Target="../embeddings/oleObject163.bin"/><Relationship Id="rId5" Type="http://schemas.openxmlformats.org/officeDocument/2006/relationships/oleObject" Target="../embeddings/oleObject162.bin"/><Relationship Id="rId4" Type="http://schemas.openxmlformats.org/officeDocument/2006/relationships/oleObject" Target="../embeddings/oleObject161.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69.bin"/><Relationship Id="rId3" Type="http://schemas.openxmlformats.org/officeDocument/2006/relationships/audio" Target="../media/audio1.wav"/><Relationship Id="rId7" Type="http://schemas.openxmlformats.org/officeDocument/2006/relationships/oleObject" Target="../embeddings/oleObject168.bin"/><Relationship Id="rId2" Type="http://schemas.openxmlformats.org/officeDocument/2006/relationships/slideLayout" Target="../slideLayouts/slideLayout5.xml"/><Relationship Id="rId1" Type="http://schemas.openxmlformats.org/officeDocument/2006/relationships/vmlDrawing" Target="../drawings/vmlDrawing44.vml"/><Relationship Id="rId6" Type="http://schemas.openxmlformats.org/officeDocument/2006/relationships/image" Target="../media/image196.png"/><Relationship Id="rId5" Type="http://schemas.openxmlformats.org/officeDocument/2006/relationships/oleObject" Target="../embeddings/oleObject167.bin"/><Relationship Id="rId10" Type="http://schemas.openxmlformats.org/officeDocument/2006/relationships/oleObject" Target="../embeddings/oleObject171.bin"/><Relationship Id="rId4" Type="http://schemas.openxmlformats.org/officeDocument/2006/relationships/oleObject" Target="../embeddings/oleObject166.bin"/><Relationship Id="rId9" Type="http://schemas.openxmlformats.org/officeDocument/2006/relationships/oleObject" Target="../embeddings/oleObject170.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oleObject" Target="../embeddings/oleObject25.bin"/><Relationship Id="rId3" Type="http://schemas.openxmlformats.org/officeDocument/2006/relationships/oleObject" Target="../embeddings/oleObject15.bin"/><Relationship Id="rId7" Type="http://schemas.openxmlformats.org/officeDocument/2006/relationships/oleObject" Target="../embeddings/oleObject19.bin"/><Relationship Id="rId12" Type="http://schemas.openxmlformats.org/officeDocument/2006/relationships/oleObject" Target="../embeddings/oleObject24.bin"/><Relationship Id="rId2" Type="http://schemas.openxmlformats.org/officeDocument/2006/relationships/slideLayout" Target="../slideLayouts/slideLayout3.xml"/><Relationship Id="rId16" Type="http://schemas.openxmlformats.org/officeDocument/2006/relationships/oleObject" Target="../embeddings/oleObject28.bin"/><Relationship Id="rId1" Type="http://schemas.openxmlformats.org/officeDocument/2006/relationships/vmlDrawing" Target="../drawings/vmlDrawing3.vml"/><Relationship Id="rId6" Type="http://schemas.openxmlformats.org/officeDocument/2006/relationships/oleObject" Target="../embeddings/oleObject18.bin"/><Relationship Id="rId11" Type="http://schemas.openxmlformats.org/officeDocument/2006/relationships/oleObject" Target="../embeddings/oleObject23.bin"/><Relationship Id="rId5" Type="http://schemas.openxmlformats.org/officeDocument/2006/relationships/oleObject" Target="../embeddings/oleObject17.bin"/><Relationship Id="rId15" Type="http://schemas.openxmlformats.org/officeDocument/2006/relationships/oleObject" Target="../embeddings/oleObject27.bin"/><Relationship Id="rId10" Type="http://schemas.openxmlformats.org/officeDocument/2006/relationships/oleObject" Target="../embeddings/oleObject22.bin"/><Relationship Id="rId4" Type="http://schemas.openxmlformats.org/officeDocument/2006/relationships/oleObject" Target="../embeddings/oleObject16.bin"/><Relationship Id="rId9" Type="http://schemas.openxmlformats.org/officeDocument/2006/relationships/oleObject" Target="../embeddings/oleObject21.bin"/><Relationship Id="rId14" Type="http://schemas.openxmlformats.org/officeDocument/2006/relationships/oleObject" Target="../embeddings/oleObject26.bin"/></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72.bin"/><Relationship Id="rId7" Type="http://schemas.openxmlformats.org/officeDocument/2006/relationships/oleObject" Target="../embeddings/oleObject176.bin"/><Relationship Id="rId2" Type="http://schemas.openxmlformats.org/officeDocument/2006/relationships/slideLayout" Target="../slideLayouts/slideLayout3.xml"/><Relationship Id="rId1" Type="http://schemas.openxmlformats.org/officeDocument/2006/relationships/vmlDrawing" Target="../drawings/vmlDrawing45.vml"/><Relationship Id="rId6" Type="http://schemas.openxmlformats.org/officeDocument/2006/relationships/oleObject" Target="../embeddings/oleObject175.bin"/><Relationship Id="rId5" Type="http://schemas.openxmlformats.org/officeDocument/2006/relationships/oleObject" Target="../embeddings/oleObject174.bin"/><Relationship Id="rId4" Type="http://schemas.openxmlformats.org/officeDocument/2006/relationships/oleObject" Target="../embeddings/oleObject173.bin"/></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77.bin"/><Relationship Id="rId2" Type="http://schemas.openxmlformats.org/officeDocument/2006/relationships/slideLayout" Target="../slideLayouts/slideLayout3.xml"/><Relationship Id="rId1" Type="http://schemas.openxmlformats.org/officeDocument/2006/relationships/vmlDrawing" Target="../drawings/vmlDrawing46.vml"/><Relationship Id="rId4" Type="http://schemas.openxmlformats.org/officeDocument/2006/relationships/oleObject" Target="../embeddings/oleObject178.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79.bin"/><Relationship Id="rId2" Type="http://schemas.openxmlformats.org/officeDocument/2006/relationships/slideLayout" Target="../slideLayouts/slideLayout3.xml"/><Relationship Id="rId1" Type="http://schemas.openxmlformats.org/officeDocument/2006/relationships/vmlDrawing" Target="../drawings/vmlDrawing47.vml"/><Relationship Id="rId4" Type="http://schemas.openxmlformats.org/officeDocument/2006/relationships/oleObject" Target="../embeddings/oleObject180.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81.bin"/><Relationship Id="rId2" Type="http://schemas.openxmlformats.org/officeDocument/2006/relationships/slideLayout" Target="../slideLayouts/slideLayout3.xml"/><Relationship Id="rId1" Type="http://schemas.openxmlformats.org/officeDocument/2006/relationships/vmlDrawing" Target="../drawings/vmlDrawing48.vml"/><Relationship Id="rId5" Type="http://schemas.openxmlformats.org/officeDocument/2006/relationships/oleObject" Target="../embeddings/oleObject183.bin"/><Relationship Id="rId4" Type="http://schemas.openxmlformats.org/officeDocument/2006/relationships/oleObject" Target="../embeddings/oleObject182.bin"/></Relationships>
</file>

<file path=ppt/slides/_rels/slide64.xml.rels><?xml version="1.0" encoding="UTF-8" standalone="yes"?>
<Relationships xmlns="http://schemas.openxmlformats.org/package/2006/relationships"><Relationship Id="rId2" Type="http://schemas.openxmlformats.org/officeDocument/2006/relationships/image" Target="../media/image209.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84.bin"/><Relationship Id="rId2" Type="http://schemas.openxmlformats.org/officeDocument/2006/relationships/slideLayout" Target="../slideLayouts/slideLayout4.xml"/><Relationship Id="rId1" Type="http://schemas.openxmlformats.org/officeDocument/2006/relationships/vmlDrawing" Target="../drawings/vmlDrawing49.vml"/><Relationship Id="rId4" Type="http://schemas.openxmlformats.org/officeDocument/2006/relationships/image" Target="../media/image211.png"/></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85.bin"/><Relationship Id="rId7" Type="http://schemas.openxmlformats.org/officeDocument/2006/relationships/oleObject" Target="../embeddings/oleObject189.bin"/><Relationship Id="rId2" Type="http://schemas.openxmlformats.org/officeDocument/2006/relationships/slideLayout" Target="../slideLayouts/slideLayout3.xml"/><Relationship Id="rId1" Type="http://schemas.openxmlformats.org/officeDocument/2006/relationships/vmlDrawing" Target="../drawings/vmlDrawing50.vml"/><Relationship Id="rId6" Type="http://schemas.openxmlformats.org/officeDocument/2006/relationships/oleObject" Target="../embeddings/oleObject188.bin"/><Relationship Id="rId5" Type="http://schemas.openxmlformats.org/officeDocument/2006/relationships/oleObject" Target="../embeddings/oleObject187.bin"/><Relationship Id="rId4" Type="http://schemas.openxmlformats.org/officeDocument/2006/relationships/oleObject" Target="../embeddings/oleObject186.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90.bin"/><Relationship Id="rId2" Type="http://schemas.openxmlformats.org/officeDocument/2006/relationships/slideLayout" Target="../slideLayouts/slideLayout3.xml"/><Relationship Id="rId1" Type="http://schemas.openxmlformats.org/officeDocument/2006/relationships/vmlDrawing" Target="../drawings/vmlDrawing51.vml"/><Relationship Id="rId6" Type="http://schemas.openxmlformats.org/officeDocument/2006/relationships/oleObject" Target="../embeddings/oleObject192.bin"/><Relationship Id="rId5" Type="http://schemas.openxmlformats.org/officeDocument/2006/relationships/image" Target="../media/image220.png"/><Relationship Id="rId4" Type="http://schemas.openxmlformats.org/officeDocument/2006/relationships/oleObject" Target="../embeddings/oleObject191.bin"/></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93.bin"/><Relationship Id="rId2" Type="http://schemas.openxmlformats.org/officeDocument/2006/relationships/slideLayout" Target="../slideLayouts/slideLayout3.xml"/><Relationship Id="rId1" Type="http://schemas.openxmlformats.org/officeDocument/2006/relationships/vmlDrawing" Target="../drawings/vmlDrawing52.v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94.bin"/><Relationship Id="rId2" Type="http://schemas.openxmlformats.org/officeDocument/2006/relationships/slideLayout" Target="../slideLayouts/slideLayout3.xml"/><Relationship Id="rId1" Type="http://schemas.openxmlformats.org/officeDocument/2006/relationships/vmlDrawing" Target="../drawings/vmlDrawing53.vml"/><Relationship Id="rId5" Type="http://schemas.openxmlformats.org/officeDocument/2006/relationships/image" Target="../media/image224.png"/><Relationship Id="rId4" Type="http://schemas.openxmlformats.org/officeDocument/2006/relationships/oleObject" Target="../embeddings/oleObject195.bin"/></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oleObject" Target="../embeddings/oleObject29.bin"/></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96.bin"/><Relationship Id="rId2" Type="http://schemas.openxmlformats.org/officeDocument/2006/relationships/slideLayout" Target="../slideLayouts/slideLayout3.xml"/><Relationship Id="rId1" Type="http://schemas.openxmlformats.org/officeDocument/2006/relationships/vmlDrawing" Target="../drawings/vmlDrawing54.vml"/><Relationship Id="rId6" Type="http://schemas.openxmlformats.org/officeDocument/2006/relationships/image" Target="../media/image227.png"/><Relationship Id="rId5" Type="http://schemas.openxmlformats.org/officeDocument/2006/relationships/slide" Target="slide70.xml"/><Relationship Id="rId4" Type="http://schemas.openxmlformats.org/officeDocument/2006/relationships/oleObject" Target="../embeddings/oleObject197.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98.bin"/><Relationship Id="rId2" Type="http://schemas.openxmlformats.org/officeDocument/2006/relationships/slideLayout" Target="../slideLayouts/slideLayout3.xml"/><Relationship Id="rId1" Type="http://schemas.openxmlformats.org/officeDocument/2006/relationships/vmlDrawing" Target="../drawings/vmlDrawing55.vml"/><Relationship Id="rId4" Type="http://schemas.openxmlformats.org/officeDocument/2006/relationships/oleObject" Target="../embeddings/oleObject199.bin"/></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204.bin"/><Relationship Id="rId3" Type="http://schemas.openxmlformats.org/officeDocument/2006/relationships/image" Target="../media/image235.png"/><Relationship Id="rId7" Type="http://schemas.openxmlformats.org/officeDocument/2006/relationships/oleObject" Target="../embeddings/oleObject203.bin"/><Relationship Id="rId2" Type="http://schemas.openxmlformats.org/officeDocument/2006/relationships/slideLayout" Target="../slideLayouts/slideLayout3.xml"/><Relationship Id="rId1" Type="http://schemas.openxmlformats.org/officeDocument/2006/relationships/vmlDrawing" Target="../drawings/vmlDrawing56.vml"/><Relationship Id="rId6" Type="http://schemas.openxmlformats.org/officeDocument/2006/relationships/oleObject" Target="../embeddings/oleObject202.bin"/><Relationship Id="rId5" Type="http://schemas.openxmlformats.org/officeDocument/2006/relationships/oleObject" Target="../embeddings/oleObject201.bin"/><Relationship Id="rId4" Type="http://schemas.openxmlformats.org/officeDocument/2006/relationships/oleObject" Target="../embeddings/oleObject200.bin"/></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05.bin"/><Relationship Id="rId7" Type="http://schemas.openxmlformats.org/officeDocument/2006/relationships/oleObject" Target="../embeddings/oleObject209.bin"/><Relationship Id="rId2" Type="http://schemas.openxmlformats.org/officeDocument/2006/relationships/slideLayout" Target="../slideLayouts/slideLayout3.xml"/><Relationship Id="rId1" Type="http://schemas.openxmlformats.org/officeDocument/2006/relationships/vmlDrawing" Target="../drawings/vmlDrawing57.vml"/><Relationship Id="rId6" Type="http://schemas.openxmlformats.org/officeDocument/2006/relationships/oleObject" Target="../embeddings/oleObject208.bin"/><Relationship Id="rId5" Type="http://schemas.openxmlformats.org/officeDocument/2006/relationships/oleObject" Target="../embeddings/oleObject207.bin"/><Relationship Id="rId4" Type="http://schemas.openxmlformats.org/officeDocument/2006/relationships/oleObject" Target="../embeddings/oleObject206.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10.bin"/><Relationship Id="rId2" Type="http://schemas.openxmlformats.org/officeDocument/2006/relationships/slideLayout" Target="../slideLayouts/slideLayout3.xml"/><Relationship Id="rId1" Type="http://schemas.openxmlformats.org/officeDocument/2006/relationships/vmlDrawing" Target="../drawings/vmlDrawing58.vml"/><Relationship Id="rId4" Type="http://schemas.openxmlformats.org/officeDocument/2006/relationships/oleObject" Target="../embeddings/oleObject211.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12.bin"/><Relationship Id="rId2" Type="http://schemas.openxmlformats.org/officeDocument/2006/relationships/slideLayout" Target="../slideLayouts/slideLayout3.xml"/><Relationship Id="rId1" Type="http://schemas.openxmlformats.org/officeDocument/2006/relationships/vmlDrawing" Target="../drawings/vmlDrawing59.vml"/><Relationship Id="rId4" Type="http://schemas.openxmlformats.org/officeDocument/2006/relationships/oleObject" Target="../embeddings/oleObject213.bin"/></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14.bin"/><Relationship Id="rId7" Type="http://schemas.openxmlformats.org/officeDocument/2006/relationships/oleObject" Target="../embeddings/oleObject218.bin"/><Relationship Id="rId2" Type="http://schemas.openxmlformats.org/officeDocument/2006/relationships/slideLayout" Target="../slideLayouts/slideLayout3.xml"/><Relationship Id="rId1" Type="http://schemas.openxmlformats.org/officeDocument/2006/relationships/vmlDrawing" Target="../drawings/vmlDrawing60.vml"/><Relationship Id="rId6" Type="http://schemas.openxmlformats.org/officeDocument/2006/relationships/oleObject" Target="../embeddings/oleObject217.bin"/><Relationship Id="rId5" Type="http://schemas.openxmlformats.org/officeDocument/2006/relationships/oleObject" Target="../embeddings/oleObject216.bin"/><Relationship Id="rId4" Type="http://schemas.openxmlformats.org/officeDocument/2006/relationships/oleObject" Target="../embeddings/oleObject215.bin"/></Relationships>
</file>

<file path=ppt/slides/_rels/slide77.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19.bin"/><Relationship Id="rId7" Type="http://schemas.openxmlformats.org/officeDocument/2006/relationships/oleObject" Target="../embeddings/oleObject223.bin"/><Relationship Id="rId2" Type="http://schemas.openxmlformats.org/officeDocument/2006/relationships/slideLayout" Target="../slideLayouts/slideLayout3.xml"/><Relationship Id="rId1" Type="http://schemas.openxmlformats.org/officeDocument/2006/relationships/vmlDrawing" Target="../drawings/vmlDrawing61.vml"/><Relationship Id="rId6" Type="http://schemas.openxmlformats.org/officeDocument/2006/relationships/oleObject" Target="../embeddings/oleObject222.bin"/><Relationship Id="rId5" Type="http://schemas.openxmlformats.org/officeDocument/2006/relationships/oleObject" Target="../embeddings/oleObject221.bin"/><Relationship Id="rId4" Type="http://schemas.openxmlformats.org/officeDocument/2006/relationships/oleObject" Target="../embeddings/oleObject220.bin"/></Relationships>
</file>

<file path=ppt/slides/_rels/slide79.xml.rels><?xml version="1.0" encoding="UTF-8" standalone="yes"?>
<Relationships xmlns="http://schemas.openxmlformats.org/package/2006/relationships"><Relationship Id="rId2" Type="http://schemas.openxmlformats.org/officeDocument/2006/relationships/image" Target="../media/image25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oleObject" Target="../embeddings/oleObject33.bin"/><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229.bin"/><Relationship Id="rId3" Type="http://schemas.openxmlformats.org/officeDocument/2006/relationships/oleObject" Target="../embeddings/oleObject224.bin"/><Relationship Id="rId7" Type="http://schemas.openxmlformats.org/officeDocument/2006/relationships/oleObject" Target="../embeddings/oleObject228.bin"/><Relationship Id="rId2" Type="http://schemas.openxmlformats.org/officeDocument/2006/relationships/slideLayout" Target="../slideLayouts/slideLayout3.xml"/><Relationship Id="rId1" Type="http://schemas.openxmlformats.org/officeDocument/2006/relationships/vmlDrawing" Target="../drawings/vmlDrawing62.vml"/><Relationship Id="rId6" Type="http://schemas.openxmlformats.org/officeDocument/2006/relationships/oleObject" Target="../embeddings/oleObject227.bin"/><Relationship Id="rId5" Type="http://schemas.openxmlformats.org/officeDocument/2006/relationships/oleObject" Target="../embeddings/oleObject226.bin"/><Relationship Id="rId4" Type="http://schemas.openxmlformats.org/officeDocument/2006/relationships/oleObject" Target="../embeddings/oleObject225.bin"/><Relationship Id="rId9" Type="http://schemas.openxmlformats.org/officeDocument/2006/relationships/oleObject" Target="../embeddings/oleObject230.bin"/></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31.bin"/><Relationship Id="rId2" Type="http://schemas.openxmlformats.org/officeDocument/2006/relationships/slideLayout" Target="../slideLayouts/slideLayout3.xml"/><Relationship Id="rId1" Type="http://schemas.openxmlformats.org/officeDocument/2006/relationships/vmlDrawing" Target="../drawings/vmlDrawing63.vml"/><Relationship Id="rId6" Type="http://schemas.openxmlformats.org/officeDocument/2006/relationships/oleObject" Target="../embeddings/oleObject234.bin"/><Relationship Id="rId5" Type="http://schemas.openxmlformats.org/officeDocument/2006/relationships/oleObject" Target="../embeddings/oleObject233.bin"/><Relationship Id="rId4" Type="http://schemas.openxmlformats.org/officeDocument/2006/relationships/oleObject" Target="../embeddings/oleObject232.bin"/></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240.bin"/><Relationship Id="rId3" Type="http://schemas.openxmlformats.org/officeDocument/2006/relationships/oleObject" Target="../embeddings/oleObject235.bin"/><Relationship Id="rId7" Type="http://schemas.openxmlformats.org/officeDocument/2006/relationships/oleObject" Target="../embeddings/oleObject239.bin"/><Relationship Id="rId2" Type="http://schemas.openxmlformats.org/officeDocument/2006/relationships/slideLayout" Target="../slideLayouts/slideLayout3.xml"/><Relationship Id="rId1" Type="http://schemas.openxmlformats.org/officeDocument/2006/relationships/vmlDrawing" Target="../drawings/vmlDrawing64.vml"/><Relationship Id="rId6" Type="http://schemas.openxmlformats.org/officeDocument/2006/relationships/oleObject" Target="../embeddings/oleObject238.bin"/><Relationship Id="rId5" Type="http://schemas.openxmlformats.org/officeDocument/2006/relationships/oleObject" Target="../embeddings/oleObject237.bin"/><Relationship Id="rId10" Type="http://schemas.openxmlformats.org/officeDocument/2006/relationships/oleObject" Target="../embeddings/oleObject242.bin"/><Relationship Id="rId4" Type="http://schemas.openxmlformats.org/officeDocument/2006/relationships/oleObject" Target="../embeddings/oleObject236.bin"/><Relationship Id="rId9" Type="http://schemas.openxmlformats.org/officeDocument/2006/relationships/oleObject" Target="../embeddings/oleObject241.bin"/></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43.bin"/><Relationship Id="rId2" Type="http://schemas.openxmlformats.org/officeDocument/2006/relationships/slideLayout" Target="../slideLayouts/slideLayout3.xml"/><Relationship Id="rId1" Type="http://schemas.openxmlformats.org/officeDocument/2006/relationships/vmlDrawing" Target="../drawings/vmlDrawing65.vml"/><Relationship Id="rId6" Type="http://schemas.openxmlformats.org/officeDocument/2006/relationships/oleObject" Target="../embeddings/oleObject246.bin"/><Relationship Id="rId5" Type="http://schemas.openxmlformats.org/officeDocument/2006/relationships/oleObject" Target="../embeddings/oleObject245.bin"/><Relationship Id="rId4" Type="http://schemas.openxmlformats.org/officeDocument/2006/relationships/oleObject" Target="../embeddings/oleObject244.bin"/></Relationships>
</file>

<file path=ppt/slides/_rels/slide84.xml.rels><?xml version="1.0" encoding="UTF-8" standalone="yes"?>
<Relationships xmlns="http://schemas.openxmlformats.org/package/2006/relationships"><Relationship Id="rId2" Type="http://schemas.openxmlformats.org/officeDocument/2006/relationships/image" Target="../media/image256.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47.bin"/><Relationship Id="rId2" Type="http://schemas.openxmlformats.org/officeDocument/2006/relationships/slideLayout" Target="../slideLayouts/slideLayout3.xml"/><Relationship Id="rId1" Type="http://schemas.openxmlformats.org/officeDocument/2006/relationships/vmlDrawing" Target="../drawings/vmlDrawing66.vml"/><Relationship Id="rId5" Type="http://schemas.openxmlformats.org/officeDocument/2006/relationships/slide" Target="slide126.xml"/><Relationship Id="rId4" Type="http://schemas.openxmlformats.org/officeDocument/2006/relationships/oleObject" Target="../embeddings/oleObject248.bin"/></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49.bin"/><Relationship Id="rId2" Type="http://schemas.openxmlformats.org/officeDocument/2006/relationships/slideLayout" Target="../slideLayouts/slideLayout3.xml"/><Relationship Id="rId1" Type="http://schemas.openxmlformats.org/officeDocument/2006/relationships/vmlDrawing" Target="../drawings/vmlDrawing67.v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50.bin"/><Relationship Id="rId2" Type="http://schemas.openxmlformats.org/officeDocument/2006/relationships/slideLayout" Target="../slideLayouts/slideLayout3.xml"/><Relationship Id="rId1" Type="http://schemas.openxmlformats.org/officeDocument/2006/relationships/vmlDrawing" Target="../drawings/vmlDrawing68.vml"/><Relationship Id="rId5" Type="http://schemas.openxmlformats.org/officeDocument/2006/relationships/oleObject" Target="../embeddings/oleObject252.bin"/><Relationship Id="rId4" Type="http://schemas.openxmlformats.org/officeDocument/2006/relationships/oleObject" Target="../embeddings/oleObject251.bin"/></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53.bin"/><Relationship Id="rId2" Type="http://schemas.openxmlformats.org/officeDocument/2006/relationships/slideLayout" Target="../slideLayouts/slideLayout3.xml"/><Relationship Id="rId1" Type="http://schemas.openxmlformats.org/officeDocument/2006/relationships/vmlDrawing" Target="../drawings/vmlDrawing69.vml"/><Relationship Id="rId5" Type="http://schemas.openxmlformats.org/officeDocument/2006/relationships/oleObject" Target="../embeddings/oleObject255.bin"/><Relationship Id="rId4" Type="http://schemas.openxmlformats.org/officeDocument/2006/relationships/oleObject" Target="../embeddings/oleObject254.bin"/></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56.bin"/><Relationship Id="rId7" Type="http://schemas.openxmlformats.org/officeDocument/2006/relationships/oleObject" Target="../embeddings/oleObject260.bin"/><Relationship Id="rId2" Type="http://schemas.openxmlformats.org/officeDocument/2006/relationships/slideLayout" Target="../slideLayouts/slideLayout3.xml"/><Relationship Id="rId1" Type="http://schemas.openxmlformats.org/officeDocument/2006/relationships/vmlDrawing" Target="../drawings/vmlDrawing70.vml"/><Relationship Id="rId6" Type="http://schemas.openxmlformats.org/officeDocument/2006/relationships/oleObject" Target="../embeddings/oleObject259.bin"/><Relationship Id="rId5" Type="http://schemas.openxmlformats.org/officeDocument/2006/relationships/oleObject" Target="../embeddings/oleObject258.bin"/><Relationship Id="rId4" Type="http://schemas.openxmlformats.org/officeDocument/2006/relationships/oleObject" Target="../embeddings/oleObject257.bin"/></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oleObject" Target="../embeddings/oleObject36.bin"/><Relationship Id="rId5" Type="http://schemas.openxmlformats.org/officeDocument/2006/relationships/oleObject" Target="../embeddings/oleObject35.bin"/><Relationship Id="rId4" Type="http://schemas.openxmlformats.org/officeDocument/2006/relationships/oleObject" Target="../embeddings/oleObject34.bin"/></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261.bin"/><Relationship Id="rId2" Type="http://schemas.openxmlformats.org/officeDocument/2006/relationships/slideLayout" Target="../slideLayouts/slideLayout3.xml"/><Relationship Id="rId1" Type="http://schemas.openxmlformats.org/officeDocument/2006/relationships/vmlDrawing" Target="../drawings/vmlDrawing71.vml"/><Relationship Id="rId5" Type="http://schemas.openxmlformats.org/officeDocument/2006/relationships/oleObject" Target="../embeddings/oleObject263.bin"/><Relationship Id="rId4" Type="http://schemas.openxmlformats.org/officeDocument/2006/relationships/oleObject" Target="../embeddings/oleObject262.bin"/></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264.bin"/><Relationship Id="rId2" Type="http://schemas.openxmlformats.org/officeDocument/2006/relationships/slideLayout" Target="../slideLayouts/slideLayout3.xml"/><Relationship Id="rId1" Type="http://schemas.openxmlformats.org/officeDocument/2006/relationships/vmlDrawing" Target="../drawings/vmlDrawing72.vml"/><Relationship Id="rId4" Type="http://schemas.openxmlformats.org/officeDocument/2006/relationships/oleObject" Target="../embeddings/oleObject265.bin"/></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271.bin"/><Relationship Id="rId3" Type="http://schemas.openxmlformats.org/officeDocument/2006/relationships/oleObject" Target="../embeddings/oleObject266.bin"/><Relationship Id="rId7" Type="http://schemas.openxmlformats.org/officeDocument/2006/relationships/oleObject" Target="../embeddings/oleObject270.bin"/><Relationship Id="rId2" Type="http://schemas.openxmlformats.org/officeDocument/2006/relationships/slideLayout" Target="../slideLayouts/slideLayout3.xml"/><Relationship Id="rId1" Type="http://schemas.openxmlformats.org/officeDocument/2006/relationships/vmlDrawing" Target="../drawings/vmlDrawing73.vml"/><Relationship Id="rId6" Type="http://schemas.openxmlformats.org/officeDocument/2006/relationships/oleObject" Target="../embeddings/oleObject269.bin"/><Relationship Id="rId11" Type="http://schemas.openxmlformats.org/officeDocument/2006/relationships/oleObject" Target="../embeddings/oleObject274.bin"/><Relationship Id="rId5" Type="http://schemas.openxmlformats.org/officeDocument/2006/relationships/oleObject" Target="../embeddings/oleObject268.bin"/><Relationship Id="rId10" Type="http://schemas.openxmlformats.org/officeDocument/2006/relationships/oleObject" Target="../embeddings/oleObject273.bin"/><Relationship Id="rId4" Type="http://schemas.openxmlformats.org/officeDocument/2006/relationships/oleObject" Target="../embeddings/oleObject267.bin"/><Relationship Id="rId9" Type="http://schemas.openxmlformats.org/officeDocument/2006/relationships/oleObject" Target="../embeddings/oleObject272.bin"/></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280.bin"/><Relationship Id="rId3" Type="http://schemas.openxmlformats.org/officeDocument/2006/relationships/oleObject" Target="../embeddings/oleObject275.bin"/><Relationship Id="rId7" Type="http://schemas.openxmlformats.org/officeDocument/2006/relationships/oleObject" Target="../embeddings/oleObject279.bin"/><Relationship Id="rId2" Type="http://schemas.openxmlformats.org/officeDocument/2006/relationships/slideLayout" Target="../slideLayouts/slideLayout3.xml"/><Relationship Id="rId1" Type="http://schemas.openxmlformats.org/officeDocument/2006/relationships/vmlDrawing" Target="../drawings/vmlDrawing74.vml"/><Relationship Id="rId6" Type="http://schemas.openxmlformats.org/officeDocument/2006/relationships/oleObject" Target="../embeddings/oleObject278.bin"/><Relationship Id="rId5" Type="http://schemas.openxmlformats.org/officeDocument/2006/relationships/oleObject" Target="../embeddings/oleObject277.bin"/><Relationship Id="rId4" Type="http://schemas.openxmlformats.org/officeDocument/2006/relationships/oleObject" Target="../embeddings/oleObject276.bin"/></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81.bin"/><Relationship Id="rId7" Type="http://schemas.openxmlformats.org/officeDocument/2006/relationships/oleObject" Target="../embeddings/oleObject285.bin"/><Relationship Id="rId2" Type="http://schemas.openxmlformats.org/officeDocument/2006/relationships/slideLayout" Target="../slideLayouts/slideLayout3.xml"/><Relationship Id="rId1" Type="http://schemas.openxmlformats.org/officeDocument/2006/relationships/vmlDrawing" Target="../drawings/vmlDrawing75.vml"/><Relationship Id="rId6" Type="http://schemas.openxmlformats.org/officeDocument/2006/relationships/oleObject" Target="../embeddings/oleObject284.bin"/><Relationship Id="rId5" Type="http://schemas.openxmlformats.org/officeDocument/2006/relationships/oleObject" Target="../embeddings/oleObject283.bin"/><Relationship Id="rId4" Type="http://schemas.openxmlformats.org/officeDocument/2006/relationships/oleObject" Target="../embeddings/oleObject282.bin"/></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319.pn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8" Type="http://schemas.openxmlformats.org/officeDocument/2006/relationships/oleObject" Target="../embeddings/oleObject291.bin"/><Relationship Id="rId3" Type="http://schemas.openxmlformats.org/officeDocument/2006/relationships/oleObject" Target="../embeddings/oleObject286.bin"/><Relationship Id="rId7" Type="http://schemas.openxmlformats.org/officeDocument/2006/relationships/oleObject" Target="../embeddings/oleObject290.bin"/><Relationship Id="rId2" Type="http://schemas.openxmlformats.org/officeDocument/2006/relationships/slideLayout" Target="../slideLayouts/slideLayout3.xml"/><Relationship Id="rId1" Type="http://schemas.openxmlformats.org/officeDocument/2006/relationships/vmlDrawing" Target="../drawings/vmlDrawing76.vml"/><Relationship Id="rId6" Type="http://schemas.openxmlformats.org/officeDocument/2006/relationships/oleObject" Target="../embeddings/oleObject289.bin"/><Relationship Id="rId5" Type="http://schemas.openxmlformats.org/officeDocument/2006/relationships/oleObject" Target="../embeddings/oleObject288.bin"/><Relationship Id="rId4" Type="http://schemas.openxmlformats.org/officeDocument/2006/relationships/oleObject" Target="../embeddings/oleObject287.bin"/></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3568" y="1844824"/>
            <a:ext cx="7772400" cy="1470025"/>
          </a:xfrm>
        </p:spPr>
        <p:txBody>
          <a:bodyPr/>
          <a:lstStyle/>
          <a:p>
            <a:r>
              <a:rPr lang="zh-CN" altLang="en-US" b="1" dirty="0">
                <a:latin typeface="黑体" panose="02010609060101010101" pitchFamily="49" charset="-122"/>
                <a:ea typeface="黑体" panose="02010609060101010101" pitchFamily="49" charset="-122"/>
              </a:rPr>
              <a:t>控制工程基础</a:t>
            </a:r>
          </a:p>
        </p:txBody>
      </p:sp>
      <p:sp>
        <p:nvSpPr>
          <p:cNvPr id="3" name="Rectangle 2"/>
          <p:cNvSpPr txBox="1">
            <a:spLocks noChangeArrowheads="1"/>
          </p:cNvSpPr>
          <p:nvPr/>
        </p:nvSpPr>
        <p:spPr>
          <a:xfrm>
            <a:off x="683568" y="3348038"/>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控制工程基础</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教学组</a:t>
            </a:r>
            <a:endParaRPr lang="en-US" altLang="zh-CN" sz="2400" b="1" dirty="0">
              <a:latin typeface="楷体" panose="02010609060101010101" pitchFamily="49" charset="-122"/>
              <a:ea typeface="楷体" panose="02010609060101010101" pitchFamily="49" charset="-122"/>
            </a:endParaRPr>
          </a:p>
          <a:p>
            <a:endParaRPr lang="en-US" altLang="zh-CN" sz="2400" b="1" dirty="0">
              <a:latin typeface="楷体" panose="02010609060101010101" pitchFamily="49" charset="-122"/>
              <a:ea typeface="楷体" panose="02010609060101010101" pitchFamily="49" charset="-122"/>
            </a:endParaRPr>
          </a:p>
          <a:p>
            <a:r>
              <a:rPr lang="en-US" altLang="zh-CN" sz="2400" b="1" dirty="0">
                <a:latin typeface="楷体" panose="02010609060101010101" pitchFamily="49" charset="-122"/>
                <a:ea typeface="楷体" panose="02010609060101010101" pitchFamily="49" charset="-122"/>
              </a:rPr>
              <a:t>2016</a:t>
            </a:r>
            <a:r>
              <a:rPr lang="zh-CN" altLang="en-US" sz="2400" b="1" dirty="0">
                <a:latin typeface="楷体" panose="02010609060101010101" pitchFamily="49" charset="-122"/>
                <a:ea typeface="楷体" panose="02010609060101010101" pitchFamily="49" charset="-122"/>
              </a:rPr>
              <a:t>年版</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285750" y="1071563"/>
            <a:ext cx="7921625" cy="765175"/>
          </a:xfrm>
        </p:spPr>
        <p:txBody>
          <a:bodyPr/>
          <a:lstStyle/>
          <a:p>
            <a:pPr algn="l"/>
            <a:r>
              <a:rPr lang="zh-CN" altLang="en-US" sz="3200" b="1" dirty="0">
                <a:solidFill>
                  <a:srgbClr val="3333FF"/>
                </a:solidFill>
                <a:latin typeface="Times New Roman" pitchFamily="18" charset="0"/>
              </a:rPr>
              <a:t>（</a:t>
            </a:r>
            <a:r>
              <a:rPr lang="en-US" altLang="zh-CN" sz="3200" b="1" dirty="0">
                <a:solidFill>
                  <a:srgbClr val="3333FF"/>
                </a:solidFill>
                <a:latin typeface="Times New Roman" pitchFamily="18" charset="0"/>
              </a:rPr>
              <a:t>2</a:t>
            </a:r>
            <a:r>
              <a:rPr lang="zh-CN" altLang="en-US" sz="3200" b="1" dirty="0">
                <a:solidFill>
                  <a:srgbClr val="3333FF"/>
                </a:solidFill>
                <a:latin typeface="Times New Roman" pitchFamily="18" charset="0"/>
              </a:rPr>
              <a:t>）误差平方积分性能指标</a:t>
            </a:r>
            <a:endParaRPr lang="zh-CN" altLang="en-US" sz="3200" b="1" dirty="0">
              <a:latin typeface="Times New Roman" pitchFamily="18" charset="0"/>
            </a:endParaRPr>
          </a:p>
        </p:txBody>
      </p:sp>
      <p:sp>
        <p:nvSpPr>
          <p:cNvPr id="7172" name="Rectangle 3"/>
          <p:cNvSpPr>
            <a:spLocks noChangeArrowheads="1"/>
          </p:cNvSpPr>
          <p:nvPr/>
        </p:nvSpPr>
        <p:spPr bwMode="auto">
          <a:xfrm>
            <a:off x="3414713" y="3884613"/>
            <a:ext cx="91440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3200"/>
          </a:p>
        </p:txBody>
      </p:sp>
      <p:sp>
        <p:nvSpPr>
          <p:cNvPr id="7173" name="Rectangle 4"/>
          <p:cNvSpPr>
            <a:spLocks noChangeArrowheads="1"/>
          </p:cNvSpPr>
          <p:nvPr/>
        </p:nvSpPr>
        <p:spPr bwMode="auto">
          <a:xfrm>
            <a:off x="3124200" y="4184650"/>
            <a:ext cx="91440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3200"/>
          </a:p>
        </p:txBody>
      </p:sp>
      <p:graphicFrame>
        <p:nvGraphicFramePr>
          <p:cNvPr id="7170" name="Object 2"/>
          <p:cNvGraphicFramePr>
            <a:graphicFrameLocks noChangeAspect="1"/>
          </p:cNvGraphicFramePr>
          <p:nvPr/>
        </p:nvGraphicFramePr>
        <p:xfrm>
          <a:off x="2500313" y="3000375"/>
          <a:ext cx="3460750" cy="1044575"/>
        </p:xfrm>
        <a:graphic>
          <a:graphicData uri="http://schemas.openxmlformats.org/presentationml/2006/ole">
            <p:oleObj spid="_x0000_s7183" name="Equation" r:id="rId3" imgW="756000" imgH="273960" progId="">
              <p:embed/>
            </p:oleObj>
          </a:graphicData>
        </a:graphic>
      </p:graphicFrame>
      <p:pic>
        <p:nvPicPr>
          <p:cNvPr id="7174" name="Picture 1034" descr="kz304"/>
          <p:cNvPicPr>
            <a:picLocks noGrp="1" noChangeAspect="1" noChangeArrowheads="1"/>
          </p:cNvPicPr>
          <p:nvPr>
            <p:ph idx="1"/>
          </p:nvPr>
        </p:nvPicPr>
        <p:blipFill>
          <a:blip r:embed="rId4" cstate="print">
            <a:extLst>
              <a:ext uri="{28A0092B-C50C-407E-A947-70E740481C1C}">
                <a14:useLocalDpi xmlns="" xmlns:a14="http://schemas.microsoft.com/office/drawing/2010/main" val="0"/>
              </a:ext>
            </a:extLst>
          </a:blip>
          <a:srcRect/>
          <a:stretch>
            <a:fillRect/>
          </a:stretch>
        </p:blipFill>
        <p:spPr>
          <a:xfrm>
            <a:off x="971600" y="4349608"/>
            <a:ext cx="7321550" cy="1704975"/>
          </a:xfrm>
        </p:spPr>
      </p:pic>
      <p:sp>
        <p:nvSpPr>
          <p:cNvPr id="7175" name="Rectangle 1036"/>
          <p:cNvSpPr>
            <a:spLocks noChangeArrowheads="1"/>
          </p:cNvSpPr>
          <p:nvPr/>
        </p:nvSpPr>
        <p:spPr bwMode="auto">
          <a:xfrm>
            <a:off x="214313" y="1785938"/>
            <a:ext cx="8497887" cy="1212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15000"/>
              </a:lnSpc>
            </a:pPr>
            <a:r>
              <a:rPr lang="zh-CN" altLang="en-US" sz="3200"/>
              <a:t>        若给系统以单位阶跃输入后，其输出过程有振荡时，系统的综合性能指标可取为</a:t>
            </a:r>
          </a:p>
        </p:txBody>
      </p:sp>
      <p:sp>
        <p:nvSpPr>
          <p:cNvPr id="8"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7.1</a:t>
            </a:r>
            <a:r>
              <a:rPr lang="zh-CN" altLang="en-US" sz="2000" b="1" dirty="0">
                <a:latin typeface="楷体" panose="02010609060101010101" pitchFamily="49" charset="-122"/>
                <a:ea typeface="楷体" panose="02010609060101010101" pitchFamily="49" charset="-122"/>
              </a:rPr>
              <a:t> 系统的性能指标</a:t>
            </a:r>
          </a:p>
        </p:txBody>
      </p:sp>
    </p:spTree>
    <p:extLst>
      <p:ext uri="{BB962C8B-B14F-4D97-AF65-F5344CB8AC3E}">
        <p14:creationId xmlns="" xmlns:p14="http://schemas.microsoft.com/office/powerpoint/2010/main" val="36782962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additive="base">
                                        <p:cTn id="7" dur="500" fill="hold"/>
                                        <p:tgtEl>
                                          <p:spTgt spid="7175"/>
                                        </p:tgtEl>
                                        <p:attrNameLst>
                                          <p:attrName>ppt_x</p:attrName>
                                        </p:attrNameLst>
                                      </p:cBhvr>
                                      <p:tavLst>
                                        <p:tav tm="0">
                                          <p:val>
                                            <p:strVal val="#ppt_x"/>
                                          </p:val>
                                        </p:tav>
                                        <p:tav tm="100000">
                                          <p:val>
                                            <p:strVal val="#ppt_x"/>
                                          </p:val>
                                        </p:tav>
                                      </p:tavLst>
                                    </p:anim>
                                    <p:anim calcmode="lin" valueType="num">
                                      <p:cBhvr additive="base">
                                        <p:cTn id="8" dur="500" fill="hold"/>
                                        <p:tgtEl>
                                          <p:spTgt spid="717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170"/>
                                        </p:tgtEl>
                                        <p:attrNameLst>
                                          <p:attrName>style.visibility</p:attrName>
                                        </p:attrNameLst>
                                      </p:cBhvr>
                                      <p:to>
                                        <p:strVal val="visible"/>
                                      </p:to>
                                    </p:set>
                                    <p:anim calcmode="lin" valueType="num">
                                      <p:cBhvr additive="base">
                                        <p:cTn id="13" dur="500" fill="hold"/>
                                        <p:tgtEl>
                                          <p:spTgt spid="7170"/>
                                        </p:tgtEl>
                                        <p:attrNameLst>
                                          <p:attrName>ppt_x</p:attrName>
                                        </p:attrNameLst>
                                      </p:cBhvr>
                                      <p:tavLst>
                                        <p:tav tm="0">
                                          <p:val>
                                            <p:strVal val="#ppt_x"/>
                                          </p:val>
                                        </p:tav>
                                        <p:tav tm="100000">
                                          <p:val>
                                            <p:strVal val="#ppt_x"/>
                                          </p:val>
                                        </p:tav>
                                      </p:tavLst>
                                    </p:anim>
                                    <p:anim calcmode="lin" valueType="num">
                                      <p:cBhvr additive="base">
                                        <p:cTn id="14"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174"/>
                                        </p:tgtEl>
                                        <p:attrNameLst>
                                          <p:attrName>style.visibility</p:attrName>
                                        </p:attrNameLst>
                                      </p:cBhvr>
                                      <p:to>
                                        <p:strVal val="visible"/>
                                      </p:to>
                                    </p:set>
                                    <p:anim calcmode="lin" valueType="num">
                                      <p:cBhvr additive="base">
                                        <p:cTn id="19" dur="500" fill="hold"/>
                                        <p:tgtEl>
                                          <p:spTgt spid="7174"/>
                                        </p:tgtEl>
                                        <p:attrNameLst>
                                          <p:attrName>ppt_x</p:attrName>
                                        </p:attrNameLst>
                                      </p:cBhvr>
                                      <p:tavLst>
                                        <p:tav tm="0">
                                          <p:val>
                                            <p:strVal val="#ppt_x"/>
                                          </p:val>
                                        </p:tav>
                                        <p:tav tm="100000">
                                          <p:val>
                                            <p:strVal val="#ppt_x"/>
                                          </p:val>
                                        </p:tav>
                                      </p:tavLst>
                                    </p:anim>
                                    <p:anim calcmode="lin" valueType="num">
                                      <p:cBhvr additive="base">
                                        <p:cTn id="20"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61" name="Rectangle 3"/>
          <p:cNvSpPr>
            <a:spLocks noChangeArrowheads="1"/>
          </p:cNvSpPr>
          <p:nvPr/>
        </p:nvSpPr>
        <p:spPr bwMode="auto">
          <a:xfrm>
            <a:off x="3486150" y="38957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74762" name="Rectangle 4"/>
          <p:cNvSpPr>
            <a:spLocks noChangeArrowheads="1"/>
          </p:cNvSpPr>
          <p:nvPr/>
        </p:nvSpPr>
        <p:spPr bwMode="auto">
          <a:xfrm>
            <a:off x="3195638" y="419576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74763" name="Rectangle 5"/>
          <p:cNvSpPr>
            <a:spLocks noChangeArrowheads="1"/>
          </p:cNvSpPr>
          <p:nvPr/>
        </p:nvSpPr>
        <p:spPr bwMode="auto">
          <a:xfrm>
            <a:off x="3186113" y="431006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74764" name="Rectangle 6"/>
          <p:cNvSpPr>
            <a:spLocks noChangeArrowheads="1"/>
          </p:cNvSpPr>
          <p:nvPr/>
        </p:nvSpPr>
        <p:spPr bwMode="auto">
          <a:xfrm>
            <a:off x="4024313" y="42529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74765" name="Rectangle 7"/>
          <p:cNvSpPr>
            <a:spLocks noChangeArrowheads="1"/>
          </p:cNvSpPr>
          <p:nvPr/>
        </p:nvSpPr>
        <p:spPr bwMode="auto">
          <a:xfrm>
            <a:off x="3981450" y="43291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74766" name="Rectangle 9"/>
          <p:cNvSpPr>
            <a:spLocks noChangeArrowheads="1"/>
          </p:cNvSpPr>
          <p:nvPr/>
        </p:nvSpPr>
        <p:spPr bwMode="auto">
          <a:xfrm>
            <a:off x="4224338" y="435768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74754" name="Object 2"/>
          <p:cNvGraphicFramePr>
            <a:graphicFrameLocks noChangeAspect="1"/>
          </p:cNvGraphicFramePr>
          <p:nvPr>
            <p:extLst>
              <p:ext uri="{D42A27DB-BD31-4B8C-83A1-F6EECF244321}">
                <p14:modId xmlns="" xmlns:p14="http://schemas.microsoft.com/office/powerpoint/2010/main" val="529382722"/>
              </p:ext>
            </p:extLst>
          </p:nvPr>
        </p:nvGraphicFramePr>
        <p:xfrm>
          <a:off x="3214688" y="1166019"/>
          <a:ext cx="1928812" cy="501650"/>
        </p:xfrm>
        <a:graphic>
          <a:graphicData uri="http://schemas.openxmlformats.org/presentationml/2006/ole">
            <p:oleObj spid="_x0000_s74838" r:id="rId3" imgW="584640" imgH="145080" progId="Equation.3">
              <p:embed/>
            </p:oleObj>
          </a:graphicData>
        </a:graphic>
      </p:graphicFrame>
      <p:sp>
        <p:nvSpPr>
          <p:cNvPr id="74767" name="Rectangle 11"/>
          <p:cNvSpPr>
            <a:spLocks noChangeArrowheads="1"/>
          </p:cNvSpPr>
          <p:nvPr/>
        </p:nvSpPr>
        <p:spPr bwMode="auto">
          <a:xfrm>
            <a:off x="4186238" y="435768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250890" name="Object 3"/>
          <p:cNvGraphicFramePr>
            <a:graphicFrameLocks noChangeAspect="1"/>
          </p:cNvGraphicFramePr>
          <p:nvPr>
            <p:extLst>
              <p:ext uri="{D42A27DB-BD31-4B8C-83A1-F6EECF244321}">
                <p14:modId xmlns="" xmlns:p14="http://schemas.microsoft.com/office/powerpoint/2010/main" val="3979937871"/>
              </p:ext>
            </p:extLst>
          </p:nvPr>
        </p:nvGraphicFramePr>
        <p:xfrm>
          <a:off x="2357438" y="2339181"/>
          <a:ext cx="2209800" cy="517525"/>
        </p:xfrm>
        <a:graphic>
          <a:graphicData uri="http://schemas.openxmlformats.org/presentationml/2006/ole">
            <p:oleObj spid="_x0000_s74839" r:id="rId4" imgW="648720" imgH="145080" progId="Equation.3">
              <p:embed/>
            </p:oleObj>
          </a:graphicData>
        </a:graphic>
      </p:graphicFrame>
      <p:sp>
        <p:nvSpPr>
          <p:cNvPr id="74768" name="Rectangle 13"/>
          <p:cNvSpPr>
            <a:spLocks noChangeArrowheads="1"/>
          </p:cNvSpPr>
          <p:nvPr/>
        </p:nvSpPr>
        <p:spPr bwMode="auto">
          <a:xfrm>
            <a:off x="3919538" y="42529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250892" name="Object 4"/>
          <p:cNvGraphicFramePr>
            <a:graphicFrameLocks noChangeAspect="1"/>
          </p:cNvGraphicFramePr>
          <p:nvPr>
            <p:extLst>
              <p:ext uri="{D42A27DB-BD31-4B8C-83A1-F6EECF244321}">
                <p14:modId xmlns="" xmlns:p14="http://schemas.microsoft.com/office/powerpoint/2010/main" val="3959071666"/>
              </p:ext>
            </p:extLst>
          </p:nvPr>
        </p:nvGraphicFramePr>
        <p:xfrm>
          <a:off x="2357438" y="2839244"/>
          <a:ext cx="3581400" cy="1073150"/>
        </p:xfrm>
        <a:graphic>
          <a:graphicData uri="http://schemas.openxmlformats.org/presentationml/2006/ole">
            <p:oleObj spid="_x0000_s74840" r:id="rId5" imgW="1099440" imgH="327600" progId="Equation.3">
              <p:embed/>
            </p:oleObj>
          </a:graphicData>
        </a:graphic>
      </p:graphicFrame>
      <p:sp>
        <p:nvSpPr>
          <p:cNvPr id="74769" name="Rectangle 15"/>
          <p:cNvSpPr>
            <a:spLocks noChangeArrowheads="1"/>
          </p:cNvSpPr>
          <p:nvPr/>
        </p:nvSpPr>
        <p:spPr bwMode="auto">
          <a:xfrm>
            <a:off x="4224338" y="435768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250894" name="Object 5"/>
          <p:cNvGraphicFramePr>
            <a:graphicFrameLocks noChangeAspect="1"/>
          </p:cNvGraphicFramePr>
          <p:nvPr>
            <p:extLst>
              <p:ext uri="{D42A27DB-BD31-4B8C-83A1-F6EECF244321}">
                <p14:modId xmlns="" xmlns:p14="http://schemas.microsoft.com/office/powerpoint/2010/main" val="372343086"/>
              </p:ext>
            </p:extLst>
          </p:nvPr>
        </p:nvGraphicFramePr>
        <p:xfrm>
          <a:off x="2500313" y="4339431"/>
          <a:ext cx="1981200" cy="515938"/>
        </p:xfrm>
        <a:graphic>
          <a:graphicData uri="http://schemas.openxmlformats.org/presentationml/2006/ole">
            <p:oleObj spid="_x0000_s74841" r:id="rId6" imgW="584640" imgH="145080" progId="Equation.3">
              <p:embed/>
            </p:oleObj>
          </a:graphicData>
        </a:graphic>
      </p:graphicFrame>
      <p:sp>
        <p:nvSpPr>
          <p:cNvPr id="74770" name="Rectangle 17"/>
          <p:cNvSpPr>
            <a:spLocks noChangeArrowheads="1"/>
          </p:cNvSpPr>
          <p:nvPr/>
        </p:nvSpPr>
        <p:spPr bwMode="auto">
          <a:xfrm>
            <a:off x="3957638" y="42195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250896" name="Object 6"/>
          <p:cNvGraphicFramePr>
            <a:graphicFrameLocks noChangeAspect="1"/>
          </p:cNvGraphicFramePr>
          <p:nvPr>
            <p:extLst>
              <p:ext uri="{D42A27DB-BD31-4B8C-83A1-F6EECF244321}">
                <p14:modId xmlns="" xmlns:p14="http://schemas.microsoft.com/office/powerpoint/2010/main" val="3213944880"/>
              </p:ext>
            </p:extLst>
          </p:nvPr>
        </p:nvGraphicFramePr>
        <p:xfrm>
          <a:off x="2500313" y="4768056"/>
          <a:ext cx="3352800" cy="1247775"/>
        </p:xfrm>
        <a:graphic>
          <a:graphicData uri="http://schemas.openxmlformats.org/presentationml/2006/ole">
            <p:oleObj spid="_x0000_s74842" r:id="rId7" imgW="1035000" imgH="381240" progId="Equation.3">
              <p:embed/>
            </p:oleObj>
          </a:graphicData>
        </a:graphic>
      </p:graphicFrame>
      <p:sp>
        <p:nvSpPr>
          <p:cNvPr id="74771" name="Rectangle 19"/>
          <p:cNvSpPr>
            <a:spLocks noChangeArrowheads="1"/>
          </p:cNvSpPr>
          <p:nvPr/>
        </p:nvSpPr>
        <p:spPr bwMode="auto">
          <a:xfrm>
            <a:off x="3638550" y="43291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250898" name="Object 7"/>
          <p:cNvGraphicFramePr>
            <a:graphicFrameLocks noChangeAspect="1"/>
          </p:cNvGraphicFramePr>
          <p:nvPr>
            <p:extLst>
              <p:ext uri="{D42A27DB-BD31-4B8C-83A1-F6EECF244321}">
                <p14:modId xmlns="" xmlns:p14="http://schemas.microsoft.com/office/powerpoint/2010/main" val="4003763643"/>
              </p:ext>
            </p:extLst>
          </p:nvPr>
        </p:nvGraphicFramePr>
        <p:xfrm>
          <a:off x="2571750" y="5911056"/>
          <a:ext cx="5029200" cy="642938"/>
        </p:xfrm>
        <a:graphic>
          <a:graphicData uri="http://schemas.openxmlformats.org/presentationml/2006/ole">
            <p:oleObj spid="_x0000_s74843" r:id="rId8" imgW="1571040" imgH="198720" progId="Equation.3">
              <p:embed/>
            </p:oleObj>
          </a:graphicData>
        </a:graphic>
      </p:graphicFrame>
      <p:sp>
        <p:nvSpPr>
          <p:cNvPr id="74772" name="Rectangle 21"/>
          <p:cNvSpPr>
            <a:spLocks noChangeArrowheads="1"/>
          </p:cNvSpPr>
          <p:nvPr/>
        </p:nvSpPr>
        <p:spPr bwMode="auto">
          <a:xfrm>
            <a:off x="396875" y="1124744"/>
            <a:ext cx="4462463"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a:solidFill>
                  <a:schemeClr val="tx2"/>
                </a:solidFill>
              </a:rPr>
              <a:t>(</a:t>
            </a:r>
            <a:r>
              <a:rPr lang="en-US" altLang="zh-CN" sz="2800">
                <a:solidFill>
                  <a:schemeClr val="tx2"/>
                </a:solidFill>
              </a:rPr>
              <a:t>a) </a:t>
            </a:r>
            <a:r>
              <a:rPr lang="zh-CN" altLang="en-US" sz="2800">
                <a:solidFill>
                  <a:schemeClr val="tx2"/>
                </a:solidFill>
              </a:rPr>
              <a:t>比例控制器：</a:t>
            </a:r>
          </a:p>
        </p:txBody>
      </p:sp>
      <p:sp>
        <p:nvSpPr>
          <p:cNvPr id="250902" name="Rectangle 22"/>
          <p:cNvSpPr>
            <a:spLocks noChangeArrowheads="1"/>
          </p:cNvSpPr>
          <p:nvPr/>
        </p:nvSpPr>
        <p:spPr bwMode="auto">
          <a:xfrm>
            <a:off x="428625" y="1839119"/>
            <a:ext cx="5040313"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a:solidFill>
                  <a:schemeClr val="tx2"/>
                </a:solidFill>
              </a:rPr>
              <a:t>(</a:t>
            </a:r>
            <a:r>
              <a:rPr lang="en-US" altLang="zh-CN" sz="2800">
                <a:solidFill>
                  <a:schemeClr val="tx2"/>
                </a:solidFill>
              </a:rPr>
              <a:t>b) </a:t>
            </a:r>
            <a:r>
              <a:rPr lang="zh-CN" altLang="en-US" sz="2800">
                <a:solidFill>
                  <a:schemeClr val="tx2"/>
                </a:solidFill>
              </a:rPr>
              <a:t>比例－积分控制器：</a:t>
            </a:r>
          </a:p>
        </p:txBody>
      </p:sp>
      <p:sp>
        <p:nvSpPr>
          <p:cNvPr id="250903" name="Rectangle 23"/>
          <p:cNvSpPr>
            <a:spLocks noChangeArrowheads="1"/>
          </p:cNvSpPr>
          <p:nvPr/>
        </p:nvSpPr>
        <p:spPr bwMode="auto">
          <a:xfrm>
            <a:off x="500063" y="3839369"/>
            <a:ext cx="6697662"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a:solidFill>
                  <a:schemeClr val="tx2"/>
                </a:solidFill>
              </a:rPr>
              <a:t>(</a:t>
            </a:r>
            <a:r>
              <a:rPr lang="en-US" altLang="zh-CN" sz="2800">
                <a:solidFill>
                  <a:schemeClr val="tx2"/>
                </a:solidFill>
              </a:rPr>
              <a:t>c) </a:t>
            </a:r>
            <a:r>
              <a:rPr lang="zh-CN" altLang="en-US" sz="2800">
                <a:solidFill>
                  <a:schemeClr val="tx2"/>
                </a:solidFill>
              </a:rPr>
              <a:t>比例－积分－微分控制器：</a:t>
            </a:r>
          </a:p>
        </p:txBody>
      </p:sp>
      <p:sp>
        <p:nvSpPr>
          <p:cNvPr id="25"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12070339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09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08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08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090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089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08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08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902" grpId="0"/>
      <p:bldP spid="25090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4" name="Rectangle 4"/>
          <p:cNvSpPr>
            <a:spLocks noChangeArrowheads="1"/>
          </p:cNvSpPr>
          <p:nvPr/>
        </p:nvSpPr>
        <p:spPr bwMode="auto">
          <a:xfrm>
            <a:off x="3195638" y="405765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75785" name="Rectangle 5"/>
          <p:cNvSpPr>
            <a:spLocks noChangeArrowheads="1"/>
          </p:cNvSpPr>
          <p:nvPr/>
        </p:nvSpPr>
        <p:spPr bwMode="auto">
          <a:xfrm>
            <a:off x="3186113" y="417195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75786" name="Rectangle 6"/>
          <p:cNvSpPr>
            <a:spLocks noChangeArrowheads="1"/>
          </p:cNvSpPr>
          <p:nvPr/>
        </p:nvSpPr>
        <p:spPr bwMode="auto">
          <a:xfrm>
            <a:off x="4024313" y="411480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75787" name="Rectangle 9"/>
          <p:cNvSpPr>
            <a:spLocks noChangeArrowheads="1"/>
          </p:cNvSpPr>
          <p:nvPr/>
        </p:nvSpPr>
        <p:spPr bwMode="auto">
          <a:xfrm>
            <a:off x="4572000" y="431006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459782" name="Object 2"/>
          <p:cNvGraphicFramePr>
            <a:graphicFrameLocks noChangeAspect="1"/>
          </p:cNvGraphicFramePr>
          <p:nvPr>
            <p:extLst>
              <p:ext uri="{D42A27DB-BD31-4B8C-83A1-F6EECF244321}">
                <p14:modId xmlns="" xmlns:p14="http://schemas.microsoft.com/office/powerpoint/2010/main" val="1431096375"/>
              </p:ext>
            </p:extLst>
          </p:nvPr>
        </p:nvGraphicFramePr>
        <p:xfrm>
          <a:off x="555625" y="3108325"/>
          <a:ext cx="1925638" cy="984250"/>
        </p:xfrm>
        <a:graphic>
          <a:graphicData uri="http://schemas.openxmlformats.org/presentationml/2006/ole">
            <p:oleObj spid="_x0000_s75838" name="公式" r:id="rId3" imgW="558720" imgH="279360" progId="Equation.3">
              <p:embed/>
            </p:oleObj>
          </a:graphicData>
        </a:graphic>
      </p:graphicFrame>
      <p:sp>
        <p:nvSpPr>
          <p:cNvPr id="75788" name="Rectangle 11"/>
          <p:cNvSpPr>
            <a:spLocks noChangeArrowheads="1"/>
          </p:cNvSpPr>
          <p:nvPr/>
        </p:nvSpPr>
        <p:spPr bwMode="auto">
          <a:xfrm>
            <a:off x="4205288" y="41005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459783" name="Object 3"/>
          <p:cNvGraphicFramePr>
            <a:graphicFrameLocks noChangeAspect="1"/>
          </p:cNvGraphicFramePr>
          <p:nvPr>
            <p:extLst>
              <p:ext uri="{D42A27DB-BD31-4B8C-83A1-F6EECF244321}">
                <p14:modId xmlns="" xmlns:p14="http://schemas.microsoft.com/office/powerpoint/2010/main" val="1277384699"/>
              </p:ext>
            </p:extLst>
          </p:nvPr>
        </p:nvGraphicFramePr>
        <p:xfrm>
          <a:off x="2857488" y="2928934"/>
          <a:ext cx="2200275" cy="1419225"/>
        </p:xfrm>
        <a:graphic>
          <a:graphicData uri="http://schemas.openxmlformats.org/presentationml/2006/ole">
            <p:oleObj spid="_x0000_s75839" name="公式" r:id="rId4" imgW="749160" imgH="482400" progId="Equation.3">
              <p:embed/>
            </p:oleObj>
          </a:graphicData>
        </a:graphic>
      </p:graphicFrame>
      <p:sp>
        <p:nvSpPr>
          <p:cNvPr id="75789" name="Rectangle 13"/>
          <p:cNvSpPr>
            <a:spLocks noChangeArrowheads="1"/>
          </p:cNvSpPr>
          <p:nvPr/>
        </p:nvSpPr>
        <p:spPr bwMode="auto">
          <a:xfrm>
            <a:off x="4176713" y="41005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459784" name="Object 4"/>
          <p:cNvGraphicFramePr>
            <a:graphicFrameLocks noChangeAspect="1"/>
          </p:cNvGraphicFramePr>
          <p:nvPr>
            <p:extLst>
              <p:ext uri="{D42A27DB-BD31-4B8C-83A1-F6EECF244321}">
                <p14:modId xmlns="" xmlns:p14="http://schemas.microsoft.com/office/powerpoint/2010/main" val="4251411425"/>
              </p:ext>
            </p:extLst>
          </p:nvPr>
        </p:nvGraphicFramePr>
        <p:xfrm>
          <a:off x="5857875" y="3124994"/>
          <a:ext cx="2133600" cy="1131887"/>
        </p:xfrm>
        <a:graphic>
          <a:graphicData uri="http://schemas.openxmlformats.org/presentationml/2006/ole">
            <p:oleObj spid="_x0000_s75840" r:id="rId5" imgW="659520" imgH="349200" progId="Equation.3">
              <p:embed/>
            </p:oleObj>
          </a:graphicData>
        </a:graphic>
      </p:graphicFrame>
      <p:sp>
        <p:nvSpPr>
          <p:cNvPr id="75790" name="Rectangle 15"/>
          <p:cNvSpPr>
            <a:spLocks noChangeArrowheads="1"/>
          </p:cNvSpPr>
          <p:nvPr/>
        </p:nvSpPr>
        <p:spPr bwMode="auto">
          <a:xfrm>
            <a:off x="2843213" y="37814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459785" name="Object 5"/>
          <p:cNvGraphicFramePr>
            <a:graphicFrameLocks noChangeAspect="1"/>
          </p:cNvGraphicFramePr>
          <p:nvPr>
            <p:extLst>
              <p:ext uri="{D42A27DB-BD31-4B8C-83A1-F6EECF244321}">
                <p14:modId xmlns="" xmlns:p14="http://schemas.microsoft.com/office/powerpoint/2010/main" val="2626410526"/>
              </p:ext>
            </p:extLst>
          </p:nvPr>
        </p:nvGraphicFramePr>
        <p:xfrm>
          <a:off x="1214438" y="4293165"/>
          <a:ext cx="7075487" cy="2192338"/>
        </p:xfrm>
        <a:graphic>
          <a:graphicData uri="http://schemas.openxmlformats.org/presentationml/2006/ole">
            <p:oleObj spid="_x0000_s75841" name="公式" r:id="rId6" imgW="2804760" imgH="864720" progId="Equation.3">
              <p:embed/>
            </p:oleObj>
          </a:graphicData>
        </a:graphic>
      </p:graphicFrame>
      <p:sp>
        <p:nvSpPr>
          <p:cNvPr id="459776" name="Rectangle 0"/>
          <p:cNvSpPr>
            <a:spLocks noChangeArrowheads="1"/>
          </p:cNvSpPr>
          <p:nvPr/>
        </p:nvSpPr>
        <p:spPr bwMode="auto">
          <a:xfrm>
            <a:off x="1205368" y="4256543"/>
            <a:ext cx="101917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chemeClr val="tx2"/>
                </a:solidFill>
                <a:latin typeface="Verdana" pitchFamily="34" charset="0"/>
              </a:rPr>
              <a:t>即</a:t>
            </a:r>
          </a:p>
        </p:txBody>
      </p:sp>
      <p:sp>
        <p:nvSpPr>
          <p:cNvPr id="75792" name="Rectangle 4"/>
          <p:cNvSpPr>
            <a:spLocks noChangeArrowheads="1"/>
          </p:cNvSpPr>
          <p:nvPr/>
        </p:nvSpPr>
        <p:spPr bwMode="auto">
          <a:xfrm>
            <a:off x="0" y="921543"/>
            <a:ext cx="9143999" cy="21502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rgbClr val="0033CC"/>
                </a:solidFill>
                <a:ea typeface="黑体" pitchFamily="49" charset="-122"/>
              </a:rPr>
              <a:t>        对于那些在调试过程中</a:t>
            </a:r>
            <a:r>
              <a:rPr lang="zh-CN" altLang="en-US" sz="2800" dirty="0">
                <a:solidFill>
                  <a:srgbClr val="990000"/>
                </a:solidFill>
                <a:ea typeface="黑体" pitchFamily="49" charset="-122"/>
              </a:rPr>
              <a:t>不允许出现持续振荡的系统</a:t>
            </a:r>
            <a:r>
              <a:rPr lang="zh-CN" altLang="en-US" sz="2800" dirty="0">
                <a:solidFill>
                  <a:srgbClr val="0033CC"/>
                </a:solidFill>
                <a:ea typeface="黑体" pitchFamily="49" charset="-122"/>
              </a:rPr>
              <a:t>，则可以从低增益值开始慢慢增加，直到闭环衰减率达到希望值</a:t>
            </a:r>
            <a:r>
              <a:rPr lang="en-US" altLang="zh-CN" sz="2800" dirty="0">
                <a:solidFill>
                  <a:srgbClr val="0033CC"/>
                </a:solidFill>
                <a:ea typeface="黑体" pitchFamily="49" charset="-122"/>
              </a:rPr>
              <a:t>(</a:t>
            </a:r>
            <a:r>
              <a:rPr lang="zh-CN" altLang="en-US" sz="2800" dirty="0">
                <a:solidFill>
                  <a:srgbClr val="0033CC"/>
                </a:solidFill>
                <a:ea typeface="黑体" pitchFamily="49" charset="-122"/>
              </a:rPr>
              <a:t>通用的采用</a:t>
            </a:r>
            <a:r>
              <a:rPr lang="zh-CN" altLang="en-US" sz="2800" dirty="0">
                <a:solidFill>
                  <a:srgbClr val="CC0066"/>
                </a:solidFill>
                <a:ea typeface="黑体" pitchFamily="49" charset="-122"/>
              </a:rPr>
              <a:t>“四分之一衰减”响应</a:t>
            </a:r>
            <a:r>
              <a:rPr lang="en-US" altLang="zh-CN" sz="2800" dirty="0">
                <a:solidFill>
                  <a:srgbClr val="0033CC"/>
                </a:solidFill>
                <a:ea typeface="黑体" pitchFamily="49" charset="-122"/>
              </a:rPr>
              <a:t>)</a:t>
            </a:r>
            <a:r>
              <a:rPr lang="zh-CN" altLang="en-US" sz="2800" dirty="0">
                <a:solidFill>
                  <a:srgbClr val="0033CC"/>
                </a:solidFill>
                <a:ea typeface="黑体" pitchFamily="49" charset="-122"/>
              </a:rPr>
              <a:t>，此时记录下</a:t>
            </a:r>
            <a:r>
              <a:rPr lang="zh-CN" altLang="en-US" sz="2800" dirty="0">
                <a:solidFill>
                  <a:srgbClr val="CC0066"/>
                </a:solidFill>
                <a:ea typeface="黑体" pitchFamily="49" charset="-122"/>
              </a:rPr>
              <a:t>系统的增益</a:t>
            </a:r>
            <a:r>
              <a:rPr lang="en-US" altLang="zh-CN" sz="2800" i="1" dirty="0">
                <a:solidFill>
                  <a:srgbClr val="CC0066"/>
                </a:solidFill>
                <a:ea typeface="黑体" pitchFamily="49" charset="-122"/>
              </a:rPr>
              <a:t>K</a:t>
            </a:r>
            <a:r>
              <a:rPr lang="en-US" altLang="zh-CN" sz="2800" i="1" baseline="-25000" dirty="0">
                <a:solidFill>
                  <a:srgbClr val="CC0066"/>
                </a:solidFill>
                <a:ea typeface="黑体" pitchFamily="49" charset="-122"/>
              </a:rPr>
              <a:t>u</a:t>
            </a:r>
            <a:r>
              <a:rPr lang="en-US" altLang="zh-CN" sz="2800" i="1" dirty="0">
                <a:solidFill>
                  <a:srgbClr val="CC0066"/>
                </a:solidFill>
                <a:latin typeface="+mn-lt"/>
                <a:ea typeface="黑体" pitchFamily="49" charset="-122"/>
              </a:rPr>
              <a:t>’</a:t>
            </a:r>
            <a:r>
              <a:rPr lang="zh-CN" altLang="en-US" sz="2800" dirty="0">
                <a:solidFill>
                  <a:srgbClr val="CC0066"/>
                </a:solidFill>
                <a:ea typeface="黑体" pitchFamily="49" charset="-122"/>
              </a:rPr>
              <a:t>和振荡周期</a:t>
            </a:r>
            <a:r>
              <a:rPr lang="en-US" altLang="zh-CN" sz="2800" i="1" dirty="0">
                <a:solidFill>
                  <a:srgbClr val="CC0066"/>
                </a:solidFill>
                <a:ea typeface="黑体" pitchFamily="49" charset="-122"/>
              </a:rPr>
              <a:t>T</a:t>
            </a:r>
            <a:r>
              <a:rPr lang="en-US" altLang="zh-CN" sz="2800" i="1" baseline="-25000" dirty="0">
                <a:solidFill>
                  <a:srgbClr val="CC0066"/>
                </a:solidFill>
                <a:ea typeface="黑体" pitchFamily="49" charset="-122"/>
              </a:rPr>
              <a:t>u</a:t>
            </a:r>
            <a:r>
              <a:rPr lang="en-US" altLang="zh-CN" sz="2800" i="1" dirty="0">
                <a:solidFill>
                  <a:srgbClr val="CC0066"/>
                </a:solidFill>
                <a:latin typeface="+mn-lt"/>
                <a:ea typeface="黑体" pitchFamily="49" charset="-122"/>
              </a:rPr>
              <a:t>’</a:t>
            </a:r>
            <a:r>
              <a:rPr lang="zh-CN" altLang="en-US" sz="2800" dirty="0">
                <a:solidFill>
                  <a:srgbClr val="0033CC"/>
                </a:solidFill>
                <a:ea typeface="黑体" pitchFamily="49" charset="-122"/>
              </a:rPr>
              <a:t>，那么</a:t>
            </a:r>
            <a:r>
              <a:rPr lang="en-US" altLang="zh-CN" sz="2800" dirty="0">
                <a:solidFill>
                  <a:srgbClr val="0033CC"/>
                </a:solidFill>
                <a:ea typeface="黑体" pitchFamily="49" charset="-122"/>
              </a:rPr>
              <a:t>PID</a:t>
            </a:r>
            <a:r>
              <a:rPr lang="zh-CN" altLang="en-US" sz="2800" dirty="0">
                <a:solidFill>
                  <a:srgbClr val="0033CC"/>
                </a:solidFill>
                <a:ea typeface="黑体" pitchFamily="49" charset="-122"/>
              </a:rPr>
              <a:t>控制器参数设定值为：       </a:t>
            </a:r>
            <a:endParaRPr lang="zh-CN" altLang="en-US" sz="2800" dirty="0">
              <a:solidFill>
                <a:srgbClr val="0033CC"/>
              </a:solidFill>
              <a:ea typeface="黑体" pitchFamily="49" charset="-122"/>
              <a:cs typeface="Times New Roman" pitchFamily="18" charset="0"/>
            </a:endParaRPr>
          </a:p>
        </p:txBody>
      </p:sp>
      <p:sp>
        <p:nvSpPr>
          <p:cNvPr id="19"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28777015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59782"/>
                                        </p:tgtEl>
                                        <p:attrNameLst>
                                          <p:attrName>style.visibility</p:attrName>
                                        </p:attrNameLst>
                                      </p:cBhvr>
                                      <p:to>
                                        <p:strVal val="visible"/>
                                      </p:to>
                                    </p:set>
                                    <p:animEffect transition="in" filter="strips(downRight)">
                                      <p:cBhvr>
                                        <p:cTn id="7" dur="500"/>
                                        <p:tgtEl>
                                          <p:spTgt spid="459782"/>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459783"/>
                                        </p:tgtEl>
                                        <p:attrNameLst>
                                          <p:attrName>style.visibility</p:attrName>
                                        </p:attrNameLst>
                                      </p:cBhvr>
                                      <p:to>
                                        <p:strVal val="visible"/>
                                      </p:to>
                                    </p:set>
                                    <p:animEffect transition="in" filter="strips(downRight)">
                                      <p:cBhvr>
                                        <p:cTn id="11" dur="500"/>
                                        <p:tgtEl>
                                          <p:spTgt spid="459783"/>
                                        </p:tgtEl>
                                      </p:cBhvr>
                                    </p:animEffect>
                                  </p:childTnLst>
                                </p:cTn>
                              </p:par>
                            </p:childTnLst>
                          </p:cTn>
                        </p:par>
                        <p:par>
                          <p:cTn id="12" fill="hold" nodeType="afterGroup">
                            <p:stCondLst>
                              <p:cond delay="1000"/>
                            </p:stCondLst>
                            <p:childTnLst>
                              <p:par>
                                <p:cTn id="13" presetID="18" presetClass="entr" presetSubtype="6" fill="hold" nodeType="afterEffect">
                                  <p:stCondLst>
                                    <p:cond delay="0"/>
                                  </p:stCondLst>
                                  <p:childTnLst>
                                    <p:set>
                                      <p:cBhvr>
                                        <p:cTn id="14" dur="1" fill="hold">
                                          <p:stCondLst>
                                            <p:cond delay="0"/>
                                          </p:stCondLst>
                                        </p:cTn>
                                        <p:tgtEl>
                                          <p:spTgt spid="459784"/>
                                        </p:tgtEl>
                                        <p:attrNameLst>
                                          <p:attrName>style.visibility</p:attrName>
                                        </p:attrNameLst>
                                      </p:cBhvr>
                                      <p:to>
                                        <p:strVal val="visible"/>
                                      </p:to>
                                    </p:set>
                                    <p:animEffect transition="in" filter="strips(downRight)">
                                      <p:cBhvr>
                                        <p:cTn id="15" dur="500"/>
                                        <p:tgtEl>
                                          <p:spTgt spid="45978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459776"/>
                                        </p:tgtEl>
                                        <p:attrNameLst>
                                          <p:attrName>style.visibility</p:attrName>
                                        </p:attrNameLst>
                                      </p:cBhvr>
                                      <p:to>
                                        <p:strVal val="visible"/>
                                      </p:to>
                                    </p:set>
                                    <p:animEffect transition="in" filter="strips(downRight)">
                                      <p:cBhvr>
                                        <p:cTn id="20" dur="500"/>
                                        <p:tgtEl>
                                          <p:spTgt spid="459776"/>
                                        </p:tgtEl>
                                      </p:cBhvr>
                                    </p:animEffect>
                                  </p:childTnLst>
                                </p:cTn>
                              </p:par>
                            </p:childTnLst>
                          </p:cTn>
                        </p:par>
                        <p:par>
                          <p:cTn id="21" fill="hold" nodeType="afterGroup">
                            <p:stCondLst>
                              <p:cond delay="500"/>
                            </p:stCondLst>
                            <p:childTnLst>
                              <p:par>
                                <p:cTn id="22" presetID="18" presetClass="entr" presetSubtype="6" fill="hold" nodeType="afterEffect">
                                  <p:stCondLst>
                                    <p:cond delay="0"/>
                                  </p:stCondLst>
                                  <p:childTnLst>
                                    <p:set>
                                      <p:cBhvr>
                                        <p:cTn id="23" dur="1" fill="hold">
                                          <p:stCondLst>
                                            <p:cond delay="0"/>
                                          </p:stCondLst>
                                        </p:cTn>
                                        <p:tgtEl>
                                          <p:spTgt spid="459785"/>
                                        </p:tgtEl>
                                        <p:attrNameLst>
                                          <p:attrName>style.visibility</p:attrName>
                                        </p:attrNameLst>
                                      </p:cBhvr>
                                      <p:to>
                                        <p:strVal val="visible"/>
                                      </p:to>
                                    </p:set>
                                    <p:animEffect transition="in" filter="strips(downRight)">
                                      <p:cBhvr>
                                        <p:cTn id="24" dur="500"/>
                                        <p:tgtEl>
                                          <p:spTgt spid="459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6"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ChangeArrowheads="1"/>
          </p:cNvSpPr>
          <p:nvPr/>
        </p:nvSpPr>
        <p:spPr bwMode="auto">
          <a:xfrm>
            <a:off x="3486150" y="39020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12644" name="Rectangle 4"/>
          <p:cNvSpPr>
            <a:spLocks noChangeArrowheads="1"/>
          </p:cNvSpPr>
          <p:nvPr/>
        </p:nvSpPr>
        <p:spPr bwMode="auto">
          <a:xfrm>
            <a:off x="3195638" y="42021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12645" name="Rectangle 5"/>
          <p:cNvSpPr>
            <a:spLocks noChangeArrowheads="1"/>
          </p:cNvSpPr>
          <p:nvPr/>
        </p:nvSpPr>
        <p:spPr bwMode="auto">
          <a:xfrm>
            <a:off x="3186113" y="43164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12646" name="Rectangle 6"/>
          <p:cNvSpPr>
            <a:spLocks noChangeArrowheads="1"/>
          </p:cNvSpPr>
          <p:nvPr/>
        </p:nvSpPr>
        <p:spPr bwMode="auto">
          <a:xfrm>
            <a:off x="4024313" y="425926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12647" name="Rectangle 7"/>
          <p:cNvSpPr>
            <a:spLocks noChangeArrowheads="1"/>
          </p:cNvSpPr>
          <p:nvPr/>
        </p:nvSpPr>
        <p:spPr bwMode="auto">
          <a:xfrm>
            <a:off x="3981450" y="433546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12648" name="Rectangle 8"/>
          <p:cNvSpPr>
            <a:spLocks noChangeArrowheads="1"/>
          </p:cNvSpPr>
          <p:nvPr/>
        </p:nvSpPr>
        <p:spPr bwMode="auto">
          <a:xfrm>
            <a:off x="4572000" y="44545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12649" name="Rectangle 10"/>
          <p:cNvSpPr>
            <a:spLocks noChangeArrowheads="1"/>
          </p:cNvSpPr>
          <p:nvPr/>
        </p:nvSpPr>
        <p:spPr bwMode="auto">
          <a:xfrm>
            <a:off x="4205288" y="42449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12650" name="Rectangle 12"/>
          <p:cNvSpPr>
            <a:spLocks noChangeArrowheads="1"/>
          </p:cNvSpPr>
          <p:nvPr/>
        </p:nvSpPr>
        <p:spPr bwMode="auto">
          <a:xfrm>
            <a:off x="4176713" y="42449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12651" name="Rectangle 16"/>
          <p:cNvSpPr>
            <a:spLocks noChangeArrowheads="1"/>
          </p:cNvSpPr>
          <p:nvPr/>
        </p:nvSpPr>
        <p:spPr bwMode="auto">
          <a:xfrm>
            <a:off x="395288" y="1124744"/>
            <a:ext cx="8423275" cy="159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b="0"/>
              <a:t>        </a:t>
            </a:r>
            <a:r>
              <a:rPr lang="zh-CN" altLang="en-US" sz="2800">
                <a:solidFill>
                  <a:schemeClr val="tx2"/>
                </a:solidFill>
              </a:rPr>
              <a:t>由于采用齐格勒－尼柯尔斯第二法以连续振荡法作为前提，显然，应用该方法的系统开环起码是</a:t>
            </a:r>
            <a:r>
              <a:rPr lang="zh-CN" altLang="en-US" sz="2800">
                <a:solidFill>
                  <a:srgbClr val="3333FF"/>
                </a:solidFill>
              </a:rPr>
              <a:t>三阶或更高阶的系统。</a:t>
            </a:r>
          </a:p>
        </p:txBody>
      </p:sp>
      <p:sp>
        <p:nvSpPr>
          <p:cNvPr id="315409" name="Rectangle 17"/>
          <p:cNvSpPr>
            <a:spLocks noChangeArrowheads="1"/>
          </p:cNvSpPr>
          <p:nvPr/>
        </p:nvSpPr>
        <p:spPr bwMode="auto">
          <a:xfrm>
            <a:off x="357188" y="2767806"/>
            <a:ext cx="8424862" cy="159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chemeClr val="tx2"/>
                </a:solidFill>
              </a:rPr>
              <a:t>        </a:t>
            </a:r>
            <a:r>
              <a:rPr lang="zh-CN" altLang="en-US" sz="2800" dirty="0"/>
              <a:t>值得注意的是，由于齐格勒－尼柯尔斯法采用所谓“四分之一衰减”响应，</a:t>
            </a:r>
            <a:r>
              <a:rPr lang="zh-CN" altLang="en-US" sz="2800" dirty="0">
                <a:solidFill>
                  <a:srgbClr val="3333FF"/>
                </a:solidFill>
              </a:rPr>
              <a:t>动态波动较大</a:t>
            </a:r>
            <a:r>
              <a:rPr lang="zh-CN" altLang="en-US" sz="2800" dirty="0"/>
              <a:t>，故可在此基础上进行一定的</a:t>
            </a:r>
            <a:r>
              <a:rPr lang="zh-CN" altLang="en-US" sz="2800" dirty="0">
                <a:solidFill>
                  <a:srgbClr val="3333FF"/>
                </a:solidFill>
              </a:rPr>
              <a:t>修正</a:t>
            </a:r>
            <a:r>
              <a:rPr lang="zh-CN" altLang="en-US" sz="2800" dirty="0"/>
              <a:t>。</a:t>
            </a:r>
          </a:p>
        </p:txBody>
      </p:sp>
      <p:sp>
        <p:nvSpPr>
          <p:cNvPr id="315411" name="Rectangle 19"/>
          <p:cNvSpPr>
            <a:spLocks noChangeArrowheads="1"/>
          </p:cNvSpPr>
          <p:nvPr/>
        </p:nvSpPr>
        <p:spPr bwMode="auto">
          <a:xfrm>
            <a:off x="357189" y="4410869"/>
            <a:ext cx="8534400" cy="16435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chemeClr val="tx2"/>
                </a:solidFill>
              </a:rPr>
              <a:t>        另外，还有其它的一些设定法都可以提供简单地调整参数的手段，以达到较好的控制效果，可参考其它文献，根据实际情况进行选择。</a:t>
            </a:r>
          </a:p>
        </p:txBody>
      </p:sp>
      <p:sp>
        <p:nvSpPr>
          <p:cNvPr id="16"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39793515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15409"/>
                                        </p:tgtEl>
                                        <p:attrNameLst>
                                          <p:attrName>style.visibility</p:attrName>
                                        </p:attrNameLst>
                                      </p:cBhvr>
                                      <p:to>
                                        <p:strVal val="visible"/>
                                      </p:to>
                                    </p:set>
                                    <p:animEffect transition="in" filter="checkerboard(across)">
                                      <p:cBhvr>
                                        <p:cTn id="7" dur="500"/>
                                        <p:tgtEl>
                                          <p:spTgt spid="3154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5411"/>
                                        </p:tgtEl>
                                        <p:attrNameLst>
                                          <p:attrName>style.visibility</p:attrName>
                                        </p:attrNameLst>
                                      </p:cBhvr>
                                      <p:to>
                                        <p:strVal val="visible"/>
                                      </p:to>
                                    </p:set>
                                    <p:animEffect transition="in" filter="wipe(up)">
                                      <p:cBhvr>
                                        <p:cTn id="12" dur="500"/>
                                        <p:tgtEl>
                                          <p:spTgt spid="315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09" grpId="0"/>
      <p:bldP spid="315411"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0" y="1628800"/>
            <a:ext cx="9144000" cy="2287587"/>
          </a:xfrm>
          <a:prstGeom prst="rect">
            <a:avLst/>
          </a:prstGeom>
          <a:noFill/>
          <a:ln w="9525">
            <a:noFill/>
            <a:miter lim="800000"/>
            <a:headEnd/>
            <a:tailEnd/>
          </a:ln>
          <a:effectLst/>
        </p:spPr>
        <p:txBody>
          <a:bodyPr>
            <a:spAutoFit/>
          </a:bodyPr>
          <a:lstStyle/>
          <a:p>
            <a:pPr algn="ctr"/>
            <a:r>
              <a:rPr lang="zh-CN" altLang="en-US" sz="4800" b="1" dirty="0">
                <a:latin typeface="隶书" pitchFamily="49" charset="-122"/>
              </a:rPr>
              <a:t>作业（</a:t>
            </a:r>
            <a:r>
              <a:rPr lang="en-US" altLang="zh-CN" sz="4800" b="1" dirty="0">
                <a:latin typeface="隶书" pitchFamily="49" charset="-122"/>
              </a:rPr>
              <a:t>270</a:t>
            </a:r>
            <a:r>
              <a:rPr lang="en-US" altLang="zh-CN" sz="4800" b="1" dirty="0">
                <a:latin typeface="Arial" charset="0"/>
                <a:cs typeface="Arial" charset="0"/>
              </a:rPr>
              <a:t>~</a:t>
            </a:r>
            <a:r>
              <a:rPr lang="en-US" altLang="zh-CN" sz="4800" b="1" dirty="0">
                <a:latin typeface="隶书" pitchFamily="49" charset="-122"/>
                <a:cs typeface="Arial" charset="0"/>
              </a:rPr>
              <a:t>274)</a:t>
            </a:r>
          </a:p>
          <a:p>
            <a:pPr algn="ctr"/>
            <a:endParaRPr lang="en-US" altLang="zh-CN" sz="4800" b="1" dirty="0">
              <a:latin typeface="隶书" pitchFamily="49" charset="-122"/>
              <a:cs typeface="Arial" charset="0"/>
            </a:endParaRPr>
          </a:p>
          <a:p>
            <a:pPr algn="ctr"/>
            <a:r>
              <a:rPr lang="en-US" altLang="zh-CN" sz="4800" b="1" dirty="0">
                <a:latin typeface="隶书" pitchFamily="49" charset="-122"/>
                <a:cs typeface="Arial" charset="0"/>
              </a:rPr>
              <a:t>7-1,  7-2,  7-10</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1619250" y="2684463"/>
            <a:ext cx="5791200" cy="1752600"/>
            <a:chOff x="432" y="288"/>
            <a:chExt cx="1488" cy="372"/>
          </a:xfrm>
          <a:solidFill>
            <a:srgbClr val="92D050"/>
          </a:solidFill>
        </p:grpSpPr>
        <p:sp>
          <p:nvSpPr>
            <p:cNvPr id="5" name="Oval 7"/>
            <p:cNvSpPr>
              <a:spLocks noChangeArrowheads="1"/>
            </p:cNvSpPr>
            <p:nvPr/>
          </p:nvSpPr>
          <p:spPr bwMode="auto">
            <a:xfrm>
              <a:off x="432" y="324"/>
              <a:ext cx="1488" cy="336"/>
            </a:xfrm>
            <a:prstGeom prst="ellipse">
              <a:avLst/>
            </a:prstGeom>
            <a:solidFill>
              <a:srgbClr val="0070C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endParaRPr lang="zh-CN" altLang="en-US"/>
            </a:p>
          </p:txBody>
        </p:sp>
        <p:sp>
          <p:nvSpPr>
            <p:cNvPr id="6" name="Oval 8"/>
            <p:cNvSpPr>
              <a:spLocks noChangeArrowheads="1"/>
            </p:cNvSpPr>
            <p:nvPr/>
          </p:nvSpPr>
          <p:spPr bwMode="auto">
            <a:xfrm>
              <a:off x="432" y="288"/>
              <a:ext cx="1488" cy="336"/>
            </a:xfrm>
            <a:prstGeom prst="ellipse">
              <a:avLst/>
            </a:prstGeom>
            <a:gradFill>
              <a:gsLst>
                <a:gs pos="0">
                  <a:srgbClr val="00B050"/>
                </a:gs>
                <a:gs pos="100000">
                  <a:srgbClr val="FFFF00"/>
                </a:gs>
              </a:gsLst>
              <a:lin ang="27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sp>
        <p:nvSpPr>
          <p:cNvPr id="7" name="WordArt 9"/>
          <p:cNvSpPr>
            <a:spLocks noChangeArrowheads="1" noChangeShapeType="1" noTextEdit="1"/>
          </p:cNvSpPr>
          <p:nvPr/>
        </p:nvSpPr>
        <p:spPr bwMode="gray">
          <a:xfrm>
            <a:off x="2388840" y="3141663"/>
            <a:ext cx="4343400" cy="609600"/>
          </a:xfrm>
          <a:prstGeom prst="rect">
            <a:avLst/>
          </a:prstGeom>
        </p:spPr>
        <p:txBody>
          <a:bodyPr wrap="none" fromWordArt="1">
            <a:prstTxWarp prst="textDeflate">
              <a:avLst>
                <a:gd name="adj" fmla="val 0"/>
              </a:avLst>
            </a:prstTxWarp>
          </a:bodyPr>
          <a:lstStyle/>
          <a:p>
            <a:r>
              <a:rPr lang="en-US" altLang="zh-CN" sz="3600" b="1" kern="10" dirty="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cs typeface="Arial" panose="020B0604020202020204" pitchFamily="34" charset="0"/>
              </a:rPr>
              <a:t>Thank You!</a:t>
            </a:r>
            <a:endParaRPr lang="zh-CN" altLang="en-US" sz="3600" b="1" kern="10" dirty="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cs typeface="Arial" panose="020B0604020202020204" pitchFamily="34" charset="0"/>
            </a:endParaRPr>
          </a:p>
        </p:txBody>
      </p:sp>
    </p:spTree>
    <p:extLst>
      <p:ext uri="{BB962C8B-B14F-4D97-AF65-F5344CB8AC3E}">
        <p14:creationId xmlns="" xmlns:p14="http://schemas.microsoft.com/office/powerpoint/2010/main" val="77730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285750" y="719609"/>
            <a:ext cx="8750300" cy="765175"/>
          </a:xfrm>
        </p:spPr>
        <p:txBody>
          <a:bodyPr/>
          <a:lstStyle/>
          <a:p>
            <a:pPr algn="l"/>
            <a:r>
              <a:rPr lang="zh-CN" altLang="en-US" sz="2800" b="1" dirty="0"/>
              <a:t>速度调节系统</a:t>
            </a:r>
            <a:endParaRPr lang="en-US" altLang="zh-CN" sz="2800" b="1" dirty="0"/>
          </a:p>
        </p:txBody>
      </p:sp>
      <p:pic>
        <p:nvPicPr>
          <p:cNvPr id="113667" name="图片 3" descr="kz337a.TIF"/>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7504" y="1484784"/>
            <a:ext cx="8707438" cy="4276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1168405456"/>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0" y="824904"/>
            <a:ext cx="9144000" cy="736600"/>
          </a:xfrm>
        </p:spPr>
        <p:txBody>
          <a:bodyPr/>
          <a:lstStyle/>
          <a:p>
            <a:r>
              <a:rPr lang="zh-CN" altLang="zh-CN" sz="2400" b="1" dirty="0"/>
              <a:t>伺服电动机－测速机－光电编码器组合件</a:t>
            </a:r>
            <a:endParaRPr lang="zh-CN" altLang="en-US" b="1" dirty="0"/>
          </a:p>
        </p:txBody>
      </p:sp>
      <p:sp>
        <p:nvSpPr>
          <p:cNvPr id="114691" name="Rectangle 3"/>
          <p:cNvSpPr>
            <a:spLocks noChangeArrowheads="1"/>
          </p:cNvSpPr>
          <p:nvPr/>
        </p:nvSpPr>
        <p:spPr bwMode="auto">
          <a:xfrm>
            <a:off x="3486150" y="28765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4692" name="Rectangle 4"/>
          <p:cNvSpPr>
            <a:spLocks noChangeArrowheads="1"/>
          </p:cNvSpPr>
          <p:nvPr/>
        </p:nvSpPr>
        <p:spPr bwMode="auto">
          <a:xfrm>
            <a:off x="3195638" y="31765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4693" name="Rectangle 5"/>
          <p:cNvSpPr>
            <a:spLocks noChangeArrowheads="1"/>
          </p:cNvSpPr>
          <p:nvPr/>
        </p:nvSpPr>
        <p:spPr bwMode="auto">
          <a:xfrm>
            <a:off x="3186113" y="32908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4694" name="Rectangle 6"/>
          <p:cNvSpPr>
            <a:spLocks noChangeArrowheads="1"/>
          </p:cNvSpPr>
          <p:nvPr/>
        </p:nvSpPr>
        <p:spPr bwMode="auto">
          <a:xfrm>
            <a:off x="4024313" y="32337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4695" name="Rectangle 7"/>
          <p:cNvSpPr>
            <a:spLocks noChangeArrowheads="1"/>
          </p:cNvSpPr>
          <p:nvPr/>
        </p:nvSpPr>
        <p:spPr bwMode="auto">
          <a:xfrm>
            <a:off x="3981450" y="33099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4696" name="Rectangle 8"/>
          <p:cNvSpPr>
            <a:spLocks noChangeArrowheads="1"/>
          </p:cNvSpPr>
          <p:nvPr/>
        </p:nvSpPr>
        <p:spPr bwMode="auto">
          <a:xfrm>
            <a:off x="4572000" y="342900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4697" name="Rectangle 9"/>
          <p:cNvSpPr>
            <a:spLocks noChangeArrowheads="1"/>
          </p:cNvSpPr>
          <p:nvPr/>
        </p:nvSpPr>
        <p:spPr bwMode="auto">
          <a:xfrm>
            <a:off x="4205288"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4698" name="Rectangle 10"/>
          <p:cNvSpPr>
            <a:spLocks noChangeArrowheads="1"/>
          </p:cNvSpPr>
          <p:nvPr/>
        </p:nvSpPr>
        <p:spPr bwMode="auto">
          <a:xfrm>
            <a:off x="4176713"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4699" name="Rectangle 11"/>
          <p:cNvSpPr>
            <a:spLocks noChangeArrowheads="1"/>
          </p:cNvSpPr>
          <p:nvPr/>
        </p:nvSpPr>
        <p:spPr bwMode="auto">
          <a:xfrm>
            <a:off x="2843213" y="290036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4700" name="Rectangle 12"/>
          <p:cNvSpPr>
            <a:spLocks noChangeArrowheads="1"/>
          </p:cNvSpPr>
          <p:nvPr/>
        </p:nvSpPr>
        <p:spPr bwMode="auto">
          <a:xfrm>
            <a:off x="0" y="2333625"/>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pic>
        <p:nvPicPr>
          <p:cNvPr id="112653" name="Picture 15" descr="DSCF0007"/>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t="15512" b="708"/>
          <a:stretch>
            <a:fillRect/>
          </a:stretch>
        </p:blipFill>
        <p:spPr>
          <a:xfrm>
            <a:off x="2123629" y="1837728"/>
            <a:ext cx="5184775" cy="3890962"/>
          </a:xfrm>
          <a:noFill/>
        </p:spPr>
      </p:pic>
      <p:sp>
        <p:nvSpPr>
          <p:cNvPr id="14"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42460681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53"/>
                                        </p:tgtEl>
                                        <p:attrNameLst>
                                          <p:attrName>style.visibility</p:attrName>
                                        </p:attrNameLst>
                                      </p:cBhvr>
                                      <p:to>
                                        <p:strVal val="visible"/>
                                      </p:to>
                                    </p:set>
                                    <p:anim calcmode="lin" valueType="num">
                                      <p:cBhvr additive="base">
                                        <p:cTn id="7" dur="500" fill="hold"/>
                                        <p:tgtEl>
                                          <p:spTgt spid="112653"/>
                                        </p:tgtEl>
                                        <p:attrNameLst>
                                          <p:attrName>ppt_x</p:attrName>
                                        </p:attrNameLst>
                                      </p:cBhvr>
                                      <p:tavLst>
                                        <p:tav tm="0">
                                          <p:val>
                                            <p:strVal val="#ppt_x"/>
                                          </p:val>
                                        </p:tav>
                                        <p:tav tm="100000">
                                          <p:val>
                                            <p:strVal val="#ppt_x"/>
                                          </p:val>
                                        </p:tav>
                                      </p:tavLst>
                                    </p:anim>
                                    <p:anim calcmode="lin" valueType="num">
                                      <p:cBhvr additive="base">
                                        <p:cTn id="8" dur="500" fill="hold"/>
                                        <p:tgtEl>
                                          <p:spTgt spid="1126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635794" y="721493"/>
            <a:ext cx="7772400" cy="809625"/>
          </a:xfrm>
        </p:spPr>
        <p:txBody>
          <a:bodyPr/>
          <a:lstStyle/>
          <a:p>
            <a:r>
              <a:rPr lang="en-US" altLang="zh-CN" sz="2800" b="1" dirty="0"/>
              <a:t>H</a:t>
            </a:r>
            <a:r>
              <a:rPr lang="zh-CN" altLang="zh-CN" sz="2800" b="1" dirty="0"/>
              <a:t>桥型</a:t>
            </a:r>
            <a:r>
              <a:rPr lang="en-US" altLang="zh-CN" sz="2800" b="1" dirty="0"/>
              <a:t>PWM</a:t>
            </a:r>
            <a:r>
              <a:rPr lang="zh-CN" altLang="zh-CN" sz="2800" b="1" dirty="0"/>
              <a:t>功率放大器原理图</a:t>
            </a:r>
            <a:endParaRPr lang="en-US" altLang="zh-CN" b="1" dirty="0"/>
          </a:p>
        </p:txBody>
      </p:sp>
      <p:sp>
        <p:nvSpPr>
          <p:cNvPr id="115715" name="Rectangle 3"/>
          <p:cNvSpPr>
            <a:spLocks noChangeArrowheads="1"/>
          </p:cNvSpPr>
          <p:nvPr/>
        </p:nvSpPr>
        <p:spPr bwMode="auto">
          <a:xfrm>
            <a:off x="3486150" y="28765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5716" name="Rectangle 4"/>
          <p:cNvSpPr>
            <a:spLocks noChangeArrowheads="1"/>
          </p:cNvSpPr>
          <p:nvPr/>
        </p:nvSpPr>
        <p:spPr bwMode="auto">
          <a:xfrm>
            <a:off x="3195638" y="31765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5717" name="Rectangle 5"/>
          <p:cNvSpPr>
            <a:spLocks noChangeArrowheads="1"/>
          </p:cNvSpPr>
          <p:nvPr/>
        </p:nvSpPr>
        <p:spPr bwMode="auto">
          <a:xfrm>
            <a:off x="3186113" y="32908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5718" name="Rectangle 6"/>
          <p:cNvSpPr>
            <a:spLocks noChangeArrowheads="1"/>
          </p:cNvSpPr>
          <p:nvPr/>
        </p:nvSpPr>
        <p:spPr bwMode="auto">
          <a:xfrm>
            <a:off x="4024313" y="32337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5719" name="Rectangle 7"/>
          <p:cNvSpPr>
            <a:spLocks noChangeArrowheads="1"/>
          </p:cNvSpPr>
          <p:nvPr/>
        </p:nvSpPr>
        <p:spPr bwMode="auto">
          <a:xfrm>
            <a:off x="3981450" y="33099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5720" name="Rectangle 8"/>
          <p:cNvSpPr>
            <a:spLocks noChangeArrowheads="1"/>
          </p:cNvSpPr>
          <p:nvPr/>
        </p:nvSpPr>
        <p:spPr bwMode="auto">
          <a:xfrm>
            <a:off x="4572000" y="342900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5721" name="Rectangle 9"/>
          <p:cNvSpPr>
            <a:spLocks noChangeArrowheads="1"/>
          </p:cNvSpPr>
          <p:nvPr/>
        </p:nvSpPr>
        <p:spPr bwMode="auto">
          <a:xfrm>
            <a:off x="4205288"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5722" name="Rectangle 10"/>
          <p:cNvSpPr>
            <a:spLocks noChangeArrowheads="1"/>
          </p:cNvSpPr>
          <p:nvPr/>
        </p:nvSpPr>
        <p:spPr bwMode="auto">
          <a:xfrm>
            <a:off x="4176713"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5723" name="Rectangle 11"/>
          <p:cNvSpPr>
            <a:spLocks noChangeArrowheads="1"/>
          </p:cNvSpPr>
          <p:nvPr/>
        </p:nvSpPr>
        <p:spPr bwMode="auto">
          <a:xfrm>
            <a:off x="2843213" y="290036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pic>
        <p:nvPicPr>
          <p:cNvPr id="113676" name="Picture 15" descr="KZ339"/>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251520" y="1531118"/>
            <a:ext cx="8758238" cy="4557713"/>
          </a:xfrm>
        </p:spPr>
      </p:pic>
      <p:sp>
        <p:nvSpPr>
          <p:cNvPr id="13"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37946931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3676"/>
                                        </p:tgtEl>
                                        <p:attrNameLst>
                                          <p:attrName>style.visibility</p:attrName>
                                        </p:attrNameLst>
                                      </p:cBhvr>
                                      <p:to>
                                        <p:strVal val="visible"/>
                                      </p:to>
                                    </p:set>
                                    <p:anim calcmode="lin" valueType="num">
                                      <p:cBhvr additive="base">
                                        <p:cTn id="7" dur="500" fill="hold"/>
                                        <p:tgtEl>
                                          <p:spTgt spid="113676"/>
                                        </p:tgtEl>
                                        <p:attrNameLst>
                                          <p:attrName>ppt_x</p:attrName>
                                        </p:attrNameLst>
                                      </p:cBhvr>
                                      <p:tavLst>
                                        <p:tav tm="0">
                                          <p:val>
                                            <p:strVal val="#ppt_x"/>
                                          </p:val>
                                        </p:tav>
                                        <p:tav tm="100000">
                                          <p:val>
                                            <p:strVal val="#ppt_x"/>
                                          </p:val>
                                        </p:tav>
                                      </p:tavLst>
                                    </p:anim>
                                    <p:anim calcmode="lin" valueType="num">
                                      <p:cBhvr additive="base">
                                        <p:cTn id="8" dur="500" fill="hold"/>
                                        <p:tgtEl>
                                          <p:spTgt spid="1136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11196" y="710604"/>
            <a:ext cx="7416800" cy="936625"/>
          </a:xfrm>
        </p:spPr>
        <p:txBody>
          <a:bodyPr/>
          <a:lstStyle/>
          <a:p>
            <a:r>
              <a:rPr lang="zh-CN" altLang="zh-CN" sz="2800" b="1" dirty="0"/>
              <a:t>脉宽调制器</a:t>
            </a:r>
            <a:endParaRPr lang="zh-CN" altLang="en-US" b="1" dirty="0"/>
          </a:p>
        </p:txBody>
      </p:sp>
      <p:sp>
        <p:nvSpPr>
          <p:cNvPr id="116739" name="Rectangle 3"/>
          <p:cNvSpPr>
            <a:spLocks noChangeArrowheads="1"/>
          </p:cNvSpPr>
          <p:nvPr/>
        </p:nvSpPr>
        <p:spPr bwMode="auto">
          <a:xfrm>
            <a:off x="3486150" y="28765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6740" name="Rectangle 4"/>
          <p:cNvSpPr>
            <a:spLocks noChangeArrowheads="1"/>
          </p:cNvSpPr>
          <p:nvPr/>
        </p:nvSpPr>
        <p:spPr bwMode="auto">
          <a:xfrm>
            <a:off x="3195638" y="31765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6741" name="Rectangle 5"/>
          <p:cNvSpPr>
            <a:spLocks noChangeArrowheads="1"/>
          </p:cNvSpPr>
          <p:nvPr/>
        </p:nvSpPr>
        <p:spPr bwMode="auto">
          <a:xfrm>
            <a:off x="3186113" y="32908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6742" name="Rectangle 6"/>
          <p:cNvSpPr>
            <a:spLocks noChangeArrowheads="1"/>
          </p:cNvSpPr>
          <p:nvPr/>
        </p:nvSpPr>
        <p:spPr bwMode="auto">
          <a:xfrm>
            <a:off x="4024313" y="32337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6743" name="Rectangle 7"/>
          <p:cNvSpPr>
            <a:spLocks noChangeArrowheads="1"/>
          </p:cNvSpPr>
          <p:nvPr/>
        </p:nvSpPr>
        <p:spPr bwMode="auto">
          <a:xfrm>
            <a:off x="3981450" y="33099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6744" name="Rectangle 8"/>
          <p:cNvSpPr>
            <a:spLocks noChangeArrowheads="1"/>
          </p:cNvSpPr>
          <p:nvPr/>
        </p:nvSpPr>
        <p:spPr bwMode="auto">
          <a:xfrm>
            <a:off x="4572000" y="342900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6745" name="Rectangle 9"/>
          <p:cNvSpPr>
            <a:spLocks noChangeArrowheads="1"/>
          </p:cNvSpPr>
          <p:nvPr/>
        </p:nvSpPr>
        <p:spPr bwMode="auto">
          <a:xfrm>
            <a:off x="4205288"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6746" name="Rectangle 10"/>
          <p:cNvSpPr>
            <a:spLocks noChangeArrowheads="1"/>
          </p:cNvSpPr>
          <p:nvPr/>
        </p:nvSpPr>
        <p:spPr bwMode="auto">
          <a:xfrm>
            <a:off x="4176713"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6747" name="Rectangle 11"/>
          <p:cNvSpPr>
            <a:spLocks noChangeArrowheads="1"/>
          </p:cNvSpPr>
          <p:nvPr/>
        </p:nvSpPr>
        <p:spPr bwMode="auto">
          <a:xfrm>
            <a:off x="2843213" y="290036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6748" name="Rectangle 13"/>
          <p:cNvSpPr>
            <a:spLocks noChangeArrowheads="1"/>
          </p:cNvSpPr>
          <p:nvPr/>
        </p:nvSpPr>
        <p:spPr bwMode="auto">
          <a:xfrm>
            <a:off x="0" y="2409825"/>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pic>
        <p:nvPicPr>
          <p:cNvPr id="114701" name="Picture 14" descr="kz341"/>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500034" y="2285992"/>
            <a:ext cx="7059612" cy="3878263"/>
          </a:xfrm>
        </p:spPr>
      </p:pic>
      <p:sp>
        <p:nvSpPr>
          <p:cNvPr id="14"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
        <p:nvSpPr>
          <p:cNvPr id="15" name="TextBox 14"/>
          <p:cNvSpPr txBox="1"/>
          <p:nvPr/>
        </p:nvSpPr>
        <p:spPr>
          <a:xfrm>
            <a:off x="5357818" y="1214422"/>
            <a:ext cx="3575018" cy="1384995"/>
          </a:xfrm>
          <a:prstGeom prst="rect">
            <a:avLst/>
          </a:prstGeom>
          <a:solidFill>
            <a:srgbClr val="FFFF00"/>
          </a:solidFill>
          <a:ln>
            <a:solidFill>
              <a:schemeClr val="tx1"/>
            </a:solidFill>
          </a:ln>
        </p:spPr>
        <p:txBody>
          <a:bodyPr wrap="none" rtlCol="0">
            <a:spAutoFit/>
          </a:bodyPr>
          <a:lstStyle/>
          <a:p>
            <a:r>
              <a:rPr lang="en-US" altLang="zh-CN" sz="2800" dirty="0" smtClean="0"/>
              <a:t>U</a:t>
            </a:r>
            <a:r>
              <a:rPr lang="en-US" altLang="zh-CN" sz="2800" baseline="-25000" dirty="0" smtClean="0"/>
              <a:t>m</a:t>
            </a:r>
            <a:r>
              <a:rPr lang="zh-CN" altLang="en-US" sz="2800" dirty="0" smtClean="0"/>
              <a:t>：载波信号，高频</a:t>
            </a:r>
            <a:endParaRPr lang="en-US" altLang="zh-CN" sz="2800" dirty="0" smtClean="0"/>
          </a:p>
          <a:p>
            <a:r>
              <a:rPr lang="en-US" altLang="zh-CN" sz="2800" dirty="0" smtClean="0"/>
              <a:t>U</a:t>
            </a:r>
            <a:r>
              <a:rPr lang="en-US" altLang="zh-CN" sz="2800" baseline="-25000" dirty="0" smtClean="0"/>
              <a:t>b</a:t>
            </a:r>
            <a:r>
              <a:rPr lang="zh-CN" altLang="en-US" sz="2800" dirty="0" smtClean="0"/>
              <a:t>：调制信号，直流</a:t>
            </a:r>
            <a:endParaRPr lang="en-US" altLang="zh-CN" sz="2800" dirty="0" smtClean="0"/>
          </a:p>
          <a:p>
            <a:r>
              <a:rPr lang="en-US" altLang="zh-CN" sz="2800" dirty="0" smtClean="0"/>
              <a:t>U</a:t>
            </a:r>
            <a:r>
              <a:rPr lang="en-US" altLang="zh-CN" sz="2800" baseline="-25000" dirty="0" smtClean="0"/>
              <a:t>c</a:t>
            </a:r>
            <a:r>
              <a:rPr lang="zh-CN" altLang="en-US" sz="2800" dirty="0" smtClean="0"/>
              <a:t>：偏置信号，直流</a:t>
            </a:r>
            <a:endParaRPr lang="zh-CN" altLang="en-US" sz="2800" dirty="0"/>
          </a:p>
        </p:txBody>
      </p:sp>
    </p:spTree>
    <p:extLst>
      <p:ext uri="{BB962C8B-B14F-4D97-AF65-F5344CB8AC3E}">
        <p14:creationId xmlns="" xmlns:p14="http://schemas.microsoft.com/office/powerpoint/2010/main" val="39349663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4701"/>
                                        </p:tgtEl>
                                        <p:attrNameLst>
                                          <p:attrName>style.visibility</p:attrName>
                                        </p:attrNameLst>
                                      </p:cBhvr>
                                      <p:to>
                                        <p:strVal val="visible"/>
                                      </p:to>
                                    </p:set>
                                    <p:anim calcmode="lin" valueType="num">
                                      <p:cBhvr additive="base">
                                        <p:cTn id="7" dur="500" fill="hold"/>
                                        <p:tgtEl>
                                          <p:spTgt spid="114701"/>
                                        </p:tgtEl>
                                        <p:attrNameLst>
                                          <p:attrName>ppt_x</p:attrName>
                                        </p:attrNameLst>
                                      </p:cBhvr>
                                      <p:tavLst>
                                        <p:tav tm="0">
                                          <p:val>
                                            <p:strVal val="#ppt_x"/>
                                          </p:val>
                                        </p:tav>
                                        <p:tav tm="100000">
                                          <p:val>
                                            <p:strVal val="#ppt_x"/>
                                          </p:val>
                                        </p:tav>
                                      </p:tavLst>
                                    </p:anim>
                                    <p:anim calcmode="lin" valueType="num">
                                      <p:cBhvr additive="base">
                                        <p:cTn id="8" dur="500" fill="hold"/>
                                        <p:tgtEl>
                                          <p:spTgt spid="1147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Rectangle 2"/>
          <p:cNvSpPr>
            <a:spLocks noGrp="1" noChangeArrowheads="1"/>
          </p:cNvSpPr>
          <p:nvPr>
            <p:ph type="title"/>
          </p:nvPr>
        </p:nvSpPr>
        <p:spPr>
          <a:xfrm>
            <a:off x="0" y="723520"/>
            <a:ext cx="9144000" cy="765175"/>
          </a:xfrm>
        </p:spPr>
        <p:txBody>
          <a:bodyPr/>
          <a:lstStyle/>
          <a:p>
            <a:r>
              <a:rPr lang="zh-CN" altLang="zh-CN" sz="2400" b="1" dirty="0"/>
              <a:t>脉宽调制器输入、输出波形图</a:t>
            </a:r>
            <a:endParaRPr lang="zh-CN" altLang="en-US" b="1" dirty="0"/>
          </a:p>
        </p:txBody>
      </p:sp>
      <p:sp>
        <p:nvSpPr>
          <p:cNvPr id="76806" name="Rectangle 3"/>
          <p:cNvSpPr>
            <a:spLocks noChangeArrowheads="1"/>
          </p:cNvSpPr>
          <p:nvPr/>
        </p:nvSpPr>
        <p:spPr bwMode="auto">
          <a:xfrm>
            <a:off x="3486150" y="28765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6807" name="Rectangle 4"/>
          <p:cNvSpPr>
            <a:spLocks noChangeArrowheads="1"/>
          </p:cNvSpPr>
          <p:nvPr/>
        </p:nvSpPr>
        <p:spPr bwMode="auto">
          <a:xfrm>
            <a:off x="3195638" y="31765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6808" name="Rectangle 5"/>
          <p:cNvSpPr>
            <a:spLocks noChangeArrowheads="1"/>
          </p:cNvSpPr>
          <p:nvPr/>
        </p:nvSpPr>
        <p:spPr bwMode="auto">
          <a:xfrm>
            <a:off x="3186113" y="32908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6809" name="Rectangle 6"/>
          <p:cNvSpPr>
            <a:spLocks noChangeArrowheads="1"/>
          </p:cNvSpPr>
          <p:nvPr/>
        </p:nvSpPr>
        <p:spPr bwMode="auto">
          <a:xfrm>
            <a:off x="4024313" y="32337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6810" name="Rectangle 7"/>
          <p:cNvSpPr>
            <a:spLocks noChangeArrowheads="1"/>
          </p:cNvSpPr>
          <p:nvPr/>
        </p:nvSpPr>
        <p:spPr bwMode="auto">
          <a:xfrm>
            <a:off x="3981450" y="33099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6811" name="Rectangle 8"/>
          <p:cNvSpPr>
            <a:spLocks noChangeArrowheads="1"/>
          </p:cNvSpPr>
          <p:nvPr/>
        </p:nvSpPr>
        <p:spPr bwMode="auto">
          <a:xfrm>
            <a:off x="4572000" y="342900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6812" name="Rectangle 9"/>
          <p:cNvSpPr>
            <a:spLocks noChangeArrowheads="1"/>
          </p:cNvSpPr>
          <p:nvPr/>
        </p:nvSpPr>
        <p:spPr bwMode="auto">
          <a:xfrm>
            <a:off x="4205288"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6813" name="Rectangle 10"/>
          <p:cNvSpPr>
            <a:spLocks noChangeArrowheads="1"/>
          </p:cNvSpPr>
          <p:nvPr/>
        </p:nvSpPr>
        <p:spPr bwMode="auto">
          <a:xfrm>
            <a:off x="4176713"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6814" name="Rectangle 11"/>
          <p:cNvSpPr>
            <a:spLocks noChangeArrowheads="1"/>
          </p:cNvSpPr>
          <p:nvPr/>
        </p:nvSpPr>
        <p:spPr bwMode="auto">
          <a:xfrm>
            <a:off x="2843213" y="290036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pic>
        <p:nvPicPr>
          <p:cNvPr id="115724" name="图片 12" descr="Fig7-41a.tif"/>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2875" y="1480220"/>
            <a:ext cx="8842375" cy="4972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115727" name="Object 15"/>
          <p:cNvGraphicFramePr>
            <a:graphicFrameLocks noChangeAspect="1"/>
          </p:cNvGraphicFramePr>
          <p:nvPr>
            <p:extLst>
              <p:ext uri="{D42A27DB-BD31-4B8C-83A1-F6EECF244321}">
                <p14:modId xmlns="" xmlns:p14="http://schemas.microsoft.com/office/powerpoint/2010/main" val="231956860"/>
              </p:ext>
            </p:extLst>
          </p:nvPr>
        </p:nvGraphicFramePr>
        <p:xfrm>
          <a:off x="1857375" y="6052220"/>
          <a:ext cx="877888" cy="428625"/>
        </p:xfrm>
        <a:graphic>
          <a:graphicData uri="http://schemas.openxmlformats.org/presentationml/2006/ole">
            <p:oleObj spid="_x0000_s76844" name="Equation" r:id="rId4" imgW="393529" imgH="190417" progId="">
              <p:embed/>
            </p:oleObj>
          </a:graphicData>
        </a:graphic>
      </p:graphicFrame>
      <p:graphicFrame>
        <p:nvGraphicFramePr>
          <p:cNvPr id="115726" name="Object 14"/>
          <p:cNvGraphicFramePr>
            <a:graphicFrameLocks noChangeAspect="1"/>
          </p:cNvGraphicFramePr>
          <p:nvPr>
            <p:extLst>
              <p:ext uri="{D42A27DB-BD31-4B8C-83A1-F6EECF244321}">
                <p14:modId xmlns="" xmlns:p14="http://schemas.microsoft.com/office/powerpoint/2010/main" val="3226155137"/>
              </p:ext>
            </p:extLst>
          </p:nvPr>
        </p:nvGraphicFramePr>
        <p:xfrm>
          <a:off x="4714875" y="6052220"/>
          <a:ext cx="879475" cy="428625"/>
        </p:xfrm>
        <a:graphic>
          <a:graphicData uri="http://schemas.openxmlformats.org/presentationml/2006/ole">
            <p:oleObj spid="_x0000_s76845" name="Equation" r:id="rId5" imgW="393529" imgH="190417" progId="">
              <p:embed/>
            </p:oleObj>
          </a:graphicData>
        </a:graphic>
      </p:graphicFrame>
      <p:graphicFrame>
        <p:nvGraphicFramePr>
          <p:cNvPr id="115725" name="Object 13"/>
          <p:cNvGraphicFramePr>
            <a:graphicFrameLocks noChangeAspect="1"/>
          </p:cNvGraphicFramePr>
          <p:nvPr>
            <p:extLst>
              <p:ext uri="{D42A27DB-BD31-4B8C-83A1-F6EECF244321}">
                <p14:modId xmlns="" xmlns:p14="http://schemas.microsoft.com/office/powerpoint/2010/main" val="2811068765"/>
              </p:ext>
            </p:extLst>
          </p:nvPr>
        </p:nvGraphicFramePr>
        <p:xfrm>
          <a:off x="7715250" y="6052220"/>
          <a:ext cx="857250" cy="428625"/>
        </p:xfrm>
        <a:graphic>
          <a:graphicData uri="http://schemas.openxmlformats.org/presentationml/2006/ole">
            <p:oleObj spid="_x0000_s76846" name="Equation" r:id="rId6" imgW="380835" imgH="190417" progId="">
              <p:embed/>
            </p:oleObj>
          </a:graphicData>
        </a:graphic>
      </p:graphicFrame>
      <p:sp>
        <p:nvSpPr>
          <p:cNvPr id="16"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5642399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5724"/>
                                        </p:tgtEl>
                                        <p:attrNameLst>
                                          <p:attrName>style.visibility</p:attrName>
                                        </p:attrNameLst>
                                      </p:cBhvr>
                                      <p:to>
                                        <p:strVal val="visible"/>
                                      </p:to>
                                    </p:set>
                                    <p:anim calcmode="lin" valueType="num">
                                      <p:cBhvr additive="base">
                                        <p:cTn id="7" dur="500" fill="hold"/>
                                        <p:tgtEl>
                                          <p:spTgt spid="115724"/>
                                        </p:tgtEl>
                                        <p:attrNameLst>
                                          <p:attrName>ppt_x</p:attrName>
                                        </p:attrNameLst>
                                      </p:cBhvr>
                                      <p:tavLst>
                                        <p:tav tm="0">
                                          <p:val>
                                            <p:strVal val="#ppt_x"/>
                                          </p:val>
                                        </p:tav>
                                        <p:tav tm="100000">
                                          <p:val>
                                            <p:strVal val="#ppt_x"/>
                                          </p:val>
                                        </p:tav>
                                      </p:tavLst>
                                    </p:anim>
                                    <p:anim calcmode="lin" valueType="num">
                                      <p:cBhvr additive="base">
                                        <p:cTn id="8" dur="500" fill="hold"/>
                                        <p:tgtEl>
                                          <p:spTgt spid="11572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5727"/>
                                        </p:tgtEl>
                                        <p:attrNameLst>
                                          <p:attrName>style.visibility</p:attrName>
                                        </p:attrNameLst>
                                      </p:cBhvr>
                                      <p:to>
                                        <p:strVal val="visible"/>
                                      </p:to>
                                    </p:set>
                                    <p:anim calcmode="lin" valueType="num">
                                      <p:cBhvr additive="base">
                                        <p:cTn id="11" dur="500" fill="hold"/>
                                        <p:tgtEl>
                                          <p:spTgt spid="115727"/>
                                        </p:tgtEl>
                                        <p:attrNameLst>
                                          <p:attrName>ppt_x</p:attrName>
                                        </p:attrNameLst>
                                      </p:cBhvr>
                                      <p:tavLst>
                                        <p:tav tm="0">
                                          <p:val>
                                            <p:strVal val="#ppt_x"/>
                                          </p:val>
                                        </p:tav>
                                        <p:tav tm="100000">
                                          <p:val>
                                            <p:strVal val="#ppt_x"/>
                                          </p:val>
                                        </p:tav>
                                      </p:tavLst>
                                    </p:anim>
                                    <p:anim calcmode="lin" valueType="num">
                                      <p:cBhvr additive="base">
                                        <p:cTn id="12" dur="500" fill="hold"/>
                                        <p:tgtEl>
                                          <p:spTgt spid="11572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5726"/>
                                        </p:tgtEl>
                                        <p:attrNameLst>
                                          <p:attrName>style.visibility</p:attrName>
                                        </p:attrNameLst>
                                      </p:cBhvr>
                                      <p:to>
                                        <p:strVal val="visible"/>
                                      </p:to>
                                    </p:set>
                                    <p:anim calcmode="lin" valueType="num">
                                      <p:cBhvr additive="base">
                                        <p:cTn id="15" dur="500" fill="hold"/>
                                        <p:tgtEl>
                                          <p:spTgt spid="115726"/>
                                        </p:tgtEl>
                                        <p:attrNameLst>
                                          <p:attrName>ppt_x</p:attrName>
                                        </p:attrNameLst>
                                      </p:cBhvr>
                                      <p:tavLst>
                                        <p:tav tm="0">
                                          <p:val>
                                            <p:strVal val="#ppt_x"/>
                                          </p:val>
                                        </p:tav>
                                        <p:tav tm="100000">
                                          <p:val>
                                            <p:strVal val="#ppt_x"/>
                                          </p:val>
                                        </p:tav>
                                      </p:tavLst>
                                    </p:anim>
                                    <p:anim calcmode="lin" valueType="num">
                                      <p:cBhvr additive="base">
                                        <p:cTn id="16" dur="500" fill="hold"/>
                                        <p:tgtEl>
                                          <p:spTgt spid="11572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5725"/>
                                        </p:tgtEl>
                                        <p:attrNameLst>
                                          <p:attrName>style.visibility</p:attrName>
                                        </p:attrNameLst>
                                      </p:cBhvr>
                                      <p:to>
                                        <p:strVal val="visible"/>
                                      </p:to>
                                    </p:set>
                                    <p:anim calcmode="lin" valueType="num">
                                      <p:cBhvr additive="base">
                                        <p:cTn id="19" dur="500" fill="hold"/>
                                        <p:tgtEl>
                                          <p:spTgt spid="115725"/>
                                        </p:tgtEl>
                                        <p:attrNameLst>
                                          <p:attrName>ppt_x</p:attrName>
                                        </p:attrNameLst>
                                      </p:cBhvr>
                                      <p:tavLst>
                                        <p:tav tm="0">
                                          <p:val>
                                            <p:strVal val="#ppt_x"/>
                                          </p:val>
                                        </p:tav>
                                        <p:tav tm="100000">
                                          <p:val>
                                            <p:strVal val="#ppt_x"/>
                                          </p:val>
                                        </p:tav>
                                      </p:tavLst>
                                    </p:anim>
                                    <p:anim calcmode="lin" valueType="num">
                                      <p:cBhvr additive="base">
                                        <p:cTn id="20" dur="500" fill="hold"/>
                                        <p:tgtEl>
                                          <p:spTgt spid="1157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ChangeArrowheads="1"/>
          </p:cNvSpPr>
          <p:nvPr/>
        </p:nvSpPr>
        <p:spPr bwMode="auto">
          <a:xfrm>
            <a:off x="3486150" y="3019425"/>
            <a:ext cx="91440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3200"/>
          </a:p>
        </p:txBody>
      </p:sp>
      <p:sp>
        <p:nvSpPr>
          <p:cNvPr id="88068" name="Rectangle 4"/>
          <p:cNvSpPr>
            <a:spLocks noChangeArrowheads="1"/>
          </p:cNvSpPr>
          <p:nvPr/>
        </p:nvSpPr>
        <p:spPr bwMode="auto">
          <a:xfrm>
            <a:off x="3195638" y="3319463"/>
            <a:ext cx="91440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3200"/>
          </a:p>
        </p:txBody>
      </p:sp>
      <p:sp>
        <p:nvSpPr>
          <p:cNvPr id="88069" name="Rectangle 5"/>
          <p:cNvSpPr>
            <a:spLocks noChangeArrowheads="1"/>
          </p:cNvSpPr>
          <p:nvPr/>
        </p:nvSpPr>
        <p:spPr bwMode="auto">
          <a:xfrm>
            <a:off x="3186113" y="3433763"/>
            <a:ext cx="91440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3200"/>
          </a:p>
        </p:txBody>
      </p:sp>
      <p:sp>
        <p:nvSpPr>
          <p:cNvPr id="83975" name="Rectangle 2068"/>
          <p:cNvSpPr>
            <a:spLocks noChangeArrowheads="1"/>
          </p:cNvSpPr>
          <p:nvPr/>
        </p:nvSpPr>
        <p:spPr bwMode="auto">
          <a:xfrm>
            <a:off x="323689" y="1864910"/>
            <a:ext cx="8856662" cy="1582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40000"/>
              </a:lnSpc>
            </a:pPr>
            <a:r>
              <a:rPr lang="zh-CN" altLang="en-US" sz="3200" dirty="0">
                <a:solidFill>
                  <a:srgbClr val="CC0066"/>
                </a:solidFill>
                <a:latin typeface="隶书" pitchFamily="49" charset="-122"/>
              </a:rPr>
              <a:t>校正的分类：</a:t>
            </a:r>
            <a:br>
              <a:rPr lang="zh-CN" altLang="en-US" sz="3200" dirty="0">
                <a:solidFill>
                  <a:srgbClr val="CC0066"/>
                </a:solidFill>
                <a:latin typeface="隶书" pitchFamily="49" charset="-122"/>
              </a:rPr>
            </a:br>
            <a:r>
              <a:rPr lang="zh-CN" altLang="en-US" sz="3200" dirty="0">
                <a:solidFill>
                  <a:srgbClr val="3333FF"/>
                </a:solidFill>
                <a:latin typeface="隶书" pitchFamily="49" charset="-122"/>
              </a:rPr>
              <a:t>  串联校正、反馈校正、顺馈校正和干扰补偿</a:t>
            </a:r>
            <a:endParaRPr lang="zh-CN" altLang="en-US" sz="3200" dirty="0">
              <a:solidFill>
                <a:srgbClr val="0033CC"/>
              </a:solidFill>
              <a:latin typeface="隶书" pitchFamily="49" charset="-122"/>
            </a:endParaRPr>
          </a:p>
        </p:txBody>
      </p:sp>
      <p:pic>
        <p:nvPicPr>
          <p:cNvPr id="83976" name="图片 8" descr="kz305.tif"/>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99592" y="3611563"/>
            <a:ext cx="7072312" cy="2559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7.2 </a:t>
            </a:r>
            <a:r>
              <a:rPr lang="zh-CN" altLang="en-US" sz="2000" b="1" dirty="0">
                <a:latin typeface="楷体" panose="02010609060101010101" pitchFamily="49" charset="-122"/>
                <a:ea typeface="楷体" panose="02010609060101010101" pitchFamily="49" charset="-122"/>
              </a:rPr>
              <a:t>系统的校正概述</a:t>
            </a:r>
          </a:p>
        </p:txBody>
      </p:sp>
      <p:grpSp>
        <p:nvGrpSpPr>
          <p:cNvPr id="10" name="Group 13"/>
          <p:cNvGrpSpPr>
            <a:grpSpLocks/>
          </p:cNvGrpSpPr>
          <p:nvPr/>
        </p:nvGrpSpPr>
        <p:grpSpPr bwMode="auto">
          <a:xfrm>
            <a:off x="1835696" y="908720"/>
            <a:ext cx="5832648" cy="576064"/>
            <a:chOff x="1927" y="300"/>
            <a:chExt cx="2087" cy="453"/>
          </a:xfrm>
          <a:solidFill>
            <a:srgbClr val="92D050"/>
          </a:solidFill>
        </p:grpSpPr>
        <p:sp>
          <p:nvSpPr>
            <p:cNvPr id="11" name="AutoShape 7"/>
            <p:cNvSpPr>
              <a:spLocks noChangeArrowheads="1"/>
            </p:cNvSpPr>
            <p:nvPr/>
          </p:nvSpPr>
          <p:spPr bwMode="gray">
            <a:xfrm>
              <a:off x="1927" y="300"/>
              <a:ext cx="2087" cy="453"/>
            </a:xfrm>
            <a:prstGeom prst="roundRect">
              <a:avLst>
                <a:gd name="adj" fmla="val 50000"/>
              </a:avLst>
            </a:prstGeom>
            <a:grpFill/>
            <a:ln w="57150">
              <a:solidFill>
                <a:srgbClr val="FFFF00"/>
              </a:solidFill>
              <a:round/>
              <a:headEnd/>
              <a:tailEnd/>
            </a:ln>
            <a:effectLst>
              <a:outerShdw dist="52363" dir="4557825" algn="ctr" rotWithShape="0">
                <a:srgbClr val="1C1C1C">
                  <a:alpha val="50000"/>
                </a:srgbClr>
              </a:outerShdw>
            </a:effec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defRPr/>
              </a:pPr>
              <a:endParaRPr lang="zh-CN" altLang="en-US" sz="1800"/>
            </a:p>
          </p:txBody>
        </p:sp>
        <p:sp>
          <p:nvSpPr>
            <p:cNvPr id="12" name="Text Box 8"/>
            <p:cNvSpPr txBox="1">
              <a:spLocks noChangeArrowheads="1"/>
            </p:cNvSpPr>
            <p:nvPr/>
          </p:nvSpPr>
          <p:spPr bwMode="auto">
            <a:xfrm>
              <a:off x="2065" y="391"/>
              <a:ext cx="1811" cy="305"/>
            </a:xfrm>
            <a:prstGeom prst="rect">
              <a:avLst/>
            </a:prstGeom>
            <a:grp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400" b="1" dirty="0">
                  <a:latin typeface="黑体" panose="02010609060101010101" pitchFamily="49" charset="-122"/>
                  <a:ea typeface="黑体" panose="02010609060101010101" pitchFamily="49" charset="-122"/>
                </a:rPr>
                <a:t>7.2 </a:t>
              </a:r>
              <a:r>
                <a:rPr lang="zh-CN" altLang="en-US" sz="2400" b="1" dirty="0">
                  <a:latin typeface="黑体" panose="02010609060101010101" pitchFamily="49" charset="-122"/>
                  <a:ea typeface="黑体" panose="02010609060101010101" pitchFamily="49" charset="-122"/>
                </a:rPr>
                <a:t>系统的校正概述</a:t>
              </a:r>
            </a:p>
          </p:txBody>
        </p:sp>
      </p:grpSp>
    </p:spTree>
    <p:extLst>
      <p:ext uri="{BB962C8B-B14F-4D97-AF65-F5344CB8AC3E}">
        <p14:creationId xmlns="" xmlns:p14="http://schemas.microsoft.com/office/powerpoint/2010/main" val="3775610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3975"/>
                                        </p:tgtEl>
                                        <p:attrNameLst>
                                          <p:attrName>style.visibility</p:attrName>
                                        </p:attrNameLst>
                                      </p:cBhvr>
                                      <p:to>
                                        <p:strVal val="visible"/>
                                      </p:to>
                                    </p:set>
                                    <p:anim calcmode="lin" valueType="num">
                                      <p:cBhvr additive="base">
                                        <p:cTn id="7" dur="500" fill="hold"/>
                                        <p:tgtEl>
                                          <p:spTgt spid="83975"/>
                                        </p:tgtEl>
                                        <p:attrNameLst>
                                          <p:attrName>ppt_x</p:attrName>
                                        </p:attrNameLst>
                                      </p:cBhvr>
                                      <p:tavLst>
                                        <p:tav tm="0">
                                          <p:val>
                                            <p:strVal val="#ppt_x"/>
                                          </p:val>
                                        </p:tav>
                                        <p:tav tm="100000">
                                          <p:val>
                                            <p:strVal val="#ppt_x"/>
                                          </p:val>
                                        </p:tav>
                                      </p:tavLst>
                                    </p:anim>
                                    <p:anim calcmode="lin" valueType="num">
                                      <p:cBhvr additive="base">
                                        <p:cTn id="8" dur="500" fill="hold"/>
                                        <p:tgtEl>
                                          <p:spTgt spid="8397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3976"/>
                                        </p:tgtEl>
                                        <p:attrNameLst>
                                          <p:attrName>style.visibility</p:attrName>
                                        </p:attrNameLst>
                                      </p:cBhvr>
                                      <p:to>
                                        <p:strVal val="visible"/>
                                      </p:to>
                                    </p:set>
                                    <p:anim calcmode="lin" valueType="num">
                                      <p:cBhvr additive="base">
                                        <p:cTn id="13" dur="500" fill="hold"/>
                                        <p:tgtEl>
                                          <p:spTgt spid="83976"/>
                                        </p:tgtEl>
                                        <p:attrNameLst>
                                          <p:attrName>ppt_x</p:attrName>
                                        </p:attrNameLst>
                                      </p:cBhvr>
                                      <p:tavLst>
                                        <p:tav tm="0">
                                          <p:val>
                                            <p:strVal val="#ppt_x"/>
                                          </p:val>
                                        </p:tav>
                                        <p:tav tm="100000">
                                          <p:val>
                                            <p:strVal val="#ppt_x"/>
                                          </p:val>
                                        </p:tav>
                                      </p:tavLst>
                                    </p:anim>
                                    <p:anim calcmode="lin" valueType="num">
                                      <p:cBhvr additive="base">
                                        <p:cTn id="14" dur="500" fill="hold"/>
                                        <p:tgtEl>
                                          <p:spTgt spid="839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5"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685800" y="779066"/>
            <a:ext cx="7772400" cy="666750"/>
          </a:xfrm>
        </p:spPr>
        <p:txBody>
          <a:bodyPr/>
          <a:lstStyle/>
          <a:p>
            <a:r>
              <a:rPr lang="zh-CN" altLang="en-US" sz="2800" dirty="0">
                <a:solidFill>
                  <a:srgbClr val="3333FF"/>
                </a:solidFill>
                <a:latin typeface="隶书" pitchFamily="49" charset="-122"/>
                <a:ea typeface="隶书" pitchFamily="49" charset="-122"/>
              </a:rPr>
              <a:t>跨导功率放大器外形图</a:t>
            </a:r>
            <a:r>
              <a:rPr lang="zh-CN" altLang="en-US" sz="2800" dirty="0"/>
              <a:t> </a:t>
            </a:r>
          </a:p>
        </p:txBody>
      </p:sp>
      <p:sp>
        <p:nvSpPr>
          <p:cNvPr id="117763" name="Rectangle 4"/>
          <p:cNvSpPr>
            <a:spLocks noChangeArrowheads="1"/>
          </p:cNvSpPr>
          <p:nvPr/>
        </p:nvSpPr>
        <p:spPr bwMode="auto">
          <a:xfrm>
            <a:off x="3486150" y="28765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7764" name="Rectangle 5"/>
          <p:cNvSpPr>
            <a:spLocks noChangeArrowheads="1"/>
          </p:cNvSpPr>
          <p:nvPr/>
        </p:nvSpPr>
        <p:spPr bwMode="auto">
          <a:xfrm>
            <a:off x="3195638" y="31765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7765" name="Rectangle 6"/>
          <p:cNvSpPr>
            <a:spLocks noChangeArrowheads="1"/>
          </p:cNvSpPr>
          <p:nvPr/>
        </p:nvSpPr>
        <p:spPr bwMode="auto">
          <a:xfrm>
            <a:off x="3186113" y="32908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7766" name="Rectangle 7"/>
          <p:cNvSpPr>
            <a:spLocks noChangeArrowheads="1"/>
          </p:cNvSpPr>
          <p:nvPr/>
        </p:nvSpPr>
        <p:spPr bwMode="auto">
          <a:xfrm>
            <a:off x="4024313" y="32337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7767" name="Rectangle 8"/>
          <p:cNvSpPr>
            <a:spLocks noChangeArrowheads="1"/>
          </p:cNvSpPr>
          <p:nvPr/>
        </p:nvSpPr>
        <p:spPr bwMode="auto">
          <a:xfrm>
            <a:off x="3981450" y="33099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7768" name="Rectangle 9"/>
          <p:cNvSpPr>
            <a:spLocks noChangeArrowheads="1"/>
          </p:cNvSpPr>
          <p:nvPr/>
        </p:nvSpPr>
        <p:spPr bwMode="auto">
          <a:xfrm>
            <a:off x="4572000" y="342900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7769" name="Rectangle 10"/>
          <p:cNvSpPr>
            <a:spLocks noChangeArrowheads="1"/>
          </p:cNvSpPr>
          <p:nvPr/>
        </p:nvSpPr>
        <p:spPr bwMode="auto">
          <a:xfrm>
            <a:off x="4205288"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7770" name="Rectangle 11"/>
          <p:cNvSpPr>
            <a:spLocks noChangeArrowheads="1"/>
          </p:cNvSpPr>
          <p:nvPr/>
        </p:nvSpPr>
        <p:spPr bwMode="auto">
          <a:xfrm>
            <a:off x="4176713"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7771" name="Rectangle 12"/>
          <p:cNvSpPr>
            <a:spLocks noChangeArrowheads="1"/>
          </p:cNvSpPr>
          <p:nvPr/>
        </p:nvSpPr>
        <p:spPr bwMode="auto">
          <a:xfrm>
            <a:off x="2843213" y="290036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pic>
        <p:nvPicPr>
          <p:cNvPr id="116748" name="Picture 13" descr="DSCF0002"/>
          <p:cNvPicPr>
            <a:picLocks noGrp="1" noChangeAspect="1" noChangeArrowheads="1"/>
          </p:cNvPicPr>
          <p:nvPr>
            <p:ph sz="half" idx="2"/>
          </p:nvPr>
        </p:nvPicPr>
        <p:blipFill>
          <a:blip r:embed="rId2" cstate="print">
            <a:extLst>
              <a:ext uri="{28A0092B-C50C-407E-A947-70E740481C1C}">
                <a14:useLocalDpi xmlns="" xmlns:a14="http://schemas.microsoft.com/office/drawing/2010/main" val="0"/>
              </a:ext>
            </a:extLst>
          </a:blip>
          <a:srcRect l="10120" t="7704" b="7704"/>
          <a:stretch>
            <a:fillRect/>
          </a:stretch>
        </p:blipFill>
        <p:spPr>
          <a:xfrm>
            <a:off x="2031735" y="1676202"/>
            <a:ext cx="5400675" cy="4051300"/>
          </a:xfrm>
          <a:noFill/>
        </p:spPr>
      </p:pic>
      <p:sp>
        <p:nvSpPr>
          <p:cNvPr id="13"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31569400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6748"/>
                                        </p:tgtEl>
                                        <p:attrNameLst>
                                          <p:attrName>style.visibility</p:attrName>
                                        </p:attrNameLst>
                                      </p:cBhvr>
                                      <p:to>
                                        <p:strVal val="visible"/>
                                      </p:to>
                                    </p:set>
                                    <p:anim calcmode="lin" valueType="num">
                                      <p:cBhvr additive="base">
                                        <p:cTn id="7" dur="500" fill="hold"/>
                                        <p:tgtEl>
                                          <p:spTgt spid="116748"/>
                                        </p:tgtEl>
                                        <p:attrNameLst>
                                          <p:attrName>ppt_x</p:attrName>
                                        </p:attrNameLst>
                                      </p:cBhvr>
                                      <p:tavLst>
                                        <p:tav tm="0">
                                          <p:val>
                                            <p:strVal val="#ppt_x"/>
                                          </p:val>
                                        </p:tav>
                                        <p:tav tm="100000">
                                          <p:val>
                                            <p:strVal val="#ppt_x"/>
                                          </p:val>
                                        </p:tav>
                                      </p:tavLst>
                                    </p:anim>
                                    <p:anim calcmode="lin" valueType="num">
                                      <p:cBhvr additive="base">
                                        <p:cTn id="8" dur="500" fill="hold"/>
                                        <p:tgtEl>
                                          <p:spTgt spid="116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36512" y="701676"/>
            <a:ext cx="9144000" cy="836613"/>
          </a:xfrm>
        </p:spPr>
        <p:txBody>
          <a:bodyPr/>
          <a:lstStyle/>
          <a:p>
            <a:r>
              <a:rPr lang="zh-CN" altLang="zh-CN" sz="2800" b="1" dirty="0"/>
              <a:t>霍尔电流传感器原理图</a:t>
            </a:r>
            <a:endParaRPr lang="zh-CN" altLang="en-US" b="1" dirty="0"/>
          </a:p>
        </p:txBody>
      </p:sp>
      <p:sp>
        <p:nvSpPr>
          <p:cNvPr id="118787" name="Rectangle 3"/>
          <p:cNvSpPr>
            <a:spLocks noChangeArrowheads="1"/>
          </p:cNvSpPr>
          <p:nvPr/>
        </p:nvSpPr>
        <p:spPr bwMode="auto">
          <a:xfrm>
            <a:off x="3486150" y="28765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8788" name="Rectangle 4"/>
          <p:cNvSpPr>
            <a:spLocks noChangeArrowheads="1"/>
          </p:cNvSpPr>
          <p:nvPr/>
        </p:nvSpPr>
        <p:spPr bwMode="auto">
          <a:xfrm>
            <a:off x="3195638" y="31765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8789" name="Rectangle 5"/>
          <p:cNvSpPr>
            <a:spLocks noChangeArrowheads="1"/>
          </p:cNvSpPr>
          <p:nvPr/>
        </p:nvSpPr>
        <p:spPr bwMode="auto">
          <a:xfrm>
            <a:off x="3186113" y="32908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8790" name="Rectangle 6"/>
          <p:cNvSpPr>
            <a:spLocks noChangeArrowheads="1"/>
          </p:cNvSpPr>
          <p:nvPr/>
        </p:nvSpPr>
        <p:spPr bwMode="auto">
          <a:xfrm>
            <a:off x="4024313" y="32337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8791" name="Rectangle 7"/>
          <p:cNvSpPr>
            <a:spLocks noChangeArrowheads="1"/>
          </p:cNvSpPr>
          <p:nvPr/>
        </p:nvSpPr>
        <p:spPr bwMode="auto">
          <a:xfrm>
            <a:off x="3981450" y="33099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8792" name="Rectangle 8"/>
          <p:cNvSpPr>
            <a:spLocks noChangeArrowheads="1"/>
          </p:cNvSpPr>
          <p:nvPr/>
        </p:nvSpPr>
        <p:spPr bwMode="auto">
          <a:xfrm>
            <a:off x="4572000" y="342900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8793" name="Rectangle 9"/>
          <p:cNvSpPr>
            <a:spLocks noChangeArrowheads="1"/>
          </p:cNvSpPr>
          <p:nvPr/>
        </p:nvSpPr>
        <p:spPr bwMode="auto">
          <a:xfrm>
            <a:off x="4205288"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8794" name="Rectangle 10"/>
          <p:cNvSpPr>
            <a:spLocks noChangeArrowheads="1"/>
          </p:cNvSpPr>
          <p:nvPr/>
        </p:nvSpPr>
        <p:spPr bwMode="auto">
          <a:xfrm>
            <a:off x="4176713"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8795" name="Rectangle 11"/>
          <p:cNvSpPr>
            <a:spLocks noChangeArrowheads="1"/>
          </p:cNvSpPr>
          <p:nvPr/>
        </p:nvSpPr>
        <p:spPr bwMode="auto">
          <a:xfrm>
            <a:off x="2843213" y="290036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pic>
        <p:nvPicPr>
          <p:cNvPr id="13" name="图片 12" descr="kz343.tif"/>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76351" y="1593314"/>
            <a:ext cx="7150100" cy="4500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15112450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07950" y="993861"/>
            <a:ext cx="9036050" cy="765175"/>
          </a:xfrm>
        </p:spPr>
        <p:txBody>
          <a:bodyPr/>
          <a:lstStyle/>
          <a:p>
            <a:r>
              <a:rPr lang="zh-CN" altLang="zh-CN" sz="2800" b="1" dirty="0"/>
              <a:t>霍尔电流传感器原理方框图</a:t>
            </a:r>
            <a:endParaRPr lang="zh-CN" altLang="en-US" sz="2800" b="1" dirty="0"/>
          </a:p>
        </p:txBody>
      </p:sp>
      <p:sp>
        <p:nvSpPr>
          <p:cNvPr id="119811" name="Rectangle 3"/>
          <p:cNvSpPr>
            <a:spLocks noChangeArrowheads="1"/>
          </p:cNvSpPr>
          <p:nvPr/>
        </p:nvSpPr>
        <p:spPr bwMode="auto">
          <a:xfrm>
            <a:off x="3486150" y="28765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9812" name="Rectangle 4"/>
          <p:cNvSpPr>
            <a:spLocks noChangeArrowheads="1"/>
          </p:cNvSpPr>
          <p:nvPr/>
        </p:nvSpPr>
        <p:spPr bwMode="auto">
          <a:xfrm>
            <a:off x="3195638" y="31765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9813" name="Rectangle 5"/>
          <p:cNvSpPr>
            <a:spLocks noChangeArrowheads="1"/>
          </p:cNvSpPr>
          <p:nvPr/>
        </p:nvSpPr>
        <p:spPr bwMode="auto">
          <a:xfrm>
            <a:off x="3186113" y="32908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9814" name="Rectangle 6"/>
          <p:cNvSpPr>
            <a:spLocks noChangeArrowheads="1"/>
          </p:cNvSpPr>
          <p:nvPr/>
        </p:nvSpPr>
        <p:spPr bwMode="auto">
          <a:xfrm>
            <a:off x="4024313" y="32337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9815" name="Rectangle 7"/>
          <p:cNvSpPr>
            <a:spLocks noChangeArrowheads="1"/>
          </p:cNvSpPr>
          <p:nvPr/>
        </p:nvSpPr>
        <p:spPr bwMode="auto">
          <a:xfrm>
            <a:off x="3981450" y="33099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9816" name="Rectangle 8"/>
          <p:cNvSpPr>
            <a:spLocks noChangeArrowheads="1"/>
          </p:cNvSpPr>
          <p:nvPr/>
        </p:nvSpPr>
        <p:spPr bwMode="auto">
          <a:xfrm>
            <a:off x="4572000" y="342900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9817" name="Rectangle 9"/>
          <p:cNvSpPr>
            <a:spLocks noChangeArrowheads="1"/>
          </p:cNvSpPr>
          <p:nvPr/>
        </p:nvSpPr>
        <p:spPr bwMode="auto">
          <a:xfrm>
            <a:off x="4205288"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9818" name="Rectangle 10"/>
          <p:cNvSpPr>
            <a:spLocks noChangeArrowheads="1"/>
          </p:cNvSpPr>
          <p:nvPr/>
        </p:nvSpPr>
        <p:spPr bwMode="auto">
          <a:xfrm>
            <a:off x="4176713"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9819" name="Rectangle 11"/>
          <p:cNvSpPr>
            <a:spLocks noChangeArrowheads="1"/>
          </p:cNvSpPr>
          <p:nvPr/>
        </p:nvSpPr>
        <p:spPr bwMode="auto">
          <a:xfrm>
            <a:off x="2843213" y="290036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19820" name="Rectangle 13"/>
          <p:cNvSpPr>
            <a:spLocks noChangeArrowheads="1"/>
          </p:cNvSpPr>
          <p:nvPr/>
        </p:nvSpPr>
        <p:spPr bwMode="auto">
          <a:xfrm>
            <a:off x="0" y="284321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pic>
        <p:nvPicPr>
          <p:cNvPr id="14" name="图片 13" descr="kz344.tif"/>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6369" y="2357437"/>
            <a:ext cx="8939212" cy="2143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38867548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a:xfrm>
            <a:off x="25648" y="808039"/>
            <a:ext cx="9144000" cy="863600"/>
          </a:xfrm>
          <a:noFill/>
        </p:spPr>
        <p:txBody>
          <a:bodyPr anchor="t"/>
          <a:lstStyle/>
          <a:p>
            <a:pPr>
              <a:lnSpc>
                <a:spcPct val="130000"/>
              </a:lnSpc>
            </a:pPr>
            <a:r>
              <a:rPr lang="zh-CN" altLang="zh-CN" sz="2800" b="1" dirty="0"/>
              <a:t>电流环方块图</a:t>
            </a:r>
            <a:endParaRPr lang="zh-CN" altLang="en-US" b="1" dirty="0"/>
          </a:p>
        </p:txBody>
      </p:sp>
      <p:sp>
        <p:nvSpPr>
          <p:cNvPr id="77828" name="Rectangle 3"/>
          <p:cNvSpPr>
            <a:spLocks noChangeArrowheads="1"/>
          </p:cNvSpPr>
          <p:nvPr/>
        </p:nvSpPr>
        <p:spPr bwMode="auto">
          <a:xfrm>
            <a:off x="3486150" y="28765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7829" name="Rectangle 4"/>
          <p:cNvSpPr>
            <a:spLocks noChangeArrowheads="1"/>
          </p:cNvSpPr>
          <p:nvPr/>
        </p:nvSpPr>
        <p:spPr bwMode="auto">
          <a:xfrm>
            <a:off x="3195638" y="31765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7830" name="Rectangle 5"/>
          <p:cNvSpPr>
            <a:spLocks noChangeArrowheads="1"/>
          </p:cNvSpPr>
          <p:nvPr/>
        </p:nvSpPr>
        <p:spPr bwMode="auto">
          <a:xfrm>
            <a:off x="3186113" y="32908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7831" name="Rectangle 6"/>
          <p:cNvSpPr>
            <a:spLocks noChangeArrowheads="1"/>
          </p:cNvSpPr>
          <p:nvPr/>
        </p:nvSpPr>
        <p:spPr bwMode="auto">
          <a:xfrm>
            <a:off x="4024313" y="32337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7832" name="Rectangle 7"/>
          <p:cNvSpPr>
            <a:spLocks noChangeArrowheads="1"/>
          </p:cNvSpPr>
          <p:nvPr/>
        </p:nvSpPr>
        <p:spPr bwMode="auto">
          <a:xfrm>
            <a:off x="3981450" y="33099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7833" name="Rectangle 8"/>
          <p:cNvSpPr>
            <a:spLocks noChangeArrowheads="1"/>
          </p:cNvSpPr>
          <p:nvPr/>
        </p:nvSpPr>
        <p:spPr bwMode="auto">
          <a:xfrm>
            <a:off x="4572000" y="342900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7834" name="Rectangle 9"/>
          <p:cNvSpPr>
            <a:spLocks noChangeArrowheads="1"/>
          </p:cNvSpPr>
          <p:nvPr/>
        </p:nvSpPr>
        <p:spPr bwMode="auto">
          <a:xfrm>
            <a:off x="4205288"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7835" name="Rectangle 10"/>
          <p:cNvSpPr>
            <a:spLocks noChangeArrowheads="1"/>
          </p:cNvSpPr>
          <p:nvPr/>
        </p:nvSpPr>
        <p:spPr bwMode="auto">
          <a:xfrm>
            <a:off x="4176713"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7836" name="Rectangle 11"/>
          <p:cNvSpPr>
            <a:spLocks noChangeArrowheads="1"/>
          </p:cNvSpPr>
          <p:nvPr/>
        </p:nvSpPr>
        <p:spPr bwMode="auto">
          <a:xfrm>
            <a:off x="2843213" y="290036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7837" name="Rectangle 13"/>
          <p:cNvSpPr>
            <a:spLocks noChangeArrowheads="1"/>
          </p:cNvSpPr>
          <p:nvPr/>
        </p:nvSpPr>
        <p:spPr bwMode="auto">
          <a:xfrm>
            <a:off x="0" y="247650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pic>
        <p:nvPicPr>
          <p:cNvPr id="119821" name="Picture 14" descr="kz346"/>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a:xfrm>
            <a:off x="349526" y="1821656"/>
            <a:ext cx="8531225" cy="2976563"/>
          </a:xfrm>
        </p:spPr>
      </p:pic>
      <p:graphicFrame>
        <p:nvGraphicFramePr>
          <p:cNvPr id="119822" name="Object 4"/>
          <p:cNvGraphicFramePr>
            <a:graphicFrameLocks noChangeAspect="1"/>
          </p:cNvGraphicFramePr>
          <p:nvPr/>
        </p:nvGraphicFramePr>
        <p:xfrm>
          <a:off x="2000250" y="5143500"/>
          <a:ext cx="4071938" cy="957263"/>
        </p:xfrm>
        <a:graphic>
          <a:graphicData uri="http://schemas.openxmlformats.org/presentationml/2006/ole">
            <p:oleObj spid="_x0000_s77839" name="Equation" r:id="rId4" imgW="1539000" imgH="359640" progId="">
              <p:embed/>
            </p:oleObj>
          </a:graphicData>
        </a:graphic>
      </p:graphicFrame>
      <p:sp>
        <p:nvSpPr>
          <p:cNvPr id="15"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32668597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9821"/>
                                        </p:tgtEl>
                                        <p:attrNameLst>
                                          <p:attrName>style.visibility</p:attrName>
                                        </p:attrNameLst>
                                      </p:cBhvr>
                                      <p:to>
                                        <p:strVal val="visible"/>
                                      </p:to>
                                    </p:set>
                                    <p:anim calcmode="lin" valueType="num">
                                      <p:cBhvr additive="base">
                                        <p:cTn id="7" dur="500" fill="hold"/>
                                        <p:tgtEl>
                                          <p:spTgt spid="119821"/>
                                        </p:tgtEl>
                                        <p:attrNameLst>
                                          <p:attrName>ppt_x</p:attrName>
                                        </p:attrNameLst>
                                      </p:cBhvr>
                                      <p:tavLst>
                                        <p:tav tm="0">
                                          <p:val>
                                            <p:strVal val="#ppt_x"/>
                                          </p:val>
                                        </p:tav>
                                        <p:tav tm="100000">
                                          <p:val>
                                            <p:strVal val="#ppt_x"/>
                                          </p:val>
                                        </p:tav>
                                      </p:tavLst>
                                    </p:anim>
                                    <p:anim calcmode="lin" valueType="num">
                                      <p:cBhvr additive="base">
                                        <p:cTn id="8" dur="500" fill="hold"/>
                                        <p:tgtEl>
                                          <p:spTgt spid="11982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9822"/>
                                        </p:tgtEl>
                                        <p:attrNameLst>
                                          <p:attrName>style.visibility</p:attrName>
                                        </p:attrNameLst>
                                      </p:cBhvr>
                                      <p:to>
                                        <p:strVal val="visible"/>
                                      </p:to>
                                    </p:set>
                                    <p:anim calcmode="lin" valueType="num">
                                      <p:cBhvr additive="base">
                                        <p:cTn id="13" dur="500" fill="hold"/>
                                        <p:tgtEl>
                                          <p:spTgt spid="119822"/>
                                        </p:tgtEl>
                                        <p:attrNameLst>
                                          <p:attrName>ppt_x</p:attrName>
                                        </p:attrNameLst>
                                      </p:cBhvr>
                                      <p:tavLst>
                                        <p:tav tm="0">
                                          <p:val>
                                            <p:strVal val="#ppt_x"/>
                                          </p:val>
                                        </p:tav>
                                        <p:tav tm="100000">
                                          <p:val>
                                            <p:strVal val="#ppt_x"/>
                                          </p:val>
                                        </p:tav>
                                      </p:tavLst>
                                    </p:anim>
                                    <p:anim calcmode="lin" valueType="num">
                                      <p:cBhvr additive="base">
                                        <p:cTn id="14" dur="500" fill="hold"/>
                                        <p:tgtEl>
                                          <p:spTgt spid="1198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p:cNvSpPr>
            <a:spLocks noGrp="1" noChangeArrowheads="1"/>
          </p:cNvSpPr>
          <p:nvPr>
            <p:ph type="title"/>
          </p:nvPr>
        </p:nvSpPr>
        <p:spPr>
          <a:xfrm>
            <a:off x="666750" y="734269"/>
            <a:ext cx="7416800" cy="694467"/>
          </a:xfrm>
        </p:spPr>
        <p:txBody>
          <a:bodyPr/>
          <a:lstStyle/>
          <a:p>
            <a:r>
              <a:rPr lang="zh-CN" altLang="zh-CN" sz="2800" b="1" dirty="0">
                <a:solidFill>
                  <a:srgbClr val="893B7E"/>
                </a:solidFill>
              </a:rPr>
              <a:t>电流调节器电路原理图</a:t>
            </a:r>
            <a:endParaRPr lang="zh-CN" altLang="en-US" b="1" dirty="0">
              <a:solidFill>
                <a:srgbClr val="893B7E"/>
              </a:solidFill>
            </a:endParaRPr>
          </a:p>
        </p:txBody>
      </p:sp>
      <p:sp>
        <p:nvSpPr>
          <p:cNvPr id="78853" name="Rectangle 3"/>
          <p:cNvSpPr>
            <a:spLocks noChangeArrowheads="1"/>
          </p:cNvSpPr>
          <p:nvPr/>
        </p:nvSpPr>
        <p:spPr bwMode="auto">
          <a:xfrm>
            <a:off x="3486150" y="28765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8854" name="Rectangle 5"/>
          <p:cNvSpPr>
            <a:spLocks noChangeArrowheads="1"/>
          </p:cNvSpPr>
          <p:nvPr/>
        </p:nvSpPr>
        <p:spPr bwMode="auto">
          <a:xfrm>
            <a:off x="3186113" y="32908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8855" name="Rectangle 6"/>
          <p:cNvSpPr>
            <a:spLocks noChangeArrowheads="1"/>
          </p:cNvSpPr>
          <p:nvPr/>
        </p:nvSpPr>
        <p:spPr bwMode="auto">
          <a:xfrm>
            <a:off x="4024313" y="32337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8856" name="Rectangle 7"/>
          <p:cNvSpPr>
            <a:spLocks noChangeArrowheads="1"/>
          </p:cNvSpPr>
          <p:nvPr/>
        </p:nvSpPr>
        <p:spPr bwMode="auto">
          <a:xfrm>
            <a:off x="3981450" y="33099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8857" name="Rectangle 8"/>
          <p:cNvSpPr>
            <a:spLocks noChangeArrowheads="1"/>
          </p:cNvSpPr>
          <p:nvPr/>
        </p:nvSpPr>
        <p:spPr bwMode="auto">
          <a:xfrm>
            <a:off x="4572000" y="342900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8858" name="Rectangle 9"/>
          <p:cNvSpPr>
            <a:spLocks noChangeArrowheads="1"/>
          </p:cNvSpPr>
          <p:nvPr/>
        </p:nvSpPr>
        <p:spPr bwMode="auto">
          <a:xfrm>
            <a:off x="4205288"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8859" name="Rectangle 10"/>
          <p:cNvSpPr>
            <a:spLocks noChangeArrowheads="1"/>
          </p:cNvSpPr>
          <p:nvPr/>
        </p:nvSpPr>
        <p:spPr bwMode="auto">
          <a:xfrm>
            <a:off x="4176713"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8860" name="Rectangle 11"/>
          <p:cNvSpPr>
            <a:spLocks noChangeArrowheads="1"/>
          </p:cNvSpPr>
          <p:nvPr/>
        </p:nvSpPr>
        <p:spPr bwMode="auto">
          <a:xfrm>
            <a:off x="2843213" y="290036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8861" name="Rectangle 13"/>
          <p:cNvSpPr>
            <a:spLocks noChangeArrowheads="1"/>
          </p:cNvSpPr>
          <p:nvPr/>
        </p:nvSpPr>
        <p:spPr bwMode="auto">
          <a:xfrm>
            <a:off x="0" y="2055912"/>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8862" name="Rectangle 3"/>
          <p:cNvSpPr>
            <a:spLocks noChangeArrowheads="1"/>
          </p:cNvSpPr>
          <p:nvPr/>
        </p:nvSpPr>
        <p:spPr bwMode="auto">
          <a:xfrm>
            <a:off x="4414838" y="582930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8863" name="Rectangle 4"/>
          <p:cNvSpPr>
            <a:spLocks noChangeArrowheads="1"/>
          </p:cNvSpPr>
          <p:nvPr/>
        </p:nvSpPr>
        <p:spPr bwMode="auto">
          <a:xfrm>
            <a:off x="4124325" y="61293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8864" name="Rectangle 5"/>
          <p:cNvSpPr>
            <a:spLocks noChangeArrowheads="1"/>
          </p:cNvSpPr>
          <p:nvPr/>
        </p:nvSpPr>
        <p:spPr bwMode="auto">
          <a:xfrm>
            <a:off x="4114800" y="62436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8865" name="Rectangle 6"/>
          <p:cNvSpPr>
            <a:spLocks noChangeArrowheads="1"/>
          </p:cNvSpPr>
          <p:nvPr/>
        </p:nvSpPr>
        <p:spPr bwMode="auto">
          <a:xfrm>
            <a:off x="4953000" y="61864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8866" name="Rectangle 7"/>
          <p:cNvSpPr>
            <a:spLocks noChangeArrowheads="1"/>
          </p:cNvSpPr>
          <p:nvPr/>
        </p:nvSpPr>
        <p:spPr bwMode="auto">
          <a:xfrm>
            <a:off x="4910138" y="62626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8867" name="Rectangle 8"/>
          <p:cNvSpPr>
            <a:spLocks noChangeArrowheads="1"/>
          </p:cNvSpPr>
          <p:nvPr/>
        </p:nvSpPr>
        <p:spPr bwMode="auto">
          <a:xfrm>
            <a:off x="5500688" y="63817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8868" name="Rectangle 9"/>
          <p:cNvSpPr>
            <a:spLocks noChangeArrowheads="1"/>
          </p:cNvSpPr>
          <p:nvPr/>
        </p:nvSpPr>
        <p:spPr bwMode="auto">
          <a:xfrm>
            <a:off x="5133975" y="617220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8869" name="Rectangle 10"/>
          <p:cNvSpPr>
            <a:spLocks noChangeArrowheads="1"/>
          </p:cNvSpPr>
          <p:nvPr/>
        </p:nvSpPr>
        <p:spPr bwMode="auto">
          <a:xfrm>
            <a:off x="5105400" y="617220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8870" name="Rectangle 11"/>
          <p:cNvSpPr>
            <a:spLocks noChangeArrowheads="1"/>
          </p:cNvSpPr>
          <p:nvPr/>
        </p:nvSpPr>
        <p:spPr bwMode="auto">
          <a:xfrm>
            <a:off x="3771900" y="585311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graphicFrame>
        <p:nvGraphicFramePr>
          <p:cNvPr id="24" name="Object 2"/>
          <p:cNvGraphicFramePr>
            <a:graphicFrameLocks noChangeAspect="1"/>
          </p:cNvGraphicFramePr>
          <p:nvPr>
            <p:extLst>
              <p:ext uri="{D42A27DB-BD31-4B8C-83A1-F6EECF244321}">
                <p14:modId xmlns="" xmlns:p14="http://schemas.microsoft.com/office/powerpoint/2010/main" val="1349797968"/>
              </p:ext>
            </p:extLst>
          </p:nvPr>
        </p:nvGraphicFramePr>
        <p:xfrm>
          <a:off x="6715140" y="5214950"/>
          <a:ext cx="1928826" cy="740347"/>
        </p:xfrm>
        <a:graphic>
          <a:graphicData uri="http://schemas.openxmlformats.org/presentationml/2006/ole">
            <p:oleObj spid="_x0000_s78878" name="Equation" r:id="rId3" imgW="938520" imgH="359640" progId="">
              <p:embed/>
            </p:oleObj>
          </a:graphicData>
        </a:graphic>
      </p:graphicFrame>
      <p:sp>
        <p:nvSpPr>
          <p:cNvPr id="78872" name="Rectangle 17"/>
          <p:cNvSpPr>
            <a:spLocks noChangeArrowheads="1"/>
          </p:cNvSpPr>
          <p:nvPr/>
        </p:nvSpPr>
        <p:spPr bwMode="auto">
          <a:xfrm>
            <a:off x="928688" y="5634137"/>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graphicFrame>
        <p:nvGraphicFramePr>
          <p:cNvPr id="78851" name="Object 3"/>
          <p:cNvGraphicFramePr>
            <a:graphicFrameLocks noChangeAspect="1"/>
          </p:cNvGraphicFramePr>
          <p:nvPr>
            <p:extLst>
              <p:ext uri="{D42A27DB-BD31-4B8C-83A1-F6EECF244321}">
                <p14:modId xmlns="" xmlns:p14="http://schemas.microsoft.com/office/powerpoint/2010/main" val="4045506096"/>
              </p:ext>
            </p:extLst>
          </p:nvPr>
        </p:nvGraphicFramePr>
        <p:xfrm>
          <a:off x="2163763" y="5284887"/>
          <a:ext cx="422275" cy="657225"/>
        </p:xfrm>
        <a:graphic>
          <a:graphicData uri="http://schemas.openxmlformats.org/presentationml/2006/ole">
            <p:oleObj spid="_x0000_s78879" name="Equation" r:id="rId4" imgW="91080" imgH="145080" progId="">
              <p:embed/>
            </p:oleObj>
          </a:graphicData>
        </a:graphic>
      </p:graphicFrame>
      <p:sp>
        <p:nvSpPr>
          <p:cNvPr id="78873" name="Rectangle 19"/>
          <p:cNvSpPr>
            <a:spLocks noChangeArrowheads="1"/>
          </p:cNvSpPr>
          <p:nvPr/>
        </p:nvSpPr>
        <p:spPr bwMode="auto">
          <a:xfrm>
            <a:off x="928688" y="6497737"/>
            <a:ext cx="2286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r>
              <a:rPr lang="zh-CN" altLang="en-US" sz="1400" b="0">
                <a:ea typeface="隶书" pitchFamily="49" charset="-122"/>
              </a:rPr>
              <a:t> </a:t>
            </a:r>
            <a:endParaRPr lang="zh-CN" altLang="en-US" sz="2400" b="0">
              <a:ea typeface="隶书" pitchFamily="49" charset="-122"/>
            </a:endParaRPr>
          </a:p>
        </p:txBody>
      </p:sp>
      <p:sp>
        <p:nvSpPr>
          <p:cNvPr id="78874" name="Rectangle 23"/>
          <p:cNvSpPr>
            <a:spLocks noChangeArrowheads="1"/>
          </p:cNvSpPr>
          <p:nvPr/>
        </p:nvSpPr>
        <p:spPr bwMode="auto">
          <a:xfrm>
            <a:off x="928688" y="5662712"/>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78875" name="Rectangle 25"/>
          <p:cNvSpPr>
            <a:spLocks noChangeArrowheads="1"/>
          </p:cNvSpPr>
          <p:nvPr/>
        </p:nvSpPr>
        <p:spPr bwMode="auto">
          <a:xfrm>
            <a:off x="928688" y="6469162"/>
            <a:ext cx="2286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r>
              <a:rPr lang="zh-CN" altLang="en-US" sz="1400" b="0">
                <a:ea typeface="隶书" pitchFamily="49" charset="-122"/>
              </a:rPr>
              <a:t> </a:t>
            </a:r>
            <a:endParaRPr lang="zh-CN" altLang="en-US" sz="2400" b="0">
              <a:ea typeface="隶书" pitchFamily="49" charset="-122"/>
            </a:endParaRPr>
          </a:p>
        </p:txBody>
      </p:sp>
      <p:pic>
        <p:nvPicPr>
          <p:cNvPr id="32" name="图片 31" descr="kz345.tif"/>
          <p:cNvPicPr>
            <a:picLocks noChangeAspect="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857620" y="1571612"/>
            <a:ext cx="5136591" cy="27351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Text Box 8"/>
          <p:cNvSpPr txBox="1">
            <a:spLocks noChangeArrowheads="1"/>
          </p:cNvSpPr>
          <p:nvPr/>
        </p:nvSpPr>
        <p:spPr bwMode="auto">
          <a:xfrm>
            <a:off x="4679505" y="214290"/>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pic>
        <p:nvPicPr>
          <p:cNvPr id="30" name="Picture 14" descr="kz346"/>
          <p:cNvPicPr>
            <a:picLocks noGrp="1" noChangeAspect="1" noChangeArrowheads="1"/>
          </p:cNvPicPr>
          <p:nvPr>
            <p:ph idx="1"/>
          </p:nvPr>
        </p:nvPicPr>
        <p:blipFill>
          <a:blip r:embed="rId6" cstate="print">
            <a:extLst>
              <a:ext uri="{28A0092B-C50C-407E-A947-70E740481C1C}">
                <a14:useLocalDpi xmlns="" xmlns:a14="http://schemas.microsoft.com/office/drawing/2010/main" val="0"/>
              </a:ext>
            </a:extLst>
          </a:blip>
          <a:srcRect/>
          <a:stretch>
            <a:fillRect/>
          </a:stretch>
        </p:blipFill>
        <p:spPr>
          <a:xfrm>
            <a:off x="1142976" y="4500570"/>
            <a:ext cx="5323521" cy="1857388"/>
          </a:xfrm>
        </p:spPr>
      </p:pic>
      <p:graphicFrame>
        <p:nvGraphicFramePr>
          <p:cNvPr id="31" name="对象 30"/>
          <p:cNvGraphicFramePr>
            <a:graphicFrameLocks noChangeAspect="1"/>
          </p:cNvGraphicFramePr>
          <p:nvPr/>
        </p:nvGraphicFramePr>
        <p:xfrm>
          <a:off x="214282" y="1428736"/>
          <a:ext cx="3797300" cy="2273300"/>
        </p:xfrm>
        <a:graphic>
          <a:graphicData uri="http://schemas.openxmlformats.org/presentationml/2006/ole">
            <p:oleObj spid="_x0000_s78880" name="公式" r:id="rId7" imgW="3797280" imgH="2273040" progId="Equation.3">
              <p:embed/>
            </p:oleObj>
          </a:graphicData>
        </a:graphic>
      </p:graphicFrame>
      <p:cxnSp>
        <p:nvCxnSpPr>
          <p:cNvPr id="34" name="直接箭头连接符 33"/>
          <p:cNvCxnSpPr/>
          <p:nvPr/>
        </p:nvCxnSpPr>
        <p:spPr>
          <a:xfrm>
            <a:off x="6858016" y="1571612"/>
            <a:ext cx="121444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36" name="对象 35"/>
          <p:cNvGraphicFramePr>
            <a:graphicFrameLocks noChangeAspect="1"/>
          </p:cNvGraphicFramePr>
          <p:nvPr/>
        </p:nvGraphicFramePr>
        <p:xfrm>
          <a:off x="7143768" y="1000108"/>
          <a:ext cx="428628" cy="479055"/>
        </p:xfrm>
        <a:graphic>
          <a:graphicData uri="http://schemas.openxmlformats.org/presentationml/2006/ole">
            <p:oleObj spid="_x0000_s78881" name="公式" r:id="rId8" imgW="215640" imgH="241200" progId="Equation.3">
              <p:embed/>
            </p:oleObj>
          </a:graphicData>
        </a:graphic>
      </p:graphicFrame>
    </p:spTree>
    <p:extLst>
      <p:ext uri="{BB962C8B-B14F-4D97-AF65-F5344CB8AC3E}">
        <p14:creationId xmlns="" xmlns:p14="http://schemas.microsoft.com/office/powerpoint/2010/main" val="36034131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91209" y="723420"/>
            <a:ext cx="8429625" cy="765175"/>
          </a:xfrm>
        </p:spPr>
        <p:txBody>
          <a:bodyPr/>
          <a:lstStyle/>
          <a:p>
            <a:r>
              <a:rPr lang="zh-CN" altLang="zh-CN" sz="2400" b="1" dirty="0"/>
              <a:t>电流环的期望频率特性</a:t>
            </a:r>
            <a:endParaRPr lang="zh-CN" altLang="en-US" b="1" dirty="0"/>
          </a:p>
        </p:txBody>
      </p:sp>
      <p:sp>
        <p:nvSpPr>
          <p:cNvPr id="120835" name="Rectangle 3"/>
          <p:cNvSpPr>
            <a:spLocks noChangeArrowheads="1"/>
          </p:cNvSpPr>
          <p:nvPr/>
        </p:nvSpPr>
        <p:spPr bwMode="auto">
          <a:xfrm>
            <a:off x="3486150" y="28765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0836" name="Rectangle 4"/>
          <p:cNvSpPr>
            <a:spLocks noChangeArrowheads="1"/>
          </p:cNvSpPr>
          <p:nvPr/>
        </p:nvSpPr>
        <p:spPr bwMode="auto">
          <a:xfrm>
            <a:off x="3195638" y="31765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0837" name="Rectangle 5"/>
          <p:cNvSpPr>
            <a:spLocks noChangeArrowheads="1"/>
          </p:cNvSpPr>
          <p:nvPr/>
        </p:nvSpPr>
        <p:spPr bwMode="auto">
          <a:xfrm>
            <a:off x="3186113" y="32908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0838" name="Rectangle 6"/>
          <p:cNvSpPr>
            <a:spLocks noChangeArrowheads="1"/>
          </p:cNvSpPr>
          <p:nvPr/>
        </p:nvSpPr>
        <p:spPr bwMode="auto">
          <a:xfrm>
            <a:off x="4024313" y="32337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0839" name="Rectangle 7"/>
          <p:cNvSpPr>
            <a:spLocks noChangeArrowheads="1"/>
          </p:cNvSpPr>
          <p:nvPr/>
        </p:nvSpPr>
        <p:spPr bwMode="auto">
          <a:xfrm>
            <a:off x="3981450" y="33099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0840" name="Rectangle 8"/>
          <p:cNvSpPr>
            <a:spLocks noChangeArrowheads="1"/>
          </p:cNvSpPr>
          <p:nvPr/>
        </p:nvSpPr>
        <p:spPr bwMode="auto">
          <a:xfrm>
            <a:off x="4572000" y="342900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0841" name="Rectangle 9"/>
          <p:cNvSpPr>
            <a:spLocks noChangeArrowheads="1"/>
          </p:cNvSpPr>
          <p:nvPr/>
        </p:nvSpPr>
        <p:spPr bwMode="auto">
          <a:xfrm>
            <a:off x="4205288"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0842" name="Rectangle 10"/>
          <p:cNvSpPr>
            <a:spLocks noChangeArrowheads="1"/>
          </p:cNvSpPr>
          <p:nvPr/>
        </p:nvSpPr>
        <p:spPr bwMode="auto">
          <a:xfrm>
            <a:off x="4176713"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0843" name="Rectangle 11"/>
          <p:cNvSpPr>
            <a:spLocks noChangeArrowheads="1"/>
          </p:cNvSpPr>
          <p:nvPr/>
        </p:nvSpPr>
        <p:spPr bwMode="auto">
          <a:xfrm>
            <a:off x="2843213" y="290036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0844" name="Rectangle 13"/>
          <p:cNvSpPr>
            <a:spLocks noChangeArrowheads="1"/>
          </p:cNvSpPr>
          <p:nvPr/>
        </p:nvSpPr>
        <p:spPr bwMode="auto">
          <a:xfrm>
            <a:off x="0" y="1922562"/>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0845" name="Rectangle 15"/>
          <p:cNvSpPr>
            <a:spLocks noChangeArrowheads="1"/>
          </p:cNvSpPr>
          <p:nvPr/>
        </p:nvSpPr>
        <p:spPr bwMode="auto">
          <a:xfrm>
            <a:off x="0" y="2213074"/>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pic>
        <p:nvPicPr>
          <p:cNvPr id="121870" name="Picture 18" descr="kz347"/>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a:xfrm>
            <a:off x="2406204" y="1488595"/>
            <a:ext cx="4619625" cy="4895850"/>
          </a:xfrm>
        </p:spPr>
      </p:pic>
      <p:sp>
        <p:nvSpPr>
          <p:cNvPr id="15"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36286695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1870"/>
                                        </p:tgtEl>
                                        <p:attrNameLst>
                                          <p:attrName>style.visibility</p:attrName>
                                        </p:attrNameLst>
                                      </p:cBhvr>
                                      <p:to>
                                        <p:strVal val="visible"/>
                                      </p:to>
                                    </p:set>
                                    <p:anim calcmode="lin" valueType="num">
                                      <p:cBhvr additive="base">
                                        <p:cTn id="7" dur="500" fill="hold"/>
                                        <p:tgtEl>
                                          <p:spTgt spid="121870"/>
                                        </p:tgtEl>
                                        <p:attrNameLst>
                                          <p:attrName>ppt_x</p:attrName>
                                        </p:attrNameLst>
                                      </p:cBhvr>
                                      <p:tavLst>
                                        <p:tav tm="0">
                                          <p:val>
                                            <p:strVal val="#ppt_x"/>
                                          </p:val>
                                        </p:tav>
                                        <p:tav tm="100000">
                                          <p:val>
                                            <p:strVal val="#ppt_x"/>
                                          </p:val>
                                        </p:tav>
                                      </p:tavLst>
                                    </p:anim>
                                    <p:anim calcmode="lin" valueType="num">
                                      <p:cBhvr additive="base">
                                        <p:cTn id="8" dur="500" fill="hold"/>
                                        <p:tgtEl>
                                          <p:spTgt spid="1218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144392" y="870231"/>
            <a:ext cx="3143250" cy="765175"/>
          </a:xfrm>
        </p:spPr>
        <p:txBody>
          <a:bodyPr/>
          <a:lstStyle/>
          <a:p>
            <a:pPr algn="l"/>
            <a:r>
              <a:rPr lang="zh-CN" altLang="zh-CN" sz="2400" b="1" dirty="0"/>
              <a:t>双环调速系统方框图</a:t>
            </a:r>
            <a:endParaRPr lang="zh-CN" altLang="en-US" b="1" dirty="0"/>
          </a:p>
        </p:txBody>
      </p:sp>
      <p:sp>
        <p:nvSpPr>
          <p:cNvPr id="121859" name="Rectangle 3"/>
          <p:cNvSpPr>
            <a:spLocks noChangeArrowheads="1"/>
          </p:cNvSpPr>
          <p:nvPr/>
        </p:nvSpPr>
        <p:spPr bwMode="auto">
          <a:xfrm>
            <a:off x="3486150" y="28765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1860" name="Rectangle 4"/>
          <p:cNvSpPr>
            <a:spLocks noChangeArrowheads="1"/>
          </p:cNvSpPr>
          <p:nvPr/>
        </p:nvSpPr>
        <p:spPr bwMode="auto">
          <a:xfrm>
            <a:off x="3195638" y="31765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1861" name="Rectangle 5"/>
          <p:cNvSpPr>
            <a:spLocks noChangeArrowheads="1"/>
          </p:cNvSpPr>
          <p:nvPr/>
        </p:nvSpPr>
        <p:spPr bwMode="auto">
          <a:xfrm>
            <a:off x="3186113" y="32908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1862" name="Rectangle 6"/>
          <p:cNvSpPr>
            <a:spLocks noChangeArrowheads="1"/>
          </p:cNvSpPr>
          <p:nvPr/>
        </p:nvSpPr>
        <p:spPr bwMode="auto">
          <a:xfrm>
            <a:off x="4024313" y="32337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1863" name="Rectangle 7"/>
          <p:cNvSpPr>
            <a:spLocks noChangeArrowheads="1"/>
          </p:cNvSpPr>
          <p:nvPr/>
        </p:nvSpPr>
        <p:spPr bwMode="auto">
          <a:xfrm>
            <a:off x="3981450" y="33099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1864" name="Rectangle 8"/>
          <p:cNvSpPr>
            <a:spLocks noChangeArrowheads="1"/>
          </p:cNvSpPr>
          <p:nvPr/>
        </p:nvSpPr>
        <p:spPr bwMode="auto">
          <a:xfrm>
            <a:off x="4572000" y="342900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1865" name="Rectangle 9"/>
          <p:cNvSpPr>
            <a:spLocks noChangeArrowheads="1"/>
          </p:cNvSpPr>
          <p:nvPr/>
        </p:nvSpPr>
        <p:spPr bwMode="auto">
          <a:xfrm>
            <a:off x="4205288"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1866" name="Rectangle 10"/>
          <p:cNvSpPr>
            <a:spLocks noChangeArrowheads="1"/>
          </p:cNvSpPr>
          <p:nvPr/>
        </p:nvSpPr>
        <p:spPr bwMode="auto">
          <a:xfrm>
            <a:off x="4176713"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1867" name="Rectangle 11"/>
          <p:cNvSpPr>
            <a:spLocks noChangeArrowheads="1"/>
          </p:cNvSpPr>
          <p:nvPr/>
        </p:nvSpPr>
        <p:spPr bwMode="auto">
          <a:xfrm>
            <a:off x="2843213" y="290036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1868" name="Rectangle 13"/>
          <p:cNvSpPr>
            <a:spLocks noChangeArrowheads="1"/>
          </p:cNvSpPr>
          <p:nvPr/>
        </p:nvSpPr>
        <p:spPr bwMode="auto">
          <a:xfrm>
            <a:off x="0" y="2261071"/>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pic>
        <p:nvPicPr>
          <p:cNvPr id="14" name="图片 13" descr="kz349.tif"/>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719" y="1695891"/>
            <a:ext cx="9072562" cy="3571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8934645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6" name="Picture 27" descr="kz348"/>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a:xfrm>
            <a:off x="214282" y="1357298"/>
            <a:ext cx="4802064" cy="3066011"/>
          </a:xfrm>
        </p:spPr>
      </p:pic>
      <p:sp>
        <p:nvSpPr>
          <p:cNvPr id="79879" name="Rectangle 2"/>
          <p:cNvSpPr>
            <a:spLocks noGrp="1" noChangeArrowheads="1"/>
          </p:cNvSpPr>
          <p:nvPr>
            <p:ph type="title"/>
          </p:nvPr>
        </p:nvSpPr>
        <p:spPr>
          <a:xfrm>
            <a:off x="2714625" y="513754"/>
            <a:ext cx="4397375" cy="936625"/>
          </a:xfrm>
        </p:spPr>
        <p:txBody>
          <a:bodyPr/>
          <a:lstStyle/>
          <a:p>
            <a:r>
              <a:rPr lang="zh-CN" altLang="zh-CN" sz="2400" b="1" dirty="0"/>
              <a:t>速度调节器电路图</a:t>
            </a:r>
            <a:endParaRPr lang="zh-CN" altLang="en-US" sz="2400" b="1" dirty="0"/>
          </a:p>
        </p:txBody>
      </p:sp>
      <p:sp>
        <p:nvSpPr>
          <p:cNvPr id="79889" name="Rectangle 13"/>
          <p:cNvSpPr>
            <a:spLocks noChangeArrowheads="1"/>
          </p:cNvSpPr>
          <p:nvPr/>
        </p:nvSpPr>
        <p:spPr bwMode="auto">
          <a:xfrm>
            <a:off x="0" y="2224088"/>
            <a:ext cx="18415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79890" name="Rectangle 15"/>
          <p:cNvSpPr>
            <a:spLocks noChangeArrowheads="1"/>
          </p:cNvSpPr>
          <p:nvPr/>
        </p:nvSpPr>
        <p:spPr bwMode="auto">
          <a:xfrm>
            <a:off x="0" y="3214688"/>
            <a:ext cx="18415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76802" name="Object 2"/>
          <p:cNvGraphicFramePr>
            <a:graphicFrameLocks noChangeAspect="1"/>
          </p:cNvGraphicFramePr>
          <p:nvPr>
            <p:extLst>
              <p:ext uri="{D42A27DB-BD31-4B8C-83A1-F6EECF244321}">
                <p14:modId xmlns="" xmlns:p14="http://schemas.microsoft.com/office/powerpoint/2010/main" val="4080709225"/>
              </p:ext>
            </p:extLst>
          </p:nvPr>
        </p:nvGraphicFramePr>
        <p:xfrm>
          <a:off x="357158" y="4429132"/>
          <a:ext cx="3579291" cy="977388"/>
        </p:xfrm>
        <a:graphic>
          <a:graphicData uri="http://schemas.openxmlformats.org/presentationml/2006/ole">
            <p:oleObj spid="_x0000_s79926" name="公式" r:id="rId4" imgW="1324440" imgH="359640" progId="Equation.3">
              <p:embed/>
            </p:oleObj>
          </a:graphicData>
        </a:graphic>
      </p:graphicFrame>
      <p:sp>
        <p:nvSpPr>
          <p:cNvPr id="79891" name="Rectangle 21"/>
          <p:cNvSpPr>
            <a:spLocks noChangeArrowheads="1"/>
          </p:cNvSpPr>
          <p:nvPr/>
        </p:nvSpPr>
        <p:spPr bwMode="auto">
          <a:xfrm>
            <a:off x="0" y="3535363"/>
            <a:ext cx="18415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76804" name="Object 4"/>
          <p:cNvGraphicFramePr>
            <a:graphicFrameLocks noChangeAspect="1"/>
          </p:cNvGraphicFramePr>
          <p:nvPr>
            <p:extLst>
              <p:ext uri="{D42A27DB-BD31-4B8C-83A1-F6EECF244321}">
                <p14:modId xmlns="" xmlns:p14="http://schemas.microsoft.com/office/powerpoint/2010/main" val="1526491981"/>
              </p:ext>
            </p:extLst>
          </p:nvPr>
        </p:nvGraphicFramePr>
        <p:xfrm>
          <a:off x="4043363" y="5346445"/>
          <a:ext cx="4029075" cy="1047750"/>
        </p:xfrm>
        <a:graphic>
          <a:graphicData uri="http://schemas.openxmlformats.org/presentationml/2006/ole">
            <p:oleObj spid="_x0000_s79928" name="Equation" r:id="rId5" imgW="1388880" imgH="359640" progId="">
              <p:embed/>
            </p:oleObj>
          </a:graphicData>
        </a:graphic>
      </p:graphicFrame>
      <p:sp>
        <p:nvSpPr>
          <p:cNvPr id="79892" name="Rectangle 22"/>
          <p:cNvSpPr>
            <a:spLocks noChangeArrowheads="1"/>
          </p:cNvSpPr>
          <p:nvPr/>
        </p:nvSpPr>
        <p:spPr bwMode="auto">
          <a:xfrm>
            <a:off x="0" y="3963988"/>
            <a:ext cx="284163"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r>
              <a:rPr lang="zh-CN" altLang="en-US" sz="2800">
                <a:ea typeface="隶书" pitchFamily="49" charset="-122"/>
              </a:rPr>
              <a:t> </a:t>
            </a:r>
          </a:p>
        </p:txBody>
      </p:sp>
      <p:grpSp>
        <p:nvGrpSpPr>
          <p:cNvPr id="2" name="Group 32"/>
          <p:cNvGrpSpPr>
            <a:grpSpLocks/>
          </p:cNvGrpSpPr>
          <p:nvPr/>
        </p:nvGrpSpPr>
        <p:grpSpPr bwMode="auto">
          <a:xfrm>
            <a:off x="1142976" y="5500702"/>
            <a:ext cx="2786063" cy="548797"/>
            <a:chOff x="208" y="3483"/>
            <a:chExt cx="2457" cy="386"/>
          </a:xfrm>
        </p:grpSpPr>
        <p:graphicFrame>
          <p:nvGraphicFramePr>
            <p:cNvPr id="79877" name="Object 5"/>
            <p:cNvGraphicFramePr>
              <a:graphicFrameLocks noChangeAspect="1"/>
            </p:cNvGraphicFramePr>
            <p:nvPr/>
          </p:nvGraphicFramePr>
          <p:xfrm>
            <a:off x="775" y="3483"/>
            <a:ext cx="1890" cy="386"/>
          </p:xfrm>
          <a:graphic>
            <a:graphicData uri="http://schemas.openxmlformats.org/presentationml/2006/ole">
              <p:oleObj spid="_x0000_s79929" name="Equation" r:id="rId6" imgW="766800" imgH="187920" progId="">
                <p:embed/>
              </p:oleObj>
            </a:graphicData>
          </a:graphic>
        </p:graphicFrame>
        <p:sp>
          <p:nvSpPr>
            <p:cNvPr id="79894" name="Text Box 23"/>
            <p:cNvSpPr txBox="1">
              <a:spLocks noChangeArrowheads="1"/>
            </p:cNvSpPr>
            <p:nvPr/>
          </p:nvSpPr>
          <p:spPr bwMode="auto">
            <a:xfrm>
              <a:off x="208" y="3483"/>
              <a:ext cx="476"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a:spcBef>
                  <a:spcPct val="50000"/>
                </a:spcBef>
              </a:pPr>
              <a:r>
                <a:rPr lang="zh-CN" altLang="en-US" sz="2800">
                  <a:ea typeface="隶书" pitchFamily="49" charset="-122"/>
                </a:rPr>
                <a:t>当</a:t>
              </a:r>
            </a:p>
          </p:txBody>
        </p:sp>
      </p:grpSp>
      <p:sp>
        <p:nvSpPr>
          <p:cNvPr id="23"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pic>
        <p:nvPicPr>
          <p:cNvPr id="24" name="Picture 14" descr="kz350"/>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a:xfrm>
            <a:off x="5000628" y="1285860"/>
            <a:ext cx="4077386" cy="1714512"/>
          </a:xfrm>
          <a:prstGeom prst="rect">
            <a:avLst/>
          </a:prstGeom>
        </p:spPr>
      </p:pic>
      <p:cxnSp>
        <p:nvCxnSpPr>
          <p:cNvPr id="25" name="直接箭头连接符 24"/>
          <p:cNvCxnSpPr/>
          <p:nvPr/>
        </p:nvCxnSpPr>
        <p:spPr>
          <a:xfrm>
            <a:off x="2571736" y="1357298"/>
            <a:ext cx="121444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26" name="对象 25"/>
          <p:cNvGraphicFramePr>
            <a:graphicFrameLocks noChangeAspect="1"/>
          </p:cNvGraphicFramePr>
          <p:nvPr/>
        </p:nvGraphicFramePr>
        <p:xfrm>
          <a:off x="2928926" y="857232"/>
          <a:ext cx="428628" cy="479055"/>
        </p:xfrm>
        <a:graphic>
          <a:graphicData uri="http://schemas.openxmlformats.org/presentationml/2006/ole">
            <p:oleObj spid="_x0000_s79930" name="公式" r:id="rId8" imgW="215640" imgH="241200" progId="Equation.3">
              <p:embed/>
            </p:oleObj>
          </a:graphicData>
        </a:graphic>
      </p:graphicFrame>
      <p:sp>
        <p:nvSpPr>
          <p:cNvPr id="27" name="TextBox 26"/>
          <p:cNvSpPr txBox="1"/>
          <p:nvPr/>
        </p:nvSpPr>
        <p:spPr>
          <a:xfrm>
            <a:off x="357158" y="4000504"/>
            <a:ext cx="1415772" cy="461665"/>
          </a:xfrm>
          <a:prstGeom prst="rect">
            <a:avLst/>
          </a:prstGeom>
          <a:solidFill>
            <a:srgbClr val="FFFF00"/>
          </a:solidFill>
          <a:ln>
            <a:solidFill>
              <a:schemeClr val="tx1"/>
            </a:solidFill>
          </a:ln>
        </p:spPr>
        <p:txBody>
          <a:bodyPr wrap="none" rtlCol="0">
            <a:spAutoFit/>
          </a:bodyPr>
          <a:lstStyle/>
          <a:p>
            <a:r>
              <a:rPr lang="zh-CN" altLang="en-US" sz="2400" dirty="0" smtClean="0"/>
              <a:t>主导极点</a:t>
            </a:r>
            <a:endParaRPr lang="zh-CN" altLang="en-US" sz="2400" dirty="0"/>
          </a:p>
        </p:txBody>
      </p:sp>
      <p:cxnSp>
        <p:nvCxnSpPr>
          <p:cNvPr id="29" name="直接箭头连接符 28"/>
          <p:cNvCxnSpPr>
            <a:stCxn id="27" idx="2"/>
            <a:endCxn id="31" idx="1"/>
          </p:cNvCxnSpPr>
          <p:nvPr/>
        </p:nvCxnSpPr>
        <p:spPr>
          <a:xfrm rot="16200000" flipH="1">
            <a:off x="1026526" y="4500686"/>
            <a:ext cx="1071713" cy="9946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 name="椭圆 30"/>
          <p:cNvSpPr/>
          <p:nvPr/>
        </p:nvSpPr>
        <p:spPr>
          <a:xfrm>
            <a:off x="1714480" y="5429264"/>
            <a:ext cx="2357454" cy="714380"/>
          </a:xfrm>
          <a:prstGeom prst="ellipse">
            <a:avLst/>
          </a:prstGeom>
          <a:solidFill>
            <a:srgbClr val="FFFF0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3" name="对象 32"/>
          <p:cNvGraphicFramePr>
            <a:graphicFrameLocks noChangeAspect="1"/>
          </p:cNvGraphicFramePr>
          <p:nvPr/>
        </p:nvGraphicFramePr>
        <p:xfrm>
          <a:off x="4357686" y="3143248"/>
          <a:ext cx="4533900" cy="2006600"/>
        </p:xfrm>
        <a:graphic>
          <a:graphicData uri="http://schemas.openxmlformats.org/presentationml/2006/ole">
            <p:oleObj spid="_x0000_s79931" name="公式" r:id="rId9" imgW="4533840" imgH="2006280" progId="Equation.3">
              <p:embed/>
            </p:oleObj>
          </a:graphicData>
        </a:graphic>
      </p:graphicFrame>
    </p:spTree>
    <p:extLst>
      <p:ext uri="{BB962C8B-B14F-4D97-AF65-F5344CB8AC3E}">
        <p14:creationId xmlns="" xmlns:p14="http://schemas.microsoft.com/office/powerpoint/2010/main" val="21411493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6806"/>
                                        </p:tgtEl>
                                        <p:attrNameLst>
                                          <p:attrName>style.visibility</p:attrName>
                                        </p:attrNameLst>
                                      </p:cBhvr>
                                      <p:to>
                                        <p:strVal val="visible"/>
                                      </p:to>
                                    </p:set>
                                    <p:anim calcmode="lin" valueType="num">
                                      <p:cBhvr additive="base">
                                        <p:cTn id="7" dur="500" fill="hold"/>
                                        <p:tgtEl>
                                          <p:spTgt spid="76806"/>
                                        </p:tgtEl>
                                        <p:attrNameLst>
                                          <p:attrName>ppt_x</p:attrName>
                                        </p:attrNameLst>
                                      </p:cBhvr>
                                      <p:tavLst>
                                        <p:tav tm="0">
                                          <p:val>
                                            <p:strVal val="#ppt_x"/>
                                          </p:val>
                                        </p:tav>
                                        <p:tav tm="100000">
                                          <p:val>
                                            <p:strVal val="#ppt_x"/>
                                          </p:val>
                                        </p:tav>
                                      </p:tavLst>
                                    </p:anim>
                                    <p:anim calcmode="lin" valueType="num">
                                      <p:cBhvr additive="base">
                                        <p:cTn id="8" dur="500" fill="hold"/>
                                        <p:tgtEl>
                                          <p:spTgt spid="7680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6802"/>
                                        </p:tgtEl>
                                        <p:attrNameLst>
                                          <p:attrName>style.visibility</p:attrName>
                                        </p:attrNameLst>
                                      </p:cBhvr>
                                      <p:to>
                                        <p:strVal val="visible"/>
                                      </p:to>
                                    </p:set>
                                    <p:anim calcmode="lin" valueType="num">
                                      <p:cBhvr additive="base">
                                        <p:cTn id="13" dur="500" fill="hold"/>
                                        <p:tgtEl>
                                          <p:spTgt spid="76802"/>
                                        </p:tgtEl>
                                        <p:attrNameLst>
                                          <p:attrName>ppt_x</p:attrName>
                                        </p:attrNameLst>
                                      </p:cBhvr>
                                      <p:tavLst>
                                        <p:tav tm="0">
                                          <p:val>
                                            <p:strVal val="#ppt_x"/>
                                          </p:val>
                                        </p:tav>
                                        <p:tav tm="100000">
                                          <p:val>
                                            <p:strVal val="#ppt_x"/>
                                          </p:val>
                                        </p:tav>
                                      </p:tavLst>
                                    </p:anim>
                                    <p:anim calcmode="lin" valueType="num">
                                      <p:cBhvr additive="base">
                                        <p:cTn id="14" dur="500" fill="hold"/>
                                        <p:tgtEl>
                                          <p:spTgt spid="7680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6804"/>
                                        </p:tgtEl>
                                        <p:attrNameLst>
                                          <p:attrName>style.visibility</p:attrName>
                                        </p:attrNameLst>
                                      </p:cBhvr>
                                      <p:to>
                                        <p:strVal val="visible"/>
                                      </p:to>
                                    </p:set>
                                    <p:anim calcmode="lin" valueType="num">
                                      <p:cBhvr additive="base">
                                        <p:cTn id="19" dur="500" fill="hold"/>
                                        <p:tgtEl>
                                          <p:spTgt spid="76804"/>
                                        </p:tgtEl>
                                        <p:attrNameLst>
                                          <p:attrName>ppt_x</p:attrName>
                                        </p:attrNameLst>
                                      </p:cBhvr>
                                      <p:tavLst>
                                        <p:tav tm="0">
                                          <p:val>
                                            <p:strVal val="#ppt_x"/>
                                          </p:val>
                                        </p:tav>
                                        <p:tav tm="100000">
                                          <p:val>
                                            <p:strVal val="#ppt_x"/>
                                          </p:val>
                                        </p:tav>
                                      </p:tavLst>
                                    </p:anim>
                                    <p:anim calcmode="lin" valueType="num">
                                      <p:cBhvr additive="base">
                                        <p:cTn id="20" dur="500" fill="hold"/>
                                        <p:tgtEl>
                                          <p:spTgt spid="7680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fill="hold"/>
                                        <p:tgtEl>
                                          <p:spTgt spid="24"/>
                                        </p:tgtEl>
                                        <p:attrNameLst>
                                          <p:attrName>ppt_x</p:attrName>
                                        </p:attrNameLst>
                                      </p:cBhvr>
                                      <p:tavLst>
                                        <p:tav tm="0">
                                          <p:val>
                                            <p:strVal val="#ppt_x"/>
                                          </p:val>
                                        </p:tav>
                                        <p:tav tm="100000">
                                          <p:val>
                                            <p:strVal val="#ppt_x"/>
                                          </p:val>
                                        </p:tav>
                                      </p:tavLst>
                                    </p:anim>
                                    <p:anim calcmode="lin" valueType="num">
                                      <p:cBhvr additive="base">
                                        <p:cTn id="3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755204" y="772444"/>
            <a:ext cx="7921625" cy="765175"/>
          </a:xfrm>
        </p:spPr>
        <p:txBody>
          <a:bodyPr/>
          <a:lstStyle/>
          <a:p>
            <a:r>
              <a:rPr lang="zh-CN" altLang="zh-CN" sz="2800" b="1" dirty="0"/>
              <a:t>双环调速系统简化方框图</a:t>
            </a:r>
            <a:endParaRPr lang="zh-CN" altLang="en-US" sz="2800" b="1" dirty="0"/>
          </a:p>
        </p:txBody>
      </p:sp>
      <p:sp>
        <p:nvSpPr>
          <p:cNvPr id="122883" name="Rectangle 3"/>
          <p:cNvSpPr>
            <a:spLocks noChangeArrowheads="1"/>
          </p:cNvSpPr>
          <p:nvPr/>
        </p:nvSpPr>
        <p:spPr bwMode="auto">
          <a:xfrm>
            <a:off x="3486150" y="28765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2884" name="Rectangle 4"/>
          <p:cNvSpPr>
            <a:spLocks noChangeArrowheads="1"/>
          </p:cNvSpPr>
          <p:nvPr/>
        </p:nvSpPr>
        <p:spPr bwMode="auto">
          <a:xfrm>
            <a:off x="3195638" y="31765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2885" name="Rectangle 5"/>
          <p:cNvSpPr>
            <a:spLocks noChangeArrowheads="1"/>
          </p:cNvSpPr>
          <p:nvPr/>
        </p:nvSpPr>
        <p:spPr bwMode="auto">
          <a:xfrm>
            <a:off x="3186113" y="32908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2886" name="Rectangle 6"/>
          <p:cNvSpPr>
            <a:spLocks noChangeArrowheads="1"/>
          </p:cNvSpPr>
          <p:nvPr/>
        </p:nvSpPr>
        <p:spPr bwMode="auto">
          <a:xfrm>
            <a:off x="4024313" y="32337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2887" name="Rectangle 7"/>
          <p:cNvSpPr>
            <a:spLocks noChangeArrowheads="1"/>
          </p:cNvSpPr>
          <p:nvPr/>
        </p:nvSpPr>
        <p:spPr bwMode="auto">
          <a:xfrm>
            <a:off x="3981450" y="33099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2888" name="Rectangle 8"/>
          <p:cNvSpPr>
            <a:spLocks noChangeArrowheads="1"/>
          </p:cNvSpPr>
          <p:nvPr/>
        </p:nvSpPr>
        <p:spPr bwMode="auto">
          <a:xfrm>
            <a:off x="4572000" y="342900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2889" name="Rectangle 9"/>
          <p:cNvSpPr>
            <a:spLocks noChangeArrowheads="1"/>
          </p:cNvSpPr>
          <p:nvPr/>
        </p:nvSpPr>
        <p:spPr bwMode="auto">
          <a:xfrm>
            <a:off x="4205288"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2890" name="Rectangle 10"/>
          <p:cNvSpPr>
            <a:spLocks noChangeArrowheads="1"/>
          </p:cNvSpPr>
          <p:nvPr/>
        </p:nvSpPr>
        <p:spPr bwMode="auto">
          <a:xfrm>
            <a:off x="4176713"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2891" name="Rectangle 11"/>
          <p:cNvSpPr>
            <a:spLocks noChangeArrowheads="1"/>
          </p:cNvSpPr>
          <p:nvPr/>
        </p:nvSpPr>
        <p:spPr bwMode="auto">
          <a:xfrm>
            <a:off x="2843213" y="290036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2892" name="Rectangle 13"/>
          <p:cNvSpPr>
            <a:spLocks noChangeArrowheads="1"/>
          </p:cNvSpPr>
          <p:nvPr/>
        </p:nvSpPr>
        <p:spPr bwMode="auto">
          <a:xfrm>
            <a:off x="0" y="2002185"/>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pic>
        <p:nvPicPr>
          <p:cNvPr id="123917" name="Picture 14" descr="kz350"/>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94456" y="1750497"/>
            <a:ext cx="8955088" cy="3765550"/>
          </a:xfrm>
        </p:spPr>
      </p:pic>
      <p:sp>
        <p:nvSpPr>
          <p:cNvPr id="14"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12263915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3917"/>
                                        </p:tgtEl>
                                        <p:attrNameLst>
                                          <p:attrName>style.visibility</p:attrName>
                                        </p:attrNameLst>
                                      </p:cBhvr>
                                      <p:to>
                                        <p:strVal val="visible"/>
                                      </p:to>
                                    </p:set>
                                    <p:anim calcmode="lin" valueType="num">
                                      <p:cBhvr additive="base">
                                        <p:cTn id="7" dur="500" fill="hold"/>
                                        <p:tgtEl>
                                          <p:spTgt spid="123917"/>
                                        </p:tgtEl>
                                        <p:attrNameLst>
                                          <p:attrName>ppt_x</p:attrName>
                                        </p:attrNameLst>
                                      </p:cBhvr>
                                      <p:tavLst>
                                        <p:tav tm="0">
                                          <p:val>
                                            <p:strVal val="#ppt_x"/>
                                          </p:val>
                                        </p:tav>
                                        <p:tav tm="100000">
                                          <p:val>
                                            <p:strVal val="#ppt_x"/>
                                          </p:val>
                                        </p:tav>
                                      </p:tavLst>
                                    </p:anim>
                                    <p:anim calcmode="lin" valueType="num">
                                      <p:cBhvr additive="base">
                                        <p:cTn id="8" dur="500" fill="hold"/>
                                        <p:tgtEl>
                                          <p:spTgt spid="1239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29187" y="709031"/>
            <a:ext cx="9144000" cy="765175"/>
          </a:xfrm>
        </p:spPr>
        <p:txBody>
          <a:bodyPr/>
          <a:lstStyle/>
          <a:p>
            <a:r>
              <a:rPr lang="zh-CN" altLang="zh-CN" sz="2800" b="1" dirty="0"/>
              <a:t>调速系统固有的和期望的</a:t>
            </a:r>
            <a:r>
              <a:rPr lang="en-US" altLang="zh-CN" sz="2800" b="1" dirty="0"/>
              <a:t>Bode</a:t>
            </a:r>
            <a:r>
              <a:rPr lang="zh-CN" altLang="zh-CN" sz="2800" b="1" dirty="0"/>
              <a:t>图</a:t>
            </a:r>
            <a:endParaRPr lang="zh-CN" altLang="en-US" sz="2800" b="1" dirty="0"/>
          </a:p>
        </p:txBody>
      </p:sp>
      <p:sp>
        <p:nvSpPr>
          <p:cNvPr id="123907" name="Rectangle 3"/>
          <p:cNvSpPr>
            <a:spLocks noChangeArrowheads="1"/>
          </p:cNvSpPr>
          <p:nvPr/>
        </p:nvSpPr>
        <p:spPr bwMode="auto">
          <a:xfrm>
            <a:off x="3486150" y="28765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3908" name="Rectangle 4"/>
          <p:cNvSpPr>
            <a:spLocks noChangeArrowheads="1"/>
          </p:cNvSpPr>
          <p:nvPr/>
        </p:nvSpPr>
        <p:spPr bwMode="auto">
          <a:xfrm>
            <a:off x="3195638" y="31765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3909" name="Rectangle 5"/>
          <p:cNvSpPr>
            <a:spLocks noChangeArrowheads="1"/>
          </p:cNvSpPr>
          <p:nvPr/>
        </p:nvSpPr>
        <p:spPr bwMode="auto">
          <a:xfrm>
            <a:off x="3186113" y="32908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3910" name="Rectangle 6"/>
          <p:cNvSpPr>
            <a:spLocks noChangeArrowheads="1"/>
          </p:cNvSpPr>
          <p:nvPr/>
        </p:nvSpPr>
        <p:spPr bwMode="auto">
          <a:xfrm>
            <a:off x="4024313" y="32337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3911" name="Rectangle 7"/>
          <p:cNvSpPr>
            <a:spLocks noChangeArrowheads="1"/>
          </p:cNvSpPr>
          <p:nvPr/>
        </p:nvSpPr>
        <p:spPr bwMode="auto">
          <a:xfrm>
            <a:off x="3981450" y="33099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3912" name="Rectangle 8"/>
          <p:cNvSpPr>
            <a:spLocks noChangeArrowheads="1"/>
          </p:cNvSpPr>
          <p:nvPr/>
        </p:nvSpPr>
        <p:spPr bwMode="auto">
          <a:xfrm>
            <a:off x="4572000" y="342900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3913" name="Rectangle 9"/>
          <p:cNvSpPr>
            <a:spLocks noChangeArrowheads="1"/>
          </p:cNvSpPr>
          <p:nvPr/>
        </p:nvSpPr>
        <p:spPr bwMode="auto">
          <a:xfrm>
            <a:off x="4205288"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3914" name="Rectangle 10"/>
          <p:cNvSpPr>
            <a:spLocks noChangeArrowheads="1"/>
          </p:cNvSpPr>
          <p:nvPr/>
        </p:nvSpPr>
        <p:spPr bwMode="auto">
          <a:xfrm>
            <a:off x="4176713"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3915" name="Rectangle 11"/>
          <p:cNvSpPr>
            <a:spLocks noChangeArrowheads="1"/>
          </p:cNvSpPr>
          <p:nvPr/>
        </p:nvSpPr>
        <p:spPr bwMode="auto">
          <a:xfrm>
            <a:off x="2843213" y="290036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3916" name="Rectangle 13"/>
          <p:cNvSpPr>
            <a:spLocks noChangeArrowheads="1"/>
          </p:cNvSpPr>
          <p:nvPr/>
        </p:nvSpPr>
        <p:spPr bwMode="auto">
          <a:xfrm>
            <a:off x="0" y="167548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pic>
        <p:nvPicPr>
          <p:cNvPr id="124941" name="Picture 14" descr="kz351"/>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2195736" y="1620854"/>
            <a:ext cx="5689600" cy="4751387"/>
          </a:xfrm>
        </p:spPr>
      </p:pic>
      <p:sp>
        <p:nvSpPr>
          <p:cNvPr id="14"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37991438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4941"/>
                                        </p:tgtEl>
                                        <p:attrNameLst>
                                          <p:attrName>style.visibility</p:attrName>
                                        </p:attrNameLst>
                                      </p:cBhvr>
                                      <p:to>
                                        <p:strVal val="visible"/>
                                      </p:to>
                                    </p:set>
                                    <p:anim calcmode="lin" valueType="num">
                                      <p:cBhvr additive="base">
                                        <p:cTn id="7" dur="500" fill="hold"/>
                                        <p:tgtEl>
                                          <p:spTgt spid="124941"/>
                                        </p:tgtEl>
                                        <p:attrNameLst>
                                          <p:attrName>ppt_x</p:attrName>
                                        </p:attrNameLst>
                                      </p:cBhvr>
                                      <p:tavLst>
                                        <p:tav tm="0">
                                          <p:val>
                                            <p:strVal val="#ppt_x"/>
                                          </p:val>
                                        </p:tav>
                                        <p:tav tm="100000">
                                          <p:val>
                                            <p:strVal val="#ppt_x"/>
                                          </p:val>
                                        </p:tav>
                                      </p:tavLst>
                                    </p:anim>
                                    <p:anim calcmode="lin" valueType="num">
                                      <p:cBhvr additive="base">
                                        <p:cTn id="8" dur="500" fill="hold"/>
                                        <p:tgtEl>
                                          <p:spTgt spid="1249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body" sz="half" idx="1"/>
          </p:nvPr>
        </p:nvSpPr>
        <p:spPr>
          <a:xfrm>
            <a:off x="971550" y="1341438"/>
            <a:ext cx="6953250" cy="4525962"/>
          </a:xfrm>
        </p:spPr>
        <p:txBody>
          <a:bodyPr/>
          <a:lstStyle/>
          <a:p>
            <a:pPr marL="609600" indent="-609600">
              <a:buFontTx/>
              <a:buNone/>
            </a:pPr>
            <a:r>
              <a:rPr lang="zh-CN" altLang="en-US" sz="2400" b="1" dirty="0">
                <a:solidFill>
                  <a:srgbClr val="336699"/>
                </a:solidFill>
                <a:latin typeface="Times New Roman" panose="02020603050405020304" pitchFamily="18" charset="0"/>
              </a:rPr>
              <a:t>补偿的方式可分为按干扰补偿和按输入补偿两种。</a:t>
            </a:r>
          </a:p>
          <a:p>
            <a:pPr marL="609600" indent="-609600">
              <a:buFontTx/>
              <a:buNone/>
            </a:pPr>
            <a:r>
              <a:rPr lang="zh-CN" altLang="en-US" sz="2400" b="1" dirty="0">
                <a:solidFill>
                  <a:srgbClr val="336699"/>
                </a:solidFill>
                <a:latin typeface="Times New Roman" panose="02020603050405020304" pitchFamily="18" charset="0"/>
              </a:rPr>
              <a:t>（</a:t>
            </a:r>
            <a:r>
              <a:rPr lang="en-US" altLang="zh-CN" sz="2400" b="1" dirty="0">
                <a:solidFill>
                  <a:srgbClr val="336699"/>
                </a:solidFill>
                <a:latin typeface="Times New Roman" panose="02020603050405020304" pitchFamily="18" charset="0"/>
              </a:rPr>
              <a:t>1</a:t>
            </a:r>
            <a:r>
              <a:rPr lang="zh-CN" altLang="en-US" sz="2400" b="1" dirty="0">
                <a:solidFill>
                  <a:srgbClr val="336699"/>
                </a:solidFill>
                <a:latin typeface="Times New Roman" panose="02020603050405020304" pitchFamily="18" charset="0"/>
              </a:rPr>
              <a:t>）按干扰补偿：系统结构如图</a:t>
            </a:r>
          </a:p>
        </p:txBody>
      </p:sp>
      <p:sp>
        <p:nvSpPr>
          <p:cNvPr id="89092" name="Text Box 4"/>
          <p:cNvSpPr txBox="1">
            <a:spLocks noChangeArrowheads="1"/>
          </p:cNvSpPr>
          <p:nvPr/>
        </p:nvSpPr>
        <p:spPr bwMode="auto">
          <a:xfrm>
            <a:off x="3203848" y="4971554"/>
            <a:ext cx="259293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spcBef>
                <a:spcPct val="0"/>
              </a:spcBef>
            </a:pPr>
            <a:r>
              <a:rPr kumimoji="0" lang="zh-CN" altLang="en-US" sz="2000" dirty="0">
                <a:solidFill>
                  <a:srgbClr val="336699"/>
                </a:solidFill>
                <a:latin typeface="Times New Roman" panose="02020603050405020304" pitchFamily="18" charset="0"/>
              </a:rPr>
              <a:t>按干扰补偿</a:t>
            </a:r>
          </a:p>
        </p:txBody>
      </p:sp>
      <p:graphicFrame>
        <p:nvGraphicFramePr>
          <p:cNvPr id="89094" name="Object 6"/>
          <p:cNvGraphicFramePr>
            <a:graphicFrameLocks noChangeAspect="1"/>
          </p:cNvGraphicFramePr>
          <p:nvPr>
            <p:extLst>
              <p:ext uri="{D42A27DB-BD31-4B8C-83A1-F6EECF244321}">
                <p14:modId xmlns:p14="http://schemas.microsoft.com/office/powerpoint/2010/main" xmlns="" val="389762053"/>
              </p:ext>
            </p:extLst>
          </p:nvPr>
        </p:nvGraphicFramePr>
        <p:xfrm>
          <a:off x="6108700" y="3576141"/>
          <a:ext cx="598488" cy="328613"/>
        </p:xfrm>
        <a:graphic>
          <a:graphicData uri="http://schemas.openxmlformats.org/presentationml/2006/ole">
            <p:oleObj spid="_x0000_s148482" name="公式" r:id="rId3" imgW="393359" imgH="215713" progId="Equation.3">
              <p:embed/>
            </p:oleObj>
          </a:graphicData>
        </a:graphic>
      </p:graphicFrame>
      <p:sp>
        <p:nvSpPr>
          <p:cNvPr id="89096" name="Line 8"/>
          <p:cNvSpPr>
            <a:spLocks noChangeShapeType="1"/>
          </p:cNvSpPr>
          <p:nvPr/>
        </p:nvSpPr>
        <p:spPr bwMode="auto">
          <a:xfrm>
            <a:off x="1260475" y="3642816"/>
            <a:ext cx="792163"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9097" name="AutoShape 9"/>
          <p:cNvSpPr>
            <a:spLocks noChangeArrowheads="1"/>
          </p:cNvSpPr>
          <p:nvPr/>
        </p:nvSpPr>
        <p:spPr bwMode="auto">
          <a:xfrm>
            <a:off x="2052638" y="3499941"/>
            <a:ext cx="287337" cy="287338"/>
          </a:xfrm>
          <a:prstGeom prst="flowChartSummingJunction">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9098" name="Line 10"/>
          <p:cNvSpPr>
            <a:spLocks noChangeShapeType="1"/>
          </p:cNvSpPr>
          <p:nvPr/>
        </p:nvSpPr>
        <p:spPr bwMode="auto">
          <a:xfrm>
            <a:off x="7021513" y="3642816"/>
            <a:ext cx="0" cy="10620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9099" name="Line 11"/>
          <p:cNvSpPr>
            <a:spLocks noChangeShapeType="1"/>
          </p:cNvSpPr>
          <p:nvPr/>
        </p:nvSpPr>
        <p:spPr bwMode="auto">
          <a:xfrm flipV="1">
            <a:off x="2197100" y="3787279"/>
            <a:ext cx="0" cy="936625"/>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9100" name="Text Box 12"/>
          <p:cNvSpPr txBox="1">
            <a:spLocks noChangeArrowheads="1"/>
          </p:cNvSpPr>
          <p:nvPr/>
        </p:nvSpPr>
        <p:spPr bwMode="auto">
          <a:xfrm>
            <a:off x="1692275" y="3284041"/>
            <a:ext cx="576263" cy="779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0" lang="en-US" altLang="zh-CN" b="0">
                <a:latin typeface="Tahoma" panose="020B0604030504040204" pitchFamily="34" charset="0"/>
              </a:rPr>
              <a:t>+</a:t>
            </a:r>
          </a:p>
          <a:p>
            <a:pPr>
              <a:spcBef>
                <a:spcPct val="50000"/>
              </a:spcBef>
            </a:pPr>
            <a:r>
              <a:rPr kumimoji="0" lang="en-US" altLang="zh-CN" b="0">
                <a:latin typeface="Tahoma" panose="020B0604030504040204" pitchFamily="34" charset="0"/>
              </a:rPr>
              <a:t>    -</a:t>
            </a:r>
          </a:p>
        </p:txBody>
      </p:sp>
      <p:graphicFrame>
        <p:nvGraphicFramePr>
          <p:cNvPr id="89101" name="Object 13"/>
          <p:cNvGraphicFramePr>
            <a:graphicFrameLocks noChangeAspect="1"/>
          </p:cNvGraphicFramePr>
          <p:nvPr>
            <p:extLst>
              <p:ext uri="{D42A27DB-BD31-4B8C-83A1-F6EECF244321}">
                <p14:modId xmlns:p14="http://schemas.microsoft.com/office/powerpoint/2010/main" xmlns="" val="2319331744"/>
              </p:ext>
            </p:extLst>
          </p:nvPr>
        </p:nvGraphicFramePr>
        <p:xfrm>
          <a:off x="1116013" y="3139579"/>
          <a:ext cx="647700" cy="388937"/>
        </p:xfrm>
        <a:graphic>
          <a:graphicData uri="http://schemas.openxmlformats.org/presentationml/2006/ole">
            <p:oleObj spid="_x0000_s148483" name="公式" r:id="rId4" imgW="381000" imgH="228600" progId="Equation.3">
              <p:embed/>
            </p:oleObj>
          </a:graphicData>
        </a:graphic>
      </p:graphicFrame>
      <p:graphicFrame>
        <p:nvGraphicFramePr>
          <p:cNvPr id="89102" name="Object 14"/>
          <p:cNvGraphicFramePr>
            <a:graphicFrameLocks noChangeAspect="1"/>
          </p:cNvGraphicFramePr>
          <p:nvPr>
            <p:extLst>
              <p:ext uri="{D42A27DB-BD31-4B8C-83A1-F6EECF244321}">
                <p14:modId xmlns:p14="http://schemas.microsoft.com/office/powerpoint/2010/main" xmlns="" val="4002810081"/>
              </p:ext>
            </p:extLst>
          </p:nvPr>
        </p:nvGraphicFramePr>
        <p:xfrm>
          <a:off x="7165975" y="3191966"/>
          <a:ext cx="692150" cy="388938"/>
        </p:xfrm>
        <a:graphic>
          <a:graphicData uri="http://schemas.openxmlformats.org/presentationml/2006/ole">
            <p:oleObj spid="_x0000_s148484" name="公式" r:id="rId5" imgW="406224" imgH="228501" progId="Equation.3">
              <p:embed/>
            </p:oleObj>
          </a:graphicData>
        </a:graphic>
      </p:graphicFrame>
      <p:grpSp>
        <p:nvGrpSpPr>
          <p:cNvPr id="2" name="Group 40"/>
          <p:cNvGrpSpPr>
            <a:grpSpLocks/>
          </p:cNvGrpSpPr>
          <p:nvPr/>
        </p:nvGrpSpPr>
        <p:grpSpPr bwMode="auto">
          <a:xfrm>
            <a:off x="3781425" y="3426916"/>
            <a:ext cx="792163" cy="503238"/>
            <a:chOff x="2382" y="2576"/>
            <a:chExt cx="499" cy="317"/>
          </a:xfrm>
        </p:grpSpPr>
        <p:sp>
          <p:nvSpPr>
            <p:cNvPr id="89104" name="Rectangle 16"/>
            <p:cNvSpPr>
              <a:spLocks noChangeArrowheads="1"/>
            </p:cNvSpPr>
            <p:nvPr/>
          </p:nvSpPr>
          <p:spPr bwMode="auto">
            <a:xfrm>
              <a:off x="2382" y="2576"/>
              <a:ext cx="499" cy="31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spcBef>
                  <a:spcPct val="0"/>
                </a:spcBef>
              </a:pPr>
              <a:endParaRPr kumimoji="0" lang="zh-CN" altLang="en-US" b="0">
                <a:latin typeface="Tahoma" panose="020B0604030504040204" pitchFamily="34" charset="0"/>
              </a:endParaRPr>
            </a:p>
          </p:txBody>
        </p:sp>
        <p:graphicFrame>
          <p:nvGraphicFramePr>
            <p:cNvPr id="89105" name="Object 17"/>
            <p:cNvGraphicFramePr>
              <a:graphicFrameLocks noChangeAspect="1"/>
            </p:cNvGraphicFramePr>
            <p:nvPr/>
          </p:nvGraphicFramePr>
          <p:xfrm>
            <a:off x="2472" y="2614"/>
            <a:ext cx="367" cy="271"/>
          </p:xfrm>
          <a:graphic>
            <a:graphicData uri="http://schemas.openxmlformats.org/presentationml/2006/ole">
              <p:oleObj spid="_x0000_s148485" name="公式" r:id="rId6" imgW="380835" imgH="215806" progId="Equation.3">
                <p:embed/>
              </p:oleObj>
            </a:graphicData>
          </a:graphic>
        </p:graphicFrame>
      </p:grpSp>
      <p:sp>
        <p:nvSpPr>
          <p:cNvPr id="89106" name="Rectangle 18"/>
          <p:cNvSpPr>
            <a:spLocks noChangeArrowheads="1"/>
          </p:cNvSpPr>
          <p:nvPr/>
        </p:nvSpPr>
        <p:spPr bwMode="auto">
          <a:xfrm>
            <a:off x="5726113" y="3428504"/>
            <a:ext cx="1079500" cy="5048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spcBef>
                <a:spcPct val="0"/>
              </a:spcBef>
            </a:pPr>
            <a:endParaRPr kumimoji="0" lang="zh-CN" altLang="en-US" b="0">
              <a:latin typeface="Tahoma" panose="020B0604030504040204" pitchFamily="34" charset="0"/>
            </a:endParaRPr>
          </a:p>
        </p:txBody>
      </p:sp>
      <p:sp>
        <p:nvSpPr>
          <p:cNvPr id="89107" name="Line 19"/>
          <p:cNvSpPr>
            <a:spLocks noChangeShapeType="1"/>
          </p:cNvSpPr>
          <p:nvPr/>
        </p:nvSpPr>
        <p:spPr bwMode="auto">
          <a:xfrm>
            <a:off x="4573588" y="3623766"/>
            <a:ext cx="431800"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9108" name="AutoShape 20"/>
          <p:cNvSpPr>
            <a:spLocks noChangeArrowheads="1"/>
          </p:cNvSpPr>
          <p:nvPr/>
        </p:nvSpPr>
        <p:spPr bwMode="auto">
          <a:xfrm>
            <a:off x="5005388" y="3479304"/>
            <a:ext cx="287337" cy="287337"/>
          </a:xfrm>
          <a:prstGeom prst="flowChartSummingJunction">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9109" name="Line 21"/>
          <p:cNvSpPr>
            <a:spLocks noChangeShapeType="1"/>
          </p:cNvSpPr>
          <p:nvPr/>
        </p:nvSpPr>
        <p:spPr bwMode="auto">
          <a:xfrm>
            <a:off x="5294313" y="3623766"/>
            <a:ext cx="431800"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aphicFrame>
        <p:nvGraphicFramePr>
          <p:cNvPr id="89110" name="Object 22"/>
          <p:cNvGraphicFramePr>
            <a:graphicFrameLocks noChangeAspect="1"/>
          </p:cNvGraphicFramePr>
          <p:nvPr>
            <p:extLst>
              <p:ext uri="{D42A27DB-BD31-4B8C-83A1-F6EECF244321}">
                <p14:modId xmlns:p14="http://schemas.microsoft.com/office/powerpoint/2010/main" xmlns="" val="799323912"/>
              </p:ext>
            </p:extLst>
          </p:nvPr>
        </p:nvGraphicFramePr>
        <p:xfrm>
          <a:off x="5353050" y="2676029"/>
          <a:ext cx="573088" cy="327025"/>
        </p:xfrm>
        <a:graphic>
          <a:graphicData uri="http://schemas.openxmlformats.org/presentationml/2006/ole">
            <p:oleObj spid="_x0000_s148486" name="公式" r:id="rId7" imgW="355292" imgH="203024" progId="Equation.3">
              <p:embed/>
            </p:oleObj>
          </a:graphicData>
        </a:graphic>
      </p:graphicFrame>
      <p:sp>
        <p:nvSpPr>
          <p:cNvPr id="89111" name="Text Box 23"/>
          <p:cNvSpPr txBox="1">
            <a:spLocks noChangeArrowheads="1"/>
          </p:cNvSpPr>
          <p:nvPr/>
        </p:nvSpPr>
        <p:spPr bwMode="auto">
          <a:xfrm>
            <a:off x="4646613" y="3118941"/>
            <a:ext cx="792162" cy="53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80000"/>
              </a:lnSpc>
              <a:spcBef>
                <a:spcPct val="0"/>
              </a:spcBef>
            </a:pPr>
            <a:r>
              <a:rPr kumimoji="0" lang="en-US" altLang="zh-CN" b="0">
                <a:latin typeface="Tahoma" panose="020B0604030504040204" pitchFamily="34" charset="0"/>
              </a:rPr>
              <a:t>      +</a:t>
            </a:r>
          </a:p>
          <a:p>
            <a:pPr>
              <a:lnSpc>
                <a:spcPct val="80000"/>
              </a:lnSpc>
              <a:spcBef>
                <a:spcPct val="0"/>
              </a:spcBef>
            </a:pPr>
            <a:r>
              <a:rPr kumimoji="0" lang="en-US" altLang="zh-CN" b="0">
                <a:latin typeface="Tahoma" panose="020B0604030504040204" pitchFamily="34" charset="0"/>
              </a:rPr>
              <a:t> +</a:t>
            </a:r>
          </a:p>
        </p:txBody>
      </p:sp>
      <p:graphicFrame>
        <p:nvGraphicFramePr>
          <p:cNvPr id="89112" name="Object 24"/>
          <p:cNvGraphicFramePr>
            <a:graphicFrameLocks noChangeAspect="1"/>
          </p:cNvGraphicFramePr>
          <p:nvPr>
            <p:extLst>
              <p:ext uri="{D42A27DB-BD31-4B8C-83A1-F6EECF244321}">
                <p14:modId xmlns:p14="http://schemas.microsoft.com/office/powerpoint/2010/main" xmlns="" val="2842455794"/>
              </p:ext>
            </p:extLst>
          </p:nvPr>
        </p:nvGraphicFramePr>
        <p:xfrm>
          <a:off x="2247900" y="3211016"/>
          <a:ext cx="560388" cy="346075"/>
        </p:xfrm>
        <a:graphic>
          <a:graphicData uri="http://schemas.openxmlformats.org/presentationml/2006/ole">
            <p:oleObj spid="_x0000_s148487" name="公式" r:id="rId8" imgW="330057" imgH="203112" progId="Equation.3">
              <p:embed/>
            </p:oleObj>
          </a:graphicData>
        </a:graphic>
      </p:graphicFrame>
      <p:sp>
        <p:nvSpPr>
          <p:cNvPr id="89113" name="Line 25"/>
          <p:cNvSpPr>
            <a:spLocks noChangeShapeType="1"/>
          </p:cNvSpPr>
          <p:nvPr/>
        </p:nvSpPr>
        <p:spPr bwMode="auto">
          <a:xfrm>
            <a:off x="6805613" y="3642816"/>
            <a:ext cx="792162"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9114" name="AutoShape 26"/>
          <p:cNvSpPr>
            <a:spLocks noChangeArrowheads="1"/>
          </p:cNvSpPr>
          <p:nvPr/>
        </p:nvSpPr>
        <p:spPr bwMode="auto">
          <a:xfrm>
            <a:off x="2916238" y="3501529"/>
            <a:ext cx="287337" cy="287337"/>
          </a:xfrm>
          <a:prstGeom prst="flowChartSummingJunction">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9115" name="Line 27"/>
          <p:cNvSpPr>
            <a:spLocks noChangeShapeType="1"/>
          </p:cNvSpPr>
          <p:nvPr/>
        </p:nvSpPr>
        <p:spPr bwMode="auto">
          <a:xfrm>
            <a:off x="3203575" y="3644404"/>
            <a:ext cx="576263"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9116" name="Line 28"/>
          <p:cNvSpPr>
            <a:spLocks noChangeShapeType="1"/>
          </p:cNvSpPr>
          <p:nvPr/>
        </p:nvSpPr>
        <p:spPr bwMode="auto">
          <a:xfrm>
            <a:off x="2339975" y="3644404"/>
            <a:ext cx="576263"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9117" name="Line 29"/>
          <p:cNvSpPr>
            <a:spLocks noChangeShapeType="1"/>
          </p:cNvSpPr>
          <p:nvPr/>
        </p:nvSpPr>
        <p:spPr bwMode="auto">
          <a:xfrm>
            <a:off x="5148263" y="2564904"/>
            <a:ext cx="0" cy="936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3" name="Group 39"/>
          <p:cNvGrpSpPr>
            <a:grpSpLocks/>
          </p:cNvGrpSpPr>
          <p:nvPr/>
        </p:nvGrpSpPr>
        <p:grpSpPr bwMode="auto">
          <a:xfrm>
            <a:off x="3746500" y="2636341"/>
            <a:ext cx="792163" cy="503238"/>
            <a:chOff x="2360" y="2078"/>
            <a:chExt cx="499" cy="317"/>
          </a:xfrm>
        </p:grpSpPr>
        <p:sp>
          <p:nvSpPr>
            <p:cNvPr id="89119" name="Rectangle 31"/>
            <p:cNvSpPr>
              <a:spLocks noChangeArrowheads="1"/>
            </p:cNvSpPr>
            <p:nvPr/>
          </p:nvSpPr>
          <p:spPr bwMode="auto">
            <a:xfrm>
              <a:off x="2360" y="2078"/>
              <a:ext cx="499" cy="31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spcBef>
                  <a:spcPct val="0"/>
                </a:spcBef>
              </a:pPr>
              <a:endParaRPr kumimoji="0" lang="zh-CN" altLang="en-US" b="0">
                <a:latin typeface="Tahoma" panose="020B0604030504040204" pitchFamily="34" charset="0"/>
              </a:endParaRPr>
            </a:p>
          </p:txBody>
        </p:sp>
        <p:graphicFrame>
          <p:nvGraphicFramePr>
            <p:cNvPr id="89120" name="Object 32"/>
            <p:cNvGraphicFramePr>
              <a:graphicFrameLocks noChangeAspect="1"/>
            </p:cNvGraphicFramePr>
            <p:nvPr/>
          </p:nvGraphicFramePr>
          <p:xfrm>
            <a:off x="2426" y="2115"/>
            <a:ext cx="367" cy="238"/>
          </p:xfrm>
          <a:graphic>
            <a:graphicData uri="http://schemas.openxmlformats.org/presentationml/2006/ole">
              <p:oleObj spid="_x0000_s148488" name="公式" r:id="rId9" imgW="393529" imgH="228501" progId="Equation.3">
                <p:embed/>
              </p:oleObj>
            </a:graphicData>
          </a:graphic>
        </p:graphicFrame>
      </p:grpSp>
      <p:sp>
        <p:nvSpPr>
          <p:cNvPr id="89121" name="Line 33"/>
          <p:cNvSpPr>
            <a:spLocks noChangeShapeType="1"/>
          </p:cNvSpPr>
          <p:nvPr/>
        </p:nvSpPr>
        <p:spPr bwMode="auto">
          <a:xfrm flipH="1">
            <a:off x="4572000" y="2852241"/>
            <a:ext cx="576263"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9122" name="Line 34"/>
          <p:cNvSpPr>
            <a:spLocks noChangeShapeType="1"/>
          </p:cNvSpPr>
          <p:nvPr/>
        </p:nvSpPr>
        <p:spPr bwMode="auto">
          <a:xfrm flipH="1">
            <a:off x="3059113" y="2852241"/>
            <a:ext cx="7207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9123" name="Line 35"/>
          <p:cNvSpPr>
            <a:spLocks noChangeShapeType="1"/>
          </p:cNvSpPr>
          <p:nvPr/>
        </p:nvSpPr>
        <p:spPr bwMode="auto">
          <a:xfrm>
            <a:off x="3059113" y="2852241"/>
            <a:ext cx="0" cy="649288"/>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9124" name="Text Box 36"/>
          <p:cNvSpPr txBox="1">
            <a:spLocks noChangeArrowheads="1"/>
          </p:cNvSpPr>
          <p:nvPr/>
        </p:nvSpPr>
        <p:spPr bwMode="auto">
          <a:xfrm>
            <a:off x="2555875" y="3141166"/>
            <a:ext cx="792163" cy="53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80000"/>
              </a:lnSpc>
              <a:spcBef>
                <a:spcPct val="0"/>
              </a:spcBef>
            </a:pPr>
            <a:r>
              <a:rPr kumimoji="0" lang="en-US" altLang="zh-CN" b="0">
                <a:latin typeface="Tahoma" panose="020B0604030504040204" pitchFamily="34" charset="0"/>
              </a:rPr>
              <a:t>      +</a:t>
            </a:r>
          </a:p>
          <a:p>
            <a:pPr>
              <a:lnSpc>
                <a:spcPct val="80000"/>
              </a:lnSpc>
              <a:spcBef>
                <a:spcPct val="0"/>
              </a:spcBef>
            </a:pPr>
            <a:r>
              <a:rPr kumimoji="0" lang="en-US" altLang="zh-CN" b="0">
                <a:latin typeface="Tahoma" panose="020B0604030504040204" pitchFamily="34" charset="0"/>
              </a:rPr>
              <a:t> +</a:t>
            </a:r>
          </a:p>
        </p:txBody>
      </p:sp>
      <p:sp>
        <p:nvSpPr>
          <p:cNvPr id="89125" name="Line 37"/>
          <p:cNvSpPr>
            <a:spLocks noChangeShapeType="1"/>
          </p:cNvSpPr>
          <p:nvPr/>
        </p:nvSpPr>
        <p:spPr bwMode="auto">
          <a:xfrm flipH="1">
            <a:off x="2195513" y="4725491"/>
            <a:ext cx="482441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7"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smtClean="0">
                <a:latin typeface="楷体" panose="02010609060101010101" pitchFamily="49" charset="-122"/>
                <a:ea typeface="楷体" panose="02010609060101010101" pitchFamily="49" charset="-122"/>
              </a:rPr>
              <a:t>7.2 </a:t>
            </a:r>
            <a:r>
              <a:rPr lang="zh-CN" altLang="en-US" sz="2000" b="1" dirty="0" smtClean="0">
                <a:latin typeface="楷体" panose="02010609060101010101" pitchFamily="49" charset="-122"/>
                <a:ea typeface="楷体" panose="02010609060101010101" pitchFamily="49" charset="-122"/>
              </a:rPr>
              <a:t>系统的校正概述</a:t>
            </a:r>
            <a:endParaRPr lang="zh-CN" altLang="en-US" sz="20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70582177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685800" y="649289"/>
            <a:ext cx="7772400" cy="666750"/>
          </a:xfrm>
        </p:spPr>
        <p:txBody>
          <a:bodyPr/>
          <a:lstStyle/>
          <a:p>
            <a:r>
              <a:rPr lang="zh-CN" altLang="zh-CN" sz="2400" b="1" dirty="0"/>
              <a:t>电压－位置随动系统原理图</a:t>
            </a:r>
            <a:endParaRPr lang="zh-CN" altLang="en-US" sz="2400" b="1" dirty="0"/>
          </a:p>
        </p:txBody>
      </p:sp>
      <p:sp>
        <p:nvSpPr>
          <p:cNvPr id="124931" name="Rectangle 3"/>
          <p:cNvSpPr>
            <a:spLocks noChangeArrowheads="1"/>
          </p:cNvSpPr>
          <p:nvPr/>
        </p:nvSpPr>
        <p:spPr bwMode="auto">
          <a:xfrm>
            <a:off x="3486150" y="28765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4932" name="Rectangle 4"/>
          <p:cNvSpPr>
            <a:spLocks noChangeArrowheads="1"/>
          </p:cNvSpPr>
          <p:nvPr/>
        </p:nvSpPr>
        <p:spPr bwMode="auto">
          <a:xfrm>
            <a:off x="3195638" y="31765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4933" name="Rectangle 5"/>
          <p:cNvSpPr>
            <a:spLocks noChangeArrowheads="1"/>
          </p:cNvSpPr>
          <p:nvPr/>
        </p:nvSpPr>
        <p:spPr bwMode="auto">
          <a:xfrm>
            <a:off x="3186113" y="32908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4934" name="Rectangle 6"/>
          <p:cNvSpPr>
            <a:spLocks noChangeArrowheads="1"/>
          </p:cNvSpPr>
          <p:nvPr/>
        </p:nvSpPr>
        <p:spPr bwMode="auto">
          <a:xfrm>
            <a:off x="4024313" y="32337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4935" name="Rectangle 7"/>
          <p:cNvSpPr>
            <a:spLocks noChangeArrowheads="1"/>
          </p:cNvSpPr>
          <p:nvPr/>
        </p:nvSpPr>
        <p:spPr bwMode="auto">
          <a:xfrm>
            <a:off x="2627313" y="3309938"/>
            <a:ext cx="10498137" cy="1703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4936" name="Rectangle 8"/>
          <p:cNvSpPr>
            <a:spLocks noChangeArrowheads="1"/>
          </p:cNvSpPr>
          <p:nvPr/>
        </p:nvSpPr>
        <p:spPr bwMode="auto">
          <a:xfrm>
            <a:off x="4572000" y="342900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4937" name="Rectangle 9"/>
          <p:cNvSpPr>
            <a:spLocks noChangeArrowheads="1"/>
          </p:cNvSpPr>
          <p:nvPr/>
        </p:nvSpPr>
        <p:spPr bwMode="auto">
          <a:xfrm>
            <a:off x="4205288"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4938" name="Rectangle 10"/>
          <p:cNvSpPr>
            <a:spLocks noChangeArrowheads="1"/>
          </p:cNvSpPr>
          <p:nvPr/>
        </p:nvSpPr>
        <p:spPr bwMode="auto">
          <a:xfrm>
            <a:off x="4176713"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4939" name="Rectangle 11"/>
          <p:cNvSpPr>
            <a:spLocks noChangeArrowheads="1"/>
          </p:cNvSpPr>
          <p:nvPr/>
        </p:nvSpPr>
        <p:spPr bwMode="auto">
          <a:xfrm>
            <a:off x="2843213" y="290036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4940" name="Rectangle 15"/>
          <p:cNvSpPr>
            <a:spLocks noChangeArrowheads="1"/>
          </p:cNvSpPr>
          <p:nvPr/>
        </p:nvSpPr>
        <p:spPr bwMode="auto">
          <a:xfrm>
            <a:off x="0" y="183093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pic>
        <p:nvPicPr>
          <p:cNvPr id="14" name="图片 13" descr="kz353.tif"/>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443" y="1196752"/>
            <a:ext cx="8434387" cy="528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24783318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22267" y="887446"/>
            <a:ext cx="9144000" cy="720725"/>
          </a:xfrm>
          <a:noFill/>
        </p:spPr>
        <p:txBody>
          <a:bodyPr anchor="t"/>
          <a:lstStyle/>
          <a:p>
            <a:r>
              <a:rPr lang="zh-CN" altLang="zh-CN" sz="2400" b="1" dirty="0"/>
              <a:t>电压－位置随动系统结构</a:t>
            </a:r>
            <a:endParaRPr lang="zh-CN" altLang="en-US" b="1" dirty="0"/>
          </a:p>
        </p:txBody>
      </p:sp>
      <p:sp>
        <p:nvSpPr>
          <p:cNvPr id="125955" name="Rectangle 3"/>
          <p:cNvSpPr>
            <a:spLocks noChangeArrowheads="1"/>
          </p:cNvSpPr>
          <p:nvPr/>
        </p:nvSpPr>
        <p:spPr bwMode="auto">
          <a:xfrm>
            <a:off x="3486150" y="28765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5956" name="Rectangle 4"/>
          <p:cNvSpPr>
            <a:spLocks noChangeArrowheads="1"/>
          </p:cNvSpPr>
          <p:nvPr/>
        </p:nvSpPr>
        <p:spPr bwMode="auto">
          <a:xfrm>
            <a:off x="3195638" y="31765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5957" name="Rectangle 5"/>
          <p:cNvSpPr>
            <a:spLocks noChangeArrowheads="1"/>
          </p:cNvSpPr>
          <p:nvPr/>
        </p:nvSpPr>
        <p:spPr bwMode="auto">
          <a:xfrm>
            <a:off x="3186113" y="32908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5958" name="Rectangle 6"/>
          <p:cNvSpPr>
            <a:spLocks noChangeArrowheads="1"/>
          </p:cNvSpPr>
          <p:nvPr/>
        </p:nvSpPr>
        <p:spPr bwMode="auto">
          <a:xfrm>
            <a:off x="4024313" y="32337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5959" name="Rectangle 7"/>
          <p:cNvSpPr>
            <a:spLocks noChangeArrowheads="1"/>
          </p:cNvSpPr>
          <p:nvPr/>
        </p:nvSpPr>
        <p:spPr bwMode="auto">
          <a:xfrm>
            <a:off x="2627313" y="3309938"/>
            <a:ext cx="10498137" cy="1703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5960" name="Rectangle 8"/>
          <p:cNvSpPr>
            <a:spLocks noChangeArrowheads="1"/>
          </p:cNvSpPr>
          <p:nvPr/>
        </p:nvSpPr>
        <p:spPr bwMode="auto">
          <a:xfrm>
            <a:off x="4572000" y="342900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5961" name="Rectangle 9"/>
          <p:cNvSpPr>
            <a:spLocks noChangeArrowheads="1"/>
          </p:cNvSpPr>
          <p:nvPr/>
        </p:nvSpPr>
        <p:spPr bwMode="auto">
          <a:xfrm>
            <a:off x="4205288"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5962" name="Rectangle 10"/>
          <p:cNvSpPr>
            <a:spLocks noChangeArrowheads="1"/>
          </p:cNvSpPr>
          <p:nvPr/>
        </p:nvSpPr>
        <p:spPr bwMode="auto">
          <a:xfrm>
            <a:off x="4176713"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5963" name="Rectangle 11"/>
          <p:cNvSpPr>
            <a:spLocks noChangeArrowheads="1"/>
          </p:cNvSpPr>
          <p:nvPr/>
        </p:nvSpPr>
        <p:spPr bwMode="auto">
          <a:xfrm>
            <a:off x="2843213" y="290036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pic>
        <p:nvPicPr>
          <p:cNvPr id="126988" name="Picture 1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416359" y="1929846"/>
            <a:ext cx="8311282" cy="2683986"/>
          </a:xfrm>
          <a:noFill/>
        </p:spPr>
      </p:pic>
      <p:sp>
        <p:nvSpPr>
          <p:cNvPr id="125965" name="Rectangle 13"/>
          <p:cNvSpPr>
            <a:spLocks noChangeArrowheads="1"/>
          </p:cNvSpPr>
          <p:nvPr/>
        </p:nvSpPr>
        <p:spPr bwMode="auto">
          <a:xfrm>
            <a:off x="0" y="220980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4"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1236818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6988"/>
                                        </p:tgtEl>
                                        <p:attrNameLst>
                                          <p:attrName>style.visibility</p:attrName>
                                        </p:attrNameLst>
                                      </p:cBhvr>
                                      <p:to>
                                        <p:strVal val="visible"/>
                                      </p:to>
                                    </p:set>
                                    <p:anim calcmode="lin" valueType="num">
                                      <p:cBhvr additive="base">
                                        <p:cTn id="7" dur="500" fill="hold"/>
                                        <p:tgtEl>
                                          <p:spTgt spid="126988"/>
                                        </p:tgtEl>
                                        <p:attrNameLst>
                                          <p:attrName>ppt_x</p:attrName>
                                        </p:attrNameLst>
                                      </p:cBhvr>
                                      <p:tavLst>
                                        <p:tav tm="0">
                                          <p:val>
                                            <p:strVal val="#ppt_x"/>
                                          </p:val>
                                        </p:tav>
                                        <p:tav tm="100000">
                                          <p:val>
                                            <p:strVal val="#ppt_x"/>
                                          </p:val>
                                        </p:tav>
                                      </p:tavLst>
                                    </p:anim>
                                    <p:anim calcmode="lin" valueType="num">
                                      <p:cBhvr additive="base">
                                        <p:cTn id="8" dur="500" fill="hold"/>
                                        <p:tgtEl>
                                          <p:spTgt spid="126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395536" y="800766"/>
            <a:ext cx="7921625" cy="765175"/>
          </a:xfrm>
          <a:noFill/>
        </p:spPr>
        <p:txBody>
          <a:bodyPr anchor="t"/>
          <a:lstStyle/>
          <a:p>
            <a:r>
              <a:rPr lang="zh-CN" altLang="zh-CN" sz="2800" b="1" dirty="0"/>
              <a:t>位置环调节器</a:t>
            </a:r>
            <a:endParaRPr lang="zh-CN" altLang="en-US" b="1" dirty="0"/>
          </a:p>
        </p:txBody>
      </p:sp>
      <p:sp>
        <p:nvSpPr>
          <p:cNvPr id="126979" name="Rectangle 3"/>
          <p:cNvSpPr>
            <a:spLocks noChangeArrowheads="1"/>
          </p:cNvSpPr>
          <p:nvPr/>
        </p:nvSpPr>
        <p:spPr bwMode="auto">
          <a:xfrm>
            <a:off x="3486150" y="28765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6980" name="Rectangle 4"/>
          <p:cNvSpPr>
            <a:spLocks noChangeArrowheads="1"/>
          </p:cNvSpPr>
          <p:nvPr/>
        </p:nvSpPr>
        <p:spPr bwMode="auto">
          <a:xfrm>
            <a:off x="3195638" y="31765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6981" name="Rectangle 5"/>
          <p:cNvSpPr>
            <a:spLocks noChangeArrowheads="1"/>
          </p:cNvSpPr>
          <p:nvPr/>
        </p:nvSpPr>
        <p:spPr bwMode="auto">
          <a:xfrm>
            <a:off x="3186113" y="32908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6982" name="Rectangle 6"/>
          <p:cNvSpPr>
            <a:spLocks noChangeArrowheads="1"/>
          </p:cNvSpPr>
          <p:nvPr/>
        </p:nvSpPr>
        <p:spPr bwMode="auto">
          <a:xfrm>
            <a:off x="4024313" y="32337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6983" name="Rectangle 7"/>
          <p:cNvSpPr>
            <a:spLocks noChangeArrowheads="1"/>
          </p:cNvSpPr>
          <p:nvPr/>
        </p:nvSpPr>
        <p:spPr bwMode="auto">
          <a:xfrm>
            <a:off x="3981450" y="33099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6984" name="Rectangle 8"/>
          <p:cNvSpPr>
            <a:spLocks noChangeArrowheads="1"/>
          </p:cNvSpPr>
          <p:nvPr/>
        </p:nvSpPr>
        <p:spPr bwMode="auto">
          <a:xfrm>
            <a:off x="4572000" y="342900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6985" name="Rectangle 9"/>
          <p:cNvSpPr>
            <a:spLocks noChangeArrowheads="1"/>
          </p:cNvSpPr>
          <p:nvPr/>
        </p:nvSpPr>
        <p:spPr bwMode="auto">
          <a:xfrm>
            <a:off x="4205288"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6986" name="Rectangle 10"/>
          <p:cNvSpPr>
            <a:spLocks noChangeArrowheads="1"/>
          </p:cNvSpPr>
          <p:nvPr/>
        </p:nvSpPr>
        <p:spPr bwMode="auto">
          <a:xfrm>
            <a:off x="4176713"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6987" name="Rectangle 11"/>
          <p:cNvSpPr>
            <a:spLocks noChangeArrowheads="1"/>
          </p:cNvSpPr>
          <p:nvPr/>
        </p:nvSpPr>
        <p:spPr bwMode="auto">
          <a:xfrm>
            <a:off x="2843213" y="290036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6988" name="Rectangle 13"/>
          <p:cNvSpPr>
            <a:spLocks noChangeArrowheads="1"/>
          </p:cNvSpPr>
          <p:nvPr/>
        </p:nvSpPr>
        <p:spPr bwMode="auto">
          <a:xfrm>
            <a:off x="0" y="209550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pic>
        <p:nvPicPr>
          <p:cNvPr id="128013" name="Picture 14" descr="kz355"/>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937149" y="1592964"/>
            <a:ext cx="7386638" cy="4000500"/>
          </a:xfrm>
        </p:spPr>
      </p:pic>
      <p:sp>
        <p:nvSpPr>
          <p:cNvPr id="14"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27961618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8013"/>
                                        </p:tgtEl>
                                        <p:attrNameLst>
                                          <p:attrName>style.visibility</p:attrName>
                                        </p:attrNameLst>
                                      </p:cBhvr>
                                      <p:to>
                                        <p:strVal val="visible"/>
                                      </p:to>
                                    </p:set>
                                    <p:anim calcmode="lin" valueType="num">
                                      <p:cBhvr additive="base">
                                        <p:cTn id="7" dur="500" fill="hold"/>
                                        <p:tgtEl>
                                          <p:spTgt spid="128013"/>
                                        </p:tgtEl>
                                        <p:attrNameLst>
                                          <p:attrName>ppt_x</p:attrName>
                                        </p:attrNameLst>
                                      </p:cBhvr>
                                      <p:tavLst>
                                        <p:tav tm="0">
                                          <p:val>
                                            <p:strVal val="#ppt_x"/>
                                          </p:val>
                                        </p:tav>
                                        <p:tav tm="100000">
                                          <p:val>
                                            <p:strVal val="#ppt_x"/>
                                          </p:val>
                                        </p:tav>
                                      </p:tavLst>
                                    </p:anim>
                                    <p:anim calcmode="lin" valueType="num">
                                      <p:cBhvr additive="base">
                                        <p:cTn id="8" dur="500" fill="hold"/>
                                        <p:tgtEl>
                                          <p:spTgt spid="1280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7" name="Picture 16" descr="kz356"/>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a:xfrm>
            <a:off x="2374175" y="2439195"/>
            <a:ext cx="5018636" cy="3919017"/>
          </a:xfrm>
        </p:spPr>
      </p:pic>
      <p:sp>
        <p:nvSpPr>
          <p:cNvPr id="80900" name="Rectangle 2"/>
          <p:cNvSpPr>
            <a:spLocks noGrp="1" noChangeArrowheads="1"/>
          </p:cNvSpPr>
          <p:nvPr>
            <p:ph type="title"/>
          </p:nvPr>
        </p:nvSpPr>
        <p:spPr>
          <a:xfrm>
            <a:off x="0" y="925513"/>
            <a:ext cx="9144000" cy="765175"/>
          </a:xfrm>
        </p:spPr>
        <p:txBody>
          <a:bodyPr/>
          <a:lstStyle/>
          <a:p>
            <a:pPr>
              <a:lnSpc>
                <a:spcPts val="2000"/>
              </a:lnSpc>
            </a:pPr>
            <a:r>
              <a:rPr lang="zh-CN" altLang="zh-CN" sz="2400" b="1" dirty="0"/>
              <a:t>位置环的固有的和期望的</a:t>
            </a:r>
            <a:r>
              <a:rPr lang="en-US" altLang="zh-CN" sz="2400" b="1" dirty="0"/>
              <a:t>Bode</a:t>
            </a:r>
            <a:r>
              <a:rPr lang="zh-CN" altLang="zh-CN" sz="2400" b="1" dirty="0"/>
              <a:t>图</a:t>
            </a:r>
            <a:endParaRPr lang="zh-CN" altLang="en-US" b="1" dirty="0"/>
          </a:p>
        </p:txBody>
      </p:sp>
      <p:sp>
        <p:nvSpPr>
          <p:cNvPr id="80902" name="Rectangle 4"/>
          <p:cNvSpPr>
            <a:spLocks noChangeArrowheads="1"/>
          </p:cNvSpPr>
          <p:nvPr/>
        </p:nvSpPr>
        <p:spPr bwMode="auto">
          <a:xfrm>
            <a:off x="3195638" y="31765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80903" name="Rectangle 5"/>
          <p:cNvSpPr>
            <a:spLocks noChangeArrowheads="1"/>
          </p:cNvSpPr>
          <p:nvPr/>
        </p:nvSpPr>
        <p:spPr bwMode="auto">
          <a:xfrm>
            <a:off x="3186113" y="32908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80904" name="Rectangle 6"/>
          <p:cNvSpPr>
            <a:spLocks noChangeArrowheads="1"/>
          </p:cNvSpPr>
          <p:nvPr/>
        </p:nvSpPr>
        <p:spPr bwMode="auto">
          <a:xfrm>
            <a:off x="4024313" y="32337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80905" name="Rectangle 7"/>
          <p:cNvSpPr>
            <a:spLocks noChangeArrowheads="1"/>
          </p:cNvSpPr>
          <p:nvPr/>
        </p:nvSpPr>
        <p:spPr bwMode="auto">
          <a:xfrm>
            <a:off x="3981450" y="33099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80906" name="Rectangle 8"/>
          <p:cNvSpPr>
            <a:spLocks noChangeArrowheads="1"/>
          </p:cNvSpPr>
          <p:nvPr/>
        </p:nvSpPr>
        <p:spPr bwMode="auto">
          <a:xfrm>
            <a:off x="4572000" y="342900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80907" name="Rectangle 9"/>
          <p:cNvSpPr>
            <a:spLocks noChangeArrowheads="1"/>
          </p:cNvSpPr>
          <p:nvPr/>
        </p:nvSpPr>
        <p:spPr bwMode="auto">
          <a:xfrm>
            <a:off x="4205288"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80908" name="Rectangle 10"/>
          <p:cNvSpPr>
            <a:spLocks noChangeArrowheads="1"/>
          </p:cNvSpPr>
          <p:nvPr/>
        </p:nvSpPr>
        <p:spPr bwMode="auto">
          <a:xfrm>
            <a:off x="4176713" y="32194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80909" name="Rectangle 11"/>
          <p:cNvSpPr>
            <a:spLocks noChangeArrowheads="1"/>
          </p:cNvSpPr>
          <p:nvPr/>
        </p:nvSpPr>
        <p:spPr bwMode="auto">
          <a:xfrm>
            <a:off x="2843213" y="290036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80910" name="Rectangle 13"/>
          <p:cNvSpPr>
            <a:spLocks noChangeArrowheads="1"/>
          </p:cNvSpPr>
          <p:nvPr/>
        </p:nvSpPr>
        <p:spPr bwMode="auto">
          <a:xfrm>
            <a:off x="0" y="181451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80911" name="Rectangle 15"/>
          <p:cNvSpPr>
            <a:spLocks noChangeArrowheads="1"/>
          </p:cNvSpPr>
          <p:nvPr/>
        </p:nvSpPr>
        <p:spPr bwMode="auto">
          <a:xfrm>
            <a:off x="0" y="320040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graphicFrame>
        <p:nvGraphicFramePr>
          <p:cNvPr id="77826" name="Object 2"/>
          <p:cNvGraphicFramePr>
            <a:graphicFrameLocks noChangeAspect="1"/>
          </p:cNvGraphicFramePr>
          <p:nvPr>
            <p:extLst>
              <p:ext uri="{D42A27DB-BD31-4B8C-83A1-F6EECF244321}">
                <p14:modId xmlns="" xmlns:p14="http://schemas.microsoft.com/office/powerpoint/2010/main" val="32884285"/>
              </p:ext>
            </p:extLst>
          </p:nvPr>
        </p:nvGraphicFramePr>
        <p:xfrm>
          <a:off x="2701702" y="1426370"/>
          <a:ext cx="4246562" cy="1012825"/>
        </p:xfrm>
        <a:graphic>
          <a:graphicData uri="http://schemas.openxmlformats.org/presentationml/2006/ole">
            <p:oleObj spid="_x0000_s80910" name="公式" r:id="rId4" imgW="1614240" imgH="381240" progId="Equation.3">
              <p:embed/>
            </p:oleObj>
          </a:graphicData>
        </a:graphic>
      </p:graphicFrame>
      <p:sp>
        <p:nvSpPr>
          <p:cNvPr id="16"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36460386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7827"/>
                                        </p:tgtEl>
                                        <p:attrNameLst>
                                          <p:attrName>style.visibility</p:attrName>
                                        </p:attrNameLst>
                                      </p:cBhvr>
                                      <p:to>
                                        <p:strVal val="visible"/>
                                      </p:to>
                                    </p:set>
                                    <p:anim calcmode="lin" valueType="num">
                                      <p:cBhvr additive="base">
                                        <p:cTn id="7" dur="500" fill="hold"/>
                                        <p:tgtEl>
                                          <p:spTgt spid="77827"/>
                                        </p:tgtEl>
                                        <p:attrNameLst>
                                          <p:attrName>ppt_x</p:attrName>
                                        </p:attrNameLst>
                                      </p:cBhvr>
                                      <p:tavLst>
                                        <p:tav tm="0">
                                          <p:val>
                                            <p:strVal val="#ppt_x"/>
                                          </p:val>
                                        </p:tav>
                                        <p:tav tm="100000">
                                          <p:val>
                                            <p:strVal val="#ppt_x"/>
                                          </p:val>
                                        </p:tav>
                                      </p:tavLst>
                                    </p:anim>
                                    <p:anim calcmode="lin" valueType="num">
                                      <p:cBhvr additive="base">
                                        <p:cTn id="8" dur="500" fill="hold"/>
                                        <p:tgtEl>
                                          <p:spTgt spid="7782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7826"/>
                                        </p:tgtEl>
                                        <p:attrNameLst>
                                          <p:attrName>style.visibility</p:attrName>
                                        </p:attrNameLst>
                                      </p:cBhvr>
                                      <p:to>
                                        <p:strVal val="visible"/>
                                      </p:to>
                                    </p:set>
                                    <p:anim calcmode="lin" valueType="num">
                                      <p:cBhvr additive="base">
                                        <p:cTn id="13" dur="500" fill="hold"/>
                                        <p:tgtEl>
                                          <p:spTgt spid="77826"/>
                                        </p:tgtEl>
                                        <p:attrNameLst>
                                          <p:attrName>ppt_x</p:attrName>
                                        </p:attrNameLst>
                                      </p:cBhvr>
                                      <p:tavLst>
                                        <p:tav tm="0">
                                          <p:val>
                                            <p:strVal val="#ppt_x"/>
                                          </p:val>
                                        </p:tav>
                                        <p:tav tm="100000">
                                          <p:val>
                                            <p:strVal val="#ppt_x"/>
                                          </p:val>
                                        </p:tav>
                                      </p:tavLst>
                                    </p:anim>
                                    <p:anim calcmode="lin" valueType="num">
                                      <p:cBhvr additive="base">
                                        <p:cTn id="14" dur="500" fill="hold"/>
                                        <p:tgtEl>
                                          <p:spTgt spid="778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0" y="152400"/>
            <a:ext cx="9144000" cy="6191250"/>
          </a:xfrm>
        </p:spPr>
        <p:txBody>
          <a:bodyPr/>
          <a:lstStyle/>
          <a:p>
            <a:pPr algn="l">
              <a:defRPr/>
            </a:pPr>
            <a:r>
              <a:rPr lang="zh-CN" altLang="en-US" sz="2400" b="1" dirty="0">
                <a:solidFill>
                  <a:srgbClr val="893B7E"/>
                </a:solidFill>
                <a:latin typeface="+mn-ea"/>
                <a:ea typeface="+mn-ea"/>
              </a:rPr>
              <a:t>  </a:t>
            </a:r>
          </a:p>
        </p:txBody>
      </p:sp>
      <p:sp>
        <p:nvSpPr>
          <p:cNvPr id="125955" name="Rectangle 3"/>
          <p:cNvSpPr>
            <a:spLocks noChangeArrowheads="1"/>
          </p:cNvSpPr>
          <p:nvPr/>
        </p:nvSpPr>
        <p:spPr bwMode="auto">
          <a:xfrm>
            <a:off x="3486150" y="2727325"/>
            <a:ext cx="9144000" cy="461963"/>
          </a:xfrm>
          <a:prstGeom prst="rect">
            <a:avLst/>
          </a:prstGeom>
          <a:noFill/>
          <a:ln w="9525">
            <a:noFill/>
            <a:miter lim="800000"/>
            <a:headEnd/>
            <a:tailEnd/>
          </a:ln>
        </p:spPr>
        <p:txBody>
          <a:bodyPr>
            <a:spAutoFit/>
          </a:bodyPr>
          <a:lstStyle/>
          <a:p>
            <a:pPr>
              <a:defRPr/>
            </a:pPr>
            <a:endParaRPr lang="zh-CN" altLang="en-US" sz="2400">
              <a:solidFill>
                <a:srgbClr val="893B7E"/>
              </a:solidFill>
              <a:latin typeface="+mn-ea"/>
              <a:ea typeface="+mn-ea"/>
            </a:endParaRPr>
          </a:p>
        </p:txBody>
      </p:sp>
      <p:sp>
        <p:nvSpPr>
          <p:cNvPr id="125956" name="Rectangle 4"/>
          <p:cNvSpPr>
            <a:spLocks noChangeArrowheads="1"/>
          </p:cNvSpPr>
          <p:nvPr/>
        </p:nvSpPr>
        <p:spPr bwMode="auto">
          <a:xfrm>
            <a:off x="3195638" y="3027363"/>
            <a:ext cx="9144000" cy="461962"/>
          </a:xfrm>
          <a:prstGeom prst="rect">
            <a:avLst/>
          </a:prstGeom>
          <a:noFill/>
          <a:ln w="9525">
            <a:noFill/>
            <a:miter lim="800000"/>
            <a:headEnd/>
            <a:tailEnd/>
          </a:ln>
        </p:spPr>
        <p:txBody>
          <a:bodyPr>
            <a:spAutoFit/>
          </a:bodyPr>
          <a:lstStyle/>
          <a:p>
            <a:pPr>
              <a:defRPr/>
            </a:pPr>
            <a:endParaRPr lang="zh-CN" altLang="en-US" sz="2400">
              <a:solidFill>
                <a:srgbClr val="893B7E"/>
              </a:solidFill>
              <a:latin typeface="+mn-ea"/>
              <a:ea typeface="+mn-ea"/>
            </a:endParaRPr>
          </a:p>
        </p:txBody>
      </p:sp>
      <p:sp>
        <p:nvSpPr>
          <p:cNvPr id="125957" name="Rectangle 5"/>
          <p:cNvSpPr>
            <a:spLocks noChangeArrowheads="1"/>
          </p:cNvSpPr>
          <p:nvPr/>
        </p:nvSpPr>
        <p:spPr bwMode="auto">
          <a:xfrm>
            <a:off x="3186113" y="3141663"/>
            <a:ext cx="9144000" cy="461962"/>
          </a:xfrm>
          <a:prstGeom prst="rect">
            <a:avLst/>
          </a:prstGeom>
          <a:noFill/>
          <a:ln w="9525">
            <a:noFill/>
            <a:miter lim="800000"/>
            <a:headEnd/>
            <a:tailEnd/>
          </a:ln>
        </p:spPr>
        <p:txBody>
          <a:bodyPr>
            <a:spAutoFit/>
          </a:bodyPr>
          <a:lstStyle/>
          <a:p>
            <a:pPr>
              <a:defRPr/>
            </a:pPr>
            <a:endParaRPr lang="zh-CN" altLang="en-US" sz="2400">
              <a:solidFill>
                <a:srgbClr val="893B7E"/>
              </a:solidFill>
              <a:latin typeface="+mn-ea"/>
              <a:ea typeface="+mn-ea"/>
            </a:endParaRPr>
          </a:p>
        </p:txBody>
      </p:sp>
      <p:sp>
        <p:nvSpPr>
          <p:cNvPr id="125958" name="Rectangle 6"/>
          <p:cNvSpPr>
            <a:spLocks noChangeArrowheads="1"/>
          </p:cNvSpPr>
          <p:nvPr/>
        </p:nvSpPr>
        <p:spPr bwMode="auto">
          <a:xfrm>
            <a:off x="4024313" y="3084513"/>
            <a:ext cx="9144000" cy="461962"/>
          </a:xfrm>
          <a:prstGeom prst="rect">
            <a:avLst/>
          </a:prstGeom>
          <a:noFill/>
          <a:ln w="9525">
            <a:noFill/>
            <a:miter lim="800000"/>
            <a:headEnd/>
            <a:tailEnd/>
          </a:ln>
        </p:spPr>
        <p:txBody>
          <a:bodyPr>
            <a:spAutoFit/>
          </a:bodyPr>
          <a:lstStyle/>
          <a:p>
            <a:pPr>
              <a:defRPr/>
            </a:pPr>
            <a:endParaRPr lang="zh-CN" altLang="en-US" sz="2400">
              <a:solidFill>
                <a:srgbClr val="893B7E"/>
              </a:solidFill>
              <a:latin typeface="+mn-ea"/>
              <a:ea typeface="+mn-ea"/>
            </a:endParaRPr>
          </a:p>
        </p:txBody>
      </p:sp>
      <p:sp>
        <p:nvSpPr>
          <p:cNvPr id="125959" name="Rectangle 7"/>
          <p:cNvSpPr>
            <a:spLocks noChangeArrowheads="1"/>
          </p:cNvSpPr>
          <p:nvPr/>
        </p:nvSpPr>
        <p:spPr bwMode="auto">
          <a:xfrm>
            <a:off x="3981450" y="3160713"/>
            <a:ext cx="9144000" cy="461962"/>
          </a:xfrm>
          <a:prstGeom prst="rect">
            <a:avLst/>
          </a:prstGeom>
          <a:noFill/>
          <a:ln w="9525">
            <a:noFill/>
            <a:miter lim="800000"/>
            <a:headEnd/>
            <a:tailEnd/>
          </a:ln>
        </p:spPr>
        <p:txBody>
          <a:bodyPr>
            <a:spAutoFit/>
          </a:bodyPr>
          <a:lstStyle/>
          <a:p>
            <a:pPr>
              <a:defRPr/>
            </a:pPr>
            <a:endParaRPr lang="zh-CN" altLang="en-US" sz="2400">
              <a:solidFill>
                <a:srgbClr val="893B7E"/>
              </a:solidFill>
              <a:latin typeface="+mn-ea"/>
              <a:ea typeface="+mn-ea"/>
            </a:endParaRPr>
          </a:p>
        </p:txBody>
      </p:sp>
      <p:sp>
        <p:nvSpPr>
          <p:cNvPr id="125960" name="Rectangle 8"/>
          <p:cNvSpPr>
            <a:spLocks noChangeArrowheads="1"/>
          </p:cNvSpPr>
          <p:nvPr/>
        </p:nvSpPr>
        <p:spPr bwMode="auto">
          <a:xfrm>
            <a:off x="4572000" y="3279775"/>
            <a:ext cx="9144000" cy="461963"/>
          </a:xfrm>
          <a:prstGeom prst="rect">
            <a:avLst/>
          </a:prstGeom>
          <a:noFill/>
          <a:ln w="9525">
            <a:noFill/>
            <a:miter lim="800000"/>
            <a:headEnd/>
            <a:tailEnd/>
          </a:ln>
        </p:spPr>
        <p:txBody>
          <a:bodyPr>
            <a:spAutoFit/>
          </a:bodyPr>
          <a:lstStyle/>
          <a:p>
            <a:pPr>
              <a:defRPr/>
            </a:pPr>
            <a:endParaRPr lang="zh-CN" altLang="en-US" sz="2400">
              <a:solidFill>
                <a:srgbClr val="893B7E"/>
              </a:solidFill>
              <a:latin typeface="+mn-ea"/>
              <a:ea typeface="+mn-ea"/>
            </a:endParaRPr>
          </a:p>
        </p:txBody>
      </p:sp>
      <p:sp>
        <p:nvSpPr>
          <p:cNvPr id="125961" name="Rectangle 9"/>
          <p:cNvSpPr>
            <a:spLocks noChangeArrowheads="1"/>
          </p:cNvSpPr>
          <p:nvPr/>
        </p:nvSpPr>
        <p:spPr bwMode="auto">
          <a:xfrm>
            <a:off x="4205288" y="3070225"/>
            <a:ext cx="9144000" cy="461963"/>
          </a:xfrm>
          <a:prstGeom prst="rect">
            <a:avLst/>
          </a:prstGeom>
          <a:noFill/>
          <a:ln w="9525">
            <a:noFill/>
            <a:miter lim="800000"/>
            <a:headEnd/>
            <a:tailEnd/>
          </a:ln>
        </p:spPr>
        <p:txBody>
          <a:bodyPr>
            <a:spAutoFit/>
          </a:bodyPr>
          <a:lstStyle/>
          <a:p>
            <a:pPr>
              <a:defRPr/>
            </a:pPr>
            <a:endParaRPr lang="zh-CN" altLang="en-US" sz="2400">
              <a:solidFill>
                <a:srgbClr val="893B7E"/>
              </a:solidFill>
              <a:latin typeface="+mn-ea"/>
              <a:ea typeface="+mn-ea"/>
            </a:endParaRPr>
          </a:p>
        </p:txBody>
      </p:sp>
      <p:sp>
        <p:nvSpPr>
          <p:cNvPr id="125962" name="Rectangle 10"/>
          <p:cNvSpPr>
            <a:spLocks noChangeArrowheads="1"/>
          </p:cNvSpPr>
          <p:nvPr/>
        </p:nvSpPr>
        <p:spPr bwMode="auto">
          <a:xfrm>
            <a:off x="0" y="735930"/>
            <a:ext cx="8675688" cy="624595"/>
          </a:xfrm>
          <a:prstGeom prst="rect">
            <a:avLst/>
          </a:prstGeom>
          <a:noFill/>
          <a:ln w="9525">
            <a:noFill/>
            <a:miter lim="800000"/>
            <a:headEnd/>
            <a:tailEnd/>
          </a:ln>
        </p:spPr>
        <p:txBody>
          <a:bodyPr>
            <a:spAutoFit/>
          </a:bodyPr>
          <a:lstStyle/>
          <a:p>
            <a:pPr algn="ctr" eaLnBrk="0" hangingPunct="0">
              <a:lnSpc>
                <a:spcPct val="120000"/>
              </a:lnSpc>
              <a:defRPr/>
            </a:pPr>
            <a:r>
              <a:rPr lang="en-US" sz="3200" dirty="0">
                <a:solidFill>
                  <a:srgbClr val="FF0000"/>
                </a:solidFill>
                <a:latin typeface="+mn-ea"/>
                <a:ea typeface="+mn-ea"/>
              </a:rPr>
              <a:t>MATLAB</a:t>
            </a:r>
            <a:r>
              <a:rPr lang="zh-CN" altLang="en-US" sz="3200" dirty="0">
                <a:solidFill>
                  <a:srgbClr val="FF0000"/>
                </a:solidFill>
                <a:latin typeface="+mn-ea"/>
                <a:ea typeface="+mn-ea"/>
              </a:rPr>
              <a:t>在系统综合校正中的应用</a:t>
            </a:r>
            <a:endParaRPr lang="en-US" altLang="zh-CN" sz="3200" dirty="0">
              <a:solidFill>
                <a:srgbClr val="FF0000"/>
              </a:solidFill>
              <a:latin typeface="+mn-ea"/>
              <a:ea typeface="+mn-ea"/>
            </a:endParaRPr>
          </a:p>
        </p:txBody>
      </p:sp>
      <p:sp>
        <p:nvSpPr>
          <p:cNvPr id="11" name="TextBox 10"/>
          <p:cNvSpPr txBox="1"/>
          <p:nvPr/>
        </p:nvSpPr>
        <p:spPr>
          <a:xfrm>
            <a:off x="142875" y="1535906"/>
            <a:ext cx="8715375" cy="2235200"/>
          </a:xfrm>
          <a:prstGeom prst="rect">
            <a:avLst/>
          </a:prstGeom>
          <a:noFill/>
        </p:spPr>
        <p:txBody>
          <a:bodyPr>
            <a:spAutoFit/>
          </a:bodyPr>
          <a:lstStyle/>
          <a:p>
            <a:pPr>
              <a:defRPr/>
            </a:pPr>
            <a:r>
              <a:rPr lang="zh-CN" altLang="en-US" sz="2400" dirty="0">
                <a:solidFill>
                  <a:srgbClr val="893B7E"/>
                </a:solidFill>
                <a:latin typeface="+mn-ea"/>
                <a:ea typeface="+mn-ea"/>
              </a:rPr>
              <a:t>例</a:t>
            </a:r>
            <a:r>
              <a:rPr lang="en-US" sz="2400" dirty="0">
                <a:solidFill>
                  <a:srgbClr val="893B7E"/>
                </a:solidFill>
                <a:latin typeface="+mn-ea"/>
                <a:ea typeface="+mn-ea"/>
              </a:rPr>
              <a:t>:</a:t>
            </a:r>
            <a:r>
              <a:rPr lang="zh-CN" altLang="en-US" sz="2400" dirty="0">
                <a:solidFill>
                  <a:srgbClr val="893B7E"/>
                </a:solidFill>
                <a:latin typeface="+mn-ea"/>
                <a:ea typeface="+mn-ea"/>
              </a:rPr>
              <a:t>某单位反馈系统校正前开环传递函数为</a:t>
            </a:r>
          </a:p>
          <a:p>
            <a:pPr>
              <a:defRPr/>
            </a:pPr>
            <a:r>
              <a:rPr lang="en-US" sz="2400" dirty="0">
                <a:solidFill>
                  <a:srgbClr val="893B7E"/>
                </a:solidFill>
                <a:latin typeface="+mn-ea"/>
                <a:ea typeface="+mn-ea"/>
              </a:rPr>
              <a:t>    </a:t>
            </a:r>
            <a:endParaRPr lang="zh-CN" altLang="en-US" sz="2400" dirty="0">
              <a:solidFill>
                <a:srgbClr val="893B7E"/>
              </a:solidFill>
              <a:latin typeface="+mn-ea"/>
              <a:ea typeface="+mn-ea"/>
            </a:endParaRPr>
          </a:p>
          <a:p>
            <a:pPr>
              <a:defRPr/>
            </a:pPr>
            <a:r>
              <a:rPr lang="zh-CN" altLang="en-US" sz="2400" dirty="0">
                <a:solidFill>
                  <a:srgbClr val="893B7E"/>
                </a:solidFill>
                <a:latin typeface="+mn-ea"/>
                <a:ea typeface="+mn-ea"/>
              </a:rPr>
              <a:t>校正后开环传递函数为</a:t>
            </a:r>
            <a:endParaRPr lang="en-US" altLang="zh-CN" sz="2400" dirty="0">
              <a:solidFill>
                <a:srgbClr val="893B7E"/>
              </a:solidFill>
              <a:latin typeface="+mn-ea"/>
              <a:ea typeface="+mn-ea"/>
            </a:endParaRPr>
          </a:p>
          <a:p>
            <a:pPr>
              <a:defRPr/>
            </a:pPr>
            <a:endParaRPr lang="zh-CN" altLang="en-US" sz="2400" dirty="0">
              <a:solidFill>
                <a:srgbClr val="893B7E"/>
              </a:solidFill>
              <a:latin typeface="+mn-ea"/>
              <a:ea typeface="+mn-ea"/>
            </a:endParaRPr>
          </a:p>
          <a:p>
            <a:pPr>
              <a:defRPr/>
            </a:pPr>
            <a:r>
              <a:rPr lang="zh-CN" altLang="en-US" sz="2400" dirty="0">
                <a:solidFill>
                  <a:srgbClr val="893B7E"/>
                </a:solidFill>
                <a:latin typeface="+mn-ea"/>
                <a:ea typeface="+mn-ea"/>
              </a:rPr>
              <a:t>利用</a:t>
            </a:r>
            <a:r>
              <a:rPr lang="en-US" sz="2400" dirty="0">
                <a:solidFill>
                  <a:srgbClr val="893B7E"/>
                </a:solidFill>
                <a:latin typeface="+mn-ea"/>
                <a:ea typeface="+mn-ea"/>
              </a:rPr>
              <a:t>MATLAB</a:t>
            </a:r>
            <a:r>
              <a:rPr lang="zh-CN" altLang="en-US" sz="2400" dirty="0">
                <a:solidFill>
                  <a:srgbClr val="893B7E"/>
                </a:solidFill>
                <a:latin typeface="+mn-ea"/>
                <a:ea typeface="+mn-ea"/>
              </a:rPr>
              <a:t>求校正前后相位裕度，校正前后系统稳定否？</a:t>
            </a:r>
          </a:p>
        </p:txBody>
      </p:sp>
      <p:sp>
        <p:nvSpPr>
          <p:cNvPr id="13" name="TextBox 12"/>
          <p:cNvSpPr txBox="1"/>
          <p:nvPr/>
        </p:nvSpPr>
        <p:spPr>
          <a:xfrm>
            <a:off x="785786" y="3643314"/>
            <a:ext cx="6858000" cy="2714645"/>
          </a:xfrm>
          <a:prstGeom prst="rect">
            <a:avLst/>
          </a:prstGeom>
          <a:noFill/>
        </p:spPr>
        <p:txBody>
          <a:bodyPr wrap="square">
            <a:spAutoFit/>
          </a:bodyPr>
          <a:lstStyle/>
          <a:p>
            <a:pPr>
              <a:defRPr/>
            </a:pPr>
            <a:r>
              <a:rPr lang="zh-CN" altLang="en-US" sz="2400" dirty="0">
                <a:solidFill>
                  <a:srgbClr val="893B7E"/>
                </a:solidFill>
                <a:latin typeface="+mn-ea"/>
                <a:ea typeface="+mn-ea"/>
              </a:rPr>
              <a:t>编写以下程序：</a:t>
            </a:r>
          </a:p>
          <a:p>
            <a:pPr>
              <a:defRPr/>
            </a:pPr>
            <a:r>
              <a:rPr lang="en-US" sz="2400" dirty="0">
                <a:solidFill>
                  <a:srgbClr val="893B7E"/>
                </a:solidFill>
                <a:latin typeface="+mn-ea"/>
                <a:ea typeface="+mn-ea"/>
              </a:rPr>
              <a:t>num=[100];</a:t>
            </a:r>
            <a:endParaRPr lang="zh-CN" altLang="en-US" sz="2400" dirty="0">
              <a:solidFill>
                <a:srgbClr val="893B7E"/>
              </a:solidFill>
              <a:latin typeface="+mn-ea"/>
              <a:ea typeface="+mn-ea"/>
            </a:endParaRPr>
          </a:p>
          <a:p>
            <a:pPr>
              <a:defRPr/>
            </a:pPr>
            <a:r>
              <a:rPr lang="en-US" sz="2400" dirty="0">
                <a:solidFill>
                  <a:srgbClr val="893B7E"/>
                </a:solidFill>
                <a:latin typeface="+mn-ea"/>
                <a:ea typeface="+mn-ea"/>
              </a:rPr>
              <a:t>den=</a:t>
            </a:r>
            <a:r>
              <a:rPr lang="en-US" sz="2400" dirty="0" err="1">
                <a:solidFill>
                  <a:srgbClr val="893B7E"/>
                </a:solidFill>
                <a:latin typeface="+mn-ea"/>
                <a:ea typeface="+mn-ea"/>
              </a:rPr>
              <a:t>conv</a:t>
            </a:r>
            <a:r>
              <a:rPr lang="en-US" sz="2400" dirty="0">
                <a:solidFill>
                  <a:srgbClr val="893B7E"/>
                </a:solidFill>
                <a:latin typeface="+mn-ea"/>
                <a:ea typeface="+mn-ea"/>
              </a:rPr>
              <a:t>([0.04 1 0],[0.01 1]);</a:t>
            </a:r>
            <a:endParaRPr lang="zh-CN" altLang="en-US" sz="2400" dirty="0">
              <a:solidFill>
                <a:srgbClr val="893B7E"/>
              </a:solidFill>
              <a:latin typeface="+mn-ea"/>
              <a:ea typeface="+mn-ea"/>
            </a:endParaRPr>
          </a:p>
          <a:p>
            <a:pPr>
              <a:defRPr/>
            </a:pPr>
            <a:r>
              <a:rPr lang="en-US" sz="2400" dirty="0">
                <a:solidFill>
                  <a:srgbClr val="893B7E"/>
                </a:solidFill>
                <a:latin typeface="+mn-ea"/>
                <a:ea typeface="+mn-ea"/>
              </a:rPr>
              <a:t>sys=</a:t>
            </a:r>
            <a:r>
              <a:rPr lang="en-US" sz="2400" dirty="0" err="1">
                <a:solidFill>
                  <a:srgbClr val="893B7E"/>
                </a:solidFill>
                <a:latin typeface="+mn-ea"/>
                <a:ea typeface="+mn-ea"/>
              </a:rPr>
              <a:t>tf</a:t>
            </a:r>
            <a:r>
              <a:rPr lang="en-US" sz="2400" dirty="0">
                <a:solidFill>
                  <a:srgbClr val="893B7E"/>
                </a:solidFill>
                <a:latin typeface="+mn-ea"/>
                <a:ea typeface="+mn-ea"/>
              </a:rPr>
              <a:t>(</a:t>
            </a:r>
            <a:r>
              <a:rPr lang="en-US" sz="2400" dirty="0" err="1">
                <a:solidFill>
                  <a:srgbClr val="893B7E"/>
                </a:solidFill>
                <a:latin typeface="+mn-ea"/>
                <a:ea typeface="+mn-ea"/>
              </a:rPr>
              <a:t>num,den</a:t>
            </a:r>
            <a:r>
              <a:rPr lang="en-US" sz="2400" dirty="0">
                <a:solidFill>
                  <a:srgbClr val="893B7E"/>
                </a:solidFill>
                <a:latin typeface="+mn-ea"/>
                <a:ea typeface="+mn-ea"/>
              </a:rPr>
              <a:t>);</a:t>
            </a:r>
            <a:endParaRPr lang="zh-CN" altLang="en-US" sz="2400" dirty="0">
              <a:solidFill>
                <a:srgbClr val="893B7E"/>
              </a:solidFill>
              <a:latin typeface="+mn-ea"/>
              <a:ea typeface="+mn-ea"/>
            </a:endParaRPr>
          </a:p>
          <a:p>
            <a:pPr>
              <a:defRPr/>
            </a:pPr>
            <a:r>
              <a:rPr lang="en-US" sz="2400" dirty="0">
                <a:solidFill>
                  <a:srgbClr val="893B7E"/>
                </a:solidFill>
                <a:latin typeface="+mn-ea"/>
                <a:ea typeface="+mn-ea"/>
              </a:rPr>
              <a:t>[</a:t>
            </a:r>
            <a:r>
              <a:rPr lang="en-US" sz="2400" dirty="0" err="1">
                <a:solidFill>
                  <a:srgbClr val="893B7E"/>
                </a:solidFill>
                <a:latin typeface="+mn-ea"/>
                <a:ea typeface="+mn-ea"/>
              </a:rPr>
              <a:t>gm,pm,wcg,wcp</a:t>
            </a:r>
            <a:r>
              <a:rPr lang="en-US" sz="2400" dirty="0">
                <a:solidFill>
                  <a:srgbClr val="893B7E"/>
                </a:solidFill>
                <a:latin typeface="+mn-ea"/>
                <a:ea typeface="+mn-ea"/>
              </a:rPr>
              <a:t>]=margin(sys)</a:t>
            </a:r>
            <a:endParaRPr lang="zh-CN" altLang="en-US" sz="2400" dirty="0">
              <a:solidFill>
                <a:srgbClr val="893B7E"/>
              </a:solidFill>
              <a:latin typeface="+mn-ea"/>
              <a:ea typeface="+mn-ea"/>
            </a:endParaRPr>
          </a:p>
          <a:p>
            <a:pPr>
              <a:defRPr/>
            </a:pPr>
            <a:r>
              <a:rPr lang="en-US" sz="2400" dirty="0">
                <a:solidFill>
                  <a:srgbClr val="893B7E"/>
                </a:solidFill>
                <a:latin typeface="+mn-ea"/>
                <a:ea typeface="+mn-ea"/>
              </a:rPr>
              <a:t>margin(sys)</a:t>
            </a:r>
            <a:endParaRPr lang="zh-CN" altLang="en-US" sz="2400" dirty="0">
              <a:solidFill>
                <a:srgbClr val="893B7E"/>
              </a:solidFill>
              <a:latin typeface="+mn-ea"/>
              <a:ea typeface="+mn-ea"/>
            </a:endParaRPr>
          </a:p>
          <a:p>
            <a:pPr>
              <a:defRPr/>
            </a:pPr>
            <a:r>
              <a:rPr lang="en-US" sz="2400" dirty="0">
                <a:solidFill>
                  <a:srgbClr val="893B7E"/>
                </a:solidFill>
                <a:latin typeface="+mn-ea"/>
                <a:ea typeface="+mn-ea"/>
              </a:rPr>
              <a:t>grid</a:t>
            </a:r>
            <a:endParaRPr lang="zh-CN" altLang="en-US" sz="2400" dirty="0">
              <a:solidFill>
                <a:srgbClr val="893B7E"/>
              </a:solidFill>
              <a:latin typeface="+mn-ea"/>
              <a:ea typeface="+mn-ea"/>
            </a:endParaRPr>
          </a:p>
        </p:txBody>
      </p:sp>
      <p:sp>
        <p:nvSpPr>
          <p:cNvPr id="81935"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graphicFrame>
        <p:nvGraphicFramePr>
          <p:cNvPr id="77826" name="Object 1"/>
          <p:cNvGraphicFramePr>
            <a:graphicFrameLocks noChangeAspect="1"/>
          </p:cNvGraphicFramePr>
          <p:nvPr>
            <p:extLst>
              <p:ext uri="{D42A27DB-BD31-4B8C-83A1-F6EECF244321}">
                <p14:modId xmlns="" xmlns:p14="http://schemas.microsoft.com/office/powerpoint/2010/main" val="2859347670"/>
              </p:ext>
            </p:extLst>
          </p:nvPr>
        </p:nvGraphicFramePr>
        <p:xfrm>
          <a:off x="5872164" y="1345010"/>
          <a:ext cx="3243262" cy="785813"/>
        </p:xfrm>
        <a:graphic>
          <a:graphicData uri="http://schemas.openxmlformats.org/presentationml/2006/ole">
            <p:oleObj spid="_x0000_s81948" name="Equation" r:id="rId3" imgW="1536700" imgH="368300" progId="Equation.3">
              <p:embed/>
            </p:oleObj>
          </a:graphicData>
        </a:graphic>
      </p:graphicFrame>
      <p:sp>
        <p:nvSpPr>
          <p:cNvPr id="81936"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graphicFrame>
        <p:nvGraphicFramePr>
          <p:cNvPr id="77827" name="Object 3"/>
          <p:cNvGraphicFramePr>
            <a:graphicFrameLocks noChangeAspect="1"/>
          </p:cNvGraphicFramePr>
          <p:nvPr>
            <p:extLst>
              <p:ext uri="{D42A27DB-BD31-4B8C-83A1-F6EECF244321}">
                <p14:modId xmlns="" xmlns:p14="http://schemas.microsoft.com/office/powerpoint/2010/main" val="395937405"/>
              </p:ext>
            </p:extLst>
          </p:nvPr>
        </p:nvGraphicFramePr>
        <p:xfrm>
          <a:off x="3486150" y="2159398"/>
          <a:ext cx="4010025" cy="785812"/>
        </p:xfrm>
        <a:graphic>
          <a:graphicData uri="http://schemas.openxmlformats.org/presentationml/2006/ole">
            <p:oleObj spid="_x0000_s81949" name="Equation" r:id="rId4" imgW="1892300" imgH="368300" progId="Equation.3">
              <p:embed/>
            </p:oleObj>
          </a:graphicData>
        </a:graphic>
      </p:graphicFrame>
      <p:sp>
        <p:nvSpPr>
          <p:cNvPr id="17"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10462576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7826"/>
                                        </p:tgtEl>
                                        <p:attrNameLst>
                                          <p:attrName>style.visibility</p:attrName>
                                        </p:attrNameLst>
                                      </p:cBhvr>
                                      <p:to>
                                        <p:strVal val="visible"/>
                                      </p:to>
                                    </p:set>
                                    <p:anim calcmode="lin" valueType="num">
                                      <p:cBhvr additive="base">
                                        <p:cTn id="11" dur="500" fill="hold"/>
                                        <p:tgtEl>
                                          <p:spTgt spid="77826"/>
                                        </p:tgtEl>
                                        <p:attrNameLst>
                                          <p:attrName>ppt_x</p:attrName>
                                        </p:attrNameLst>
                                      </p:cBhvr>
                                      <p:tavLst>
                                        <p:tav tm="0">
                                          <p:val>
                                            <p:strVal val="#ppt_x"/>
                                          </p:val>
                                        </p:tav>
                                        <p:tav tm="100000">
                                          <p:val>
                                            <p:strVal val="#ppt_x"/>
                                          </p:val>
                                        </p:tav>
                                      </p:tavLst>
                                    </p:anim>
                                    <p:anim calcmode="lin" valueType="num">
                                      <p:cBhvr additive="base">
                                        <p:cTn id="12" dur="500" fill="hold"/>
                                        <p:tgtEl>
                                          <p:spTgt spid="7782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7827"/>
                                        </p:tgtEl>
                                        <p:attrNameLst>
                                          <p:attrName>style.visibility</p:attrName>
                                        </p:attrNameLst>
                                      </p:cBhvr>
                                      <p:to>
                                        <p:strVal val="visible"/>
                                      </p:to>
                                    </p:set>
                                    <p:anim calcmode="lin" valueType="num">
                                      <p:cBhvr additive="base">
                                        <p:cTn id="15" dur="500" fill="hold"/>
                                        <p:tgtEl>
                                          <p:spTgt spid="77827"/>
                                        </p:tgtEl>
                                        <p:attrNameLst>
                                          <p:attrName>ppt_x</p:attrName>
                                        </p:attrNameLst>
                                      </p:cBhvr>
                                      <p:tavLst>
                                        <p:tav tm="0">
                                          <p:val>
                                            <p:strVal val="#ppt_x"/>
                                          </p:val>
                                        </p:tav>
                                        <p:tav tm="100000">
                                          <p:val>
                                            <p:strVal val="#ppt_x"/>
                                          </p:val>
                                        </p:tav>
                                      </p:tavLst>
                                    </p:anim>
                                    <p:anim calcmode="lin" valueType="num">
                                      <p:cBhvr additive="base">
                                        <p:cTn id="16" dur="500" fill="hold"/>
                                        <p:tgtEl>
                                          <p:spTgt spid="77827"/>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ChangeArrowheads="1"/>
          </p:cNvSpPr>
          <p:nvPr/>
        </p:nvSpPr>
        <p:spPr bwMode="auto">
          <a:xfrm>
            <a:off x="3486150" y="2727325"/>
            <a:ext cx="9144000" cy="74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8003" name="Rectangle 4"/>
          <p:cNvSpPr>
            <a:spLocks noChangeArrowheads="1"/>
          </p:cNvSpPr>
          <p:nvPr/>
        </p:nvSpPr>
        <p:spPr bwMode="auto">
          <a:xfrm>
            <a:off x="3195638" y="3027363"/>
            <a:ext cx="9144000" cy="74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8004" name="Rectangle 5"/>
          <p:cNvSpPr>
            <a:spLocks noChangeArrowheads="1"/>
          </p:cNvSpPr>
          <p:nvPr/>
        </p:nvSpPr>
        <p:spPr bwMode="auto">
          <a:xfrm>
            <a:off x="3186113" y="3141663"/>
            <a:ext cx="9144000" cy="74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8005" name="Rectangle 6"/>
          <p:cNvSpPr>
            <a:spLocks noChangeArrowheads="1"/>
          </p:cNvSpPr>
          <p:nvPr/>
        </p:nvSpPr>
        <p:spPr bwMode="auto">
          <a:xfrm>
            <a:off x="4024313" y="3084513"/>
            <a:ext cx="9144000" cy="74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8006" name="Rectangle 7"/>
          <p:cNvSpPr>
            <a:spLocks noChangeArrowheads="1"/>
          </p:cNvSpPr>
          <p:nvPr/>
        </p:nvSpPr>
        <p:spPr bwMode="auto">
          <a:xfrm>
            <a:off x="3981450" y="3160713"/>
            <a:ext cx="9144000" cy="74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8007" name="Rectangle 8"/>
          <p:cNvSpPr>
            <a:spLocks noChangeArrowheads="1"/>
          </p:cNvSpPr>
          <p:nvPr/>
        </p:nvSpPr>
        <p:spPr bwMode="auto">
          <a:xfrm>
            <a:off x="4572000" y="3279775"/>
            <a:ext cx="9144000" cy="74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8008" name="Rectangle 9"/>
          <p:cNvSpPr>
            <a:spLocks noChangeArrowheads="1"/>
          </p:cNvSpPr>
          <p:nvPr/>
        </p:nvSpPr>
        <p:spPr bwMode="auto">
          <a:xfrm>
            <a:off x="4205288" y="3070225"/>
            <a:ext cx="9144000" cy="74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pic>
        <p:nvPicPr>
          <p:cNvPr id="128009" name="Picture 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18916" y="547773"/>
            <a:ext cx="7720012" cy="5786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3500460747"/>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0" y="152400"/>
            <a:ext cx="9144000" cy="6191250"/>
          </a:xfrm>
        </p:spPr>
        <p:txBody>
          <a:bodyPr/>
          <a:lstStyle/>
          <a:p>
            <a:pPr algn="l"/>
            <a:r>
              <a:rPr lang="zh-CN" altLang="en-US" sz="2800" dirty="0">
                <a:latin typeface="黑体" pitchFamily="49" charset="-122"/>
              </a:rPr>
              <a:t>  </a:t>
            </a:r>
          </a:p>
        </p:txBody>
      </p:sp>
      <p:sp>
        <p:nvSpPr>
          <p:cNvPr id="129027" name="Rectangle 3"/>
          <p:cNvSpPr>
            <a:spLocks noChangeArrowheads="1"/>
          </p:cNvSpPr>
          <p:nvPr/>
        </p:nvSpPr>
        <p:spPr bwMode="auto">
          <a:xfrm>
            <a:off x="3486150" y="2727325"/>
            <a:ext cx="9144000" cy="74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9028" name="Rectangle 4"/>
          <p:cNvSpPr>
            <a:spLocks noChangeArrowheads="1"/>
          </p:cNvSpPr>
          <p:nvPr/>
        </p:nvSpPr>
        <p:spPr bwMode="auto">
          <a:xfrm>
            <a:off x="3195638" y="3027363"/>
            <a:ext cx="9144000" cy="74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9029" name="Rectangle 5"/>
          <p:cNvSpPr>
            <a:spLocks noChangeArrowheads="1"/>
          </p:cNvSpPr>
          <p:nvPr/>
        </p:nvSpPr>
        <p:spPr bwMode="auto">
          <a:xfrm>
            <a:off x="3186113" y="3141663"/>
            <a:ext cx="9144000" cy="74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9030" name="Rectangle 6"/>
          <p:cNvSpPr>
            <a:spLocks noChangeArrowheads="1"/>
          </p:cNvSpPr>
          <p:nvPr/>
        </p:nvSpPr>
        <p:spPr bwMode="auto">
          <a:xfrm>
            <a:off x="4024313" y="3084513"/>
            <a:ext cx="9144000" cy="74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9031" name="Rectangle 7"/>
          <p:cNvSpPr>
            <a:spLocks noChangeArrowheads="1"/>
          </p:cNvSpPr>
          <p:nvPr/>
        </p:nvSpPr>
        <p:spPr bwMode="auto">
          <a:xfrm>
            <a:off x="3981450" y="3160713"/>
            <a:ext cx="9144000" cy="74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9032" name="Rectangle 8"/>
          <p:cNvSpPr>
            <a:spLocks noChangeArrowheads="1"/>
          </p:cNvSpPr>
          <p:nvPr/>
        </p:nvSpPr>
        <p:spPr bwMode="auto">
          <a:xfrm>
            <a:off x="4572000" y="3279775"/>
            <a:ext cx="9144000" cy="74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9033" name="Rectangle 9"/>
          <p:cNvSpPr>
            <a:spLocks noChangeArrowheads="1"/>
          </p:cNvSpPr>
          <p:nvPr/>
        </p:nvSpPr>
        <p:spPr bwMode="auto">
          <a:xfrm>
            <a:off x="4205288" y="3070225"/>
            <a:ext cx="9144000" cy="74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9034" name="Rectangle 10"/>
          <p:cNvSpPr>
            <a:spLocks noChangeArrowheads="1"/>
          </p:cNvSpPr>
          <p:nvPr/>
        </p:nvSpPr>
        <p:spPr bwMode="auto">
          <a:xfrm>
            <a:off x="0" y="1052736"/>
            <a:ext cx="9186863" cy="2677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en-US" altLang="zh-CN" sz="2800" dirty="0">
                <a:solidFill>
                  <a:srgbClr val="893B7E"/>
                </a:solidFill>
              </a:rPr>
              <a:t>g</a:t>
            </a:r>
            <a:r>
              <a:rPr lang="en-US" altLang="zh-CN" sz="2800" baseline="-25000" dirty="0">
                <a:solidFill>
                  <a:srgbClr val="893B7E"/>
                </a:solidFill>
              </a:rPr>
              <a:t>m</a:t>
            </a:r>
            <a:r>
              <a:rPr lang="en-US" altLang="zh-CN" sz="2800" dirty="0">
                <a:solidFill>
                  <a:srgbClr val="893B7E"/>
                </a:solidFill>
              </a:rPr>
              <a:t> </a:t>
            </a:r>
            <a:r>
              <a:rPr lang="en-US" altLang="zh-CN" sz="2800" dirty="0" smtClean="0">
                <a:solidFill>
                  <a:srgbClr val="893B7E"/>
                </a:solidFill>
              </a:rPr>
              <a:t>=1.2500   </a:t>
            </a:r>
            <a:r>
              <a:rPr lang="zh-CN" altLang="en-US" sz="2800" dirty="0" smtClean="0">
                <a:solidFill>
                  <a:srgbClr val="893B7E"/>
                </a:solidFill>
              </a:rPr>
              <a:t>校正</a:t>
            </a:r>
            <a:r>
              <a:rPr lang="zh-CN" altLang="en-US" sz="2800" dirty="0">
                <a:solidFill>
                  <a:srgbClr val="893B7E"/>
                </a:solidFill>
              </a:rPr>
              <a:t>前系统幅值裕量为</a:t>
            </a:r>
            <a:r>
              <a:rPr lang="en-US" altLang="zh-CN" sz="2800" dirty="0">
                <a:solidFill>
                  <a:srgbClr val="893B7E"/>
                </a:solidFill>
              </a:rPr>
              <a:t>1.25</a:t>
            </a:r>
            <a:r>
              <a:rPr lang="zh-CN" altLang="en-US" sz="2800" dirty="0">
                <a:solidFill>
                  <a:srgbClr val="893B7E"/>
                </a:solidFill>
              </a:rPr>
              <a:t>，对应分贝值</a:t>
            </a:r>
            <a:r>
              <a:rPr lang="en-US" altLang="zh-CN" sz="2800" dirty="0">
                <a:solidFill>
                  <a:srgbClr val="893B7E"/>
                </a:solidFill>
              </a:rPr>
              <a:t>1.94dB</a:t>
            </a:r>
            <a:endParaRPr lang="zh-CN" altLang="en-US" sz="2800" dirty="0">
              <a:solidFill>
                <a:srgbClr val="893B7E"/>
              </a:solidFill>
            </a:endParaRPr>
          </a:p>
          <a:p>
            <a:pPr eaLnBrk="1" hangingPunct="1"/>
            <a:r>
              <a:rPr lang="en-US" altLang="zh-CN" sz="2800" dirty="0">
                <a:solidFill>
                  <a:srgbClr val="893B7E"/>
                </a:solidFill>
              </a:rPr>
              <a:t>p</a:t>
            </a:r>
            <a:r>
              <a:rPr lang="en-US" altLang="zh-CN" sz="2800" baseline="-25000" dirty="0">
                <a:solidFill>
                  <a:srgbClr val="893B7E"/>
                </a:solidFill>
              </a:rPr>
              <a:t>m</a:t>
            </a:r>
            <a:r>
              <a:rPr lang="en-US" altLang="zh-CN" sz="2800" dirty="0">
                <a:solidFill>
                  <a:srgbClr val="893B7E"/>
                </a:solidFill>
              </a:rPr>
              <a:t> </a:t>
            </a:r>
            <a:r>
              <a:rPr lang="en-US" altLang="zh-CN" sz="2800" dirty="0" smtClean="0">
                <a:solidFill>
                  <a:srgbClr val="893B7E"/>
                </a:solidFill>
              </a:rPr>
              <a:t>=5.2057    </a:t>
            </a:r>
            <a:r>
              <a:rPr lang="zh-CN" altLang="en-US" sz="2800" dirty="0" smtClean="0">
                <a:solidFill>
                  <a:srgbClr val="893B7E"/>
                </a:solidFill>
              </a:rPr>
              <a:t>校正</a:t>
            </a:r>
            <a:r>
              <a:rPr lang="zh-CN" altLang="en-US" sz="2800" dirty="0">
                <a:solidFill>
                  <a:srgbClr val="893B7E"/>
                </a:solidFill>
              </a:rPr>
              <a:t>前系统相位裕量为</a:t>
            </a:r>
            <a:r>
              <a:rPr lang="en-US" altLang="zh-CN" sz="2800" dirty="0">
                <a:solidFill>
                  <a:srgbClr val="893B7E"/>
                </a:solidFill>
              </a:rPr>
              <a:t>5.21</a:t>
            </a:r>
            <a:r>
              <a:rPr lang="en-US" altLang="zh-CN" sz="2800" dirty="0">
                <a:solidFill>
                  <a:srgbClr val="893B7E"/>
                </a:solidFill>
                <a:sym typeface="Symbol" pitchFamily="18" charset="2"/>
              </a:rPr>
              <a:t></a:t>
            </a:r>
            <a:endParaRPr lang="zh-CN" altLang="en-US" sz="2800" dirty="0">
              <a:solidFill>
                <a:srgbClr val="893B7E"/>
              </a:solidFill>
            </a:endParaRPr>
          </a:p>
          <a:p>
            <a:pPr eaLnBrk="1" hangingPunct="1"/>
            <a:r>
              <a:rPr lang="en-US" altLang="zh-CN" sz="2800" dirty="0" err="1">
                <a:solidFill>
                  <a:srgbClr val="893B7E"/>
                </a:solidFill>
              </a:rPr>
              <a:t>w</a:t>
            </a:r>
            <a:r>
              <a:rPr lang="en-US" altLang="zh-CN" sz="2800" baseline="-25000" dirty="0" err="1">
                <a:solidFill>
                  <a:srgbClr val="893B7E"/>
                </a:solidFill>
              </a:rPr>
              <a:t>cg</a:t>
            </a:r>
            <a:r>
              <a:rPr lang="en-US" altLang="zh-CN" sz="2800" dirty="0">
                <a:solidFill>
                  <a:srgbClr val="893B7E"/>
                </a:solidFill>
              </a:rPr>
              <a:t> </a:t>
            </a:r>
            <a:r>
              <a:rPr lang="en-US" altLang="zh-CN" sz="2800" dirty="0" smtClean="0">
                <a:solidFill>
                  <a:srgbClr val="893B7E"/>
                </a:solidFill>
              </a:rPr>
              <a:t>=50.0000   </a:t>
            </a:r>
            <a:r>
              <a:rPr lang="zh-CN" altLang="en-US" sz="2800" dirty="0" smtClean="0">
                <a:solidFill>
                  <a:srgbClr val="893B7E"/>
                </a:solidFill>
              </a:rPr>
              <a:t>校正</a:t>
            </a:r>
            <a:r>
              <a:rPr lang="zh-CN" altLang="en-US" sz="2800" dirty="0">
                <a:solidFill>
                  <a:srgbClr val="893B7E"/>
                </a:solidFill>
              </a:rPr>
              <a:t>前系统幅值裕量处频率值为</a:t>
            </a:r>
            <a:r>
              <a:rPr lang="en-US" altLang="zh-CN" sz="2800" dirty="0">
                <a:solidFill>
                  <a:srgbClr val="893B7E"/>
                </a:solidFill>
              </a:rPr>
              <a:t>50rad/s</a:t>
            </a:r>
            <a:endParaRPr lang="zh-CN" altLang="en-US" sz="2800" dirty="0">
              <a:solidFill>
                <a:srgbClr val="893B7E"/>
              </a:solidFill>
            </a:endParaRPr>
          </a:p>
          <a:p>
            <a:pPr eaLnBrk="1" hangingPunct="1"/>
            <a:r>
              <a:rPr lang="en-US" altLang="zh-CN" sz="2800" dirty="0" err="1" smtClean="0">
                <a:solidFill>
                  <a:srgbClr val="893B7E"/>
                </a:solidFill>
              </a:rPr>
              <a:t>w</a:t>
            </a:r>
            <a:r>
              <a:rPr lang="en-US" altLang="zh-CN" sz="2800" baseline="-25000" dirty="0" err="1" smtClean="0">
                <a:solidFill>
                  <a:srgbClr val="893B7E"/>
                </a:solidFill>
              </a:rPr>
              <a:t>cp</a:t>
            </a:r>
            <a:r>
              <a:rPr lang="en-US" altLang="zh-CN" sz="2800" baseline="-25000" dirty="0" smtClean="0">
                <a:solidFill>
                  <a:srgbClr val="893B7E"/>
                </a:solidFill>
              </a:rPr>
              <a:t> </a:t>
            </a:r>
            <a:r>
              <a:rPr lang="en-US" altLang="zh-CN" sz="2800" dirty="0" smtClean="0">
                <a:solidFill>
                  <a:srgbClr val="893B7E"/>
                </a:solidFill>
              </a:rPr>
              <a:t>=4.63</a:t>
            </a:r>
            <a:r>
              <a:rPr lang="zh-CN" altLang="en-US" sz="2800" dirty="0" smtClean="0">
                <a:solidFill>
                  <a:srgbClr val="893B7E"/>
                </a:solidFill>
              </a:rPr>
              <a:t>  校正</a:t>
            </a:r>
            <a:r>
              <a:rPr lang="zh-CN" altLang="en-US" sz="2800" dirty="0">
                <a:solidFill>
                  <a:srgbClr val="893B7E"/>
                </a:solidFill>
              </a:rPr>
              <a:t>前系统相位裕量处频率值为</a:t>
            </a:r>
            <a:r>
              <a:rPr lang="en-US" altLang="zh-CN" sz="2800" dirty="0">
                <a:solidFill>
                  <a:srgbClr val="893B7E"/>
                </a:solidFill>
              </a:rPr>
              <a:t>4.63rad/s</a:t>
            </a:r>
            <a:endParaRPr lang="zh-CN" altLang="en-US" sz="2800" dirty="0">
              <a:solidFill>
                <a:srgbClr val="893B7E"/>
              </a:solidFill>
            </a:endParaRPr>
          </a:p>
          <a:p>
            <a:pPr eaLnBrk="1" hangingPunct="1"/>
            <a:r>
              <a:rPr lang="zh-CN" altLang="en-US" sz="2800" dirty="0" smtClean="0">
                <a:solidFill>
                  <a:srgbClr val="893B7E"/>
                </a:solidFill>
              </a:rPr>
              <a:t>由此可见</a:t>
            </a:r>
            <a:r>
              <a:rPr lang="zh-CN" altLang="en-US" sz="2800" dirty="0">
                <a:solidFill>
                  <a:srgbClr val="893B7E"/>
                </a:solidFill>
              </a:rPr>
              <a:t>校正前系统接近临界稳定，稳定储备很差。</a:t>
            </a:r>
            <a:endParaRPr lang="en-US" altLang="zh-CN" sz="2800" dirty="0">
              <a:solidFill>
                <a:srgbClr val="893B7E"/>
              </a:solidFill>
              <a:ea typeface="黑体" pitchFamily="49" charset="-122"/>
            </a:endParaRPr>
          </a:p>
        </p:txBody>
      </p:sp>
      <p:sp>
        <p:nvSpPr>
          <p:cNvPr id="11"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1389662862"/>
      </p:ext>
    </p:extLst>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0" y="152400"/>
            <a:ext cx="9144000" cy="6191250"/>
          </a:xfrm>
        </p:spPr>
        <p:txBody>
          <a:bodyPr/>
          <a:lstStyle/>
          <a:p>
            <a:pPr algn="l"/>
            <a:r>
              <a:rPr lang="zh-CN" altLang="en-US" sz="2800">
                <a:latin typeface="黑体" pitchFamily="49" charset="-122"/>
              </a:rPr>
              <a:t>  </a:t>
            </a:r>
          </a:p>
        </p:txBody>
      </p:sp>
      <p:sp>
        <p:nvSpPr>
          <p:cNvPr id="130051" name="Rectangle 3"/>
          <p:cNvSpPr>
            <a:spLocks noChangeArrowheads="1"/>
          </p:cNvSpPr>
          <p:nvPr/>
        </p:nvSpPr>
        <p:spPr bwMode="auto">
          <a:xfrm>
            <a:off x="3486150" y="2727325"/>
            <a:ext cx="9144000" cy="74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30052" name="Rectangle 4"/>
          <p:cNvSpPr>
            <a:spLocks noChangeArrowheads="1"/>
          </p:cNvSpPr>
          <p:nvPr/>
        </p:nvSpPr>
        <p:spPr bwMode="auto">
          <a:xfrm>
            <a:off x="3195638" y="3027363"/>
            <a:ext cx="9144000" cy="74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30053" name="Rectangle 5"/>
          <p:cNvSpPr>
            <a:spLocks noChangeArrowheads="1"/>
          </p:cNvSpPr>
          <p:nvPr/>
        </p:nvSpPr>
        <p:spPr bwMode="auto">
          <a:xfrm>
            <a:off x="3186113" y="3141663"/>
            <a:ext cx="9144000" cy="74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30054" name="Rectangle 6"/>
          <p:cNvSpPr>
            <a:spLocks noChangeArrowheads="1"/>
          </p:cNvSpPr>
          <p:nvPr/>
        </p:nvSpPr>
        <p:spPr bwMode="auto">
          <a:xfrm>
            <a:off x="4024313" y="3084513"/>
            <a:ext cx="9144000" cy="74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30055" name="Rectangle 7"/>
          <p:cNvSpPr>
            <a:spLocks noChangeArrowheads="1"/>
          </p:cNvSpPr>
          <p:nvPr/>
        </p:nvSpPr>
        <p:spPr bwMode="auto">
          <a:xfrm>
            <a:off x="3981450" y="3160713"/>
            <a:ext cx="9144000" cy="74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30056" name="Rectangle 8"/>
          <p:cNvSpPr>
            <a:spLocks noChangeArrowheads="1"/>
          </p:cNvSpPr>
          <p:nvPr/>
        </p:nvSpPr>
        <p:spPr bwMode="auto">
          <a:xfrm>
            <a:off x="4572000" y="3279775"/>
            <a:ext cx="9144000" cy="74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30057" name="Rectangle 9"/>
          <p:cNvSpPr>
            <a:spLocks noChangeArrowheads="1"/>
          </p:cNvSpPr>
          <p:nvPr/>
        </p:nvSpPr>
        <p:spPr bwMode="auto">
          <a:xfrm>
            <a:off x="4205288" y="3070225"/>
            <a:ext cx="9144000" cy="74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30058" name="Rectangle 10"/>
          <p:cNvSpPr>
            <a:spLocks noChangeArrowheads="1"/>
          </p:cNvSpPr>
          <p:nvPr/>
        </p:nvSpPr>
        <p:spPr bwMode="auto">
          <a:xfrm>
            <a:off x="1214414" y="1071547"/>
            <a:ext cx="6783387" cy="3571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rgbClr val="893B7E"/>
                </a:solidFill>
              </a:rPr>
              <a:t>校正后系统编写如下程序：</a:t>
            </a:r>
          </a:p>
          <a:p>
            <a:pPr eaLnBrk="1" hangingPunct="1"/>
            <a:r>
              <a:rPr lang="en-US" altLang="zh-CN" sz="2800" dirty="0">
                <a:solidFill>
                  <a:srgbClr val="893B7E"/>
                </a:solidFill>
              </a:rPr>
              <a:t>num=[50 100];</a:t>
            </a:r>
            <a:endParaRPr lang="zh-CN" altLang="en-US" sz="2800" dirty="0">
              <a:solidFill>
                <a:srgbClr val="893B7E"/>
              </a:solidFill>
            </a:endParaRPr>
          </a:p>
          <a:p>
            <a:pPr eaLnBrk="1" hangingPunct="1"/>
            <a:r>
              <a:rPr lang="en-US" altLang="zh-CN" sz="2800" dirty="0">
                <a:solidFill>
                  <a:srgbClr val="893B7E"/>
                </a:solidFill>
              </a:rPr>
              <a:t>den1=</a:t>
            </a:r>
            <a:r>
              <a:rPr lang="en-US" altLang="zh-CN" sz="2800" dirty="0" err="1">
                <a:solidFill>
                  <a:srgbClr val="893B7E"/>
                </a:solidFill>
              </a:rPr>
              <a:t>conv</a:t>
            </a:r>
            <a:r>
              <a:rPr lang="en-US" altLang="zh-CN" sz="2800" dirty="0">
                <a:solidFill>
                  <a:srgbClr val="893B7E"/>
                </a:solidFill>
              </a:rPr>
              <a:t>([5 1 0],[0.04 1]);</a:t>
            </a:r>
            <a:endParaRPr lang="zh-CN" altLang="en-US" sz="2800" dirty="0">
              <a:solidFill>
                <a:srgbClr val="893B7E"/>
              </a:solidFill>
            </a:endParaRPr>
          </a:p>
          <a:p>
            <a:pPr eaLnBrk="1" hangingPunct="1"/>
            <a:r>
              <a:rPr lang="en-US" altLang="zh-CN" sz="2800" dirty="0">
                <a:solidFill>
                  <a:srgbClr val="893B7E"/>
                </a:solidFill>
              </a:rPr>
              <a:t>den=</a:t>
            </a:r>
            <a:r>
              <a:rPr lang="en-US" altLang="zh-CN" sz="2800" dirty="0" err="1">
                <a:solidFill>
                  <a:srgbClr val="893B7E"/>
                </a:solidFill>
              </a:rPr>
              <a:t>conv</a:t>
            </a:r>
            <a:r>
              <a:rPr lang="en-US" altLang="zh-CN" sz="2800" dirty="0">
                <a:solidFill>
                  <a:srgbClr val="893B7E"/>
                </a:solidFill>
              </a:rPr>
              <a:t>(den1,[0.01 1]);</a:t>
            </a:r>
            <a:endParaRPr lang="zh-CN" altLang="en-US" sz="2800" dirty="0">
              <a:solidFill>
                <a:srgbClr val="893B7E"/>
              </a:solidFill>
            </a:endParaRPr>
          </a:p>
          <a:p>
            <a:pPr eaLnBrk="1" hangingPunct="1"/>
            <a:r>
              <a:rPr lang="en-US" altLang="zh-CN" sz="2800" dirty="0">
                <a:solidFill>
                  <a:srgbClr val="893B7E"/>
                </a:solidFill>
              </a:rPr>
              <a:t>sys=</a:t>
            </a:r>
            <a:r>
              <a:rPr lang="en-US" altLang="zh-CN" sz="2800" dirty="0" err="1">
                <a:solidFill>
                  <a:srgbClr val="893B7E"/>
                </a:solidFill>
              </a:rPr>
              <a:t>tf</a:t>
            </a:r>
            <a:r>
              <a:rPr lang="en-US" altLang="zh-CN" sz="2800" dirty="0">
                <a:solidFill>
                  <a:srgbClr val="893B7E"/>
                </a:solidFill>
              </a:rPr>
              <a:t>(</a:t>
            </a:r>
            <a:r>
              <a:rPr lang="en-US" altLang="zh-CN" sz="2800" dirty="0" err="1">
                <a:solidFill>
                  <a:srgbClr val="893B7E"/>
                </a:solidFill>
              </a:rPr>
              <a:t>num,den</a:t>
            </a:r>
            <a:r>
              <a:rPr lang="en-US" altLang="zh-CN" sz="2800" dirty="0">
                <a:solidFill>
                  <a:srgbClr val="893B7E"/>
                </a:solidFill>
              </a:rPr>
              <a:t>);</a:t>
            </a:r>
            <a:endParaRPr lang="zh-CN" altLang="en-US" sz="2800" dirty="0">
              <a:solidFill>
                <a:srgbClr val="893B7E"/>
              </a:solidFill>
            </a:endParaRPr>
          </a:p>
          <a:p>
            <a:pPr eaLnBrk="1" hangingPunct="1"/>
            <a:r>
              <a:rPr lang="en-US" altLang="zh-CN" sz="2800" dirty="0">
                <a:solidFill>
                  <a:srgbClr val="893B7E"/>
                </a:solidFill>
              </a:rPr>
              <a:t>[</a:t>
            </a:r>
            <a:r>
              <a:rPr lang="en-US" altLang="zh-CN" sz="2800" dirty="0" err="1">
                <a:solidFill>
                  <a:srgbClr val="893B7E"/>
                </a:solidFill>
              </a:rPr>
              <a:t>gm,pm,wcg,wcp</a:t>
            </a:r>
            <a:r>
              <a:rPr lang="en-US" altLang="zh-CN" sz="2800" dirty="0">
                <a:solidFill>
                  <a:srgbClr val="893B7E"/>
                </a:solidFill>
              </a:rPr>
              <a:t>]=margin(sys)</a:t>
            </a:r>
            <a:endParaRPr lang="zh-CN" altLang="en-US" sz="2800" dirty="0">
              <a:solidFill>
                <a:srgbClr val="893B7E"/>
              </a:solidFill>
            </a:endParaRPr>
          </a:p>
          <a:p>
            <a:pPr eaLnBrk="1" hangingPunct="1"/>
            <a:r>
              <a:rPr lang="en-US" altLang="zh-CN" sz="2800" dirty="0">
                <a:solidFill>
                  <a:srgbClr val="893B7E"/>
                </a:solidFill>
              </a:rPr>
              <a:t>margin(sys)</a:t>
            </a:r>
            <a:endParaRPr lang="zh-CN" altLang="en-US" sz="2800" dirty="0">
              <a:solidFill>
                <a:srgbClr val="893B7E"/>
              </a:solidFill>
            </a:endParaRPr>
          </a:p>
          <a:p>
            <a:pPr eaLnBrk="1" hangingPunct="1"/>
            <a:r>
              <a:rPr lang="en-US" altLang="zh-CN" sz="2800" dirty="0">
                <a:solidFill>
                  <a:srgbClr val="893B7E"/>
                </a:solidFill>
              </a:rPr>
              <a:t>grid</a:t>
            </a:r>
            <a:endParaRPr lang="en-US" altLang="zh-CN" sz="2800" dirty="0">
              <a:solidFill>
                <a:srgbClr val="893B7E"/>
              </a:solidFill>
              <a:ea typeface="黑体" pitchFamily="49" charset="-122"/>
            </a:endParaRPr>
          </a:p>
        </p:txBody>
      </p:sp>
      <p:sp>
        <p:nvSpPr>
          <p:cNvPr id="11"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319528015"/>
      </p:ext>
    </p:extLst>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0" y="152400"/>
            <a:ext cx="9144000" cy="6191250"/>
          </a:xfrm>
        </p:spPr>
        <p:txBody>
          <a:bodyPr/>
          <a:lstStyle/>
          <a:p>
            <a:pPr algn="l"/>
            <a:r>
              <a:rPr lang="zh-CN" altLang="en-US" sz="2800">
                <a:latin typeface="黑体" pitchFamily="49" charset="-122"/>
              </a:rPr>
              <a:t>  </a:t>
            </a:r>
          </a:p>
        </p:txBody>
      </p:sp>
      <p:sp>
        <p:nvSpPr>
          <p:cNvPr id="131075" name="Rectangle 3"/>
          <p:cNvSpPr>
            <a:spLocks noChangeArrowheads="1"/>
          </p:cNvSpPr>
          <p:nvPr/>
        </p:nvSpPr>
        <p:spPr bwMode="auto">
          <a:xfrm>
            <a:off x="3486150" y="2727325"/>
            <a:ext cx="9144000" cy="74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31076" name="Rectangle 4"/>
          <p:cNvSpPr>
            <a:spLocks noChangeArrowheads="1"/>
          </p:cNvSpPr>
          <p:nvPr/>
        </p:nvSpPr>
        <p:spPr bwMode="auto">
          <a:xfrm>
            <a:off x="3195638" y="3027363"/>
            <a:ext cx="9144000" cy="74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31077" name="Rectangle 5"/>
          <p:cNvSpPr>
            <a:spLocks noChangeArrowheads="1"/>
          </p:cNvSpPr>
          <p:nvPr/>
        </p:nvSpPr>
        <p:spPr bwMode="auto">
          <a:xfrm>
            <a:off x="3186113" y="3141663"/>
            <a:ext cx="9144000" cy="74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31078" name="Rectangle 6"/>
          <p:cNvSpPr>
            <a:spLocks noChangeArrowheads="1"/>
          </p:cNvSpPr>
          <p:nvPr/>
        </p:nvSpPr>
        <p:spPr bwMode="auto">
          <a:xfrm>
            <a:off x="4024313" y="3084513"/>
            <a:ext cx="9144000" cy="74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31079" name="Rectangle 7"/>
          <p:cNvSpPr>
            <a:spLocks noChangeArrowheads="1"/>
          </p:cNvSpPr>
          <p:nvPr/>
        </p:nvSpPr>
        <p:spPr bwMode="auto">
          <a:xfrm>
            <a:off x="3981450" y="3160713"/>
            <a:ext cx="9144000" cy="74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31080" name="Rectangle 8"/>
          <p:cNvSpPr>
            <a:spLocks noChangeArrowheads="1"/>
          </p:cNvSpPr>
          <p:nvPr/>
        </p:nvSpPr>
        <p:spPr bwMode="auto">
          <a:xfrm>
            <a:off x="4572000" y="3279775"/>
            <a:ext cx="9144000" cy="74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31081" name="Rectangle 9"/>
          <p:cNvSpPr>
            <a:spLocks noChangeArrowheads="1"/>
          </p:cNvSpPr>
          <p:nvPr/>
        </p:nvSpPr>
        <p:spPr bwMode="auto">
          <a:xfrm>
            <a:off x="4205288" y="3070225"/>
            <a:ext cx="9144000" cy="74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pic>
        <p:nvPicPr>
          <p:cNvPr id="131082" name="Picture 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1050" y="614299"/>
            <a:ext cx="7720013" cy="5786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3747199831"/>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0" y="152400"/>
            <a:ext cx="9144000" cy="6191250"/>
          </a:xfrm>
        </p:spPr>
        <p:txBody>
          <a:bodyPr/>
          <a:lstStyle/>
          <a:p>
            <a:pPr algn="l">
              <a:defRPr/>
            </a:pPr>
            <a:r>
              <a:rPr lang="zh-CN" altLang="en-US" sz="2800" dirty="0">
                <a:latin typeface="+mn-ea"/>
                <a:ea typeface="+mn-ea"/>
              </a:rPr>
              <a:t>  </a:t>
            </a:r>
          </a:p>
        </p:txBody>
      </p:sp>
      <p:sp>
        <p:nvSpPr>
          <p:cNvPr id="125955" name="Rectangle 3"/>
          <p:cNvSpPr>
            <a:spLocks noChangeArrowheads="1"/>
          </p:cNvSpPr>
          <p:nvPr/>
        </p:nvSpPr>
        <p:spPr bwMode="auto">
          <a:xfrm>
            <a:off x="3486150" y="2727325"/>
            <a:ext cx="9144000" cy="369888"/>
          </a:xfrm>
          <a:prstGeom prst="rect">
            <a:avLst/>
          </a:prstGeom>
          <a:noFill/>
          <a:ln w="9525">
            <a:noFill/>
            <a:miter lim="800000"/>
            <a:headEnd/>
            <a:tailEnd/>
          </a:ln>
        </p:spPr>
        <p:txBody>
          <a:bodyPr>
            <a:spAutoFit/>
          </a:bodyPr>
          <a:lstStyle/>
          <a:p>
            <a:pPr>
              <a:defRPr/>
            </a:pPr>
            <a:endParaRPr lang="zh-CN" altLang="en-US">
              <a:latin typeface="+mn-ea"/>
              <a:ea typeface="+mn-ea"/>
            </a:endParaRPr>
          </a:p>
        </p:txBody>
      </p:sp>
      <p:sp>
        <p:nvSpPr>
          <p:cNvPr id="125956" name="Rectangle 4"/>
          <p:cNvSpPr>
            <a:spLocks noChangeArrowheads="1"/>
          </p:cNvSpPr>
          <p:nvPr/>
        </p:nvSpPr>
        <p:spPr bwMode="auto">
          <a:xfrm>
            <a:off x="3195638" y="3027363"/>
            <a:ext cx="9144000" cy="369887"/>
          </a:xfrm>
          <a:prstGeom prst="rect">
            <a:avLst/>
          </a:prstGeom>
          <a:noFill/>
          <a:ln w="9525">
            <a:noFill/>
            <a:miter lim="800000"/>
            <a:headEnd/>
            <a:tailEnd/>
          </a:ln>
        </p:spPr>
        <p:txBody>
          <a:bodyPr>
            <a:spAutoFit/>
          </a:bodyPr>
          <a:lstStyle/>
          <a:p>
            <a:pPr>
              <a:defRPr/>
            </a:pPr>
            <a:endParaRPr lang="zh-CN" altLang="en-US">
              <a:latin typeface="+mn-ea"/>
              <a:ea typeface="+mn-ea"/>
            </a:endParaRPr>
          </a:p>
        </p:txBody>
      </p:sp>
      <p:sp>
        <p:nvSpPr>
          <p:cNvPr id="125957" name="Rectangle 5"/>
          <p:cNvSpPr>
            <a:spLocks noChangeArrowheads="1"/>
          </p:cNvSpPr>
          <p:nvPr/>
        </p:nvSpPr>
        <p:spPr bwMode="auto">
          <a:xfrm>
            <a:off x="3186113" y="3141663"/>
            <a:ext cx="9144000" cy="369887"/>
          </a:xfrm>
          <a:prstGeom prst="rect">
            <a:avLst/>
          </a:prstGeom>
          <a:noFill/>
          <a:ln w="9525">
            <a:noFill/>
            <a:miter lim="800000"/>
            <a:headEnd/>
            <a:tailEnd/>
          </a:ln>
        </p:spPr>
        <p:txBody>
          <a:bodyPr>
            <a:spAutoFit/>
          </a:bodyPr>
          <a:lstStyle/>
          <a:p>
            <a:pPr>
              <a:defRPr/>
            </a:pPr>
            <a:endParaRPr lang="zh-CN" altLang="en-US">
              <a:latin typeface="+mn-ea"/>
              <a:ea typeface="+mn-ea"/>
            </a:endParaRPr>
          </a:p>
        </p:txBody>
      </p:sp>
      <p:sp>
        <p:nvSpPr>
          <p:cNvPr id="125958" name="Rectangle 6"/>
          <p:cNvSpPr>
            <a:spLocks noChangeArrowheads="1"/>
          </p:cNvSpPr>
          <p:nvPr/>
        </p:nvSpPr>
        <p:spPr bwMode="auto">
          <a:xfrm>
            <a:off x="4024313" y="3084513"/>
            <a:ext cx="9144000" cy="369887"/>
          </a:xfrm>
          <a:prstGeom prst="rect">
            <a:avLst/>
          </a:prstGeom>
          <a:noFill/>
          <a:ln w="9525">
            <a:noFill/>
            <a:miter lim="800000"/>
            <a:headEnd/>
            <a:tailEnd/>
          </a:ln>
        </p:spPr>
        <p:txBody>
          <a:bodyPr>
            <a:spAutoFit/>
          </a:bodyPr>
          <a:lstStyle/>
          <a:p>
            <a:pPr>
              <a:defRPr/>
            </a:pPr>
            <a:endParaRPr lang="zh-CN" altLang="en-US">
              <a:latin typeface="+mn-ea"/>
              <a:ea typeface="+mn-ea"/>
            </a:endParaRPr>
          </a:p>
        </p:txBody>
      </p:sp>
      <p:sp>
        <p:nvSpPr>
          <p:cNvPr id="125959" name="Rectangle 7"/>
          <p:cNvSpPr>
            <a:spLocks noChangeArrowheads="1"/>
          </p:cNvSpPr>
          <p:nvPr/>
        </p:nvSpPr>
        <p:spPr bwMode="auto">
          <a:xfrm>
            <a:off x="3981450" y="3160713"/>
            <a:ext cx="9144000" cy="369887"/>
          </a:xfrm>
          <a:prstGeom prst="rect">
            <a:avLst/>
          </a:prstGeom>
          <a:noFill/>
          <a:ln w="9525">
            <a:noFill/>
            <a:miter lim="800000"/>
            <a:headEnd/>
            <a:tailEnd/>
          </a:ln>
        </p:spPr>
        <p:txBody>
          <a:bodyPr>
            <a:spAutoFit/>
          </a:bodyPr>
          <a:lstStyle/>
          <a:p>
            <a:pPr>
              <a:defRPr/>
            </a:pPr>
            <a:endParaRPr lang="zh-CN" altLang="en-US">
              <a:latin typeface="+mn-ea"/>
              <a:ea typeface="+mn-ea"/>
            </a:endParaRPr>
          </a:p>
        </p:txBody>
      </p:sp>
      <p:sp>
        <p:nvSpPr>
          <p:cNvPr id="125960" name="Rectangle 8"/>
          <p:cNvSpPr>
            <a:spLocks noChangeArrowheads="1"/>
          </p:cNvSpPr>
          <p:nvPr/>
        </p:nvSpPr>
        <p:spPr bwMode="auto">
          <a:xfrm>
            <a:off x="4572000" y="3279775"/>
            <a:ext cx="9144000" cy="369888"/>
          </a:xfrm>
          <a:prstGeom prst="rect">
            <a:avLst/>
          </a:prstGeom>
          <a:noFill/>
          <a:ln w="9525">
            <a:noFill/>
            <a:miter lim="800000"/>
            <a:headEnd/>
            <a:tailEnd/>
          </a:ln>
        </p:spPr>
        <p:txBody>
          <a:bodyPr>
            <a:spAutoFit/>
          </a:bodyPr>
          <a:lstStyle/>
          <a:p>
            <a:pPr>
              <a:defRPr/>
            </a:pPr>
            <a:endParaRPr lang="zh-CN" altLang="en-US">
              <a:latin typeface="+mn-ea"/>
              <a:ea typeface="+mn-ea"/>
            </a:endParaRPr>
          </a:p>
        </p:txBody>
      </p:sp>
      <p:sp>
        <p:nvSpPr>
          <p:cNvPr id="125961" name="Rectangle 9"/>
          <p:cNvSpPr>
            <a:spLocks noChangeArrowheads="1"/>
          </p:cNvSpPr>
          <p:nvPr/>
        </p:nvSpPr>
        <p:spPr bwMode="auto">
          <a:xfrm>
            <a:off x="4205288" y="3070225"/>
            <a:ext cx="9144000" cy="369888"/>
          </a:xfrm>
          <a:prstGeom prst="rect">
            <a:avLst/>
          </a:prstGeom>
          <a:noFill/>
          <a:ln w="9525">
            <a:noFill/>
            <a:miter lim="800000"/>
            <a:headEnd/>
            <a:tailEnd/>
          </a:ln>
        </p:spPr>
        <p:txBody>
          <a:bodyPr>
            <a:spAutoFit/>
          </a:bodyPr>
          <a:lstStyle/>
          <a:p>
            <a:pPr>
              <a:defRPr/>
            </a:pPr>
            <a:endParaRPr lang="zh-CN" altLang="en-US">
              <a:latin typeface="+mn-ea"/>
              <a:ea typeface="+mn-ea"/>
            </a:endParaRPr>
          </a:p>
        </p:txBody>
      </p:sp>
      <p:sp>
        <p:nvSpPr>
          <p:cNvPr id="125962" name="Rectangle 10"/>
          <p:cNvSpPr>
            <a:spLocks noChangeArrowheads="1"/>
          </p:cNvSpPr>
          <p:nvPr/>
        </p:nvSpPr>
        <p:spPr bwMode="auto">
          <a:xfrm>
            <a:off x="142875" y="1143000"/>
            <a:ext cx="9001125" cy="4401205"/>
          </a:xfrm>
          <a:prstGeom prst="rect">
            <a:avLst/>
          </a:prstGeom>
          <a:noFill/>
          <a:ln w="9525">
            <a:noFill/>
            <a:miter lim="800000"/>
            <a:headEnd/>
            <a:tailEnd/>
          </a:ln>
        </p:spPr>
        <p:txBody>
          <a:bodyPr>
            <a:spAutoFit/>
          </a:bodyPr>
          <a:lstStyle/>
          <a:p>
            <a:pPr>
              <a:defRPr/>
            </a:pPr>
            <a:r>
              <a:rPr lang="en-US" sz="2800" dirty="0">
                <a:solidFill>
                  <a:srgbClr val="893B7E"/>
                </a:solidFill>
                <a:latin typeface="+mn-ea"/>
                <a:ea typeface="+mn-ea"/>
              </a:rPr>
              <a:t>gm =</a:t>
            </a:r>
            <a:endParaRPr lang="zh-CN" altLang="en-US" sz="2800" dirty="0">
              <a:solidFill>
                <a:srgbClr val="893B7E"/>
              </a:solidFill>
              <a:latin typeface="+mn-ea"/>
              <a:ea typeface="+mn-ea"/>
            </a:endParaRPr>
          </a:p>
          <a:p>
            <a:pPr>
              <a:defRPr/>
            </a:pPr>
            <a:r>
              <a:rPr lang="en-US" sz="2800" dirty="0">
                <a:solidFill>
                  <a:srgbClr val="893B7E"/>
                </a:solidFill>
                <a:latin typeface="+mn-ea"/>
                <a:ea typeface="+mn-ea"/>
              </a:rPr>
              <a:t>   11.3734 </a:t>
            </a:r>
            <a:r>
              <a:rPr lang="zh-CN" altLang="en-US" sz="2800" dirty="0" smtClean="0">
                <a:solidFill>
                  <a:srgbClr val="893B7E"/>
                </a:solidFill>
                <a:latin typeface="+mn-ea"/>
                <a:ea typeface="+mn-ea"/>
              </a:rPr>
              <a:t>校正</a:t>
            </a:r>
            <a:r>
              <a:rPr lang="zh-CN" altLang="en-US" sz="2800" dirty="0">
                <a:solidFill>
                  <a:srgbClr val="893B7E"/>
                </a:solidFill>
                <a:latin typeface="+mn-ea"/>
                <a:ea typeface="+mn-ea"/>
              </a:rPr>
              <a:t>后系统幅值裕量为</a:t>
            </a:r>
            <a:r>
              <a:rPr lang="en-US" sz="2800" dirty="0">
                <a:solidFill>
                  <a:srgbClr val="893B7E"/>
                </a:solidFill>
                <a:latin typeface="+mn-ea"/>
                <a:ea typeface="+mn-ea"/>
              </a:rPr>
              <a:t>11.4</a:t>
            </a:r>
            <a:r>
              <a:rPr lang="zh-CN" altLang="en-US" sz="2800" dirty="0">
                <a:solidFill>
                  <a:srgbClr val="893B7E"/>
                </a:solidFill>
                <a:latin typeface="+mn-ea"/>
                <a:ea typeface="+mn-ea"/>
              </a:rPr>
              <a:t>，对应分贝值</a:t>
            </a:r>
            <a:r>
              <a:rPr lang="en-US" sz="2800" dirty="0">
                <a:solidFill>
                  <a:srgbClr val="893B7E"/>
                </a:solidFill>
                <a:latin typeface="+mn-ea"/>
                <a:ea typeface="+mn-ea"/>
              </a:rPr>
              <a:t>21.1dB</a:t>
            </a:r>
            <a:endParaRPr lang="zh-CN" altLang="en-US" sz="2800" dirty="0">
              <a:solidFill>
                <a:srgbClr val="893B7E"/>
              </a:solidFill>
              <a:latin typeface="+mn-ea"/>
              <a:ea typeface="+mn-ea"/>
            </a:endParaRPr>
          </a:p>
          <a:p>
            <a:pPr>
              <a:defRPr/>
            </a:pPr>
            <a:r>
              <a:rPr lang="en-US" sz="2800" dirty="0">
                <a:solidFill>
                  <a:srgbClr val="893B7E"/>
                </a:solidFill>
                <a:latin typeface="+mn-ea"/>
                <a:ea typeface="+mn-ea"/>
              </a:rPr>
              <a:t>pm =</a:t>
            </a:r>
            <a:endParaRPr lang="zh-CN" altLang="en-US" sz="2800" dirty="0">
              <a:solidFill>
                <a:srgbClr val="893B7E"/>
              </a:solidFill>
              <a:latin typeface="+mn-ea"/>
              <a:ea typeface="+mn-ea"/>
            </a:endParaRPr>
          </a:p>
          <a:p>
            <a:pPr>
              <a:defRPr/>
            </a:pPr>
            <a:r>
              <a:rPr lang="en-US" sz="2800" dirty="0">
                <a:solidFill>
                  <a:srgbClr val="893B7E"/>
                </a:solidFill>
                <a:latin typeface="+mn-ea"/>
                <a:ea typeface="+mn-ea"/>
              </a:rPr>
              <a:t>   53.0740 </a:t>
            </a:r>
            <a:r>
              <a:rPr lang="zh-CN" altLang="en-US" sz="2800" dirty="0" smtClean="0">
                <a:solidFill>
                  <a:srgbClr val="893B7E"/>
                </a:solidFill>
                <a:latin typeface="+mn-ea"/>
                <a:ea typeface="+mn-ea"/>
              </a:rPr>
              <a:t>校正</a:t>
            </a:r>
            <a:r>
              <a:rPr lang="zh-CN" altLang="en-US" sz="2800" dirty="0">
                <a:solidFill>
                  <a:srgbClr val="893B7E"/>
                </a:solidFill>
                <a:latin typeface="+mn-ea"/>
                <a:ea typeface="+mn-ea"/>
              </a:rPr>
              <a:t>后系统相位裕量为</a:t>
            </a:r>
            <a:r>
              <a:rPr lang="en-US" sz="2800" dirty="0">
                <a:solidFill>
                  <a:srgbClr val="893B7E"/>
                </a:solidFill>
                <a:latin typeface="+mn-ea"/>
                <a:ea typeface="+mn-ea"/>
              </a:rPr>
              <a:t>53.1</a:t>
            </a:r>
            <a:r>
              <a:rPr lang="en-US" sz="2800" dirty="0">
                <a:solidFill>
                  <a:srgbClr val="893B7E"/>
                </a:solidFill>
                <a:latin typeface="+mn-ea"/>
                <a:ea typeface="+mn-ea"/>
                <a:sym typeface="Symbol"/>
              </a:rPr>
              <a:t></a:t>
            </a:r>
            <a:endParaRPr lang="zh-CN" altLang="en-US" sz="2800" dirty="0">
              <a:solidFill>
                <a:srgbClr val="893B7E"/>
              </a:solidFill>
              <a:latin typeface="+mn-ea"/>
              <a:ea typeface="+mn-ea"/>
            </a:endParaRPr>
          </a:p>
          <a:p>
            <a:pPr>
              <a:defRPr/>
            </a:pPr>
            <a:r>
              <a:rPr lang="en-US" sz="2800" dirty="0" err="1">
                <a:solidFill>
                  <a:srgbClr val="893B7E"/>
                </a:solidFill>
                <a:latin typeface="+mn-ea"/>
                <a:ea typeface="+mn-ea"/>
              </a:rPr>
              <a:t>wcg</a:t>
            </a:r>
            <a:r>
              <a:rPr lang="en-US" sz="2800" dirty="0">
                <a:solidFill>
                  <a:srgbClr val="893B7E"/>
                </a:solidFill>
                <a:latin typeface="+mn-ea"/>
                <a:ea typeface="+mn-ea"/>
              </a:rPr>
              <a:t> =</a:t>
            </a:r>
            <a:endParaRPr lang="zh-CN" altLang="en-US" sz="2800" dirty="0">
              <a:solidFill>
                <a:srgbClr val="893B7E"/>
              </a:solidFill>
              <a:latin typeface="+mn-ea"/>
              <a:ea typeface="+mn-ea"/>
            </a:endParaRPr>
          </a:p>
          <a:p>
            <a:pPr>
              <a:defRPr/>
            </a:pPr>
            <a:r>
              <a:rPr lang="en-US" sz="2800" dirty="0">
                <a:solidFill>
                  <a:srgbClr val="893B7E"/>
                </a:solidFill>
                <a:latin typeface="+mn-ea"/>
                <a:ea typeface="+mn-ea"/>
              </a:rPr>
              <a:t>   47.6973 </a:t>
            </a:r>
            <a:r>
              <a:rPr lang="zh-CN" altLang="en-US" sz="2800" dirty="0" smtClean="0">
                <a:solidFill>
                  <a:srgbClr val="893B7E"/>
                </a:solidFill>
                <a:latin typeface="+mn-ea"/>
                <a:ea typeface="+mn-ea"/>
              </a:rPr>
              <a:t>校正</a:t>
            </a:r>
            <a:r>
              <a:rPr lang="zh-CN" altLang="en-US" sz="2800" dirty="0">
                <a:solidFill>
                  <a:srgbClr val="893B7E"/>
                </a:solidFill>
                <a:latin typeface="+mn-ea"/>
                <a:ea typeface="+mn-ea"/>
              </a:rPr>
              <a:t>后系统幅值裕量处频率值为</a:t>
            </a:r>
            <a:r>
              <a:rPr lang="en-US" sz="2800" dirty="0">
                <a:solidFill>
                  <a:srgbClr val="893B7E"/>
                </a:solidFill>
                <a:latin typeface="+mn-ea"/>
                <a:ea typeface="+mn-ea"/>
              </a:rPr>
              <a:t>47.7rad/s</a:t>
            </a:r>
            <a:endParaRPr lang="zh-CN" altLang="en-US" sz="2800" dirty="0">
              <a:solidFill>
                <a:srgbClr val="893B7E"/>
              </a:solidFill>
              <a:latin typeface="+mn-ea"/>
              <a:ea typeface="+mn-ea"/>
            </a:endParaRPr>
          </a:p>
          <a:p>
            <a:pPr>
              <a:defRPr/>
            </a:pPr>
            <a:r>
              <a:rPr lang="en-US" sz="2800" dirty="0" err="1" smtClean="0">
                <a:solidFill>
                  <a:srgbClr val="893B7E"/>
                </a:solidFill>
                <a:latin typeface="+mn-ea"/>
                <a:ea typeface="+mn-ea"/>
              </a:rPr>
              <a:t>wcp</a:t>
            </a:r>
            <a:r>
              <a:rPr lang="en-US" sz="2800" dirty="0" smtClean="0">
                <a:solidFill>
                  <a:srgbClr val="893B7E"/>
                </a:solidFill>
                <a:latin typeface="+mn-ea"/>
                <a:ea typeface="+mn-ea"/>
              </a:rPr>
              <a:t> =</a:t>
            </a:r>
          </a:p>
          <a:p>
            <a:pPr>
              <a:defRPr/>
            </a:pPr>
            <a:r>
              <a:rPr lang="en-US" sz="2800" dirty="0" smtClean="0">
                <a:solidFill>
                  <a:srgbClr val="893B7E"/>
                </a:solidFill>
                <a:latin typeface="+mn-ea"/>
                <a:ea typeface="+mn-ea"/>
              </a:rPr>
              <a:t>   9</a:t>
            </a:r>
            <a:r>
              <a:rPr lang="en-US" altLang="zh-CN" sz="2800" dirty="0" smtClean="0">
                <a:solidFill>
                  <a:srgbClr val="893B7E"/>
                </a:solidFill>
                <a:latin typeface="+mn-ea"/>
                <a:ea typeface="+mn-ea"/>
              </a:rPr>
              <a:t>.5</a:t>
            </a:r>
            <a:r>
              <a:rPr lang="zh-CN" altLang="en-US" sz="2800" dirty="0" smtClean="0">
                <a:solidFill>
                  <a:srgbClr val="893B7E"/>
                </a:solidFill>
                <a:latin typeface="+mn-ea"/>
              </a:rPr>
              <a:t>  </a:t>
            </a:r>
            <a:r>
              <a:rPr lang="zh-CN" altLang="en-US" sz="2800" dirty="0" smtClean="0">
                <a:solidFill>
                  <a:srgbClr val="893B7E"/>
                </a:solidFill>
                <a:latin typeface="+mn-ea"/>
                <a:ea typeface="+mn-ea"/>
              </a:rPr>
              <a:t>校正</a:t>
            </a:r>
            <a:r>
              <a:rPr lang="zh-CN" altLang="en-US" sz="2800" dirty="0">
                <a:solidFill>
                  <a:srgbClr val="893B7E"/>
                </a:solidFill>
                <a:latin typeface="+mn-ea"/>
                <a:ea typeface="+mn-ea"/>
              </a:rPr>
              <a:t>后系统相位裕量处频率值为</a:t>
            </a:r>
            <a:r>
              <a:rPr lang="en-US" sz="2800" dirty="0">
                <a:solidFill>
                  <a:srgbClr val="893B7E"/>
                </a:solidFill>
                <a:latin typeface="+mn-ea"/>
                <a:ea typeface="+mn-ea"/>
              </a:rPr>
              <a:t>9.5rad/s</a:t>
            </a:r>
            <a:endParaRPr lang="zh-CN" altLang="en-US" sz="2800" dirty="0">
              <a:solidFill>
                <a:srgbClr val="893B7E"/>
              </a:solidFill>
              <a:latin typeface="+mn-ea"/>
              <a:ea typeface="+mn-ea"/>
            </a:endParaRPr>
          </a:p>
          <a:p>
            <a:pPr>
              <a:defRPr/>
            </a:pPr>
            <a:r>
              <a:rPr lang="zh-CN" altLang="en-US" sz="2800" dirty="0">
                <a:solidFill>
                  <a:srgbClr val="893B7E"/>
                </a:solidFill>
                <a:latin typeface="+mn-ea"/>
                <a:ea typeface="+mn-ea"/>
              </a:rPr>
              <a:t>  </a:t>
            </a:r>
            <a:r>
              <a:rPr lang="zh-CN" altLang="en-US" sz="2800" dirty="0" smtClean="0">
                <a:solidFill>
                  <a:srgbClr val="893B7E"/>
                </a:solidFill>
                <a:latin typeface="+mn-ea"/>
                <a:ea typeface="+mn-ea"/>
              </a:rPr>
              <a:t>故</a:t>
            </a:r>
            <a:r>
              <a:rPr lang="zh-CN" altLang="en-US" sz="2800" dirty="0">
                <a:solidFill>
                  <a:srgbClr val="893B7E"/>
                </a:solidFill>
                <a:latin typeface="+mn-ea"/>
                <a:ea typeface="+mn-ea"/>
              </a:rPr>
              <a:t>校正后系统稳定，且稳定裕度有较大提高。</a:t>
            </a:r>
            <a:endParaRPr lang="en-US" altLang="zh-CN" sz="2800" b="0" dirty="0">
              <a:solidFill>
                <a:srgbClr val="893B7E"/>
              </a:solidFill>
              <a:latin typeface="+mn-ea"/>
              <a:ea typeface="+mn-ea"/>
            </a:endParaRPr>
          </a:p>
        </p:txBody>
      </p:sp>
      <p:sp>
        <p:nvSpPr>
          <p:cNvPr id="11"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62159006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sz="half" idx="1"/>
          </p:nvPr>
        </p:nvSpPr>
        <p:spPr>
          <a:xfrm>
            <a:off x="1142976" y="642918"/>
            <a:ext cx="6457950" cy="601662"/>
          </a:xfrm>
        </p:spPr>
        <p:txBody>
          <a:bodyPr/>
          <a:lstStyle/>
          <a:p>
            <a:pPr>
              <a:buFontTx/>
              <a:buNone/>
            </a:pPr>
            <a:r>
              <a:rPr lang="zh-CN" altLang="en-US" sz="2400" b="1" dirty="0">
                <a:solidFill>
                  <a:srgbClr val="336699"/>
                </a:solidFill>
                <a:latin typeface="Times New Roman" panose="02020603050405020304" pitchFamily="18" charset="0"/>
              </a:rPr>
              <a:t>（</a:t>
            </a:r>
            <a:r>
              <a:rPr lang="en-US" altLang="zh-CN" sz="2400" b="1" dirty="0">
                <a:solidFill>
                  <a:srgbClr val="336699"/>
                </a:solidFill>
                <a:latin typeface="Times New Roman" panose="02020603050405020304" pitchFamily="18" charset="0"/>
              </a:rPr>
              <a:t>2</a:t>
            </a:r>
            <a:r>
              <a:rPr lang="zh-CN" altLang="en-US" sz="2400" b="1" dirty="0">
                <a:solidFill>
                  <a:srgbClr val="336699"/>
                </a:solidFill>
                <a:latin typeface="Times New Roman" panose="02020603050405020304" pitchFamily="18" charset="0"/>
              </a:rPr>
              <a:t>）按输入补偿：系统结构如图</a:t>
            </a:r>
            <a:r>
              <a:rPr lang="en-US" altLang="zh-CN" sz="2400" b="1" dirty="0">
                <a:solidFill>
                  <a:srgbClr val="336699"/>
                </a:solidFill>
                <a:latin typeface="Times New Roman" panose="02020603050405020304" pitchFamily="18" charset="0"/>
              </a:rPr>
              <a:t>:</a:t>
            </a:r>
            <a:endParaRPr lang="zh-CN" altLang="en-US" sz="2400" b="1" dirty="0">
              <a:solidFill>
                <a:srgbClr val="336699"/>
              </a:solidFill>
              <a:latin typeface="Times New Roman" panose="02020603050405020304" pitchFamily="18" charset="0"/>
            </a:endParaRPr>
          </a:p>
          <a:p>
            <a:pPr>
              <a:buFontTx/>
              <a:buNone/>
            </a:pPr>
            <a:endParaRPr lang="zh-CN" altLang="en-US" sz="2800" dirty="0"/>
          </a:p>
        </p:txBody>
      </p:sp>
      <p:sp>
        <p:nvSpPr>
          <p:cNvPr id="91140" name="Text Box 4"/>
          <p:cNvSpPr txBox="1">
            <a:spLocks noChangeArrowheads="1"/>
          </p:cNvSpPr>
          <p:nvPr/>
        </p:nvSpPr>
        <p:spPr bwMode="auto">
          <a:xfrm>
            <a:off x="4071934" y="3500438"/>
            <a:ext cx="1462087"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spcBef>
                <a:spcPct val="0"/>
              </a:spcBef>
            </a:pPr>
            <a:r>
              <a:rPr kumimoji="0" lang="zh-CN" altLang="en-US" sz="2000" dirty="0">
                <a:solidFill>
                  <a:srgbClr val="336699"/>
                </a:solidFill>
                <a:latin typeface="Times New Roman" panose="02020603050405020304" pitchFamily="18" charset="0"/>
              </a:rPr>
              <a:t>按输入补偿</a:t>
            </a:r>
          </a:p>
        </p:txBody>
      </p:sp>
      <p:graphicFrame>
        <p:nvGraphicFramePr>
          <p:cNvPr id="91142" name="Object 6"/>
          <p:cNvGraphicFramePr>
            <a:graphicFrameLocks noChangeAspect="1"/>
          </p:cNvGraphicFramePr>
          <p:nvPr>
            <p:extLst>
              <p:ext uri="{D42A27DB-BD31-4B8C-83A1-F6EECF244321}">
                <p14:modId xmlns:p14="http://schemas.microsoft.com/office/powerpoint/2010/main" xmlns="" val="3941173312"/>
              </p:ext>
            </p:extLst>
          </p:nvPr>
        </p:nvGraphicFramePr>
        <p:xfrm>
          <a:off x="3060700" y="1879600"/>
          <a:ext cx="560388" cy="346075"/>
        </p:xfrm>
        <a:graphic>
          <a:graphicData uri="http://schemas.openxmlformats.org/presentationml/2006/ole">
            <p:oleObj spid="_x0000_s149506" name="公式" r:id="rId3" imgW="330057" imgH="203112" progId="Equation.3">
              <p:embed/>
            </p:oleObj>
          </a:graphicData>
        </a:graphic>
      </p:graphicFrame>
      <p:sp>
        <p:nvSpPr>
          <p:cNvPr id="91144" name="AutoShape 8"/>
          <p:cNvSpPr>
            <a:spLocks noChangeArrowheads="1"/>
          </p:cNvSpPr>
          <p:nvPr/>
        </p:nvSpPr>
        <p:spPr bwMode="auto">
          <a:xfrm>
            <a:off x="2701925" y="2133600"/>
            <a:ext cx="287338" cy="287337"/>
          </a:xfrm>
          <a:prstGeom prst="flowChartSummingJunction">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1146" name="Object 10"/>
          <p:cNvGraphicFramePr>
            <a:graphicFrameLocks noChangeAspect="1"/>
          </p:cNvGraphicFramePr>
          <p:nvPr>
            <p:extLst>
              <p:ext uri="{D42A27DB-BD31-4B8C-83A1-F6EECF244321}">
                <p14:modId xmlns:p14="http://schemas.microsoft.com/office/powerpoint/2010/main" xmlns="" val="3101727587"/>
              </p:ext>
            </p:extLst>
          </p:nvPr>
        </p:nvGraphicFramePr>
        <p:xfrm>
          <a:off x="6364288" y="2160587"/>
          <a:ext cx="522287" cy="309563"/>
        </p:xfrm>
        <a:graphic>
          <a:graphicData uri="http://schemas.openxmlformats.org/presentationml/2006/ole">
            <p:oleObj spid="_x0000_s149507" name="公式" r:id="rId4" imgW="342751" imgH="203112" progId="Equation.3">
              <p:embed/>
            </p:oleObj>
          </a:graphicData>
        </a:graphic>
      </p:graphicFrame>
      <p:sp>
        <p:nvSpPr>
          <p:cNvPr id="91147" name="Line 11"/>
          <p:cNvSpPr>
            <a:spLocks noChangeShapeType="1"/>
          </p:cNvSpPr>
          <p:nvPr/>
        </p:nvSpPr>
        <p:spPr bwMode="auto">
          <a:xfrm>
            <a:off x="7381875" y="2274887"/>
            <a:ext cx="0" cy="10620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1148" name="Line 12"/>
          <p:cNvSpPr>
            <a:spLocks noChangeShapeType="1"/>
          </p:cNvSpPr>
          <p:nvPr/>
        </p:nvSpPr>
        <p:spPr bwMode="auto">
          <a:xfrm flipV="1">
            <a:off x="2844800" y="2420937"/>
            <a:ext cx="0" cy="936625"/>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1149" name="Text Box 13"/>
          <p:cNvSpPr txBox="1">
            <a:spLocks noChangeArrowheads="1"/>
          </p:cNvSpPr>
          <p:nvPr/>
        </p:nvSpPr>
        <p:spPr bwMode="auto">
          <a:xfrm>
            <a:off x="2341563" y="1917700"/>
            <a:ext cx="576262" cy="77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0" lang="en-US" altLang="zh-CN" b="0">
                <a:latin typeface="Tahoma" panose="020B0604030504040204" pitchFamily="34" charset="0"/>
              </a:rPr>
              <a:t>+</a:t>
            </a:r>
          </a:p>
          <a:p>
            <a:pPr>
              <a:spcBef>
                <a:spcPct val="50000"/>
              </a:spcBef>
            </a:pPr>
            <a:r>
              <a:rPr kumimoji="0" lang="en-US" altLang="zh-CN" b="0">
                <a:latin typeface="Tahoma" panose="020B0604030504040204" pitchFamily="34" charset="0"/>
              </a:rPr>
              <a:t>    -</a:t>
            </a:r>
          </a:p>
        </p:txBody>
      </p:sp>
      <p:graphicFrame>
        <p:nvGraphicFramePr>
          <p:cNvPr id="91150" name="Object 14"/>
          <p:cNvGraphicFramePr>
            <a:graphicFrameLocks noChangeAspect="1"/>
          </p:cNvGraphicFramePr>
          <p:nvPr>
            <p:extLst>
              <p:ext uri="{D42A27DB-BD31-4B8C-83A1-F6EECF244321}">
                <p14:modId xmlns:p14="http://schemas.microsoft.com/office/powerpoint/2010/main" xmlns="" val="4114038502"/>
              </p:ext>
            </p:extLst>
          </p:nvPr>
        </p:nvGraphicFramePr>
        <p:xfrm>
          <a:off x="1476375" y="1771650"/>
          <a:ext cx="647700" cy="388937"/>
        </p:xfrm>
        <a:graphic>
          <a:graphicData uri="http://schemas.openxmlformats.org/presentationml/2006/ole">
            <p:oleObj spid="_x0000_s149508" name="公式" r:id="rId5" imgW="381000" imgH="228600" progId="Equation.3">
              <p:embed/>
            </p:oleObj>
          </a:graphicData>
        </a:graphic>
      </p:graphicFrame>
      <p:graphicFrame>
        <p:nvGraphicFramePr>
          <p:cNvPr id="91151" name="Object 15"/>
          <p:cNvGraphicFramePr>
            <a:graphicFrameLocks noChangeAspect="1"/>
          </p:cNvGraphicFramePr>
          <p:nvPr>
            <p:extLst>
              <p:ext uri="{D42A27DB-BD31-4B8C-83A1-F6EECF244321}">
                <p14:modId xmlns:p14="http://schemas.microsoft.com/office/powerpoint/2010/main" xmlns="" val="4172912008"/>
              </p:ext>
            </p:extLst>
          </p:nvPr>
        </p:nvGraphicFramePr>
        <p:xfrm>
          <a:off x="7526338" y="1824037"/>
          <a:ext cx="692150" cy="388938"/>
        </p:xfrm>
        <a:graphic>
          <a:graphicData uri="http://schemas.openxmlformats.org/presentationml/2006/ole">
            <p:oleObj spid="_x0000_s149509" name="公式" r:id="rId6" imgW="406224" imgH="228501" progId="Equation.3">
              <p:embed/>
            </p:oleObj>
          </a:graphicData>
        </a:graphic>
      </p:graphicFrame>
      <p:sp>
        <p:nvSpPr>
          <p:cNvPr id="91152" name="Rectangle 16"/>
          <p:cNvSpPr>
            <a:spLocks noChangeArrowheads="1"/>
          </p:cNvSpPr>
          <p:nvPr/>
        </p:nvSpPr>
        <p:spPr bwMode="auto">
          <a:xfrm>
            <a:off x="6086475" y="2060575"/>
            <a:ext cx="1079500" cy="5048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spcBef>
                <a:spcPct val="0"/>
              </a:spcBef>
            </a:pPr>
            <a:endParaRPr kumimoji="0" lang="zh-CN" altLang="en-US" b="0">
              <a:latin typeface="Tahoma" panose="020B0604030504040204" pitchFamily="34" charset="0"/>
            </a:endParaRPr>
          </a:p>
        </p:txBody>
      </p:sp>
      <p:sp>
        <p:nvSpPr>
          <p:cNvPr id="91153" name="AutoShape 17"/>
          <p:cNvSpPr>
            <a:spLocks noChangeArrowheads="1"/>
          </p:cNvSpPr>
          <p:nvPr/>
        </p:nvSpPr>
        <p:spPr bwMode="auto">
          <a:xfrm>
            <a:off x="5365750" y="2111375"/>
            <a:ext cx="287338" cy="287337"/>
          </a:xfrm>
          <a:prstGeom prst="flowChartSummingJunction">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1154" name="Line 18"/>
          <p:cNvSpPr>
            <a:spLocks noChangeShapeType="1"/>
          </p:cNvSpPr>
          <p:nvPr/>
        </p:nvSpPr>
        <p:spPr bwMode="auto">
          <a:xfrm>
            <a:off x="5654675" y="2255837"/>
            <a:ext cx="431800"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1155" name="Text Box 19"/>
          <p:cNvSpPr txBox="1">
            <a:spLocks noChangeArrowheads="1"/>
          </p:cNvSpPr>
          <p:nvPr/>
        </p:nvSpPr>
        <p:spPr bwMode="auto">
          <a:xfrm>
            <a:off x="5006975" y="1751012"/>
            <a:ext cx="792163" cy="53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80000"/>
              </a:lnSpc>
              <a:spcBef>
                <a:spcPct val="0"/>
              </a:spcBef>
            </a:pPr>
            <a:r>
              <a:rPr kumimoji="0" lang="en-US" altLang="zh-CN" b="0">
                <a:latin typeface="Tahoma" panose="020B0604030504040204" pitchFamily="34" charset="0"/>
              </a:rPr>
              <a:t>      +</a:t>
            </a:r>
          </a:p>
          <a:p>
            <a:pPr>
              <a:lnSpc>
                <a:spcPct val="80000"/>
              </a:lnSpc>
              <a:spcBef>
                <a:spcPct val="0"/>
              </a:spcBef>
            </a:pPr>
            <a:r>
              <a:rPr kumimoji="0" lang="en-US" altLang="zh-CN" b="0">
                <a:latin typeface="Tahoma" panose="020B0604030504040204" pitchFamily="34" charset="0"/>
              </a:rPr>
              <a:t> +</a:t>
            </a:r>
          </a:p>
        </p:txBody>
      </p:sp>
      <p:sp>
        <p:nvSpPr>
          <p:cNvPr id="91156" name="Line 20"/>
          <p:cNvSpPr>
            <a:spLocks noChangeShapeType="1"/>
          </p:cNvSpPr>
          <p:nvPr/>
        </p:nvSpPr>
        <p:spPr bwMode="auto">
          <a:xfrm>
            <a:off x="7165975" y="2274887"/>
            <a:ext cx="792163"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1158" name="Rectangle 22"/>
          <p:cNvSpPr>
            <a:spLocks noChangeArrowheads="1"/>
          </p:cNvSpPr>
          <p:nvPr/>
        </p:nvSpPr>
        <p:spPr bwMode="auto">
          <a:xfrm>
            <a:off x="3670300" y="1196975"/>
            <a:ext cx="792163" cy="503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spcBef>
                <a:spcPct val="0"/>
              </a:spcBef>
            </a:pPr>
            <a:endParaRPr kumimoji="0" lang="zh-CN" altLang="en-US" b="0">
              <a:latin typeface="Tahoma" panose="020B0604030504040204" pitchFamily="34" charset="0"/>
            </a:endParaRPr>
          </a:p>
        </p:txBody>
      </p:sp>
      <p:graphicFrame>
        <p:nvGraphicFramePr>
          <p:cNvPr id="91159" name="Object 23"/>
          <p:cNvGraphicFramePr>
            <a:graphicFrameLocks noGrp="1" noChangeAspect="1"/>
          </p:cNvGraphicFramePr>
          <p:nvPr>
            <p:ph sz="quarter" idx="2"/>
            <p:extLst>
              <p:ext uri="{D42A27DB-BD31-4B8C-83A1-F6EECF244321}">
                <p14:modId xmlns:p14="http://schemas.microsoft.com/office/powerpoint/2010/main" xmlns="" val="2119436652"/>
              </p:ext>
            </p:extLst>
          </p:nvPr>
        </p:nvGraphicFramePr>
        <p:xfrm>
          <a:off x="3779838" y="1301750"/>
          <a:ext cx="582612" cy="357187"/>
        </p:xfrm>
        <a:graphic>
          <a:graphicData uri="http://schemas.openxmlformats.org/presentationml/2006/ole">
            <p:oleObj spid="_x0000_s149510" name="公式" r:id="rId7" imgW="393359" imgH="215713" progId="Equation.3">
              <p:embed/>
            </p:oleObj>
          </a:graphicData>
        </a:graphic>
      </p:graphicFrame>
      <p:sp>
        <p:nvSpPr>
          <p:cNvPr id="91160" name="Line 24"/>
          <p:cNvSpPr>
            <a:spLocks noChangeShapeType="1"/>
          </p:cNvSpPr>
          <p:nvPr/>
        </p:nvSpPr>
        <p:spPr bwMode="auto">
          <a:xfrm flipH="1">
            <a:off x="2844800" y="3357562"/>
            <a:ext cx="453548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1161" name="Line 25"/>
          <p:cNvSpPr>
            <a:spLocks noChangeShapeType="1"/>
          </p:cNvSpPr>
          <p:nvPr/>
        </p:nvSpPr>
        <p:spPr bwMode="auto">
          <a:xfrm>
            <a:off x="2989263" y="2278062"/>
            <a:ext cx="2376487"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1162" name="Line 26"/>
          <p:cNvSpPr>
            <a:spLocks noChangeShapeType="1"/>
          </p:cNvSpPr>
          <p:nvPr/>
        </p:nvSpPr>
        <p:spPr bwMode="auto">
          <a:xfrm>
            <a:off x="1620838" y="2278062"/>
            <a:ext cx="1081087"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1163" name="Line 27"/>
          <p:cNvSpPr>
            <a:spLocks noChangeShapeType="1"/>
          </p:cNvSpPr>
          <p:nvPr/>
        </p:nvSpPr>
        <p:spPr bwMode="auto">
          <a:xfrm flipV="1">
            <a:off x="2268538" y="1485900"/>
            <a:ext cx="0" cy="7921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1164" name="Line 28"/>
          <p:cNvSpPr>
            <a:spLocks noChangeShapeType="1"/>
          </p:cNvSpPr>
          <p:nvPr/>
        </p:nvSpPr>
        <p:spPr bwMode="auto">
          <a:xfrm>
            <a:off x="2268538" y="1485900"/>
            <a:ext cx="1368425"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1165" name="Line 29"/>
          <p:cNvSpPr>
            <a:spLocks noChangeShapeType="1"/>
          </p:cNvSpPr>
          <p:nvPr/>
        </p:nvSpPr>
        <p:spPr bwMode="auto">
          <a:xfrm>
            <a:off x="4429125" y="1485900"/>
            <a:ext cx="108108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1166" name="Line 30"/>
          <p:cNvSpPr>
            <a:spLocks noChangeShapeType="1"/>
          </p:cNvSpPr>
          <p:nvPr/>
        </p:nvSpPr>
        <p:spPr bwMode="auto">
          <a:xfrm>
            <a:off x="5510213" y="1485900"/>
            <a:ext cx="0" cy="6477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8" name="Text Box 8"/>
          <p:cNvSpPr txBox="1">
            <a:spLocks noChangeArrowheads="1"/>
          </p:cNvSpPr>
          <p:nvPr/>
        </p:nvSpPr>
        <p:spPr bwMode="auto">
          <a:xfrm>
            <a:off x="4716016" y="209486"/>
            <a:ext cx="4248471" cy="339194"/>
          </a:xfrm>
          <a:prstGeom prst="rect">
            <a:avLst/>
          </a:prstGeom>
          <a:no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smtClean="0">
                <a:latin typeface="楷体" panose="02010609060101010101" pitchFamily="49" charset="-122"/>
                <a:ea typeface="楷体" panose="02010609060101010101" pitchFamily="49" charset="-122"/>
              </a:rPr>
              <a:t>7.2 </a:t>
            </a:r>
            <a:r>
              <a:rPr lang="zh-CN" altLang="en-US" sz="2000" b="1" dirty="0" smtClean="0">
                <a:latin typeface="楷体" panose="02010609060101010101" pitchFamily="49" charset="-122"/>
                <a:ea typeface="楷体" panose="02010609060101010101" pitchFamily="49" charset="-122"/>
              </a:rPr>
              <a:t>系统的校正概述</a:t>
            </a:r>
            <a:endParaRPr lang="zh-CN" altLang="en-US" sz="2000" b="1" dirty="0">
              <a:latin typeface="楷体" panose="02010609060101010101" pitchFamily="49" charset="-122"/>
              <a:ea typeface="楷体" panose="02010609060101010101" pitchFamily="49" charset="-122"/>
            </a:endParaRPr>
          </a:p>
        </p:txBody>
      </p:sp>
      <p:graphicFrame>
        <p:nvGraphicFramePr>
          <p:cNvPr id="27" name="对象 26"/>
          <p:cNvGraphicFramePr>
            <a:graphicFrameLocks noChangeAspect="1"/>
          </p:cNvGraphicFramePr>
          <p:nvPr/>
        </p:nvGraphicFramePr>
        <p:xfrm>
          <a:off x="306388" y="3827463"/>
          <a:ext cx="8601075" cy="2673350"/>
        </p:xfrm>
        <a:graphic>
          <a:graphicData uri="http://schemas.openxmlformats.org/presentationml/2006/ole">
            <p:oleObj spid="_x0000_s149511" name="公式" r:id="rId8" imgW="4330440" imgH="1346040" progId="Equation.3">
              <p:embed/>
            </p:oleObj>
          </a:graphicData>
        </a:graphic>
      </p:graphicFrame>
    </p:spTree>
    <p:extLst>
      <p:ext uri="{BB962C8B-B14F-4D97-AF65-F5344CB8AC3E}">
        <p14:creationId xmlns:p14="http://schemas.microsoft.com/office/powerpoint/2010/main" xmlns="" val="224969333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0" y="152400"/>
            <a:ext cx="9144000" cy="6191250"/>
          </a:xfrm>
        </p:spPr>
        <p:txBody>
          <a:bodyPr/>
          <a:lstStyle/>
          <a:p>
            <a:pPr algn="l">
              <a:defRPr/>
            </a:pPr>
            <a:r>
              <a:rPr lang="zh-CN" altLang="en-US" sz="2800" b="1" dirty="0">
                <a:latin typeface="+mn-ea"/>
                <a:ea typeface="+mn-ea"/>
              </a:rPr>
              <a:t>  </a:t>
            </a:r>
          </a:p>
        </p:txBody>
      </p:sp>
      <p:sp>
        <p:nvSpPr>
          <p:cNvPr id="125955" name="Rectangle 3"/>
          <p:cNvSpPr>
            <a:spLocks noChangeArrowheads="1"/>
          </p:cNvSpPr>
          <p:nvPr/>
        </p:nvSpPr>
        <p:spPr bwMode="auto">
          <a:xfrm>
            <a:off x="3486150" y="2727325"/>
            <a:ext cx="9144000" cy="369888"/>
          </a:xfrm>
          <a:prstGeom prst="rect">
            <a:avLst/>
          </a:prstGeom>
          <a:noFill/>
          <a:ln w="9525">
            <a:noFill/>
            <a:miter lim="800000"/>
            <a:headEnd/>
            <a:tailEnd/>
          </a:ln>
        </p:spPr>
        <p:txBody>
          <a:bodyPr>
            <a:spAutoFit/>
          </a:bodyPr>
          <a:lstStyle/>
          <a:p>
            <a:pPr>
              <a:defRPr/>
            </a:pPr>
            <a:endParaRPr lang="zh-CN" altLang="en-US">
              <a:latin typeface="+mn-ea"/>
              <a:ea typeface="+mn-ea"/>
            </a:endParaRPr>
          </a:p>
        </p:txBody>
      </p:sp>
      <p:sp>
        <p:nvSpPr>
          <p:cNvPr id="125956" name="Rectangle 4"/>
          <p:cNvSpPr>
            <a:spLocks noChangeArrowheads="1"/>
          </p:cNvSpPr>
          <p:nvPr/>
        </p:nvSpPr>
        <p:spPr bwMode="auto">
          <a:xfrm>
            <a:off x="3195638" y="3027363"/>
            <a:ext cx="9144000" cy="369887"/>
          </a:xfrm>
          <a:prstGeom prst="rect">
            <a:avLst/>
          </a:prstGeom>
          <a:noFill/>
          <a:ln w="9525">
            <a:noFill/>
            <a:miter lim="800000"/>
            <a:headEnd/>
            <a:tailEnd/>
          </a:ln>
        </p:spPr>
        <p:txBody>
          <a:bodyPr>
            <a:spAutoFit/>
          </a:bodyPr>
          <a:lstStyle/>
          <a:p>
            <a:pPr>
              <a:defRPr/>
            </a:pPr>
            <a:endParaRPr lang="zh-CN" altLang="en-US">
              <a:latin typeface="+mn-ea"/>
              <a:ea typeface="+mn-ea"/>
            </a:endParaRPr>
          </a:p>
        </p:txBody>
      </p:sp>
      <p:sp>
        <p:nvSpPr>
          <p:cNvPr id="125957" name="Rectangle 5"/>
          <p:cNvSpPr>
            <a:spLocks noChangeArrowheads="1"/>
          </p:cNvSpPr>
          <p:nvPr/>
        </p:nvSpPr>
        <p:spPr bwMode="auto">
          <a:xfrm>
            <a:off x="3186113" y="3141663"/>
            <a:ext cx="9144000" cy="369887"/>
          </a:xfrm>
          <a:prstGeom prst="rect">
            <a:avLst/>
          </a:prstGeom>
          <a:noFill/>
          <a:ln w="9525">
            <a:noFill/>
            <a:miter lim="800000"/>
            <a:headEnd/>
            <a:tailEnd/>
          </a:ln>
        </p:spPr>
        <p:txBody>
          <a:bodyPr>
            <a:spAutoFit/>
          </a:bodyPr>
          <a:lstStyle/>
          <a:p>
            <a:pPr>
              <a:defRPr/>
            </a:pPr>
            <a:endParaRPr lang="zh-CN" altLang="en-US">
              <a:latin typeface="+mn-ea"/>
              <a:ea typeface="+mn-ea"/>
            </a:endParaRPr>
          </a:p>
        </p:txBody>
      </p:sp>
      <p:sp>
        <p:nvSpPr>
          <p:cNvPr id="125958" name="Rectangle 6"/>
          <p:cNvSpPr>
            <a:spLocks noChangeArrowheads="1"/>
          </p:cNvSpPr>
          <p:nvPr/>
        </p:nvSpPr>
        <p:spPr bwMode="auto">
          <a:xfrm>
            <a:off x="4024313" y="3084513"/>
            <a:ext cx="9144000" cy="369887"/>
          </a:xfrm>
          <a:prstGeom prst="rect">
            <a:avLst/>
          </a:prstGeom>
          <a:noFill/>
          <a:ln w="9525">
            <a:noFill/>
            <a:miter lim="800000"/>
            <a:headEnd/>
            <a:tailEnd/>
          </a:ln>
        </p:spPr>
        <p:txBody>
          <a:bodyPr>
            <a:spAutoFit/>
          </a:bodyPr>
          <a:lstStyle/>
          <a:p>
            <a:pPr>
              <a:defRPr/>
            </a:pPr>
            <a:endParaRPr lang="zh-CN" altLang="en-US">
              <a:latin typeface="+mn-ea"/>
              <a:ea typeface="+mn-ea"/>
            </a:endParaRPr>
          </a:p>
        </p:txBody>
      </p:sp>
      <p:sp>
        <p:nvSpPr>
          <p:cNvPr id="125959" name="Rectangle 7"/>
          <p:cNvSpPr>
            <a:spLocks noChangeArrowheads="1"/>
          </p:cNvSpPr>
          <p:nvPr/>
        </p:nvSpPr>
        <p:spPr bwMode="auto">
          <a:xfrm>
            <a:off x="3981450" y="3160713"/>
            <a:ext cx="9144000" cy="369887"/>
          </a:xfrm>
          <a:prstGeom prst="rect">
            <a:avLst/>
          </a:prstGeom>
          <a:noFill/>
          <a:ln w="9525">
            <a:noFill/>
            <a:miter lim="800000"/>
            <a:headEnd/>
            <a:tailEnd/>
          </a:ln>
        </p:spPr>
        <p:txBody>
          <a:bodyPr>
            <a:spAutoFit/>
          </a:bodyPr>
          <a:lstStyle/>
          <a:p>
            <a:pPr>
              <a:defRPr/>
            </a:pPr>
            <a:endParaRPr lang="zh-CN" altLang="en-US">
              <a:latin typeface="+mn-ea"/>
              <a:ea typeface="+mn-ea"/>
            </a:endParaRPr>
          </a:p>
        </p:txBody>
      </p:sp>
      <p:sp>
        <p:nvSpPr>
          <p:cNvPr id="125960" name="Rectangle 8"/>
          <p:cNvSpPr>
            <a:spLocks noChangeArrowheads="1"/>
          </p:cNvSpPr>
          <p:nvPr/>
        </p:nvSpPr>
        <p:spPr bwMode="auto">
          <a:xfrm>
            <a:off x="4572000" y="3279775"/>
            <a:ext cx="9144000" cy="369888"/>
          </a:xfrm>
          <a:prstGeom prst="rect">
            <a:avLst/>
          </a:prstGeom>
          <a:noFill/>
          <a:ln w="9525">
            <a:noFill/>
            <a:miter lim="800000"/>
            <a:headEnd/>
            <a:tailEnd/>
          </a:ln>
        </p:spPr>
        <p:txBody>
          <a:bodyPr>
            <a:spAutoFit/>
          </a:bodyPr>
          <a:lstStyle/>
          <a:p>
            <a:pPr>
              <a:defRPr/>
            </a:pPr>
            <a:endParaRPr lang="zh-CN" altLang="en-US">
              <a:latin typeface="+mn-ea"/>
              <a:ea typeface="+mn-ea"/>
            </a:endParaRPr>
          </a:p>
        </p:txBody>
      </p:sp>
      <p:sp>
        <p:nvSpPr>
          <p:cNvPr id="125961" name="Rectangle 9"/>
          <p:cNvSpPr>
            <a:spLocks noChangeArrowheads="1"/>
          </p:cNvSpPr>
          <p:nvPr/>
        </p:nvSpPr>
        <p:spPr bwMode="auto">
          <a:xfrm>
            <a:off x="4205288" y="3070225"/>
            <a:ext cx="9144000" cy="369888"/>
          </a:xfrm>
          <a:prstGeom prst="rect">
            <a:avLst/>
          </a:prstGeom>
          <a:noFill/>
          <a:ln w="9525">
            <a:noFill/>
            <a:miter lim="800000"/>
            <a:headEnd/>
            <a:tailEnd/>
          </a:ln>
        </p:spPr>
        <p:txBody>
          <a:bodyPr>
            <a:spAutoFit/>
          </a:bodyPr>
          <a:lstStyle/>
          <a:p>
            <a:pPr>
              <a:defRPr/>
            </a:pPr>
            <a:endParaRPr lang="zh-CN" altLang="en-US">
              <a:latin typeface="+mn-ea"/>
              <a:ea typeface="+mn-ea"/>
            </a:endParaRPr>
          </a:p>
        </p:txBody>
      </p:sp>
      <p:sp>
        <p:nvSpPr>
          <p:cNvPr id="125962" name="Rectangle 10"/>
          <p:cNvSpPr>
            <a:spLocks noChangeArrowheads="1"/>
          </p:cNvSpPr>
          <p:nvPr/>
        </p:nvSpPr>
        <p:spPr bwMode="auto">
          <a:xfrm>
            <a:off x="214313" y="908720"/>
            <a:ext cx="8675687" cy="2936875"/>
          </a:xfrm>
          <a:prstGeom prst="rect">
            <a:avLst/>
          </a:prstGeom>
          <a:noFill/>
          <a:ln w="9525">
            <a:noFill/>
            <a:miter lim="800000"/>
            <a:headEnd/>
            <a:tailEnd/>
          </a:ln>
        </p:spPr>
        <p:txBody>
          <a:bodyPr>
            <a:spAutoFit/>
          </a:bodyPr>
          <a:lstStyle/>
          <a:p>
            <a:pPr>
              <a:defRPr/>
            </a:pPr>
            <a:r>
              <a:rPr lang="zh-CN" altLang="en-US" sz="2800" dirty="0">
                <a:solidFill>
                  <a:srgbClr val="893B7E"/>
                </a:solidFill>
                <a:latin typeface="+mn-ea"/>
                <a:ea typeface="+mn-ea"/>
              </a:rPr>
              <a:t>例</a:t>
            </a:r>
            <a:r>
              <a:rPr lang="en-US" sz="2800" dirty="0">
                <a:solidFill>
                  <a:srgbClr val="893B7E"/>
                </a:solidFill>
                <a:latin typeface="+mn-ea"/>
                <a:ea typeface="+mn-ea"/>
              </a:rPr>
              <a:t>  </a:t>
            </a:r>
            <a:r>
              <a:rPr lang="zh-CN" altLang="en-US" sz="2800" dirty="0">
                <a:solidFill>
                  <a:srgbClr val="893B7E"/>
                </a:solidFill>
                <a:latin typeface="+mn-ea"/>
                <a:ea typeface="+mn-ea"/>
              </a:rPr>
              <a:t>利用</a:t>
            </a:r>
            <a:r>
              <a:rPr lang="en-US" sz="2800" dirty="0">
                <a:solidFill>
                  <a:srgbClr val="893B7E"/>
                </a:solidFill>
                <a:latin typeface="+mn-ea"/>
                <a:ea typeface="+mn-ea"/>
              </a:rPr>
              <a:t>MATLAB</a:t>
            </a:r>
            <a:r>
              <a:rPr lang="zh-CN" altLang="en-US" sz="2800" dirty="0">
                <a:solidFill>
                  <a:srgbClr val="893B7E"/>
                </a:solidFill>
                <a:latin typeface="+mn-ea"/>
                <a:ea typeface="+mn-ea"/>
              </a:rPr>
              <a:t>中的</a:t>
            </a:r>
            <a:r>
              <a:rPr lang="en-US" sz="2800" dirty="0" err="1">
                <a:solidFill>
                  <a:srgbClr val="893B7E"/>
                </a:solidFill>
                <a:latin typeface="+mn-ea"/>
                <a:ea typeface="+mn-ea"/>
              </a:rPr>
              <a:t>Simulink</a:t>
            </a:r>
            <a:r>
              <a:rPr lang="zh-CN" altLang="en-US" sz="2800" dirty="0">
                <a:solidFill>
                  <a:srgbClr val="893B7E"/>
                </a:solidFill>
                <a:latin typeface="+mn-ea"/>
                <a:ea typeface="+mn-ea"/>
              </a:rPr>
              <a:t>比较本教材</a:t>
            </a:r>
            <a:r>
              <a:rPr lang="en-US" sz="2800" dirty="0">
                <a:solidFill>
                  <a:srgbClr val="893B7E"/>
                </a:solidFill>
                <a:latin typeface="+mn-ea"/>
                <a:ea typeface="+mn-ea"/>
              </a:rPr>
              <a:t>7.6</a:t>
            </a:r>
            <a:r>
              <a:rPr lang="zh-CN" altLang="en-US" sz="2800" dirty="0">
                <a:solidFill>
                  <a:srgbClr val="893B7E"/>
                </a:solidFill>
                <a:latin typeface="+mn-ea"/>
                <a:ea typeface="+mn-ea"/>
              </a:rPr>
              <a:t>节调速系统校正前后的时域指标，系统模型如下图所示，其中</a:t>
            </a:r>
            <a:r>
              <a:rPr lang="en-US" sz="2800" dirty="0">
                <a:solidFill>
                  <a:srgbClr val="893B7E"/>
                </a:solidFill>
                <a:latin typeface="+mn-ea"/>
                <a:ea typeface="+mn-ea"/>
              </a:rPr>
              <a:t>     </a:t>
            </a:r>
            <a:r>
              <a:rPr lang="zh-CN" altLang="en-US" sz="2800" dirty="0">
                <a:solidFill>
                  <a:srgbClr val="893B7E"/>
                </a:solidFill>
                <a:latin typeface="+mn-ea"/>
                <a:ea typeface="+mn-ea"/>
              </a:rPr>
              <a:t>为校正网络。</a:t>
            </a:r>
          </a:p>
          <a:p>
            <a:pPr>
              <a:defRPr/>
            </a:pPr>
            <a:endParaRPr lang="en-US" altLang="zh-CN" sz="2800" dirty="0">
              <a:solidFill>
                <a:srgbClr val="893B7E"/>
              </a:solidFill>
              <a:latin typeface="+mn-ea"/>
              <a:ea typeface="+mn-ea"/>
            </a:endParaRPr>
          </a:p>
          <a:p>
            <a:pPr>
              <a:defRPr/>
            </a:pPr>
            <a:endParaRPr lang="en-US" altLang="zh-CN" sz="2800" dirty="0">
              <a:solidFill>
                <a:srgbClr val="893B7E"/>
              </a:solidFill>
              <a:latin typeface="+mn-ea"/>
              <a:ea typeface="+mn-ea"/>
            </a:endParaRPr>
          </a:p>
          <a:p>
            <a:pPr>
              <a:defRPr/>
            </a:pPr>
            <a:endParaRPr lang="en-US" altLang="zh-CN" sz="2800" dirty="0">
              <a:solidFill>
                <a:srgbClr val="893B7E"/>
              </a:solidFill>
              <a:latin typeface="+mn-ea"/>
              <a:ea typeface="+mn-ea"/>
            </a:endParaRPr>
          </a:p>
        </p:txBody>
      </p:sp>
      <p:sp>
        <p:nvSpPr>
          <p:cNvPr id="13" name="TextBox 12"/>
          <p:cNvSpPr txBox="1"/>
          <p:nvPr/>
        </p:nvSpPr>
        <p:spPr>
          <a:xfrm>
            <a:off x="0" y="4732402"/>
            <a:ext cx="9144000" cy="1569660"/>
          </a:xfrm>
          <a:prstGeom prst="rect">
            <a:avLst/>
          </a:prstGeom>
          <a:noFill/>
        </p:spPr>
        <p:txBody>
          <a:bodyPr wrap="square">
            <a:spAutoFit/>
          </a:bodyPr>
          <a:lstStyle/>
          <a:p>
            <a:pPr>
              <a:defRPr/>
            </a:pPr>
            <a:r>
              <a:rPr lang="zh-CN" altLang="en-US" sz="2400" dirty="0">
                <a:solidFill>
                  <a:srgbClr val="893B7E"/>
                </a:solidFill>
                <a:latin typeface="+mn-ea"/>
                <a:ea typeface="+mn-ea"/>
              </a:rPr>
              <a:t>在</a:t>
            </a:r>
            <a:r>
              <a:rPr lang="en-US" sz="2400" dirty="0" err="1">
                <a:solidFill>
                  <a:srgbClr val="893B7E"/>
                </a:solidFill>
                <a:latin typeface="+mn-ea"/>
                <a:ea typeface="+mn-ea"/>
              </a:rPr>
              <a:t>Simulink</a:t>
            </a:r>
            <a:r>
              <a:rPr lang="zh-CN" altLang="en-US" sz="2400" dirty="0">
                <a:solidFill>
                  <a:srgbClr val="893B7E"/>
                </a:solidFill>
                <a:latin typeface="+mn-ea"/>
                <a:ea typeface="+mn-ea"/>
              </a:rPr>
              <a:t>中建立系统的方块图，这里要注意的是由于运算放大器和电机都存在饱和环节，在仿真时也应该加入两个饱和环节，如下图所示。将运放后的饱和模块设为</a:t>
            </a:r>
            <a:r>
              <a:rPr lang="en-US" sz="2400" dirty="0">
                <a:solidFill>
                  <a:srgbClr val="893B7E"/>
                </a:solidFill>
                <a:latin typeface="+mn-ea"/>
                <a:ea typeface="+mn-ea"/>
                <a:sym typeface="Symbol"/>
              </a:rPr>
              <a:t></a:t>
            </a:r>
            <a:r>
              <a:rPr lang="en-US" sz="2400" dirty="0">
                <a:solidFill>
                  <a:srgbClr val="893B7E"/>
                </a:solidFill>
                <a:latin typeface="+mn-ea"/>
                <a:ea typeface="+mn-ea"/>
              </a:rPr>
              <a:t>11V</a:t>
            </a:r>
            <a:r>
              <a:rPr lang="zh-CN" altLang="en-US" sz="2400" dirty="0">
                <a:solidFill>
                  <a:srgbClr val="893B7E"/>
                </a:solidFill>
                <a:latin typeface="+mn-ea"/>
                <a:ea typeface="+mn-ea"/>
              </a:rPr>
              <a:t>，电机的饱和模块设为</a:t>
            </a:r>
            <a:r>
              <a:rPr lang="en-US" sz="2400" dirty="0">
                <a:solidFill>
                  <a:srgbClr val="893B7E"/>
                </a:solidFill>
                <a:latin typeface="+mn-ea"/>
                <a:ea typeface="+mn-ea"/>
                <a:sym typeface="Symbol"/>
              </a:rPr>
              <a:t></a:t>
            </a:r>
            <a:r>
              <a:rPr lang="en-US" sz="2400" dirty="0">
                <a:solidFill>
                  <a:srgbClr val="893B7E"/>
                </a:solidFill>
                <a:latin typeface="+mn-ea"/>
                <a:ea typeface="+mn-ea"/>
              </a:rPr>
              <a:t>120rad/s</a:t>
            </a:r>
            <a:r>
              <a:rPr lang="zh-CN" altLang="en-US" sz="2400" dirty="0">
                <a:solidFill>
                  <a:srgbClr val="893B7E"/>
                </a:solidFill>
                <a:latin typeface="+mn-ea"/>
                <a:ea typeface="+mn-ea"/>
              </a:rPr>
              <a:t>。</a:t>
            </a:r>
            <a:endParaRPr lang="en-US" altLang="zh-CN" sz="2400" dirty="0">
              <a:solidFill>
                <a:srgbClr val="893B7E"/>
              </a:solidFill>
              <a:latin typeface="+mn-ea"/>
              <a:ea typeface="+mn-ea"/>
            </a:endParaRPr>
          </a:p>
        </p:txBody>
      </p:sp>
      <p:sp>
        <p:nvSpPr>
          <p:cNvPr id="151554" name="Rectangle 2"/>
          <p:cNvSpPr>
            <a:spLocks noChangeArrowheads="1"/>
          </p:cNvSpPr>
          <p:nvPr/>
        </p:nvSpPr>
        <p:spPr bwMode="auto">
          <a:xfrm>
            <a:off x="0" y="0"/>
            <a:ext cx="184150" cy="369888"/>
          </a:xfrm>
          <a:prstGeom prst="rect">
            <a:avLst/>
          </a:prstGeom>
          <a:noFill/>
          <a:ln w="9525" cap="flat" cmpd="sng" algn="ctr">
            <a:noFill/>
            <a:prstDash val="solid"/>
            <a:miter lim="800000"/>
            <a:headEnd/>
            <a:tailEnd/>
          </a:ln>
          <a:effectLst/>
        </p:spPr>
        <p:txBody>
          <a:bodyPr wrap="none" anchor="ctr">
            <a:spAutoFit/>
          </a:bodyPr>
          <a:lstStyle/>
          <a:p>
            <a:pPr>
              <a:defRPr/>
            </a:pPr>
            <a:endParaRPr lang="zh-CN" altLang="en-US">
              <a:latin typeface="+mn-ea"/>
              <a:ea typeface="+mn-ea"/>
            </a:endParaRPr>
          </a:p>
        </p:txBody>
      </p:sp>
      <p:graphicFrame>
        <p:nvGraphicFramePr>
          <p:cNvPr id="82946" name="Object 1"/>
          <p:cNvGraphicFramePr>
            <a:graphicFrameLocks noChangeAspect="1"/>
          </p:cNvGraphicFramePr>
          <p:nvPr>
            <p:extLst>
              <p:ext uri="{D42A27DB-BD31-4B8C-83A1-F6EECF244321}">
                <p14:modId xmlns="" xmlns:p14="http://schemas.microsoft.com/office/powerpoint/2010/main" val="2690910949"/>
              </p:ext>
            </p:extLst>
          </p:nvPr>
        </p:nvGraphicFramePr>
        <p:xfrm>
          <a:off x="1857356" y="1928802"/>
          <a:ext cx="6684962" cy="2751138"/>
        </p:xfrm>
        <a:graphic>
          <a:graphicData uri="http://schemas.openxmlformats.org/presentationml/2006/ole">
            <p:oleObj spid="_x0000_s82972" r:id="rId3" imgW="15901851" imgH="6574971" progId="Visio.Drawing.11">
              <p:embed/>
            </p:oleObj>
          </a:graphicData>
        </a:graphic>
      </p:graphicFrame>
      <p:sp>
        <p:nvSpPr>
          <p:cNvPr id="151556" name="Rectangle 4"/>
          <p:cNvSpPr>
            <a:spLocks noChangeArrowheads="1"/>
          </p:cNvSpPr>
          <p:nvPr/>
        </p:nvSpPr>
        <p:spPr bwMode="auto">
          <a:xfrm>
            <a:off x="0" y="0"/>
            <a:ext cx="184150" cy="369888"/>
          </a:xfrm>
          <a:prstGeom prst="rect">
            <a:avLst/>
          </a:prstGeom>
          <a:noFill/>
          <a:ln w="9525" cap="flat" cmpd="sng" algn="ctr">
            <a:noFill/>
            <a:prstDash val="solid"/>
            <a:miter lim="800000"/>
            <a:headEnd/>
            <a:tailEnd/>
          </a:ln>
          <a:effectLst/>
        </p:spPr>
        <p:txBody>
          <a:bodyPr wrap="none" anchor="ctr">
            <a:spAutoFit/>
          </a:bodyPr>
          <a:lstStyle/>
          <a:p>
            <a:pPr>
              <a:defRPr/>
            </a:pPr>
            <a:endParaRPr lang="zh-CN" altLang="en-US">
              <a:latin typeface="+mn-ea"/>
              <a:ea typeface="+mn-ea"/>
            </a:endParaRPr>
          </a:p>
        </p:txBody>
      </p:sp>
      <p:graphicFrame>
        <p:nvGraphicFramePr>
          <p:cNvPr id="82947" name="Object 3"/>
          <p:cNvGraphicFramePr>
            <a:graphicFrameLocks noChangeAspect="1"/>
          </p:cNvGraphicFramePr>
          <p:nvPr>
            <p:extLst>
              <p:ext uri="{D42A27DB-BD31-4B8C-83A1-F6EECF244321}">
                <p14:modId xmlns="" xmlns:p14="http://schemas.microsoft.com/office/powerpoint/2010/main" val="890214115"/>
              </p:ext>
            </p:extLst>
          </p:nvPr>
        </p:nvGraphicFramePr>
        <p:xfrm>
          <a:off x="8572500" y="1408782"/>
          <a:ext cx="411163" cy="428625"/>
        </p:xfrm>
        <a:graphic>
          <a:graphicData uri="http://schemas.openxmlformats.org/presentationml/2006/ole">
            <p:oleObj spid="_x0000_s82973" name="Equation" r:id="rId4" imgW="228600" imgH="241300" progId="Equation.3">
              <p:embed/>
            </p:oleObj>
          </a:graphicData>
        </a:graphic>
      </p:graphicFrame>
      <p:sp>
        <p:nvSpPr>
          <p:cNvPr id="16"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3867485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0" y="152400"/>
            <a:ext cx="9144000" cy="6191250"/>
          </a:xfrm>
        </p:spPr>
        <p:txBody>
          <a:bodyPr/>
          <a:lstStyle/>
          <a:p>
            <a:pPr algn="l"/>
            <a:r>
              <a:rPr lang="zh-CN" altLang="en-US" sz="2800">
                <a:latin typeface="黑体" pitchFamily="49" charset="-122"/>
              </a:rPr>
              <a:t>  </a:t>
            </a:r>
          </a:p>
        </p:txBody>
      </p:sp>
      <p:sp>
        <p:nvSpPr>
          <p:cNvPr id="133123" name="Rectangle 3"/>
          <p:cNvSpPr>
            <a:spLocks noChangeArrowheads="1"/>
          </p:cNvSpPr>
          <p:nvPr/>
        </p:nvSpPr>
        <p:spPr bwMode="auto">
          <a:xfrm>
            <a:off x="3486150" y="2727325"/>
            <a:ext cx="9144000" cy="74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33124" name="Rectangle 4"/>
          <p:cNvSpPr>
            <a:spLocks noChangeArrowheads="1"/>
          </p:cNvSpPr>
          <p:nvPr/>
        </p:nvSpPr>
        <p:spPr bwMode="auto">
          <a:xfrm>
            <a:off x="3195638" y="3027363"/>
            <a:ext cx="9144000" cy="74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33125" name="Rectangle 5"/>
          <p:cNvSpPr>
            <a:spLocks noChangeArrowheads="1"/>
          </p:cNvSpPr>
          <p:nvPr/>
        </p:nvSpPr>
        <p:spPr bwMode="auto">
          <a:xfrm>
            <a:off x="3186113" y="3141663"/>
            <a:ext cx="9144000" cy="74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33126" name="Rectangle 6"/>
          <p:cNvSpPr>
            <a:spLocks noChangeArrowheads="1"/>
          </p:cNvSpPr>
          <p:nvPr/>
        </p:nvSpPr>
        <p:spPr bwMode="auto">
          <a:xfrm>
            <a:off x="4024313" y="3084513"/>
            <a:ext cx="9144000" cy="74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33127" name="Rectangle 7"/>
          <p:cNvSpPr>
            <a:spLocks noChangeArrowheads="1"/>
          </p:cNvSpPr>
          <p:nvPr/>
        </p:nvSpPr>
        <p:spPr bwMode="auto">
          <a:xfrm>
            <a:off x="3981450" y="3160713"/>
            <a:ext cx="9144000" cy="74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33128" name="Rectangle 8"/>
          <p:cNvSpPr>
            <a:spLocks noChangeArrowheads="1"/>
          </p:cNvSpPr>
          <p:nvPr/>
        </p:nvSpPr>
        <p:spPr bwMode="auto">
          <a:xfrm>
            <a:off x="4572000" y="3279775"/>
            <a:ext cx="9144000" cy="74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33129" name="Rectangle 9"/>
          <p:cNvSpPr>
            <a:spLocks noChangeArrowheads="1"/>
          </p:cNvSpPr>
          <p:nvPr/>
        </p:nvSpPr>
        <p:spPr bwMode="auto">
          <a:xfrm>
            <a:off x="4205288" y="3070225"/>
            <a:ext cx="9144000" cy="74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pic>
        <p:nvPicPr>
          <p:cNvPr id="133130" name="Picture 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5263" y="1428750"/>
            <a:ext cx="8851900" cy="3357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1335170546"/>
      </p:ext>
    </p:extLst>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0" y="152400"/>
            <a:ext cx="9144000" cy="6191250"/>
          </a:xfrm>
        </p:spPr>
        <p:txBody>
          <a:bodyPr/>
          <a:lstStyle/>
          <a:p>
            <a:pPr algn="l"/>
            <a:r>
              <a:rPr lang="zh-CN" altLang="en-US" sz="2800">
                <a:latin typeface="黑体" pitchFamily="49" charset="-122"/>
              </a:rPr>
              <a:t>  </a:t>
            </a:r>
          </a:p>
        </p:txBody>
      </p:sp>
      <p:sp>
        <p:nvSpPr>
          <p:cNvPr id="134147" name="Rectangle 3"/>
          <p:cNvSpPr>
            <a:spLocks noChangeArrowheads="1"/>
          </p:cNvSpPr>
          <p:nvPr/>
        </p:nvSpPr>
        <p:spPr bwMode="auto">
          <a:xfrm>
            <a:off x="3486150" y="2727325"/>
            <a:ext cx="9144000" cy="74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34148" name="Rectangle 4"/>
          <p:cNvSpPr>
            <a:spLocks noChangeArrowheads="1"/>
          </p:cNvSpPr>
          <p:nvPr/>
        </p:nvSpPr>
        <p:spPr bwMode="auto">
          <a:xfrm>
            <a:off x="3195638" y="3027363"/>
            <a:ext cx="9144000" cy="74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34150" name="Rectangle 6"/>
          <p:cNvSpPr>
            <a:spLocks noChangeArrowheads="1"/>
          </p:cNvSpPr>
          <p:nvPr/>
        </p:nvSpPr>
        <p:spPr bwMode="auto">
          <a:xfrm>
            <a:off x="4024313" y="3084513"/>
            <a:ext cx="9144000" cy="74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34153" name="Rectangle 9"/>
          <p:cNvSpPr>
            <a:spLocks noChangeArrowheads="1"/>
          </p:cNvSpPr>
          <p:nvPr/>
        </p:nvSpPr>
        <p:spPr bwMode="auto">
          <a:xfrm>
            <a:off x="4205288" y="3070225"/>
            <a:ext cx="9144000" cy="74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5962" name="Rectangle 10"/>
          <p:cNvSpPr>
            <a:spLocks noChangeArrowheads="1"/>
          </p:cNvSpPr>
          <p:nvPr/>
        </p:nvSpPr>
        <p:spPr bwMode="auto">
          <a:xfrm>
            <a:off x="234156" y="894361"/>
            <a:ext cx="8675688" cy="1074737"/>
          </a:xfrm>
          <a:prstGeom prst="rect">
            <a:avLst/>
          </a:prstGeom>
          <a:noFill/>
          <a:ln w="9525">
            <a:noFill/>
            <a:miter lim="800000"/>
            <a:headEnd/>
            <a:tailEnd/>
          </a:ln>
        </p:spPr>
        <p:txBody>
          <a:bodyPr>
            <a:spAutoFit/>
          </a:bodyPr>
          <a:lstStyle/>
          <a:p>
            <a:pPr eaLnBrk="0" hangingPunct="0">
              <a:lnSpc>
                <a:spcPct val="120000"/>
              </a:lnSpc>
              <a:defRPr/>
            </a:pPr>
            <a:r>
              <a:rPr lang="zh-CN" altLang="en-US" sz="2800" dirty="0">
                <a:solidFill>
                  <a:srgbClr val="893B7E"/>
                </a:solidFill>
                <a:latin typeface="+mn-ea"/>
                <a:ea typeface="+mn-ea"/>
              </a:rPr>
              <a:t>校正前设比例调节器增益</a:t>
            </a:r>
            <a:r>
              <a:rPr lang="en-US" sz="2800" dirty="0" err="1">
                <a:solidFill>
                  <a:srgbClr val="893B7E"/>
                </a:solidFill>
                <a:latin typeface="+mn-ea"/>
                <a:ea typeface="+mn-ea"/>
              </a:rPr>
              <a:t>K</a:t>
            </a:r>
            <a:r>
              <a:rPr lang="en-US" sz="2800" baseline="-25000" dirty="0" err="1">
                <a:solidFill>
                  <a:srgbClr val="893B7E"/>
                </a:solidFill>
                <a:latin typeface="+mn-ea"/>
                <a:ea typeface="+mn-ea"/>
              </a:rPr>
              <a:t>p</a:t>
            </a:r>
            <a:r>
              <a:rPr lang="en-US" sz="2800" dirty="0">
                <a:solidFill>
                  <a:srgbClr val="893B7E"/>
                </a:solidFill>
                <a:latin typeface="+mn-ea"/>
                <a:ea typeface="+mn-ea"/>
              </a:rPr>
              <a:t>=1</a:t>
            </a:r>
            <a:r>
              <a:rPr lang="zh-CN" altLang="en-US" sz="2800" dirty="0">
                <a:solidFill>
                  <a:srgbClr val="893B7E"/>
                </a:solidFill>
                <a:latin typeface="+mn-ea"/>
                <a:ea typeface="+mn-ea"/>
              </a:rPr>
              <a:t>，这时观察电动机转速的时域响应曲线如图所示。</a:t>
            </a:r>
            <a:endParaRPr lang="en-US" altLang="zh-CN" sz="2800" dirty="0">
              <a:solidFill>
                <a:srgbClr val="893B7E"/>
              </a:solidFill>
              <a:latin typeface="+mn-ea"/>
              <a:ea typeface="+mn-ea"/>
            </a:endParaRPr>
          </a:p>
        </p:txBody>
      </p:sp>
      <p:pic>
        <p:nvPicPr>
          <p:cNvPr id="134155" name="Picture 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15704" y="1955991"/>
            <a:ext cx="5000625" cy="4414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35622984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4155"/>
                                        </p:tgtEl>
                                        <p:attrNameLst>
                                          <p:attrName>style.visibility</p:attrName>
                                        </p:attrNameLst>
                                      </p:cBhvr>
                                      <p:to>
                                        <p:strVal val="visible"/>
                                      </p:to>
                                    </p:set>
                                    <p:anim calcmode="lin" valueType="num">
                                      <p:cBhvr additive="base">
                                        <p:cTn id="7" dur="500" fill="hold"/>
                                        <p:tgtEl>
                                          <p:spTgt spid="134155"/>
                                        </p:tgtEl>
                                        <p:attrNameLst>
                                          <p:attrName>ppt_x</p:attrName>
                                        </p:attrNameLst>
                                      </p:cBhvr>
                                      <p:tavLst>
                                        <p:tav tm="0">
                                          <p:val>
                                            <p:strVal val="#ppt_x"/>
                                          </p:val>
                                        </p:tav>
                                        <p:tav tm="100000">
                                          <p:val>
                                            <p:strVal val="#ppt_x"/>
                                          </p:val>
                                        </p:tav>
                                      </p:tavLst>
                                    </p:anim>
                                    <p:anim calcmode="lin" valueType="num">
                                      <p:cBhvr additive="base">
                                        <p:cTn id="8" dur="500" fill="hold"/>
                                        <p:tgtEl>
                                          <p:spTgt spid="1341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0" y="152400"/>
            <a:ext cx="9144000" cy="6191250"/>
          </a:xfrm>
        </p:spPr>
        <p:txBody>
          <a:bodyPr/>
          <a:lstStyle/>
          <a:p>
            <a:pPr algn="l"/>
            <a:r>
              <a:rPr lang="zh-CN" altLang="en-US" sz="2800">
                <a:latin typeface="黑体" pitchFamily="49" charset="-122"/>
              </a:rPr>
              <a:t>  </a:t>
            </a:r>
          </a:p>
        </p:txBody>
      </p:sp>
      <p:sp>
        <p:nvSpPr>
          <p:cNvPr id="135171" name="Rectangle 3"/>
          <p:cNvSpPr>
            <a:spLocks noChangeArrowheads="1"/>
          </p:cNvSpPr>
          <p:nvPr/>
        </p:nvSpPr>
        <p:spPr bwMode="auto">
          <a:xfrm>
            <a:off x="3486150" y="2727325"/>
            <a:ext cx="9144000" cy="74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35172" name="Rectangle 4"/>
          <p:cNvSpPr>
            <a:spLocks noChangeArrowheads="1"/>
          </p:cNvSpPr>
          <p:nvPr/>
        </p:nvSpPr>
        <p:spPr bwMode="auto">
          <a:xfrm>
            <a:off x="3195638" y="3027363"/>
            <a:ext cx="9144000" cy="74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35173" name="Rectangle 5"/>
          <p:cNvSpPr>
            <a:spLocks noChangeArrowheads="1"/>
          </p:cNvSpPr>
          <p:nvPr/>
        </p:nvSpPr>
        <p:spPr bwMode="auto">
          <a:xfrm>
            <a:off x="3186113" y="3141663"/>
            <a:ext cx="9144000" cy="74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35174" name="Rectangle 6"/>
          <p:cNvSpPr>
            <a:spLocks noChangeArrowheads="1"/>
          </p:cNvSpPr>
          <p:nvPr/>
        </p:nvSpPr>
        <p:spPr bwMode="auto">
          <a:xfrm>
            <a:off x="4024313" y="3084513"/>
            <a:ext cx="9144000" cy="74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35175" name="Rectangle 7"/>
          <p:cNvSpPr>
            <a:spLocks noChangeArrowheads="1"/>
          </p:cNvSpPr>
          <p:nvPr/>
        </p:nvSpPr>
        <p:spPr bwMode="auto">
          <a:xfrm>
            <a:off x="3981450" y="3160713"/>
            <a:ext cx="9144000" cy="74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35176" name="Rectangle 8"/>
          <p:cNvSpPr>
            <a:spLocks noChangeArrowheads="1"/>
          </p:cNvSpPr>
          <p:nvPr/>
        </p:nvSpPr>
        <p:spPr bwMode="auto">
          <a:xfrm>
            <a:off x="4572000" y="3279775"/>
            <a:ext cx="9144000" cy="74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35177" name="Rectangle 9"/>
          <p:cNvSpPr>
            <a:spLocks noChangeArrowheads="1"/>
          </p:cNvSpPr>
          <p:nvPr/>
        </p:nvSpPr>
        <p:spPr bwMode="auto">
          <a:xfrm>
            <a:off x="4205288" y="3070225"/>
            <a:ext cx="9144000" cy="74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25962" name="Rectangle 10"/>
          <p:cNvSpPr>
            <a:spLocks noChangeArrowheads="1"/>
          </p:cNvSpPr>
          <p:nvPr/>
        </p:nvSpPr>
        <p:spPr bwMode="auto">
          <a:xfrm>
            <a:off x="234156" y="839752"/>
            <a:ext cx="8675687" cy="1057275"/>
          </a:xfrm>
          <a:prstGeom prst="rect">
            <a:avLst/>
          </a:prstGeom>
          <a:noFill/>
          <a:ln w="9525">
            <a:noFill/>
            <a:miter lim="800000"/>
            <a:headEnd/>
            <a:tailEnd/>
          </a:ln>
        </p:spPr>
        <p:txBody>
          <a:bodyPr>
            <a:spAutoFit/>
          </a:bodyPr>
          <a:lstStyle/>
          <a:p>
            <a:pPr eaLnBrk="0" hangingPunct="0">
              <a:lnSpc>
                <a:spcPct val="120000"/>
              </a:lnSpc>
              <a:defRPr/>
            </a:pPr>
            <a:r>
              <a:rPr lang="zh-CN" altLang="en-US" sz="2800" dirty="0">
                <a:solidFill>
                  <a:srgbClr val="893B7E"/>
                </a:solidFill>
                <a:latin typeface="+mn-ea"/>
                <a:ea typeface="+mn-ea"/>
              </a:rPr>
              <a:t>校正后设比例调节器增益</a:t>
            </a:r>
            <a:r>
              <a:rPr lang="en-US" sz="2800" dirty="0" err="1">
                <a:solidFill>
                  <a:srgbClr val="893B7E"/>
                </a:solidFill>
                <a:latin typeface="+mn-ea"/>
                <a:ea typeface="+mn-ea"/>
              </a:rPr>
              <a:t>K</a:t>
            </a:r>
            <a:r>
              <a:rPr lang="en-US" sz="2800" baseline="-25000" dirty="0" err="1">
                <a:solidFill>
                  <a:srgbClr val="893B7E"/>
                </a:solidFill>
                <a:latin typeface="+mn-ea"/>
                <a:ea typeface="+mn-ea"/>
              </a:rPr>
              <a:t>p</a:t>
            </a:r>
            <a:r>
              <a:rPr lang="en-US" sz="2800" dirty="0">
                <a:solidFill>
                  <a:srgbClr val="893B7E"/>
                </a:solidFill>
                <a:latin typeface="+mn-ea"/>
                <a:ea typeface="+mn-ea"/>
              </a:rPr>
              <a:t>=4</a:t>
            </a:r>
            <a:r>
              <a:rPr lang="zh-CN" altLang="en-US" sz="2800" dirty="0">
                <a:solidFill>
                  <a:srgbClr val="893B7E"/>
                </a:solidFill>
                <a:latin typeface="+mn-ea"/>
                <a:ea typeface="+mn-ea"/>
              </a:rPr>
              <a:t>，同样观察电动机转速的时域响应曲线如图所示。</a:t>
            </a:r>
            <a:endParaRPr lang="en-US" altLang="zh-CN" sz="2800" b="0" dirty="0">
              <a:solidFill>
                <a:srgbClr val="893B7E"/>
              </a:solidFill>
              <a:latin typeface="+mn-ea"/>
              <a:ea typeface="+mn-ea"/>
            </a:endParaRPr>
          </a:p>
        </p:txBody>
      </p:sp>
      <p:pic>
        <p:nvPicPr>
          <p:cNvPr id="135179" name="Picture 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47913" y="1971611"/>
            <a:ext cx="4973638" cy="4429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42884690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5179"/>
                                        </p:tgtEl>
                                        <p:attrNameLst>
                                          <p:attrName>style.visibility</p:attrName>
                                        </p:attrNameLst>
                                      </p:cBhvr>
                                      <p:to>
                                        <p:strVal val="visible"/>
                                      </p:to>
                                    </p:set>
                                    <p:anim calcmode="lin" valueType="num">
                                      <p:cBhvr additive="base">
                                        <p:cTn id="7" dur="500" fill="hold"/>
                                        <p:tgtEl>
                                          <p:spTgt spid="135179"/>
                                        </p:tgtEl>
                                        <p:attrNameLst>
                                          <p:attrName>ppt_x</p:attrName>
                                        </p:attrNameLst>
                                      </p:cBhvr>
                                      <p:tavLst>
                                        <p:tav tm="0">
                                          <p:val>
                                            <p:strVal val="#ppt_x"/>
                                          </p:val>
                                        </p:tav>
                                        <p:tav tm="100000">
                                          <p:val>
                                            <p:strVal val="#ppt_x"/>
                                          </p:val>
                                        </p:tav>
                                      </p:tavLst>
                                    </p:anim>
                                    <p:anim calcmode="lin" valueType="num">
                                      <p:cBhvr additive="base">
                                        <p:cTn id="8" dur="500" fill="hold"/>
                                        <p:tgtEl>
                                          <p:spTgt spid="1351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0" y="1628800"/>
            <a:ext cx="9144000" cy="2287587"/>
          </a:xfrm>
          <a:prstGeom prst="rect">
            <a:avLst/>
          </a:prstGeom>
          <a:noFill/>
          <a:ln w="9525">
            <a:noFill/>
            <a:miter lim="800000"/>
            <a:headEnd/>
            <a:tailEnd/>
          </a:ln>
          <a:effectLst/>
        </p:spPr>
        <p:txBody>
          <a:bodyPr>
            <a:spAutoFit/>
          </a:bodyPr>
          <a:lstStyle/>
          <a:p>
            <a:pPr algn="ctr"/>
            <a:r>
              <a:rPr lang="zh-CN" altLang="en-US" sz="4800" b="1" dirty="0">
                <a:latin typeface="隶书" pitchFamily="49" charset="-122"/>
              </a:rPr>
              <a:t>作业（</a:t>
            </a:r>
            <a:r>
              <a:rPr lang="en-US" altLang="zh-CN" sz="4800" b="1" dirty="0">
                <a:latin typeface="隶书" pitchFamily="49" charset="-122"/>
              </a:rPr>
              <a:t>270</a:t>
            </a:r>
            <a:r>
              <a:rPr lang="en-US" altLang="zh-CN" sz="4800" b="1" dirty="0">
                <a:latin typeface="Arial" charset="0"/>
                <a:cs typeface="Arial" charset="0"/>
              </a:rPr>
              <a:t>~</a:t>
            </a:r>
            <a:r>
              <a:rPr lang="en-US" altLang="zh-CN" sz="4800" b="1" dirty="0">
                <a:latin typeface="隶书" pitchFamily="49" charset="-122"/>
                <a:cs typeface="Arial" charset="0"/>
              </a:rPr>
              <a:t>274)</a:t>
            </a:r>
          </a:p>
          <a:p>
            <a:pPr algn="ctr"/>
            <a:endParaRPr lang="en-US" altLang="zh-CN" sz="4800" b="1" dirty="0">
              <a:latin typeface="隶书" pitchFamily="49" charset="-122"/>
              <a:cs typeface="Arial" charset="0"/>
            </a:endParaRPr>
          </a:p>
          <a:p>
            <a:pPr algn="ctr"/>
            <a:r>
              <a:rPr lang="en-US" altLang="zh-CN" sz="4800" b="1" dirty="0">
                <a:latin typeface="隶书" pitchFamily="49" charset="-122"/>
                <a:cs typeface="Arial" charset="0"/>
              </a:rPr>
              <a:t>7-1,  7-2,  7-10</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
          <p:cNvGrpSpPr>
            <a:grpSpLocks/>
          </p:cNvGrpSpPr>
          <p:nvPr/>
        </p:nvGrpSpPr>
        <p:grpSpPr bwMode="auto">
          <a:xfrm>
            <a:off x="1619250" y="2684463"/>
            <a:ext cx="5791200" cy="1752600"/>
            <a:chOff x="432" y="288"/>
            <a:chExt cx="1488" cy="372"/>
          </a:xfrm>
          <a:solidFill>
            <a:srgbClr val="92D050"/>
          </a:solidFill>
        </p:grpSpPr>
        <p:sp>
          <p:nvSpPr>
            <p:cNvPr id="5" name="Oval 7"/>
            <p:cNvSpPr>
              <a:spLocks noChangeArrowheads="1"/>
            </p:cNvSpPr>
            <p:nvPr/>
          </p:nvSpPr>
          <p:spPr bwMode="auto">
            <a:xfrm>
              <a:off x="432" y="324"/>
              <a:ext cx="1488" cy="336"/>
            </a:xfrm>
            <a:prstGeom prst="ellipse">
              <a:avLst/>
            </a:prstGeom>
            <a:solidFill>
              <a:srgbClr val="0070C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endParaRPr lang="zh-CN" altLang="en-US"/>
            </a:p>
          </p:txBody>
        </p:sp>
        <p:sp>
          <p:nvSpPr>
            <p:cNvPr id="6" name="Oval 8"/>
            <p:cNvSpPr>
              <a:spLocks noChangeArrowheads="1"/>
            </p:cNvSpPr>
            <p:nvPr/>
          </p:nvSpPr>
          <p:spPr bwMode="auto">
            <a:xfrm>
              <a:off x="432" y="288"/>
              <a:ext cx="1488" cy="336"/>
            </a:xfrm>
            <a:prstGeom prst="ellipse">
              <a:avLst/>
            </a:prstGeom>
            <a:gradFill>
              <a:gsLst>
                <a:gs pos="0">
                  <a:srgbClr val="00B050"/>
                </a:gs>
                <a:gs pos="100000">
                  <a:srgbClr val="FFFF00"/>
                </a:gs>
              </a:gsLst>
              <a:lin ang="27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sp>
        <p:nvSpPr>
          <p:cNvPr id="7" name="WordArt 9"/>
          <p:cNvSpPr>
            <a:spLocks noChangeArrowheads="1" noChangeShapeType="1" noTextEdit="1"/>
          </p:cNvSpPr>
          <p:nvPr/>
        </p:nvSpPr>
        <p:spPr bwMode="gray">
          <a:xfrm>
            <a:off x="2388840" y="3141663"/>
            <a:ext cx="4343400" cy="609600"/>
          </a:xfrm>
          <a:prstGeom prst="rect">
            <a:avLst/>
          </a:prstGeom>
        </p:spPr>
        <p:txBody>
          <a:bodyPr wrap="none" fromWordArt="1">
            <a:prstTxWarp prst="textDeflate">
              <a:avLst>
                <a:gd name="adj" fmla="val 0"/>
              </a:avLst>
            </a:prstTxWarp>
          </a:bodyPr>
          <a:lstStyle/>
          <a:p>
            <a:r>
              <a:rPr lang="en-US" altLang="zh-CN" sz="3600" b="1" kern="10" dirty="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cs typeface="Arial" panose="020B0604020202020204" pitchFamily="34" charset="0"/>
              </a:rPr>
              <a:t>Thank You!</a:t>
            </a:r>
            <a:endParaRPr lang="zh-CN" altLang="en-US" sz="3600" b="1" kern="10" dirty="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cs typeface="Arial" panose="020B0604020202020204" pitchFamily="34" charset="0"/>
            </a:endParaRPr>
          </a:p>
        </p:txBody>
      </p:sp>
    </p:spTree>
    <p:extLst>
      <p:ext uri="{BB962C8B-B14F-4D97-AF65-F5344CB8AC3E}">
        <p14:creationId xmlns="" xmlns:p14="http://schemas.microsoft.com/office/powerpoint/2010/main" val="77730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4414" y="714356"/>
            <a:ext cx="7000924" cy="428628"/>
          </a:xfrm>
        </p:spPr>
        <p:txBody>
          <a:bodyPr>
            <a:normAutofit fontScale="90000"/>
          </a:bodyPr>
          <a:lstStyle/>
          <a:p>
            <a:r>
              <a:rPr lang="zh-CN" altLang="en-US" sz="3200" b="1" dirty="0" smtClean="0">
                <a:hlinkClick r:id="rId3" action="ppaction://hlinksldjump"/>
              </a:rPr>
              <a:t>附录</a:t>
            </a:r>
            <a:r>
              <a:rPr lang="en-US" altLang="zh-CN" sz="3200" b="1" dirty="0" smtClean="0">
                <a:hlinkClick r:id="rId3" action="ppaction://hlinksldjump"/>
              </a:rPr>
              <a:t>B   </a:t>
            </a:r>
            <a:r>
              <a:rPr lang="zh-CN" altLang="en-US" sz="3200" b="1" dirty="0" smtClean="0">
                <a:hlinkClick r:id="rId3" action="ppaction://hlinksldjump"/>
              </a:rPr>
              <a:t>高阶最优模型最佳频比的证明</a:t>
            </a:r>
            <a:endParaRPr lang="zh-CN" altLang="en-US" sz="3200" b="1" dirty="0"/>
          </a:p>
        </p:txBody>
      </p:sp>
      <p:sp>
        <p:nvSpPr>
          <p:cNvPr id="4" name="Text Box 8"/>
          <p:cNvSpPr txBox="1">
            <a:spLocks noChangeArrowheads="1"/>
          </p:cNvSpPr>
          <p:nvPr/>
        </p:nvSpPr>
        <p:spPr bwMode="auto">
          <a:xfrm>
            <a:off x="4572000" y="142852"/>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zh-CN" altLang="en-US" sz="2000" b="1" dirty="0" smtClean="0">
                <a:latin typeface="楷体" panose="02010609060101010101" pitchFamily="49" charset="-122"/>
                <a:ea typeface="楷体" panose="02010609060101010101" pitchFamily="49" charset="-122"/>
              </a:rPr>
              <a:t>附录 </a:t>
            </a:r>
            <a:r>
              <a:rPr lang="en-US" altLang="zh-CN" sz="2000" b="1" dirty="0" smtClean="0">
                <a:latin typeface="楷体" panose="02010609060101010101" pitchFamily="49" charset="-122"/>
                <a:ea typeface="楷体" panose="02010609060101010101" pitchFamily="49" charset="-122"/>
              </a:rPr>
              <a:t>B </a:t>
            </a:r>
            <a:r>
              <a:rPr lang="zh-CN" altLang="en-US" sz="2000" b="1" dirty="0" smtClean="0">
                <a:latin typeface="楷体" panose="02010609060101010101" pitchFamily="49" charset="-122"/>
                <a:ea typeface="楷体" panose="02010609060101010101" pitchFamily="49" charset="-122"/>
              </a:rPr>
              <a:t>高阶最优模型最佳频比的证明</a:t>
            </a:r>
            <a:endParaRPr lang="zh-CN" altLang="en-US" sz="2000" b="1" dirty="0">
              <a:latin typeface="楷体" panose="02010609060101010101" pitchFamily="49" charset="-122"/>
              <a:ea typeface="楷体" panose="02010609060101010101" pitchFamily="49" charset="-122"/>
            </a:endParaRPr>
          </a:p>
        </p:txBody>
      </p:sp>
      <p:pic>
        <p:nvPicPr>
          <p:cNvPr id="218114" name="Picture 2"/>
          <p:cNvPicPr>
            <a:picLocks noGrp="1" noChangeAspect="1" noChangeArrowheads="1"/>
          </p:cNvPicPr>
          <p:nvPr>
            <p:ph idx="1"/>
          </p:nvPr>
        </p:nvPicPr>
        <p:blipFill>
          <a:blip r:embed="rId4" cstate="print"/>
          <a:srcRect/>
          <a:stretch>
            <a:fillRect/>
          </a:stretch>
        </p:blipFill>
        <p:spPr bwMode="auto">
          <a:xfrm>
            <a:off x="6215074" y="1142984"/>
            <a:ext cx="2857520" cy="2033999"/>
          </a:xfrm>
          <a:prstGeom prst="rect">
            <a:avLst/>
          </a:prstGeom>
          <a:noFill/>
          <a:ln w="9525">
            <a:noFill/>
            <a:miter lim="800000"/>
            <a:headEnd/>
            <a:tailEnd/>
          </a:ln>
          <a:effectLst/>
        </p:spPr>
      </p:pic>
      <p:graphicFrame>
        <p:nvGraphicFramePr>
          <p:cNvPr id="6" name="对象 5"/>
          <p:cNvGraphicFramePr>
            <a:graphicFrameLocks noChangeAspect="1"/>
          </p:cNvGraphicFramePr>
          <p:nvPr/>
        </p:nvGraphicFramePr>
        <p:xfrm>
          <a:off x="142845" y="1214422"/>
          <a:ext cx="5857916" cy="3297790"/>
        </p:xfrm>
        <a:graphic>
          <a:graphicData uri="http://schemas.openxmlformats.org/presentationml/2006/ole">
            <p:oleObj spid="_x0000_s218115" name="公式" r:id="rId5" imgW="4914720" imgH="2768400" progId="Equation.3">
              <p:embed/>
            </p:oleObj>
          </a:graphicData>
        </a:graphic>
      </p:graphicFrame>
      <p:cxnSp>
        <p:nvCxnSpPr>
          <p:cNvPr id="9" name="直接连接符 8"/>
          <p:cNvCxnSpPr/>
          <p:nvPr/>
        </p:nvCxnSpPr>
        <p:spPr>
          <a:xfrm>
            <a:off x="6500826" y="1643050"/>
            <a:ext cx="642942" cy="1588"/>
          </a:xfrm>
          <a:prstGeom prst="line">
            <a:avLst/>
          </a:prstGeom>
        </p:spPr>
        <p:style>
          <a:lnRef idx="2">
            <a:schemeClr val="dk1"/>
          </a:lnRef>
          <a:fillRef idx="0">
            <a:schemeClr val="dk1"/>
          </a:fillRef>
          <a:effectRef idx="1">
            <a:schemeClr val="dk1"/>
          </a:effectRef>
          <a:fontRef idx="minor">
            <a:schemeClr val="tx1"/>
          </a:fontRef>
        </p:style>
      </p:cxnSp>
      <p:pic>
        <p:nvPicPr>
          <p:cNvPr id="218116" name="Picture 4"/>
          <p:cNvPicPr>
            <a:picLocks noChangeAspect="1" noChangeArrowheads="1"/>
          </p:cNvPicPr>
          <p:nvPr/>
        </p:nvPicPr>
        <p:blipFill>
          <a:blip r:embed="rId6" cstate="print"/>
          <a:srcRect t="2483" r="9374" b="10595"/>
          <a:stretch>
            <a:fillRect/>
          </a:stretch>
        </p:blipFill>
        <p:spPr bwMode="auto">
          <a:xfrm>
            <a:off x="6184425" y="3071810"/>
            <a:ext cx="2959575" cy="1785950"/>
          </a:xfrm>
          <a:prstGeom prst="rect">
            <a:avLst/>
          </a:prstGeom>
          <a:noFill/>
          <a:ln w="9525">
            <a:noFill/>
            <a:miter lim="800000"/>
            <a:headEnd/>
            <a:tailEnd/>
          </a:ln>
          <a:effectLst/>
        </p:spPr>
      </p:pic>
      <p:graphicFrame>
        <p:nvGraphicFramePr>
          <p:cNvPr id="11" name="对象 10"/>
          <p:cNvGraphicFramePr>
            <a:graphicFrameLocks noChangeAspect="1"/>
          </p:cNvGraphicFramePr>
          <p:nvPr/>
        </p:nvGraphicFramePr>
        <p:xfrm>
          <a:off x="142844" y="4500570"/>
          <a:ext cx="6072188" cy="1320800"/>
        </p:xfrm>
        <a:graphic>
          <a:graphicData uri="http://schemas.openxmlformats.org/presentationml/2006/ole">
            <p:oleObj spid="_x0000_s218117" name="公式" r:id="rId7" imgW="4203360" imgH="914400" progId="Equation.3">
              <p:embed/>
            </p:oleObj>
          </a:graphicData>
        </a:graphic>
      </p:graphicFrame>
      <p:graphicFrame>
        <p:nvGraphicFramePr>
          <p:cNvPr id="218118" name="Object 6"/>
          <p:cNvGraphicFramePr>
            <a:graphicFrameLocks noChangeAspect="1"/>
          </p:cNvGraphicFramePr>
          <p:nvPr/>
        </p:nvGraphicFramePr>
        <p:xfrm>
          <a:off x="2571736" y="5143512"/>
          <a:ext cx="4429156" cy="656171"/>
        </p:xfrm>
        <a:graphic>
          <a:graphicData uri="http://schemas.openxmlformats.org/presentationml/2006/ole">
            <p:oleObj spid="_x0000_s218118" name="公式" r:id="rId8" imgW="3085920" imgH="457200" progId="Equation.3">
              <p:embed/>
            </p:oleObj>
          </a:graphicData>
        </a:graphic>
      </p:graphicFrame>
      <p:graphicFrame>
        <p:nvGraphicFramePr>
          <p:cNvPr id="218119" name="Object 7"/>
          <p:cNvGraphicFramePr>
            <a:graphicFrameLocks noChangeAspect="1"/>
          </p:cNvGraphicFramePr>
          <p:nvPr/>
        </p:nvGraphicFramePr>
        <p:xfrm>
          <a:off x="1501775" y="5786438"/>
          <a:ext cx="4440238" cy="628650"/>
        </p:xfrm>
        <a:graphic>
          <a:graphicData uri="http://schemas.openxmlformats.org/presentationml/2006/ole">
            <p:oleObj spid="_x0000_s218119" name="公式" r:id="rId9" imgW="2781000" imgH="393480" progId="Equation.3">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a:grpSpLocks/>
          </p:cNvGrpSpPr>
          <p:nvPr/>
        </p:nvGrpSpPr>
        <p:grpSpPr bwMode="auto">
          <a:xfrm>
            <a:off x="-1" y="1028790"/>
            <a:ext cx="9104313" cy="5400675"/>
            <a:chOff x="0" y="572"/>
            <a:chExt cx="5760" cy="3402"/>
          </a:xfrm>
        </p:grpSpPr>
        <p:sp>
          <p:nvSpPr>
            <p:cNvPr id="89107" name="Line 24"/>
            <p:cNvSpPr>
              <a:spLocks noChangeShapeType="1"/>
            </p:cNvSpPr>
            <p:nvPr/>
          </p:nvSpPr>
          <p:spPr bwMode="auto">
            <a:xfrm>
              <a:off x="22" y="3974"/>
              <a:ext cx="5713" cy="0"/>
            </a:xfrm>
            <a:prstGeom prst="line">
              <a:avLst/>
            </a:prstGeom>
            <a:noFill/>
            <a:ln w="6350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9108" name="Line 25"/>
            <p:cNvSpPr>
              <a:spLocks noChangeShapeType="1"/>
            </p:cNvSpPr>
            <p:nvPr/>
          </p:nvSpPr>
          <p:spPr bwMode="auto">
            <a:xfrm>
              <a:off x="0" y="572"/>
              <a:ext cx="5760" cy="0"/>
            </a:xfrm>
            <a:prstGeom prst="line">
              <a:avLst/>
            </a:prstGeom>
            <a:noFill/>
            <a:ln w="6350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84995" name="Rectangle 2"/>
          <p:cNvSpPr>
            <a:spLocks noGrp="1" noChangeArrowheads="1"/>
          </p:cNvSpPr>
          <p:nvPr>
            <p:ph type="title"/>
          </p:nvPr>
        </p:nvSpPr>
        <p:spPr>
          <a:xfrm>
            <a:off x="395288" y="738188"/>
            <a:ext cx="7416800" cy="936625"/>
          </a:xfrm>
        </p:spPr>
        <p:txBody>
          <a:bodyPr/>
          <a:lstStyle/>
          <a:p>
            <a:pPr algn="l"/>
            <a:r>
              <a:rPr lang="zh-CN" altLang="en-US" sz="3200" dirty="0">
                <a:latin typeface="隶书" pitchFamily="49" charset="-122"/>
              </a:rPr>
              <a:t>  </a:t>
            </a:r>
            <a:endParaRPr lang="zh-CN" altLang="en-US" sz="3600" dirty="0">
              <a:latin typeface="隶书" pitchFamily="49" charset="-122"/>
            </a:endParaRPr>
          </a:p>
        </p:txBody>
      </p:sp>
      <p:sp>
        <p:nvSpPr>
          <p:cNvPr id="84996" name="Rectangle 3"/>
          <p:cNvSpPr>
            <a:spLocks noChangeArrowheads="1"/>
          </p:cNvSpPr>
          <p:nvPr/>
        </p:nvSpPr>
        <p:spPr bwMode="auto">
          <a:xfrm>
            <a:off x="3486150" y="3425825"/>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84997" name="Rectangle 4"/>
          <p:cNvSpPr>
            <a:spLocks noChangeArrowheads="1"/>
          </p:cNvSpPr>
          <p:nvPr/>
        </p:nvSpPr>
        <p:spPr bwMode="auto">
          <a:xfrm>
            <a:off x="3195638" y="372586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84998" name="Rectangle 5"/>
          <p:cNvSpPr>
            <a:spLocks noChangeArrowheads="1"/>
          </p:cNvSpPr>
          <p:nvPr/>
        </p:nvSpPr>
        <p:spPr bwMode="auto">
          <a:xfrm>
            <a:off x="3186113" y="384016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pic>
        <p:nvPicPr>
          <p:cNvPr id="84999" name="Picture 11" descr="kz336"/>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214314" y="1300991"/>
            <a:ext cx="8510092" cy="5128474"/>
          </a:xfrm>
        </p:spPr>
      </p:pic>
      <p:grpSp>
        <p:nvGrpSpPr>
          <p:cNvPr id="3" name="Group 26"/>
          <p:cNvGrpSpPr>
            <a:grpSpLocks/>
          </p:cNvGrpSpPr>
          <p:nvPr/>
        </p:nvGrpSpPr>
        <p:grpSpPr bwMode="auto">
          <a:xfrm>
            <a:off x="214313" y="1500188"/>
            <a:ext cx="7858125" cy="5024437"/>
            <a:chOff x="135" y="599"/>
            <a:chExt cx="4950" cy="3165"/>
          </a:xfrm>
        </p:grpSpPr>
        <p:sp>
          <p:nvSpPr>
            <p:cNvPr id="89099" name="Line 13"/>
            <p:cNvSpPr>
              <a:spLocks noChangeShapeType="1"/>
            </p:cNvSpPr>
            <p:nvPr/>
          </p:nvSpPr>
          <p:spPr bwMode="auto">
            <a:xfrm>
              <a:off x="1297" y="2358"/>
              <a:ext cx="1210" cy="509"/>
            </a:xfrm>
            <a:prstGeom prst="line">
              <a:avLst/>
            </a:prstGeom>
            <a:noFill/>
            <a:ln w="381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9100" name="Line 14"/>
            <p:cNvSpPr>
              <a:spLocks noChangeShapeType="1"/>
            </p:cNvSpPr>
            <p:nvPr/>
          </p:nvSpPr>
          <p:spPr bwMode="auto">
            <a:xfrm flipV="1">
              <a:off x="2508" y="2849"/>
              <a:ext cx="2577" cy="16"/>
            </a:xfrm>
            <a:prstGeom prst="line">
              <a:avLst/>
            </a:prstGeom>
            <a:noFill/>
            <a:ln w="381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9101" name="Line 15"/>
            <p:cNvSpPr>
              <a:spLocks noChangeShapeType="1"/>
            </p:cNvSpPr>
            <p:nvPr/>
          </p:nvSpPr>
          <p:spPr bwMode="auto">
            <a:xfrm>
              <a:off x="135" y="599"/>
              <a:ext cx="1148" cy="459"/>
            </a:xfrm>
            <a:prstGeom prst="line">
              <a:avLst/>
            </a:prstGeom>
            <a:noFill/>
            <a:ln w="38100">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9102" name="Line 17"/>
            <p:cNvSpPr>
              <a:spLocks noChangeShapeType="1"/>
            </p:cNvSpPr>
            <p:nvPr/>
          </p:nvSpPr>
          <p:spPr bwMode="auto">
            <a:xfrm>
              <a:off x="1267" y="1052"/>
              <a:ext cx="1239" cy="991"/>
            </a:xfrm>
            <a:prstGeom prst="line">
              <a:avLst/>
            </a:prstGeom>
            <a:noFill/>
            <a:ln w="38100">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9103" name="Line 18"/>
            <p:cNvSpPr>
              <a:spLocks noChangeShapeType="1"/>
            </p:cNvSpPr>
            <p:nvPr/>
          </p:nvSpPr>
          <p:spPr bwMode="auto">
            <a:xfrm>
              <a:off x="2500" y="2044"/>
              <a:ext cx="1359" cy="500"/>
            </a:xfrm>
            <a:prstGeom prst="line">
              <a:avLst/>
            </a:prstGeom>
            <a:noFill/>
            <a:ln w="38100">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9104" name="Line 19"/>
            <p:cNvSpPr>
              <a:spLocks noChangeShapeType="1"/>
            </p:cNvSpPr>
            <p:nvPr/>
          </p:nvSpPr>
          <p:spPr bwMode="auto">
            <a:xfrm>
              <a:off x="3853" y="2536"/>
              <a:ext cx="724" cy="554"/>
            </a:xfrm>
            <a:prstGeom prst="line">
              <a:avLst/>
            </a:prstGeom>
            <a:noFill/>
            <a:ln w="38100">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9105" name="Line 20"/>
            <p:cNvSpPr>
              <a:spLocks noChangeShapeType="1"/>
            </p:cNvSpPr>
            <p:nvPr/>
          </p:nvSpPr>
          <p:spPr bwMode="auto">
            <a:xfrm>
              <a:off x="4568" y="3089"/>
              <a:ext cx="357" cy="466"/>
            </a:xfrm>
            <a:prstGeom prst="line">
              <a:avLst/>
            </a:prstGeom>
            <a:noFill/>
            <a:ln w="38100">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9106" name="Line 21"/>
            <p:cNvSpPr>
              <a:spLocks noChangeShapeType="1"/>
            </p:cNvSpPr>
            <p:nvPr/>
          </p:nvSpPr>
          <p:spPr bwMode="auto">
            <a:xfrm>
              <a:off x="4925" y="3554"/>
              <a:ext cx="34" cy="210"/>
            </a:xfrm>
            <a:prstGeom prst="line">
              <a:avLst/>
            </a:prstGeom>
            <a:noFill/>
            <a:ln w="38100">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cxnSp>
        <p:nvCxnSpPr>
          <p:cNvPr id="85001" name="直接连接符 19"/>
          <p:cNvCxnSpPr>
            <a:cxnSpLocks noChangeShapeType="1"/>
          </p:cNvCxnSpPr>
          <p:nvPr/>
        </p:nvCxnSpPr>
        <p:spPr bwMode="auto">
          <a:xfrm>
            <a:off x="142875" y="4286250"/>
            <a:ext cx="1928813" cy="1588"/>
          </a:xfrm>
          <a:prstGeom prst="line">
            <a:avLst/>
          </a:prstGeom>
          <a:noFill/>
          <a:ln w="38100" algn="ctr">
            <a:solidFill>
              <a:srgbClr val="FF0000"/>
            </a:solidFill>
            <a:round/>
            <a:headEnd/>
            <a:tailEnd/>
          </a:ln>
          <a:extLst>
            <a:ext uri="{909E8E84-426E-40DD-AFC4-6F175D3DCCD1}">
              <a14:hiddenFill xmlns="" xmlns:a14="http://schemas.microsoft.com/office/drawing/2010/main">
                <a:noFill/>
              </a14:hiddenFill>
            </a:ext>
          </a:extLst>
        </p:spPr>
      </p:cxnSp>
      <p:sp>
        <p:nvSpPr>
          <p:cNvPr id="21"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7.3 </a:t>
            </a:r>
            <a:r>
              <a:rPr lang="zh-CN" altLang="en-US" sz="2000" b="1" dirty="0">
                <a:latin typeface="楷体" panose="02010609060101010101" pitchFamily="49" charset="-122"/>
                <a:ea typeface="楷体" panose="02010609060101010101" pitchFamily="49" charset="-122"/>
              </a:rPr>
              <a:t>串联校正</a:t>
            </a:r>
          </a:p>
        </p:txBody>
      </p:sp>
      <p:grpSp>
        <p:nvGrpSpPr>
          <p:cNvPr id="22" name="Group 13"/>
          <p:cNvGrpSpPr>
            <a:grpSpLocks/>
          </p:cNvGrpSpPr>
          <p:nvPr/>
        </p:nvGrpSpPr>
        <p:grpSpPr bwMode="auto">
          <a:xfrm>
            <a:off x="2843808" y="620688"/>
            <a:ext cx="3474120" cy="576064"/>
            <a:chOff x="1927" y="300"/>
            <a:chExt cx="2087" cy="453"/>
          </a:xfrm>
          <a:solidFill>
            <a:srgbClr val="92D050"/>
          </a:solidFill>
        </p:grpSpPr>
        <p:sp>
          <p:nvSpPr>
            <p:cNvPr id="23" name="AutoShape 7"/>
            <p:cNvSpPr>
              <a:spLocks noChangeArrowheads="1"/>
            </p:cNvSpPr>
            <p:nvPr/>
          </p:nvSpPr>
          <p:spPr bwMode="gray">
            <a:xfrm>
              <a:off x="1927" y="300"/>
              <a:ext cx="2087" cy="453"/>
            </a:xfrm>
            <a:prstGeom prst="roundRect">
              <a:avLst>
                <a:gd name="adj" fmla="val 50000"/>
              </a:avLst>
            </a:prstGeom>
            <a:grpFill/>
            <a:ln w="57150">
              <a:solidFill>
                <a:srgbClr val="FFFF00"/>
              </a:solidFill>
              <a:round/>
              <a:headEnd/>
              <a:tailEnd/>
            </a:ln>
            <a:effectLst>
              <a:outerShdw dist="52363" dir="4557825" algn="ctr" rotWithShape="0">
                <a:srgbClr val="1C1C1C">
                  <a:alpha val="50000"/>
                </a:srgbClr>
              </a:outerShdw>
            </a:effec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defRPr/>
              </a:pPr>
              <a:endParaRPr lang="zh-CN" altLang="en-US" sz="1800"/>
            </a:p>
          </p:txBody>
        </p:sp>
        <p:sp>
          <p:nvSpPr>
            <p:cNvPr id="24" name="Text Box 8"/>
            <p:cNvSpPr txBox="1">
              <a:spLocks noChangeArrowheads="1"/>
            </p:cNvSpPr>
            <p:nvPr/>
          </p:nvSpPr>
          <p:spPr bwMode="auto">
            <a:xfrm>
              <a:off x="2065" y="391"/>
              <a:ext cx="1811" cy="305"/>
            </a:xfrm>
            <a:prstGeom prst="rect">
              <a:avLst/>
            </a:prstGeom>
            <a:grp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400" b="1" dirty="0">
                  <a:latin typeface="黑体" panose="02010609060101010101" pitchFamily="49" charset="-122"/>
                  <a:ea typeface="黑体" panose="02010609060101010101" pitchFamily="49" charset="-122"/>
                </a:rPr>
                <a:t>7.3 </a:t>
              </a:r>
              <a:r>
                <a:rPr lang="zh-CN" altLang="en-US" sz="2400" b="1" dirty="0">
                  <a:latin typeface="黑体" panose="02010609060101010101" pitchFamily="49" charset="-122"/>
                  <a:ea typeface="黑体" panose="02010609060101010101" pitchFamily="49" charset="-122"/>
                </a:rPr>
                <a:t>串联校正</a:t>
              </a:r>
            </a:p>
          </p:txBody>
        </p:sp>
      </p:grpSp>
      <p:sp>
        <p:nvSpPr>
          <p:cNvPr id="25" name="TextBox 24"/>
          <p:cNvSpPr txBox="1"/>
          <p:nvPr/>
        </p:nvSpPr>
        <p:spPr>
          <a:xfrm>
            <a:off x="2051720" y="5373216"/>
            <a:ext cx="2646878" cy="584775"/>
          </a:xfrm>
          <a:prstGeom prst="rect">
            <a:avLst/>
          </a:prstGeom>
          <a:solidFill>
            <a:srgbClr val="FFFF00"/>
          </a:solidFill>
          <a:ln>
            <a:solidFill>
              <a:schemeClr val="accent4"/>
            </a:solidFill>
          </a:ln>
        </p:spPr>
        <p:txBody>
          <a:bodyPr wrap="none" rtlCol="0">
            <a:spAutoFit/>
          </a:bodyPr>
          <a:lstStyle/>
          <a:p>
            <a:r>
              <a:rPr lang="zh-CN" altLang="en-US" sz="3200" dirty="0"/>
              <a:t>滞后校正例子</a:t>
            </a:r>
          </a:p>
        </p:txBody>
      </p:sp>
      <p:pic>
        <p:nvPicPr>
          <p:cNvPr id="101377" name="Picture 1"/>
          <p:cNvPicPr>
            <a:picLocks noChangeAspect="1" noChangeArrowheads="1"/>
          </p:cNvPicPr>
          <p:nvPr/>
        </p:nvPicPr>
        <p:blipFill>
          <a:blip r:embed="rId3" cstate="print"/>
          <a:srcRect/>
          <a:stretch>
            <a:fillRect/>
          </a:stretch>
        </p:blipFill>
        <p:spPr bwMode="auto">
          <a:xfrm>
            <a:off x="4714876" y="1714488"/>
            <a:ext cx="4198148" cy="1053929"/>
          </a:xfrm>
          <a:prstGeom prst="rect">
            <a:avLst/>
          </a:prstGeom>
          <a:noFill/>
          <a:ln w="9525">
            <a:noFill/>
            <a:miter lim="800000"/>
            <a:headEnd/>
            <a:tailEnd/>
          </a:ln>
          <a:effectLst/>
        </p:spPr>
      </p:pic>
      <p:sp>
        <p:nvSpPr>
          <p:cNvPr id="26" name="TextBox 25"/>
          <p:cNvSpPr txBox="1"/>
          <p:nvPr/>
        </p:nvSpPr>
        <p:spPr>
          <a:xfrm>
            <a:off x="6588224" y="2924944"/>
            <a:ext cx="2105063" cy="646331"/>
          </a:xfrm>
          <a:prstGeom prst="rect">
            <a:avLst/>
          </a:prstGeom>
          <a:noFill/>
        </p:spPr>
        <p:txBody>
          <a:bodyPr wrap="none" rtlCol="0">
            <a:spAutoFit/>
          </a:bodyPr>
          <a:lstStyle/>
          <a:p>
            <a:r>
              <a:rPr lang="en-US" altLang="zh-CN" dirty="0" smtClean="0"/>
              <a:t>L</a:t>
            </a:r>
            <a:r>
              <a:rPr lang="en-US" altLang="zh-CN" baseline="-25000" dirty="0" smtClean="0"/>
              <a:t>3</a:t>
            </a:r>
            <a:r>
              <a:rPr lang="en-US" altLang="zh-CN" dirty="0" smtClean="0"/>
              <a:t>(</a:t>
            </a:r>
            <a:r>
              <a:rPr lang="en-US" altLang="zh-CN" dirty="0" smtClean="0">
                <a:latin typeface="Symbol" pitchFamily="18" charset="2"/>
              </a:rPr>
              <a:t>w</a:t>
            </a:r>
            <a:r>
              <a:rPr lang="en-US" altLang="zh-CN" dirty="0" smtClean="0"/>
              <a:t>)+L</a:t>
            </a:r>
            <a:r>
              <a:rPr lang="en-US" altLang="zh-CN" baseline="-25000" dirty="0" smtClean="0"/>
              <a:t>1</a:t>
            </a:r>
            <a:r>
              <a:rPr lang="en-US" altLang="zh-CN" dirty="0" smtClean="0"/>
              <a:t>(</a:t>
            </a:r>
            <a:r>
              <a:rPr lang="en-US" altLang="zh-CN" dirty="0" smtClean="0">
                <a:latin typeface="Symbol" pitchFamily="18" charset="2"/>
              </a:rPr>
              <a:t>w</a:t>
            </a:r>
            <a:r>
              <a:rPr lang="en-US" altLang="zh-CN" dirty="0" smtClean="0"/>
              <a:t>)=L</a:t>
            </a:r>
            <a:r>
              <a:rPr lang="en-US" altLang="zh-CN" baseline="-25000" dirty="0" smtClean="0"/>
              <a:t>2</a:t>
            </a:r>
            <a:r>
              <a:rPr lang="en-US" altLang="zh-CN" dirty="0" smtClean="0"/>
              <a:t>(</a:t>
            </a:r>
            <a:r>
              <a:rPr lang="en-US" altLang="zh-CN" dirty="0" smtClean="0">
                <a:latin typeface="Symbol" pitchFamily="18" charset="2"/>
              </a:rPr>
              <a:t>w</a:t>
            </a:r>
            <a:r>
              <a:rPr lang="en-US" altLang="zh-CN" dirty="0" smtClean="0"/>
              <a:t>) </a:t>
            </a:r>
            <a:r>
              <a:rPr lang="en-US" altLang="zh-CN" dirty="0" smtClean="0"/>
              <a:t>→</a:t>
            </a:r>
          </a:p>
          <a:p>
            <a:r>
              <a:rPr lang="en-US" altLang="zh-CN" dirty="0" smtClean="0"/>
              <a:t>L</a:t>
            </a:r>
            <a:r>
              <a:rPr lang="en-US" altLang="zh-CN" baseline="-25000" dirty="0" smtClean="0"/>
              <a:t>3</a:t>
            </a:r>
            <a:r>
              <a:rPr lang="en-US" altLang="zh-CN" dirty="0" smtClean="0"/>
              <a:t>(</a:t>
            </a:r>
            <a:r>
              <a:rPr lang="en-US" altLang="zh-CN" dirty="0" smtClean="0">
                <a:latin typeface="Symbol" pitchFamily="18" charset="2"/>
              </a:rPr>
              <a:t>w</a:t>
            </a:r>
            <a:r>
              <a:rPr lang="en-US" altLang="zh-CN" dirty="0" smtClean="0"/>
              <a:t>)=L</a:t>
            </a:r>
            <a:r>
              <a:rPr lang="en-US" altLang="zh-CN" baseline="-25000" dirty="0" smtClean="0"/>
              <a:t>2</a:t>
            </a:r>
            <a:r>
              <a:rPr lang="en-US" altLang="zh-CN" dirty="0" smtClean="0"/>
              <a:t>(</a:t>
            </a:r>
            <a:r>
              <a:rPr lang="en-US" altLang="zh-CN" dirty="0" smtClean="0">
                <a:latin typeface="Symbol" pitchFamily="18" charset="2"/>
              </a:rPr>
              <a:t>w</a:t>
            </a:r>
            <a:r>
              <a:rPr lang="en-US" altLang="zh-CN" dirty="0" smtClean="0"/>
              <a:t>)-</a:t>
            </a:r>
            <a:r>
              <a:rPr lang="en-US" altLang="zh-CN" dirty="0" smtClean="0"/>
              <a:t>L</a:t>
            </a:r>
            <a:r>
              <a:rPr lang="en-US" altLang="zh-CN" baseline="-25000" dirty="0" smtClean="0"/>
              <a:t>1</a:t>
            </a:r>
            <a:r>
              <a:rPr lang="en-US" altLang="zh-CN" dirty="0" smtClean="0"/>
              <a:t>(</a:t>
            </a:r>
            <a:r>
              <a:rPr lang="en-US" altLang="zh-CN" dirty="0" smtClean="0">
                <a:latin typeface="Symbol" pitchFamily="18" charset="2"/>
              </a:rPr>
              <a:t>w</a:t>
            </a:r>
            <a:r>
              <a:rPr lang="en-US" altLang="zh-CN" dirty="0" smtClean="0"/>
              <a:t>)</a:t>
            </a:r>
            <a:endParaRPr lang="zh-CN" altLang="en-US" dirty="0"/>
          </a:p>
        </p:txBody>
      </p:sp>
    </p:spTree>
    <p:extLst>
      <p:ext uri="{BB962C8B-B14F-4D97-AF65-F5344CB8AC3E}">
        <p14:creationId xmlns="" xmlns:p14="http://schemas.microsoft.com/office/powerpoint/2010/main" val="3480135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4995"/>
                                        </p:tgtEl>
                                        <p:attrNameLst>
                                          <p:attrName>style.visibility</p:attrName>
                                        </p:attrNameLst>
                                      </p:cBhvr>
                                      <p:to>
                                        <p:strVal val="visible"/>
                                      </p:to>
                                    </p:set>
                                    <p:anim calcmode="lin" valueType="num">
                                      <p:cBhvr additive="base">
                                        <p:cTn id="11" dur="500" fill="hold"/>
                                        <p:tgtEl>
                                          <p:spTgt spid="84995"/>
                                        </p:tgtEl>
                                        <p:attrNameLst>
                                          <p:attrName>ppt_x</p:attrName>
                                        </p:attrNameLst>
                                      </p:cBhvr>
                                      <p:tavLst>
                                        <p:tav tm="0">
                                          <p:val>
                                            <p:strVal val="#ppt_x"/>
                                          </p:val>
                                        </p:tav>
                                        <p:tav tm="100000">
                                          <p:val>
                                            <p:strVal val="#ppt_x"/>
                                          </p:val>
                                        </p:tav>
                                      </p:tavLst>
                                    </p:anim>
                                    <p:anim calcmode="lin" valueType="num">
                                      <p:cBhvr additive="base">
                                        <p:cTn id="12" dur="500" fill="hold"/>
                                        <p:tgtEl>
                                          <p:spTgt spid="8499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nodePh="1">
                                  <p:stCondLst>
                                    <p:cond delay="0"/>
                                  </p:stCondLst>
                                  <p:endCondLst>
                                    <p:cond evt="begin" delay="0">
                                      <p:tn val="13"/>
                                    </p:cond>
                                  </p:endCondLst>
                                  <p:childTnLst>
                                    <p:set>
                                      <p:cBhvr>
                                        <p:cTn id="14" dur="1" fill="hold">
                                          <p:stCondLst>
                                            <p:cond delay="0"/>
                                          </p:stCondLst>
                                        </p:cTn>
                                        <p:tgtEl>
                                          <p:spTgt spid="84996"/>
                                        </p:tgtEl>
                                        <p:attrNameLst>
                                          <p:attrName>style.visibility</p:attrName>
                                        </p:attrNameLst>
                                      </p:cBhvr>
                                      <p:to>
                                        <p:strVal val="visible"/>
                                      </p:to>
                                    </p:set>
                                    <p:anim calcmode="lin" valueType="num">
                                      <p:cBhvr additive="base">
                                        <p:cTn id="15" dur="500" fill="hold"/>
                                        <p:tgtEl>
                                          <p:spTgt spid="84996"/>
                                        </p:tgtEl>
                                        <p:attrNameLst>
                                          <p:attrName>ppt_x</p:attrName>
                                        </p:attrNameLst>
                                      </p:cBhvr>
                                      <p:tavLst>
                                        <p:tav tm="0">
                                          <p:val>
                                            <p:strVal val="#ppt_x"/>
                                          </p:val>
                                        </p:tav>
                                        <p:tav tm="100000">
                                          <p:val>
                                            <p:strVal val="#ppt_x"/>
                                          </p:val>
                                        </p:tav>
                                      </p:tavLst>
                                    </p:anim>
                                    <p:anim calcmode="lin" valueType="num">
                                      <p:cBhvr additive="base">
                                        <p:cTn id="16" dur="500" fill="hold"/>
                                        <p:tgtEl>
                                          <p:spTgt spid="8499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nodePh="1">
                                  <p:stCondLst>
                                    <p:cond delay="0"/>
                                  </p:stCondLst>
                                  <p:endCondLst>
                                    <p:cond evt="begin" delay="0">
                                      <p:tn val="17"/>
                                    </p:cond>
                                  </p:endCondLst>
                                  <p:childTnLst>
                                    <p:set>
                                      <p:cBhvr>
                                        <p:cTn id="18" dur="1" fill="hold">
                                          <p:stCondLst>
                                            <p:cond delay="0"/>
                                          </p:stCondLst>
                                        </p:cTn>
                                        <p:tgtEl>
                                          <p:spTgt spid="84997"/>
                                        </p:tgtEl>
                                        <p:attrNameLst>
                                          <p:attrName>style.visibility</p:attrName>
                                        </p:attrNameLst>
                                      </p:cBhvr>
                                      <p:to>
                                        <p:strVal val="visible"/>
                                      </p:to>
                                    </p:set>
                                    <p:anim calcmode="lin" valueType="num">
                                      <p:cBhvr additive="base">
                                        <p:cTn id="19" dur="500" fill="hold"/>
                                        <p:tgtEl>
                                          <p:spTgt spid="84997"/>
                                        </p:tgtEl>
                                        <p:attrNameLst>
                                          <p:attrName>ppt_x</p:attrName>
                                        </p:attrNameLst>
                                      </p:cBhvr>
                                      <p:tavLst>
                                        <p:tav tm="0">
                                          <p:val>
                                            <p:strVal val="#ppt_x"/>
                                          </p:val>
                                        </p:tav>
                                        <p:tav tm="100000">
                                          <p:val>
                                            <p:strVal val="#ppt_x"/>
                                          </p:val>
                                        </p:tav>
                                      </p:tavLst>
                                    </p:anim>
                                    <p:anim calcmode="lin" valueType="num">
                                      <p:cBhvr additive="base">
                                        <p:cTn id="20" dur="500" fill="hold"/>
                                        <p:tgtEl>
                                          <p:spTgt spid="8499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nodePh="1">
                                  <p:stCondLst>
                                    <p:cond delay="0"/>
                                  </p:stCondLst>
                                  <p:endCondLst>
                                    <p:cond evt="begin" delay="0">
                                      <p:tn val="21"/>
                                    </p:cond>
                                  </p:endCondLst>
                                  <p:childTnLst>
                                    <p:set>
                                      <p:cBhvr>
                                        <p:cTn id="22" dur="1" fill="hold">
                                          <p:stCondLst>
                                            <p:cond delay="0"/>
                                          </p:stCondLst>
                                        </p:cTn>
                                        <p:tgtEl>
                                          <p:spTgt spid="84998"/>
                                        </p:tgtEl>
                                        <p:attrNameLst>
                                          <p:attrName>style.visibility</p:attrName>
                                        </p:attrNameLst>
                                      </p:cBhvr>
                                      <p:to>
                                        <p:strVal val="visible"/>
                                      </p:to>
                                    </p:set>
                                    <p:anim calcmode="lin" valueType="num">
                                      <p:cBhvr additive="base">
                                        <p:cTn id="23" dur="500" fill="hold"/>
                                        <p:tgtEl>
                                          <p:spTgt spid="84998"/>
                                        </p:tgtEl>
                                        <p:attrNameLst>
                                          <p:attrName>ppt_x</p:attrName>
                                        </p:attrNameLst>
                                      </p:cBhvr>
                                      <p:tavLst>
                                        <p:tav tm="0">
                                          <p:val>
                                            <p:strVal val="#ppt_x"/>
                                          </p:val>
                                        </p:tav>
                                        <p:tav tm="100000">
                                          <p:val>
                                            <p:strVal val="#ppt_x"/>
                                          </p:val>
                                        </p:tav>
                                      </p:tavLst>
                                    </p:anim>
                                    <p:anim calcmode="lin" valueType="num">
                                      <p:cBhvr additive="base">
                                        <p:cTn id="24" dur="500" fill="hold"/>
                                        <p:tgtEl>
                                          <p:spTgt spid="8499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4999"/>
                                        </p:tgtEl>
                                        <p:attrNameLst>
                                          <p:attrName>style.visibility</p:attrName>
                                        </p:attrNameLst>
                                      </p:cBhvr>
                                      <p:to>
                                        <p:strVal val="visible"/>
                                      </p:to>
                                    </p:set>
                                    <p:anim calcmode="lin" valueType="num">
                                      <p:cBhvr additive="base">
                                        <p:cTn id="27" dur="500" fill="hold"/>
                                        <p:tgtEl>
                                          <p:spTgt spid="84999"/>
                                        </p:tgtEl>
                                        <p:attrNameLst>
                                          <p:attrName>ppt_x</p:attrName>
                                        </p:attrNameLst>
                                      </p:cBhvr>
                                      <p:tavLst>
                                        <p:tav tm="0">
                                          <p:val>
                                            <p:strVal val="#ppt_x"/>
                                          </p:val>
                                        </p:tav>
                                        <p:tav tm="100000">
                                          <p:val>
                                            <p:strVal val="#ppt_x"/>
                                          </p:val>
                                        </p:tav>
                                      </p:tavLst>
                                    </p:anim>
                                    <p:anim calcmode="lin" valueType="num">
                                      <p:cBhvr additive="base">
                                        <p:cTn id="28" dur="500" fill="hold"/>
                                        <p:tgtEl>
                                          <p:spTgt spid="8499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5001"/>
                                        </p:tgtEl>
                                        <p:attrNameLst>
                                          <p:attrName>style.visibility</p:attrName>
                                        </p:attrNameLst>
                                      </p:cBhvr>
                                      <p:to>
                                        <p:strVal val="visible"/>
                                      </p:to>
                                    </p:set>
                                    <p:anim calcmode="lin" valueType="num">
                                      <p:cBhvr additive="base">
                                        <p:cTn id="35" dur="500" fill="hold"/>
                                        <p:tgtEl>
                                          <p:spTgt spid="85001"/>
                                        </p:tgtEl>
                                        <p:attrNameLst>
                                          <p:attrName>ppt_x</p:attrName>
                                        </p:attrNameLst>
                                      </p:cBhvr>
                                      <p:tavLst>
                                        <p:tav tm="0">
                                          <p:val>
                                            <p:strVal val="#ppt_x"/>
                                          </p:val>
                                        </p:tav>
                                        <p:tav tm="100000">
                                          <p:val>
                                            <p:strVal val="#ppt_x"/>
                                          </p:val>
                                        </p:tav>
                                      </p:tavLst>
                                    </p:anim>
                                    <p:anim calcmode="lin" valueType="num">
                                      <p:cBhvr additive="base">
                                        <p:cTn id="36" dur="500" fill="hold"/>
                                        <p:tgtEl>
                                          <p:spTgt spid="850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p:bldP spid="84996" grpId="0"/>
      <p:bldP spid="84997" grpId="0"/>
      <p:bldP spid="8499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590872" y="629816"/>
            <a:ext cx="8229600" cy="854968"/>
          </a:xfrm>
        </p:spPr>
        <p:txBody>
          <a:bodyPr/>
          <a:lstStyle/>
          <a:p>
            <a:pPr algn="l"/>
            <a:r>
              <a:rPr lang="zh-CN" altLang="en-US" sz="3200" dirty="0">
                <a:solidFill>
                  <a:srgbClr val="0000FF"/>
                </a:solidFill>
              </a:rPr>
              <a:t>超前校正</a:t>
            </a:r>
          </a:p>
        </p:txBody>
      </p:sp>
      <p:pic>
        <p:nvPicPr>
          <p:cNvPr id="8198" name="Picture 4" descr="kz306"/>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a:xfrm>
            <a:off x="466725" y="1254125"/>
            <a:ext cx="3598863" cy="2903538"/>
          </a:xfrm>
          <a:noFill/>
        </p:spPr>
      </p:pic>
      <p:grpSp>
        <p:nvGrpSpPr>
          <p:cNvPr id="2" name="Group 5"/>
          <p:cNvGrpSpPr>
            <a:grpSpLocks/>
          </p:cNvGrpSpPr>
          <p:nvPr/>
        </p:nvGrpSpPr>
        <p:grpSpPr bwMode="auto">
          <a:xfrm>
            <a:off x="4643438" y="908720"/>
            <a:ext cx="3962400" cy="3522662"/>
            <a:chOff x="2608" y="706"/>
            <a:chExt cx="2858" cy="2565"/>
          </a:xfrm>
        </p:grpSpPr>
        <p:sp>
          <p:nvSpPr>
            <p:cNvPr id="8205" name="Rectangle 6"/>
            <p:cNvSpPr>
              <a:spLocks noChangeArrowheads="1"/>
            </p:cNvSpPr>
            <p:nvPr/>
          </p:nvSpPr>
          <p:spPr bwMode="auto">
            <a:xfrm>
              <a:off x="2608" y="706"/>
              <a:ext cx="2450" cy="3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r>
                <a:rPr lang="zh-CN" altLang="en-US" sz="3200"/>
                <a:t>其传递函数为              </a:t>
              </a:r>
              <a:endParaRPr lang="zh-CN" altLang="en-US" sz="3200">
                <a:ea typeface="隶书" pitchFamily="49" charset="-122"/>
              </a:endParaRPr>
            </a:p>
          </p:txBody>
        </p:sp>
        <p:graphicFrame>
          <p:nvGraphicFramePr>
            <p:cNvPr id="8196" name="Object 4"/>
            <p:cNvGraphicFramePr>
              <a:graphicFrameLocks noChangeAspect="1"/>
            </p:cNvGraphicFramePr>
            <p:nvPr/>
          </p:nvGraphicFramePr>
          <p:xfrm>
            <a:off x="2699" y="1117"/>
            <a:ext cx="2767" cy="2154"/>
          </p:xfrm>
          <a:graphic>
            <a:graphicData uri="http://schemas.openxmlformats.org/presentationml/2006/ole">
              <p:oleObj spid="_x0000_s8236" name="Equation" r:id="rId4" imgW="2057400" imgH="1600200" progId="">
                <p:embed/>
              </p:oleObj>
            </a:graphicData>
          </a:graphic>
        </p:graphicFrame>
      </p:grpSp>
      <p:grpSp>
        <p:nvGrpSpPr>
          <p:cNvPr id="3" name="Group 8"/>
          <p:cNvGrpSpPr>
            <a:grpSpLocks/>
          </p:cNvGrpSpPr>
          <p:nvPr/>
        </p:nvGrpSpPr>
        <p:grpSpPr bwMode="auto">
          <a:xfrm>
            <a:off x="4572000" y="4480595"/>
            <a:ext cx="4373563" cy="938212"/>
            <a:chOff x="2937" y="3338"/>
            <a:chExt cx="2755" cy="591"/>
          </a:xfrm>
        </p:grpSpPr>
        <p:sp>
          <p:nvSpPr>
            <p:cNvPr id="8204" name="Rectangle 9"/>
            <p:cNvSpPr>
              <a:spLocks noChangeArrowheads="1"/>
            </p:cNvSpPr>
            <p:nvPr/>
          </p:nvSpPr>
          <p:spPr bwMode="auto">
            <a:xfrm>
              <a:off x="2937" y="3401"/>
              <a:ext cx="1076" cy="3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r>
                <a:rPr lang="zh-CN" altLang="en-US" sz="3200"/>
                <a:t>令           </a:t>
              </a:r>
              <a:endParaRPr lang="zh-CN" altLang="en-US" sz="3200">
                <a:ea typeface="隶书" pitchFamily="49" charset="-122"/>
              </a:endParaRPr>
            </a:p>
          </p:txBody>
        </p:sp>
        <p:graphicFrame>
          <p:nvGraphicFramePr>
            <p:cNvPr id="8195" name="Object 3"/>
            <p:cNvGraphicFramePr>
              <a:graphicFrameLocks noChangeAspect="1"/>
            </p:cNvGraphicFramePr>
            <p:nvPr/>
          </p:nvGraphicFramePr>
          <p:xfrm>
            <a:off x="3240" y="3338"/>
            <a:ext cx="2452" cy="591"/>
          </p:xfrm>
          <a:graphic>
            <a:graphicData uri="http://schemas.openxmlformats.org/presentationml/2006/ole">
              <p:oleObj spid="_x0000_s8237" name="Equation" r:id="rId5" imgW="1803400" imgH="431800" progId="">
                <p:embed/>
              </p:oleObj>
            </a:graphicData>
          </a:graphic>
        </p:graphicFrame>
      </p:grpSp>
      <p:sp>
        <p:nvSpPr>
          <p:cNvPr id="8201" name="Rectangle 11"/>
          <p:cNvSpPr>
            <a:spLocks noChangeArrowheads="1"/>
          </p:cNvSpPr>
          <p:nvPr/>
        </p:nvSpPr>
        <p:spPr bwMode="auto">
          <a:xfrm>
            <a:off x="395288" y="4133850"/>
            <a:ext cx="3241675"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algn="ctr" eaLnBrk="1" hangingPunct="1"/>
            <a:r>
              <a:rPr lang="zh-CN" altLang="en-US">
                <a:solidFill>
                  <a:srgbClr val="CC0066"/>
                </a:solidFill>
                <a:ea typeface="黑体" pitchFamily="49" charset="-122"/>
              </a:rPr>
              <a:t>超前校正网络</a:t>
            </a:r>
            <a:endParaRPr lang="en-US" altLang="zh-CN">
              <a:solidFill>
                <a:srgbClr val="CC0066"/>
              </a:solidFill>
              <a:ea typeface="黑体" pitchFamily="49" charset="-122"/>
            </a:endParaRPr>
          </a:p>
        </p:txBody>
      </p:sp>
      <p:grpSp>
        <p:nvGrpSpPr>
          <p:cNvPr id="4" name="Group 12"/>
          <p:cNvGrpSpPr>
            <a:grpSpLocks/>
          </p:cNvGrpSpPr>
          <p:nvPr/>
        </p:nvGrpSpPr>
        <p:grpSpPr bwMode="auto">
          <a:xfrm>
            <a:off x="3857625" y="5445224"/>
            <a:ext cx="4646613" cy="925512"/>
            <a:chOff x="2430" y="3645"/>
            <a:chExt cx="2927" cy="583"/>
          </a:xfrm>
        </p:grpSpPr>
        <p:graphicFrame>
          <p:nvGraphicFramePr>
            <p:cNvPr id="8194" name="Object 2"/>
            <p:cNvGraphicFramePr>
              <a:graphicFrameLocks noChangeAspect="1"/>
            </p:cNvGraphicFramePr>
            <p:nvPr/>
          </p:nvGraphicFramePr>
          <p:xfrm>
            <a:off x="2925" y="3645"/>
            <a:ext cx="2432" cy="583"/>
          </p:xfrm>
          <a:graphic>
            <a:graphicData uri="http://schemas.openxmlformats.org/presentationml/2006/ole">
              <p:oleObj spid="_x0000_s8238" name="Equation" r:id="rId6" imgW="1625600" imgH="393700" progId="">
                <p:embed/>
              </p:oleObj>
            </a:graphicData>
          </a:graphic>
        </p:graphicFrame>
        <p:sp>
          <p:nvSpPr>
            <p:cNvPr id="8203" name="AutoShape 14"/>
            <p:cNvSpPr>
              <a:spLocks noChangeArrowheads="1"/>
            </p:cNvSpPr>
            <p:nvPr/>
          </p:nvSpPr>
          <p:spPr bwMode="auto">
            <a:xfrm flipH="1">
              <a:off x="2430" y="3825"/>
              <a:ext cx="270" cy="270"/>
            </a:xfrm>
            <a:prstGeom prst="leftArrow">
              <a:avLst>
                <a:gd name="adj1" fmla="val 50000"/>
                <a:gd name="adj2" fmla="val 25000"/>
              </a:avLst>
            </a:prstGeom>
            <a:solidFill>
              <a:srgbClr val="00FFFF"/>
            </a:solidFill>
            <a:ln w="38100">
              <a:solidFill>
                <a:srgbClr val="000080"/>
              </a:solidFill>
              <a:miter lim="800000"/>
              <a:headEnd/>
              <a:tailEnd/>
            </a:ln>
          </p:spPr>
          <p:txBody>
            <a:bodyPr wrap="none" anchor="ct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grpSp>
      <p:sp>
        <p:nvSpPr>
          <p:cNvPr id="14"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7.3 </a:t>
            </a:r>
            <a:r>
              <a:rPr lang="zh-CN" altLang="en-US" sz="2000" b="1" dirty="0">
                <a:latin typeface="楷体" panose="02010609060101010101" pitchFamily="49" charset="-122"/>
                <a:ea typeface="楷体" panose="02010609060101010101" pitchFamily="49" charset="-122"/>
              </a:rPr>
              <a:t>串联校正</a:t>
            </a:r>
          </a:p>
        </p:txBody>
      </p:sp>
    </p:spTree>
    <p:extLst>
      <p:ext uri="{BB962C8B-B14F-4D97-AF65-F5344CB8AC3E}">
        <p14:creationId xmlns="" xmlns:p14="http://schemas.microsoft.com/office/powerpoint/2010/main" val="20366107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01"/>
                                        </p:tgtEl>
                                        <p:attrNameLst>
                                          <p:attrName>style.visibility</p:attrName>
                                        </p:attrNameLst>
                                      </p:cBhvr>
                                      <p:to>
                                        <p:strVal val="visible"/>
                                      </p:to>
                                    </p:set>
                                    <p:anim calcmode="lin" valueType="num">
                                      <p:cBhvr additive="base">
                                        <p:cTn id="7" dur="500" fill="hold"/>
                                        <p:tgtEl>
                                          <p:spTgt spid="8201"/>
                                        </p:tgtEl>
                                        <p:attrNameLst>
                                          <p:attrName>ppt_x</p:attrName>
                                        </p:attrNameLst>
                                      </p:cBhvr>
                                      <p:tavLst>
                                        <p:tav tm="0">
                                          <p:val>
                                            <p:strVal val="#ppt_x"/>
                                          </p:val>
                                        </p:tav>
                                        <p:tav tm="100000">
                                          <p:val>
                                            <p:strVal val="#ppt_x"/>
                                          </p:val>
                                        </p:tav>
                                      </p:tavLst>
                                    </p:anim>
                                    <p:anim calcmode="lin" valueType="num">
                                      <p:cBhvr additive="base">
                                        <p:cTn id="8" dur="500" fill="hold"/>
                                        <p:tgtEl>
                                          <p:spTgt spid="820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98"/>
                                        </p:tgtEl>
                                        <p:attrNameLst>
                                          <p:attrName>style.visibility</p:attrName>
                                        </p:attrNameLst>
                                      </p:cBhvr>
                                      <p:to>
                                        <p:strVal val="visible"/>
                                      </p:to>
                                    </p:set>
                                    <p:anim calcmode="lin" valueType="num">
                                      <p:cBhvr additive="base">
                                        <p:cTn id="11" dur="500" fill="hold"/>
                                        <p:tgtEl>
                                          <p:spTgt spid="8198"/>
                                        </p:tgtEl>
                                        <p:attrNameLst>
                                          <p:attrName>ppt_x</p:attrName>
                                        </p:attrNameLst>
                                      </p:cBhvr>
                                      <p:tavLst>
                                        <p:tav tm="0">
                                          <p:val>
                                            <p:strVal val="#ppt_x"/>
                                          </p:val>
                                        </p:tav>
                                        <p:tav tm="100000">
                                          <p:val>
                                            <p:strVal val="#ppt_x"/>
                                          </p:val>
                                        </p:tav>
                                      </p:tavLst>
                                    </p:anim>
                                    <p:anim calcmode="lin" valueType="num">
                                      <p:cBhvr additive="base">
                                        <p:cTn id="12" dur="500" fill="hold"/>
                                        <p:tgtEl>
                                          <p:spTgt spid="8198"/>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2"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slide(fromRigh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42875" y="692175"/>
            <a:ext cx="7416800" cy="936625"/>
          </a:xfrm>
        </p:spPr>
        <p:txBody>
          <a:bodyPr/>
          <a:lstStyle/>
          <a:p>
            <a:pPr algn="l"/>
            <a:r>
              <a:rPr lang="zh-CN" altLang="en-US" sz="3600" dirty="0"/>
              <a:t>超前校正网络的频率特性</a:t>
            </a:r>
            <a:endParaRPr lang="zh-CN" altLang="en-US" sz="3600" dirty="0">
              <a:latin typeface="Times New Roman" pitchFamily="18" charset="0"/>
            </a:endParaRPr>
          </a:p>
        </p:txBody>
      </p:sp>
      <p:pic>
        <p:nvPicPr>
          <p:cNvPr id="476165" name="Picture 5" descr="kz30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2786058"/>
            <a:ext cx="6048375" cy="3509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9218" name="Object 2"/>
          <p:cNvGraphicFramePr>
            <a:graphicFrameLocks noChangeAspect="1"/>
          </p:cNvGraphicFramePr>
          <p:nvPr/>
        </p:nvGraphicFramePr>
        <p:xfrm>
          <a:off x="467544" y="1628800"/>
          <a:ext cx="3860800" cy="925513"/>
        </p:xfrm>
        <a:graphic>
          <a:graphicData uri="http://schemas.openxmlformats.org/presentationml/2006/ole">
            <p:oleObj spid="_x0000_s9232" name="Equation" r:id="rId4" imgW="1625600" imgH="393700" progId="">
              <p:embed/>
            </p:oleObj>
          </a:graphicData>
        </a:graphic>
      </p:graphicFrame>
      <p:sp>
        <p:nvSpPr>
          <p:cNvPr id="5"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7.3 </a:t>
            </a:r>
            <a:r>
              <a:rPr lang="zh-CN" altLang="en-US" sz="2000" b="1" dirty="0">
                <a:latin typeface="楷体" panose="02010609060101010101" pitchFamily="49" charset="-122"/>
                <a:ea typeface="楷体" panose="02010609060101010101" pitchFamily="49" charset="-122"/>
              </a:rPr>
              <a:t>串联校正</a:t>
            </a:r>
          </a:p>
        </p:txBody>
      </p:sp>
      <p:graphicFrame>
        <p:nvGraphicFramePr>
          <p:cNvPr id="6" name="对象 5"/>
          <p:cNvGraphicFramePr>
            <a:graphicFrameLocks noChangeAspect="1"/>
          </p:cNvGraphicFramePr>
          <p:nvPr/>
        </p:nvGraphicFramePr>
        <p:xfrm>
          <a:off x="6300192" y="692696"/>
          <a:ext cx="2513924" cy="2437606"/>
        </p:xfrm>
        <a:graphic>
          <a:graphicData uri="http://schemas.openxmlformats.org/presentationml/2006/ole">
            <p:oleObj spid="_x0000_s9233" name="公式" r:id="rId5" imgW="1917360" imgH="1854000" progId="Equation.3">
              <p:embed/>
            </p:oleObj>
          </a:graphicData>
        </a:graphic>
      </p:graphicFrame>
      <p:sp>
        <p:nvSpPr>
          <p:cNvPr id="7" name="TextBox 6"/>
          <p:cNvSpPr txBox="1"/>
          <p:nvPr/>
        </p:nvSpPr>
        <p:spPr>
          <a:xfrm>
            <a:off x="6286512" y="3214686"/>
            <a:ext cx="2714612" cy="2677656"/>
          </a:xfrm>
          <a:prstGeom prst="rect">
            <a:avLst/>
          </a:prstGeom>
          <a:solidFill>
            <a:srgbClr val="FFFF00"/>
          </a:solidFill>
          <a:ln>
            <a:solidFill>
              <a:schemeClr val="tx1"/>
            </a:solidFill>
          </a:ln>
        </p:spPr>
        <p:txBody>
          <a:bodyPr wrap="square" rtlCol="0">
            <a:spAutoFit/>
          </a:bodyPr>
          <a:lstStyle/>
          <a:p>
            <a:r>
              <a:rPr lang="zh-CN" altLang="en-US" sz="2400" dirty="0" smtClean="0"/>
              <a:t>实际校正时通过放大器使低频段幅频特性保持不变，而相位差有所超前，当然这时会产生高频段幅频特性有所提高的不利影响！</a:t>
            </a:r>
            <a:endParaRPr lang="zh-CN" altLang="en-US" sz="2400" dirty="0"/>
          </a:p>
        </p:txBody>
      </p:sp>
    </p:spTree>
    <p:extLst>
      <p:ext uri="{BB962C8B-B14F-4D97-AF65-F5344CB8AC3E}">
        <p14:creationId xmlns="" xmlns:p14="http://schemas.microsoft.com/office/powerpoint/2010/main" val="26899376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476165"/>
                                        </p:tgtEl>
                                        <p:attrNameLst>
                                          <p:attrName>style.visibility</p:attrName>
                                        </p:attrNameLst>
                                      </p:cBhvr>
                                      <p:to>
                                        <p:strVal val="visible"/>
                                      </p:to>
                                    </p:set>
                                    <p:animEffect transition="in" filter="checkerboard(across)">
                                      <p:cBhvr>
                                        <p:cTn id="13" dur="500"/>
                                        <p:tgtEl>
                                          <p:spTgt spid="476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214313" y="764183"/>
            <a:ext cx="7416800" cy="936625"/>
          </a:xfrm>
        </p:spPr>
        <p:txBody>
          <a:bodyPr/>
          <a:lstStyle/>
          <a:p>
            <a:pPr algn="l"/>
            <a:r>
              <a:rPr lang="zh-CN" altLang="en-US" sz="3600" dirty="0">
                <a:latin typeface="Times New Roman" pitchFamily="18" charset="0"/>
              </a:rPr>
              <a:t>超前校正网络的作用</a:t>
            </a:r>
          </a:p>
        </p:txBody>
      </p:sp>
      <p:grpSp>
        <p:nvGrpSpPr>
          <p:cNvPr id="2" name="Group 15"/>
          <p:cNvGrpSpPr>
            <a:grpSpLocks/>
          </p:cNvGrpSpPr>
          <p:nvPr/>
        </p:nvGrpSpPr>
        <p:grpSpPr bwMode="auto">
          <a:xfrm>
            <a:off x="35496" y="2060848"/>
            <a:ext cx="5473700" cy="4397375"/>
            <a:chOff x="204" y="925"/>
            <a:chExt cx="3448" cy="2770"/>
          </a:xfrm>
        </p:grpSpPr>
        <p:pic>
          <p:nvPicPr>
            <p:cNvPr id="90122" name="Picture 5" descr="kz308"/>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4" y="925"/>
              <a:ext cx="3448" cy="27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0123" name="Line 12"/>
            <p:cNvSpPr>
              <a:spLocks noChangeShapeType="1"/>
            </p:cNvSpPr>
            <p:nvPr/>
          </p:nvSpPr>
          <p:spPr bwMode="auto">
            <a:xfrm>
              <a:off x="1157" y="1733"/>
              <a:ext cx="1224" cy="590"/>
            </a:xfrm>
            <a:prstGeom prst="line">
              <a:avLst/>
            </a:prstGeom>
            <a:noFill/>
            <a:ln w="381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90124" name="Line 13"/>
            <p:cNvSpPr>
              <a:spLocks noChangeShapeType="1"/>
            </p:cNvSpPr>
            <p:nvPr/>
          </p:nvSpPr>
          <p:spPr bwMode="auto">
            <a:xfrm>
              <a:off x="2371" y="2322"/>
              <a:ext cx="387" cy="268"/>
            </a:xfrm>
            <a:prstGeom prst="line">
              <a:avLst/>
            </a:prstGeom>
            <a:noFill/>
            <a:ln w="381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90125" name="Freeform 14"/>
            <p:cNvSpPr>
              <a:spLocks/>
            </p:cNvSpPr>
            <p:nvPr/>
          </p:nvSpPr>
          <p:spPr bwMode="auto">
            <a:xfrm>
              <a:off x="567" y="2614"/>
              <a:ext cx="2721" cy="861"/>
            </a:xfrm>
            <a:custGeom>
              <a:avLst/>
              <a:gdLst>
                <a:gd name="T0" fmla="*/ 0 w 2721"/>
                <a:gd name="T1" fmla="*/ 0 h 861"/>
                <a:gd name="T2" fmla="*/ 226 w 2721"/>
                <a:gd name="T3" fmla="*/ 45 h 861"/>
                <a:gd name="T4" fmla="*/ 453 w 2721"/>
                <a:gd name="T5" fmla="*/ 136 h 861"/>
                <a:gd name="T6" fmla="*/ 680 w 2721"/>
                <a:gd name="T7" fmla="*/ 226 h 861"/>
                <a:gd name="T8" fmla="*/ 907 w 2721"/>
                <a:gd name="T9" fmla="*/ 226 h 861"/>
                <a:gd name="T10" fmla="*/ 1170 w 2721"/>
                <a:gd name="T11" fmla="*/ 186 h 861"/>
                <a:gd name="T12" fmla="*/ 1356 w 2721"/>
                <a:gd name="T13" fmla="*/ 186 h 861"/>
                <a:gd name="T14" fmla="*/ 1587 w 2721"/>
                <a:gd name="T15" fmla="*/ 226 h 861"/>
                <a:gd name="T16" fmla="*/ 1905 w 2721"/>
                <a:gd name="T17" fmla="*/ 317 h 861"/>
                <a:gd name="T18" fmla="*/ 2136 w 2721"/>
                <a:gd name="T19" fmla="*/ 434 h 861"/>
                <a:gd name="T20" fmla="*/ 2358 w 2721"/>
                <a:gd name="T21" fmla="*/ 589 h 861"/>
                <a:gd name="T22" fmla="*/ 2449 w 2721"/>
                <a:gd name="T23" fmla="*/ 680 h 861"/>
                <a:gd name="T24" fmla="*/ 2585 w 2721"/>
                <a:gd name="T25" fmla="*/ 816 h 861"/>
                <a:gd name="T26" fmla="*/ 2721 w 2721"/>
                <a:gd name="T27" fmla="*/ 861 h 8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21"/>
                <a:gd name="T43" fmla="*/ 0 h 861"/>
                <a:gd name="T44" fmla="*/ 2721 w 2721"/>
                <a:gd name="T45" fmla="*/ 861 h 8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21" h="861">
                  <a:moveTo>
                    <a:pt x="0" y="0"/>
                  </a:moveTo>
                  <a:cubicBezTo>
                    <a:pt x="75" y="11"/>
                    <a:pt x="151" y="22"/>
                    <a:pt x="226" y="45"/>
                  </a:cubicBezTo>
                  <a:cubicBezTo>
                    <a:pt x="301" y="68"/>
                    <a:pt x="377" y="106"/>
                    <a:pt x="453" y="136"/>
                  </a:cubicBezTo>
                  <a:cubicBezTo>
                    <a:pt x="529" y="166"/>
                    <a:pt x="605" y="211"/>
                    <a:pt x="680" y="226"/>
                  </a:cubicBezTo>
                  <a:cubicBezTo>
                    <a:pt x="755" y="241"/>
                    <a:pt x="825" y="233"/>
                    <a:pt x="907" y="226"/>
                  </a:cubicBezTo>
                  <a:cubicBezTo>
                    <a:pt x="989" y="219"/>
                    <a:pt x="1095" y="193"/>
                    <a:pt x="1170" y="186"/>
                  </a:cubicBezTo>
                  <a:cubicBezTo>
                    <a:pt x="1245" y="179"/>
                    <a:pt x="1287" y="179"/>
                    <a:pt x="1356" y="186"/>
                  </a:cubicBezTo>
                  <a:cubicBezTo>
                    <a:pt x="1425" y="193"/>
                    <a:pt x="1496" y="204"/>
                    <a:pt x="1587" y="226"/>
                  </a:cubicBezTo>
                  <a:cubicBezTo>
                    <a:pt x="1678" y="248"/>
                    <a:pt x="1814" y="282"/>
                    <a:pt x="1905" y="317"/>
                  </a:cubicBezTo>
                  <a:cubicBezTo>
                    <a:pt x="1996" y="352"/>
                    <a:pt x="2061" y="389"/>
                    <a:pt x="2136" y="434"/>
                  </a:cubicBezTo>
                  <a:cubicBezTo>
                    <a:pt x="2211" y="479"/>
                    <a:pt x="2306" y="548"/>
                    <a:pt x="2358" y="589"/>
                  </a:cubicBezTo>
                  <a:cubicBezTo>
                    <a:pt x="2410" y="630"/>
                    <a:pt x="2411" y="642"/>
                    <a:pt x="2449" y="680"/>
                  </a:cubicBezTo>
                  <a:cubicBezTo>
                    <a:pt x="2487" y="718"/>
                    <a:pt x="2540" y="786"/>
                    <a:pt x="2585" y="816"/>
                  </a:cubicBezTo>
                  <a:cubicBezTo>
                    <a:pt x="2630" y="846"/>
                    <a:pt x="2675" y="853"/>
                    <a:pt x="2721" y="861"/>
                  </a:cubicBezTo>
                </a:path>
              </a:pathLst>
            </a:custGeom>
            <a:noFill/>
            <a:ln w="38100">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sp>
        <p:nvSpPr>
          <p:cNvPr id="475146" name="Rectangle 10"/>
          <p:cNvSpPr>
            <a:spLocks noChangeArrowheads="1"/>
          </p:cNvSpPr>
          <p:nvPr/>
        </p:nvSpPr>
        <p:spPr bwMode="auto">
          <a:xfrm>
            <a:off x="4535488" y="1711325"/>
            <a:ext cx="4608512" cy="1773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a:lnSpc>
                <a:spcPct val="115000"/>
              </a:lnSpc>
            </a:pPr>
            <a:r>
              <a:rPr lang="zh-CN" altLang="en-US" sz="3200">
                <a:solidFill>
                  <a:srgbClr val="CC0066"/>
                </a:solidFill>
              </a:rPr>
              <a:t>增强稳定性；</a:t>
            </a:r>
          </a:p>
          <a:p>
            <a:pPr>
              <a:lnSpc>
                <a:spcPct val="115000"/>
              </a:lnSpc>
            </a:pPr>
            <a:r>
              <a:rPr lang="zh-CN" altLang="en-US" sz="3200">
                <a:solidFill>
                  <a:srgbClr val="CC0066"/>
                </a:solidFill>
              </a:rPr>
              <a:t>提高快速性</a:t>
            </a:r>
            <a:r>
              <a:rPr lang="en-US" altLang="zh-CN" sz="3200">
                <a:solidFill>
                  <a:srgbClr val="CC0066"/>
                </a:solidFill>
              </a:rPr>
              <a:t>(</a:t>
            </a:r>
            <a:r>
              <a:rPr lang="zh-CN" altLang="en-US" sz="3200">
                <a:solidFill>
                  <a:srgbClr val="CC0066"/>
                </a:solidFill>
              </a:rPr>
              <a:t>带宽增加</a:t>
            </a:r>
            <a:r>
              <a:rPr lang="en-US" altLang="zh-CN" sz="3200">
                <a:solidFill>
                  <a:srgbClr val="CC0066"/>
                </a:solidFill>
              </a:rPr>
              <a:t>)</a:t>
            </a:r>
            <a:r>
              <a:rPr lang="zh-CN" altLang="en-US" sz="3200">
                <a:solidFill>
                  <a:srgbClr val="CC0066"/>
                </a:solidFill>
              </a:rPr>
              <a:t>；</a:t>
            </a:r>
            <a:endParaRPr lang="zh-CN" altLang="en-US" sz="3200"/>
          </a:p>
          <a:p>
            <a:pPr>
              <a:lnSpc>
                <a:spcPct val="115000"/>
              </a:lnSpc>
            </a:pPr>
            <a:r>
              <a:rPr lang="zh-CN" altLang="en-US" sz="3200"/>
              <a:t>不能改善稳态精度。</a:t>
            </a:r>
          </a:p>
        </p:txBody>
      </p:sp>
      <p:cxnSp>
        <p:nvCxnSpPr>
          <p:cNvPr id="86021" name="直接连接符 9"/>
          <p:cNvCxnSpPr>
            <a:cxnSpLocks noChangeShapeType="1"/>
          </p:cNvCxnSpPr>
          <p:nvPr/>
        </p:nvCxnSpPr>
        <p:spPr bwMode="auto">
          <a:xfrm>
            <a:off x="606996" y="3933379"/>
            <a:ext cx="928688" cy="1588"/>
          </a:xfrm>
          <a:prstGeom prst="line">
            <a:avLst/>
          </a:prstGeom>
          <a:noFill/>
          <a:ln w="9525" algn="ctr">
            <a:solidFill>
              <a:srgbClr val="0070C0"/>
            </a:solidFill>
            <a:round/>
            <a:headEnd/>
            <a:tailEnd/>
          </a:ln>
          <a:extLst>
            <a:ext uri="{909E8E84-426E-40DD-AFC4-6F175D3DCCD1}">
              <a14:hiddenFill xmlns="" xmlns:a14="http://schemas.microsoft.com/office/drawing/2010/main">
                <a:noFill/>
              </a14:hiddenFill>
            </a:ext>
          </a:extLst>
        </p:spPr>
      </p:cxnSp>
      <p:cxnSp>
        <p:nvCxnSpPr>
          <p:cNvPr id="90118" name="直接连接符 11"/>
          <p:cNvCxnSpPr>
            <a:cxnSpLocks noChangeShapeType="1"/>
          </p:cNvCxnSpPr>
          <p:nvPr/>
        </p:nvCxnSpPr>
        <p:spPr bwMode="auto">
          <a:xfrm>
            <a:off x="2107184" y="4362004"/>
            <a:ext cx="914400" cy="9144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lgn="ctr">
                <a:solidFill>
                  <a:srgbClr val="000000"/>
                </a:solidFill>
                <a:round/>
                <a:headEnd/>
                <a:tailEnd/>
              </a14:hiddenLine>
            </a:ext>
          </a:extLst>
        </p:spPr>
      </p:cxnSp>
      <p:cxnSp>
        <p:nvCxnSpPr>
          <p:cNvPr id="90119" name="直接连接符 13"/>
          <p:cNvCxnSpPr>
            <a:cxnSpLocks noChangeShapeType="1"/>
          </p:cNvCxnSpPr>
          <p:nvPr/>
        </p:nvCxnSpPr>
        <p:spPr bwMode="auto">
          <a:xfrm flipV="1">
            <a:off x="1535684" y="3433317"/>
            <a:ext cx="1643062" cy="500062"/>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lgn="ctr">
                <a:solidFill>
                  <a:srgbClr val="000000"/>
                </a:solidFill>
                <a:round/>
                <a:headEnd/>
                <a:tailEnd/>
              </a14:hiddenLine>
            </a:ext>
          </a:extLst>
        </p:spPr>
      </p:cxnSp>
      <p:cxnSp>
        <p:nvCxnSpPr>
          <p:cNvPr id="86024" name="直接连接符 21"/>
          <p:cNvCxnSpPr>
            <a:cxnSpLocks noChangeShapeType="1"/>
          </p:cNvCxnSpPr>
          <p:nvPr/>
        </p:nvCxnSpPr>
        <p:spPr bwMode="auto">
          <a:xfrm flipV="1">
            <a:off x="1535684" y="3004692"/>
            <a:ext cx="2571750" cy="928687"/>
          </a:xfrm>
          <a:prstGeom prst="line">
            <a:avLst/>
          </a:prstGeom>
          <a:noFill/>
          <a:ln w="9525" algn="ctr">
            <a:solidFill>
              <a:srgbClr val="0070C0"/>
            </a:solidFill>
            <a:round/>
            <a:headEnd/>
            <a:tailEnd/>
          </a:ln>
          <a:extLst>
            <a:ext uri="{909E8E84-426E-40DD-AFC4-6F175D3DCCD1}">
              <a14:hiddenFill xmlns="" xmlns:a14="http://schemas.microsoft.com/office/drawing/2010/main">
                <a:noFill/>
              </a14:hiddenFill>
            </a:ext>
          </a:extLst>
        </p:spPr>
      </p:cxnSp>
      <p:cxnSp>
        <p:nvCxnSpPr>
          <p:cNvPr id="86025" name="直接连接符 23"/>
          <p:cNvCxnSpPr>
            <a:cxnSpLocks noChangeShapeType="1"/>
          </p:cNvCxnSpPr>
          <p:nvPr/>
        </p:nvCxnSpPr>
        <p:spPr bwMode="auto">
          <a:xfrm>
            <a:off x="4107434" y="3004692"/>
            <a:ext cx="428625" cy="1587"/>
          </a:xfrm>
          <a:prstGeom prst="line">
            <a:avLst/>
          </a:prstGeom>
          <a:noFill/>
          <a:ln w="9525" algn="ctr">
            <a:solidFill>
              <a:srgbClr val="0070C0"/>
            </a:solidFill>
            <a:round/>
            <a:headEnd/>
            <a:tailEnd/>
          </a:ln>
          <a:extLst>
            <a:ext uri="{909E8E84-426E-40DD-AFC4-6F175D3DCCD1}">
              <a14:hiddenFill xmlns="" xmlns:a14="http://schemas.microsoft.com/office/drawing/2010/main">
                <a:noFill/>
              </a14:hiddenFill>
            </a:ext>
          </a:extLst>
        </p:spPr>
      </p:cxnSp>
      <p:sp>
        <p:nvSpPr>
          <p:cNvPr id="14"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7.3 </a:t>
            </a:r>
            <a:r>
              <a:rPr lang="zh-CN" altLang="en-US" sz="2000" b="1" dirty="0">
                <a:latin typeface="楷体" panose="02010609060101010101" pitchFamily="49" charset="-122"/>
                <a:ea typeface="楷体" panose="02010609060101010101" pitchFamily="49" charset="-122"/>
              </a:rPr>
              <a:t>串联校正</a:t>
            </a:r>
          </a:p>
        </p:txBody>
      </p:sp>
    </p:spTree>
    <p:extLst>
      <p:ext uri="{BB962C8B-B14F-4D97-AF65-F5344CB8AC3E}">
        <p14:creationId xmlns="" xmlns:p14="http://schemas.microsoft.com/office/powerpoint/2010/main" val="11830925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6024"/>
                                        </p:tgtEl>
                                        <p:attrNameLst>
                                          <p:attrName>style.visibility</p:attrName>
                                        </p:attrNameLst>
                                      </p:cBhvr>
                                      <p:to>
                                        <p:strVal val="visible"/>
                                      </p:to>
                                    </p:set>
                                    <p:anim calcmode="lin" valueType="num">
                                      <p:cBhvr additive="base">
                                        <p:cTn id="7" dur="500" fill="hold"/>
                                        <p:tgtEl>
                                          <p:spTgt spid="86024"/>
                                        </p:tgtEl>
                                        <p:attrNameLst>
                                          <p:attrName>ppt_x</p:attrName>
                                        </p:attrNameLst>
                                      </p:cBhvr>
                                      <p:tavLst>
                                        <p:tav tm="0">
                                          <p:val>
                                            <p:strVal val="#ppt_x"/>
                                          </p:val>
                                        </p:tav>
                                        <p:tav tm="100000">
                                          <p:val>
                                            <p:strVal val="#ppt_x"/>
                                          </p:val>
                                        </p:tav>
                                      </p:tavLst>
                                    </p:anim>
                                    <p:anim calcmode="lin" valueType="num">
                                      <p:cBhvr additive="base">
                                        <p:cTn id="8" dur="500" fill="hold"/>
                                        <p:tgtEl>
                                          <p:spTgt spid="8602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6025"/>
                                        </p:tgtEl>
                                        <p:attrNameLst>
                                          <p:attrName>style.visibility</p:attrName>
                                        </p:attrNameLst>
                                      </p:cBhvr>
                                      <p:to>
                                        <p:strVal val="visible"/>
                                      </p:to>
                                    </p:set>
                                    <p:anim calcmode="lin" valueType="num">
                                      <p:cBhvr additive="base">
                                        <p:cTn id="11" dur="500" fill="hold"/>
                                        <p:tgtEl>
                                          <p:spTgt spid="86025"/>
                                        </p:tgtEl>
                                        <p:attrNameLst>
                                          <p:attrName>ppt_x</p:attrName>
                                        </p:attrNameLst>
                                      </p:cBhvr>
                                      <p:tavLst>
                                        <p:tav tm="0">
                                          <p:val>
                                            <p:strVal val="#ppt_x"/>
                                          </p:val>
                                        </p:tav>
                                        <p:tav tm="100000">
                                          <p:val>
                                            <p:strVal val="#ppt_x"/>
                                          </p:val>
                                        </p:tav>
                                      </p:tavLst>
                                    </p:anim>
                                    <p:anim calcmode="lin" valueType="num">
                                      <p:cBhvr additive="base">
                                        <p:cTn id="12" dur="500" fill="hold"/>
                                        <p:tgtEl>
                                          <p:spTgt spid="860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6021"/>
                                        </p:tgtEl>
                                        <p:attrNameLst>
                                          <p:attrName>style.visibility</p:attrName>
                                        </p:attrNameLst>
                                      </p:cBhvr>
                                      <p:to>
                                        <p:strVal val="visible"/>
                                      </p:to>
                                    </p:set>
                                    <p:anim calcmode="lin" valueType="num">
                                      <p:cBhvr additive="base">
                                        <p:cTn id="15" dur="500" fill="hold"/>
                                        <p:tgtEl>
                                          <p:spTgt spid="86021"/>
                                        </p:tgtEl>
                                        <p:attrNameLst>
                                          <p:attrName>ppt_x</p:attrName>
                                        </p:attrNameLst>
                                      </p:cBhvr>
                                      <p:tavLst>
                                        <p:tav tm="0">
                                          <p:val>
                                            <p:strVal val="#ppt_x"/>
                                          </p:val>
                                        </p:tav>
                                        <p:tav tm="100000">
                                          <p:val>
                                            <p:strVal val="#ppt_x"/>
                                          </p:val>
                                        </p:tav>
                                      </p:tavLst>
                                    </p:anim>
                                    <p:anim calcmode="lin" valueType="num">
                                      <p:cBhvr additive="base">
                                        <p:cTn id="16" dur="500" fill="hold"/>
                                        <p:tgtEl>
                                          <p:spTgt spid="8602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75146"/>
                                        </p:tgtEl>
                                        <p:attrNameLst>
                                          <p:attrName>style.visibility</p:attrName>
                                        </p:attrNameLst>
                                      </p:cBhvr>
                                      <p:to>
                                        <p:strVal val="visible"/>
                                      </p:to>
                                    </p:set>
                                    <p:animEffect transition="in" filter="wipe(up)">
                                      <p:cBhvr>
                                        <p:cTn id="25" dur="500"/>
                                        <p:tgtEl>
                                          <p:spTgt spid="475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2"/>
          <p:cNvSpPr>
            <a:spLocks noGrp="1" noChangeArrowheads="1"/>
          </p:cNvSpPr>
          <p:nvPr>
            <p:ph type="title"/>
          </p:nvPr>
        </p:nvSpPr>
        <p:spPr>
          <a:xfrm>
            <a:off x="662880" y="476672"/>
            <a:ext cx="8229600" cy="1143000"/>
          </a:xfrm>
        </p:spPr>
        <p:txBody>
          <a:bodyPr/>
          <a:lstStyle/>
          <a:p>
            <a:pPr algn="l"/>
            <a:r>
              <a:rPr lang="zh-CN" altLang="en-US" sz="3200" dirty="0">
                <a:solidFill>
                  <a:srgbClr val="0000FF"/>
                </a:solidFill>
              </a:rPr>
              <a:t>滞后校正</a:t>
            </a:r>
          </a:p>
        </p:txBody>
      </p:sp>
      <p:pic>
        <p:nvPicPr>
          <p:cNvPr id="10247" name="Picture 15" descr="kz309"/>
          <p:cNvPicPr>
            <a:picLocks noGrp="1" noChangeAspect="1" noChangeArrowheads="1"/>
          </p:cNvPicPr>
          <p:nvPr>
            <p:ph sz="half" idx="1"/>
          </p:nvPr>
        </p:nvPicPr>
        <p:blipFill>
          <a:blip r:embed="rId3" cstate="print">
            <a:extLst>
              <a:ext uri="{28A0092B-C50C-407E-A947-70E740481C1C}">
                <a14:useLocalDpi xmlns="" xmlns:a14="http://schemas.microsoft.com/office/drawing/2010/main" val="0"/>
              </a:ext>
            </a:extLst>
          </a:blip>
          <a:srcRect/>
          <a:stretch>
            <a:fillRect/>
          </a:stretch>
        </p:blipFill>
        <p:spPr>
          <a:xfrm>
            <a:off x="179388" y="1484313"/>
            <a:ext cx="3887787" cy="2433637"/>
          </a:xfrm>
        </p:spPr>
      </p:pic>
      <p:grpSp>
        <p:nvGrpSpPr>
          <p:cNvPr id="2" name="Group 17"/>
          <p:cNvGrpSpPr>
            <a:grpSpLocks/>
          </p:cNvGrpSpPr>
          <p:nvPr/>
        </p:nvGrpSpPr>
        <p:grpSpPr bwMode="auto">
          <a:xfrm>
            <a:off x="4283075" y="1120775"/>
            <a:ext cx="4265613" cy="3503613"/>
            <a:chOff x="2698" y="706"/>
            <a:chExt cx="2687" cy="2207"/>
          </a:xfrm>
        </p:grpSpPr>
        <p:sp>
          <p:nvSpPr>
            <p:cNvPr id="10254" name="Rectangle 5"/>
            <p:cNvSpPr>
              <a:spLocks noChangeArrowheads="1"/>
            </p:cNvSpPr>
            <p:nvPr/>
          </p:nvSpPr>
          <p:spPr bwMode="auto">
            <a:xfrm>
              <a:off x="2698" y="706"/>
              <a:ext cx="2450" cy="3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r>
                <a:rPr lang="zh-CN" altLang="en-US" sz="3200"/>
                <a:t>其传递函数为              </a:t>
              </a:r>
              <a:endParaRPr lang="zh-CN" altLang="en-US" sz="3200">
                <a:ea typeface="隶书" pitchFamily="49" charset="-122"/>
              </a:endParaRPr>
            </a:p>
          </p:txBody>
        </p:sp>
        <p:graphicFrame>
          <p:nvGraphicFramePr>
            <p:cNvPr id="10245" name="Object 5"/>
            <p:cNvGraphicFramePr>
              <a:graphicFrameLocks noChangeAspect="1"/>
            </p:cNvGraphicFramePr>
            <p:nvPr/>
          </p:nvGraphicFramePr>
          <p:xfrm>
            <a:off x="2841" y="1032"/>
            <a:ext cx="2544" cy="1881"/>
          </p:xfrm>
          <a:graphic>
            <a:graphicData uri="http://schemas.openxmlformats.org/presentationml/2006/ole">
              <p:oleObj spid="_x0000_s10298" name="Equation" r:id="rId4" imgW="1892300" imgH="1397000" progId="">
                <p:embed/>
              </p:oleObj>
            </a:graphicData>
          </a:graphic>
        </p:graphicFrame>
      </p:grpSp>
      <p:grpSp>
        <p:nvGrpSpPr>
          <p:cNvPr id="3" name="Group 7"/>
          <p:cNvGrpSpPr>
            <a:grpSpLocks/>
          </p:cNvGrpSpPr>
          <p:nvPr/>
        </p:nvGrpSpPr>
        <p:grpSpPr bwMode="auto">
          <a:xfrm>
            <a:off x="4286250" y="4509120"/>
            <a:ext cx="4643438" cy="938213"/>
            <a:chOff x="2785" y="3383"/>
            <a:chExt cx="2925" cy="591"/>
          </a:xfrm>
        </p:grpSpPr>
        <p:sp>
          <p:nvSpPr>
            <p:cNvPr id="10253" name="Rectangle 8"/>
            <p:cNvSpPr>
              <a:spLocks noChangeArrowheads="1"/>
            </p:cNvSpPr>
            <p:nvPr/>
          </p:nvSpPr>
          <p:spPr bwMode="auto">
            <a:xfrm>
              <a:off x="2785" y="3428"/>
              <a:ext cx="1076" cy="3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r>
                <a:rPr lang="zh-CN" altLang="en-US" sz="3200"/>
                <a:t>令           </a:t>
              </a:r>
              <a:endParaRPr lang="zh-CN" altLang="en-US" sz="3200">
                <a:ea typeface="隶书" pitchFamily="49" charset="-122"/>
              </a:endParaRPr>
            </a:p>
          </p:txBody>
        </p:sp>
        <p:graphicFrame>
          <p:nvGraphicFramePr>
            <p:cNvPr id="10244" name="Object 4"/>
            <p:cNvGraphicFramePr>
              <a:graphicFrameLocks noChangeAspect="1"/>
            </p:cNvGraphicFramePr>
            <p:nvPr/>
          </p:nvGraphicFramePr>
          <p:xfrm>
            <a:off x="3223" y="3383"/>
            <a:ext cx="2487" cy="591"/>
          </p:xfrm>
          <a:graphic>
            <a:graphicData uri="http://schemas.openxmlformats.org/presentationml/2006/ole">
              <p:oleObj spid="_x0000_s10299" name="Equation" r:id="rId5" imgW="1828800" imgH="431800" progId="">
                <p:embed/>
              </p:oleObj>
            </a:graphicData>
          </a:graphic>
        </p:graphicFrame>
      </p:grpSp>
      <p:sp>
        <p:nvSpPr>
          <p:cNvPr id="10250" name="Rectangle 10"/>
          <p:cNvSpPr>
            <a:spLocks noChangeArrowheads="1"/>
          </p:cNvSpPr>
          <p:nvPr/>
        </p:nvSpPr>
        <p:spPr bwMode="auto">
          <a:xfrm>
            <a:off x="395288" y="4133850"/>
            <a:ext cx="3241675"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algn="ctr" eaLnBrk="1" hangingPunct="1"/>
            <a:r>
              <a:rPr lang="zh-CN" altLang="en-US">
                <a:solidFill>
                  <a:srgbClr val="CC0066"/>
                </a:solidFill>
                <a:ea typeface="黑体" pitchFamily="49" charset="-122"/>
              </a:rPr>
              <a:t>滞后校正网络</a:t>
            </a:r>
            <a:endParaRPr lang="en-US" altLang="zh-CN">
              <a:solidFill>
                <a:srgbClr val="CC0066"/>
              </a:solidFill>
              <a:ea typeface="黑体" pitchFamily="49" charset="-122"/>
            </a:endParaRPr>
          </a:p>
        </p:txBody>
      </p:sp>
      <p:grpSp>
        <p:nvGrpSpPr>
          <p:cNvPr id="4" name="Group 11"/>
          <p:cNvGrpSpPr>
            <a:grpSpLocks/>
          </p:cNvGrpSpPr>
          <p:nvPr/>
        </p:nvGrpSpPr>
        <p:grpSpPr bwMode="auto">
          <a:xfrm>
            <a:off x="4714875" y="5445224"/>
            <a:ext cx="3968750" cy="985838"/>
            <a:chOff x="-62" y="3282"/>
            <a:chExt cx="2500" cy="621"/>
          </a:xfrm>
        </p:grpSpPr>
        <p:graphicFrame>
          <p:nvGraphicFramePr>
            <p:cNvPr id="10243" name="Object 3"/>
            <p:cNvGraphicFramePr>
              <a:graphicFrameLocks noChangeAspect="1"/>
            </p:cNvGraphicFramePr>
            <p:nvPr/>
          </p:nvGraphicFramePr>
          <p:xfrm>
            <a:off x="253" y="3282"/>
            <a:ext cx="2185" cy="621"/>
          </p:xfrm>
          <a:graphic>
            <a:graphicData uri="http://schemas.openxmlformats.org/presentationml/2006/ole">
              <p:oleObj spid="_x0000_s10300" name="Equation" r:id="rId6" imgW="1460500" imgH="419100" progId="">
                <p:embed/>
              </p:oleObj>
            </a:graphicData>
          </a:graphic>
        </p:graphicFrame>
        <p:sp>
          <p:nvSpPr>
            <p:cNvPr id="10252" name="AutoShape 13"/>
            <p:cNvSpPr>
              <a:spLocks noChangeArrowheads="1"/>
            </p:cNvSpPr>
            <p:nvPr/>
          </p:nvSpPr>
          <p:spPr bwMode="auto">
            <a:xfrm flipH="1">
              <a:off x="-62" y="3462"/>
              <a:ext cx="240" cy="286"/>
            </a:xfrm>
            <a:prstGeom prst="leftArrow">
              <a:avLst>
                <a:gd name="adj1" fmla="val 55694"/>
                <a:gd name="adj2" fmla="val 25000"/>
              </a:avLst>
            </a:prstGeom>
            <a:solidFill>
              <a:srgbClr val="00FFFF"/>
            </a:solidFill>
            <a:ln w="38100">
              <a:solidFill>
                <a:srgbClr val="000080"/>
              </a:solidFill>
              <a:miter lim="800000"/>
              <a:headEnd/>
              <a:tailEnd/>
            </a:ln>
          </p:spPr>
          <p:txBody>
            <a:bodyPr wrap="none" anchor="ct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grpSp>
      <p:graphicFrame>
        <p:nvGraphicFramePr>
          <p:cNvPr id="10242" name="Object 2"/>
          <p:cNvGraphicFramePr>
            <a:graphicFrameLocks noGrp="1" noChangeAspect="1"/>
          </p:cNvGraphicFramePr>
          <p:nvPr>
            <p:ph sz="half" idx="2"/>
          </p:nvPr>
        </p:nvGraphicFramePr>
        <p:xfrm>
          <a:off x="2411413" y="3068638"/>
          <a:ext cx="307975" cy="360362"/>
        </p:xfrm>
        <a:graphic>
          <a:graphicData uri="http://schemas.openxmlformats.org/presentationml/2006/ole">
            <p:oleObj spid="_x0000_s10301" name="Equation" r:id="rId7" imgW="152202" imgH="177569" progId="">
              <p:embed/>
            </p:oleObj>
          </a:graphicData>
        </a:graphic>
      </p:graphicFrame>
      <p:sp>
        <p:nvSpPr>
          <p:cNvPr id="15"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7.3 </a:t>
            </a:r>
            <a:r>
              <a:rPr lang="zh-CN" altLang="en-US" sz="2000" b="1" dirty="0">
                <a:latin typeface="楷体" panose="02010609060101010101" pitchFamily="49" charset="-122"/>
                <a:ea typeface="楷体" panose="02010609060101010101" pitchFamily="49" charset="-122"/>
              </a:rPr>
              <a:t>串联校正</a:t>
            </a:r>
          </a:p>
        </p:txBody>
      </p:sp>
    </p:spTree>
    <p:extLst>
      <p:ext uri="{BB962C8B-B14F-4D97-AF65-F5344CB8AC3E}">
        <p14:creationId xmlns="" xmlns:p14="http://schemas.microsoft.com/office/powerpoint/2010/main" val="4126075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7"/>
                                        </p:tgtEl>
                                        <p:attrNameLst>
                                          <p:attrName>style.visibility</p:attrName>
                                        </p:attrNameLst>
                                      </p:cBhvr>
                                      <p:to>
                                        <p:strVal val="visible"/>
                                      </p:to>
                                    </p:set>
                                    <p:anim calcmode="lin" valueType="num">
                                      <p:cBhvr additive="base">
                                        <p:cTn id="11" dur="500" fill="hold"/>
                                        <p:tgtEl>
                                          <p:spTgt spid="10247"/>
                                        </p:tgtEl>
                                        <p:attrNameLst>
                                          <p:attrName>ppt_x</p:attrName>
                                        </p:attrNameLst>
                                      </p:cBhvr>
                                      <p:tavLst>
                                        <p:tav tm="0">
                                          <p:val>
                                            <p:strVal val="#ppt_x"/>
                                          </p:val>
                                        </p:tav>
                                        <p:tav tm="100000">
                                          <p:val>
                                            <p:strVal val="#ppt_x"/>
                                          </p:val>
                                        </p:tav>
                                      </p:tavLst>
                                    </p:anim>
                                    <p:anim calcmode="lin" valueType="num">
                                      <p:cBhvr additive="base">
                                        <p:cTn id="12" dur="500" fill="hold"/>
                                        <p:tgtEl>
                                          <p:spTgt spid="1024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250"/>
                                        </p:tgtEl>
                                        <p:attrNameLst>
                                          <p:attrName>style.visibility</p:attrName>
                                        </p:attrNameLst>
                                      </p:cBhvr>
                                      <p:to>
                                        <p:strVal val="visible"/>
                                      </p:to>
                                    </p:set>
                                    <p:anim calcmode="lin" valueType="num">
                                      <p:cBhvr additive="base">
                                        <p:cTn id="15" dur="500" fill="hold"/>
                                        <p:tgtEl>
                                          <p:spTgt spid="10250"/>
                                        </p:tgtEl>
                                        <p:attrNameLst>
                                          <p:attrName>ppt_x</p:attrName>
                                        </p:attrNameLst>
                                      </p:cBhvr>
                                      <p:tavLst>
                                        <p:tav tm="0">
                                          <p:val>
                                            <p:strVal val="#ppt_x"/>
                                          </p:val>
                                        </p:tav>
                                        <p:tav tm="100000">
                                          <p:val>
                                            <p:strVal val="#ppt_x"/>
                                          </p:val>
                                        </p:tav>
                                      </p:tavLst>
                                    </p:anim>
                                    <p:anim calcmode="lin" valueType="num">
                                      <p:cBhvr additive="base">
                                        <p:cTn id="16" dur="500" fill="hold"/>
                                        <p:tgtEl>
                                          <p:spTgt spid="10250"/>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2"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slide(fromRight)">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734888" y="485800"/>
            <a:ext cx="8229600" cy="1143000"/>
          </a:xfrm>
        </p:spPr>
        <p:txBody>
          <a:bodyPr/>
          <a:lstStyle/>
          <a:p>
            <a:pPr algn="l"/>
            <a:r>
              <a:rPr lang="zh-CN" altLang="en-US" sz="3600" dirty="0"/>
              <a:t>滞后校正网络的频率特性</a:t>
            </a:r>
            <a:endParaRPr lang="zh-CN" altLang="en-US" sz="3600" dirty="0">
              <a:latin typeface="Times New Roman" pitchFamily="18" charset="0"/>
            </a:endParaRPr>
          </a:p>
        </p:txBody>
      </p:sp>
      <p:graphicFrame>
        <p:nvGraphicFramePr>
          <p:cNvPr id="11266" name="Object 2"/>
          <p:cNvGraphicFramePr>
            <a:graphicFrameLocks noChangeAspect="1"/>
          </p:cNvGraphicFramePr>
          <p:nvPr/>
        </p:nvGraphicFramePr>
        <p:xfrm>
          <a:off x="899592" y="1484784"/>
          <a:ext cx="3468688" cy="985838"/>
        </p:xfrm>
        <a:graphic>
          <a:graphicData uri="http://schemas.openxmlformats.org/presentationml/2006/ole">
            <p:oleObj spid="_x0000_s11280" name="Equation" r:id="rId3" imgW="1460500" imgH="419100" progId="">
              <p:embed/>
            </p:oleObj>
          </a:graphicData>
        </a:graphic>
      </p:graphicFrame>
      <p:pic>
        <p:nvPicPr>
          <p:cNvPr id="480264" name="Picture 8" descr="kz310"/>
          <p:cNvPicPr>
            <a:picLocks noGrp="1" noChangeAspect="1" noChangeArrowheads="1"/>
          </p:cNvPicPr>
          <p:nvPr>
            <p:ph idx="1"/>
          </p:nvPr>
        </p:nvPicPr>
        <p:blipFill>
          <a:blip r:embed="rId4" cstate="print">
            <a:extLst>
              <a:ext uri="{28A0092B-C50C-407E-A947-70E740481C1C}">
                <a14:useLocalDpi xmlns="" xmlns:a14="http://schemas.microsoft.com/office/drawing/2010/main" val="0"/>
              </a:ext>
            </a:extLst>
          </a:blip>
          <a:srcRect/>
          <a:stretch>
            <a:fillRect/>
          </a:stretch>
        </p:blipFill>
        <p:spPr>
          <a:xfrm>
            <a:off x="0" y="2500306"/>
            <a:ext cx="6264275" cy="3702050"/>
          </a:xfrm>
        </p:spPr>
      </p:pic>
      <p:sp>
        <p:nvSpPr>
          <p:cNvPr id="5"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7.3 </a:t>
            </a:r>
            <a:r>
              <a:rPr lang="zh-CN" altLang="en-US" sz="2000" b="1" dirty="0">
                <a:latin typeface="楷体" panose="02010609060101010101" pitchFamily="49" charset="-122"/>
                <a:ea typeface="楷体" panose="02010609060101010101" pitchFamily="49" charset="-122"/>
              </a:rPr>
              <a:t>串联校正</a:t>
            </a:r>
          </a:p>
        </p:txBody>
      </p:sp>
      <p:sp>
        <p:nvSpPr>
          <p:cNvPr id="6" name="TextBox 5"/>
          <p:cNvSpPr txBox="1"/>
          <p:nvPr/>
        </p:nvSpPr>
        <p:spPr>
          <a:xfrm>
            <a:off x="6357982" y="3978196"/>
            <a:ext cx="2714612" cy="2308324"/>
          </a:xfrm>
          <a:prstGeom prst="rect">
            <a:avLst/>
          </a:prstGeom>
          <a:solidFill>
            <a:srgbClr val="FFFF00"/>
          </a:solidFill>
          <a:ln>
            <a:solidFill>
              <a:schemeClr val="tx1"/>
            </a:solidFill>
          </a:ln>
        </p:spPr>
        <p:txBody>
          <a:bodyPr wrap="square" rtlCol="0">
            <a:spAutoFit/>
          </a:bodyPr>
          <a:lstStyle/>
          <a:p>
            <a:r>
              <a:rPr lang="zh-CN" altLang="en-US" sz="2400" dirty="0" smtClean="0"/>
              <a:t>滞后校正不是利用其增大相位差来改善系统校正，而是使用其中频段幅频特性的减小特性改善系统性能！</a:t>
            </a:r>
            <a:endParaRPr lang="zh-CN" altLang="en-US" sz="2400" dirty="0"/>
          </a:p>
        </p:txBody>
      </p:sp>
      <p:graphicFrame>
        <p:nvGraphicFramePr>
          <p:cNvPr id="11281" name="Object 17"/>
          <p:cNvGraphicFramePr>
            <a:graphicFrameLocks noChangeAspect="1"/>
          </p:cNvGraphicFramePr>
          <p:nvPr/>
        </p:nvGraphicFramePr>
        <p:xfrm>
          <a:off x="6500826" y="857232"/>
          <a:ext cx="2460625" cy="2441575"/>
        </p:xfrm>
        <a:graphic>
          <a:graphicData uri="http://schemas.openxmlformats.org/presentationml/2006/ole">
            <p:oleObj spid="_x0000_s11281" name="公式" r:id="rId5" imgW="1346040" imgH="1333440" progId="Equation.3">
              <p:embed/>
            </p:oleObj>
          </a:graphicData>
        </a:graphic>
      </p:graphicFrame>
    </p:spTree>
    <p:extLst>
      <p:ext uri="{BB962C8B-B14F-4D97-AF65-F5344CB8AC3E}">
        <p14:creationId xmlns="" xmlns:p14="http://schemas.microsoft.com/office/powerpoint/2010/main" val="18318882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480264"/>
                                        </p:tgtEl>
                                        <p:attrNameLst>
                                          <p:attrName>style.visibility</p:attrName>
                                        </p:attrNameLst>
                                      </p:cBhvr>
                                      <p:to>
                                        <p:strVal val="visible"/>
                                      </p:to>
                                    </p:set>
                                    <p:animEffect transition="in" filter="checkerboard(across)">
                                      <p:cBhvr>
                                        <p:cTn id="13" dur="500"/>
                                        <p:tgtEl>
                                          <p:spTgt spid="480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2483768" y="1628800"/>
            <a:ext cx="4464496" cy="4680520"/>
          </a:xfrm>
          <a:noFill/>
          <a:ln/>
        </p:spPr>
        <p:txBody>
          <a:bodyPr>
            <a:normAutofit fontScale="92500" lnSpcReduction="20000"/>
          </a:bodyPr>
          <a:lstStyle/>
          <a:p>
            <a:pPr>
              <a:spcBef>
                <a:spcPct val="50000"/>
              </a:spcBef>
              <a:buClr>
                <a:srgbClr val="FF0000"/>
              </a:buClr>
              <a:buFont typeface="Wingdings" pitchFamily="2" charset="2"/>
              <a:buChar char="Ø"/>
            </a:pPr>
            <a:r>
              <a:rPr lang="zh-CN" altLang="en-US" sz="2400" b="1" dirty="0">
                <a:solidFill>
                  <a:srgbClr val="C0C0C0"/>
                </a:solidFill>
                <a:latin typeface="黑体" panose="02010609060101010101" pitchFamily="49" charset="-122"/>
                <a:ea typeface="黑体" panose="02010609060101010101" pitchFamily="49" charset="-122"/>
              </a:rPr>
              <a:t>概述</a:t>
            </a:r>
          </a:p>
          <a:p>
            <a:pPr>
              <a:spcBef>
                <a:spcPct val="50000"/>
              </a:spcBef>
              <a:buClr>
                <a:srgbClr val="FF0000"/>
              </a:buClr>
              <a:buFont typeface="Wingdings" pitchFamily="2" charset="2"/>
              <a:buChar char="Ø"/>
            </a:pPr>
            <a:r>
              <a:rPr lang="zh-CN" altLang="en-US" sz="2400" b="1" dirty="0">
                <a:solidFill>
                  <a:srgbClr val="C0C0C0"/>
                </a:solidFill>
                <a:latin typeface="黑体" panose="02010609060101010101" pitchFamily="49" charset="-122"/>
                <a:ea typeface="黑体" panose="02010609060101010101" pitchFamily="49" charset="-122"/>
              </a:rPr>
              <a:t>控制系统的动态数学模型</a:t>
            </a:r>
          </a:p>
          <a:p>
            <a:pPr>
              <a:spcBef>
                <a:spcPct val="50000"/>
              </a:spcBef>
              <a:buClr>
                <a:srgbClr val="FF0000"/>
              </a:buClr>
              <a:buFont typeface="Wingdings" pitchFamily="2" charset="2"/>
              <a:buChar char="Ø"/>
            </a:pPr>
            <a:r>
              <a:rPr lang="zh-CN" altLang="en-US" sz="2400" b="1" dirty="0">
                <a:solidFill>
                  <a:srgbClr val="C0C0C0"/>
                </a:solidFill>
                <a:latin typeface="黑体" panose="02010609060101010101" pitchFamily="49" charset="-122"/>
                <a:ea typeface="黑体" panose="02010609060101010101" pitchFamily="49" charset="-122"/>
              </a:rPr>
              <a:t>时域瞬态响应分析</a:t>
            </a:r>
          </a:p>
          <a:p>
            <a:pPr>
              <a:spcBef>
                <a:spcPct val="50000"/>
              </a:spcBef>
              <a:buClr>
                <a:srgbClr val="FF0000"/>
              </a:buClr>
              <a:buFont typeface="Wingdings" pitchFamily="2" charset="2"/>
              <a:buChar char="Ø"/>
            </a:pPr>
            <a:r>
              <a:rPr lang="zh-CN" altLang="en-US" sz="2400" b="1" dirty="0">
                <a:solidFill>
                  <a:srgbClr val="C0C0C0"/>
                </a:solidFill>
                <a:latin typeface="黑体" panose="02010609060101010101" pitchFamily="49" charset="-122"/>
                <a:ea typeface="黑体" panose="02010609060101010101" pitchFamily="49" charset="-122"/>
              </a:rPr>
              <a:t>控制系统的频率特性</a:t>
            </a:r>
          </a:p>
          <a:p>
            <a:pPr>
              <a:spcBef>
                <a:spcPct val="50000"/>
              </a:spcBef>
              <a:buClr>
                <a:srgbClr val="FF0000"/>
              </a:buClr>
              <a:buFont typeface="Wingdings" pitchFamily="2" charset="2"/>
              <a:buChar char="Ø"/>
            </a:pPr>
            <a:r>
              <a:rPr lang="zh-CN" altLang="en-US" sz="2400" b="1" dirty="0">
                <a:solidFill>
                  <a:srgbClr val="C0C0C0"/>
                </a:solidFill>
                <a:latin typeface="黑体" panose="02010609060101010101" pitchFamily="49" charset="-122"/>
                <a:ea typeface="黑体" panose="02010609060101010101" pitchFamily="49" charset="-122"/>
              </a:rPr>
              <a:t>控制系统的稳定性分析</a:t>
            </a:r>
          </a:p>
          <a:p>
            <a:pPr>
              <a:spcBef>
                <a:spcPct val="50000"/>
              </a:spcBef>
              <a:buClr>
                <a:srgbClr val="FF0000"/>
              </a:buClr>
              <a:buFont typeface="Wingdings" pitchFamily="2" charset="2"/>
              <a:buChar char="Ø"/>
            </a:pPr>
            <a:r>
              <a:rPr lang="zh-CN" altLang="en-US" sz="2400" b="1" dirty="0">
                <a:solidFill>
                  <a:srgbClr val="C0C0C0"/>
                </a:solidFill>
                <a:latin typeface="黑体" panose="02010609060101010101" pitchFamily="49" charset="-122"/>
                <a:ea typeface="黑体" panose="02010609060101010101" pitchFamily="49" charset="-122"/>
              </a:rPr>
              <a:t>控制系统的误差分析和计算</a:t>
            </a:r>
            <a:endParaRPr lang="en-US" altLang="zh-CN" sz="2400" b="1" dirty="0">
              <a:solidFill>
                <a:srgbClr val="C0C0C0"/>
              </a:solidFill>
              <a:latin typeface="黑体" panose="02010609060101010101" pitchFamily="49" charset="-122"/>
              <a:ea typeface="黑体" panose="02010609060101010101" pitchFamily="49" charset="-122"/>
            </a:endParaRPr>
          </a:p>
          <a:p>
            <a:pPr>
              <a:spcBef>
                <a:spcPct val="50000"/>
              </a:spcBef>
              <a:buClr>
                <a:srgbClr val="FF0000"/>
              </a:buClr>
              <a:buFont typeface="Wingdings" pitchFamily="2" charset="2"/>
              <a:buChar char="Ø"/>
            </a:pPr>
            <a:r>
              <a:rPr lang="zh-CN" altLang="en-US" sz="3000" b="1" dirty="0">
                <a:solidFill>
                  <a:srgbClr val="FF0000"/>
                </a:solidFill>
                <a:latin typeface="黑体" panose="02010609060101010101" pitchFamily="49" charset="-122"/>
                <a:ea typeface="黑体" panose="02010609060101010101" pitchFamily="49" charset="-122"/>
              </a:rPr>
              <a:t>控制系统的综合与校正</a:t>
            </a:r>
            <a:endParaRPr lang="en-US" altLang="zh-CN" sz="3000" b="1" dirty="0">
              <a:solidFill>
                <a:srgbClr val="FF0000"/>
              </a:solidFill>
              <a:latin typeface="黑体" panose="02010609060101010101" pitchFamily="49" charset="-122"/>
              <a:ea typeface="黑体" panose="02010609060101010101" pitchFamily="49" charset="-122"/>
            </a:endParaRPr>
          </a:p>
          <a:p>
            <a:pPr>
              <a:spcBef>
                <a:spcPct val="50000"/>
              </a:spcBef>
              <a:buClr>
                <a:srgbClr val="FF0000"/>
              </a:buClr>
              <a:buFont typeface="Wingdings" pitchFamily="2" charset="2"/>
              <a:buChar char="Ø"/>
            </a:pPr>
            <a:r>
              <a:rPr lang="zh-CN" altLang="en-US" sz="2400" b="1" dirty="0">
                <a:solidFill>
                  <a:srgbClr val="C0C0C0"/>
                </a:solidFill>
                <a:latin typeface="黑体" panose="02010609060101010101" pitchFamily="49" charset="-122"/>
                <a:ea typeface="黑体" panose="02010609060101010101" pitchFamily="49" charset="-122"/>
              </a:rPr>
              <a:t>根轨迹法</a:t>
            </a:r>
            <a:endParaRPr lang="en-US" altLang="zh-CN" sz="2400" b="1" dirty="0">
              <a:solidFill>
                <a:srgbClr val="C0C0C0"/>
              </a:solidFill>
              <a:latin typeface="黑体" panose="02010609060101010101" pitchFamily="49" charset="-122"/>
              <a:ea typeface="黑体" panose="02010609060101010101" pitchFamily="49" charset="-122"/>
            </a:endParaRPr>
          </a:p>
          <a:p>
            <a:pPr>
              <a:spcBef>
                <a:spcPct val="50000"/>
              </a:spcBef>
              <a:buClr>
                <a:srgbClr val="FF0000"/>
              </a:buClr>
              <a:buFont typeface="Wingdings" pitchFamily="2" charset="2"/>
              <a:buChar char="Ø"/>
            </a:pPr>
            <a:r>
              <a:rPr lang="zh-CN" altLang="en-US" sz="2400" b="1" dirty="0">
                <a:solidFill>
                  <a:srgbClr val="C0C0C0"/>
                </a:solidFill>
                <a:latin typeface="黑体" panose="02010609060101010101" pitchFamily="49" charset="-122"/>
                <a:ea typeface="黑体" panose="02010609060101010101" pitchFamily="49" charset="-122"/>
              </a:rPr>
              <a:t>控制系统的非线性问题</a:t>
            </a:r>
            <a:endParaRPr lang="en-US" altLang="zh-CN" sz="2400" b="1" dirty="0">
              <a:solidFill>
                <a:srgbClr val="C0C0C0"/>
              </a:solidFill>
              <a:latin typeface="黑体" panose="02010609060101010101" pitchFamily="49" charset="-122"/>
              <a:ea typeface="黑体" panose="02010609060101010101" pitchFamily="49" charset="-122"/>
            </a:endParaRPr>
          </a:p>
          <a:p>
            <a:pPr>
              <a:spcBef>
                <a:spcPct val="50000"/>
              </a:spcBef>
              <a:buClr>
                <a:srgbClr val="FF0000"/>
              </a:buClr>
              <a:buFont typeface="Wingdings" pitchFamily="2" charset="2"/>
              <a:buChar char="Ø"/>
            </a:pPr>
            <a:r>
              <a:rPr lang="zh-CN" altLang="en-US" sz="2400" b="1" dirty="0">
                <a:solidFill>
                  <a:srgbClr val="C0C0C0"/>
                </a:solidFill>
                <a:latin typeface="黑体" panose="02010609060101010101" pitchFamily="49" charset="-122"/>
                <a:ea typeface="黑体" panose="02010609060101010101" pitchFamily="49" charset="-122"/>
              </a:rPr>
              <a:t>计算机控制系统</a:t>
            </a:r>
            <a:endParaRPr lang="en-US" altLang="zh-CN" sz="2400" b="1" dirty="0">
              <a:solidFill>
                <a:srgbClr val="C0C0C0"/>
              </a:solidFill>
              <a:latin typeface="黑体" panose="02010609060101010101" pitchFamily="49" charset="-122"/>
              <a:ea typeface="黑体" panose="02010609060101010101" pitchFamily="49" charset="-122"/>
            </a:endParaRPr>
          </a:p>
        </p:txBody>
      </p:sp>
      <p:grpSp>
        <p:nvGrpSpPr>
          <p:cNvPr id="5" name="Group 13"/>
          <p:cNvGrpSpPr>
            <a:grpSpLocks/>
          </p:cNvGrpSpPr>
          <p:nvPr/>
        </p:nvGrpSpPr>
        <p:grpSpPr bwMode="auto">
          <a:xfrm>
            <a:off x="2914774" y="764705"/>
            <a:ext cx="3313112" cy="576064"/>
            <a:chOff x="1927" y="300"/>
            <a:chExt cx="2087" cy="453"/>
          </a:xfrm>
          <a:solidFill>
            <a:srgbClr val="92D050"/>
          </a:solidFill>
        </p:grpSpPr>
        <p:sp>
          <p:nvSpPr>
            <p:cNvPr id="6" name="AutoShape 7"/>
            <p:cNvSpPr>
              <a:spLocks noChangeArrowheads="1"/>
            </p:cNvSpPr>
            <p:nvPr/>
          </p:nvSpPr>
          <p:spPr bwMode="gray">
            <a:xfrm>
              <a:off x="1927" y="300"/>
              <a:ext cx="2087" cy="453"/>
            </a:xfrm>
            <a:prstGeom prst="roundRect">
              <a:avLst>
                <a:gd name="adj" fmla="val 50000"/>
              </a:avLst>
            </a:prstGeom>
            <a:grpFill/>
            <a:ln w="57150">
              <a:solidFill>
                <a:srgbClr val="FFFF00"/>
              </a:solidFill>
              <a:round/>
              <a:headEnd/>
              <a:tailEnd/>
            </a:ln>
            <a:effectLst>
              <a:outerShdw dist="52363" dir="4557825" algn="ctr" rotWithShape="0">
                <a:srgbClr val="1C1C1C">
                  <a:alpha val="50000"/>
                </a:srgbClr>
              </a:outerShdw>
            </a:effec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defRPr/>
              </a:pPr>
              <a:endParaRPr lang="zh-CN" altLang="en-US" sz="1800"/>
            </a:p>
          </p:txBody>
        </p:sp>
        <p:sp>
          <p:nvSpPr>
            <p:cNvPr id="7" name="Text Box 8"/>
            <p:cNvSpPr txBox="1">
              <a:spLocks noChangeArrowheads="1"/>
            </p:cNvSpPr>
            <p:nvPr/>
          </p:nvSpPr>
          <p:spPr bwMode="auto">
            <a:xfrm>
              <a:off x="2081" y="390"/>
              <a:ext cx="1769" cy="306"/>
            </a:xfrm>
            <a:prstGeom prst="rect">
              <a:avLst/>
            </a:prstGeom>
            <a:grp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lnSpc>
                  <a:spcPct val="80000"/>
                </a:lnSpc>
                <a:spcBef>
                  <a:spcPct val="50000"/>
                </a:spcBef>
                <a:buFontTx/>
                <a:buNone/>
                <a:defRPr/>
              </a:pPr>
              <a:r>
                <a:rPr lang="zh-CN" altLang="en-US" sz="2400" b="1" dirty="0">
                  <a:latin typeface="黑体" panose="02010609060101010101" pitchFamily="49" charset="-122"/>
                  <a:ea typeface="黑体" panose="02010609060101010101" pitchFamily="49" charset="-122"/>
                </a:rPr>
                <a:t>目    录</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p:cTn id="7" dur="1000" fill="hold"/>
                                        <p:tgtEl>
                                          <p:spTgt spid="717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17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171">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7171">
                                            <p:txEl>
                                              <p:pRg st="0" end="0"/>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Effect transition="in" filter="barn(inVertical)">
                                      <p:cBhvr>
                                        <p:cTn id="13" dur="500"/>
                                        <p:tgtEl>
                                          <p:spTgt spid="7171">
                                            <p:txEl>
                                              <p:pRg st="1" end="1"/>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7171">
                                            <p:txEl>
                                              <p:pRg st="2" end="2"/>
                                            </p:txEl>
                                          </p:spTgt>
                                        </p:tgtEl>
                                        <p:attrNameLst>
                                          <p:attrName>style.visibility</p:attrName>
                                        </p:attrNameLst>
                                      </p:cBhvr>
                                      <p:to>
                                        <p:strVal val="visible"/>
                                      </p:to>
                                    </p:set>
                                    <p:animEffect transition="in" filter="barn(inVertical)">
                                      <p:cBhvr>
                                        <p:cTn id="16" dur="500"/>
                                        <p:tgtEl>
                                          <p:spTgt spid="7171">
                                            <p:txEl>
                                              <p:pRg st="2" end="2"/>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animEffect transition="in" filter="barn(inVertical)">
                                      <p:cBhvr>
                                        <p:cTn id="19" dur="500"/>
                                        <p:tgtEl>
                                          <p:spTgt spid="7171">
                                            <p:txEl>
                                              <p:pRg st="3" end="3"/>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7171">
                                            <p:txEl>
                                              <p:pRg st="4" end="4"/>
                                            </p:txEl>
                                          </p:spTgt>
                                        </p:tgtEl>
                                        <p:attrNameLst>
                                          <p:attrName>style.visibility</p:attrName>
                                        </p:attrNameLst>
                                      </p:cBhvr>
                                      <p:to>
                                        <p:strVal val="visible"/>
                                      </p:to>
                                    </p:set>
                                    <p:animEffect transition="in" filter="barn(inVertical)">
                                      <p:cBhvr>
                                        <p:cTn id="22" dur="500"/>
                                        <p:tgtEl>
                                          <p:spTgt spid="7171">
                                            <p:txEl>
                                              <p:pRg st="4" end="4"/>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7171">
                                            <p:txEl>
                                              <p:pRg st="5" end="5"/>
                                            </p:txEl>
                                          </p:spTgt>
                                        </p:tgtEl>
                                        <p:attrNameLst>
                                          <p:attrName>style.visibility</p:attrName>
                                        </p:attrNameLst>
                                      </p:cBhvr>
                                      <p:to>
                                        <p:strVal val="visible"/>
                                      </p:to>
                                    </p:set>
                                    <p:animEffect transition="in" filter="barn(inVertical)">
                                      <p:cBhvr>
                                        <p:cTn id="25" dur="500"/>
                                        <p:tgtEl>
                                          <p:spTgt spid="7171">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7171">
                                            <p:txEl>
                                              <p:pRg st="6" end="6"/>
                                            </p:txEl>
                                          </p:spTgt>
                                        </p:tgtEl>
                                        <p:attrNameLst>
                                          <p:attrName>style.visibility</p:attrName>
                                        </p:attrNameLst>
                                      </p:cBhvr>
                                      <p:to>
                                        <p:strVal val="visible"/>
                                      </p:to>
                                    </p:set>
                                    <p:animEffect transition="in" filter="barn(inVertical)">
                                      <p:cBhvr>
                                        <p:cTn id="28" dur="500"/>
                                        <p:tgtEl>
                                          <p:spTgt spid="7171">
                                            <p:txEl>
                                              <p:pRg st="6" end="6"/>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7171">
                                            <p:txEl>
                                              <p:pRg st="7" end="7"/>
                                            </p:txEl>
                                          </p:spTgt>
                                        </p:tgtEl>
                                        <p:attrNameLst>
                                          <p:attrName>style.visibility</p:attrName>
                                        </p:attrNameLst>
                                      </p:cBhvr>
                                      <p:to>
                                        <p:strVal val="visible"/>
                                      </p:to>
                                    </p:set>
                                    <p:animEffect transition="in" filter="barn(inVertical)">
                                      <p:cBhvr>
                                        <p:cTn id="31" dur="500"/>
                                        <p:tgtEl>
                                          <p:spTgt spid="7171">
                                            <p:txEl>
                                              <p:pRg st="7" end="7"/>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7171">
                                            <p:txEl>
                                              <p:pRg st="8" end="8"/>
                                            </p:txEl>
                                          </p:spTgt>
                                        </p:tgtEl>
                                        <p:attrNameLst>
                                          <p:attrName>style.visibility</p:attrName>
                                        </p:attrNameLst>
                                      </p:cBhvr>
                                      <p:to>
                                        <p:strVal val="visible"/>
                                      </p:to>
                                    </p:set>
                                    <p:animEffect transition="in" filter="barn(inVertical)">
                                      <p:cBhvr>
                                        <p:cTn id="34" dur="500"/>
                                        <p:tgtEl>
                                          <p:spTgt spid="7171">
                                            <p:txEl>
                                              <p:pRg st="8" end="8"/>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7171">
                                            <p:txEl>
                                              <p:pRg st="9" end="9"/>
                                            </p:txEl>
                                          </p:spTgt>
                                        </p:tgtEl>
                                        <p:attrNameLst>
                                          <p:attrName>style.visibility</p:attrName>
                                        </p:attrNameLst>
                                      </p:cBhvr>
                                      <p:to>
                                        <p:strVal val="visible"/>
                                      </p:to>
                                    </p:set>
                                    <p:animEffect transition="in" filter="barn(inVertical)">
                                      <p:cBhvr>
                                        <p:cTn id="37" dur="500"/>
                                        <p:tgtEl>
                                          <p:spTgt spid="7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23552" y="548159"/>
            <a:ext cx="7416800" cy="936625"/>
          </a:xfrm>
        </p:spPr>
        <p:txBody>
          <a:bodyPr/>
          <a:lstStyle/>
          <a:p>
            <a:pPr algn="l"/>
            <a:r>
              <a:rPr lang="zh-CN" altLang="en-US" sz="3200" dirty="0">
                <a:latin typeface="Times New Roman" pitchFamily="18" charset="0"/>
              </a:rPr>
              <a:t>滞后校正网络的作用</a:t>
            </a:r>
          </a:p>
        </p:txBody>
      </p:sp>
      <p:pic>
        <p:nvPicPr>
          <p:cNvPr id="87043" name="Picture 9" descr="kz311"/>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1727200" y="1357313"/>
            <a:ext cx="6048375" cy="4087812"/>
          </a:xfrm>
        </p:spPr>
      </p:pic>
      <p:grpSp>
        <p:nvGrpSpPr>
          <p:cNvPr id="2" name="Group 11"/>
          <p:cNvGrpSpPr>
            <a:grpSpLocks/>
          </p:cNvGrpSpPr>
          <p:nvPr/>
        </p:nvGrpSpPr>
        <p:grpSpPr bwMode="auto">
          <a:xfrm>
            <a:off x="2363788" y="2316163"/>
            <a:ext cx="4800600" cy="3062287"/>
            <a:chOff x="1194" y="1323"/>
            <a:chExt cx="3024" cy="1929"/>
          </a:xfrm>
        </p:grpSpPr>
        <p:sp>
          <p:nvSpPr>
            <p:cNvPr id="91145" name="Line 5"/>
            <p:cNvSpPr>
              <a:spLocks noChangeShapeType="1"/>
            </p:cNvSpPr>
            <p:nvPr/>
          </p:nvSpPr>
          <p:spPr bwMode="auto">
            <a:xfrm>
              <a:off x="2093" y="1802"/>
              <a:ext cx="1569" cy="473"/>
            </a:xfrm>
            <a:prstGeom prst="line">
              <a:avLst/>
            </a:prstGeom>
            <a:noFill/>
            <a:ln w="381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91146" name="Line 6"/>
            <p:cNvSpPr>
              <a:spLocks noChangeShapeType="1"/>
            </p:cNvSpPr>
            <p:nvPr/>
          </p:nvSpPr>
          <p:spPr bwMode="auto">
            <a:xfrm>
              <a:off x="1695" y="1323"/>
              <a:ext cx="408" cy="486"/>
            </a:xfrm>
            <a:prstGeom prst="line">
              <a:avLst/>
            </a:prstGeom>
            <a:noFill/>
            <a:ln w="381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91147" name="Freeform 7"/>
            <p:cNvSpPr>
              <a:spLocks/>
            </p:cNvSpPr>
            <p:nvPr/>
          </p:nvSpPr>
          <p:spPr bwMode="auto">
            <a:xfrm>
              <a:off x="1194" y="2478"/>
              <a:ext cx="3024" cy="774"/>
            </a:xfrm>
            <a:custGeom>
              <a:avLst/>
              <a:gdLst>
                <a:gd name="T0" fmla="*/ 0 w 3024"/>
                <a:gd name="T1" fmla="*/ 0 h 774"/>
                <a:gd name="T2" fmla="*/ 300 w 3024"/>
                <a:gd name="T3" fmla="*/ 84 h 774"/>
                <a:gd name="T4" fmla="*/ 684 w 3024"/>
                <a:gd name="T5" fmla="*/ 270 h 774"/>
                <a:gd name="T6" fmla="*/ 870 w 3024"/>
                <a:gd name="T7" fmla="*/ 222 h 774"/>
                <a:gd name="T8" fmla="*/ 1068 w 3024"/>
                <a:gd name="T9" fmla="*/ 144 h 774"/>
                <a:gd name="T10" fmla="*/ 1350 w 3024"/>
                <a:gd name="T11" fmla="*/ 84 h 774"/>
                <a:gd name="T12" fmla="*/ 1602 w 3024"/>
                <a:gd name="T13" fmla="*/ 54 h 774"/>
                <a:gd name="T14" fmla="*/ 1836 w 3024"/>
                <a:gd name="T15" fmla="*/ 60 h 774"/>
                <a:gd name="T16" fmla="*/ 2100 w 3024"/>
                <a:gd name="T17" fmla="*/ 132 h 774"/>
                <a:gd name="T18" fmla="*/ 2286 w 3024"/>
                <a:gd name="T19" fmla="*/ 228 h 774"/>
                <a:gd name="T20" fmla="*/ 2442 w 3024"/>
                <a:gd name="T21" fmla="*/ 360 h 774"/>
                <a:gd name="T22" fmla="*/ 2628 w 3024"/>
                <a:gd name="T23" fmla="*/ 564 h 774"/>
                <a:gd name="T24" fmla="*/ 2778 w 3024"/>
                <a:gd name="T25" fmla="*/ 678 h 774"/>
                <a:gd name="T26" fmla="*/ 2928 w 3024"/>
                <a:gd name="T27" fmla="*/ 750 h 774"/>
                <a:gd name="T28" fmla="*/ 3024 w 3024"/>
                <a:gd name="T29" fmla="*/ 774 h 77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24"/>
                <a:gd name="T46" fmla="*/ 0 h 774"/>
                <a:gd name="T47" fmla="*/ 3024 w 3024"/>
                <a:gd name="T48" fmla="*/ 774 h 77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24" h="774">
                  <a:moveTo>
                    <a:pt x="0" y="0"/>
                  </a:moveTo>
                  <a:cubicBezTo>
                    <a:pt x="50" y="14"/>
                    <a:pt x="186" y="39"/>
                    <a:pt x="300" y="84"/>
                  </a:cubicBezTo>
                  <a:cubicBezTo>
                    <a:pt x="414" y="129"/>
                    <a:pt x="589" y="247"/>
                    <a:pt x="684" y="270"/>
                  </a:cubicBezTo>
                  <a:cubicBezTo>
                    <a:pt x="779" y="293"/>
                    <a:pt x="806" y="243"/>
                    <a:pt x="870" y="222"/>
                  </a:cubicBezTo>
                  <a:cubicBezTo>
                    <a:pt x="934" y="201"/>
                    <a:pt x="988" y="167"/>
                    <a:pt x="1068" y="144"/>
                  </a:cubicBezTo>
                  <a:cubicBezTo>
                    <a:pt x="1148" y="121"/>
                    <a:pt x="1261" y="99"/>
                    <a:pt x="1350" y="84"/>
                  </a:cubicBezTo>
                  <a:cubicBezTo>
                    <a:pt x="1439" y="69"/>
                    <a:pt x="1521" y="58"/>
                    <a:pt x="1602" y="54"/>
                  </a:cubicBezTo>
                  <a:cubicBezTo>
                    <a:pt x="1683" y="50"/>
                    <a:pt x="1753" y="47"/>
                    <a:pt x="1836" y="60"/>
                  </a:cubicBezTo>
                  <a:cubicBezTo>
                    <a:pt x="1919" y="73"/>
                    <a:pt x="2025" y="104"/>
                    <a:pt x="2100" y="132"/>
                  </a:cubicBezTo>
                  <a:cubicBezTo>
                    <a:pt x="2175" y="160"/>
                    <a:pt x="2229" y="190"/>
                    <a:pt x="2286" y="228"/>
                  </a:cubicBezTo>
                  <a:cubicBezTo>
                    <a:pt x="2343" y="266"/>
                    <a:pt x="2385" y="304"/>
                    <a:pt x="2442" y="360"/>
                  </a:cubicBezTo>
                  <a:cubicBezTo>
                    <a:pt x="2499" y="416"/>
                    <a:pt x="2572" y="511"/>
                    <a:pt x="2628" y="564"/>
                  </a:cubicBezTo>
                  <a:cubicBezTo>
                    <a:pt x="2684" y="617"/>
                    <a:pt x="2728" y="647"/>
                    <a:pt x="2778" y="678"/>
                  </a:cubicBezTo>
                  <a:cubicBezTo>
                    <a:pt x="2828" y="709"/>
                    <a:pt x="2887" y="734"/>
                    <a:pt x="2928" y="750"/>
                  </a:cubicBezTo>
                  <a:cubicBezTo>
                    <a:pt x="2969" y="766"/>
                    <a:pt x="3004" y="769"/>
                    <a:pt x="3024" y="774"/>
                  </a:cubicBezTo>
                </a:path>
              </a:pathLst>
            </a:custGeom>
            <a:noFill/>
            <a:ln w="38100">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sp>
        <p:nvSpPr>
          <p:cNvPr id="481288" name="Rectangle 8"/>
          <p:cNvSpPr>
            <a:spLocks noChangeArrowheads="1"/>
          </p:cNvSpPr>
          <p:nvPr/>
        </p:nvSpPr>
        <p:spPr bwMode="auto">
          <a:xfrm>
            <a:off x="1928813" y="5372100"/>
            <a:ext cx="7215187" cy="1169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a:lnSpc>
                <a:spcPct val="115000"/>
              </a:lnSpc>
            </a:pPr>
            <a:r>
              <a:rPr lang="zh-CN" altLang="en-US" sz="2800">
                <a:solidFill>
                  <a:srgbClr val="CC0066"/>
                </a:solidFill>
              </a:rPr>
              <a:t>以牺牲快速性</a:t>
            </a:r>
            <a:r>
              <a:rPr lang="en-US" altLang="zh-CN" sz="2800">
                <a:solidFill>
                  <a:srgbClr val="CC0066"/>
                </a:solidFill>
              </a:rPr>
              <a:t>(</a:t>
            </a:r>
            <a:r>
              <a:rPr lang="zh-CN" altLang="en-US" sz="2800">
                <a:solidFill>
                  <a:srgbClr val="CC0066"/>
                </a:solidFill>
              </a:rPr>
              <a:t>带宽减小</a:t>
            </a:r>
            <a:r>
              <a:rPr lang="en-US" altLang="zh-CN" sz="2800">
                <a:solidFill>
                  <a:srgbClr val="CC0066"/>
                </a:solidFill>
              </a:rPr>
              <a:t>)</a:t>
            </a:r>
            <a:r>
              <a:rPr lang="zh-CN" altLang="en-US" sz="2800">
                <a:solidFill>
                  <a:srgbClr val="CC0066"/>
                </a:solidFill>
              </a:rPr>
              <a:t>来换取稳定性；</a:t>
            </a:r>
          </a:p>
          <a:p>
            <a:pPr>
              <a:lnSpc>
                <a:spcPct val="115000"/>
              </a:lnSpc>
            </a:pPr>
            <a:r>
              <a:rPr lang="zh-CN" altLang="en-US" sz="2800"/>
              <a:t>允许适当提高开环增益，以改善稳态精度。</a:t>
            </a:r>
          </a:p>
        </p:txBody>
      </p:sp>
      <p:cxnSp>
        <p:nvCxnSpPr>
          <p:cNvPr id="87046" name="直接连接符 9"/>
          <p:cNvCxnSpPr>
            <a:cxnSpLocks noChangeShapeType="1"/>
          </p:cNvCxnSpPr>
          <p:nvPr/>
        </p:nvCxnSpPr>
        <p:spPr bwMode="auto">
          <a:xfrm>
            <a:off x="2286000" y="3429000"/>
            <a:ext cx="857250" cy="1588"/>
          </a:xfrm>
          <a:prstGeom prst="line">
            <a:avLst/>
          </a:prstGeom>
          <a:noFill/>
          <a:ln w="9525" algn="ctr">
            <a:solidFill>
              <a:srgbClr val="0070C0"/>
            </a:solidFill>
            <a:round/>
            <a:headEnd/>
            <a:tailEnd/>
          </a:ln>
          <a:extLst>
            <a:ext uri="{909E8E84-426E-40DD-AFC4-6F175D3DCCD1}">
              <a14:hiddenFill xmlns="" xmlns:a14="http://schemas.microsoft.com/office/drawing/2010/main">
                <a:noFill/>
              </a14:hiddenFill>
            </a:ext>
          </a:extLst>
        </p:spPr>
      </p:cxnSp>
      <p:cxnSp>
        <p:nvCxnSpPr>
          <p:cNvPr id="87047" name="直接连接符 11"/>
          <p:cNvCxnSpPr>
            <a:cxnSpLocks noChangeShapeType="1"/>
          </p:cNvCxnSpPr>
          <p:nvPr/>
        </p:nvCxnSpPr>
        <p:spPr bwMode="auto">
          <a:xfrm>
            <a:off x="3143250" y="3429000"/>
            <a:ext cx="642938" cy="214313"/>
          </a:xfrm>
          <a:prstGeom prst="line">
            <a:avLst/>
          </a:prstGeom>
          <a:noFill/>
          <a:ln w="9525" algn="ctr">
            <a:solidFill>
              <a:srgbClr val="0070C0"/>
            </a:solidFill>
            <a:round/>
            <a:headEnd/>
            <a:tailEnd/>
          </a:ln>
          <a:extLst>
            <a:ext uri="{909E8E84-426E-40DD-AFC4-6F175D3DCCD1}">
              <a14:hiddenFill xmlns="" xmlns:a14="http://schemas.microsoft.com/office/drawing/2010/main">
                <a:noFill/>
              </a14:hiddenFill>
            </a:ext>
          </a:extLst>
        </p:spPr>
      </p:cxnSp>
      <p:cxnSp>
        <p:nvCxnSpPr>
          <p:cNvPr id="87048" name="直接连接符 14"/>
          <p:cNvCxnSpPr>
            <a:cxnSpLocks noChangeShapeType="1"/>
          </p:cNvCxnSpPr>
          <p:nvPr/>
        </p:nvCxnSpPr>
        <p:spPr bwMode="auto">
          <a:xfrm>
            <a:off x="3786188" y="3643313"/>
            <a:ext cx="3143250" cy="1587"/>
          </a:xfrm>
          <a:prstGeom prst="line">
            <a:avLst/>
          </a:prstGeom>
          <a:noFill/>
          <a:ln w="9525" algn="ctr">
            <a:solidFill>
              <a:srgbClr val="0070C0"/>
            </a:solidFill>
            <a:round/>
            <a:headEnd/>
            <a:tailEnd/>
          </a:ln>
          <a:extLst>
            <a:ext uri="{909E8E84-426E-40DD-AFC4-6F175D3DCCD1}">
              <a14:hiddenFill xmlns="" xmlns:a14="http://schemas.microsoft.com/office/drawing/2010/main">
                <a:noFill/>
              </a14:hiddenFill>
            </a:ext>
          </a:extLst>
        </p:spPr>
      </p:cxnSp>
      <p:sp>
        <p:nvSpPr>
          <p:cNvPr id="12"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7.3 </a:t>
            </a:r>
            <a:r>
              <a:rPr lang="zh-CN" altLang="en-US" sz="2000" b="1" dirty="0">
                <a:latin typeface="楷体" panose="02010609060101010101" pitchFamily="49" charset="-122"/>
                <a:ea typeface="楷体" panose="02010609060101010101" pitchFamily="49" charset="-122"/>
              </a:rPr>
              <a:t>串联校正</a:t>
            </a:r>
          </a:p>
        </p:txBody>
      </p:sp>
    </p:spTree>
    <p:extLst>
      <p:ext uri="{BB962C8B-B14F-4D97-AF65-F5344CB8AC3E}">
        <p14:creationId xmlns="" xmlns:p14="http://schemas.microsoft.com/office/powerpoint/2010/main" val="7260197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7043"/>
                                        </p:tgtEl>
                                        <p:attrNameLst>
                                          <p:attrName>style.visibility</p:attrName>
                                        </p:attrNameLst>
                                      </p:cBhvr>
                                      <p:to>
                                        <p:strVal val="visible"/>
                                      </p:to>
                                    </p:set>
                                    <p:anim calcmode="lin" valueType="num">
                                      <p:cBhvr additive="base">
                                        <p:cTn id="7" dur="500" fill="hold"/>
                                        <p:tgtEl>
                                          <p:spTgt spid="87043"/>
                                        </p:tgtEl>
                                        <p:attrNameLst>
                                          <p:attrName>ppt_x</p:attrName>
                                        </p:attrNameLst>
                                      </p:cBhvr>
                                      <p:tavLst>
                                        <p:tav tm="0">
                                          <p:val>
                                            <p:strVal val="#ppt_x"/>
                                          </p:val>
                                        </p:tav>
                                        <p:tav tm="100000">
                                          <p:val>
                                            <p:strVal val="#ppt_x"/>
                                          </p:val>
                                        </p:tav>
                                      </p:tavLst>
                                    </p:anim>
                                    <p:anim calcmode="lin" valueType="num">
                                      <p:cBhvr additive="base">
                                        <p:cTn id="8" dur="500" fill="hold"/>
                                        <p:tgtEl>
                                          <p:spTgt spid="8704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7046"/>
                                        </p:tgtEl>
                                        <p:attrNameLst>
                                          <p:attrName>style.visibility</p:attrName>
                                        </p:attrNameLst>
                                      </p:cBhvr>
                                      <p:to>
                                        <p:strVal val="visible"/>
                                      </p:to>
                                    </p:set>
                                    <p:anim calcmode="lin" valueType="num">
                                      <p:cBhvr additive="base">
                                        <p:cTn id="15" dur="500" fill="hold"/>
                                        <p:tgtEl>
                                          <p:spTgt spid="87046"/>
                                        </p:tgtEl>
                                        <p:attrNameLst>
                                          <p:attrName>ppt_x</p:attrName>
                                        </p:attrNameLst>
                                      </p:cBhvr>
                                      <p:tavLst>
                                        <p:tav tm="0">
                                          <p:val>
                                            <p:strVal val="#ppt_x"/>
                                          </p:val>
                                        </p:tav>
                                        <p:tav tm="100000">
                                          <p:val>
                                            <p:strVal val="#ppt_x"/>
                                          </p:val>
                                        </p:tav>
                                      </p:tavLst>
                                    </p:anim>
                                    <p:anim calcmode="lin" valueType="num">
                                      <p:cBhvr additive="base">
                                        <p:cTn id="16" dur="500" fill="hold"/>
                                        <p:tgtEl>
                                          <p:spTgt spid="8704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7047"/>
                                        </p:tgtEl>
                                        <p:attrNameLst>
                                          <p:attrName>style.visibility</p:attrName>
                                        </p:attrNameLst>
                                      </p:cBhvr>
                                      <p:to>
                                        <p:strVal val="visible"/>
                                      </p:to>
                                    </p:set>
                                    <p:anim calcmode="lin" valueType="num">
                                      <p:cBhvr additive="base">
                                        <p:cTn id="19" dur="500" fill="hold"/>
                                        <p:tgtEl>
                                          <p:spTgt spid="87047"/>
                                        </p:tgtEl>
                                        <p:attrNameLst>
                                          <p:attrName>ppt_x</p:attrName>
                                        </p:attrNameLst>
                                      </p:cBhvr>
                                      <p:tavLst>
                                        <p:tav tm="0">
                                          <p:val>
                                            <p:strVal val="#ppt_x"/>
                                          </p:val>
                                        </p:tav>
                                        <p:tav tm="100000">
                                          <p:val>
                                            <p:strVal val="#ppt_x"/>
                                          </p:val>
                                        </p:tav>
                                      </p:tavLst>
                                    </p:anim>
                                    <p:anim calcmode="lin" valueType="num">
                                      <p:cBhvr additive="base">
                                        <p:cTn id="20" dur="500" fill="hold"/>
                                        <p:tgtEl>
                                          <p:spTgt spid="8704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7048"/>
                                        </p:tgtEl>
                                        <p:attrNameLst>
                                          <p:attrName>style.visibility</p:attrName>
                                        </p:attrNameLst>
                                      </p:cBhvr>
                                      <p:to>
                                        <p:strVal val="visible"/>
                                      </p:to>
                                    </p:set>
                                    <p:anim calcmode="lin" valueType="num">
                                      <p:cBhvr additive="base">
                                        <p:cTn id="23" dur="500" fill="hold"/>
                                        <p:tgtEl>
                                          <p:spTgt spid="87048"/>
                                        </p:tgtEl>
                                        <p:attrNameLst>
                                          <p:attrName>ppt_x</p:attrName>
                                        </p:attrNameLst>
                                      </p:cBhvr>
                                      <p:tavLst>
                                        <p:tav tm="0">
                                          <p:val>
                                            <p:strVal val="#ppt_x"/>
                                          </p:val>
                                        </p:tav>
                                        <p:tav tm="100000">
                                          <p:val>
                                            <p:strVal val="#ppt_x"/>
                                          </p:val>
                                        </p:tav>
                                      </p:tavLst>
                                    </p:anim>
                                    <p:anim calcmode="lin" valueType="num">
                                      <p:cBhvr additive="base">
                                        <p:cTn id="24" dur="500" fill="hold"/>
                                        <p:tgtEl>
                                          <p:spTgt spid="8704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81288"/>
                                        </p:tgtEl>
                                        <p:attrNameLst>
                                          <p:attrName>style.visibility</p:attrName>
                                        </p:attrNameLst>
                                      </p:cBhvr>
                                      <p:to>
                                        <p:strVal val="visible"/>
                                      </p:to>
                                    </p:set>
                                    <p:animEffect transition="in" filter="wipe(up)">
                                      <p:cBhvr>
                                        <p:cTn id="29" dur="500"/>
                                        <p:tgtEl>
                                          <p:spTgt spid="481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a:xfrm>
            <a:off x="395560" y="548159"/>
            <a:ext cx="7416800" cy="936625"/>
          </a:xfrm>
        </p:spPr>
        <p:txBody>
          <a:bodyPr/>
          <a:lstStyle/>
          <a:p>
            <a:pPr algn="l"/>
            <a:r>
              <a:rPr lang="zh-CN" altLang="en-US" sz="3200" b="1" dirty="0"/>
              <a:t>滞后</a:t>
            </a:r>
            <a:r>
              <a:rPr lang="en-US" altLang="zh-CN" sz="3200" b="1" dirty="0"/>
              <a:t>-</a:t>
            </a:r>
            <a:r>
              <a:rPr lang="zh-CN" altLang="en-US" sz="3200" b="1" dirty="0"/>
              <a:t>超前校正</a:t>
            </a:r>
          </a:p>
        </p:txBody>
      </p:sp>
      <p:grpSp>
        <p:nvGrpSpPr>
          <p:cNvPr id="2" name="Group 25"/>
          <p:cNvGrpSpPr>
            <a:grpSpLocks/>
          </p:cNvGrpSpPr>
          <p:nvPr/>
        </p:nvGrpSpPr>
        <p:grpSpPr bwMode="auto">
          <a:xfrm>
            <a:off x="4108450" y="1185863"/>
            <a:ext cx="5035550" cy="3913187"/>
            <a:chOff x="2520" y="661"/>
            <a:chExt cx="3172" cy="2465"/>
          </a:xfrm>
        </p:grpSpPr>
        <p:sp>
          <p:nvSpPr>
            <p:cNvPr id="12301" name="Rectangle 5"/>
            <p:cNvSpPr>
              <a:spLocks noChangeArrowheads="1"/>
            </p:cNvSpPr>
            <p:nvPr/>
          </p:nvSpPr>
          <p:spPr bwMode="auto">
            <a:xfrm>
              <a:off x="2520" y="661"/>
              <a:ext cx="2450"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r>
                <a:rPr lang="zh-CN" altLang="en-US" sz="2800"/>
                <a:t>其传递函数为              </a:t>
              </a:r>
              <a:endParaRPr lang="zh-CN" altLang="en-US" sz="2800">
                <a:ea typeface="隶书" pitchFamily="49" charset="-122"/>
              </a:endParaRPr>
            </a:p>
          </p:txBody>
        </p:sp>
        <p:graphicFrame>
          <p:nvGraphicFramePr>
            <p:cNvPr id="12292" name="Object 4"/>
            <p:cNvGraphicFramePr>
              <a:graphicFrameLocks noChangeAspect="1"/>
            </p:cNvGraphicFramePr>
            <p:nvPr/>
          </p:nvGraphicFramePr>
          <p:xfrm>
            <a:off x="2520" y="846"/>
            <a:ext cx="3172" cy="2280"/>
          </p:xfrm>
          <a:graphic>
            <a:graphicData uri="http://schemas.openxmlformats.org/presentationml/2006/ole">
              <p:oleObj spid="_x0000_s12332" name="Equation" r:id="rId3" imgW="2336800" imgH="1676400" progId="">
                <p:embed/>
              </p:oleObj>
            </a:graphicData>
          </a:graphic>
        </p:graphicFrame>
      </p:grpSp>
      <p:grpSp>
        <p:nvGrpSpPr>
          <p:cNvPr id="3" name="Group 23"/>
          <p:cNvGrpSpPr>
            <a:grpSpLocks/>
          </p:cNvGrpSpPr>
          <p:nvPr/>
        </p:nvGrpSpPr>
        <p:grpSpPr bwMode="auto">
          <a:xfrm>
            <a:off x="1857375" y="4929188"/>
            <a:ext cx="3416300" cy="568325"/>
            <a:chOff x="576" y="3064"/>
            <a:chExt cx="2152" cy="358"/>
          </a:xfrm>
        </p:grpSpPr>
        <p:sp>
          <p:nvSpPr>
            <p:cNvPr id="12300" name="Rectangle 8"/>
            <p:cNvSpPr>
              <a:spLocks noChangeArrowheads="1"/>
            </p:cNvSpPr>
            <p:nvPr/>
          </p:nvSpPr>
          <p:spPr bwMode="auto">
            <a:xfrm>
              <a:off x="576" y="3064"/>
              <a:ext cx="1032"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r>
                <a:rPr lang="zh-CN" altLang="en-US" sz="2400"/>
                <a:t>令</a:t>
              </a:r>
              <a:r>
                <a:rPr lang="zh-CN" altLang="en-US" sz="2800"/>
                <a:t>           </a:t>
              </a:r>
              <a:endParaRPr lang="zh-CN" altLang="en-US" sz="2800">
                <a:ea typeface="隶书" pitchFamily="49" charset="-122"/>
              </a:endParaRPr>
            </a:p>
          </p:txBody>
        </p:sp>
        <p:graphicFrame>
          <p:nvGraphicFramePr>
            <p:cNvPr id="12291" name="Object 3"/>
            <p:cNvGraphicFramePr>
              <a:graphicFrameLocks noChangeAspect="1"/>
            </p:cNvGraphicFramePr>
            <p:nvPr/>
          </p:nvGraphicFramePr>
          <p:xfrm>
            <a:off x="846" y="3109"/>
            <a:ext cx="1882" cy="313"/>
          </p:xfrm>
          <a:graphic>
            <a:graphicData uri="http://schemas.openxmlformats.org/presentationml/2006/ole">
              <p:oleObj spid="_x0000_s12333" name="Equation" r:id="rId4" imgW="1384300" imgH="228600" progId="">
                <p:embed/>
              </p:oleObj>
            </a:graphicData>
          </a:graphic>
        </p:graphicFrame>
      </p:grpSp>
      <p:sp>
        <p:nvSpPr>
          <p:cNvPr id="12296" name="Rectangle 10"/>
          <p:cNvSpPr>
            <a:spLocks noChangeArrowheads="1"/>
          </p:cNvSpPr>
          <p:nvPr/>
        </p:nvSpPr>
        <p:spPr bwMode="auto">
          <a:xfrm>
            <a:off x="285750" y="3714750"/>
            <a:ext cx="360203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algn="ctr" eaLnBrk="1" hangingPunct="1"/>
            <a:r>
              <a:rPr lang="zh-CN" altLang="en-US" sz="2400">
                <a:solidFill>
                  <a:srgbClr val="CC0066"/>
                </a:solidFill>
                <a:ea typeface="黑体" pitchFamily="49" charset="-122"/>
              </a:rPr>
              <a:t>滞后</a:t>
            </a:r>
            <a:r>
              <a:rPr lang="en-US" altLang="zh-CN" sz="2400">
                <a:solidFill>
                  <a:srgbClr val="CC0066"/>
                </a:solidFill>
                <a:ea typeface="黑体" pitchFamily="49" charset="-122"/>
              </a:rPr>
              <a:t>-</a:t>
            </a:r>
            <a:r>
              <a:rPr lang="zh-CN" altLang="en-US" sz="2400">
                <a:solidFill>
                  <a:srgbClr val="CC0066"/>
                </a:solidFill>
                <a:ea typeface="黑体" pitchFamily="49" charset="-122"/>
              </a:rPr>
              <a:t>超前校正网络</a:t>
            </a:r>
            <a:endParaRPr lang="en-US" altLang="zh-CN" sz="2400">
              <a:solidFill>
                <a:srgbClr val="CC0066"/>
              </a:solidFill>
              <a:ea typeface="黑体" pitchFamily="49" charset="-122"/>
            </a:endParaRPr>
          </a:p>
        </p:txBody>
      </p:sp>
      <p:grpSp>
        <p:nvGrpSpPr>
          <p:cNvPr id="4" name="Group 24"/>
          <p:cNvGrpSpPr>
            <a:grpSpLocks/>
          </p:cNvGrpSpPr>
          <p:nvPr/>
        </p:nvGrpSpPr>
        <p:grpSpPr bwMode="auto">
          <a:xfrm>
            <a:off x="2000250" y="5572125"/>
            <a:ext cx="7143750" cy="1016000"/>
            <a:chOff x="249" y="3339"/>
            <a:chExt cx="5398" cy="640"/>
          </a:xfrm>
        </p:grpSpPr>
        <p:graphicFrame>
          <p:nvGraphicFramePr>
            <p:cNvPr id="12290" name="Object 2"/>
            <p:cNvGraphicFramePr>
              <a:graphicFrameLocks noChangeAspect="1"/>
            </p:cNvGraphicFramePr>
            <p:nvPr/>
          </p:nvGraphicFramePr>
          <p:xfrm>
            <a:off x="583" y="3339"/>
            <a:ext cx="5064" cy="640"/>
          </p:xfrm>
          <a:graphic>
            <a:graphicData uri="http://schemas.openxmlformats.org/presentationml/2006/ole">
              <p:oleObj spid="_x0000_s12334" name="Equation" r:id="rId5" imgW="3365500" imgH="431800" progId="">
                <p:embed/>
              </p:oleObj>
            </a:graphicData>
          </a:graphic>
        </p:graphicFrame>
        <p:sp>
          <p:nvSpPr>
            <p:cNvPr id="12299" name="AutoShape 13"/>
            <p:cNvSpPr>
              <a:spLocks noChangeArrowheads="1"/>
            </p:cNvSpPr>
            <p:nvPr/>
          </p:nvSpPr>
          <p:spPr bwMode="auto">
            <a:xfrm rot="10800000">
              <a:off x="249" y="3475"/>
              <a:ext cx="272" cy="273"/>
            </a:xfrm>
            <a:prstGeom prst="leftArrow">
              <a:avLst>
                <a:gd name="adj1" fmla="val 50000"/>
                <a:gd name="adj2" fmla="val 25000"/>
              </a:avLst>
            </a:prstGeom>
            <a:solidFill>
              <a:srgbClr val="00FFFF"/>
            </a:solidFill>
            <a:ln w="38100">
              <a:solidFill>
                <a:srgbClr val="000080"/>
              </a:solidFill>
              <a:miter lim="800000"/>
              <a:headEnd/>
              <a:tailEnd/>
            </a:ln>
          </p:spPr>
          <p:txBody>
            <a:bodyPr wrap="none" anchor="ct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pSp>
      <p:pic>
        <p:nvPicPr>
          <p:cNvPr id="12298" name="Picture 16" descr="kz312"/>
          <p:cNvPicPr>
            <a:picLocks noGrp="1" noChangeAspect="1" noChangeArrowheads="1"/>
          </p:cNvPicPr>
          <p:nvPr>
            <p:ph sz="half" idx="1"/>
          </p:nvPr>
        </p:nvPicPr>
        <p:blipFill>
          <a:blip r:embed="rId6" cstate="print">
            <a:extLst>
              <a:ext uri="{28A0092B-C50C-407E-A947-70E740481C1C}">
                <a14:useLocalDpi xmlns="" xmlns:a14="http://schemas.microsoft.com/office/drawing/2010/main" val="0"/>
              </a:ext>
            </a:extLst>
          </a:blip>
          <a:srcRect/>
          <a:stretch>
            <a:fillRect/>
          </a:stretch>
        </p:blipFill>
        <p:spPr>
          <a:xfrm>
            <a:off x="214313" y="1214438"/>
            <a:ext cx="3598862" cy="2462212"/>
          </a:xfrm>
        </p:spPr>
      </p:pic>
      <p:sp>
        <p:nvSpPr>
          <p:cNvPr id="14"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7.3 </a:t>
            </a:r>
            <a:r>
              <a:rPr lang="zh-CN" altLang="en-US" sz="2000" b="1" dirty="0">
                <a:latin typeface="楷体" panose="02010609060101010101" pitchFamily="49" charset="-122"/>
                <a:ea typeface="楷体" panose="02010609060101010101" pitchFamily="49" charset="-122"/>
              </a:rPr>
              <a:t>串联校正</a:t>
            </a:r>
          </a:p>
        </p:txBody>
      </p:sp>
    </p:spTree>
    <p:extLst>
      <p:ext uri="{BB962C8B-B14F-4D97-AF65-F5344CB8AC3E}">
        <p14:creationId xmlns="" xmlns:p14="http://schemas.microsoft.com/office/powerpoint/2010/main" val="34439142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98"/>
                                        </p:tgtEl>
                                        <p:attrNameLst>
                                          <p:attrName>style.visibility</p:attrName>
                                        </p:attrNameLst>
                                      </p:cBhvr>
                                      <p:to>
                                        <p:strVal val="visible"/>
                                      </p:to>
                                    </p:set>
                                    <p:anim calcmode="lin" valueType="num">
                                      <p:cBhvr additive="base">
                                        <p:cTn id="7" dur="500" fill="hold"/>
                                        <p:tgtEl>
                                          <p:spTgt spid="12298"/>
                                        </p:tgtEl>
                                        <p:attrNameLst>
                                          <p:attrName>ppt_x</p:attrName>
                                        </p:attrNameLst>
                                      </p:cBhvr>
                                      <p:tavLst>
                                        <p:tav tm="0">
                                          <p:val>
                                            <p:strVal val="#ppt_x"/>
                                          </p:val>
                                        </p:tav>
                                        <p:tav tm="100000">
                                          <p:val>
                                            <p:strVal val="#ppt_x"/>
                                          </p:val>
                                        </p:tav>
                                      </p:tavLst>
                                    </p:anim>
                                    <p:anim calcmode="lin" valueType="num">
                                      <p:cBhvr additive="base">
                                        <p:cTn id="8" dur="500" fill="hold"/>
                                        <p:tgtEl>
                                          <p:spTgt spid="1229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296"/>
                                        </p:tgtEl>
                                        <p:attrNameLst>
                                          <p:attrName>style.visibility</p:attrName>
                                        </p:attrNameLst>
                                      </p:cBhvr>
                                      <p:to>
                                        <p:strVal val="visible"/>
                                      </p:to>
                                    </p:set>
                                    <p:anim calcmode="lin" valueType="num">
                                      <p:cBhvr additive="base">
                                        <p:cTn id="11" dur="500" fill="hold"/>
                                        <p:tgtEl>
                                          <p:spTgt spid="12296"/>
                                        </p:tgtEl>
                                        <p:attrNameLst>
                                          <p:attrName>ppt_x</p:attrName>
                                        </p:attrNameLst>
                                      </p:cBhvr>
                                      <p:tavLst>
                                        <p:tav tm="0">
                                          <p:val>
                                            <p:strVal val="#ppt_x"/>
                                          </p:val>
                                        </p:tav>
                                        <p:tav tm="100000">
                                          <p:val>
                                            <p:strVal val="#ppt_x"/>
                                          </p:val>
                                        </p:tav>
                                      </p:tavLst>
                                    </p:anim>
                                    <p:anim calcmode="lin" valueType="num">
                                      <p:cBhvr additive="base">
                                        <p:cTn id="12" dur="500" fill="hold"/>
                                        <p:tgtEl>
                                          <p:spTgt spid="1229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67568" y="692175"/>
            <a:ext cx="7416800" cy="936625"/>
          </a:xfrm>
        </p:spPr>
        <p:txBody>
          <a:bodyPr/>
          <a:lstStyle/>
          <a:p>
            <a:pPr algn="l"/>
            <a:r>
              <a:rPr lang="zh-CN" altLang="en-US" sz="3600" dirty="0"/>
              <a:t>滞后</a:t>
            </a:r>
            <a:r>
              <a:rPr lang="en-US" altLang="zh-CN" sz="3600" dirty="0"/>
              <a:t>-</a:t>
            </a:r>
            <a:r>
              <a:rPr lang="zh-CN" altLang="en-US" sz="3600" dirty="0"/>
              <a:t>超前校正网络的频率特性</a:t>
            </a:r>
            <a:endParaRPr lang="zh-CN" altLang="en-US" sz="3600" dirty="0">
              <a:latin typeface="Times New Roman" pitchFamily="18" charset="0"/>
            </a:endParaRPr>
          </a:p>
        </p:txBody>
      </p:sp>
      <p:graphicFrame>
        <p:nvGraphicFramePr>
          <p:cNvPr id="13314" name="Object 2"/>
          <p:cNvGraphicFramePr>
            <a:graphicFrameLocks noChangeAspect="1"/>
          </p:cNvGraphicFramePr>
          <p:nvPr/>
        </p:nvGraphicFramePr>
        <p:xfrm>
          <a:off x="714375" y="1357313"/>
          <a:ext cx="8039100" cy="1016000"/>
        </p:xfrm>
        <a:graphic>
          <a:graphicData uri="http://schemas.openxmlformats.org/presentationml/2006/ole">
            <p:oleObj spid="_x0000_s13328" name="Equation" r:id="rId3" imgW="3365500" imgH="431800" progId="">
              <p:embed/>
            </p:oleObj>
          </a:graphicData>
        </a:graphic>
      </p:graphicFrame>
      <p:pic>
        <p:nvPicPr>
          <p:cNvPr id="484361" name="Picture 9" descr="kz313"/>
          <p:cNvPicPr>
            <a:picLocks noGrp="1" noChangeAspect="1" noChangeArrowheads="1"/>
          </p:cNvPicPr>
          <p:nvPr>
            <p:ph idx="1"/>
          </p:nvPr>
        </p:nvPicPr>
        <p:blipFill>
          <a:blip r:embed="rId4" cstate="print">
            <a:extLst>
              <a:ext uri="{28A0092B-C50C-407E-A947-70E740481C1C}">
                <a14:useLocalDpi xmlns="" xmlns:a14="http://schemas.microsoft.com/office/drawing/2010/main" val="0"/>
              </a:ext>
            </a:extLst>
          </a:blip>
          <a:srcRect/>
          <a:stretch>
            <a:fillRect/>
          </a:stretch>
        </p:blipFill>
        <p:spPr>
          <a:xfrm>
            <a:off x="2357438" y="2571750"/>
            <a:ext cx="4856162" cy="3829050"/>
          </a:xfrm>
        </p:spPr>
      </p:pic>
      <p:sp>
        <p:nvSpPr>
          <p:cNvPr id="5"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7.3 </a:t>
            </a:r>
            <a:r>
              <a:rPr lang="zh-CN" altLang="en-US" sz="2000" b="1" dirty="0">
                <a:latin typeface="楷体" panose="02010609060101010101" pitchFamily="49" charset="-122"/>
                <a:ea typeface="楷体" panose="02010609060101010101" pitchFamily="49" charset="-122"/>
              </a:rPr>
              <a:t>串联校正</a:t>
            </a:r>
          </a:p>
        </p:txBody>
      </p:sp>
    </p:spTree>
    <p:extLst>
      <p:ext uri="{BB962C8B-B14F-4D97-AF65-F5344CB8AC3E}">
        <p14:creationId xmlns="" xmlns:p14="http://schemas.microsoft.com/office/powerpoint/2010/main" val="9799955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ppt_x"/>
                                          </p:val>
                                        </p:tav>
                                        <p:tav tm="100000">
                                          <p:val>
                                            <p:strVal val="#ppt_x"/>
                                          </p:val>
                                        </p:tav>
                                      </p:tavLst>
                                    </p:anim>
                                    <p:anim calcmode="lin" valueType="num">
                                      <p:cBhvr additive="base">
                                        <p:cTn id="8"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484361"/>
                                        </p:tgtEl>
                                        <p:attrNameLst>
                                          <p:attrName>style.visibility</p:attrName>
                                        </p:attrNameLst>
                                      </p:cBhvr>
                                      <p:to>
                                        <p:strVal val="visible"/>
                                      </p:to>
                                    </p:set>
                                    <p:animEffect transition="in" filter="checkerboard(across)">
                                      <p:cBhvr>
                                        <p:cTn id="13" dur="500"/>
                                        <p:tgtEl>
                                          <p:spTgt spid="484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67568" y="548159"/>
            <a:ext cx="7416800" cy="936625"/>
          </a:xfrm>
        </p:spPr>
        <p:txBody>
          <a:bodyPr/>
          <a:lstStyle/>
          <a:p>
            <a:pPr algn="l"/>
            <a:r>
              <a:rPr lang="en-US" altLang="zh-CN" sz="3200" b="1" dirty="0"/>
              <a:t>PID </a:t>
            </a:r>
            <a:r>
              <a:rPr lang="zh-CN" altLang="en-US" sz="3200" b="1" dirty="0"/>
              <a:t>调节器</a:t>
            </a:r>
            <a:endParaRPr lang="en-US" altLang="zh-CN" sz="3200" b="1" dirty="0"/>
          </a:p>
        </p:txBody>
      </p:sp>
      <p:sp>
        <p:nvSpPr>
          <p:cNvPr id="88067" name="Rectangle 15"/>
          <p:cNvSpPr>
            <a:spLocks noChangeArrowheads="1"/>
          </p:cNvSpPr>
          <p:nvPr/>
        </p:nvSpPr>
        <p:spPr bwMode="auto">
          <a:xfrm>
            <a:off x="430213" y="1143000"/>
            <a:ext cx="8713787" cy="159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a:solidFill>
                  <a:srgbClr val="0033CC"/>
                </a:solidFill>
              </a:rPr>
              <a:t>        </a:t>
            </a:r>
            <a:r>
              <a:rPr lang="zh-CN" altLang="en-US" sz="2800">
                <a:solidFill>
                  <a:srgbClr val="003399"/>
                </a:solidFill>
              </a:rPr>
              <a:t>在机电控制系统中，最简单最通用的校正装置是</a:t>
            </a:r>
            <a:r>
              <a:rPr lang="zh-CN" altLang="en-US" sz="2800">
                <a:solidFill>
                  <a:srgbClr val="CC0066"/>
                </a:solidFill>
              </a:rPr>
              <a:t>比例</a:t>
            </a:r>
            <a:r>
              <a:rPr lang="en-US" altLang="zh-CN" sz="2800">
                <a:solidFill>
                  <a:srgbClr val="CC0066"/>
                </a:solidFill>
              </a:rPr>
              <a:t>-</a:t>
            </a:r>
            <a:r>
              <a:rPr lang="zh-CN" altLang="en-US" sz="2800">
                <a:solidFill>
                  <a:srgbClr val="CC0066"/>
                </a:solidFill>
              </a:rPr>
              <a:t>积分</a:t>
            </a:r>
            <a:r>
              <a:rPr lang="en-US" altLang="zh-CN" sz="2800">
                <a:solidFill>
                  <a:srgbClr val="CC0066"/>
                </a:solidFill>
              </a:rPr>
              <a:t>-</a:t>
            </a:r>
            <a:r>
              <a:rPr lang="zh-CN" altLang="en-US" sz="2800">
                <a:solidFill>
                  <a:srgbClr val="CC0066"/>
                </a:solidFill>
              </a:rPr>
              <a:t>微分校正装置</a:t>
            </a:r>
            <a:r>
              <a:rPr lang="zh-CN" altLang="en-US" sz="2800">
                <a:solidFill>
                  <a:srgbClr val="003399"/>
                </a:solidFill>
              </a:rPr>
              <a:t>，简称为</a:t>
            </a:r>
            <a:r>
              <a:rPr lang="en-US" altLang="zh-CN" sz="2800">
                <a:solidFill>
                  <a:srgbClr val="CC0066"/>
                </a:solidFill>
              </a:rPr>
              <a:t>PID</a:t>
            </a:r>
            <a:r>
              <a:rPr lang="zh-CN" altLang="en-US" sz="2800">
                <a:solidFill>
                  <a:srgbClr val="CC0066"/>
                </a:solidFill>
              </a:rPr>
              <a:t>校正装置</a:t>
            </a:r>
            <a:r>
              <a:rPr lang="zh-CN" altLang="en-US" sz="2800">
                <a:solidFill>
                  <a:srgbClr val="003399"/>
                </a:solidFill>
              </a:rPr>
              <a:t>或</a:t>
            </a:r>
            <a:r>
              <a:rPr lang="en-US" altLang="zh-CN" sz="2800">
                <a:solidFill>
                  <a:srgbClr val="CC0066"/>
                </a:solidFill>
              </a:rPr>
              <a:t>PID</a:t>
            </a:r>
            <a:r>
              <a:rPr lang="zh-CN" altLang="en-US" sz="2800">
                <a:solidFill>
                  <a:srgbClr val="CC0066"/>
                </a:solidFill>
              </a:rPr>
              <a:t>控制器</a:t>
            </a:r>
            <a:r>
              <a:rPr lang="zh-CN" altLang="en-US" sz="2800">
                <a:solidFill>
                  <a:srgbClr val="003399"/>
                </a:solidFill>
              </a:rPr>
              <a:t>。这里 </a:t>
            </a:r>
            <a:r>
              <a:rPr lang="en-US" altLang="zh-CN" sz="2800">
                <a:solidFill>
                  <a:srgbClr val="CC0066"/>
                </a:solidFill>
              </a:rPr>
              <a:t>P </a:t>
            </a:r>
            <a:r>
              <a:rPr lang="zh-CN" altLang="en-US" sz="2800">
                <a:solidFill>
                  <a:srgbClr val="003399"/>
                </a:solidFill>
              </a:rPr>
              <a:t>代表比例，</a:t>
            </a:r>
            <a:r>
              <a:rPr lang="en-US" altLang="zh-CN" sz="2800">
                <a:solidFill>
                  <a:srgbClr val="CC0066"/>
                </a:solidFill>
              </a:rPr>
              <a:t>I</a:t>
            </a:r>
            <a:r>
              <a:rPr lang="en-US" altLang="zh-CN" sz="2800">
                <a:solidFill>
                  <a:srgbClr val="0033CC"/>
                </a:solidFill>
              </a:rPr>
              <a:t> </a:t>
            </a:r>
            <a:r>
              <a:rPr lang="zh-CN" altLang="en-US" sz="2800">
                <a:solidFill>
                  <a:srgbClr val="003399"/>
                </a:solidFill>
              </a:rPr>
              <a:t>代表积分，</a:t>
            </a:r>
            <a:r>
              <a:rPr lang="en-US" altLang="zh-CN" sz="2800">
                <a:solidFill>
                  <a:srgbClr val="CC0066"/>
                </a:solidFill>
              </a:rPr>
              <a:t>D </a:t>
            </a:r>
            <a:r>
              <a:rPr lang="zh-CN" altLang="en-US" sz="2800">
                <a:solidFill>
                  <a:srgbClr val="003399"/>
                </a:solidFill>
              </a:rPr>
              <a:t>代表微分。</a:t>
            </a:r>
          </a:p>
        </p:txBody>
      </p:sp>
      <p:sp>
        <p:nvSpPr>
          <p:cNvPr id="488464" name="Rectangle 16"/>
          <p:cNvSpPr>
            <a:spLocks noChangeArrowheads="1"/>
          </p:cNvSpPr>
          <p:nvPr/>
        </p:nvSpPr>
        <p:spPr bwMode="auto">
          <a:xfrm>
            <a:off x="611560" y="2773363"/>
            <a:ext cx="8352927" cy="32808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542925" indent="-542925"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spcAft>
                <a:spcPct val="20000"/>
              </a:spcAft>
            </a:pPr>
            <a:r>
              <a:rPr lang="en-US" altLang="zh-CN" sz="2800" dirty="0">
                <a:solidFill>
                  <a:schemeClr val="tx2"/>
                </a:solidFill>
              </a:rPr>
              <a:t>      PID</a:t>
            </a:r>
            <a:r>
              <a:rPr lang="zh-CN" altLang="en-US" sz="2800" dirty="0">
                <a:solidFill>
                  <a:schemeClr val="tx2"/>
                </a:solidFill>
              </a:rPr>
              <a:t>控制具有以下优点：</a:t>
            </a:r>
          </a:p>
          <a:p>
            <a:pPr eaLnBrk="1" hangingPunct="1"/>
            <a:r>
              <a:rPr lang="zh-CN" altLang="en-US" sz="2800" dirty="0">
                <a:solidFill>
                  <a:schemeClr val="tx2"/>
                </a:solidFill>
                <a:ea typeface="楷体_GB2312" pitchFamily="49" charset="-122"/>
              </a:rPr>
              <a:t>(1) </a:t>
            </a:r>
            <a:r>
              <a:rPr lang="zh-CN" altLang="en-US" sz="2800" dirty="0">
                <a:ea typeface="楷体_GB2312" pitchFamily="49" charset="-122"/>
              </a:rPr>
              <a:t>原理简单</a:t>
            </a:r>
            <a:r>
              <a:rPr lang="zh-CN" altLang="en-US" sz="2800" dirty="0">
                <a:solidFill>
                  <a:schemeClr val="tx2"/>
                </a:solidFill>
                <a:ea typeface="楷体_GB2312" pitchFamily="49" charset="-122"/>
              </a:rPr>
              <a:t>，使用方便。</a:t>
            </a:r>
          </a:p>
          <a:p>
            <a:pPr eaLnBrk="1" hangingPunct="1"/>
            <a:r>
              <a:rPr lang="zh-CN" altLang="en-US" sz="2800" dirty="0">
                <a:solidFill>
                  <a:schemeClr val="tx2"/>
                </a:solidFill>
                <a:ea typeface="楷体_GB2312" pitchFamily="49" charset="-122"/>
              </a:rPr>
              <a:t>(2) </a:t>
            </a:r>
            <a:r>
              <a:rPr lang="zh-CN" altLang="en-US" sz="2800" dirty="0">
                <a:ea typeface="楷体_GB2312" pitchFamily="49" charset="-122"/>
              </a:rPr>
              <a:t>适应性强</a:t>
            </a:r>
            <a:r>
              <a:rPr lang="zh-CN" altLang="en-US" sz="2800" dirty="0">
                <a:solidFill>
                  <a:schemeClr val="tx2"/>
                </a:solidFill>
                <a:ea typeface="楷体_GB2312" pitchFamily="49" charset="-122"/>
              </a:rPr>
              <a:t>，可以广泛应用于机电控制系统，同时也可用于化工、热工、冶金、炼油、造纸、建材等各种生产部门。</a:t>
            </a:r>
          </a:p>
          <a:p>
            <a:pPr eaLnBrk="1" hangingPunct="1"/>
            <a:r>
              <a:rPr lang="zh-CN" altLang="en-US" sz="2800" dirty="0">
                <a:solidFill>
                  <a:schemeClr val="tx2"/>
                </a:solidFill>
                <a:ea typeface="楷体_GB2312" pitchFamily="49" charset="-122"/>
              </a:rPr>
              <a:t>(3) </a:t>
            </a:r>
            <a:r>
              <a:rPr lang="zh-CN" altLang="en-US" sz="2800" dirty="0">
                <a:ea typeface="楷体_GB2312" pitchFamily="49" charset="-122"/>
              </a:rPr>
              <a:t>鲁棒性（</a:t>
            </a:r>
            <a:r>
              <a:rPr lang="en-US" altLang="zh-CN" sz="2800" dirty="0">
                <a:ea typeface="楷体_GB2312" pitchFamily="49" charset="-122"/>
              </a:rPr>
              <a:t>Robust）</a:t>
            </a:r>
            <a:r>
              <a:rPr lang="zh-CN" altLang="en-US" sz="2800" dirty="0">
                <a:ea typeface="楷体_GB2312" pitchFamily="49" charset="-122"/>
              </a:rPr>
              <a:t>强</a:t>
            </a:r>
            <a:r>
              <a:rPr lang="zh-CN" altLang="en-US" sz="2800" dirty="0">
                <a:solidFill>
                  <a:schemeClr val="tx2"/>
                </a:solidFill>
                <a:ea typeface="楷体_GB2312" pitchFamily="49" charset="-122"/>
              </a:rPr>
              <a:t>，即其控制品质对环境和模型参数的变化不太敏感。</a:t>
            </a:r>
          </a:p>
        </p:txBody>
      </p:sp>
      <p:sp>
        <p:nvSpPr>
          <p:cNvPr id="5"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7.3 </a:t>
            </a:r>
            <a:r>
              <a:rPr lang="zh-CN" altLang="en-US" sz="2000" b="1" dirty="0">
                <a:latin typeface="楷体" panose="02010609060101010101" pitchFamily="49" charset="-122"/>
                <a:ea typeface="楷体" panose="02010609060101010101" pitchFamily="49" charset="-122"/>
              </a:rPr>
              <a:t>串联校正</a:t>
            </a:r>
          </a:p>
        </p:txBody>
      </p:sp>
    </p:spTree>
    <p:extLst>
      <p:ext uri="{BB962C8B-B14F-4D97-AF65-F5344CB8AC3E}">
        <p14:creationId xmlns="" xmlns:p14="http://schemas.microsoft.com/office/powerpoint/2010/main" val="26917520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8067"/>
                                        </p:tgtEl>
                                        <p:attrNameLst>
                                          <p:attrName>style.visibility</p:attrName>
                                        </p:attrNameLst>
                                      </p:cBhvr>
                                      <p:to>
                                        <p:strVal val="visible"/>
                                      </p:to>
                                    </p:set>
                                    <p:anim calcmode="lin" valueType="num">
                                      <p:cBhvr additive="base">
                                        <p:cTn id="7" dur="500" fill="hold"/>
                                        <p:tgtEl>
                                          <p:spTgt spid="88067"/>
                                        </p:tgtEl>
                                        <p:attrNameLst>
                                          <p:attrName>ppt_x</p:attrName>
                                        </p:attrNameLst>
                                      </p:cBhvr>
                                      <p:tavLst>
                                        <p:tav tm="0">
                                          <p:val>
                                            <p:strVal val="#ppt_x"/>
                                          </p:val>
                                        </p:tav>
                                        <p:tav tm="100000">
                                          <p:val>
                                            <p:strVal val="#ppt_x"/>
                                          </p:val>
                                        </p:tav>
                                      </p:tavLst>
                                    </p:anim>
                                    <p:anim calcmode="lin" valueType="num">
                                      <p:cBhvr additive="base">
                                        <p:cTn id="8" dur="500" fill="hold"/>
                                        <p:tgtEl>
                                          <p:spTgt spid="8806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488464"/>
                                        </p:tgtEl>
                                        <p:attrNameLst>
                                          <p:attrName>style.visibility</p:attrName>
                                        </p:attrNameLst>
                                      </p:cBhvr>
                                      <p:to>
                                        <p:strVal val="visible"/>
                                      </p:to>
                                    </p:set>
                                    <p:animEffect transition="in" filter="checkerboard(across)">
                                      <p:cBhvr>
                                        <p:cTn id="13" dur="500"/>
                                        <p:tgtEl>
                                          <p:spTgt spid="488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p:bldP spid="48846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4"/>
          <p:cNvSpPr>
            <a:spLocks noGrp="1" noChangeArrowheads="1"/>
          </p:cNvSpPr>
          <p:nvPr>
            <p:ph type="title"/>
          </p:nvPr>
        </p:nvSpPr>
        <p:spPr>
          <a:xfrm>
            <a:off x="466154" y="731168"/>
            <a:ext cx="8642350" cy="609600"/>
          </a:xfrm>
          <a:noFill/>
        </p:spPr>
        <p:txBody>
          <a:bodyPr anchor="t">
            <a:spAutoFit/>
          </a:bodyPr>
          <a:lstStyle/>
          <a:p>
            <a:pPr algn="l">
              <a:lnSpc>
                <a:spcPct val="120000"/>
              </a:lnSpc>
            </a:pPr>
            <a:r>
              <a:rPr lang="zh-CN" altLang="en-US" sz="2800" b="1" dirty="0">
                <a:solidFill>
                  <a:srgbClr val="0000FF"/>
                </a:solidFill>
              </a:rPr>
              <a:t>比例调节器</a:t>
            </a:r>
            <a:r>
              <a:rPr lang="en-US" altLang="zh-CN" sz="2800" b="1" dirty="0">
                <a:solidFill>
                  <a:srgbClr val="0000FF"/>
                </a:solidFill>
              </a:rPr>
              <a:t> (P </a:t>
            </a:r>
            <a:r>
              <a:rPr lang="zh-CN" altLang="en-US" sz="2800" b="1" dirty="0">
                <a:solidFill>
                  <a:srgbClr val="0000FF"/>
                </a:solidFill>
              </a:rPr>
              <a:t>调节</a:t>
            </a:r>
            <a:r>
              <a:rPr lang="en-US" altLang="zh-CN" sz="2800" b="1" dirty="0">
                <a:solidFill>
                  <a:srgbClr val="0000FF"/>
                </a:solidFill>
              </a:rPr>
              <a:t>)</a:t>
            </a:r>
            <a:endParaRPr lang="zh-CN" altLang="en-US" sz="2800" b="1" dirty="0">
              <a:solidFill>
                <a:srgbClr val="0000FF"/>
              </a:solidFill>
            </a:endParaRPr>
          </a:p>
        </p:txBody>
      </p:sp>
      <p:sp>
        <p:nvSpPr>
          <p:cNvPr id="14345" name="Rectangle 5"/>
          <p:cNvSpPr>
            <a:spLocks noChangeArrowheads="1"/>
          </p:cNvSpPr>
          <p:nvPr/>
        </p:nvSpPr>
        <p:spPr bwMode="auto">
          <a:xfrm>
            <a:off x="3341688" y="31829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4346" name="Rectangle 6"/>
          <p:cNvSpPr>
            <a:spLocks noChangeArrowheads="1"/>
          </p:cNvSpPr>
          <p:nvPr/>
        </p:nvSpPr>
        <p:spPr bwMode="auto">
          <a:xfrm>
            <a:off x="3051175" y="34829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4347" name="Rectangle 7"/>
          <p:cNvSpPr>
            <a:spLocks noChangeArrowheads="1"/>
          </p:cNvSpPr>
          <p:nvPr/>
        </p:nvSpPr>
        <p:spPr bwMode="auto">
          <a:xfrm>
            <a:off x="3041650" y="35909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4348" name="Rectangle 8"/>
          <p:cNvSpPr>
            <a:spLocks noChangeArrowheads="1"/>
          </p:cNvSpPr>
          <p:nvPr/>
        </p:nvSpPr>
        <p:spPr bwMode="auto">
          <a:xfrm>
            <a:off x="4156075" y="362585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14338" name="Object 2"/>
          <p:cNvGraphicFramePr>
            <a:graphicFrameLocks noChangeAspect="1"/>
          </p:cNvGraphicFramePr>
          <p:nvPr/>
        </p:nvGraphicFramePr>
        <p:xfrm>
          <a:off x="3357563" y="2286000"/>
          <a:ext cx="1460500" cy="652463"/>
        </p:xfrm>
        <a:graphic>
          <a:graphicData uri="http://schemas.openxmlformats.org/presentationml/2006/ole">
            <p:oleObj spid="_x0000_s14422" name="Equation" r:id="rId4" imgW="434520" imgH="187920" progId="">
              <p:embed/>
            </p:oleObj>
          </a:graphicData>
        </a:graphic>
      </p:graphicFrame>
      <p:grpSp>
        <p:nvGrpSpPr>
          <p:cNvPr id="2" name="Group 19"/>
          <p:cNvGrpSpPr>
            <a:grpSpLocks/>
          </p:cNvGrpSpPr>
          <p:nvPr/>
        </p:nvGrpSpPr>
        <p:grpSpPr bwMode="auto">
          <a:xfrm>
            <a:off x="428625" y="2928938"/>
            <a:ext cx="5640388" cy="617537"/>
            <a:chOff x="316" y="1562"/>
            <a:chExt cx="3553" cy="389"/>
          </a:xfrm>
        </p:grpSpPr>
        <p:sp>
          <p:nvSpPr>
            <p:cNvPr id="14355" name="Rectangle 18"/>
            <p:cNvSpPr>
              <a:spLocks noChangeArrowheads="1"/>
            </p:cNvSpPr>
            <p:nvPr/>
          </p:nvSpPr>
          <p:spPr bwMode="auto">
            <a:xfrm>
              <a:off x="316" y="1562"/>
              <a:ext cx="3553" cy="3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a:solidFill>
                    <a:schemeClr val="tx2"/>
                  </a:solidFill>
                  <a:latin typeface="宋体" charset="-122"/>
                </a:rPr>
                <a:t>式中   称为</a:t>
              </a:r>
              <a:r>
                <a:rPr lang="zh-CN" altLang="en-US" sz="2800">
                  <a:solidFill>
                    <a:srgbClr val="CC0066"/>
                  </a:solidFill>
                  <a:latin typeface="宋体" charset="-122"/>
                </a:rPr>
                <a:t>比例增益</a:t>
              </a:r>
              <a:r>
                <a:rPr lang="zh-CN" altLang="en-US" sz="2800">
                  <a:solidFill>
                    <a:schemeClr val="tx2"/>
                  </a:solidFill>
                  <a:latin typeface="宋体" charset="-122"/>
                </a:rPr>
                <a:t>。</a:t>
              </a:r>
            </a:p>
          </p:txBody>
        </p:sp>
        <p:graphicFrame>
          <p:nvGraphicFramePr>
            <p:cNvPr id="14343" name="Object 7"/>
            <p:cNvGraphicFramePr>
              <a:graphicFrameLocks noChangeAspect="1"/>
            </p:cNvGraphicFramePr>
            <p:nvPr/>
          </p:nvGraphicFramePr>
          <p:xfrm>
            <a:off x="811" y="1562"/>
            <a:ext cx="362" cy="389"/>
          </p:xfrm>
          <a:graphic>
            <a:graphicData uri="http://schemas.openxmlformats.org/presentationml/2006/ole">
              <p:oleObj spid="_x0000_s14423" name="Equation" r:id="rId5" imgW="177120" imgH="187920" progId="">
                <p:embed/>
              </p:oleObj>
            </a:graphicData>
          </a:graphic>
        </p:graphicFrame>
      </p:grpSp>
      <p:grpSp>
        <p:nvGrpSpPr>
          <p:cNvPr id="3" name="Group 25"/>
          <p:cNvGrpSpPr>
            <a:grpSpLocks/>
          </p:cNvGrpSpPr>
          <p:nvPr/>
        </p:nvGrpSpPr>
        <p:grpSpPr bwMode="auto">
          <a:xfrm>
            <a:off x="1500188" y="2928938"/>
            <a:ext cx="5803900" cy="1212850"/>
            <a:chOff x="567" y="1888"/>
            <a:chExt cx="3656" cy="1079"/>
          </a:xfrm>
        </p:grpSpPr>
        <p:sp>
          <p:nvSpPr>
            <p:cNvPr id="14354" name="Rectangle 3"/>
            <p:cNvSpPr>
              <a:spLocks noChangeArrowheads="1"/>
            </p:cNvSpPr>
            <p:nvPr/>
          </p:nvSpPr>
          <p:spPr bwMode="auto">
            <a:xfrm>
              <a:off x="567" y="1888"/>
              <a:ext cx="3357" cy="10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endParaRPr lang="zh-CN" altLang="en-US" sz="2800">
                <a:solidFill>
                  <a:schemeClr val="tx2"/>
                </a:solidFill>
                <a:latin typeface="Verdana" pitchFamily="34" charset="0"/>
              </a:endParaRPr>
            </a:p>
            <a:p>
              <a:pPr eaLnBrk="1" hangingPunct="1">
                <a:lnSpc>
                  <a:spcPct val="120000"/>
                </a:lnSpc>
              </a:pPr>
              <a:r>
                <a:rPr lang="zh-CN" altLang="en-US" sz="2800">
                  <a:solidFill>
                    <a:schemeClr val="tx2"/>
                  </a:solidFill>
                  <a:latin typeface="Verdana" pitchFamily="34" charset="0"/>
                </a:rPr>
                <a:t>其传递函数表示为</a:t>
              </a:r>
            </a:p>
          </p:txBody>
        </p:sp>
        <p:graphicFrame>
          <p:nvGraphicFramePr>
            <p:cNvPr id="14342" name="Object 6"/>
            <p:cNvGraphicFramePr>
              <a:graphicFrameLocks noChangeAspect="1"/>
            </p:cNvGraphicFramePr>
            <p:nvPr/>
          </p:nvGraphicFramePr>
          <p:xfrm>
            <a:off x="2907" y="2460"/>
            <a:ext cx="1316" cy="423"/>
          </p:xfrm>
          <a:graphic>
            <a:graphicData uri="http://schemas.openxmlformats.org/presentationml/2006/ole">
              <p:oleObj spid="_x0000_s14424" name="Equation" r:id="rId6" imgW="584640" imgH="187920" progId="">
                <p:embed/>
              </p:oleObj>
            </a:graphicData>
          </a:graphic>
        </p:graphicFrame>
      </p:grpSp>
      <p:sp>
        <p:nvSpPr>
          <p:cNvPr id="14351" name="Rectangle 17"/>
          <p:cNvSpPr>
            <a:spLocks noChangeArrowheads="1"/>
          </p:cNvSpPr>
          <p:nvPr/>
        </p:nvSpPr>
        <p:spPr bwMode="auto">
          <a:xfrm>
            <a:off x="214313" y="1214438"/>
            <a:ext cx="8642350" cy="1127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a:solidFill>
                  <a:srgbClr val="0033CC"/>
                </a:solidFill>
                <a:latin typeface="宋体" charset="-122"/>
              </a:rPr>
              <a:t>    在比例控制器中，调节规律是：</a:t>
            </a:r>
            <a:r>
              <a:rPr lang="zh-CN" altLang="en-US" sz="2800">
                <a:solidFill>
                  <a:srgbClr val="CC0066"/>
                </a:solidFill>
                <a:latin typeface="宋体" charset="-122"/>
              </a:rPr>
              <a:t>控制器的输出信号与偏差成比例</a:t>
            </a:r>
            <a:r>
              <a:rPr lang="zh-CN" altLang="en-US" sz="2800">
                <a:solidFill>
                  <a:srgbClr val="0033CC"/>
                </a:solidFill>
                <a:latin typeface="宋体" charset="-122"/>
              </a:rPr>
              <a:t>。其方程如下：</a:t>
            </a:r>
          </a:p>
        </p:txBody>
      </p:sp>
      <p:grpSp>
        <p:nvGrpSpPr>
          <p:cNvPr id="4" name="Group 24"/>
          <p:cNvGrpSpPr>
            <a:grpSpLocks/>
          </p:cNvGrpSpPr>
          <p:nvPr/>
        </p:nvGrpSpPr>
        <p:grpSpPr bwMode="auto">
          <a:xfrm>
            <a:off x="928662" y="4071942"/>
            <a:ext cx="7107237" cy="2171700"/>
            <a:chOff x="1283" y="2521"/>
            <a:chExt cx="4477" cy="1368"/>
          </a:xfrm>
        </p:grpSpPr>
        <p:sp>
          <p:nvSpPr>
            <p:cNvPr id="14353" name="Rectangle 2"/>
            <p:cNvSpPr>
              <a:spLocks noChangeArrowheads="1"/>
            </p:cNvSpPr>
            <p:nvPr/>
          </p:nvSpPr>
          <p:spPr bwMode="auto">
            <a:xfrm>
              <a:off x="1283" y="2521"/>
              <a:ext cx="4477" cy="13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chemeClr val="tx2"/>
                  </a:solidFill>
                </a:rPr>
                <a:t>        从</a:t>
              </a:r>
              <a:r>
                <a:rPr lang="zh-CN" altLang="en-US" sz="2800" dirty="0"/>
                <a:t>减小偏差</a:t>
              </a:r>
              <a:r>
                <a:rPr lang="zh-CN" altLang="en-US" sz="2800" dirty="0">
                  <a:solidFill>
                    <a:schemeClr val="tx2"/>
                  </a:solidFill>
                </a:rPr>
                <a:t>的角度出发，我们应该增加      </a:t>
              </a:r>
              <a:r>
                <a:rPr lang="en-US" altLang="zh-CN" sz="2800" dirty="0">
                  <a:solidFill>
                    <a:schemeClr val="tx2"/>
                  </a:solidFill>
                </a:rPr>
                <a:t>;</a:t>
              </a:r>
              <a:r>
                <a:rPr lang="zh-CN" altLang="en-US" sz="2800" dirty="0">
                  <a:solidFill>
                    <a:schemeClr val="tx2"/>
                  </a:solidFill>
                </a:rPr>
                <a:t>但另一方面，增加       通常导致系统的</a:t>
              </a:r>
              <a:r>
                <a:rPr lang="zh-CN" altLang="en-US" sz="2800" dirty="0"/>
                <a:t>稳定性下降</a:t>
              </a:r>
              <a:r>
                <a:rPr lang="zh-CN" altLang="en-US" sz="2800" dirty="0">
                  <a:solidFill>
                    <a:schemeClr val="tx2"/>
                  </a:solidFill>
                </a:rPr>
                <a:t>。因此在设计时必须合理地优化       。</a:t>
              </a:r>
            </a:p>
          </p:txBody>
        </p:sp>
        <p:graphicFrame>
          <p:nvGraphicFramePr>
            <p:cNvPr id="14339" name="Object 3"/>
            <p:cNvGraphicFramePr>
              <a:graphicFrameLocks noChangeAspect="1"/>
            </p:cNvGraphicFramePr>
            <p:nvPr/>
          </p:nvGraphicFramePr>
          <p:xfrm>
            <a:off x="1553" y="2836"/>
            <a:ext cx="346" cy="360"/>
          </p:xfrm>
          <a:graphic>
            <a:graphicData uri="http://schemas.openxmlformats.org/presentationml/2006/ole">
              <p:oleObj spid="_x0000_s14425" name="Equation" r:id="rId7" imgW="177120" imgH="187920" progId="">
                <p:embed/>
              </p:oleObj>
            </a:graphicData>
          </a:graphic>
        </p:graphicFrame>
        <p:graphicFrame>
          <p:nvGraphicFramePr>
            <p:cNvPr id="14340" name="Object 4"/>
            <p:cNvGraphicFramePr>
              <a:graphicFrameLocks noChangeAspect="1"/>
            </p:cNvGraphicFramePr>
            <p:nvPr/>
          </p:nvGraphicFramePr>
          <p:xfrm>
            <a:off x="3848" y="2836"/>
            <a:ext cx="363" cy="378"/>
          </p:xfrm>
          <a:graphic>
            <a:graphicData uri="http://schemas.openxmlformats.org/presentationml/2006/ole">
              <p:oleObj spid="_x0000_s14426" name="Equation" r:id="rId8" imgW="177120" imgH="187920" progId="">
                <p:embed/>
              </p:oleObj>
            </a:graphicData>
          </a:graphic>
        </p:graphicFrame>
        <p:graphicFrame>
          <p:nvGraphicFramePr>
            <p:cNvPr id="14341" name="Object 5"/>
            <p:cNvGraphicFramePr>
              <a:graphicFrameLocks noChangeAspect="1"/>
            </p:cNvGraphicFramePr>
            <p:nvPr/>
          </p:nvGraphicFramePr>
          <p:xfrm>
            <a:off x="1598" y="3511"/>
            <a:ext cx="363" cy="378"/>
          </p:xfrm>
          <a:graphic>
            <a:graphicData uri="http://schemas.openxmlformats.org/presentationml/2006/ole">
              <p:oleObj spid="_x0000_s14427" name="Equation" r:id="rId9" imgW="177120" imgH="187920" progId="">
                <p:embed/>
              </p:oleObj>
            </a:graphicData>
          </a:graphic>
        </p:graphicFrame>
      </p:grpSp>
      <p:sp>
        <p:nvSpPr>
          <p:cNvPr id="20"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7.3 </a:t>
            </a:r>
            <a:r>
              <a:rPr lang="zh-CN" altLang="en-US" sz="2000" b="1" dirty="0">
                <a:latin typeface="楷体" panose="02010609060101010101" pitchFamily="49" charset="-122"/>
                <a:ea typeface="楷体" panose="02010609060101010101" pitchFamily="49" charset="-122"/>
              </a:rPr>
              <a:t>串联校正</a:t>
            </a:r>
          </a:p>
        </p:txBody>
      </p:sp>
    </p:spTree>
    <p:extLst>
      <p:ext uri="{BB962C8B-B14F-4D97-AF65-F5344CB8AC3E}">
        <p14:creationId xmlns="" xmlns:p14="http://schemas.microsoft.com/office/powerpoint/2010/main" val="8861020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51"/>
                                        </p:tgtEl>
                                        <p:attrNameLst>
                                          <p:attrName>style.visibility</p:attrName>
                                        </p:attrNameLst>
                                      </p:cBhvr>
                                      <p:to>
                                        <p:strVal val="visible"/>
                                      </p:to>
                                    </p:set>
                                    <p:anim calcmode="lin" valueType="num">
                                      <p:cBhvr additive="base">
                                        <p:cTn id="7" dur="500" fill="hold"/>
                                        <p:tgtEl>
                                          <p:spTgt spid="14351"/>
                                        </p:tgtEl>
                                        <p:attrNameLst>
                                          <p:attrName>ppt_x</p:attrName>
                                        </p:attrNameLst>
                                      </p:cBhvr>
                                      <p:tavLst>
                                        <p:tav tm="0">
                                          <p:val>
                                            <p:strVal val="#ppt_x"/>
                                          </p:val>
                                        </p:tav>
                                        <p:tav tm="100000">
                                          <p:val>
                                            <p:strVal val="#ppt_x"/>
                                          </p:val>
                                        </p:tav>
                                      </p:tavLst>
                                    </p:anim>
                                    <p:anim calcmode="lin" valueType="num">
                                      <p:cBhvr additive="base">
                                        <p:cTn id="8" dur="500" fill="hold"/>
                                        <p:tgtEl>
                                          <p:spTgt spid="1435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338"/>
                                        </p:tgtEl>
                                        <p:attrNameLst>
                                          <p:attrName>style.visibility</p:attrName>
                                        </p:attrNameLst>
                                      </p:cBhvr>
                                      <p:to>
                                        <p:strVal val="visible"/>
                                      </p:to>
                                    </p:set>
                                    <p:anim calcmode="lin" valueType="num">
                                      <p:cBhvr additive="base">
                                        <p:cTn id="13" dur="500" fill="hold"/>
                                        <p:tgtEl>
                                          <p:spTgt spid="14338"/>
                                        </p:tgtEl>
                                        <p:attrNameLst>
                                          <p:attrName>ppt_x</p:attrName>
                                        </p:attrNameLst>
                                      </p:cBhvr>
                                      <p:tavLst>
                                        <p:tav tm="0">
                                          <p:val>
                                            <p:strVal val="#ppt_x"/>
                                          </p:val>
                                        </p:tav>
                                        <p:tav tm="100000">
                                          <p:val>
                                            <p:strVal val="#ppt_x"/>
                                          </p:val>
                                        </p:tav>
                                      </p:tavLst>
                                    </p:anim>
                                    <p:anim calcmode="lin" valueType="num">
                                      <p:cBhvr additive="base">
                                        <p:cTn id="14" dur="500" fill="hold"/>
                                        <p:tgtEl>
                                          <p:spTgt spid="1433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linds(horizontal)">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ChangeArrowheads="1"/>
          </p:cNvSpPr>
          <p:nvPr/>
        </p:nvSpPr>
        <p:spPr bwMode="auto">
          <a:xfrm>
            <a:off x="3014663" y="39862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pic>
        <p:nvPicPr>
          <p:cNvPr id="89092" name="Picture 5" descr="kz315"/>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a:xfrm>
            <a:off x="2123728" y="2204864"/>
            <a:ext cx="4694982" cy="4001582"/>
          </a:xfrm>
        </p:spPr>
      </p:pic>
      <p:sp>
        <p:nvSpPr>
          <p:cNvPr id="93189" name="Rectangle 10"/>
          <p:cNvSpPr>
            <a:spLocks noChangeArrowheads="1"/>
          </p:cNvSpPr>
          <p:nvPr/>
        </p:nvSpPr>
        <p:spPr bwMode="auto">
          <a:xfrm>
            <a:off x="251520" y="939006"/>
            <a:ext cx="8424862" cy="1557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rgbClr val="003399"/>
                </a:solidFill>
                <a:latin typeface="隶书" pitchFamily="49" charset="-122"/>
                <a:ea typeface="黑体" pitchFamily="49" charset="-122"/>
              </a:rPr>
              <a:t>    下面讨论在单位反馈系统中，应用 </a:t>
            </a:r>
            <a:r>
              <a:rPr lang="en-US" altLang="zh-CN" sz="2800" i="1" dirty="0">
                <a:solidFill>
                  <a:srgbClr val="CC0066"/>
                </a:solidFill>
                <a:ea typeface="黑体" pitchFamily="49" charset="-122"/>
              </a:rPr>
              <a:t>M </a:t>
            </a:r>
            <a:r>
              <a:rPr lang="zh-CN" altLang="en-US" sz="2800" dirty="0">
                <a:solidFill>
                  <a:srgbClr val="CC0066"/>
                </a:solidFill>
                <a:latin typeface="隶书" pitchFamily="49" charset="-122"/>
                <a:ea typeface="黑体" pitchFamily="49" charset="-122"/>
              </a:rPr>
              <a:t>圆</a:t>
            </a:r>
            <a:r>
              <a:rPr lang="zh-CN" altLang="en-US" sz="2800" dirty="0">
                <a:solidFill>
                  <a:srgbClr val="003399"/>
                </a:solidFill>
                <a:latin typeface="隶书" pitchFamily="49" charset="-122"/>
                <a:ea typeface="黑体" pitchFamily="49" charset="-122"/>
              </a:rPr>
              <a:t>的概念来确定开环增益，使系统闭环谐振峰值满足某一期望值。</a:t>
            </a:r>
          </a:p>
        </p:txBody>
      </p:sp>
      <p:sp>
        <p:nvSpPr>
          <p:cNvPr id="8"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7.3 </a:t>
            </a:r>
            <a:r>
              <a:rPr lang="zh-CN" altLang="en-US" sz="2000" b="1" dirty="0">
                <a:latin typeface="楷体" panose="02010609060101010101" pitchFamily="49" charset="-122"/>
                <a:ea typeface="楷体" panose="02010609060101010101" pitchFamily="49" charset="-122"/>
              </a:rPr>
              <a:t>串联校正</a:t>
            </a:r>
          </a:p>
        </p:txBody>
      </p:sp>
      <p:cxnSp>
        <p:nvCxnSpPr>
          <p:cNvPr id="7" name="直接连接符 6"/>
          <p:cNvCxnSpPr/>
          <p:nvPr/>
        </p:nvCxnSpPr>
        <p:spPr>
          <a:xfrm rot="16200000" flipH="1">
            <a:off x="4071934" y="5357826"/>
            <a:ext cx="571504" cy="571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200000" flipH="1">
            <a:off x="5429256" y="4572008"/>
            <a:ext cx="571504" cy="571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10800000" flipV="1">
            <a:off x="4500562" y="4929198"/>
            <a:ext cx="1285884" cy="85725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17" name="对象 16"/>
          <p:cNvGraphicFramePr>
            <a:graphicFrameLocks noChangeAspect="1"/>
          </p:cNvGraphicFramePr>
          <p:nvPr/>
        </p:nvGraphicFramePr>
        <p:xfrm>
          <a:off x="5000628" y="5429264"/>
          <a:ext cx="596900" cy="469900"/>
        </p:xfrm>
        <a:graphic>
          <a:graphicData uri="http://schemas.openxmlformats.org/presentationml/2006/ole">
            <p:oleObj spid="_x0000_s233473" name="公式" r:id="rId4" imgW="596880" imgH="469800" progId="Equation.3">
              <p:embed/>
            </p:oleObj>
          </a:graphicData>
        </a:graphic>
      </p:graphicFrame>
      <p:graphicFrame>
        <p:nvGraphicFramePr>
          <p:cNvPr id="18" name="对象 17"/>
          <p:cNvGraphicFramePr>
            <a:graphicFrameLocks noChangeAspect="1"/>
          </p:cNvGraphicFramePr>
          <p:nvPr/>
        </p:nvGraphicFramePr>
        <p:xfrm>
          <a:off x="179512" y="3068960"/>
          <a:ext cx="1866900" cy="1854200"/>
        </p:xfrm>
        <a:graphic>
          <a:graphicData uri="http://schemas.openxmlformats.org/presentationml/2006/ole">
            <p:oleObj spid="_x0000_s233474" name="公式" r:id="rId5" imgW="1866600" imgH="1854000" progId="Equation.3">
              <p:embed/>
            </p:oleObj>
          </a:graphicData>
        </a:graphic>
      </p:graphicFrame>
      <p:graphicFrame>
        <p:nvGraphicFramePr>
          <p:cNvPr id="11" name="对象 10"/>
          <p:cNvGraphicFramePr>
            <a:graphicFrameLocks noChangeAspect="1"/>
          </p:cNvGraphicFramePr>
          <p:nvPr/>
        </p:nvGraphicFramePr>
        <p:xfrm>
          <a:off x="6732240" y="2780928"/>
          <a:ext cx="1980220" cy="1224136"/>
        </p:xfrm>
        <a:graphic>
          <a:graphicData uri="http://schemas.openxmlformats.org/presentationml/2006/ole">
            <p:oleObj spid="_x0000_s233475" name="公式" r:id="rId6" imgW="698400" imgH="431640" progId="Equation.3">
              <p:embed/>
            </p:oleObj>
          </a:graphicData>
        </a:graphic>
      </p:graphicFrame>
      <p:cxnSp>
        <p:nvCxnSpPr>
          <p:cNvPr id="15" name="直接箭头连接符 14"/>
          <p:cNvCxnSpPr/>
          <p:nvPr/>
        </p:nvCxnSpPr>
        <p:spPr>
          <a:xfrm flipH="1">
            <a:off x="3707904" y="4005064"/>
            <a:ext cx="4032448" cy="7920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933309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9092"/>
                                        </p:tgtEl>
                                        <p:attrNameLst>
                                          <p:attrName>style.visibility</p:attrName>
                                        </p:attrNameLst>
                                      </p:cBhvr>
                                      <p:to>
                                        <p:strVal val="visible"/>
                                      </p:to>
                                    </p:set>
                                    <p:anim calcmode="lin" valueType="num">
                                      <p:cBhvr additive="base">
                                        <p:cTn id="7" dur="500" fill="hold"/>
                                        <p:tgtEl>
                                          <p:spTgt spid="89092"/>
                                        </p:tgtEl>
                                        <p:attrNameLst>
                                          <p:attrName>ppt_x</p:attrName>
                                        </p:attrNameLst>
                                      </p:cBhvr>
                                      <p:tavLst>
                                        <p:tav tm="0">
                                          <p:val>
                                            <p:strVal val="#ppt_x"/>
                                          </p:val>
                                        </p:tav>
                                        <p:tav tm="100000">
                                          <p:val>
                                            <p:strVal val="#ppt_x"/>
                                          </p:val>
                                        </p:tav>
                                      </p:tavLst>
                                    </p:anim>
                                    <p:anim calcmode="lin" valueType="num">
                                      <p:cBhvr additive="base">
                                        <p:cTn id="8" dur="500" fill="hold"/>
                                        <p:tgtEl>
                                          <p:spTgt spid="890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ChangeArrowheads="1"/>
          </p:cNvSpPr>
          <p:nvPr/>
        </p:nvSpPr>
        <p:spPr bwMode="auto">
          <a:xfrm>
            <a:off x="3486150" y="36528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5366" name="Rectangle 4"/>
          <p:cNvSpPr>
            <a:spLocks noChangeArrowheads="1"/>
          </p:cNvSpPr>
          <p:nvPr/>
        </p:nvSpPr>
        <p:spPr bwMode="auto">
          <a:xfrm>
            <a:off x="3186113" y="40671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5367" name="Rectangle 5"/>
          <p:cNvSpPr>
            <a:spLocks noChangeArrowheads="1"/>
          </p:cNvSpPr>
          <p:nvPr/>
        </p:nvSpPr>
        <p:spPr bwMode="auto">
          <a:xfrm>
            <a:off x="4452938" y="409575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15362" name="Object 2"/>
          <p:cNvGraphicFramePr>
            <a:graphicFrameLocks noChangeAspect="1"/>
          </p:cNvGraphicFramePr>
          <p:nvPr/>
        </p:nvGraphicFramePr>
        <p:xfrm>
          <a:off x="2714625" y="2143125"/>
          <a:ext cx="3533775" cy="2336800"/>
        </p:xfrm>
        <a:graphic>
          <a:graphicData uri="http://schemas.openxmlformats.org/presentationml/2006/ole">
            <p:oleObj spid="_x0000_s15388" name="Equation" r:id="rId3" imgW="1163520" imgH="767880" progId="">
              <p:embed/>
            </p:oleObj>
          </a:graphicData>
        </a:graphic>
      </p:graphicFrame>
      <p:sp>
        <p:nvSpPr>
          <p:cNvPr id="515080" name="Rectangle 8"/>
          <p:cNvSpPr>
            <a:spLocks noChangeArrowheads="1"/>
          </p:cNvSpPr>
          <p:nvPr/>
        </p:nvSpPr>
        <p:spPr bwMode="auto">
          <a:xfrm>
            <a:off x="773907" y="4598081"/>
            <a:ext cx="7358062" cy="1127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chemeClr val="tx2"/>
                </a:solidFill>
              </a:rPr>
              <a:t>    由切点 </a:t>
            </a:r>
            <a:r>
              <a:rPr lang="en-US" altLang="zh-CN" sz="2800" i="1" dirty="0">
                <a:solidFill>
                  <a:srgbClr val="000000"/>
                </a:solidFill>
              </a:rPr>
              <a:t>P</a:t>
            </a:r>
            <a:r>
              <a:rPr lang="en-US" altLang="zh-CN" sz="2800" dirty="0">
                <a:solidFill>
                  <a:schemeClr val="tx2"/>
                </a:solidFill>
              </a:rPr>
              <a:t> </a:t>
            </a:r>
            <a:r>
              <a:rPr lang="zh-CN" altLang="en-US" sz="2800" dirty="0">
                <a:solidFill>
                  <a:schemeClr val="tx2"/>
                </a:solidFill>
              </a:rPr>
              <a:t>作负实轴的垂线，该垂线与负实轴的交点为 </a:t>
            </a:r>
            <a:r>
              <a:rPr lang="en-US" altLang="zh-CN" sz="2800" i="1" dirty="0">
                <a:solidFill>
                  <a:srgbClr val="000000"/>
                </a:solidFill>
              </a:rPr>
              <a:t>A </a:t>
            </a:r>
            <a:r>
              <a:rPr lang="en-US" altLang="zh-CN" sz="2800" dirty="0">
                <a:solidFill>
                  <a:schemeClr val="tx2"/>
                </a:solidFill>
              </a:rPr>
              <a:t>，</a:t>
            </a:r>
            <a:r>
              <a:rPr lang="zh-CN" altLang="en-US" sz="2800" dirty="0">
                <a:solidFill>
                  <a:schemeClr val="tx2"/>
                </a:solidFill>
              </a:rPr>
              <a:t>容易证明 </a:t>
            </a:r>
            <a:r>
              <a:rPr lang="en-US" altLang="zh-CN" sz="2800" i="1" dirty="0">
                <a:solidFill>
                  <a:srgbClr val="000000"/>
                </a:solidFill>
              </a:rPr>
              <a:t>A </a:t>
            </a:r>
            <a:r>
              <a:rPr lang="zh-CN" altLang="en-US" sz="2800" dirty="0"/>
              <a:t>点坐标为 </a:t>
            </a:r>
            <a:r>
              <a:rPr lang="en-US" altLang="zh-CN" sz="2800" dirty="0"/>
              <a:t>(-1, j0)。</a:t>
            </a:r>
            <a:endParaRPr lang="zh-CN" altLang="en-US" sz="2800" dirty="0">
              <a:solidFill>
                <a:schemeClr val="tx2"/>
              </a:solidFill>
            </a:endParaRPr>
          </a:p>
        </p:txBody>
      </p:sp>
      <p:sp>
        <p:nvSpPr>
          <p:cNvPr id="515081" name="Rectangle 9"/>
          <p:cNvSpPr>
            <a:spLocks noChangeArrowheads="1"/>
          </p:cNvSpPr>
          <p:nvPr/>
        </p:nvSpPr>
        <p:spPr bwMode="auto">
          <a:xfrm>
            <a:off x="845344" y="5812518"/>
            <a:ext cx="750093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a:solidFill>
                  <a:schemeClr val="tx2"/>
                </a:solidFill>
              </a:rPr>
              <a:t>根据上述 </a:t>
            </a:r>
            <a:r>
              <a:rPr lang="en-US" altLang="zh-CN" sz="2800" i="1">
                <a:solidFill>
                  <a:schemeClr val="tx2"/>
                </a:solidFill>
              </a:rPr>
              <a:t>M </a:t>
            </a:r>
            <a:r>
              <a:rPr lang="zh-CN" altLang="en-US" sz="2800">
                <a:solidFill>
                  <a:schemeClr val="tx2"/>
                </a:solidFill>
              </a:rPr>
              <a:t>圆特点，确定增益 </a:t>
            </a:r>
            <a:r>
              <a:rPr lang="en-US" altLang="zh-CN" sz="2800" i="1">
                <a:solidFill>
                  <a:srgbClr val="000000"/>
                </a:solidFill>
                <a:ea typeface="隶书" pitchFamily="49" charset="-122"/>
              </a:rPr>
              <a:t>K</a:t>
            </a:r>
            <a:r>
              <a:rPr lang="en-US" altLang="zh-CN" sz="2800" i="1">
                <a:solidFill>
                  <a:schemeClr val="tx2"/>
                </a:solidFill>
                <a:ea typeface="隶书" pitchFamily="49" charset="-122"/>
              </a:rPr>
              <a:t> </a:t>
            </a:r>
            <a:r>
              <a:rPr lang="zh-CN" altLang="en-US" sz="2800">
                <a:solidFill>
                  <a:schemeClr val="tx2"/>
                </a:solidFill>
              </a:rPr>
              <a:t>的步骤如下：</a:t>
            </a:r>
          </a:p>
        </p:txBody>
      </p:sp>
      <p:grpSp>
        <p:nvGrpSpPr>
          <p:cNvPr id="15370" name="Group 14"/>
          <p:cNvGrpSpPr>
            <a:grpSpLocks/>
          </p:cNvGrpSpPr>
          <p:nvPr/>
        </p:nvGrpSpPr>
        <p:grpSpPr bwMode="auto">
          <a:xfrm>
            <a:off x="323850" y="1143000"/>
            <a:ext cx="8496300" cy="1057275"/>
            <a:chOff x="204" y="231"/>
            <a:chExt cx="5352" cy="666"/>
          </a:xfrm>
        </p:grpSpPr>
        <p:sp>
          <p:nvSpPr>
            <p:cNvPr id="15371" name="Rectangle 11"/>
            <p:cNvSpPr>
              <a:spLocks noChangeArrowheads="1"/>
            </p:cNvSpPr>
            <p:nvPr/>
          </p:nvSpPr>
          <p:spPr bwMode="auto">
            <a:xfrm>
              <a:off x="204" y="231"/>
              <a:ext cx="5352" cy="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a:solidFill>
                    <a:srgbClr val="0033CC"/>
                  </a:solidFill>
                  <a:latin typeface="隶书" pitchFamily="49" charset="-122"/>
                  <a:ea typeface="黑体" pitchFamily="49" charset="-122"/>
                </a:rPr>
                <a:t>    如图，如果       ，那么从原点画一条到所期望的圆的切线，该切线与负轴的夹角为</a:t>
              </a:r>
              <a:r>
                <a:rPr lang="en-US" altLang="zh-CN" sz="2800" i="1">
                  <a:solidFill>
                    <a:srgbClr val="000000"/>
                  </a:solidFill>
                  <a:latin typeface="隶书" pitchFamily="49" charset="-122"/>
                  <a:ea typeface="黑体" pitchFamily="49" charset="-122"/>
                </a:rPr>
                <a:t>ψ</a:t>
              </a:r>
              <a:r>
                <a:rPr lang="en-US" altLang="zh-CN" sz="2800">
                  <a:solidFill>
                    <a:srgbClr val="0033CC"/>
                  </a:solidFill>
                  <a:latin typeface="隶书" pitchFamily="49" charset="-122"/>
                  <a:ea typeface="黑体" pitchFamily="49" charset="-122"/>
                </a:rPr>
                <a:t>, </a:t>
              </a:r>
              <a:r>
                <a:rPr lang="zh-CN" altLang="en-US" sz="2800">
                  <a:solidFill>
                    <a:srgbClr val="0033CC"/>
                  </a:solidFill>
                  <a:latin typeface="隶书" pitchFamily="49" charset="-122"/>
                  <a:ea typeface="黑体" pitchFamily="49" charset="-122"/>
                </a:rPr>
                <a:t>则</a:t>
              </a:r>
            </a:p>
          </p:txBody>
        </p:sp>
        <p:graphicFrame>
          <p:nvGraphicFramePr>
            <p:cNvPr id="15363" name="Object 3"/>
            <p:cNvGraphicFramePr>
              <a:graphicFrameLocks noChangeAspect="1"/>
            </p:cNvGraphicFramePr>
            <p:nvPr/>
          </p:nvGraphicFramePr>
          <p:xfrm>
            <a:off x="1927" y="300"/>
            <a:ext cx="668" cy="354"/>
          </p:xfrm>
          <a:graphic>
            <a:graphicData uri="http://schemas.openxmlformats.org/presentationml/2006/ole">
              <p:oleObj spid="_x0000_s15389" name="Equation" r:id="rId4" imgW="370080" imgH="187920" progId="">
                <p:embed/>
              </p:oleObj>
            </a:graphicData>
          </a:graphic>
        </p:graphicFrame>
      </p:grpSp>
      <p:sp>
        <p:nvSpPr>
          <p:cNvPr id="14"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7.3 </a:t>
            </a:r>
            <a:r>
              <a:rPr lang="zh-CN" altLang="en-US" sz="2000" b="1" dirty="0">
                <a:latin typeface="楷体" panose="02010609060101010101" pitchFamily="49" charset="-122"/>
                <a:ea typeface="楷体" panose="02010609060101010101" pitchFamily="49" charset="-122"/>
              </a:rPr>
              <a:t>串联校正</a:t>
            </a:r>
          </a:p>
        </p:txBody>
      </p:sp>
    </p:spTree>
    <p:extLst>
      <p:ext uri="{BB962C8B-B14F-4D97-AF65-F5344CB8AC3E}">
        <p14:creationId xmlns="" xmlns:p14="http://schemas.microsoft.com/office/powerpoint/2010/main" val="21369726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15080"/>
                                        </p:tgtEl>
                                        <p:attrNameLst>
                                          <p:attrName>style.visibility</p:attrName>
                                        </p:attrNameLst>
                                      </p:cBhvr>
                                      <p:to>
                                        <p:strVal val="visible"/>
                                      </p:to>
                                    </p:set>
                                    <p:animEffect transition="in" filter="checkerboard(across)">
                                      <p:cBhvr>
                                        <p:cTn id="7" dur="500"/>
                                        <p:tgtEl>
                                          <p:spTgt spid="5150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15081"/>
                                        </p:tgtEl>
                                        <p:attrNameLst>
                                          <p:attrName>style.visibility</p:attrName>
                                        </p:attrNameLst>
                                      </p:cBhvr>
                                      <p:to>
                                        <p:strVal val="visible"/>
                                      </p:to>
                                    </p:set>
                                    <p:animEffect transition="in" filter="slide(fromBottom)">
                                      <p:cBhvr>
                                        <p:cTn id="12" dur="500"/>
                                        <p:tgtEl>
                                          <p:spTgt spid="515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80" grpId="0"/>
      <p:bldP spid="51508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5"/>
          <p:cNvSpPr>
            <a:spLocks noChangeArrowheads="1"/>
          </p:cNvSpPr>
          <p:nvPr/>
        </p:nvSpPr>
        <p:spPr bwMode="auto">
          <a:xfrm>
            <a:off x="3486150" y="391795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6393" name="Rectangle 7"/>
          <p:cNvSpPr>
            <a:spLocks noChangeArrowheads="1"/>
          </p:cNvSpPr>
          <p:nvPr/>
        </p:nvSpPr>
        <p:spPr bwMode="auto">
          <a:xfrm>
            <a:off x="3186113" y="433228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6394" name="Rectangle 8"/>
          <p:cNvSpPr>
            <a:spLocks noChangeArrowheads="1"/>
          </p:cNvSpPr>
          <p:nvPr/>
        </p:nvSpPr>
        <p:spPr bwMode="auto">
          <a:xfrm>
            <a:off x="4243388" y="436086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pSp>
        <p:nvGrpSpPr>
          <p:cNvPr id="16395" name="Group 25"/>
          <p:cNvGrpSpPr>
            <a:grpSpLocks/>
          </p:cNvGrpSpPr>
          <p:nvPr/>
        </p:nvGrpSpPr>
        <p:grpSpPr bwMode="auto">
          <a:xfrm>
            <a:off x="215900" y="1052736"/>
            <a:ext cx="8964612" cy="593725"/>
            <a:chOff x="113" y="109"/>
            <a:chExt cx="5647" cy="374"/>
          </a:xfrm>
        </p:grpSpPr>
        <p:sp>
          <p:nvSpPr>
            <p:cNvPr id="16407" name="Rectangle 23"/>
            <p:cNvSpPr>
              <a:spLocks noChangeArrowheads="1"/>
            </p:cNvSpPr>
            <p:nvPr/>
          </p:nvSpPr>
          <p:spPr bwMode="auto">
            <a:xfrm>
              <a:off x="113" y="119"/>
              <a:ext cx="5647" cy="3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536575" indent="-536575"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90000"/>
                </a:lnSpc>
              </a:pPr>
              <a:r>
                <a:rPr lang="zh-CN" altLang="en-US" sz="2800" dirty="0">
                  <a:solidFill>
                    <a:schemeClr val="tx2"/>
                  </a:solidFill>
                  <a:latin typeface="隶书" pitchFamily="49" charset="-122"/>
                  <a:ea typeface="隶书" pitchFamily="49" charset="-122"/>
                </a:rPr>
                <a:t>① 画出标准化开环传递函数          的乃奎斯特图；</a:t>
              </a:r>
            </a:p>
          </p:txBody>
        </p:sp>
        <p:graphicFrame>
          <p:nvGraphicFramePr>
            <p:cNvPr id="16389" name="Object 5"/>
            <p:cNvGraphicFramePr>
              <a:graphicFrameLocks noChangeAspect="1"/>
            </p:cNvGraphicFramePr>
            <p:nvPr/>
          </p:nvGraphicFramePr>
          <p:xfrm>
            <a:off x="3060" y="109"/>
            <a:ext cx="990" cy="374"/>
          </p:xfrm>
          <a:graphic>
            <a:graphicData uri="http://schemas.openxmlformats.org/presentationml/2006/ole">
              <p:oleObj spid="_x0000_s16442" name="Equation" r:id="rId3" imgW="573840" imgH="209520" progId="">
                <p:embed/>
              </p:oleObj>
            </a:graphicData>
          </a:graphic>
        </p:graphicFrame>
      </p:grpSp>
      <p:sp>
        <p:nvSpPr>
          <p:cNvPr id="16396" name="Rectangle 10"/>
          <p:cNvSpPr>
            <a:spLocks noChangeArrowheads="1"/>
          </p:cNvSpPr>
          <p:nvPr/>
        </p:nvSpPr>
        <p:spPr bwMode="auto">
          <a:xfrm>
            <a:off x="4100513" y="425608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6397" name="Rectangle 12"/>
          <p:cNvSpPr>
            <a:spLocks noChangeArrowheads="1"/>
          </p:cNvSpPr>
          <p:nvPr/>
        </p:nvSpPr>
        <p:spPr bwMode="auto">
          <a:xfrm>
            <a:off x="4243388" y="436086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6398" name="Rectangle 14"/>
          <p:cNvSpPr>
            <a:spLocks noChangeArrowheads="1"/>
          </p:cNvSpPr>
          <p:nvPr/>
        </p:nvSpPr>
        <p:spPr bwMode="auto">
          <a:xfrm>
            <a:off x="4452938" y="436086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pSp>
        <p:nvGrpSpPr>
          <p:cNvPr id="4" name="Group 28"/>
          <p:cNvGrpSpPr>
            <a:grpSpLocks/>
          </p:cNvGrpSpPr>
          <p:nvPr/>
        </p:nvGrpSpPr>
        <p:grpSpPr bwMode="auto">
          <a:xfrm>
            <a:off x="251520" y="4640344"/>
            <a:ext cx="7215187" cy="954087"/>
            <a:chOff x="1215" y="2359"/>
            <a:chExt cx="4545" cy="601"/>
          </a:xfrm>
        </p:grpSpPr>
        <p:sp>
          <p:nvSpPr>
            <p:cNvPr id="16406" name="Rectangle 3"/>
            <p:cNvSpPr>
              <a:spLocks noChangeArrowheads="1"/>
            </p:cNvSpPr>
            <p:nvPr/>
          </p:nvSpPr>
          <p:spPr bwMode="auto">
            <a:xfrm>
              <a:off x="1215" y="2359"/>
              <a:ext cx="4545" cy="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536575" indent="-536575"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chemeClr val="tx2"/>
                  </a:solidFill>
                  <a:ea typeface="隶书" pitchFamily="49" charset="-122"/>
                </a:rPr>
                <a:t>⑤ 为使试作的圆相应于所期望的      圆，则 </a:t>
              </a:r>
              <a:r>
                <a:rPr lang="en-US" altLang="zh-CN" sz="2800" i="1" dirty="0">
                  <a:solidFill>
                    <a:srgbClr val="000000"/>
                  </a:solidFill>
                  <a:ea typeface="隶书" pitchFamily="49" charset="-122"/>
                </a:rPr>
                <a:t>A </a:t>
              </a:r>
              <a:r>
                <a:rPr lang="zh-CN" altLang="en-US" sz="2800" dirty="0">
                  <a:ea typeface="隶书" pitchFamily="49" charset="-122"/>
                </a:rPr>
                <a:t>点坐标应为</a:t>
              </a:r>
              <a:r>
                <a:rPr lang="en-US" altLang="zh-CN" sz="2800" dirty="0">
                  <a:solidFill>
                    <a:srgbClr val="000000"/>
                  </a:solidFill>
                </a:rPr>
                <a:t>(-1, j0)</a:t>
              </a:r>
              <a:r>
                <a:rPr lang="en-US" altLang="zh-CN" sz="2800" dirty="0">
                  <a:ea typeface="隶书" pitchFamily="49" charset="-122"/>
                </a:rPr>
                <a:t>；</a:t>
              </a:r>
              <a:endParaRPr lang="zh-CN" altLang="en-US" sz="2800" dirty="0">
                <a:ea typeface="隶书" pitchFamily="49" charset="-122"/>
              </a:endParaRPr>
            </a:p>
          </p:txBody>
        </p:sp>
        <p:graphicFrame>
          <p:nvGraphicFramePr>
            <p:cNvPr id="16388" name="Object 4"/>
            <p:cNvGraphicFramePr>
              <a:graphicFrameLocks noChangeAspect="1"/>
            </p:cNvGraphicFramePr>
            <p:nvPr/>
          </p:nvGraphicFramePr>
          <p:xfrm>
            <a:off x="4500" y="2359"/>
            <a:ext cx="318" cy="328"/>
          </p:xfrm>
          <a:graphic>
            <a:graphicData uri="http://schemas.openxmlformats.org/presentationml/2006/ole">
              <p:oleObj spid="_x0000_s16443" name="Equation" r:id="rId4" imgW="187560" imgH="187920" progId="">
                <p:embed/>
              </p:oleObj>
            </a:graphicData>
          </a:graphic>
        </p:graphicFrame>
      </p:grpSp>
      <p:sp>
        <p:nvSpPr>
          <p:cNvPr id="516112" name="Rectangle 16"/>
          <p:cNvSpPr>
            <a:spLocks noChangeArrowheads="1"/>
          </p:cNvSpPr>
          <p:nvPr/>
        </p:nvSpPr>
        <p:spPr bwMode="auto">
          <a:xfrm>
            <a:off x="252515" y="5501777"/>
            <a:ext cx="7215187" cy="954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536575" indent="-536575"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en-US" altLang="zh-CN" sz="2800" dirty="0">
                <a:solidFill>
                  <a:schemeClr val="tx2"/>
                </a:solidFill>
                <a:ea typeface="隶书" pitchFamily="49" charset="-122"/>
              </a:rPr>
              <a:t>⑥ </a:t>
            </a:r>
            <a:r>
              <a:rPr lang="zh-CN" altLang="en-US" sz="2800" dirty="0">
                <a:solidFill>
                  <a:schemeClr val="tx2"/>
                </a:solidFill>
                <a:ea typeface="隶书" pitchFamily="49" charset="-122"/>
              </a:rPr>
              <a:t>所希望的增益 </a:t>
            </a:r>
            <a:r>
              <a:rPr lang="en-US" altLang="zh-CN" sz="2800" i="1" dirty="0">
                <a:solidFill>
                  <a:srgbClr val="000000"/>
                </a:solidFill>
                <a:ea typeface="隶书" pitchFamily="49" charset="-122"/>
              </a:rPr>
              <a:t>K</a:t>
            </a:r>
            <a:r>
              <a:rPr lang="en-US" altLang="zh-CN" sz="2800" dirty="0">
                <a:solidFill>
                  <a:schemeClr val="tx2"/>
                </a:solidFill>
                <a:ea typeface="隶书" pitchFamily="49" charset="-122"/>
              </a:rPr>
              <a:t> </a:t>
            </a:r>
            <a:r>
              <a:rPr lang="zh-CN" altLang="en-US" sz="2800" dirty="0">
                <a:solidFill>
                  <a:schemeClr val="tx2"/>
                </a:solidFill>
                <a:ea typeface="隶书" pitchFamily="49" charset="-122"/>
              </a:rPr>
              <a:t>应使点 </a:t>
            </a:r>
            <a:r>
              <a:rPr lang="en-US" altLang="zh-CN" sz="2800" i="1" dirty="0">
                <a:solidFill>
                  <a:srgbClr val="000000"/>
                </a:solidFill>
                <a:ea typeface="隶书" pitchFamily="49" charset="-122"/>
              </a:rPr>
              <a:t>A</a:t>
            </a:r>
            <a:r>
              <a:rPr lang="en-US" altLang="zh-CN" sz="2800" dirty="0">
                <a:solidFill>
                  <a:schemeClr val="tx2"/>
                </a:solidFill>
                <a:ea typeface="隶书" pitchFamily="49" charset="-122"/>
              </a:rPr>
              <a:t> </a:t>
            </a:r>
            <a:r>
              <a:rPr lang="zh-CN" altLang="en-US" sz="2800" dirty="0">
                <a:solidFill>
                  <a:schemeClr val="tx2"/>
                </a:solidFill>
                <a:ea typeface="隶书" pitchFamily="49" charset="-122"/>
              </a:rPr>
              <a:t>坐标调整到</a:t>
            </a:r>
            <a:r>
              <a:rPr lang="en-US" altLang="zh-CN" sz="2800" dirty="0">
                <a:solidFill>
                  <a:srgbClr val="000000"/>
                </a:solidFill>
                <a:ea typeface="隶书" pitchFamily="49" charset="-122"/>
              </a:rPr>
              <a:t>(-1, j0)，</a:t>
            </a:r>
            <a:r>
              <a:rPr lang="zh-CN" altLang="en-US" sz="2800" dirty="0">
                <a:solidFill>
                  <a:schemeClr val="tx2"/>
                </a:solidFill>
                <a:ea typeface="隶书" pitchFamily="49" charset="-122"/>
              </a:rPr>
              <a:t>因此 </a:t>
            </a:r>
            <a:r>
              <a:rPr lang="en-US" altLang="zh-CN" sz="2800" i="1" dirty="0">
                <a:solidFill>
                  <a:srgbClr val="000000"/>
                </a:solidFill>
                <a:ea typeface="隶书" pitchFamily="49" charset="-122"/>
              </a:rPr>
              <a:t>K</a:t>
            </a:r>
            <a:r>
              <a:rPr lang="en-US" altLang="zh-CN" sz="2800" dirty="0">
                <a:solidFill>
                  <a:srgbClr val="000000"/>
                </a:solidFill>
                <a:ea typeface="隶书" pitchFamily="49" charset="-122"/>
              </a:rPr>
              <a:t>＝1/OA </a:t>
            </a:r>
            <a:r>
              <a:rPr lang="en-US" altLang="zh-CN" sz="2800" dirty="0">
                <a:solidFill>
                  <a:schemeClr val="tx2"/>
                </a:solidFill>
                <a:ea typeface="隶书" pitchFamily="49" charset="-122"/>
              </a:rPr>
              <a:t>。</a:t>
            </a:r>
            <a:endParaRPr lang="zh-CN" altLang="en-US" sz="2800" dirty="0">
              <a:solidFill>
                <a:schemeClr val="tx2"/>
              </a:solidFill>
              <a:ea typeface="隶书" pitchFamily="49" charset="-122"/>
            </a:endParaRPr>
          </a:p>
        </p:txBody>
      </p:sp>
      <p:sp>
        <p:nvSpPr>
          <p:cNvPr id="516113" name="Rectangle 17"/>
          <p:cNvSpPr>
            <a:spLocks noChangeArrowheads="1"/>
          </p:cNvSpPr>
          <p:nvPr/>
        </p:nvSpPr>
        <p:spPr bwMode="auto">
          <a:xfrm>
            <a:off x="-39513" y="4067546"/>
            <a:ext cx="878522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en-US" altLang="zh-CN" sz="2800" dirty="0">
                <a:solidFill>
                  <a:schemeClr val="tx2"/>
                </a:solidFill>
                <a:ea typeface="隶书" pitchFamily="49" charset="-122"/>
              </a:rPr>
              <a:t>   ④ </a:t>
            </a:r>
            <a:r>
              <a:rPr lang="zh-CN" altLang="en-US" sz="2800" dirty="0">
                <a:solidFill>
                  <a:schemeClr val="tx2"/>
                </a:solidFill>
                <a:ea typeface="隶书" pitchFamily="49" charset="-122"/>
              </a:rPr>
              <a:t>由切点 </a:t>
            </a:r>
            <a:r>
              <a:rPr lang="en-US" altLang="zh-CN" sz="2800" i="1" dirty="0">
                <a:solidFill>
                  <a:srgbClr val="000000"/>
                </a:solidFill>
                <a:ea typeface="隶书" pitchFamily="49" charset="-122"/>
              </a:rPr>
              <a:t>P</a:t>
            </a:r>
            <a:r>
              <a:rPr lang="en-US" altLang="zh-CN" sz="2800" dirty="0">
                <a:solidFill>
                  <a:schemeClr val="tx2"/>
                </a:solidFill>
                <a:ea typeface="隶书" pitchFamily="49" charset="-122"/>
              </a:rPr>
              <a:t> </a:t>
            </a:r>
            <a:r>
              <a:rPr lang="zh-CN" altLang="en-US" sz="2800" dirty="0">
                <a:ea typeface="隶书" pitchFamily="49" charset="-122"/>
              </a:rPr>
              <a:t>作负实轴的垂线</a:t>
            </a:r>
            <a:r>
              <a:rPr lang="zh-CN" altLang="en-US" sz="2800" dirty="0">
                <a:solidFill>
                  <a:schemeClr val="tx2"/>
                </a:solidFill>
                <a:ea typeface="隶书" pitchFamily="49" charset="-122"/>
              </a:rPr>
              <a:t>，交负实轴于</a:t>
            </a:r>
            <a:r>
              <a:rPr lang="en-US" altLang="zh-CN" sz="2800" i="1" dirty="0">
                <a:solidFill>
                  <a:srgbClr val="000000"/>
                </a:solidFill>
                <a:ea typeface="隶书" pitchFamily="49" charset="-122"/>
              </a:rPr>
              <a:t>A</a:t>
            </a:r>
            <a:r>
              <a:rPr lang="zh-CN" altLang="en-US" sz="2800" dirty="0">
                <a:solidFill>
                  <a:schemeClr val="tx2"/>
                </a:solidFill>
                <a:ea typeface="隶书" pitchFamily="49" charset="-122"/>
              </a:rPr>
              <a:t>点；</a:t>
            </a:r>
          </a:p>
        </p:txBody>
      </p:sp>
      <p:grpSp>
        <p:nvGrpSpPr>
          <p:cNvPr id="5" name="Group 26"/>
          <p:cNvGrpSpPr>
            <a:grpSpLocks/>
          </p:cNvGrpSpPr>
          <p:nvPr/>
        </p:nvGrpSpPr>
        <p:grpSpPr bwMode="auto">
          <a:xfrm>
            <a:off x="214313" y="1624236"/>
            <a:ext cx="8569325" cy="1501775"/>
            <a:chOff x="135" y="469"/>
            <a:chExt cx="5398" cy="946"/>
          </a:xfrm>
        </p:grpSpPr>
        <p:graphicFrame>
          <p:nvGraphicFramePr>
            <p:cNvPr id="16387" name="Object 3"/>
            <p:cNvGraphicFramePr>
              <a:graphicFrameLocks noChangeAspect="1"/>
            </p:cNvGraphicFramePr>
            <p:nvPr/>
          </p:nvGraphicFramePr>
          <p:xfrm>
            <a:off x="630" y="784"/>
            <a:ext cx="1350" cy="631"/>
          </p:xfrm>
          <a:graphic>
            <a:graphicData uri="http://schemas.openxmlformats.org/presentationml/2006/ole">
              <p:oleObj spid="_x0000_s16444" name="Equation" r:id="rId5" imgW="766800" imgH="359640" progId="">
                <p:embed/>
              </p:oleObj>
            </a:graphicData>
          </a:graphic>
        </p:graphicFrame>
        <p:sp>
          <p:nvSpPr>
            <p:cNvPr id="16405" name="Rectangle 18"/>
            <p:cNvSpPr>
              <a:spLocks noChangeArrowheads="1"/>
            </p:cNvSpPr>
            <p:nvPr/>
          </p:nvSpPr>
          <p:spPr bwMode="auto">
            <a:xfrm>
              <a:off x="135" y="469"/>
              <a:ext cx="5398"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chemeClr val="tx2"/>
                  </a:solidFill>
                  <a:latin typeface="隶书" pitchFamily="49" charset="-122"/>
                  <a:ea typeface="隶书" pitchFamily="49" charset="-122"/>
                </a:rPr>
                <a:t>② </a:t>
              </a:r>
              <a:r>
                <a:rPr lang="zh-CN" altLang="en-US" sz="2800" dirty="0">
                  <a:latin typeface="隶书" pitchFamily="49" charset="-122"/>
                  <a:ea typeface="隶书" pitchFamily="49" charset="-122"/>
                </a:rPr>
                <a:t>由原点作直线</a:t>
              </a:r>
              <a:r>
                <a:rPr lang="en-US" altLang="zh-CN" sz="2800" i="1" dirty="0">
                  <a:solidFill>
                    <a:srgbClr val="000000"/>
                  </a:solidFill>
                  <a:ea typeface="隶书" pitchFamily="49" charset="-122"/>
                </a:rPr>
                <a:t>OP</a:t>
              </a:r>
              <a:r>
                <a:rPr lang="zh-CN" altLang="en-US" sz="2800" dirty="0">
                  <a:solidFill>
                    <a:schemeClr val="tx2"/>
                  </a:solidFill>
                  <a:latin typeface="隶书" pitchFamily="49" charset="-122"/>
                  <a:ea typeface="隶书" pitchFamily="49" charset="-122"/>
                </a:rPr>
                <a:t>，使其与负实轴夹角</a:t>
              </a:r>
              <a:r>
                <a:rPr lang="en-US" altLang="zh-CN" sz="2800" dirty="0">
                  <a:solidFill>
                    <a:srgbClr val="000000"/>
                  </a:solidFill>
                  <a:latin typeface="隶书" pitchFamily="49" charset="-122"/>
                  <a:ea typeface="隶书" pitchFamily="49" charset="-122"/>
                </a:rPr>
                <a:t>ψ</a:t>
              </a:r>
              <a:r>
                <a:rPr lang="zh-CN" altLang="en-US" sz="2800" dirty="0">
                  <a:solidFill>
                    <a:schemeClr val="tx2"/>
                  </a:solidFill>
                  <a:latin typeface="隶书" pitchFamily="49" charset="-122"/>
                  <a:ea typeface="隶书" pitchFamily="49" charset="-122"/>
                </a:rPr>
                <a:t>满足</a:t>
              </a:r>
            </a:p>
          </p:txBody>
        </p:sp>
      </p:grpSp>
      <p:grpSp>
        <p:nvGrpSpPr>
          <p:cNvPr id="6" name="Group 27"/>
          <p:cNvGrpSpPr>
            <a:grpSpLocks/>
          </p:cNvGrpSpPr>
          <p:nvPr/>
        </p:nvGrpSpPr>
        <p:grpSpPr bwMode="auto">
          <a:xfrm>
            <a:off x="280293" y="2997348"/>
            <a:ext cx="8612187" cy="1062038"/>
            <a:chOff x="135" y="1324"/>
            <a:chExt cx="5425" cy="669"/>
          </a:xfrm>
        </p:grpSpPr>
        <p:sp>
          <p:nvSpPr>
            <p:cNvPr id="16404" name="Rectangle 2"/>
            <p:cNvSpPr>
              <a:spLocks noChangeArrowheads="1"/>
            </p:cNvSpPr>
            <p:nvPr/>
          </p:nvSpPr>
          <p:spPr bwMode="auto">
            <a:xfrm>
              <a:off x="135" y="1324"/>
              <a:ext cx="5425" cy="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623888" indent="-623888"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chemeClr val="tx2"/>
                  </a:solidFill>
                  <a:latin typeface="隶书" pitchFamily="49" charset="-122"/>
                  <a:ea typeface="隶书" pitchFamily="49" charset="-122"/>
                </a:rPr>
                <a:t>③ 试</a:t>
              </a:r>
              <a:r>
                <a:rPr lang="zh-CN" altLang="en-US" sz="2800" dirty="0">
                  <a:latin typeface="隶书" pitchFamily="49" charset="-122"/>
                  <a:ea typeface="隶书" pitchFamily="49" charset="-122"/>
                </a:rPr>
                <a:t>作一个圆心在负实轴的圆</a:t>
              </a:r>
              <a:r>
                <a:rPr lang="zh-CN" altLang="en-US" sz="2800" dirty="0">
                  <a:solidFill>
                    <a:schemeClr val="tx2"/>
                  </a:solidFill>
                  <a:latin typeface="隶书" pitchFamily="49" charset="-122"/>
                  <a:ea typeface="隶书" pitchFamily="49" charset="-122"/>
                </a:rPr>
                <a:t>，使得它既相切于            </a:t>
              </a:r>
              <a:endParaRPr lang="en-US" altLang="zh-CN" sz="2800" dirty="0">
                <a:solidFill>
                  <a:schemeClr val="tx2"/>
                </a:solidFill>
                <a:latin typeface="隶书" pitchFamily="49" charset="-122"/>
                <a:ea typeface="隶书" pitchFamily="49" charset="-122"/>
              </a:endParaRPr>
            </a:p>
            <a:p>
              <a:pPr eaLnBrk="1" hangingPunct="1"/>
              <a:r>
                <a:rPr lang="en-US" altLang="zh-CN" sz="2800" dirty="0">
                  <a:solidFill>
                    <a:schemeClr val="tx2"/>
                  </a:solidFill>
                  <a:latin typeface="隶书" pitchFamily="49" charset="-122"/>
                  <a:ea typeface="隶书" pitchFamily="49" charset="-122"/>
                </a:rPr>
                <a:t>           </a:t>
              </a:r>
              <a:r>
                <a:rPr lang="zh-CN" altLang="en-US" sz="2800" dirty="0">
                  <a:solidFill>
                    <a:schemeClr val="tx2"/>
                  </a:solidFill>
                  <a:latin typeface="隶书" pitchFamily="49" charset="-122"/>
                  <a:ea typeface="隶书" pitchFamily="49" charset="-122"/>
                </a:rPr>
                <a:t>的轨迹，又相切于直线 </a:t>
              </a:r>
              <a:r>
                <a:rPr lang="en-US" altLang="zh-CN" sz="2800" i="1" dirty="0">
                  <a:solidFill>
                    <a:srgbClr val="000000"/>
                  </a:solidFill>
                  <a:ea typeface="隶书" pitchFamily="49" charset="-122"/>
                </a:rPr>
                <a:t>OP</a:t>
              </a:r>
              <a:r>
                <a:rPr lang="en-US" altLang="zh-CN" sz="2800" baseline="-25000" dirty="0">
                  <a:solidFill>
                    <a:schemeClr val="tx2"/>
                  </a:solidFill>
                  <a:ea typeface="隶书" pitchFamily="49" charset="-122"/>
                </a:rPr>
                <a:t> </a:t>
              </a:r>
              <a:r>
                <a:rPr lang="en-US" altLang="zh-CN" sz="2800" dirty="0">
                  <a:solidFill>
                    <a:schemeClr val="tx2"/>
                  </a:solidFill>
                  <a:latin typeface="隶书" pitchFamily="49" charset="-122"/>
                  <a:ea typeface="隶书" pitchFamily="49" charset="-122"/>
                </a:rPr>
                <a:t>；</a:t>
              </a:r>
              <a:endParaRPr lang="zh-CN" altLang="en-US" sz="2800" dirty="0">
                <a:solidFill>
                  <a:schemeClr val="tx2"/>
                </a:solidFill>
                <a:latin typeface="隶书" pitchFamily="49" charset="-122"/>
                <a:ea typeface="隶书" pitchFamily="49" charset="-122"/>
              </a:endParaRPr>
            </a:p>
          </p:txBody>
        </p:sp>
        <p:graphicFrame>
          <p:nvGraphicFramePr>
            <p:cNvPr id="16386" name="Object 2"/>
            <p:cNvGraphicFramePr>
              <a:graphicFrameLocks noChangeAspect="1"/>
            </p:cNvGraphicFramePr>
            <p:nvPr/>
          </p:nvGraphicFramePr>
          <p:xfrm>
            <a:off x="450" y="1639"/>
            <a:ext cx="938" cy="354"/>
          </p:xfrm>
          <a:graphic>
            <a:graphicData uri="http://schemas.openxmlformats.org/presentationml/2006/ole">
              <p:oleObj spid="_x0000_s16445" name="Equation" r:id="rId6" imgW="573840" imgH="209520" progId="">
                <p:embed/>
              </p:oleObj>
            </a:graphicData>
          </a:graphic>
        </p:graphicFrame>
      </p:grpSp>
      <p:sp>
        <p:nvSpPr>
          <p:cNvPr id="26"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7.3 </a:t>
            </a:r>
            <a:r>
              <a:rPr lang="zh-CN" altLang="en-US" sz="2000" b="1" dirty="0">
                <a:latin typeface="楷体" panose="02010609060101010101" pitchFamily="49" charset="-122"/>
                <a:ea typeface="楷体" panose="02010609060101010101" pitchFamily="49" charset="-122"/>
              </a:rPr>
              <a:t>串联校正</a:t>
            </a:r>
          </a:p>
        </p:txBody>
      </p:sp>
    </p:spTree>
    <p:extLst>
      <p:ext uri="{BB962C8B-B14F-4D97-AF65-F5344CB8AC3E}">
        <p14:creationId xmlns="" xmlns:p14="http://schemas.microsoft.com/office/powerpoint/2010/main" val="1797876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6113"/>
                                        </p:tgtEl>
                                        <p:attrNameLst>
                                          <p:attrName>style.visibility</p:attrName>
                                        </p:attrNameLst>
                                      </p:cBhvr>
                                      <p:to>
                                        <p:strVal val="visible"/>
                                      </p:to>
                                    </p:set>
                                    <p:animEffect transition="in" filter="blinds(horizontal)">
                                      <p:cBhvr>
                                        <p:cTn id="17" dur="500"/>
                                        <p:tgtEl>
                                          <p:spTgt spid="5161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6112"/>
                                        </p:tgtEl>
                                        <p:attrNameLst>
                                          <p:attrName>style.visibility</p:attrName>
                                        </p:attrNameLst>
                                      </p:cBhvr>
                                      <p:to>
                                        <p:strVal val="visible"/>
                                      </p:to>
                                    </p:set>
                                    <p:animEffect transition="in" filter="blinds(horizontal)">
                                      <p:cBhvr>
                                        <p:cTn id="27" dur="500"/>
                                        <p:tgtEl>
                                          <p:spTgt spid="516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12" grpId="0"/>
      <p:bldP spid="5161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Rectangle 5"/>
          <p:cNvSpPr>
            <a:spLocks noChangeArrowheads="1"/>
          </p:cNvSpPr>
          <p:nvPr/>
        </p:nvSpPr>
        <p:spPr bwMode="auto">
          <a:xfrm>
            <a:off x="3919538" y="4173538"/>
            <a:ext cx="91440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3200"/>
          </a:p>
        </p:txBody>
      </p:sp>
      <p:graphicFrame>
        <p:nvGraphicFramePr>
          <p:cNvPr id="17410" name="Object 2"/>
          <p:cNvGraphicFramePr>
            <a:graphicFrameLocks noChangeAspect="1"/>
          </p:cNvGraphicFramePr>
          <p:nvPr/>
        </p:nvGraphicFramePr>
        <p:xfrm>
          <a:off x="7215188" y="1143000"/>
          <a:ext cx="1801812" cy="817563"/>
        </p:xfrm>
        <a:graphic>
          <a:graphicData uri="http://schemas.openxmlformats.org/presentationml/2006/ole">
            <p:oleObj spid="_x0000_s17438" r:id="rId3" imgW="777600" imgH="349200" progId="Equation.3">
              <p:embed/>
            </p:oleObj>
          </a:graphicData>
        </a:graphic>
      </p:graphicFrame>
      <p:sp>
        <p:nvSpPr>
          <p:cNvPr id="17416" name="Rectangle 7"/>
          <p:cNvSpPr>
            <a:spLocks noChangeArrowheads="1"/>
          </p:cNvSpPr>
          <p:nvPr/>
        </p:nvSpPr>
        <p:spPr bwMode="auto">
          <a:xfrm>
            <a:off x="4081463" y="4273550"/>
            <a:ext cx="91440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3200"/>
          </a:p>
        </p:txBody>
      </p:sp>
      <p:grpSp>
        <p:nvGrpSpPr>
          <p:cNvPr id="17417" name="Group 19"/>
          <p:cNvGrpSpPr>
            <a:grpSpLocks/>
          </p:cNvGrpSpPr>
          <p:nvPr/>
        </p:nvGrpSpPr>
        <p:grpSpPr bwMode="auto">
          <a:xfrm>
            <a:off x="1357313" y="1643063"/>
            <a:ext cx="5654675" cy="579437"/>
            <a:chOff x="996" y="1024"/>
            <a:chExt cx="3562" cy="365"/>
          </a:xfrm>
        </p:grpSpPr>
        <p:sp>
          <p:nvSpPr>
            <p:cNvPr id="17421" name="Rectangle 15"/>
            <p:cNvSpPr>
              <a:spLocks noChangeArrowheads="1"/>
            </p:cNvSpPr>
            <p:nvPr/>
          </p:nvSpPr>
          <p:spPr bwMode="auto">
            <a:xfrm>
              <a:off x="996" y="1026"/>
              <a:ext cx="3562" cy="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90000"/>
                </a:lnSpc>
              </a:pPr>
              <a:r>
                <a:rPr lang="zh-CN" altLang="en-US" sz="3200">
                  <a:solidFill>
                    <a:srgbClr val="0033CC"/>
                  </a:solidFill>
                  <a:latin typeface="隶书" pitchFamily="49" charset="-122"/>
                  <a:ea typeface="隶书" pitchFamily="49" charset="-122"/>
                </a:rPr>
                <a:t>确定增益</a:t>
              </a:r>
              <a:r>
                <a:rPr lang="zh-CN" altLang="en-US" sz="3200">
                  <a:latin typeface="隶书" pitchFamily="49" charset="-122"/>
                  <a:ea typeface="隶书" pitchFamily="49" charset="-122"/>
                </a:rPr>
                <a:t> </a:t>
              </a:r>
              <a:r>
                <a:rPr lang="en-US" altLang="zh-CN" sz="3200" i="1">
                  <a:solidFill>
                    <a:srgbClr val="000000"/>
                  </a:solidFill>
                  <a:ea typeface="隶书" pitchFamily="49" charset="-122"/>
                </a:rPr>
                <a:t>K </a:t>
              </a:r>
              <a:r>
                <a:rPr lang="en-US" altLang="zh-CN" sz="3200">
                  <a:solidFill>
                    <a:srgbClr val="0033CC"/>
                  </a:solidFill>
                  <a:latin typeface="隶书" pitchFamily="49" charset="-122"/>
                  <a:ea typeface="隶书" pitchFamily="49" charset="-122"/>
                </a:rPr>
                <a:t>，</a:t>
              </a:r>
              <a:r>
                <a:rPr lang="zh-CN" altLang="en-US" sz="3200">
                  <a:solidFill>
                    <a:srgbClr val="0033CC"/>
                  </a:solidFill>
                  <a:latin typeface="隶书" pitchFamily="49" charset="-122"/>
                  <a:ea typeface="隶书" pitchFamily="49" charset="-122"/>
                </a:rPr>
                <a:t>使得</a:t>
              </a:r>
              <a:r>
                <a:rPr lang="zh-CN" altLang="en-US" sz="3200">
                  <a:solidFill>
                    <a:srgbClr val="0033CC"/>
                  </a:solidFill>
                  <a:latin typeface="隶书" pitchFamily="49" charset="-122"/>
                  <a:ea typeface="黑体" pitchFamily="49" charset="-122"/>
                </a:rPr>
                <a:t>         。 </a:t>
              </a:r>
            </a:p>
          </p:txBody>
        </p:sp>
        <p:graphicFrame>
          <p:nvGraphicFramePr>
            <p:cNvPr id="17411" name="Object 3"/>
            <p:cNvGraphicFramePr>
              <a:graphicFrameLocks noChangeAspect="1"/>
            </p:cNvGraphicFramePr>
            <p:nvPr/>
          </p:nvGraphicFramePr>
          <p:xfrm>
            <a:off x="3291" y="1024"/>
            <a:ext cx="886" cy="357"/>
          </p:xfrm>
          <a:graphic>
            <a:graphicData uri="http://schemas.openxmlformats.org/presentationml/2006/ole">
              <p:oleObj spid="_x0000_s17439" name="Equation" r:id="rId4" imgW="477360" imgH="187920" progId="">
                <p:embed/>
              </p:oleObj>
            </a:graphicData>
          </a:graphic>
        </p:graphicFrame>
      </p:grpSp>
      <p:pic>
        <p:nvPicPr>
          <p:cNvPr id="517130" name="Picture 10" descr="kz317"/>
          <p:cNvPicPr>
            <a:picLocks noGrp="1" noChangeAspect="1" noChangeArrowheads="1"/>
          </p:cNvPicPr>
          <p:nvPr>
            <p:ph idx="1"/>
          </p:nvPr>
        </p:nvPicPr>
        <p:blipFill>
          <a:blip r:embed="rId5" cstate="print">
            <a:extLst>
              <a:ext uri="{28A0092B-C50C-407E-A947-70E740481C1C}">
                <a14:useLocalDpi xmlns="" xmlns:a14="http://schemas.microsoft.com/office/drawing/2010/main" val="0"/>
              </a:ext>
            </a:extLst>
          </a:blip>
          <a:srcRect/>
          <a:stretch>
            <a:fillRect/>
          </a:stretch>
        </p:blipFill>
        <p:spPr>
          <a:xfrm>
            <a:off x="1995199" y="2122129"/>
            <a:ext cx="5016789" cy="4347294"/>
          </a:xfrm>
        </p:spPr>
      </p:pic>
      <p:sp>
        <p:nvSpPr>
          <p:cNvPr id="17419" name="Rectangle 12"/>
          <p:cNvSpPr>
            <a:spLocks noChangeArrowheads="1"/>
          </p:cNvSpPr>
          <p:nvPr/>
        </p:nvSpPr>
        <p:spPr bwMode="auto">
          <a:xfrm>
            <a:off x="1357313" y="1214438"/>
            <a:ext cx="600075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90000"/>
              </a:lnSpc>
            </a:pPr>
            <a:r>
              <a:rPr lang="zh-CN" altLang="en-US" sz="3200">
                <a:solidFill>
                  <a:srgbClr val="0033CC"/>
                </a:solidFill>
                <a:latin typeface="隶书" pitchFamily="49" charset="-122"/>
                <a:ea typeface="隶书" pitchFamily="49" charset="-122"/>
              </a:rPr>
              <a:t>一单位反馈系统开环传递函数为</a:t>
            </a:r>
            <a:endParaRPr lang="zh-CN" altLang="en-US" sz="3200">
              <a:solidFill>
                <a:srgbClr val="0033CC"/>
              </a:solidFill>
              <a:latin typeface="隶书" pitchFamily="49" charset="-122"/>
              <a:ea typeface="黑体" pitchFamily="49" charset="-122"/>
            </a:endParaRPr>
          </a:p>
        </p:txBody>
      </p:sp>
      <p:sp>
        <p:nvSpPr>
          <p:cNvPr id="17420" name="AutoShape 14"/>
          <p:cNvSpPr>
            <a:spLocks noChangeArrowheads="1"/>
          </p:cNvSpPr>
          <p:nvPr/>
        </p:nvSpPr>
        <p:spPr bwMode="auto">
          <a:xfrm>
            <a:off x="168275" y="1155700"/>
            <a:ext cx="1116013" cy="776288"/>
          </a:xfrm>
          <a:prstGeom prst="horizontalScroll">
            <a:avLst>
              <a:gd name="adj" fmla="val 12500"/>
            </a:avLst>
          </a:prstGeom>
          <a:solidFill>
            <a:srgbClr val="00FFFF"/>
          </a:solidFill>
          <a:ln w="25400">
            <a:solidFill>
              <a:srgbClr val="006699"/>
            </a:solidFill>
            <a:round/>
            <a:headEnd/>
            <a:tailEnd/>
          </a:ln>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algn="ctr" eaLnBrk="1" hangingPunct="1">
              <a:spcBef>
                <a:spcPct val="50000"/>
              </a:spcBef>
            </a:pPr>
            <a:r>
              <a:rPr lang="zh-CN" altLang="en-US" sz="3200">
                <a:solidFill>
                  <a:srgbClr val="000000"/>
                </a:solidFill>
              </a:rPr>
              <a:t>例</a:t>
            </a:r>
            <a:r>
              <a:rPr lang="en-US" altLang="zh-CN" sz="3200">
                <a:solidFill>
                  <a:srgbClr val="000000"/>
                </a:solidFill>
              </a:rPr>
              <a:t>2</a:t>
            </a:r>
          </a:p>
        </p:txBody>
      </p:sp>
      <p:sp>
        <p:nvSpPr>
          <p:cNvPr id="16"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7.3 </a:t>
            </a:r>
            <a:r>
              <a:rPr lang="zh-CN" altLang="en-US" sz="2000" b="1" dirty="0">
                <a:latin typeface="楷体" panose="02010609060101010101" pitchFamily="49" charset="-122"/>
                <a:ea typeface="楷体" panose="02010609060101010101" pitchFamily="49" charset="-122"/>
              </a:rPr>
              <a:t>串联校正</a:t>
            </a:r>
          </a:p>
        </p:txBody>
      </p:sp>
    </p:spTree>
    <p:extLst>
      <p:ext uri="{BB962C8B-B14F-4D97-AF65-F5344CB8AC3E}">
        <p14:creationId xmlns="" xmlns:p14="http://schemas.microsoft.com/office/powerpoint/2010/main" val="4214164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7130"/>
                                        </p:tgtEl>
                                        <p:attrNameLst>
                                          <p:attrName>style.visibility</p:attrName>
                                        </p:attrNameLst>
                                      </p:cBhvr>
                                      <p:to>
                                        <p:strVal val="visible"/>
                                      </p:to>
                                    </p:set>
                                    <p:animEffect transition="in" filter="blinds(horizontal)">
                                      <p:cBhvr>
                                        <p:cTn id="7" dur="500"/>
                                        <p:tgtEl>
                                          <p:spTgt spid="517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6"/>
          <p:cNvSpPr>
            <a:spLocks noChangeArrowheads="1"/>
          </p:cNvSpPr>
          <p:nvPr/>
        </p:nvSpPr>
        <p:spPr bwMode="auto">
          <a:xfrm>
            <a:off x="3486150" y="39020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8441" name="Rectangle 7"/>
          <p:cNvSpPr>
            <a:spLocks noChangeArrowheads="1"/>
          </p:cNvSpPr>
          <p:nvPr/>
        </p:nvSpPr>
        <p:spPr bwMode="auto">
          <a:xfrm>
            <a:off x="3195638" y="42021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8442" name="Rectangle 8"/>
          <p:cNvSpPr>
            <a:spLocks noChangeArrowheads="1"/>
          </p:cNvSpPr>
          <p:nvPr/>
        </p:nvSpPr>
        <p:spPr bwMode="auto">
          <a:xfrm>
            <a:off x="3186113" y="43164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8443" name="Rectangle 9"/>
          <p:cNvSpPr>
            <a:spLocks noChangeArrowheads="1"/>
          </p:cNvSpPr>
          <p:nvPr/>
        </p:nvSpPr>
        <p:spPr bwMode="auto">
          <a:xfrm>
            <a:off x="3910013" y="42449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18434" name="Object 2"/>
          <p:cNvGraphicFramePr>
            <a:graphicFrameLocks noChangeAspect="1"/>
          </p:cNvGraphicFramePr>
          <p:nvPr/>
        </p:nvGraphicFramePr>
        <p:xfrm>
          <a:off x="2928938" y="1643063"/>
          <a:ext cx="3097212" cy="1087437"/>
        </p:xfrm>
        <a:graphic>
          <a:graphicData uri="http://schemas.openxmlformats.org/presentationml/2006/ole">
            <p:oleObj spid="_x0000_s18504" name="Equation" r:id="rId3" imgW="1120680" imgH="392040" progId="">
              <p:embed/>
            </p:oleObj>
          </a:graphicData>
        </a:graphic>
      </p:graphicFrame>
      <p:sp>
        <p:nvSpPr>
          <p:cNvPr id="18444" name="Rectangle 11"/>
          <p:cNvSpPr>
            <a:spLocks noChangeArrowheads="1"/>
          </p:cNvSpPr>
          <p:nvPr/>
        </p:nvSpPr>
        <p:spPr bwMode="auto">
          <a:xfrm>
            <a:off x="3367088" y="42116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8445" name="Rectangle 13"/>
          <p:cNvSpPr>
            <a:spLocks noChangeArrowheads="1"/>
          </p:cNvSpPr>
          <p:nvPr/>
        </p:nvSpPr>
        <p:spPr bwMode="auto">
          <a:xfrm>
            <a:off x="4243388" y="434498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pSp>
        <p:nvGrpSpPr>
          <p:cNvPr id="3" name="Group 25"/>
          <p:cNvGrpSpPr>
            <a:grpSpLocks/>
          </p:cNvGrpSpPr>
          <p:nvPr/>
        </p:nvGrpSpPr>
        <p:grpSpPr bwMode="auto">
          <a:xfrm>
            <a:off x="574675" y="4000500"/>
            <a:ext cx="8569325" cy="1039813"/>
            <a:chOff x="226" y="1504"/>
            <a:chExt cx="5398" cy="655"/>
          </a:xfrm>
        </p:grpSpPr>
        <p:sp>
          <p:nvSpPr>
            <p:cNvPr id="18455" name="Rectangle 3"/>
            <p:cNvSpPr>
              <a:spLocks noChangeArrowheads="1"/>
            </p:cNvSpPr>
            <p:nvPr/>
          </p:nvSpPr>
          <p:spPr bwMode="auto">
            <a:xfrm>
              <a:off x="226" y="1504"/>
              <a:ext cx="5398" cy="6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49263" indent="-449263"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a:solidFill>
                    <a:schemeClr val="tx2"/>
                  </a:solidFill>
                  <a:ea typeface="楷体_GB2312" pitchFamily="49" charset="-122"/>
                </a:rPr>
                <a:t>③ </a:t>
              </a:r>
              <a:r>
                <a:rPr lang="zh-CN" altLang="en-US" sz="2800">
                  <a:ea typeface="楷体_GB2312" pitchFamily="49" charset="-122"/>
                </a:rPr>
                <a:t>作直线</a:t>
              </a:r>
              <a:r>
                <a:rPr lang="en-US" altLang="zh-CN" sz="2800" i="1">
                  <a:solidFill>
                    <a:srgbClr val="000000"/>
                  </a:solidFill>
                  <a:ea typeface="楷体_GB2312" pitchFamily="49" charset="-122"/>
                </a:rPr>
                <a:t>OP</a:t>
              </a:r>
              <a:r>
                <a:rPr lang="en-US" altLang="zh-CN" sz="2800">
                  <a:solidFill>
                    <a:schemeClr val="tx2"/>
                  </a:solidFill>
                  <a:ea typeface="楷体_GB2312" pitchFamily="49" charset="-122"/>
                </a:rPr>
                <a:t>，</a:t>
              </a:r>
              <a:r>
                <a:rPr lang="zh-CN" altLang="en-US" sz="2800">
                  <a:solidFill>
                    <a:schemeClr val="tx2"/>
                  </a:solidFill>
                  <a:ea typeface="楷体_GB2312" pitchFamily="49" charset="-122"/>
                </a:rPr>
                <a:t>使</a:t>
              </a:r>
              <a:r>
                <a:rPr lang="en-US" altLang="zh-CN" sz="2800" i="1">
                  <a:solidFill>
                    <a:srgbClr val="000000"/>
                  </a:solidFill>
                  <a:ea typeface="楷体_GB2312" pitchFamily="49" charset="-122"/>
                </a:rPr>
                <a:t>OP</a:t>
              </a:r>
              <a:r>
                <a:rPr lang="zh-CN" altLang="en-US" sz="2800">
                  <a:solidFill>
                    <a:schemeClr val="tx2"/>
                  </a:solidFill>
                  <a:ea typeface="楷体_GB2312" pitchFamily="49" charset="-122"/>
                </a:rPr>
                <a:t>与负实轴夹角为</a:t>
              </a:r>
              <a:r>
                <a:rPr lang="zh-CN" altLang="en-US" sz="2800">
                  <a:solidFill>
                    <a:srgbClr val="000000"/>
                  </a:solidFill>
                  <a:ea typeface="楷体_GB2312" pitchFamily="49" charset="-122"/>
                </a:rPr>
                <a:t>45.6°</a:t>
              </a:r>
              <a:r>
                <a:rPr lang="zh-CN" altLang="en-US" sz="2800">
                  <a:solidFill>
                    <a:schemeClr val="tx2"/>
                  </a:solidFill>
                  <a:ea typeface="楷体_GB2312" pitchFamily="49" charset="-122"/>
                </a:rPr>
                <a:t>，然后再   </a:t>
              </a:r>
              <a:endParaRPr lang="en-US" altLang="zh-CN" sz="2800">
                <a:solidFill>
                  <a:schemeClr val="tx2"/>
                </a:solidFill>
                <a:ea typeface="楷体_GB2312" pitchFamily="49" charset="-122"/>
              </a:endParaRPr>
            </a:p>
            <a:p>
              <a:pPr eaLnBrk="1" hangingPunct="1"/>
              <a:r>
                <a:rPr lang="en-US" altLang="zh-CN" sz="2800">
                  <a:solidFill>
                    <a:schemeClr val="tx2"/>
                  </a:solidFill>
                  <a:ea typeface="楷体_GB2312" pitchFamily="49" charset="-122"/>
                </a:rPr>
                <a:t>          </a:t>
              </a:r>
              <a:r>
                <a:rPr lang="zh-CN" altLang="en-US" sz="2800">
                  <a:solidFill>
                    <a:schemeClr val="tx2"/>
                  </a:solidFill>
                  <a:ea typeface="楷体_GB2312" pitchFamily="49" charset="-122"/>
                </a:rPr>
                <a:t>试作一既与                 相切又与 </a:t>
              </a:r>
              <a:r>
                <a:rPr lang="en-US" altLang="zh-CN" sz="2800" i="1">
                  <a:solidFill>
                    <a:srgbClr val="000000"/>
                  </a:solidFill>
                  <a:ea typeface="楷体_GB2312" pitchFamily="49" charset="-122"/>
                </a:rPr>
                <a:t>OP </a:t>
              </a:r>
              <a:r>
                <a:rPr lang="zh-CN" altLang="en-US" sz="2800">
                  <a:solidFill>
                    <a:schemeClr val="tx2"/>
                  </a:solidFill>
                  <a:ea typeface="楷体_GB2312" pitchFamily="49" charset="-122"/>
                </a:rPr>
                <a:t>相切的圆。</a:t>
              </a:r>
            </a:p>
          </p:txBody>
        </p:sp>
        <p:graphicFrame>
          <p:nvGraphicFramePr>
            <p:cNvPr id="18438" name="Object 6"/>
            <p:cNvGraphicFramePr>
              <a:graphicFrameLocks noChangeAspect="1"/>
            </p:cNvGraphicFramePr>
            <p:nvPr/>
          </p:nvGraphicFramePr>
          <p:xfrm>
            <a:off x="2114" y="1819"/>
            <a:ext cx="901" cy="340"/>
          </p:xfrm>
          <a:graphic>
            <a:graphicData uri="http://schemas.openxmlformats.org/presentationml/2006/ole">
              <p:oleObj spid="_x0000_s18505" name="Equation" r:id="rId4" imgW="573840" imgH="209520" progId="">
                <p:embed/>
              </p:oleObj>
            </a:graphicData>
          </a:graphic>
        </p:graphicFrame>
      </p:grpSp>
      <p:sp>
        <p:nvSpPr>
          <p:cNvPr id="18447" name="Rectangle 15"/>
          <p:cNvSpPr>
            <a:spLocks noChangeArrowheads="1"/>
          </p:cNvSpPr>
          <p:nvPr/>
        </p:nvSpPr>
        <p:spPr bwMode="auto">
          <a:xfrm>
            <a:off x="4495800" y="444658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pSp>
        <p:nvGrpSpPr>
          <p:cNvPr id="4" name="Group 26"/>
          <p:cNvGrpSpPr>
            <a:grpSpLocks/>
          </p:cNvGrpSpPr>
          <p:nvPr/>
        </p:nvGrpSpPr>
        <p:grpSpPr bwMode="auto">
          <a:xfrm>
            <a:off x="785813" y="2643188"/>
            <a:ext cx="6751637" cy="1398587"/>
            <a:chOff x="386" y="1098"/>
            <a:chExt cx="4253" cy="881"/>
          </a:xfrm>
        </p:grpSpPr>
        <p:graphicFrame>
          <p:nvGraphicFramePr>
            <p:cNvPr id="18436" name="Object 4"/>
            <p:cNvGraphicFramePr>
              <a:graphicFrameLocks noChangeAspect="1"/>
            </p:cNvGraphicFramePr>
            <p:nvPr/>
          </p:nvGraphicFramePr>
          <p:xfrm>
            <a:off x="1156" y="1273"/>
            <a:ext cx="3483" cy="706"/>
          </p:xfrm>
          <a:graphic>
            <a:graphicData uri="http://schemas.openxmlformats.org/presentationml/2006/ole">
              <p:oleObj spid="_x0000_s18506" name="Equation" r:id="rId5" imgW="2021760" imgH="402840" progId="">
                <p:embed/>
              </p:oleObj>
            </a:graphicData>
          </a:graphic>
        </p:graphicFrame>
        <p:grpSp>
          <p:nvGrpSpPr>
            <p:cNvPr id="18453" name="Group 24"/>
            <p:cNvGrpSpPr>
              <a:grpSpLocks/>
            </p:cNvGrpSpPr>
            <p:nvPr/>
          </p:nvGrpSpPr>
          <p:grpSpPr bwMode="auto">
            <a:xfrm>
              <a:off x="386" y="1098"/>
              <a:ext cx="1043" cy="336"/>
              <a:chOff x="839" y="845"/>
              <a:chExt cx="1043" cy="336"/>
            </a:xfrm>
          </p:grpSpPr>
          <p:sp>
            <p:nvSpPr>
              <p:cNvPr id="18454" name="Rectangle 2"/>
              <p:cNvSpPr>
                <a:spLocks noChangeArrowheads="1"/>
              </p:cNvSpPr>
              <p:nvPr/>
            </p:nvSpPr>
            <p:spPr bwMode="auto">
              <a:xfrm>
                <a:off x="839" y="845"/>
                <a:ext cx="1043"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a:solidFill>
                      <a:schemeClr val="tx2"/>
                    </a:solidFill>
                    <a:latin typeface="楷体_GB2312" pitchFamily="49" charset="-122"/>
                    <a:ea typeface="楷体_GB2312" pitchFamily="49" charset="-122"/>
                  </a:rPr>
                  <a:t>② 求</a:t>
                </a:r>
              </a:p>
            </p:txBody>
          </p:sp>
          <p:graphicFrame>
            <p:nvGraphicFramePr>
              <p:cNvPr id="18437" name="Object 5"/>
              <p:cNvGraphicFramePr>
                <a:graphicFrameLocks noChangeAspect="1"/>
              </p:cNvGraphicFramePr>
              <p:nvPr/>
            </p:nvGraphicFramePr>
            <p:xfrm>
              <a:off x="1519" y="890"/>
              <a:ext cx="274" cy="291"/>
            </p:xfrm>
            <a:graphic>
              <a:graphicData uri="http://schemas.openxmlformats.org/presentationml/2006/ole">
                <p:oleObj spid="_x0000_s18507" r:id="rId6" imgW="123480" imgH="134280" progId="Equation.3">
                  <p:embed/>
                </p:oleObj>
              </a:graphicData>
            </a:graphic>
          </p:graphicFrame>
        </p:grpSp>
      </p:grpSp>
      <p:sp>
        <p:nvSpPr>
          <p:cNvPr id="18449" name="Rectangle 17"/>
          <p:cNvSpPr>
            <a:spLocks noChangeArrowheads="1"/>
          </p:cNvSpPr>
          <p:nvPr/>
        </p:nvSpPr>
        <p:spPr bwMode="auto">
          <a:xfrm>
            <a:off x="3848100" y="423068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pSp>
        <p:nvGrpSpPr>
          <p:cNvPr id="6" name="Group 27"/>
          <p:cNvGrpSpPr>
            <a:grpSpLocks/>
          </p:cNvGrpSpPr>
          <p:nvPr/>
        </p:nvGrpSpPr>
        <p:grpSpPr bwMode="auto">
          <a:xfrm>
            <a:off x="642939" y="5072066"/>
            <a:ext cx="7358062" cy="1228726"/>
            <a:chOff x="451" y="2403"/>
            <a:chExt cx="4635" cy="774"/>
          </a:xfrm>
        </p:grpSpPr>
        <p:sp>
          <p:nvSpPr>
            <p:cNvPr id="18452" name="Rectangle 4"/>
            <p:cNvSpPr>
              <a:spLocks noChangeArrowheads="1"/>
            </p:cNvSpPr>
            <p:nvPr/>
          </p:nvSpPr>
          <p:spPr bwMode="auto">
            <a:xfrm>
              <a:off x="451" y="2403"/>
              <a:ext cx="4635" cy="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49263" indent="-449263"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chemeClr val="tx2"/>
                  </a:solidFill>
                  <a:ea typeface="楷体_GB2312" pitchFamily="49" charset="-122"/>
                </a:rPr>
                <a:t>④ </a:t>
              </a:r>
              <a:r>
                <a:rPr lang="zh-CN" altLang="en-US" sz="2800" dirty="0">
                  <a:ea typeface="楷体_GB2312" pitchFamily="49" charset="-122"/>
                </a:rPr>
                <a:t>由切点向负实轴作垂线</a:t>
              </a:r>
              <a:r>
                <a:rPr lang="zh-CN" altLang="en-US" sz="2800" dirty="0">
                  <a:solidFill>
                    <a:schemeClr val="tx2"/>
                  </a:solidFill>
                  <a:ea typeface="楷体_GB2312" pitchFamily="49" charset="-122"/>
                </a:rPr>
                <a:t>，</a:t>
              </a:r>
              <a:r>
                <a:rPr lang="zh-CN" altLang="en-US" sz="2800" dirty="0" smtClean="0">
                  <a:solidFill>
                    <a:schemeClr val="tx2"/>
                  </a:solidFill>
                  <a:ea typeface="楷体_GB2312" pitchFamily="49" charset="-122"/>
                </a:rPr>
                <a:t>交实轴于点 </a:t>
              </a:r>
              <a:r>
                <a:rPr lang="en-US" altLang="zh-CN" sz="2800" i="1" dirty="0">
                  <a:solidFill>
                    <a:srgbClr val="000000"/>
                  </a:solidFill>
                </a:rPr>
                <a:t>A</a:t>
              </a:r>
              <a:r>
                <a:rPr lang="en-US" altLang="zh-CN" sz="2800" dirty="0">
                  <a:solidFill>
                    <a:srgbClr val="000000"/>
                  </a:solidFill>
                </a:rPr>
                <a:t>(-0.63</a:t>
              </a:r>
              <a:r>
                <a:rPr lang="zh-CN" altLang="en-US" sz="2800" dirty="0">
                  <a:solidFill>
                    <a:srgbClr val="000000"/>
                  </a:solidFill>
                </a:rPr>
                <a:t>，</a:t>
              </a:r>
              <a:r>
                <a:rPr lang="en-US" altLang="zh-CN" sz="2800" dirty="0">
                  <a:solidFill>
                    <a:srgbClr val="000000"/>
                  </a:solidFill>
                </a:rPr>
                <a:t>j0)</a:t>
              </a:r>
              <a:r>
                <a:rPr lang="en-US" altLang="zh-CN" sz="2800" dirty="0">
                  <a:solidFill>
                    <a:schemeClr val="tx2"/>
                  </a:solidFill>
                </a:rPr>
                <a:t>。</a:t>
              </a:r>
              <a:r>
                <a:rPr lang="zh-CN" altLang="en-US" sz="2800" dirty="0">
                  <a:solidFill>
                    <a:schemeClr val="tx2"/>
                  </a:solidFill>
                  <a:ea typeface="楷体_GB2312" pitchFamily="49" charset="-122"/>
                </a:rPr>
                <a:t>增益为</a:t>
              </a:r>
            </a:p>
          </p:txBody>
        </p:sp>
        <p:graphicFrame>
          <p:nvGraphicFramePr>
            <p:cNvPr id="18435" name="Object 3"/>
            <p:cNvGraphicFramePr>
              <a:graphicFrameLocks noChangeAspect="1"/>
            </p:cNvGraphicFramePr>
            <p:nvPr>
              <p:extLst>
                <p:ext uri="{D42A27DB-BD31-4B8C-83A1-F6EECF244321}">
                  <p14:modId xmlns="" xmlns:p14="http://schemas.microsoft.com/office/powerpoint/2010/main" val="1763996105"/>
                </p:ext>
              </p:extLst>
            </p:nvPr>
          </p:nvGraphicFramePr>
          <p:xfrm>
            <a:off x="2745" y="2729"/>
            <a:ext cx="1406" cy="448"/>
          </p:xfrm>
          <a:graphic>
            <a:graphicData uri="http://schemas.openxmlformats.org/presentationml/2006/ole">
              <p:oleObj spid="_x0000_s18508" name="公式" r:id="rId7" imgW="1422360" imgH="444240" progId="Equation.3">
                <p:embed/>
              </p:oleObj>
            </a:graphicData>
          </a:graphic>
        </p:graphicFrame>
      </p:grpSp>
      <p:sp>
        <p:nvSpPr>
          <p:cNvPr id="18451" name="Rectangle 22"/>
          <p:cNvSpPr>
            <a:spLocks noChangeArrowheads="1"/>
          </p:cNvSpPr>
          <p:nvPr/>
        </p:nvSpPr>
        <p:spPr bwMode="auto">
          <a:xfrm>
            <a:off x="179388" y="1214438"/>
            <a:ext cx="8640762" cy="954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1074738" indent="-1074738"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a:solidFill>
                  <a:srgbClr val="FF0066"/>
                </a:solidFill>
                <a:latin typeface="楷体_GB2312" pitchFamily="49" charset="-122"/>
                <a:ea typeface="楷体_GB2312" pitchFamily="49" charset="-122"/>
              </a:rPr>
              <a:t>解</a:t>
            </a:r>
            <a:r>
              <a:rPr lang="en-US" altLang="zh-CN" sz="2800">
                <a:solidFill>
                  <a:srgbClr val="FF0066"/>
                </a:solidFill>
                <a:latin typeface="楷体_GB2312" pitchFamily="49" charset="-122"/>
                <a:ea typeface="楷体_GB2312" pitchFamily="49" charset="-122"/>
              </a:rPr>
              <a:t>:</a:t>
            </a:r>
            <a:r>
              <a:rPr lang="en-US" altLang="zh-CN" sz="2800">
                <a:solidFill>
                  <a:srgbClr val="0033CC"/>
                </a:solidFill>
                <a:latin typeface="楷体_GB2312" pitchFamily="49" charset="-122"/>
                <a:ea typeface="楷体_GB2312" pitchFamily="49" charset="-122"/>
              </a:rPr>
              <a:t>① </a:t>
            </a:r>
            <a:r>
              <a:rPr lang="zh-CN" altLang="en-US" sz="2800">
                <a:solidFill>
                  <a:schemeClr val="tx2"/>
                </a:solidFill>
                <a:ea typeface="楷体_GB2312" pitchFamily="49" charset="-122"/>
              </a:rPr>
              <a:t>画出标准化传递函数的</a:t>
            </a:r>
            <a:r>
              <a:rPr lang="zh-CN" altLang="en-US" sz="2800">
                <a:latin typeface="楷体_GB2312" pitchFamily="49" charset="-122"/>
                <a:ea typeface="楷体_GB2312" pitchFamily="49" charset="-122"/>
              </a:rPr>
              <a:t>极坐标图</a:t>
            </a:r>
            <a:r>
              <a:rPr lang="zh-CN" altLang="en-US" sz="2800">
                <a:solidFill>
                  <a:schemeClr val="tx2"/>
                </a:solidFill>
                <a:ea typeface="楷体_GB2312" pitchFamily="49" charset="-122"/>
              </a:rPr>
              <a:t>，</a:t>
            </a:r>
            <a:r>
              <a:rPr lang="zh-CN" altLang="en-US" sz="2800">
                <a:solidFill>
                  <a:srgbClr val="0033CC"/>
                </a:solidFill>
                <a:latin typeface="楷体_GB2312" pitchFamily="49" charset="-122"/>
                <a:ea typeface="楷体_GB2312" pitchFamily="49" charset="-122"/>
                <a:hlinkClick r:id="rId8" action="ppaction://hlinksldjump"/>
              </a:rPr>
              <a:t>如图</a:t>
            </a:r>
            <a:r>
              <a:rPr lang="zh-CN" altLang="en-US" sz="2800">
                <a:solidFill>
                  <a:schemeClr val="tx2"/>
                </a:solidFill>
                <a:ea typeface="楷体_GB2312" pitchFamily="49" charset="-122"/>
              </a:rPr>
              <a:t>所示，其中</a:t>
            </a:r>
          </a:p>
        </p:txBody>
      </p:sp>
      <p:sp>
        <p:nvSpPr>
          <p:cNvPr id="26"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7.3 </a:t>
            </a:r>
            <a:r>
              <a:rPr lang="zh-CN" altLang="en-US" sz="2000" b="1" dirty="0">
                <a:latin typeface="楷体" panose="02010609060101010101" pitchFamily="49" charset="-122"/>
                <a:ea typeface="楷体" panose="02010609060101010101" pitchFamily="49" charset="-122"/>
              </a:rPr>
              <a:t>串联校正</a:t>
            </a:r>
          </a:p>
        </p:txBody>
      </p:sp>
    </p:spTree>
    <p:extLst>
      <p:ext uri="{BB962C8B-B14F-4D97-AF65-F5344CB8AC3E}">
        <p14:creationId xmlns="" xmlns:p14="http://schemas.microsoft.com/office/powerpoint/2010/main" val="12085597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3"/>
          <p:cNvGrpSpPr>
            <a:grpSpLocks/>
          </p:cNvGrpSpPr>
          <p:nvPr/>
        </p:nvGrpSpPr>
        <p:grpSpPr bwMode="auto">
          <a:xfrm>
            <a:off x="1835696" y="908720"/>
            <a:ext cx="5832648" cy="576064"/>
            <a:chOff x="1927" y="300"/>
            <a:chExt cx="2087" cy="453"/>
          </a:xfrm>
          <a:solidFill>
            <a:srgbClr val="92D050"/>
          </a:solidFill>
        </p:grpSpPr>
        <p:sp>
          <p:nvSpPr>
            <p:cNvPr id="6" name="AutoShape 7"/>
            <p:cNvSpPr>
              <a:spLocks noChangeArrowheads="1"/>
            </p:cNvSpPr>
            <p:nvPr/>
          </p:nvSpPr>
          <p:spPr bwMode="gray">
            <a:xfrm>
              <a:off x="1927" y="300"/>
              <a:ext cx="2087" cy="453"/>
            </a:xfrm>
            <a:prstGeom prst="roundRect">
              <a:avLst>
                <a:gd name="adj" fmla="val 50000"/>
              </a:avLst>
            </a:prstGeom>
            <a:grpFill/>
            <a:ln w="57150">
              <a:solidFill>
                <a:srgbClr val="FFFF00"/>
              </a:solidFill>
              <a:round/>
              <a:headEnd/>
              <a:tailEnd/>
            </a:ln>
            <a:effectLst>
              <a:outerShdw dist="52363" dir="4557825" algn="ctr" rotWithShape="0">
                <a:srgbClr val="1C1C1C">
                  <a:alpha val="50000"/>
                </a:srgbClr>
              </a:outerShdw>
            </a:effec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defRPr/>
              </a:pPr>
              <a:endParaRPr lang="zh-CN" altLang="en-US" sz="1800"/>
            </a:p>
          </p:txBody>
        </p:sp>
        <p:sp>
          <p:nvSpPr>
            <p:cNvPr id="7" name="Text Box 8"/>
            <p:cNvSpPr txBox="1">
              <a:spLocks noChangeArrowheads="1"/>
            </p:cNvSpPr>
            <p:nvPr/>
          </p:nvSpPr>
          <p:spPr bwMode="auto">
            <a:xfrm>
              <a:off x="2065" y="391"/>
              <a:ext cx="1811" cy="305"/>
            </a:xfrm>
            <a:prstGeom prst="rect">
              <a:avLst/>
            </a:prstGeom>
            <a:grp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zh-CN" altLang="en-US" sz="2400" b="1" dirty="0">
                  <a:latin typeface="黑体" panose="02010609060101010101" pitchFamily="49" charset="-122"/>
                  <a:ea typeface="黑体" panose="02010609060101010101" pitchFamily="49" charset="-122"/>
                </a:rPr>
                <a:t>第</a:t>
              </a:r>
              <a:r>
                <a:rPr lang="en-US" altLang="zh-CN" sz="2400" b="1" dirty="0">
                  <a:latin typeface="黑体" panose="02010609060101010101" pitchFamily="49" charset="-122"/>
                  <a:ea typeface="黑体" panose="02010609060101010101" pitchFamily="49" charset="-122"/>
                </a:rPr>
                <a:t>7</a:t>
              </a:r>
              <a:r>
                <a:rPr lang="zh-CN" altLang="en-US" sz="2400" b="1" dirty="0">
                  <a:latin typeface="黑体" panose="02010609060101010101" pitchFamily="49" charset="-122"/>
                  <a:ea typeface="黑体" panose="02010609060101010101" pitchFamily="49" charset="-122"/>
                </a:rPr>
                <a:t>章 控制系统的综合校正</a:t>
              </a:r>
            </a:p>
          </p:txBody>
        </p:sp>
      </p:grpSp>
      <p:sp>
        <p:nvSpPr>
          <p:cNvPr id="8" name="Rectangle 3"/>
          <p:cNvSpPr txBox="1">
            <a:spLocks noChangeArrowheads="1"/>
          </p:cNvSpPr>
          <p:nvPr/>
        </p:nvSpPr>
        <p:spPr>
          <a:xfrm>
            <a:off x="2267744" y="1700808"/>
            <a:ext cx="6048672" cy="424847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buFontTx/>
              <a:buNone/>
            </a:pPr>
            <a:r>
              <a:rPr lang="en-US" altLang="zh-CN" sz="2400" b="1" dirty="0">
                <a:solidFill>
                  <a:srgbClr val="1C1C1C"/>
                </a:solidFill>
                <a:latin typeface="黑体" panose="02010609060101010101" pitchFamily="49" charset="-122"/>
                <a:ea typeface="黑体" panose="02010609060101010101" pitchFamily="49" charset="-122"/>
              </a:rPr>
              <a:t>7.1 </a:t>
            </a:r>
            <a:r>
              <a:rPr lang="zh-CN" altLang="en-US" sz="2400" b="1" dirty="0">
                <a:solidFill>
                  <a:srgbClr val="1C1C1C"/>
                </a:solidFill>
                <a:latin typeface="黑体" panose="02010609060101010101" pitchFamily="49" charset="-122"/>
                <a:ea typeface="黑体" panose="02010609060101010101" pitchFamily="49" charset="-122"/>
              </a:rPr>
              <a:t>系统的性能指标</a:t>
            </a:r>
          </a:p>
          <a:p>
            <a:pPr algn="just">
              <a:lnSpc>
                <a:spcPct val="150000"/>
              </a:lnSpc>
              <a:buFontTx/>
              <a:buNone/>
            </a:pPr>
            <a:r>
              <a:rPr lang="en-US" altLang="zh-CN" sz="2400" b="1" dirty="0">
                <a:solidFill>
                  <a:srgbClr val="1C1C1C"/>
                </a:solidFill>
                <a:latin typeface="黑体" panose="02010609060101010101" pitchFamily="49" charset="-122"/>
                <a:ea typeface="黑体" panose="02010609060101010101" pitchFamily="49" charset="-122"/>
              </a:rPr>
              <a:t>7.2 </a:t>
            </a:r>
            <a:r>
              <a:rPr lang="zh-CN" altLang="en-US" sz="2400" b="1" dirty="0">
                <a:solidFill>
                  <a:srgbClr val="1C1C1C"/>
                </a:solidFill>
                <a:latin typeface="黑体" panose="02010609060101010101" pitchFamily="49" charset="-122"/>
                <a:ea typeface="黑体" panose="02010609060101010101" pitchFamily="49" charset="-122"/>
              </a:rPr>
              <a:t>系统的校正概述</a:t>
            </a:r>
          </a:p>
          <a:p>
            <a:pPr algn="just">
              <a:lnSpc>
                <a:spcPct val="150000"/>
              </a:lnSpc>
              <a:buFontTx/>
              <a:buNone/>
            </a:pPr>
            <a:r>
              <a:rPr lang="en-US" altLang="zh-CN" sz="2400" b="1" dirty="0">
                <a:solidFill>
                  <a:srgbClr val="1C1C1C"/>
                </a:solidFill>
                <a:latin typeface="黑体" panose="02010609060101010101" pitchFamily="49" charset="-122"/>
                <a:ea typeface="黑体" panose="02010609060101010101" pitchFamily="49" charset="-122"/>
              </a:rPr>
              <a:t>7.3 </a:t>
            </a:r>
            <a:r>
              <a:rPr lang="zh-CN" altLang="en-US" sz="2400" b="1" dirty="0">
                <a:solidFill>
                  <a:srgbClr val="1C1C1C"/>
                </a:solidFill>
                <a:latin typeface="黑体" panose="02010609060101010101" pitchFamily="49" charset="-122"/>
                <a:ea typeface="黑体" panose="02010609060101010101" pitchFamily="49" charset="-122"/>
              </a:rPr>
              <a:t>串联校正</a:t>
            </a:r>
          </a:p>
          <a:p>
            <a:pPr algn="just">
              <a:lnSpc>
                <a:spcPct val="150000"/>
              </a:lnSpc>
              <a:buFontTx/>
              <a:buNone/>
            </a:pPr>
            <a:r>
              <a:rPr lang="en-US" altLang="zh-CN" sz="2400" b="1" dirty="0">
                <a:solidFill>
                  <a:srgbClr val="1C1C1C"/>
                </a:solidFill>
                <a:latin typeface="黑体" panose="02010609060101010101" pitchFamily="49" charset="-122"/>
                <a:ea typeface="黑体" panose="02010609060101010101" pitchFamily="49" charset="-122"/>
              </a:rPr>
              <a:t>7.4 </a:t>
            </a:r>
            <a:r>
              <a:rPr lang="zh-CN" altLang="en-US" sz="2400" b="1" dirty="0">
                <a:solidFill>
                  <a:srgbClr val="1C1C1C"/>
                </a:solidFill>
                <a:latin typeface="黑体" panose="02010609060101010101" pitchFamily="49" charset="-122"/>
                <a:ea typeface="黑体" panose="02010609060101010101" pitchFamily="49" charset="-122"/>
              </a:rPr>
              <a:t>反馈校正</a:t>
            </a:r>
          </a:p>
          <a:p>
            <a:pPr algn="just">
              <a:lnSpc>
                <a:spcPct val="150000"/>
              </a:lnSpc>
              <a:buFontTx/>
              <a:buNone/>
            </a:pPr>
            <a:r>
              <a:rPr lang="en-US" altLang="zh-CN" sz="2400" b="1" dirty="0">
                <a:solidFill>
                  <a:srgbClr val="1C1C1C"/>
                </a:solidFill>
                <a:latin typeface="黑体" panose="02010609060101010101" pitchFamily="49" charset="-122"/>
                <a:ea typeface="黑体" panose="02010609060101010101" pitchFamily="49" charset="-122"/>
              </a:rPr>
              <a:t>7.5 </a:t>
            </a:r>
            <a:r>
              <a:rPr lang="zh-CN" altLang="en-US" sz="2400" b="1" dirty="0">
                <a:solidFill>
                  <a:srgbClr val="1C1C1C"/>
                </a:solidFill>
                <a:latin typeface="黑体" panose="02010609060101010101" pitchFamily="49" charset="-122"/>
                <a:ea typeface="黑体" panose="02010609060101010101" pitchFamily="49" charset="-122"/>
              </a:rPr>
              <a:t>用频域法对系统进行设计与校正</a:t>
            </a:r>
          </a:p>
          <a:p>
            <a:pPr algn="just">
              <a:lnSpc>
                <a:spcPct val="150000"/>
              </a:lnSpc>
              <a:buFontTx/>
              <a:buNone/>
            </a:pPr>
            <a:r>
              <a:rPr lang="en-US" altLang="zh-CN" sz="2400" b="1" dirty="0">
                <a:solidFill>
                  <a:srgbClr val="1C1C1C"/>
                </a:solidFill>
                <a:latin typeface="黑体" panose="02010609060101010101" pitchFamily="49" charset="-122"/>
                <a:ea typeface="黑体" panose="02010609060101010101" pitchFamily="49" charset="-122"/>
              </a:rPr>
              <a:t>7.6 </a:t>
            </a:r>
            <a:r>
              <a:rPr lang="zh-CN" altLang="en-US" sz="2400" b="1" dirty="0">
                <a:solidFill>
                  <a:srgbClr val="1C1C1C"/>
                </a:solidFill>
                <a:latin typeface="黑体" panose="02010609060101010101" pitchFamily="49" charset="-122"/>
                <a:ea typeface="黑体" panose="02010609060101010101" pitchFamily="49" charset="-122"/>
              </a:rPr>
              <a:t>机电反馈控制系统综合校正举例</a:t>
            </a:r>
          </a:p>
          <a:p>
            <a:pPr algn="just">
              <a:lnSpc>
                <a:spcPct val="150000"/>
              </a:lnSpc>
              <a:buFontTx/>
              <a:buNone/>
            </a:pPr>
            <a:r>
              <a:rPr lang="en-US" altLang="zh-CN" sz="2400" b="1" dirty="0">
                <a:solidFill>
                  <a:srgbClr val="1C1C1C"/>
                </a:solidFill>
                <a:latin typeface="黑体" panose="02010609060101010101" pitchFamily="49" charset="-122"/>
                <a:ea typeface="黑体" panose="02010609060101010101" pitchFamily="49" charset="-122"/>
              </a:rPr>
              <a:t>7.7 </a:t>
            </a:r>
            <a:r>
              <a:rPr lang="zh-CN" altLang="en-US" sz="2400" b="1" dirty="0">
                <a:solidFill>
                  <a:srgbClr val="1C1C1C"/>
                </a:solidFill>
                <a:latin typeface="黑体" panose="02010609060101010101" pitchFamily="49" charset="-122"/>
                <a:ea typeface="黑体" panose="02010609060101010101" pitchFamily="49" charset="-122"/>
              </a:rPr>
              <a:t>确定</a:t>
            </a:r>
            <a:r>
              <a:rPr lang="en-US" altLang="zh-CN" sz="2400" b="1" dirty="0">
                <a:solidFill>
                  <a:srgbClr val="1C1C1C"/>
                </a:solidFill>
                <a:latin typeface="黑体" panose="02010609060101010101" pitchFamily="49" charset="-122"/>
                <a:ea typeface="黑体" panose="02010609060101010101" pitchFamily="49" charset="-122"/>
              </a:rPr>
              <a:t>PID</a:t>
            </a:r>
            <a:r>
              <a:rPr lang="zh-CN" altLang="en-US" sz="2400" b="1" dirty="0">
                <a:solidFill>
                  <a:srgbClr val="1C1C1C"/>
                </a:solidFill>
                <a:latin typeface="黑体" panose="02010609060101010101" pitchFamily="49" charset="-122"/>
                <a:ea typeface="黑体" panose="02010609060101010101" pitchFamily="49" charset="-122"/>
              </a:rPr>
              <a:t>参数的其它方法</a:t>
            </a:r>
          </a:p>
          <a:p>
            <a:pPr algn="just">
              <a:buFontTx/>
              <a:buNone/>
            </a:pPr>
            <a:endParaRPr lang="zh-CN" altLang="en-US" sz="2400" b="1" dirty="0">
              <a:solidFill>
                <a:srgbClr val="1C1C1C"/>
              </a:solidFill>
              <a:latin typeface="黑体" panose="02010609060101010101" pitchFamily="49" charset="-122"/>
              <a:ea typeface="黑体" panose="02010609060101010101" pitchFamily="49" charset="-122"/>
            </a:endParaRPr>
          </a:p>
        </p:txBody>
      </p:sp>
      <p:sp>
        <p:nvSpPr>
          <p:cNvPr id="13" name="Text Box 8"/>
          <p:cNvSpPr txBox="1">
            <a:spLocks noChangeArrowheads="1"/>
          </p:cNvSpPr>
          <p:nvPr/>
        </p:nvSpPr>
        <p:spPr bwMode="auto">
          <a:xfrm>
            <a:off x="5076056" y="209486"/>
            <a:ext cx="3888431" cy="73930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zh-CN" altLang="en-US" sz="2000" b="1" dirty="0">
                <a:latin typeface="楷体" panose="02010609060101010101" pitchFamily="49" charset="-122"/>
                <a:ea typeface="楷体" panose="02010609060101010101" pitchFamily="49" charset="-122"/>
              </a:rPr>
              <a:t>第</a:t>
            </a:r>
            <a:r>
              <a:rPr lang="en-US" altLang="zh-CN" sz="2000" b="1" dirty="0">
                <a:latin typeface="楷体" panose="02010609060101010101" pitchFamily="49" charset="-122"/>
                <a:ea typeface="楷体" panose="02010609060101010101" pitchFamily="49" charset="-122"/>
              </a:rPr>
              <a:t>7</a:t>
            </a:r>
            <a:r>
              <a:rPr lang="zh-CN" altLang="en-US" sz="2000" b="1" dirty="0">
                <a:latin typeface="楷体" panose="02010609060101010101" pitchFamily="49" charset="-122"/>
                <a:ea typeface="楷体" panose="02010609060101010101" pitchFamily="49" charset="-122"/>
              </a:rPr>
              <a:t>章 控制系统的综合校正</a:t>
            </a:r>
          </a:p>
          <a:p>
            <a:pPr algn="ctr" eaLnBrk="1" hangingPunct="1">
              <a:lnSpc>
                <a:spcPct val="80000"/>
              </a:lnSpc>
              <a:spcBef>
                <a:spcPct val="50000"/>
              </a:spcBef>
              <a:buFontTx/>
              <a:buNone/>
              <a:defRPr/>
            </a:pPr>
            <a:endParaRPr lang="zh-CN" altLang="en-US" sz="2000" b="1" dirty="0">
              <a:latin typeface="楷体" panose="02010609060101010101" pitchFamily="49" charset="-122"/>
              <a:ea typeface="楷体" panose="02010609060101010101" pitchFamily="49" charset="-122"/>
            </a:endParaRPr>
          </a:p>
        </p:txBody>
      </p:sp>
    </p:spTree>
    <p:extLst>
      <p:ext uri="{BB962C8B-B14F-4D97-AF65-F5344CB8AC3E}">
        <p14:creationId xmlns="" xmlns:p14="http://schemas.microsoft.com/office/powerpoint/2010/main" val="168122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ChangeArrowheads="1"/>
          </p:cNvSpPr>
          <p:nvPr/>
        </p:nvSpPr>
        <p:spPr bwMode="auto">
          <a:xfrm>
            <a:off x="179388" y="1410643"/>
            <a:ext cx="8750300" cy="954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en-US" altLang="zh-CN" sz="2800" dirty="0"/>
              <a:t>        </a:t>
            </a:r>
            <a:r>
              <a:rPr lang="zh-CN" altLang="zh-CN" sz="2800" dirty="0"/>
              <a:t>在积分控制器中，调节规律是：偏差</a:t>
            </a:r>
            <a:r>
              <a:rPr lang="en-US" altLang="zh-CN" sz="2800" dirty="0"/>
              <a:t> </a:t>
            </a:r>
            <a:r>
              <a:rPr lang="zh-CN" altLang="zh-CN" sz="2800" dirty="0"/>
              <a:t>经过积分控制器的积分作用得到控制器的输出信号</a:t>
            </a:r>
            <a:r>
              <a:rPr lang="en-US" altLang="zh-CN" sz="2800" dirty="0"/>
              <a:t> </a:t>
            </a:r>
            <a:r>
              <a:rPr lang="zh-CN" altLang="zh-CN" sz="2800" dirty="0"/>
              <a:t>。其方程如下：</a:t>
            </a:r>
          </a:p>
        </p:txBody>
      </p:sp>
      <p:sp>
        <p:nvSpPr>
          <p:cNvPr id="19462" name="Rectangle 3"/>
          <p:cNvSpPr>
            <a:spLocks noGrp="1" noChangeArrowheads="1"/>
          </p:cNvSpPr>
          <p:nvPr>
            <p:ph type="title"/>
          </p:nvPr>
        </p:nvSpPr>
        <p:spPr>
          <a:xfrm>
            <a:off x="214313" y="877590"/>
            <a:ext cx="8642350" cy="587375"/>
          </a:xfrm>
          <a:noFill/>
        </p:spPr>
        <p:txBody>
          <a:bodyPr anchor="t">
            <a:spAutoFit/>
          </a:bodyPr>
          <a:lstStyle/>
          <a:p>
            <a:pPr algn="l">
              <a:lnSpc>
                <a:spcPct val="120000"/>
              </a:lnSpc>
            </a:pPr>
            <a:r>
              <a:rPr lang="zh-CN" altLang="en-US" sz="2800" b="1" dirty="0">
                <a:solidFill>
                  <a:srgbClr val="0000FF"/>
                </a:solidFill>
              </a:rPr>
              <a:t>积分调节器</a:t>
            </a:r>
            <a:r>
              <a:rPr lang="en-US" altLang="zh-CN" sz="2800" b="1" dirty="0">
                <a:solidFill>
                  <a:srgbClr val="0000FF"/>
                </a:solidFill>
              </a:rPr>
              <a:t>(</a:t>
            </a:r>
            <a:r>
              <a:rPr lang="en-US" altLang="zh-CN" sz="2800" b="1" i="1" dirty="0">
                <a:solidFill>
                  <a:srgbClr val="0000FF"/>
                </a:solidFill>
              </a:rPr>
              <a:t>I </a:t>
            </a:r>
            <a:r>
              <a:rPr lang="zh-CN" altLang="en-US" sz="2800" b="1" dirty="0">
                <a:solidFill>
                  <a:srgbClr val="0000FF"/>
                </a:solidFill>
              </a:rPr>
              <a:t>调节</a:t>
            </a:r>
            <a:r>
              <a:rPr lang="en-US" altLang="zh-CN" sz="2800" b="1" dirty="0">
                <a:solidFill>
                  <a:srgbClr val="0000FF"/>
                </a:solidFill>
              </a:rPr>
              <a:t>)</a:t>
            </a:r>
            <a:endParaRPr lang="zh-CN" altLang="en-US" sz="2800" b="1" dirty="0">
              <a:solidFill>
                <a:srgbClr val="0000FF"/>
              </a:solidFill>
            </a:endParaRPr>
          </a:p>
        </p:txBody>
      </p:sp>
      <p:sp>
        <p:nvSpPr>
          <p:cNvPr id="19463" name="Rectangle 4"/>
          <p:cNvSpPr>
            <a:spLocks noChangeArrowheads="1"/>
          </p:cNvSpPr>
          <p:nvPr/>
        </p:nvSpPr>
        <p:spPr bwMode="auto">
          <a:xfrm>
            <a:off x="3486150" y="31829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9464" name="Rectangle 5"/>
          <p:cNvSpPr>
            <a:spLocks noChangeArrowheads="1"/>
          </p:cNvSpPr>
          <p:nvPr/>
        </p:nvSpPr>
        <p:spPr bwMode="auto">
          <a:xfrm>
            <a:off x="3195638" y="34829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9465" name="Rectangle 6"/>
          <p:cNvSpPr>
            <a:spLocks noChangeArrowheads="1"/>
          </p:cNvSpPr>
          <p:nvPr/>
        </p:nvSpPr>
        <p:spPr bwMode="auto">
          <a:xfrm>
            <a:off x="3186113" y="35909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9466" name="Rectangle 7"/>
          <p:cNvSpPr>
            <a:spLocks noChangeArrowheads="1"/>
          </p:cNvSpPr>
          <p:nvPr/>
        </p:nvSpPr>
        <p:spPr bwMode="auto">
          <a:xfrm>
            <a:off x="4300538" y="362585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pSp>
        <p:nvGrpSpPr>
          <p:cNvPr id="2" name="Group 9"/>
          <p:cNvGrpSpPr>
            <a:grpSpLocks/>
          </p:cNvGrpSpPr>
          <p:nvPr/>
        </p:nvGrpSpPr>
        <p:grpSpPr bwMode="auto">
          <a:xfrm>
            <a:off x="285750" y="3625205"/>
            <a:ext cx="5640388" cy="666750"/>
            <a:chOff x="180" y="1378"/>
            <a:chExt cx="3553" cy="420"/>
          </a:xfrm>
        </p:grpSpPr>
        <p:sp>
          <p:nvSpPr>
            <p:cNvPr id="19472" name="Rectangle 10"/>
            <p:cNvSpPr>
              <a:spLocks noChangeArrowheads="1"/>
            </p:cNvSpPr>
            <p:nvPr/>
          </p:nvSpPr>
          <p:spPr bwMode="auto">
            <a:xfrm>
              <a:off x="180" y="1378"/>
              <a:ext cx="3553" cy="3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a:solidFill>
                    <a:schemeClr val="tx2"/>
                  </a:solidFill>
                  <a:latin typeface="宋体" charset="-122"/>
                </a:rPr>
                <a:t>式中   称为</a:t>
              </a:r>
              <a:r>
                <a:rPr lang="zh-CN" altLang="en-US" sz="2800">
                  <a:solidFill>
                    <a:srgbClr val="CC0066"/>
                  </a:solidFill>
                  <a:latin typeface="宋体" charset="-122"/>
                </a:rPr>
                <a:t>积分增益</a:t>
              </a:r>
              <a:r>
                <a:rPr lang="zh-CN" altLang="en-US" sz="2800">
                  <a:solidFill>
                    <a:schemeClr val="tx2"/>
                  </a:solidFill>
                  <a:latin typeface="宋体" charset="-122"/>
                </a:rPr>
                <a:t>。</a:t>
              </a:r>
            </a:p>
          </p:txBody>
        </p:sp>
        <p:graphicFrame>
          <p:nvGraphicFramePr>
            <p:cNvPr id="19460" name="Object 4"/>
            <p:cNvGraphicFramePr>
              <a:graphicFrameLocks noChangeAspect="1"/>
            </p:cNvGraphicFramePr>
            <p:nvPr/>
          </p:nvGraphicFramePr>
          <p:xfrm>
            <a:off x="697" y="1409"/>
            <a:ext cx="341" cy="389"/>
          </p:xfrm>
          <a:graphic>
            <a:graphicData uri="http://schemas.openxmlformats.org/presentationml/2006/ole">
              <p:oleObj spid="_x0000_s19500" name="Equation" r:id="rId4" imgW="166320" imgH="187920" progId="">
                <p:embed/>
              </p:oleObj>
            </a:graphicData>
          </a:graphic>
        </p:graphicFrame>
      </p:grpSp>
      <p:sp>
        <p:nvSpPr>
          <p:cNvPr id="19470" name="Rectangle 13"/>
          <p:cNvSpPr>
            <a:spLocks noChangeArrowheads="1"/>
          </p:cNvSpPr>
          <p:nvPr/>
        </p:nvSpPr>
        <p:spPr bwMode="auto">
          <a:xfrm>
            <a:off x="1857375" y="4411018"/>
            <a:ext cx="5329238" cy="552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a:solidFill>
                  <a:schemeClr val="tx2"/>
                </a:solidFill>
                <a:latin typeface="Verdana" pitchFamily="34" charset="0"/>
              </a:rPr>
              <a:t>其传递函数表示为：</a:t>
            </a:r>
          </a:p>
        </p:txBody>
      </p:sp>
      <p:sp>
        <p:nvSpPr>
          <p:cNvPr id="535567" name="Rectangle 15"/>
          <p:cNvSpPr>
            <a:spLocks noChangeArrowheads="1"/>
          </p:cNvSpPr>
          <p:nvPr/>
        </p:nvSpPr>
        <p:spPr bwMode="auto">
          <a:xfrm>
            <a:off x="2071688" y="5425405"/>
            <a:ext cx="6786562"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zh-CN" sz="2800"/>
              <a:t>积分控制器的显著特点是无差调节</a:t>
            </a:r>
            <a:r>
              <a:rPr lang="zh-CN" altLang="en-US" sz="2800">
                <a:solidFill>
                  <a:schemeClr val="tx2"/>
                </a:solidFill>
              </a:rPr>
              <a:t>。</a:t>
            </a:r>
          </a:p>
        </p:txBody>
      </p:sp>
      <p:sp>
        <p:nvSpPr>
          <p:cNvPr id="3" name="Rectangle 6"/>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graphicFrame>
        <p:nvGraphicFramePr>
          <p:cNvPr id="158725" name="Object 5"/>
          <p:cNvGraphicFramePr>
            <a:graphicFrameLocks noChangeAspect="1"/>
          </p:cNvGraphicFramePr>
          <p:nvPr>
            <p:extLst>
              <p:ext uri="{D42A27DB-BD31-4B8C-83A1-F6EECF244321}">
                <p14:modId xmlns="" xmlns:p14="http://schemas.microsoft.com/office/powerpoint/2010/main" val="3654027224"/>
              </p:ext>
            </p:extLst>
          </p:nvPr>
        </p:nvGraphicFramePr>
        <p:xfrm>
          <a:off x="2143125" y="2196455"/>
          <a:ext cx="2327275" cy="1482725"/>
        </p:xfrm>
        <a:graphic>
          <a:graphicData uri="http://schemas.openxmlformats.org/presentationml/2006/ole">
            <p:oleObj spid="_x0000_s19501" name="Equation" r:id="rId5" imgW="761669" imgH="482391" progId="">
              <p:embed/>
            </p:oleObj>
          </a:graphicData>
        </a:graphic>
      </p:graphicFrame>
      <p:sp>
        <p:nvSpPr>
          <p:cNvPr id="19471" name="Rectangle 8"/>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graphicFrame>
        <p:nvGraphicFramePr>
          <p:cNvPr id="158727" name="Object 7"/>
          <p:cNvGraphicFramePr>
            <a:graphicFrameLocks noChangeAspect="1"/>
          </p:cNvGraphicFramePr>
          <p:nvPr>
            <p:extLst>
              <p:ext uri="{D42A27DB-BD31-4B8C-83A1-F6EECF244321}">
                <p14:modId xmlns="" xmlns:p14="http://schemas.microsoft.com/office/powerpoint/2010/main" val="2968580371"/>
              </p:ext>
            </p:extLst>
          </p:nvPr>
        </p:nvGraphicFramePr>
        <p:xfrm>
          <a:off x="5072063" y="4196705"/>
          <a:ext cx="1928812" cy="1023938"/>
        </p:xfrm>
        <a:graphic>
          <a:graphicData uri="http://schemas.openxmlformats.org/presentationml/2006/ole">
            <p:oleObj spid="_x0000_s19502" name="Equation" r:id="rId6" imgW="774364" imgH="406224" progId="">
              <p:embed/>
            </p:oleObj>
          </a:graphicData>
        </a:graphic>
      </p:graphicFrame>
      <p:sp>
        <p:nvSpPr>
          <p:cNvPr id="17"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7.3 </a:t>
            </a:r>
            <a:r>
              <a:rPr lang="zh-CN" altLang="en-US" sz="2000" b="1" dirty="0">
                <a:latin typeface="楷体" panose="02010609060101010101" pitchFamily="49" charset="-122"/>
                <a:ea typeface="楷体" panose="02010609060101010101" pitchFamily="49" charset="-122"/>
              </a:rPr>
              <a:t>串联校正</a:t>
            </a:r>
          </a:p>
        </p:txBody>
      </p:sp>
    </p:spTree>
    <p:extLst>
      <p:ext uri="{BB962C8B-B14F-4D97-AF65-F5344CB8AC3E}">
        <p14:creationId xmlns="" xmlns:p14="http://schemas.microsoft.com/office/powerpoint/2010/main" val="40423189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 calcmode="lin" valueType="num">
                                      <p:cBhvr additive="base">
                                        <p:cTn id="7" dur="500" fill="hold"/>
                                        <p:tgtEl>
                                          <p:spTgt spid="19461"/>
                                        </p:tgtEl>
                                        <p:attrNameLst>
                                          <p:attrName>ppt_x</p:attrName>
                                        </p:attrNameLst>
                                      </p:cBhvr>
                                      <p:tavLst>
                                        <p:tav tm="0">
                                          <p:val>
                                            <p:strVal val="#ppt_x"/>
                                          </p:val>
                                        </p:tav>
                                        <p:tav tm="100000">
                                          <p:val>
                                            <p:strVal val="#ppt_x"/>
                                          </p:val>
                                        </p:tav>
                                      </p:tavLst>
                                    </p:anim>
                                    <p:anim calcmode="lin" valueType="num">
                                      <p:cBhvr additive="base">
                                        <p:cTn id="8"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8725"/>
                                        </p:tgtEl>
                                        <p:attrNameLst>
                                          <p:attrName>style.visibility</p:attrName>
                                        </p:attrNameLst>
                                      </p:cBhvr>
                                      <p:to>
                                        <p:strVal val="visible"/>
                                      </p:to>
                                    </p:set>
                                    <p:anim calcmode="lin" valueType="num">
                                      <p:cBhvr additive="base">
                                        <p:cTn id="13" dur="500" fill="hold"/>
                                        <p:tgtEl>
                                          <p:spTgt spid="158725"/>
                                        </p:tgtEl>
                                        <p:attrNameLst>
                                          <p:attrName>ppt_x</p:attrName>
                                        </p:attrNameLst>
                                      </p:cBhvr>
                                      <p:tavLst>
                                        <p:tav tm="0">
                                          <p:val>
                                            <p:strVal val="#ppt_x"/>
                                          </p:val>
                                        </p:tav>
                                        <p:tav tm="100000">
                                          <p:val>
                                            <p:strVal val="#ppt_x"/>
                                          </p:val>
                                        </p:tav>
                                      </p:tavLst>
                                    </p:anim>
                                    <p:anim calcmode="lin" valueType="num">
                                      <p:cBhvr additive="base">
                                        <p:cTn id="14" dur="500" fill="hold"/>
                                        <p:tgtEl>
                                          <p:spTgt spid="15872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470"/>
                                        </p:tgtEl>
                                        <p:attrNameLst>
                                          <p:attrName>style.visibility</p:attrName>
                                        </p:attrNameLst>
                                      </p:cBhvr>
                                      <p:to>
                                        <p:strVal val="visible"/>
                                      </p:to>
                                    </p:set>
                                    <p:anim calcmode="lin" valueType="num">
                                      <p:cBhvr additive="base">
                                        <p:cTn id="25" dur="500" fill="hold"/>
                                        <p:tgtEl>
                                          <p:spTgt spid="19470"/>
                                        </p:tgtEl>
                                        <p:attrNameLst>
                                          <p:attrName>ppt_x</p:attrName>
                                        </p:attrNameLst>
                                      </p:cBhvr>
                                      <p:tavLst>
                                        <p:tav tm="0">
                                          <p:val>
                                            <p:strVal val="#ppt_x"/>
                                          </p:val>
                                        </p:tav>
                                        <p:tav tm="100000">
                                          <p:val>
                                            <p:strVal val="#ppt_x"/>
                                          </p:val>
                                        </p:tav>
                                      </p:tavLst>
                                    </p:anim>
                                    <p:anim calcmode="lin" valueType="num">
                                      <p:cBhvr additive="base">
                                        <p:cTn id="26" dur="500" fill="hold"/>
                                        <p:tgtEl>
                                          <p:spTgt spid="1947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8727"/>
                                        </p:tgtEl>
                                        <p:attrNameLst>
                                          <p:attrName>style.visibility</p:attrName>
                                        </p:attrNameLst>
                                      </p:cBhvr>
                                      <p:to>
                                        <p:strVal val="visible"/>
                                      </p:to>
                                    </p:set>
                                    <p:anim calcmode="lin" valueType="num">
                                      <p:cBhvr additive="base">
                                        <p:cTn id="29" dur="500" fill="hold"/>
                                        <p:tgtEl>
                                          <p:spTgt spid="158727"/>
                                        </p:tgtEl>
                                        <p:attrNameLst>
                                          <p:attrName>ppt_x</p:attrName>
                                        </p:attrNameLst>
                                      </p:cBhvr>
                                      <p:tavLst>
                                        <p:tav tm="0">
                                          <p:val>
                                            <p:strVal val="#ppt_x"/>
                                          </p:val>
                                        </p:tav>
                                        <p:tav tm="100000">
                                          <p:val>
                                            <p:strVal val="#ppt_x"/>
                                          </p:val>
                                        </p:tav>
                                      </p:tavLst>
                                    </p:anim>
                                    <p:anim calcmode="lin" valueType="num">
                                      <p:cBhvr additive="base">
                                        <p:cTn id="30" dur="500" fill="hold"/>
                                        <p:tgtEl>
                                          <p:spTgt spid="158727"/>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35567"/>
                                        </p:tgtEl>
                                        <p:attrNameLst>
                                          <p:attrName>style.visibility</p:attrName>
                                        </p:attrNameLst>
                                      </p:cBhvr>
                                      <p:to>
                                        <p:strVal val="visible"/>
                                      </p:to>
                                    </p:set>
                                    <p:animEffect transition="in" filter="blinds(horizontal)">
                                      <p:cBhvr>
                                        <p:cTn id="35" dur="500"/>
                                        <p:tgtEl>
                                          <p:spTgt spid="535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9470" grpId="0"/>
      <p:bldP spid="53556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ChangeArrowheads="1"/>
          </p:cNvSpPr>
          <p:nvPr/>
        </p:nvSpPr>
        <p:spPr bwMode="auto">
          <a:xfrm>
            <a:off x="179388" y="1214438"/>
            <a:ext cx="8964612" cy="1630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a:solidFill>
                  <a:srgbClr val="0033CC"/>
                </a:solidFill>
                <a:latin typeface="宋体" charset="-122"/>
              </a:rPr>
              <a:t>    在微分控制器中，调节规律是：</a:t>
            </a:r>
            <a:r>
              <a:rPr lang="zh-CN" altLang="en-US" sz="2800">
                <a:solidFill>
                  <a:srgbClr val="CC0066"/>
                </a:solidFill>
                <a:latin typeface="宋体" charset="-122"/>
              </a:rPr>
              <a:t>偏差经过微分控制器的微分作用得到控制器的输出信号，即控制器的输出与偏差的变化速率成正比。</a:t>
            </a:r>
            <a:r>
              <a:rPr lang="zh-CN" altLang="en-US" sz="2800">
                <a:solidFill>
                  <a:srgbClr val="0033CC"/>
                </a:solidFill>
                <a:latin typeface="宋体" charset="-122"/>
              </a:rPr>
              <a:t>其方程如下：</a:t>
            </a:r>
          </a:p>
        </p:txBody>
      </p:sp>
      <p:sp>
        <p:nvSpPr>
          <p:cNvPr id="20486" name="Rectangle 3"/>
          <p:cNvSpPr>
            <a:spLocks noGrp="1" noChangeArrowheads="1"/>
          </p:cNvSpPr>
          <p:nvPr>
            <p:ph type="title"/>
          </p:nvPr>
        </p:nvSpPr>
        <p:spPr>
          <a:xfrm>
            <a:off x="214313" y="753393"/>
            <a:ext cx="8642350" cy="587375"/>
          </a:xfrm>
          <a:noFill/>
        </p:spPr>
        <p:txBody>
          <a:bodyPr anchor="t">
            <a:spAutoFit/>
          </a:bodyPr>
          <a:lstStyle/>
          <a:p>
            <a:pPr algn="l">
              <a:lnSpc>
                <a:spcPct val="120000"/>
              </a:lnSpc>
            </a:pPr>
            <a:r>
              <a:rPr lang="zh-CN" altLang="en-US" sz="2800" b="1" dirty="0">
                <a:solidFill>
                  <a:srgbClr val="0000FF"/>
                </a:solidFill>
              </a:rPr>
              <a:t>微分调节器</a:t>
            </a:r>
            <a:r>
              <a:rPr lang="en-US" altLang="zh-CN" sz="2800" b="1" dirty="0">
                <a:solidFill>
                  <a:srgbClr val="0000FF"/>
                </a:solidFill>
              </a:rPr>
              <a:t>(D </a:t>
            </a:r>
            <a:r>
              <a:rPr lang="zh-CN" altLang="en-US" sz="2800" b="1" dirty="0">
                <a:solidFill>
                  <a:srgbClr val="0000FF"/>
                </a:solidFill>
              </a:rPr>
              <a:t>调节</a:t>
            </a:r>
            <a:r>
              <a:rPr lang="en-US" altLang="zh-CN" sz="2800" b="1" dirty="0">
                <a:solidFill>
                  <a:srgbClr val="0000FF"/>
                </a:solidFill>
              </a:rPr>
              <a:t>)</a:t>
            </a:r>
            <a:endParaRPr lang="zh-CN" altLang="en-US" sz="2800" b="1" dirty="0">
              <a:solidFill>
                <a:srgbClr val="0000FF"/>
              </a:solidFill>
            </a:endParaRPr>
          </a:p>
        </p:txBody>
      </p:sp>
      <p:sp>
        <p:nvSpPr>
          <p:cNvPr id="20487" name="Rectangle 4"/>
          <p:cNvSpPr>
            <a:spLocks noChangeArrowheads="1"/>
          </p:cNvSpPr>
          <p:nvPr/>
        </p:nvSpPr>
        <p:spPr bwMode="auto">
          <a:xfrm>
            <a:off x="3486150" y="31829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20488" name="Rectangle 5"/>
          <p:cNvSpPr>
            <a:spLocks noChangeArrowheads="1"/>
          </p:cNvSpPr>
          <p:nvPr/>
        </p:nvSpPr>
        <p:spPr bwMode="auto">
          <a:xfrm>
            <a:off x="3195638" y="34829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20489" name="Rectangle 6"/>
          <p:cNvSpPr>
            <a:spLocks noChangeArrowheads="1"/>
          </p:cNvSpPr>
          <p:nvPr/>
        </p:nvSpPr>
        <p:spPr bwMode="auto">
          <a:xfrm>
            <a:off x="3186113" y="35909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20490" name="Rectangle 7"/>
          <p:cNvSpPr>
            <a:spLocks noChangeArrowheads="1"/>
          </p:cNvSpPr>
          <p:nvPr/>
        </p:nvSpPr>
        <p:spPr bwMode="auto">
          <a:xfrm>
            <a:off x="4300538" y="362585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19458" name="Object 2"/>
          <p:cNvGraphicFramePr>
            <a:graphicFrameLocks noChangeAspect="1"/>
          </p:cNvGraphicFramePr>
          <p:nvPr/>
        </p:nvGraphicFramePr>
        <p:xfrm>
          <a:off x="3275013" y="2871788"/>
          <a:ext cx="1852612" cy="1123950"/>
        </p:xfrm>
        <a:graphic>
          <a:graphicData uri="http://schemas.openxmlformats.org/presentationml/2006/ole">
            <p:oleObj spid="_x0000_s20524" name="Equation" r:id="rId4" imgW="552240" imgH="327600" progId="">
              <p:embed/>
            </p:oleObj>
          </a:graphicData>
        </a:graphic>
      </p:graphicFrame>
      <p:grpSp>
        <p:nvGrpSpPr>
          <p:cNvPr id="2" name="Group 9"/>
          <p:cNvGrpSpPr>
            <a:grpSpLocks/>
          </p:cNvGrpSpPr>
          <p:nvPr/>
        </p:nvGrpSpPr>
        <p:grpSpPr bwMode="auto">
          <a:xfrm>
            <a:off x="250825" y="3879850"/>
            <a:ext cx="5640388" cy="688975"/>
            <a:chOff x="158" y="1797"/>
            <a:chExt cx="3553" cy="434"/>
          </a:xfrm>
        </p:grpSpPr>
        <p:sp>
          <p:nvSpPr>
            <p:cNvPr id="20495" name="Rectangle 10"/>
            <p:cNvSpPr>
              <a:spLocks noChangeArrowheads="1"/>
            </p:cNvSpPr>
            <p:nvPr/>
          </p:nvSpPr>
          <p:spPr bwMode="auto">
            <a:xfrm>
              <a:off x="158" y="1797"/>
              <a:ext cx="3553" cy="3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a:solidFill>
                    <a:schemeClr val="tx2"/>
                  </a:solidFill>
                  <a:latin typeface="宋体" charset="-122"/>
                </a:rPr>
                <a:t>式中   称为</a:t>
              </a:r>
              <a:r>
                <a:rPr lang="zh-CN" altLang="en-US" sz="2800">
                  <a:solidFill>
                    <a:srgbClr val="CC0066"/>
                  </a:solidFill>
                  <a:latin typeface="宋体" charset="-122"/>
                </a:rPr>
                <a:t>微分增益</a:t>
              </a:r>
              <a:r>
                <a:rPr lang="zh-CN" altLang="en-US" sz="2800">
                  <a:solidFill>
                    <a:schemeClr val="tx2"/>
                  </a:solidFill>
                  <a:latin typeface="宋体" charset="-122"/>
                </a:rPr>
                <a:t>。</a:t>
              </a:r>
            </a:p>
          </p:txBody>
        </p:sp>
        <p:graphicFrame>
          <p:nvGraphicFramePr>
            <p:cNvPr id="20484" name="Object 4"/>
            <p:cNvGraphicFramePr>
              <a:graphicFrameLocks noChangeAspect="1"/>
            </p:cNvGraphicFramePr>
            <p:nvPr/>
          </p:nvGraphicFramePr>
          <p:xfrm>
            <a:off x="671" y="1842"/>
            <a:ext cx="384" cy="389"/>
          </p:xfrm>
          <a:graphic>
            <a:graphicData uri="http://schemas.openxmlformats.org/presentationml/2006/ole">
              <p:oleObj spid="_x0000_s20525" name="Equation" r:id="rId5" imgW="187560" imgH="187920" progId="">
                <p:embed/>
              </p:oleObj>
            </a:graphicData>
          </a:graphic>
        </p:graphicFrame>
      </p:grpSp>
      <p:grpSp>
        <p:nvGrpSpPr>
          <p:cNvPr id="3" name="Group 17"/>
          <p:cNvGrpSpPr>
            <a:grpSpLocks/>
          </p:cNvGrpSpPr>
          <p:nvPr/>
        </p:nvGrpSpPr>
        <p:grpSpPr bwMode="auto">
          <a:xfrm>
            <a:off x="1187624" y="4723606"/>
            <a:ext cx="5367337" cy="614363"/>
            <a:chOff x="1215" y="2777"/>
            <a:chExt cx="3381" cy="387"/>
          </a:xfrm>
        </p:grpSpPr>
        <p:sp>
          <p:nvSpPr>
            <p:cNvPr id="20494" name="Rectangle 13"/>
            <p:cNvSpPr>
              <a:spLocks noChangeArrowheads="1"/>
            </p:cNvSpPr>
            <p:nvPr/>
          </p:nvSpPr>
          <p:spPr bwMode="auto">
            <a:xfrm>
              <a:off x="1215" y="2777"/>
              <a:ext cx="3357" cy="3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chemeClr val="tx2"/>
                  </a:solidFill>
                  <a:latin typeface="Verdana" pitchFamily="34" charset="0"/>
                </a:rPr>
                <a:t>其传递函数表示为：</a:t>
              </a:r>
            </a:p>
          </p:txBody>
        </p:sp>
        <p:graphicFrame>
          <p:nvGraphicFramePr>
            <p:cNvPr id="20483" name="Object 3"/>
            <p:cNvGraphicFramePr>
              <a:graphicFrameLocks noChangeAspect="1"/>
            </p:cNvGraphicFramePr>
            <p:nvPr/>
          </p:nvGraphicFramePr>
          <p:xfrm>
            <a:off x="3240" y="2777"/>
            <a:ext cx="1356" cy="387"/>
          </p:xfrm>
          <a:graphic>
            <a:graphicData uri="http://schemas.openxmlformats.org/presentationml/2006/ole">
              <p:oleObj spid="_x0000_s20526" name="Equation" r:id="rId6" imgW="659520" imgH="187920" progId="">
                <p:embed/>
              </p:oleObj>
            </a:graphicData>
          </a:graphic>
        </p:graphicFrame>
      </p:grpSp>
      <p:sp>
        <p:nvSpPr>
          <p:cNvPr id="535567" name="Rectangle 15"/>
          <p:cNvSpPr>
            <a:spLocks noChangeArrowheads="1"/>
          </p:cNvSpPr>
          <p:nvPr/>
        </p:nvSpPr>
        <p:spPr bwMode="auto">
          <a:xfrm>
            <a:off x="377978" y="5456238"/>
            <a:ext cx="8462714" cy="946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chemeClr val="tx2"/>
                </a:solidFill>
              </a:rPr>
              <a:t>        微分调节器对被调量的</a:t>
            </a:r>
            <a:r>
              <a:rPr lang="zh-CN" altLang="en-US" sz="2800" dirty="0">
                <a:solidFill>
                  <a:srgbClr val="3333FF"/>
                </a:solidFill>
              </a:rPr>
              <a:t>变化趋势</a:t>
            </a:r>
            <a:r>
              <a:rPr lang="zh-CN" altLang="en-US" sz="2800" dirty="0">
                <a:solidFill>
                  <a:schemeClr val="tx2"/>
                </a:solidFill>
              </a:rPr>
              <a:t>进行调节，及时避免出现大的偏差。</a:t>
            </a:r>
          </a:p>
        </p:txBody>
      </p:sp>
      <p:sp>
        <p:nvSpPr>
          <p:cNvPr id="16"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7.3 </a:t>
            </a:r>
            <a:r>
              <a:rPr lang="zh-CN" altLang="en-US" sz="2000" b="1" dirty="0">
                <a:latin typeface="楷体" panose="02010609060101010101" pitchFamily="49" charset="-122"/>
                <a:ea typeface="楷体" panose="02010609060101010101" pitchFamily="49" charset="-122"/>
              </a:rPr>
              <a:t>串联校正</a:t>
            </a:r>
          </a:p>
        </p:txBody>
      </p:sp>
    </p:spTree>
    <p:extLst>
      <p:ext uri="{BB962C8B-B14F-4D97-AF65-F5344CB8AC3E}">
        <p14:creationId xmlns="" xmlns:p14="http://schemas.microsoft.com/office/powerpoint/2010/main" val="14513004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 calcmode="lin" valueType="num">
                                      <p:cBhvr additive="base">
                                        <p:cTn id="7" dur="500" fill="hold"/>
                                        <p:tgtEl>
                                          <p:spTgt spid="19461"/>
                                        </p:tgtEl>
                                        <p:attrNameLst>
                                          <p:attrName>ppt_x</p:attrName>
                                        </p:attrNameLst>
                                      </p:cBhvr>
                                      <p:tavLst>
                                        <p:tav tm="0">
                                          <p:val>
                                            <p:strVal val="#ppt_x"/>
                                          </p:val>
                                        </p:tav>
                                        <p:tav tm="100000">
                                          <p:val>
                                            <p:strVal val="#ppt_x"/>
                                          </p:val>
                                        </p:tav>
                                      </p:tavLst>
                                    </p:anim>
                                    <p:anim calcmode="lin" valueType="num">
                                      <p:cBhvr additive="base">
                                        <p:cTn id="8"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458"/>
                                        </p:tgtEl>
                                        <p:attrNameLst>
                                          <p:attrName>style.visibility</p:attrName>
                                        </p:attrNameLst>
                                      </p:cBhvr>
                                      <p:to>
                                        <p:strVal val="visible"/>
                                      </p:to>
                                    </p:set>
                                    <p:anim calcmode="lin" valueType="num">
                                      <p:cBhvr additive="base">
                                        <p:cTn id="13" dur="500" fill="hold"/>
                                        <p:tgtEl>
                                          <p:spTgt spid="19458"/>
                                        </p:tgtEl>
                                        <p:attrNameLst>
                                          <p:attrName>ppt_x</p:attrName>
                                        </p:attrNameLst>
                                      </p:cBhvr>
                                      <p:tavLst>
                                        <p:tav tm="0">
                                          <p:val>
                                            <p:strVal val="#ppt_x"/>
                                          </p:val>
                                        </p:tav>
                                        <p:tav tm="100000">
                                          <p:val>
                                            <p:strVal val="#ppt_x"/>
                                          </p:val>
                                        </p:tav>
                                      </p:tavLst>
                                    </p:anim>
                                    <p:anim calcmode="lin" valueType="num">
                                      <p:cBhvr additive="base">
                                        <p:cTn id="14" dur="500" fill="hold"/>
                                        <p:tgtEl>
                                          <p:spTgt spid="1945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35567"/>
                                        </p:tgtEl>
                                        <p:attrNameLst>
                                          <p:attrName>style.visibility</p:attrName>
                                        </p:attrNameLst>
                                      </p:cBhvr>
                                      <p:to>
                                        <p:strVal val="visible"/>
                                      </p:to>
                                    </p:set>
                                    <p:animEffect transition="in" filter="blinds(horizontal)">
                                      <p:cBhvr>
                                        <p:cTn id="30" dur="500"/>
                                        <p:tgtEl>
                                          <p:spTgt spid="535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53556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ChangeArrowheads="1"/>
          </p:cNvSpPr>
          <p:nvPr/>
        </p:nvSpPr>
        <p:spPr bwMode="auto">
          <a:xfrm>
            <a:off x="3448050" y="30130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94211" name="Rectangle 4"/>
          <p:cNvSpPr>
            <a:spLocks noChangeArrowheads="1"/>
          </p:cNvSpPr>
          <p:nvPr/>
        </p:nvSpPr>
        <p:spPr bwMode="auto">
          <a:xfrm>
            <a:off x="3157538" y="33131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94212" name="Rectangle 5"/>
          <p:cNvSpPr>
            <a:spLocks noChangeArrowheads="1"/>
          </p:cNvSpPr>
          <p:nvPr/>
        </p:nvSpPr>
        <p:spPr bwMode="auto">
          <a:xfrm>
            <a:off x="3148013" y="34274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524294" name="Rectangle 6"/>
          <p:cNvSpPr>
            <a:spLocks noChangeArrowheads="1"/>
          </p:cNvSpPr>
          <p:nvPr/>
        </p:nvSpPr>
        <p:spPr bwMode="auto">
          <a:xfrm>
            <a:off x="179512" y="4365104"/>
            <a:ext cx="8747001" cy="20744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15000"/>
              </a:lnSpc>
            </a:pPr>
            <a:r>
              <a:rPr lang="zh-CN" altLang="en-US" sz="2800" dirty="0">
                <a:solidFill>
                  <a:schemeClr val="tx2"/>
                </a:solidFill>
              </a:rPr>
              <a:t>        由于微分控制器的相位始终是超前的，同时为了避免微分引起高频噪声</a:t>
            </a:r>
            <a:r>
              <a:rPr lang="zh-CN" altLang="en-US" sz="2800" dirty="0" smtClean="0">
                <a:solidFill>
                  <a:schemeClr val="tx2"/>
                </a:solidFill>
              </a:rPr>
              <a:t>增加，通常在微分调节器的分母上增加</a:t>
            </a:r>
            <a:r>
              <a:rPr lang="zh-CN" altLang="en-US" sz="2800" dirty="0">
                <a:solidFill>
                  <a:schemeClr val="tx2"/>
                </a:solidFill>
              </a:rPr>
              <a:t>一阶</a:t>
            </a:r>
            <a:r>
              <a:rPr lang="zh-CN" altLang="en-US" sz="2800" dirty="0" smtClean="0">
                <a:solidFill>
                  <a:schemeClr val="tx2"/>
                </a:solidFill>
              </a:rPr>
              <a:t>环节。因此，</a:t>
            </a:r>
            <a:r>
              <a:rPr lang="zh-CN" altLang="en-US" sz="2800" dirty="0" smtClean="0">
                <a:solidFill>
                  <a:srgbClr val="0033CC"/>
                </a:solidFill>
              </a:rPr>
              <a:t>超前</a:t>
            </a:r>
            <a:r>
              <a:rPr lang="zh-CN" altLang="en-US" sz="2800" dirty="0">
                <a:solidFill>
                  <a:srgbClr val="0033CC"/>
                </a:solidFill>
              </a:rPr>
              <a:t>校正</a:t>
            </a:r>
            <a:r>
              <a:rPr lang="zh-CN" altLang="en-US" sz="2800" dirty="0">
                <a:solidFill>
                  <a:schemeClr val="tx2"/>
                </a:solidFill>
              </a:rPr>
              <a:t>通常也认为是</a:t>
            </a:r>
            <a:r>
              <a:rPr lang="zh-CN" altLang="en-US" sz="2800" dirty="0">
                <a:solidFill>
                  <a:srgbClr val="0033CC"/>
                </a:solidFill>
              </a:rPr>
              <a:t>近似的微分校正</a:t>
            </a:r>
            <a:r>
              <a:rPr lang="zh-CN" altLang="en-US" sz="2800" dirty="0">
                <a:solidFill>
                  <a:schemeClr val="tx2"/>
                </a:solidFill>
              </a:rPr>
              <a:t>。</a:t>
            </a:r>
          </a:p>
        </p:txBody>
      </p:sp>
      <p:sp>
        <p:nvSpPr>
          <p:cNvPr id="94214" name="Rectangle 7"/>
          <p:cNvSpPr>
            <a:spLocks noChangeArrowheads="1"/>
          </p:cNvSpPr>
          <p:nvPr/>
        </p:nvSpPr>
        <p:spPr bwMode="auto">
          <a:xfrm>
            <a:off x="285750" y="1052736"/>
            <a:ext cx="8496300" cy="306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15000"/>
              </a:lnSpc>
            </a:pPr>
            <a:r>
              <a:rPr lang="zh-CN" altLang="en-US" sz="2800" dirty="0">
                <a:solidFill>
                  <a:srgbClr val="0033CC"/>
                </a:solidFill>
                <a:latin typeface="宋体" charset="-122"/>
              </a:rPr>
              <a:t>    一般情况下，直接对检测信号进行微分操作会</a:t>
            </a:r>
            <a:r>
              <a:rPr lang="zh-CN" altLang="en-US" sz="2800" dirty="0">
                <a:solidFill>
                  <a:srgbClr val="CC0066"/>
                </a:solidFill>
                <a:latin typeface="宋体" charset="-122"/>
              </a:rPr>
              <a:t>引入很大的冲击</a:t>
            </a:r>
            <a:r>
              <a:rPr lang="zh-CN" altLang="en-US" sz="2800" dirty="0">
                <a:solidFill>
                  <a:srgbClr val="0033CC"/>
                </a:solidFill>
                <a:latin typeface="宋体" charset="-122"/>
              </a:rPr>
              <a:t>，造成某些器件工作不正常。另外，对于噪声干扰信号，由于其突变性，直接微分将引起很大的输出，即直接微分会造成对于线路的</a:t>
            </a:r>
            <a:r>
              <a:rPr lang="zh-CN" altLang="en-US" sz="2800" dirty="0">
                <a:solidFill>
                  <a:srgbClr val="CC0066"/>
                </a:solidFill>
                <a:latin typeface="宋体" charset="-122"/>
              </a:rPr>
              <a:t>噪声过于敏感</a:t>
            </a:r>
            <a:r>
              <a:rPr lang="zh-CN" altLang="en-US" sz="2800" dirty="0">
                <a:solidFill>
                  <a:srgbClr val="0033CC"/>
                </a:solidFill>
                <a:latin typeface="宋体" charset="-122"/>
              </a:rPr>
              <a:t>。故而对于性能要求较高的系统，往往使用</a:t>
            </a:r>
            <a:r>
              <a:rPr lang="zh-CN" altLang="en-US" sz="2800" dirty="0">
                <a:solidFill>
                  <a:srgbClr val="CC0066"/>
                </a:solidFill>
                <a:latin typeface="宋体" charset="-122"/>
              </a:rPr>
              <a:t>检测信号速率</a:t>
            </a:r>
            <a:r>
              <a:rPr lang="zh-CN" altLang="en-US" sz="2800" dirty="0">
                <a:solidFill>
                  <a:srgbClr val="0033CC"/>
                </a:solidFill>
                <a:latin typeface="宋体" charset="-122"/>
              </a:rPr>
              <a:t>的装置来避免对信号的直接微分。</a:t>
            </a:r>
          </a:p>
        </p:txBody>
      </p:sp>
      <p:sp>
        <p:nvSpPr>
          <p:cNvPr id="7"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7.3 </a:t>
            </a:r>
            <a:r>
              <a:rPr lang="zh-CN" altLang="en-US" sz="2000" b="1" dirty="0">
                <a:latin typeface="楷体" panose="02010609060101010101" pitchFamily="49" charset="-122"/>
                <a:ea typeface="楷体" panose="02010609060101010101" pitchFamily="49" charset="-122"/>
              </a:rPr>
              <a:t>串联校正</a:t>
            </a:r>
          </a:p>
        </p:txBody>
      </p:sp>
    </p:spTree>
    <p:extLst>
      <p:ext uri="{BB962C8B-B14F-4D97-AF65-F5344CB8AC3E}">
        <p14:creationId xmlns="" xmlns:p14="http://schemas.microsoft.com/office/powerpoint/2010/main" val="919129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24294"/>
                                        </p:tgtEl>
                                        <p:attrNameLst>
                                          <p:attrName>style.visibility</p:attrName>
                                        </p:attrNameLst>
                                      </p:cBhvr>
                                      <p:to>
                                        <p:strVal val="visible"/>
                                      </p:to>
                                    </p:set>
                                    <p:animEffect transition="in" filter="checkerboard(across)">
                                      <p:cBhvr>
                                        <p:cTn id="7" dur="500"/>
                                        <p:tgtEl>
                                          <p:spTgt spid="524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ChangeArrowheads="1"/>
          </p:cNvSpPr>
          <p:nvPr/>
        </p:nvSpPr>
        <p:spPr bwMode="auto">
          <a:xfrm>
            <a:off x="179388" y="1214438"/>
            <a:ext cx="8964612" cy="1630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a:ea typeface="黑体" pitchFamily="49" charset="-122"/>
              </a:rPr>
              <a:t>        </a:t>
            </a:r>
            <a:r>
              <a:rPr lang="zh-CN" altLang="en-US" sz="2800">
                <a:solidFill>
                  <a:srgbClr val="0033CC"/>
                </a:solidFill>
                <a:latin typeface="宋体" charset="-122"/>
              </a:rPr>
              <a:t>比例、积分、微分控制器各有其优缺点，对于性能要求很高的系统，单独使用以上任何一种控制器达不到预想效果，可</a:t>
            </a:r>
            <a:r>
              <a:rPr lang="zh-CN" altLang="en-US" sz="2800">
                <a:solidFill>
                  <a:srgbClr val="CC0066"/>
                </a:solidFill>
                <a:ea typeface="黑体" pitchFamily="49" charset="-122"/>
              </a:rPr>
              <a:t>组合使用</a:t>
            </a:r>
            <a:r>
              <a:rPr lang="zh-CN" altLang="en-US" sz="2800">
                <a:solidFill>
                  <a:srgbClr val="0033CC"/>
                </a:solidFill>
              </a:rPr>
              <a:t>。</a:t>
            </a:r>
            <a:r>
              <a:rPr lang="en-US" altLang="zh-CN" sz="2800">
                <a:solidFill>
                  <a:srgbClr val="0033CC"/>
                </a:solidFill>
              </a:rPr>
              <a:t>PID</a:t>
            </a:r>
            <a:r>
              <a:rPr lang="zh-CN" altLang="en-US" sz="2800">
                <a:solidFill>
                  <a:srgbClr val="0033CC"/>
                </a:solidFill>
              </a:rPr>
              <a:t>调节器的方程如下：</a:t>
            </a:r>
          </a:p>
        </p:txBody>
      </p:sp>
      <p:sp>
        <p:nvSpPr>
          <p:cNvPr id="21509" name="Rectangle 3"/>
          <p:cNvSpPr>
            <a:spLocks noGrp="1" noChangeArrowheads="1"/>
          </p:cNvSpPr>
          <p:nvPr>
            <p:ph type="title"/>
          </p:nvPr>
        </p:nvSpPr>
        <p:spPr>
          <a:xfrm>
            <a:off x="250825" y="753393"/>
            <a:ext cx="8642350" cy="587375"/>
          </a:xfrm>
          <a:noFill/>
        </p:spPr>
        <p:txBody>
          <a:bodyPr anchor="t">
            <a:spAutoFit/>
          </a:bodyPr>
          <a:lstStyle/>
          <a:p>
            <a:pPr algn="l">
              <a:lnSpc>
                <a:spcPct val="120000"/>
              </a:lnSpc>
            </a:pPr>
            <a:r>
              <a:rPr lang="en-US" altLang="zh-CN" sz="2800" b="1" dirty="0">
                <a:solidFill>
                  <a:srgbClr val="0000FF"/>
                </a:solidFill>
              </a:rPr>
              <a:t>PID </a:t>
            </a:r>
            <a:r>
              <a:rPr lang="zh-CN" altLang="en-US" sz="2800" b="1" dirty="0">
                <a:solidFill>
                  <a:srgbClr val="0000FF"/>
                </a:solidFill>
              </a:rPr>
              <a:t>调节器</a:t>
            </a:r>
          </a:p>
        </p:txBody>
      </p:sp>
      <p:sp>
        <p:nvSpPr>
          <p:cNvPr id="21510" name="Rectangle 4"/>
          <p:cNvSpPr>
            <a:spLocks noChangeArrowheads="1"/>
          </p:cNvSpPr>
          <p:nvPr/>
        </p:nvSpPr>
        <p:spPr bwMode="auto">
          <a:xfrm>
            <a:off x="3486150" y="315595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21511" name="Rectangle 5"/>
          <p:cNvSpPr>
            <a:spLocks noChangeArrowheads="1"/>
          </p:cNvSpPr>
          <p:nvPr/>
        </p:nvSpPr>
        <p:spPr bwMode="auto">
          <a:xfrm>
            <a:off x="3195638" y="345598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21512" name="Rectangle 6"/>
          <p:cNvSpPr>
            <a:spLocks noChangeArrowheads="1"/>
          </p:cNvSpPr>
          <p:nvPr/>
        </p:nvSpPr>
        <p:spPr bwMode="auto">
          <a:xfrm>
            <a:off x="3186113" y="35639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21513" name="Rectangle 7"/>
          <p:cNvSpPr>
            <a:spLocks noChangeArrowheads="1"/>
          </p:cNvSpPr>
          <p:nvPr/>
        </p:nvSpPr>
        <p:spPr bwMode="auto">
          <a:xfrm>
            <a:off x="4300538" y="359886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20482" name="Object 2"/>
          <p:cNvGraphicFramePr>
            <a:graphicFrameLocks noChangeAspect="1"/>
          </p:cNvGraphicFramePr>
          <p:nvPr/>
        </p:nvGraphicFramePr>
        <p:xfrm>
          <a:off x="1957388" y="2871788"/>
          <a:ext cx="4775200" cy="1123950"/>
        </p:xfrm>
        <a:graphic>
          <a:graphicData uri="http://schemas.openxmlformats.org/presentationml/2006/ole">
            <p:oleObj spid="_x0000_s21534" name="Equation" r:id="rId4" imgW="1431720" imgH="327600" progId="">
              <p:embed/>
            </p:oleObj>
          </a:graphicData>
        </a:graphic>
      </p:graphicFrame>
      <p:grpSp>
        <p:nvGrpSpPr>
          <p:cNvPr id="2" name="Group 16"/>
          <p:cNvGrpSpPr>
            <a:grpSpLocks/>
          </p:cNvGrpSpPr>
          <p:nvPr/>
        </p:nvGrpSpPr>
        <p:grpSpPr bwMode="auto">
          <a:xfrm>
            <a:off x="900113" y="3852863"/>
            <a:ext cx="5457825" cy="2663825"/>
            <a:chOff x="567" y="2251"/>
            <a:chExt cx="3438" cy="1678"/>
          </a:xfrm>
        </p:grpSpPr>
        <p:sp>
          <p:nvSpPr>
            <p:cNvPr id="21515" name="Rectangle 13"/>
            <p:cNvSpPr>
              <a:spLocks noChangeArrowheads="1"/>
            </p:cNvSpPr>
            <p:nvPr/>
          </p:nvSpPr>
          <p:spPr bwMode="auto">
            <a:xfrm>
              <a:off x="567" y="2251"/>
              <a:ext cx="3357" cy="3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a:solidFill>
                    <a:schemeClr val="tx2"/>
                  </a:solidFill>
                  <a:latin typeface="Verdana" pitchFamily="34" charset="0"/>
                </a:rPr>
                <a:t>其传递函数表示为：</a:t>
              </a:r>
            </a:p>
          </p:txBody>
        </p:sp>
        <p:graphicFrame>
          <p:nvGraphicFramePr>
            <p:cNvPr id="21507" name="Object 3"/>
            <p:cNvGraphicFramePr>
              <a:graphicFrameLocks noChangeAspect="1"/>
            </p:cNvGraphicFramePr>
            <p:nvPr/>
          </p:nvGraphicFramePr>
          <p:xfrm>
            <a:off x="1383" y="2629"/>
            <a:ext cx="2622" cy="1300"/>
          </p:xfrm>
          <a:graphic>
            <a:graphicData uri="http://schemas.openxmlformats.org/presentationml/2006/ole">
              <p:oleObj spid="_x0000_s21535" name="Equation" r:id="rId5" imgW="1356840" imgH="681840" progId="">
                <p:embed/>
              </p:oleObj>
            </a:graphicData>
          </a:graphic>
        </p:graphicFrame>
      </p:grpSp>
      <p:sp>
        <p:nvSpPr>
          <p:cNvPr id="12"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7.3 </a:t>
            </a:r>
            <a:r>
              <a:rPr lang="zh-CN" altLang="en-US" sz="2000" b="1" dirty="0">
                <a:latin typeface="楷体" panose="02010609060101010101" pitchFamily="49" charset="-122"/>
                <a:ea typeface="楷体" panose="02010609060101010101" pitchFamily="49" charset="-122"/>
              </a:rPr>
              <a:t>串联校正</a:t>
            </a:r>
          </a:p>
        </p:txBody>
      </p:sp>
    </p:spTree>
    <p:extLst>
      <p:ext uri="{BB962C8B-B14F-4D97-AF65-F5344CB8AC3E}">
        <p14:creationId xmlns="" xmlns:p14="http://schemas.microsoft.com/office/powerpoint/2010/main" val="24365121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additive="base">
                                        <p:cTn id="7" dur="500" fill="hold"/>
                                        <p:tgtEl>
                                          <p:spTgt spid="20484"/>
                                        </p:tgtEl>
                                        <p:attrNameLst>
                                          <p:attrName>ppt_x</p:attrName>
                                        </p:attrNameLst>
                                      </p:cBhvr>
                                      <p:tavLst>
                                        <p:tav tm="0">
                                          <p:val>
                                            <p:strVal val="#ppt_x"/>
                                          </p:val>
                                        </p:tav>
                                        <p:tav tm="100000">
                                          <p:val>
                                            <p:strVal val="#ppt_x"/>
                                          </p:val>
                                        </p:tav>
                                      </p:tavLst>
                                    </p:anim>
                                    <p:anim calcmode="lin" valueType="num">
                                      <p:cBhvr additive="base">
                                        <p:cTn id="8"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482"/>
                                        </p:tgtEl>
                                        <p:attrNameLst>
                                          <p:attrName>style.visibility</p:attrName>
                                        </p:attrNameLst>
                                      </p:cBhvr>
                                      <p:to>
                                        <p:strVal val="visible"/>
                                      </p:to>
                                    </p:set>
                                    <p:anim calcmode="lin" valueType="num">
                                      <p:cBhvr additive="base">
                                        <p:cTn id="13" dur="500" fill="hold"/>
                                        <p:tgtEl>
                                          <p:spTgt spid="20482"/>
                                        </p:tgtEl>
                                        <p:attrNameLst>
                                          <p:attrName>ppt_x</p:attrName>
                                        </p:attrNameLst>
                                      </p:cBhvr>
                                      <p:tavLst>
                                        <p:tav tm="0">
                                          <p:val>
                                            <p:strVal val="#ppt_x"/>
                                          </p:val>
                                        </p:tav>
                                        <p:tav tm="100000">
                                          <p:val>
                                            <p:strVal val="#ppt_x"/>
                                          </p:val>
                                        </p:tav>
                                      </p:tavLst>
                                    </p:anim>
                                    <p:anim calcmode="lin" valueType="num">
                                      <p:cBhvr additive="base">
                                        <p:cTn id="14" dur="500" fill="hold"/>
                                        <p:tgtEl>
                                          <p:spTgt spid="2048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algn="just"/>
            <a:r>
              <a:rPr lang="zh-CN" altLang="en-US" sz="3600">
                <a:latin typeface="隶书" pitchFamily="49" charset="-122"/>
              </a:rPr>
              <a:t>   </a:t>
            </a:r>
            <a:endParaRPr lang="zh-CN" altLang="en-US">
              <a:solidFill>
                <a:schemeClr val="tx1"/>
              </a:solidFill>
            </a:endParaRPr>
          </a:p>
        </p:txBody>
      </p:sp>
      <p:sp>
        <p:nvSpPr>
          <p:cNvPr id="95235" name="Rectangle 3"/>
          <p:cNvSpPr>
            <a:spLocks noChangeArrowheads="1"/>
          </p:cNvSpPr>
          <p:nvPr/>
        </p:nvSpPr>
        <p:spPr bwMode="auto">
          <a:xfrm>
            <a:off x="3486150" y="28765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95236" name="Rectangle 4"/>
          <p:cNvSpPr>
            <a:spLocks noChangeArrowheads="1"/>
          </p:cNvSpPr>
          <p:nvPr/>
        </p:nvSpPr>
        <p:spPr bwMode="auto">
          <a:xfrm>
            <a:off x="3195638" y="31765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95237" name="Rectangle 5"/>
          <p:cNvSpPr>
            <a:spLocks noChangeArrowheads="1"/>
          </p:cNvSpPr>
          <p:nvPr/>
        </p:nvSpPr>
        <p:spPr bwMode="auto">
          <a:xfrm>
            <a:off x="3186113" y="32908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pic>
        <p:nvPicPr>
          <p:cNvPr id="95238" name="Picture 7" descr="kz319"/>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539750" y="1341438"/>
            <a:ext cx="8172450" cy="3738562"/>
          </a:xfrm>
        </p:spPr>
      </p:pic>
      <p:sp>
        <p:nvSpPr>
          <p:cNvPr id="7"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7.3 </a:t>
            </a:r>
            <a:r>
              <a:rPr lang="zh-CN" altLang="en-US" sz="2000" b="1" dirty="0">
                <a:latin typeface="楷体" panose="02010609060101010101" pitchFamily="49" charset="-122"/>
                <a:ea typeface="楷体" panose="02010609060101010101" pitchFamily="49" charset="-122"/>
              </a:rPr>
              <a:t>串联校正</a:t>
            </a:r>
          </a:p>
        </p:txBody>
      </p:sp>
    </p:spTree>
    <p:extLst>
      <p:ext uri="{BB962C8B-B14F-4D97-AF65-F5344CB8AC3E}">
        <p14:creationId xmlns="" xmlns:p14="http://schemas.microsoft.com/office/powerpoint/2010/main" val="322210129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algn="just"/>
            <a:r>
              <a:rPr lang="zh-CN" altLang="en-US" sz="3600">
                <a:latin typeface="隶书" pitchFamily="49" charset="-122"/>
              </a:rPr>
              <a:t>   </a:t>
            </a:r>
            <a:endParaRPr lang="zh-CN" altLang="en-US">
              <a:solidFill>
                <a:schemeClr val="tx1"/>
              </a:solidFill>
            </a:endParaRPr>
          </a:p>
        </p:txBody>
      </p:sp>
      <p:sp>
        <p:nvSpPr>
          <p:cNvPr id="96259" name="Rectangle 3"/>
          <p:cNvSpPr>
            <a:spLocks noChangeArrowheads="1"/>
          </p:cNvSpPr>
          <p:nvPr/>
        </p:nvSpPr>
        <p:spPr bwMode="auto">
          <a:xfrm>
            <a:off x="3486150" y="28765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96260" name="Rectangle 4"/>
          <p:cNvSpPr>
            <a:spLocks noChangeArrowheads="1"/>
          </p:cNvSpPr>
          <p:nvPr/>
        </p:nvSpPr>
        <p:spPr bwMode="auto">
          <a:xfrm>
            <a:off x="3195638" y="31765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96261" name="Rectangle 5"/>
          <p:cNvSpPr>
            <a:spLocks noChangeArrowheads="1"/>
          </p:cNvSpPr>
          <p:nvPr/>
        </p:nvSpPr>
        <p:spPr bwMode="auto">
          <a:xfrm>
            <a:off x="3186113" y="32908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pic>
        <p:nvPicPr>
          <p:cNvPr id="96262" name="Picture 7" descr="kz320"/>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1428750" y="846138"/>
            <a:ext cx="6629400" cy="5429250"/>
          </a:xfrm>
        </p:spPr>
      </p:pic>
      <p:sp>
        <p:nvSpPr>
          <p:cNvPr id="7"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7.3 </a:t>
            </a:r>
            <a:r>
              <a:rPr lang="zh-CN" altLang="en-US" sz="2000" b="1" dirty="0">
                <a:latin typeface="楷体" panose="02010609060101010101" pitchFamily="49" charset="-122"/>
                <a:ea typeface="楷体" panose="02010609060101010101" pitchFamily="49" charset="-122"/>
              </a:rPr>
              <a:t>串联校正</a:t>
            </a:r>
          </a:p>
        </p:txBody>
      </p:sp>
    </p:spTree>
    <p:extLst>
      <p:ext uri="{BB962C8B-B14F-4D97-AF65-F5344CB8AC3E}">
        <p14:creationId xmlns="" xmlns:p14="http://schemas.microsoft.com/office/powerpoint/2010/main" val="396624780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3" name="Rectangle 4"/>
          <p:cNvSpPr>
            <a:spLocks noChangeArrowheads="1"/>
          </p:cNvSpPr>
          <p:nvPr/>
        </p:nvSpPr>
        <p:spPr bwMode="auto">
          <a:xfrm>
            <a:off x="3195638" y="406876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22544" name="Rectangle 6"/>
          <p:cNvSpPr>
            <a:spLocks noChangeArrowheads="1"/>
          </p:cNvSpPr>
          <p:nvPr/>
        </p:nvSpPr>
        <p:spPr bwMode="auto">
          <a:xfrm>
            <a:off x="4457700" y="42116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22545" name="Rectangle 8"/>
          <p:cNvSpPr>
            <a:spLocks noChangeArrowheads="1"/>
          </p:cNvSpPr>
          <p:nvPr/>
        </p:nvSpPr>
        <p:spPr bwMode="auto">
          <a:xfrm>
            <a:off x="4462463" y="42116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22546" name="Rectangle 19"/>
          <p:cNvSpPr>
            <a:spLocks noChangeArrowheads="1"/>
          </p:cNvSpPr>
          <p:nvPr/>
        </p:nvSpPr>
        <p:spPr bwMode="auto">
          <a:xfrm>
            <a:off x="3986213" y="407828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pSp>
        <p:nvGrpSpPr>
          <p:cNvPr id="3" name="Group 55"/>
          <p:cNvGrpSpPr>
            <a:grpSpLocks/>
          </p:cNvGrpSpPr>
          <p:nvPr/>
        </p:nvGrpSpPr>
        <p:grpSpPr bwMode="auto">
          <a:xfrm>
            <a:off x="633413" y="4068763"/>
            <a:ext cx="7177088" cy="1301750"/>
            <a:chOff x="990" y="2138"/>
            <a:chExt cx="4521" cy="820"/>
          </a:xfrm>
        </p:grpSpPr>
        <p:sp>
          <p:nvSpPr>
            <p:cNvPr id="22552" name="Rectangle 2"/>
            <p:cNvSpPr>
              <a:spLocks noChangeArrowheads="1"/>
            </p:cNvSpPr>
            <p:nvPr/>
          </p:nvSpPr>
          <p:spPr bwMode="auto">
            <a:xfrm>
              <a:off x="990" y="2145"/>
              <a:ext cx="4521" cy="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chemeClr val="tx2"/>
                  </a:solidFill>
                </a:rPr>
                <a:t>        </a:t>
              </a:r>
              <a:r>
                <a:rPr lang="zh-CN" altLang="en-US" sz="2800" dirty="0">
                  <a:solidFill>
                    <a:srgbClr val="CC0066"/>
                  </a:solidFill>
                </a:rPr>
                <a:t>比例积分 </a:t>
              </a:r>
              <a:r>
                <a:rPr lang="en-US" altLang="zh-CN" sz="2800" dirty="0">
                  <a:solidFill>
                    <a:srgbClr val="CC0066"/>
                  </a:solidFill>
                </a:rPr>
                <a:t>(PI) </a:t>
              </a:r>
              <a:r>
                <a:rPr lang="zh-CN" altLang="en-US" sz="2800" dirty="0">
                  <a:solidFill>
                    <a:srgbClr val="CC0066"/>
                  </a:solidFill>
                </a:rPr>
                <a:t>控制器</a:t>
              </a:r>
              <a:r>
                <a:rPr lang="zh-CN" altLang="en-US" sz="2800" dirty="0">
                  <a:solidFill>
                    <a:schemeClr val="tx2"/>
                  </a:solidFill>
                </a:rPr>
                <a:t>是令     为0得到的，其方程如下：</a:t>
              </a:r>
            </a:p>
          </p:txBody>
        </p:sp>
        <p:graphicFrame>
          <p:nvGraphicFramePr>
            <p:cNvPr id="22540" name="Object 12"/>
            <p:cNvGraphicFramePr>
              <a:graphicFrameLocks noChangeAspect="1"/>
            </p:cNvGraphicFramePr>
            <p:nvPr/>
          </p:nvGraphicFramePr>
          <p:xfrm>
            <a:off x="4050" y="2138"/>
            <a:ext cx="332" cy="332"/>
          </p:xfrm>
          <a:graphic>
            <a:graphicData uri="http://schemas.openxmlformats.org/presentationml/2006/ole">
              <p:oleObj spid="_x0000_s22698" name="Equation" r:id="rId4" imgW="187560" imgH="187920" progId="">
                <p:embed/>
              </p:oleObj>
            </a:graphicData>
          </a:graphic>
        </p:graphicFrame>
        <p:graphicFrame>
          <p:nvGraphicFramePr>
            <p:cNvPr id="22541" name="Object 13"/>
            <p:cNvGraphicFramePr>
              <a:graphicFrameLocks noChangeAspect="1"/>
            </p:cNvGraphicFramePr>
            <p:nvPr/>
          </p:nvGraphicFramePr>
          <p:xfrm>
            <a:off x="2385" y="2408"/>
            <a:ext cx="1932" cy="550"/>
          </p:xfrm>
          <a:graphic>
            <a:graphicData uri="http://schemas.openxmlformats.org/presentationml/2006/ole">
              <p:oleObj spid="_x0000_s22699" name="Equation" r:id="rId5" imgW="992160" imgH="273960" progId="">
                <p:embed/>
              </p:oleObj>
            </a:graphicData>
          </a:graphic>
        </p:graphicFrame>
      </p:grpSp>
      <p:grpSp>
        <p:nvGrpSpPr>
          <p:cNvPr id="4" name="Group 50"/>
          <p:cNvGrpSpPr>
            <a:grpSpLocks/>
          </p:cNvGrpSpPr>
          <p:nvPr/>
        </p:nvGrpSpPr>
        <p:grpSpPr bwMode="auto">
          <a:xfrm>
            <a:off x="1353344" y="5289550"/>
            <a:ext cx="5418138" cy="1143000"/>
            <a:chOff x="576" y="2858"/>
            <a:chExt cx="4162" cy="720"/>
          </a:xfrm>
        </p:grpSpPr>
        <p:sp>
          <p:nvSpPr>
            <p:cNvPr id="22551" name="Rectangle 48"/>
            <p:cNvSpPr>
              <a:spLocks noChangeArrowheads="1"/>
            </p:cNvSpPr>
            <p:nvPr/>
          </p:nvSpPr>
          <p:spPr bwMode="auto">
            <a:xfrm>
              <a:off x="576" y="2858"/>
              <a:ext cx="3357" cy="3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chemeClr val="tx2"/>
                  </a:solidFill>
                  <a:latin typeface="Verdana" pitchFamily="34" charset="0"/>
                </a:rPr>
                <a:t>其传递函数表示为：</a:t>
              </a:r>
            </a:p>
          </p:txBody>
        </p:sp>
        <p:graphicFrame>
          <p:nvGraphicFramePr>
            <p:cNvPr id="22539" name="Object 11"/>
            <p:cNvGraphicFramePr>
              <a:graphicFrameLocks noChangeAspect="1"/>
            </p:cNvGraphicFramePr>
            <p:nvPr>
              <p:extLst>
                <p:ext uri="{D42A27DB-BD31-4B8C-83A1-F6EECF244321}">
                  <p14:modId xmlns="" xmlns:p14="http://schemas.microsoft.com/office/powerpoint/2010/main" val="3958377882"/>
                </p:ext>
              </p:extLst>
            </p:nvPr>
          </p:nvGraphicFramePr>
          <p:xfrm>
            <a:off x="2826" y="2949"/>
            <a:ext cx="1912" cy="629"/>
          </p:xfrm>
          <a:graphic>
            <a:graphicData uri="http://schemas.openxmlformats.org/presentationml/2006/ole">
              <p:oleObj spid="_x0000_s22700" name="Equation" r:id="rId6" imgW="874080" imgH="327600" progId="">
                <p:embed/>
              </p:oleObj>
            </a:graphicData>
          </a:graphic>
        </p:graphicFrame>
      </p:grpSp>
      <p:grpSp>
        <p:nvGrpSpPr>
          <p:cNvPr id="22549" name="Group 59"/>
          <p:cNvGrpSpPr>
            <a:grpSpLocks/>
          </p:cNvGrpSpPr>
          <p:nvPr/>
        </p:nvGrpSpPr>
        <p:grpSpPr bwMode="auto">
          <a:xfrm>
            <a:off x="249238" y="896013"/>
            <a:ext cx="8640762" cy="3035300"/>
            <a:chOff x="113" y="210"/>
            <a:chExt cx="5443" cy="1912"/>
          </a:xfrm>
        </p:grpSpPr>
        <p:sp>
          <p:nvSpPr>
            <p:cNvPr id="22550" name="Rectangle 37"/>
            <p:cNvSpPr>
              <a:spLocks noChangeArrowheads="1"/>
            </p:cNvSpPr>
            <p:nvPr/>
          </p:nvSpPr>
          <p:spPr bwMode="auto">
            <a:xfrm>
              <a:off x="113" y="210"/>
              <a:ext cx="5443" cy="1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15000"/>
                </a:lnSpc>
              </a:pPr>
              <a:r>
                <a:rPr lang="zh-CN" altLang="en-US" sz="2800" dirty="0">
                  <a:solidFill>
                    <a:srgbClr val="0033CC"/>
                  </a:solidFill>
                </a:rPr>
                <a:t>        由于在</a:t>
              </a:r>
              <a:r>
                <a:rPr lang="en-US" altLang="zh-CN" sz="2800" dirty="0">
                  <a:solidFill>
                    <a:srgbClr val="0033CC"/>
                  </a:solidFill>
                </a:rPr>
                <a:t>PID</a:t>
              </a:r>
              <a:r>
                <a:rPr lang="zh-CN" altLang="en-US" sz="2800" dirty="0">
                  <a:solidFill>
                    <a:srgbClr val="0033CC"/>
                  </a:solidFill>
                </a:rPr>
                <a:t>控制器中，可供选择的参数有      、  和        3个，因此在不同的取值情况下可以得到不同的组合控制器。比例控制器就是使      和       为0，积分控制器是使      和      为0，微分控制器是使       和      为0得到的。常用的组合控制器有</a:t>
              </a:r>
              <a:r>
                <a:rPr lang="zh-CN" altLang="en-US" sz="2800" dirty="0">
                  <a:solidFill>
                    <a:srgbClr val="CC0066"/>
                  </a:solidFill>
                </a:rPr>
                <a:t>比例-积分 </a:t>
              </a:r>
              <a:r>
                <a:rPr lang="en-US" altLang="zh-CN" sz="2800" dirty="0">
                  <a:solidFill>
                    <a:srgbClr val="CC0066"/>
                  </a:solidFill>
                </a:rPr>
                <a:t>(PI) </a:t>
              </a:r>
              <a:r>
                <a:rPr lang="zh-CN" altLang="en-US" sz="2800" dirty="0">
                  <a:solidFill>
                    <a:srgbClr val="CC0066"/>
                  </a:solidFill>
                </a:rPr>
                <a:t>控制器</a:t>
              </a:r>
              <a:r>
                <a:rPr lang="zh-CN" altLang="en-US" sz="2800" dirty="0">
                  <a:solidFill>
                    <a:srgbClr val="0033CC"/>
                  </a:solidFill>
                </a:rPr>
                <a:t>和</a:t>
              </a:r>
              <a:r>
                <a:rPr lang="zh-CN" altLang="en-US" sz="2800" dirty="0">
                  <a:solidFill>
                    <a:srgbClr val="CC0066"/>
                  </a:solidFill>
                </a:rPr>
                <a:t>比例-微分 </a:t>
              </a:r>
              <a:r>
                <a:rPr lang="en-US" altLang="zh-CN" sz="2800" dirty="0">
                  <a:solidFill>
                    <a:srgbClr val="CC0066"/>
                  </a:solidFill>
                </a:rPr>
                <a:t>(PD) </a:t>
              </a:r>
              <a:r>
                <a:rPr lang="zh-CN" altLang="en-US" sz="2800" dirty="0">
                  <a:solidFill>
                    <a:srgbClr val="CC0066"/>
                  </a:solidFill>
                </a:rPr>
                <a:t>控制器</a:t>
              </a:r>
              <a:r>
                <a:rPr lang="zh-CN" altLang="en-US" sz="2800" dirty="0">
                  <a:solidFill>
                    <a:srgbClr val="3333FF"/>
                  </a:solidFill>
                </a:rPr>
                <a:t>。</a:t>
              </a:r>
            </a:p>
          </p:txBody>
        </p:sp>
        <p:graphicFrame>
          <p:nvGraphicFramePr>
            <p:cNvPr id="22530" name="Object 2"/>
            <p:cNvGraphicFramePr>
              <a:graphicFrameLocks noChangeAspect="1"/>
            </p:cNvGraphicFramePr>
            <p:nvPr/>
          </p:nvGraphicFramePr>
          <p:xfrm>
            <a:off x="5103" y="256"/>
            <a:ext cx="263" cy="315"/>
          </p:xfrm>
          <a:graphic>
            <a:graphicData uri="http://schemas.openxmlformats.org/presentationml/2006/ole">
              <p:oleObj spid="_x0000_s22701" name="Equation" r:id="rId7" imgW="155520" imgH="187920" progId="">
                <p:embed/>
              </p:oleObj>
            </a:graphicData>
          </a:graphic>
        </p:graphicFrame>
        <p:graphicFrame>
          <p:nvGraphicFramePr>
            <p:cNvPr id="22531" name="Object 3"/>
            <p:cNvGraphicFramePr>
              <a:graphicFrameLocks noChangeAspect="1"/>
            </p:cNvGraphicFramePr>
            <p:nvPr/>
          </p:nvGraphicFramePr>
          <p:xfrm>
            <a:off x="462" y="559"/>
            <a:ext cx="332" cy="332"/>
          </p:xfrm>
          <a:graphic>
            <a:graphicData uri="http://schemas.openxmlformats.org/presentationml/2006/ole">
              <p:oleObj spid="_x0000_s22702" name="Equation" r:id="rId8" imgW="187560" imgH="187920" progId="">
                <p:embed/>
              </p:oleObj>
            </a:graphicData>
          </a:graphic>
        </p:graphicFrame>
        <p:graphicFrame>
          <p:nvGraphicFramePr>
            <p:cNvPr id="22532" name="Object 4"/>
            <p:cNvGraphicFramePr>
              <a:graphicFrameLocks noChangeAspect="1"/>
            </p:cNvGraphicFramePr>
            <p:nvPr/>
          </p:nvGraphicFramePr>
          <p:xfrm>
            <a:off x="3623" y="885"/>
            <a:ext cx="263" cy="315"/>
          </p:xfrm>
          <a:graphic>
            <a:graphicData uri="http://schemas.openxmlformats.org/presentationml/2006/ole">
              <p:oleObj spid="_x0000_s22703" name="Equation" r:id="rId9" imgW="155520" imgH="187920" progId="">
                <p:embed/>
              </p:oleObj>
            </a:graphicData>
          </a:graphic>
        </p:graphicFrame>
        <p:graphicFrame>
          <p:nvGraphicFramePr>
            <p:cNvPr id="22533" name="Object 5"/>
            <p:cNvGraphicFramePr>
              <a:graphicFrameLocks noChangeAspect="1"/>
            </p:cNvGraphicFramePr>
            <p:nvPr/>
          </p:nvGraphicFramePr>
          <p:xfrm>
            <a:off x="4163" y="840"/>
            <a:ext cx="332" cy="332"/>
          </p:xfrm>
          <a:graphic>
            <a:graphicData uri="http://schemas.openxmlformats.org/presentationml/2006/ole">
              <p:oleObj spid="_x0000_s22704" name="Equation" r:id="rId10" imgW="187560" imgH="187920" progId="">
                <p:embed/>
              </p:oleObj>
            </a:graphicData>
          </a:graphic>
        </p:graphicFrame>
        <p:graphicFrame>
          <p:nvGraphicFramePr>
            <p:cNvPr id="22534" name="Object 6"/>
            <p:cNvGraphicFramePr>
              <a:graphicFrameLocks noChangeAspect="1"/>
            </p:cNvGraphicFramePr>
            <p:nvPr/>
          </p:nvGraphicFramePr>
          <p:xfrm>
            <a:off x="1598" y="1200"/>
            <a:ext cx="312" cy="330"/>
          </p:xfrm>
          <a:graphic>
            <a:graphicData uri="http://schemas.openxmlformats.org/presentationml/2006/ole">
              <p:oleObj spid="_x0000_s22705" name="Equation" r:id="rId11" imgW="177120" imgH="187920" progId="">
                <p:embed/>
              </p:oleObj>
            </a:graphicData>
          </a:graphic>
        </p:graphicFrame>
        <p:graphicFrame>
          <p:nvGraphicFramePr>
            <p:cNvPr id="22535" name="Object 7"/>
            <p:cNvGraphicFramePr>
              <a:graphicFrameLocks noChangeAspect="1"/>
            </p:cNvGraphicFramePr>
            <p:nvPr/>
          </p:nvGraphicFramePr>
          <p:xfrm>
            <a:off x="2183" y="1155"/>
            <a:ext cx="332" cy="332"/>
          </p:xfrm>
          <a:graphic>
            <a:graphicData uri="http://schemas.openxmlformats.org/presentationml/2006/ole">
              <p:oleObj spid="_x0000_s22706" name="Equation" r:id="rId12" imgW="187560" imgH="187920" progId="">
                <p:embed/>
              </p:oleObj>
            </a:graphicData>
          </a:graphic>
        </p:graphicFrame>
        <p:graphicFrame>
          <p:nvGraphicFramePr>
            <p:cNvPr id="22536" name="Object 8"/>
            <p:cNvGraphicFramePr>
              <a:graphicFrameLocks noChangeAspect="1"/>
            </p:cNvGraphicFramePr>
            <p:nvPr/>
          </p:nvGraphicFramePr>
          <p:xfrm>
            <a:off x="5288" y="1155"/>
            <a:ext cx="263" cy="315"/>
          </p:xfrm>
          <a:graphic>
            <a:graphicData uri="http://schemas.openxmlformats.org/presentationml/2006/ole">
              <p:oleObj spid="_x0000_s22707" name="Equation" r:id="rId13" imgW="155520" imgH="187920" progId="">
                <p:embed/>
              </p:oleObj>
            </a:graphicData>
          </a:graphic>
        </p:graphicFrame>
        <p:graphicFrame>
          <p:nvGraphicFramePr>
            <p:cNvPr id="22537" name="Object 9"/>
            <p:cNvGraphicFramePr>
              <a:graphicFrameLocks noChangeAspect="1"/>
            </p:cNvGraphicFramePr>
            <p:nvPr/>
          </p:nvGraphicFramePr>
          <p:xfrm>
            <a:off x="4649" y="255"/>
            <a:ext cx="312" cy="330"/>
          </p:xfrm>
          <a:graphic>
            <a:graphicData uri="http://schemas.openxmlformats.org/presentationml/2006/ole">
              <p:oleObj spid="_x0000_s22708" name="Equation" r:id="rId14" imgW="177120" imgH="187920" progId="">
                <p:embed/>
              </p:oleObj>
            </a:graphicData>
          </a:graphic>
        </p:graphicFrame>
        <p:graphicFrame>
          <p:nvGraphicFramePr>
            <p:cNvPr id="22538" name="Object 10"/>
            <p:cNvGraphicFramePr>
              <a:graphicFrameLocks noChangeAspect="1"/>
            </p:cNvGraphicFramePr>
            <p:nvPr/>
          </p:nvGraphicFramePr>
          <p:xfrm>
            <a:off x="4658" y="1155"/>
            <a:ext cx="312" cy="330"/>
          </p:xfrm>
          <a:graphic>
            <a:graphicData uri="http://schemas.openxmlformats.org/presentationml/2006/ole">
              <p:oleObj spid="_x0000_s22709" name="Equation" r:id="rId15" imgW="177120" imgH="187920" progId="">
                <p:embed/>
              </p:oleObj>
            </a:graphicData>
          </a:graphic>
        </p:graphicFrame>
      </p:grpSp>
      <p:sp>
        <p:nvSpPr>
          <p:cNvPr id="27"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7.3 </a:t>
            </a:r>
            <a:r>
              <a:rPr lang="zh-CN" altLang="en-US" sz="2000" b="1" dirty="0">
                <a:latin typeface="楷体" panose="02010609060101010101" pitchFamily="49" charset="-122"/>
                <a:ea typeface="楷体" panose="02010609060101010101" pitchFamily="49" charset="-122"/>
              </a:rPr>
              <a:t>串联校正</a:t>
            </a:r>
          </a:p>
        </p:txBody>
      </p:sp>
    </p:spTree>
    <p:extLst>
      <p:ext uri="{BB962C8B-B14F-4D97-AF65-F5344CB8AC3E}">
        <p14:creationId xmlns="" xmlns:p14="http://schemas.microsoft.com/office/powerpoint/2010/main" val="501438262"/>
      </p:ext>
    </p:extLst>
  </p:cSld>
  <p:clrMapOvr>
    <a:masterClrMapping/>
  </p:clrMapOvr>
  <p:transition spd="slow">
    <p:random/>
    <p:sndAc>
      <p:stSnd>
        <p:snd r:embed="rId3" name="RICOCHET.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3"/>
          <p:cNvSpPr>
            <a:spLocks noChangeArrowheads="1"/>
          </p:cNvSpPr>
          <p:nvPr/>
        </p:nvSpPr>
        <p:spPr bwMode="auto">
          <a:xfrm>
            <a:off x="3486150" y="36861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23559" name="Rectangle 4"/>
          <p:cNvSpPr>
            <a:spLocks noChangeArrowheads="1"/>
          </p:cNvSpPr>
          <p:nvPr/>
        </p:nvSpPr>
        <p:spPr bwMode="auto">
          <a:xfrm>
            <a:off x="3195638" y="39862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23560" name="Rectangle 5"/>
          <p:cNvSpPr>
            <a:spLocks noChangeArrowheads="1"/>
          </p:cNvSpPr>
          <p:nvPr/>
        </p:nvSpPr>
        <p:spPr bwMode="auto">
          <a:xfrm>
            <a:off x="3186113" y="41005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23561" name="Rectangle 6"/>
          <p:cNvSpPr>
            <a:spLocks noChangeArrowheads="1"/>
          </p:cNvSpPr>
          <p:nvPr/>
        </p:nvSpPr>
        <p:spPr bwMode="auto">
          <a:xfrm>
            <a:off x="4024313" y="404336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23562" name="Rectangle 8"/>
          <p:cNvSpPr>
            <a:spLocks noChangeArrowheads="1"/>
          </p:cNvSpPr>
          <p:nvPr/>
        </p:nvSpPr>
        <p:spPr bwMode="auto">
          <a:xfrm>
            <a:off x="3981450" y="411956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529418" name="Rectangle 10"/>
          <p:cNvSpPr>
            <a:spLocks noChangeArrowheads="1"/>
          </p:cNvSpPr>
          <p:nvPr/>
        </p:nvSpPr>
        <p:spPr bwMode="auto">
          <a:xfrm>
            <a:off x="254678" y="3674327"/>
            <a:ext cx="8820472" cy="2677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chemeClr val="tx2"/>
                </a:solidFill>
              </a:rPr>
              <a:t>        对于</a:t>
            </a:r>
            <a:r>
              <a:rPr lang="en-US" altLang="zh-CN" sz="2800" dirty="0">
                <a:solidFill>
                  <a:srgbClr val="990000"/>
                </a:solidFill>
              </a:rPr>
              <a:t>PI</a:t>
            </a:r>
            <a:r>
              <a:rPr lang="zh-CN" altLang="en-US" sz="2800" dirty="0">
                <a:solidFill>
                  <a:srgbClr val="990000"/>
                </a:solidFill>
              </a:rPr>
              <a:t>控制器</a:t>
            </a:r>
            <a:r>
              <a:rPr lang="zh-CN" altLang="en-US" sz="2800" dirty="0">
                <a:solidFill>
                  <a:schemeClr val="tx2"/>
                </a:solidFill>
              </a:rPr>
              <a:t>，它综合了</a:t>
            </a:r>
            <a:r>
              <a:rPr lang="en-US" altLang="zh-CN" sz="2800" dirty="0">
                <a:solidFill>
                  <a:schemeClr val="tx2"/>
                </a:solidFill>
              </a:rPr>
              <a:t>P、I</a:t>
            </a:r>
            <a:r>
              <a:rPr lang="zh-CN" altLang="en-US" sz="2800" dirty="0">
                <a:solidFill>
                  <a:schemeClr val="tx2"/>
                </a:solidFill>
              </a:rPr>
              <a:t>两种控制器的优点，利用</a:t>
            </a:r>
            <a:r>
              <a:rPr lang="en-US" altLang="zh-CN" sz="2800" dirty="0">
                <a:solidFill>
                  <a:schemeClr val="tx2"/>
                </a:solidFill>
              </a:rPr>
              <a:t>P</a:t>
            </a:r>
            <a:r>
              <a:rPr lang="zh-CN" altLang="en-US" sz="2800" dirty="0">
                <a:solidFill>
                  <a:schemeClr val="tx2"/>
                </a:solidFill>
              </a:rPr>
              <a:t>调节来</a:t>
            </a:r>
            <a:r>
              <a:rPr lang="zh-CN" altLang="en-US" sz="2800" dirty="0">
                <a:solidFill>
                  <a:srgbClr val="0033CC"/>
                </a:solidFill>
              </a:rPr>
              <a:t>快速抵消干扰的影响</a:t>
            </a:r>
            <a:r>
              <a:rPr lang="zh-CN" altLang="en-US" sz="2800" dirty="0">
                <a:solidFill>
                  <a:schemeClr val="tx2"/>
                </a:solidFill>
              </a:rPr>
              <a:t>，同时利用 </a:t>
            </a:r>
            <a:r>
              <a:rPr lang="en-US" altLang="zh-CN" sz="2800" dirty="0">
                <a:solidFill>
                  <a:schemeClr val="tx2"/>
                </a:solidFill>
              </a:rPr>
              <a:t>I </a:t>
            </a:r>
            <a:r>
              <a:rPr lang="zh-CN" altLang="en-US" sz="2800" dirty="0">
                <a:solidFill>
                  <a:schemeClr val="tx2"/>
                </a:solidFill>
              </a:rPr>
              <a:t>调节来</a:t>
            </a:r>
            <a:r>
              <a:rPr lang="zh-CN" altLang="en-US" sz="2800" dirty="0">
                <a:solidFill>
                  <a:srgbClr val="0033CC"/>
                </a:solidFill>
              </a:rPr>
              <a:t>消除稳态误差</a:t>
            </a:r>
            <a:r>
              <a:rPr lang="zh-CN" altLang="en-US" sz="2800" dirty="0">
                <a:solidFill>
                  <a:schemeClr val="tx2"/>
                </a:solidFill>
              </a:rPr>
              <a:t>。对于</a:t>
            </a:r>
            <a:r>
              <a:rPr lang="en-US" altLang="zh-CN" sz="2800" dirty="0">
                <a:solidFill>
                  <a:srgbClr val="990000"/>
                </a:solidFill>
              </a:rPr>
              <a:t>PD</a:t>
            </a:r>
            <a:r>
              <a:rPr lang="zh-CN" altLang="en-US" sz="2800" dirty="0">
                <a:solidFill>
                  <a:srgbClr val="990000"/>
                </a:solidFill>
              </a:rPr>
              <a:t>控制器</a:t>
            </a:r>
            <a:r>
              <a:rPr lang="zh-CN" altLang="en-US" sz="2800" dirty="0">
                <a:solidFill>
                  <a:schemeClr val="tx2"/>
                </a:solidFill>
              </a:rPr>
              <a:t>，由于引入了适当的微分动作后可以采用较大的比例系数，因此不但</a:t>
            </a:r>
            <a:r>
              <a:rPr lang="zh-CN" altLang="en-US" sz="2800" dirty="0">
                <a:solidFill>
                  <a:srgbClr val="0033CC"/>
                </a:solidFill>
              </a:rPr>
              <a:t>提高稳定性</a:t>
            </a:r>
            <a:r>
              <a:rPr lang="zh-CN" altLang="en-US" sz="2800" dirty="0">
                <a:solidFill>
                  <a:schemeClr val="tx2"/>
                </a:solidFill>
              </a:rPr>
              <a:t>，而且可以</a:t>
            </a:r>
            <a:r>
              <a:rPr lang="zh-CN" altLang="en-US" sz="2800" dirty="0">
                <a:solidFill>
                  <a:srgbClr val="0033CC"/>
                </a:solidFill>
              </a:rPr>
              <a:t>减小短期的最大偏差和提高了快速性</a:t>
            </a:r>
            <a:r>
              <a:rPr lang="zh-CN" altLang="en-US" sz="2800" dirty="0">
                <a:solidFill>
                  <a:schemeClr val="tx2"/>
                </a:solidFill>
              </a:rPr>
              <a:t>。</a:t>
            </a:r>
          </a:p>
        </p:txBody>
      </p:sp>
      <p:grpSp>
        <p:nvGrpSpPr>
          <p:cNvPr id="3" name="Group 18"/>
          <p:cNvGrpSpPr>
            <a:grpSpLocks/>
          </p:cNvGrpSpPr>
          <p:nvPr/>
        </p:nvGrpSpPr>
        <p:grpSpPr bwMode="auto">
          <a:xfrm>
            <a:off x="821531" y="2523530"/>
            <a:ext cx="5329237" cy="1079500"/>
            <a:chOff x="495" y="1156"/>
            <a:chExt cx="3357" cy="680"/>
          </a:xfrm>
        </p:grpSpPr>
        <p:sp>
          <p:nvSpPr>
            <p:cNvPr id="23567" name="Rectangle 16"/>
            <p:cNvSpPr>
              <a:spLocks noChangeArrowheads="1"/>
            </p:cNvSpPr>
            <p:nvPr/>
          </p:nvSpPr>
          <p:spPr bwMode="auto">
            <a:xfrm>
              <a:off x="495" y="1156"/>
              <a:ext cx="3357" cy="3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chemeClr val="tx2"/>
                  </a:solidFill>
                  <a:latin typeface="Verdana" pitchFamily="34" charset="0"/>
                </a:rPr>
                <a:t>其传递函数表示为：</a:t>
              </a:r>
              <a:endParaRPr lang="en-US" altLang="zh-CN" sz="2800" dirty="0">
                <a:solidFill>
                  <a:schemeClr val="tx2"/>
                </a:solidFill>
                <a:latin typeface="Verdana" pitchFamily="34" charset="0"/>
              </a:endParaRPr>
            </a:p>
          </p:txBody>
        </p:sp>
        <p:graphicFrame>
          <p:nvGraphicFramePr>
            <p:cNvPr id="23556" name="Object 4"/>
            <p:cNvGraphicFramePr>
              <a:graphicFrameLocks noChangeAspect="1"/>
            </p:cNvGraphicFramePr>
            <p:nvPr/>
          </p:nvGraphicFramePr>
          <p:xfrm>
            <a:off x="1800" y="1471"/>
            <a:ext cx="1796" cy="365"/>
          </p:xfrm>
          <a:graphic>
            <a:graphicData uri="http://schemas.openxmlformats.org/presentationml/2006/ole">
              <p:oleObj spid="_x0000_s23596" name="Equation" r:id="rId3" imgW="927720" imgH="187920" progId="">
                <p:embed/>
              </p:oleObj>
            </a:graphicData>
          </a:graphic>
        </p:graphicFrame>
      </p:grpSp>
      <p:grpSp>
        <p:nvGrpSpPr>
          <p:cNvPr id="23565" name="Group 26"/>
          <p:cNvGrpSpPr>
            <a:grpSpLocks/>
          </p:cNvGrpSpPr>
          <p:nvPr/>
        </p:nvGrpSpPr>
        <p:grpSpPr bwMode="auto">
          <a:xfrm>
            <a:off x="285720" y="785794"/>
            <a:ext cx="8496300" cy="1876424"/>
            <a:chOff x="180" y="-4"/>
            <a:chExt cx="5352" cy="1182"/>
          </a:xfrm>
        </p:grpSpPr>
        <p:sp>
          <p:nvSpPr>
            <p:cNvPr id="23566" name="Rectangle 20"/>
            <p:cNvSpPr>
              <a:spLocks noChangeArrowheads="1"/>
            </p:cNvSpPr>
            <p:nvPr/>
          </p:nvSpPr>
          <p:spPr bwMode="auto">
            <a:xfrm>
              <a:off x="180" y="-4"/>
              <a:ext cx="5352" cy="7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rgbClr val="0033CC"/>
                  </a:solidFill>
                </a:rPr>
                <a:t>        </a:t>
              </a:r>
              <a:r>
                <a:rPr lang="zh-CN" altLang="en-US" sz="2800" dirty="0">
                  <a:solidFill>
                    <a:srgbClr val="CC0066"/>
                  </a:solidFill>
                </a:rPr>
                <a:t>比例微分 </a:t>
              </a:r>
              <a:r>
                <a:rPr lang="en-US" altLang="zh-CN" sz="2800" dirty="0">
                  <a:solidFill>
                    <a:srgbClr val="CC0066"/>
                  </a:solidFill>
                </a:rPr>
                <a:t>(PD) </a:t>
              </a:r>
              <a:r>
                <a:rPr lang="zh-CN" altLang="en-US" sz="2800" dirty="0">
                  <a:solidFill>
                    <a:srgbClr val="CC0066"/>
                  </a:solidFill>
                </a:rPr>
                <a:t>控制器</a:t>
              </a:r>
              <a:r>
                <a:rPr lang="zh-CN" altLang="en-US" sz="2800" dirty="0">
                  <a:solidFill>
                    <a:srgbClr val="0033CC"/>
                  </a:solidFill>
                </a:rPr>
                <a:t>则令</a:t>
              </a:r>
              <a:r>
                <a:rPr lang="en-US" altLang="zh-CN" sz="2800" dirty="0">
                  <a:solidFill>
                    <a:srgbClr val="0033CC"/>
                  </a:solidFill>
                </a:rPr>
                <a:t>      </a:t>
              </a:r>
              <a:r>
                <a:rPr lang="zh-CN" altLang="en-US" sz="2800" dirty="0">
                  <a:solidFill>
                    <a:srgbClr val="0033CC"/>
                  </a:solidFill>
                </a:rPr>
                <a:t>为 0 得到，其方程如下：</a:t>
              </a:r>
            </a:p>
          </p:txBody>
        </p:sp>
        <p:graphicFrame>
          <p:nvGraphicFramePr>
            <p:cNvPr id="23554" name="Object 2"/>
            <p:cNvGraphicFramePr>
              <a:graphicFrameLocks noChangeAspect="1"/>
            </p:cNvGraphicFramePr>
            <p:nvPr/>
          </p:nvGraphicFramePr>
          <p:xfrm>
            <a:off x="3375" y="41"/>
            <a:ext cx="263" cy="315"/>
          </p:xfrm>
          <a:graphic>
            <a:graphicData uri="http://schemas.openxmlformats.org/presentationml/2006/ole">
              <p:oleObj spid="_x0000_s23597" name="Equation" r:id="rId4" imgW="155520" imgH="187920" progId="">
                <p:embed/>
              </p:oleObj>
            </a:graphicData>
          </a:graphic>
        </p:graphicFrame>
        <p:graphicFrame>
          <p:nvGraphicFramePr>
            <p:cNvPr id="23555" name="Object 3"/>
            <p:cNvGraphicFramePr>
              <a:graphicFrameLocks noChangeAspect="1"/>
            </p:cNvGraphicFramePr>
            <p:nvPr/>
          </p:nvGraphicFramePr>
          <p:xfrm>
            <a:off x="1575" y="480"/>
            <a:ext cx="1814" cy="698"/>
          </p:xfrm>
          <a:graphic>
            <a:graphicData uri="http://schemas.openxmlformats.org/presentationml/2006/ole">
              <p:oleObj spid="_x0000_s23598" name="Equation" r:id="rId5" imgW="874080" imgH="327600" progId="">
                <p:embed/>
              </p:oleObj>
            </a:graphicData>
          </a:graphic>
        </p:graphicFrame>
      </p:grpSp>
      <p:sp>
        <p:nvSpPr>
          <p:cNvPr id="18"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7.3 </a:t>
            </a:r>
            <a:r>
              <a:rPr lang="zh-CN" altLang="en-US" sz="2000" b="1" dirty="0">
                <a:latin typeface="楷体" panose="02010609060101010101" pitchFamily="49" charset="-122"/>
                <a:ea typeface="楷体" panose="02010609060101010101" pitchFamily="49" charset="-122"/>
              </a:rPr>
              <a:t>串联校正</a:t>
            </a:r>
          </a:p>
        </p:txBody>
      </p:sp>
      <p:sp>
        <p:nvSpPr>
          <p:cNvPr id="16" name="TextBox 15"/>
          <p:cNvSpPr txBox="1"/>
          <p:nvPr/>
        </p:nvSpPr>
        <p:spPr>
          <a:xfrm>
            <a:off x="5940152" y="1772816"/>
            <a:ext cx="2808312" cy="1200329"/>
          </a:xfrm>
          <a:prstGeom prst="rect">
            <a:avLst/>
          </a:prstGeom>
          <a:solidFill>
            <a:srgbClr val="FFC000"/>
          </a:solidFill>
          <a:ln>
            <a:solidFill>
              <a:schemeClr val="tx1"/>
            </a:solidFill>
          </a:ln>
        </p:spPr>
        <p:txBody>
          <a:bodyPr wrap="square" rtlCol="0">
            <a:spAutoFit/>
          </a:bodyPr>
          <a:lstStyle/>
          <a:p>
            <a:r>
              <a:rPr lang="zh-CN" altLang="en-US" sz="2400" dirty="0" smtClean="0"/>
              <a:t>为什么</a:t>
            </a:r>
            <a:r>
              <a:rPr lang="en-US" altLang="zh-CN" sz="2400" dirty="0" smtClean="0"/>
              <a:t>PD</a:t>
            </a:r>
            <a:r>
              <a:rPr lang="zh-CN" altLang="en-US" sz="2400" dirty="0" smtClean="0"/>
              <a:t>控制器的比例调节器的增益可以取较大值？</a:t>
            </a:r>
            <a:endParaRPr lang="zh-CN" altLang="en-US" sz="2400" dirty="0"/>
          </a:p>
        </p:txBody>
      </p:sp>
    </p:spTree>
    <p:extLst>
      <p:ext uri="{BB962C8B-B14F-4D97-AF65-F5344CB8AC3E}">
        <p14:creationId xmlns="" xmlns:p14="http://schemas.microsoft.com/office/powerpoint/2010/main" val="5658470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29418">
                                            <p:txEl>
                                              <p:pRg st="0" end="0"/>
                                            </p:txEl>
                                          </p:spTgt>
                                        </p:tgtEl>
                                        <p:attrNameLst>
                                          <p:attrName>style.visibility</p:attrName>
                                        </p:attrNameLst>
                                      </p:cBhvr>
                                      <p:to>
                                        <p:strVal val="visible"/>
                                      </p:to>
                                    </p:set>
                                    <p:animEffect transition="in" filter="blinds(horizontal)">
                                      <p:cBhvr>
                                        <p:cTn id="12" dur="500"/>
                                        <p:tgtEl>
                                          <p:spTgt spid="5294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kz321.tif"/>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87624" y="3429000"/>
            <a:ext cx="6408712" cy="28525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7282" name="Rectangle 3"/>
          <p:cNvSpPr>
            <a:spLocks noChangeArrowheads="1"/>
          </p:cNvSpPr>
          <p:nvPr/>
        </p:nvSpPr>
        <p:spPr bwMode="auto">
          <a:xfrm>
            <a:off x="3448050" y="29670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97284" name="Rectangle 5"/>
          <p:cNvSpPr>
            <a:spLocks noChangeArrowheads="1"/>
          </p:cNvSpPr>
          <p:nvPr/>
        </p:nvSpPr>
        <p:spPr bwMode="auto">
          <a:xfrm>
            <a:off x="3148013" y="33813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97285" name="Rectangle 9"/>
          <p:cNvSpPr>
            <a:spLocks noChangeArrowheads="1"/>
          </p:cNvSpPr>
          <p:nvPr/>
        </p:nvSpPr>
        <p:spPr bwMode="auto">
          <a:xfrm>
            <a:off x="573088" y="161925"/>
            <a:ext cx="7921625" cy="765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algn="ctr" eaLnBrk="1" hangingPunct="1">
              <a:lnSpc>
                <a:spcPct val="90000"/>
              </a:lnSpc>
            </a:pPr>
            <a:endParaRPr lang="zh-CN" altLang="en-US" sz="2800">
              <a:solidFill>
                <a:srgbClr val="0033CC"/>
              </a:solidFill>
              <a:ea typeface="黑体" pitchFamily="49" charset="-122"/>
            </a:endParaRPr>
          </a:p>
        </p:txBody>
      </p:sp>
      <p:sp>
        <p:nvSpPr>
          <p:cNvPr id="93190" name="Rectangle 10"/>
          <p:cNvSpPr>
            <a:spLocks noChangeArrowheads="1"/>
          </p:cNvSpPr>
          <p:nvPr/>
        </p:nvSpPr>
        <p:spPr bwMode="auto">
          <a:xfrm>
            <a:off x="251520" y="1412776"/>
            <a:ext cx="8569325" cy="2087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05000"/>
              </a:lnSpc>
            </a:pPr>
            <a:r>
              <a:rPr lang="zh-CN" altLang="en-US" sz="2800" dirty="0">
                <a:solidFill>
                  <a:srgbClr val="0033CC"/>
                </a:solidFill>
              </a:rPr>
              <a:t>        反馈校正可理解为现代控制理论中的</a:t>
            </a:r>
            <a:r>
              <a:rPr lang="zh-CN" altLang="en-US" sz="2800" dirty="0">
                <a:solidFill>
                  <a:srgbClr val="CC0066"/>
                </a:solidFill>
              </a:rPr>
              <a:t>状态反馈</a:t>
            </a:r>
            <a:r>
              <a:rPr lang="zh-CN" altLang="en-US" sz="2800" dirty="0">
                <a:solidFill>
                  <a:srgbClr val="0033CC"/>
                </a:solidFill>
              </a:rPr>
              <a:t>，在控制系统中得到了广泛的应用，常见的有被控量的</a:t>
            </a:r>
            <a:r>
              <a:rPr lang="zh-CN" altLang="en-US" sz="2800" dirty="0">
                <a:solidFill>
                  <a:srgbClr val="CC0066"/>
                </a:solidFill>
              </a:rPr>
              <a:t>速度反馈、加速度反馈、</a:t>
            </a:r>
            <a:r>
              <a:rPr lang="zh-CN" altLang="en-US" sz="2800" i="1" dirty="0">
                <a:solidFill>
                  <a:srgbClr val="002060"/>
                </a:solidFill>
              </a:rPr>
              <a:t>电流反馈</a:t>
            </a:r>
            <a:r>
              <a:rPr lang="zh-CN" altLang="en-US" sz="2800" dirty="0">
                <a:solidFill>
                  <a:srgbClr val="0033CC"/>
                </a:solidFill>
              </a:rPr>
              <a:t>以及复杂系统的</a:t>
            </a:r>
            <a:r>
              <a:rPr lang="zh-CN" altLang="en-US" sz="2800" dirty="0">
                <a:solidFill>
                  <a:srgbClr val="CC0066"/>
                </a:solidFill>
              </a:rPr>
              <a:t>中间变量反馈</a:t>
            </a:r>
            <a:r>
              <a:rPr lang="zh-CN" altLang="en-US" sz="2800" dirty="0">
                <a:solidFill>
                  <a:srgbClr val="0033CC"/>
                </a:solidFill>
              </a:rPr>
              <a:t>等。</a:t>
            </a:r>
            <a:endParaRPr lang="en-US" altLang="zh-CN" sz="2800" dirty="0">
              <a:solidFill>
                <a:srgbClr val="0033CC"/>
              </a:solidFill>
            </a:endParaRPr>
          </a:p>
        </p:txBody>
      </p:sp>
      <p:sp>
        <p:nvSpPr>
          <p:cNvPr id="10"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7.4 </a:t>
            </a:r>
            <a:r>
              <a:rPr lang="zh-CN" altLang="en-US" sz="2000" b="1" dirty="0">
                <a:latin typeface="楷体" panose="02010609060101010101" pitchFamily="49" charset="-122"/>
                <a:ea typeface="楷体" panose="02010609060101010101" pitchFamily="49" charset="-122"/>
              </a:rPr>
              <a:t>反馈校正</a:t>
            </a:r>
          </a:p>
        </p:txBody>
      </p:sp>
      <p:grpSp>
        <p:nvGrpSpPr>
          <p:cNvPr id="11" name="Group 13"/>
          <p:cNvGrpSpPr>
            <a:grpSpLocks/>
          </p:cNvGrpSpPr>
          <p:nvPr/>
        </p:nvGrpSpPr>
        <p:grpSpPr bwMode="auto">
          <a:xfrm>
            <a:off x="1835696" y="692696"/>
            <a:ext cx="5832648" cy="576064"/>
            <a:chOff x="1927" y="300"/>
            <a:chExt cx="2087" cy="453"/>
          </a:xfrm>
          <a:solidFill>
            <a:srgbClr val="92D050"/>
          </a:solidFill>
        </p:grpSpPr>
        <p:sp>
          <p:nvSpPr>
            <p:cNvPr id="12" name="AutoShape 7"/>
            <p:cNvSpPr>
              <a:spLocks noChangeArrowheads="1"/>
            </p:cNvSpPr>
            <p:nvPr/>
          </p:nvSpPr>
          <p:spPr bwMode="gray">
            <a:xfrm>
              <a:off x="1927" y="300"/>
              <a:ext cx="2087" cy="453"/>
            </a:xfrm>
            <a:prstGeom prst="roundRect">
              <a:avLst>
                <a:gd name="adj" fmla="val 50000"/>
              </a:avLst>
            </a:prstGeom>
            <a:grpFill/>
            <a:ln w="57150">
              <a:solidFill>
                <a:srgbClr val="FFFF00"/>
              </a:solidFill>
              <a:round/>
              <a:headEnd/>
              <a:tailEnd/>
            </a:ln>
            <a:effectLst>
              <a:outerShdw dist="52363" dir="4557825" algn="ctr" rotWithShape="0">
                <a:srgbClr val="1C1C1C">
                  <a:alpha val="50000"/>
                </a:srgbClr>
              </a:outerShdw>
            </a:effec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defRPr/>
              </a:pPr>
              <a:endParaRPr lang="zh-CN" altLang="en-US" sz="1800"/>
            </a:p>
          </p:txBody>
        </p:sp>
        <p:sp>
          <p:nvSpPr>
            <p:cNvPr id="13" name="Text Box 8"/>
            <p:cNvSpPr txBox="1">
              <a:spLocks noChangeArrowheads="1"/>
            </p:cNvSpPr>
            <p:nvPr/>
          </p:nvSpPr>
          <p:spPr bwMode="auto">
            <a:xfrm>
              <a:off x="2065" y="391"/>
              <a:ext cx="1811" cy="305"/>
            </a:xfrm>
            <a:prstGeom prst="rect">
              <a:avLst/>
            </a:prstGeom>
            <a:grp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400" b="1" dirty="0">
                  <a:latin typeface="黑体" panose="02010609060101010101" pitchFamily="49" charset="-122"/>
                  <a:ea typeface="黑体" panose="02010609060101010101" pitchFamily="49" charset="-122"/>
                </a:rPr>
                <a:t>7.4 </a:t>
              </a:r>
              <a:r>
                <a:rPr lang="zh-CN" altLang="en-US" sz="2400" b="1" dirty="0">
                  <a:latin typeface="黑体" panose="02010609060101010101" pitchFamily="49" charset="-122"/>
                  <a:ea typeface="黑体" panose="02010609060101010101" pitchFamily="49" charset="-122"/>
                </a:rPr>
                <a:t>反馈校正</a:t>
              </a:r>
            </a:p>
          </p:txBody>
        </p:sp>
      </p:grpSp>
    </p:spTree>
    <p:extLst>
      <p:ext uri="{BB962C8B-B14F-4D97-AF65-F5344CB8AC3E}">
        <p14:creationId xmlns="" xmlns:p14="http://schemas.microsoft.com/office/powerpoint/2010/main" val="445682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190"/>
                                        </p:tgtEl>
                                        <p:attrNameLst>
                                          <p:attrName>style.visibility</p:attrName>
                                        </p:attrNameLst>
                                      </p:cBhvr>
                                      <p:to>
                                        <p:strVal val="visible"/>
                                      </p:to>
                                    </p:set>
                                    <p:anim calcmode="lin" valueType="num">
                                      <p:cBhvr additive="base">
                                        <p:cTn id="7" dur="500" fill="hold"/>
                                        <p:tgtEl>
                                          <p:spTgt spid="93190"/>
                                        </p:tgtEl>
                                        <p:attrNameLst>
                                          <p:attrName>ppt_x</p:attrName>
                                        </p:attrNameLst>
                                      </p:cBhvr>
                                      <p:tavLst>
                                        <p:tav tm="0">
                                          <p:val>
                                            <p:strVal val="#ppt_x"/>
                                          </p:val>
                                        </p:tav>
                                        <p:tav tm="100000">
                                          <p:val>
                                            <p:strVal val="#ppt_x"/>
                                          </p:val>
                                        </p:tav>
                                      </p:tavLst>
                                    </p:anim>
                                    <p:anim calcmode="lin" valueType="num">
                                      <p:cBhvr additive="base">
                                        <p:cTn id="8" dur="500" fill="hold"/>
                                        <p:tgtEl>
                                          <p:spTgt spid="9319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ChangeArrowheads="1"/>
          </p:cNvSpPr>
          <p:nvPr/>
        </p:nvSpPr>
        <p:spPr bwMode="auto">
          <a:xfrm>
            <a:off x="3521075" y="30210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98307" name="Rectangle 4"/>
          <p:cNvSpPr>
            <a:spLocks noChangeArrowheads="1"/>
          </p:cNvSpPr>
          <p:nvPr/>
        </p:nvSpPr>
        <p:spPr bwMode="auto">
          <a:xfrm>
            <a:off x="3230563" y="332105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98308" name="Rectangle 5"/>
          <p:cNvSpPr>
            <a:spLocks noChangeArrowheads="1"/>
          </p:cNvSpPr>
          <p:nvPr/>
        </p:nvSpPr>
        <p:spPr bwMode="auto">
          <a:xfrm>
            <a:off x="3221038" y="343535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98309" name="Rectangle 6"/>
          <p:cNvSpPr>
            <a:spLocks noChangeArrowheads="1"/>
          </p:cNvSpPr>
          <p:nvPr/>
        </p:nvSpPr>
        <p:spPr bwMode="auto">
          <a:xfrm>
            <a:off x="291825" y="1143000"/>
            <a:ext cx="8647387" cy="2214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chemeClr val="tx2"/>
                </a:solidFill>
                <a:latin typeface="Verdana" pitchFamily="34" charset="0"/>
              </a:rPr>
              <a:t>     </a:t>
            </a:r>
            <a:r>
              <a:rPr lang="zh-CN" altLang="en-US" sz="2800" dirty="0">
                <a:solidFill>
                  <a:srgbClr val="0033CC"/>
                </a:solidFill>
              </a:rPr>
              <a:t>在随动系统和调速系统中，转速、加速度、电枢电流等，都是常用的反馈变量，而具体的反馈元件实际上就是一些</a:t>
            </a:r>
            <a:r>
              <a:rPr lang="zh-CN" altLang="en-US" sz="2800" dirty="0">
                <a:solidFill>
                  <a:srgbClr val="CC0066"/>
                </a:solidFill>
                <a:latin typeface="Verdana" pitchFamily="34" charset="0"/>
              </a:rPr>
              <a:t>测量传感器</a:t>
            </a:r>
            <a:r>
              <a:rPr lang="zh-CN" altLang="en-US" sz="2800" dirty="0">
                <a:solidFill>
                  <a:srgbClr val="0033CC"/>
                </a:solidFill>
              </a:rPr>
              <a:t>，如测速电机、加速度计、电流互感器等。</a:t>
            </a:r>
          </a:p>
        </p:txBody>
      </p:sp>
      <p:sp>
        <p:nvSpPr>
          <p:cNvPr id="173063" name="Rectangle 7"/>
          <p:cNvSpPr>
            <a:spLocks noChangeArrowheads="1"/>
          </p:cNvSpPr>
          <p:nvPr/>
        </p:nvSpPr>
        <p:spPr bwMode="auto">
          <a:xfrm>
            <a:off x="291826" y="3282950"/>
            <a:ext cx="8677597" cy="2677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chemeClr val="tx2"/>
                </a:solidFill>
                <a:latin typeface="Verdana" pitchFamily="34" charset="0"/>
              </a:rPr>
              <a:t>      从控制的观点来看，</a:t>
            </a:r>
            <a:r>
              <a:rPr lang="zh-CN" altLang="en-US" sz="2800" dirty="0">
                <a:solidFill>
                  <a:srgbClr val="3333FF"/>
                </a:solidFill>
                <a:latin typeface="Verdana" pitchFamily="34" charset="0"/>
              </a:rPr>
              <a:t>反馈校正</a:t>
            </a:r>
            <a:r>
              <a:rPr lang="zh-CN" altLang="en-US" sz="2800" dirty="0">
                <a:solidFill>
                  <a:schemeClr val="tx2"/>
                </a:solidFill>
                <a:latin typeface="Verdana" pitchFamily="34" charset="0"/>
              </a:rPr>
              <a:t>比串联校正有其突出的特点，它能</a:t>
            </a:r>
            <a:r>
              <a:rPr lang="zh-CN" altLang="en-US" sz="2800" dirty="0">
                <a:solidFill>
                  <a:srgbClr val="3333FF"/>
                </a:solidFill>
                <a:latin typeface="Verdana" pitchFamily="34" charset="0"/>
              </a:rPr>
              <a:t>有效地改变被包围环节的动态结构和参数</a:t>
            </a:r>
            <a:r>
              <a:rPr lang="zh-CN" altLang="en-US" sz="2800" dirty="0">
                <a:solidFill>
                  <a:schemeClr val="tx2"/>
                </a:solidFill>
                <a:latin typeface="Verdana" pitchFamily="34" charset="0"/>
              </a:rPr>
              <a:t>；另外，在一定条件下，</a:t>
            </a:r>
            <a:r>
              <a:rPr lang="zh-CN" altLang="en-US" sz="2800" dirty="0">
                <a:solidFill>
                  <a:srgbClr val="3333FF"/>
                </a:solidFill>
                <a:latin typeface="Verdana" pitchFamily="34" charset="0"/>
              </a:rPr>
              <a:t>反馈校正甚至能完全取代被包围环节</a:t>
            </a:r>
            <a:r>
              <a:rPr lang="zh-CN" altLang="en-US" sz="2800" dirty="0">
                <a:solidFill>
                  <a:schemeClr val="tx2"/>
                </a:solidFill>
                <a:latin typeface="Verdana" pitchFamily="34" charset="0"/>
              </a:rPr>
              <a:t>，从而可以大大减弱这部分环节由于特性参数变化及各种干扰给系统带来的不利影响。</a:t>
            </a:r>
          </a:p>
        </p:txBody>
      </p:sp>
      <p:sp>
        <p:nvSpPr>
          <p:cNvPr id="8"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7.4 </a:t>
            </a:r>
            <a:r>
              <a:rPr lang="zh-CN" altLang="en-US" sz="2000" b="1" dirty="0">
                <a:latin typeface="楷体" panose="02010609060101010101" pitchFamily="49" charset="-122"/>
                <a:ea typeface="楷体" panose="02010609060101010101" pitchFamily="49" charset="-122"/>
              </a:rPr>
              <a:t>反馈校正</a:t>
            </a:r>
          </a:p>
        </p:txBody>
      </p:sp>
    </p:spTree>
    <p:extLst>
      <p:ext uri="{BB962C8B-B14F-4D97-AF65-F5344CB8AC3E}">
        <p14:creationId xmlns="" xmlns:p14="http://schemas.microsoft.com/office/powerpoint/2010/main" val="42424375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3063"/>
                                        </p:tgtEl>
                                        <p:attrNameLst>
                                          <p:attrName>style.visibility</p:attrName>
                                        </p:attrNameLst>
                                      </p:cBhvr>
                                      <p:to>
                                        <p:strVal val="visible"/>
                                      </p:to>
                                    </p:set>
                                    <p:animEffect transition="in" filter="checkerboard(across)">
                                      <p:cBhvr>
                                        <p:cTn id="7" dur="500"/>
                                        <p:tgtEl>
                                          <p:spTgt spid="173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7.1</a:t>
            </a:r>
            <a:r>
              <a:rPr lang="zh-CN" altLang="en-US" sz="2000" b="1" dirty="0">
                <a:latin typeface="楷体" panose="02010609060101010101" pitchFamily="49" charset="-122"/>
                <a:ea typeface="楷体" panose="02010609060101010101" pitchFamily="49" charset="-122"/>
              </a:rPr>
              <a:t> 系统的性能指标</a:t>
            </a:r>
          </a:p>
        </p:txBody>
      </p:sp>
      <p:sp>
        <p:nvSpPr>
          <p:cNvPr id="3" name="Rectangle 2"/>
          <p:cNvSpPr>
            <a:spLocks noChangeArrowheads="1"/>
          </p:cNvSpPr>
          <p:nvPr/>
        </p:nvSpPr>
        <p:spPr bwMode="auto">
          <a:xfrm>
            <a:off x="75407" y="1324059"/>
            <a:ext cx="8078788" cy="1598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15000"/>
              </a:lnSpc>
            </a:pPr>
            <a:endParaRPr lang="zh-CN" altLang="en-US" sz="1000" dirty="0">
              <a:solidFill>
                <a:srgbClr val="3333FF"/>
              </a:solidFill>
              <a:ea typeface="黑体" pitchFamily="49" charset="-122"/>
            </a:endParaRPr>
          </a:p>
          <a:p>
            <a:pPr eaLnBrk="1" hangingPunct="1">
              <a:lnSpc>
                <a:spcPct val="115000"/>
              </a:lnSpc>
            </a:pPr>
            <a:r>
              <a:rPr lang="zh-CN" altLang="en-US" sz="3200" dirty="0"/>
              <a:t>        </a:t>
            </a:r>
          </a:p>
          <a:p>
            <a:pPr eaLnBrk="1" hangingPunct="1">
              <a:lnSpc>
                <a:spcPct val="115000"/>
              </a:lnSpc>
            </a:pPr>
            <a:r>
              <a:rPr lang="zh-CN" altLang="en-US" sz="3200" dirty="0"/>
              <a:t>        常用的时域指标有：</a:t>
            </a:r>
          </a:p>
        </p:txBody>
      </p:sp>
      <p:grpSp>
        <p:nvGrpSpPr>
          <p:cNvPr id="17" name="Group 13"/>
          <p:cNvGrpSpPr>
            <a:grpSpLocks/>
          </p:cNvGrpSpPr>
          <p:nvPr/>
        </p:nvGrpSpPr>
        <p:grpSpPr bwMode="auto">
          <a:xfrm>
            <a:off x="2214563" y="908720"/>
            <a:ext cx="4826000" cy="576064"/>
            <a:chOff x="1927" y="300"/>
            <a:chExt cx="2087" cy="453"/>
          </a:xfrm>
          <a:solidFill>
            <a:srgbClr val="92D050"/>
          </a:solidFill>
        </p:grpSpPr>
        <p:sp>
          <p:nvSpPr>
            <p:cNvPr id="19" name="AutoShape 7"/>
            <p:cNvSpPr>
              <a:spLocks noChangeArrowheads="1"/>
            </p:cNvSpPr>
            <p:nvPr/>
          </p:nvSpPr>
          <p:spPr bwMode="gray">
            <a:xfrm>
              <a:off x="1927" y="300"/>
              <a:ext cx="2087" cy="453"/>
            </a:xfrm>
            <a:prstGeom prst="roundRect">
              <a:avLst>
                <a:gd name="adj" fmla="val 50000"/>
              </a:avLst>
            </a:prstGeom>
            <a:grpFill/>
            <a:ln w="57150">
              <a:solidFill>
                <a:srgbClr val="FFFF00"/>
              </a:solidFill>
              <a:round/>
              <a:headEnd/>
              <a:tailEnd/>
            </a:ln>
            <a:effectLst>
              <a:outerShdw dist="52363" dir="4557825" algn="ctr" rotWithShape="0">
                <a:srgbClr val="1C1C1C">
                  <a:alpha val="50000"/>
                </a:srgbClr>
              </a:outerShdw>
            </a:effec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defRPr/>
              </a:pPr>
              <a:endParaRPr lang="zh-CN" altLang="en-US" sz="1800"/>
            </a:p>
          </p:txBody>
        </p:sp>
        <p:sp>
          <p:nvSpPr>
            <p:cNvPr id="20" name="Text Box 8"/>
            <p:cNvSpPr txBox="1">
              <a:spLocks noChangeArrowheads="1"/>
            </p:cNvSpPr>
            <p:nvPr/>
          </p:nvSpPr>
          <p:spPr bwMode="auto">
            <a:xfrm>
              <a:off x="2065" y="391"/>
              <a:ext cx="1811" cy="305"/>
            </a:xfrm>
            <a:prstGeom prst="rect">
              <a:avLst/>
            </a:prstGeom>
            <a:grp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400" b="1" dirty="0">
                  <a:latin typeface="黑体" panose="02010609060101010101" pitchFamily="49" charset="-122"/>
                  <a:ea typeface="黑体" panose="02010609060101010101" pitchFamily="49" charset="-122"/>
                </a:rPr>
                <a:t>7.1 </a:t>
              </a:r>
              <a:r>
                <a:rPr lang="zh-CN" altLang="en-US" sz="2400" b="1" dirty="0">
                  <a:latin typeface="黑体" panose="02010609060101010101" pitchFamily="49" charset="-122"/>
                  <a:ea typeface="黑体" panose="02010609060101010101" pitchFamily="49" charset="-122"/>
                </a:rPr>
                <a:t>系统的性能指标</a:t>
              </a:r>
            </a:p>
          </p:txBody>
        </p:sp>
      </p:grpSp>
      <p:grpSp>
        <p:nvGrpSpPr>
          <p:cNvPr id="25" name="组合 24"/>
          <p:cNvGrpSpPr/>
          <p:nvPr/>
        </p:nvGrpSpPr>
        <p:grpSpPr>
          <a:xfrm>
            <a:off x="571472" y="2857496"/>
            <a:ext cx="5616578" cy="2714158"/>
            <a:chOff x="2214563" y="2889717"/>
            <a:chExt cx="5616578" cy="2714158"/>
          </a:xfrm>
        </p:grpSpPr>
        <p:grpSp>
          <p:nvGrpSpPr>
            <p:cNvPr id="4" name="Group 13"/>
            <p:cNvGrpSpPr>
              <a:grpSpLocks/>
            </p:cNvGrpSpPr>
            <p:nvPr/>
          </p:nvGrpSpPr>
          <p:grpSpPr bwMode="auto">
            <a:xfrm>
              <a:off x="2214563" y="2889717"/>
              <a:ext cx="5041900" cy="678295"/>
              <a:chOff x="747" y="2069"/>
              <a:chExt cx="3176" cy="517"/>
            </a:xfrm>
          </p:grpSpPr>
          <p:sp>
            <p:nvSpPr>
              <p:cNvPr id="5" name="Rectangle 10"/>
              <p:cNvSpPr>
                <a:spLocks noChangeArrowheads="1"/>
              </p:cNvSpPr>
              <p:nvPr/>
            </p:nvSpPr>
            <p:spPr bwMode="auto">
              <a:xfrm>
                <a:off x="747" y="2069"/>
                <a:ext cx="3176"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15000"/>
                  </a:lnSpc>
                </a:pPr>
                <a:r>
                  <a:rPr lang="zh-CN" altLang="en-US" sz="3200" dirty="0">
                    <a:solidFill>
                      <a:srgbClr val="0033CC"/>
                    </a:solidFill>
                    <a:latin typeface="黑体" pitchFamily="49" charset="-122"/>
                    <a:ea typeface="黑体" pitchFamily="49" charset="-122"/>
                  </a:rPr>
                  <a:t>最大超调量</a:t>
                </a:r>
                <a:r>
                  <a:rPr lang="zh-CN" altLang="en-US" sz="3200" dirty="0">
                    <a:solidFill>
                      <a:srgbClr val="0033CC"/>
                    </a:solidFill>
                    <a:latin typeface="宋体" charset="-122"/>
                  </a:rPr>
                  <a:t>    ；</a:t>
                </a:r>
              </a:p>
            </p:txBody>
          </p:sp>
          <p:graphicFrame>
            <p:nvGraphicFramePr>
              <p:cNvPr id="6" name="Object 5"/>
              <p:cNvGraphicFramePr>
                <a:graphicFrameLocks noChangeAspect="1"/>
              </p:cNvGraphicFramePr>
              <p:nvPr/>
            </p:nvGraphicFramePr>
            <p:xfrm>
              <a:off x="2154" y="2137"/>
              <a:ext cx="455" cy="449"/>
            </p:xfrm>
            <a:graphic>
              <a:graphicData uri="http://schemas.openxmlformats.org/presentationml/2006/ole">
                <p:oleObj spid="_x0000_s1090" name="Equation" r:id="rId3" imgW="198360" imgH="198720" progId="">
                  <p:embed/>
                </p:oleObj>
              </a:graphicData>
            </a:graphic>
          </p:graphicFrame>
        </p:grpSp>
        <p:grpSp>
          <p:nvGrpSpPr>
            <p:cNvPr id="7" name="Group 14"/>
            <p:cNvGrpSpPr>
              <a:grpSpLocks/>
            </p:cNvGrpSpPr>
            <p:nvPr/>
          </p:nvGrpSpPr>
          <p:grpSpPr bwMode="auto">
            <a:xfrm>
              <a:off x="2214563" y="3530188"/>
              <a:ext cx="4752975" cy="594329"/>
              <a:chOff x="747" y="2475"/>
              <a:chExt cx="2994" cy="453"/>
            </a:xfrm>
          </p:grpSpPr>
          <p:sp>
            <p:nvSpPr>
              <p:cNvPr id="8" name="Rectangle 9"/>
              <p:cNvSpPr>
                <a:spLocks noChangeArrowheads="1"/>
              </p:cNvSpPr>
              <p:nvPr/>
            </p:nvSpPr>
            <p:spPr bwMode="auto">
              <a:xfrm>
                <a:off x="747" y="2475"/>
                <a:ext cx="2994"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15000"/>
                  </a:lnSpc>
                </a:pPr>
                <a:r>
                  <a:rPr lang="zh-CN" altLang="en-US" sz="3200" dirty="0">
                    <a:latin typeface="黑体" pitchFamily="49" charset="-122"/>
                    <a:ea typeface="黑体" pitchFamily="49" charset="-122"/>
                  </a:rPr>
                  <a:t>调整时间</a:t>
                </a:r>
                <a:r>
                  <a:rPr lang="zh-CN" altLang="en-US" sz="3200" dirty="0">
                    <a:latin typeface="宋体" charset="-122"/>
                  </a:rPr>
                  <a:t>   ；</a:t>
                </a:r>
              </a:p>
            </p:txBody>
          </p:sp>
          <p:graphicFrame>
            <p:nvGraphicFramePr>
              <p:cNvPr id="10" name="Object 4"/>
              <p:cNvGraphicFramePr>
                <a:graphicFrameLocks noChangeAspect="1"/>
              </p:cNvGraphicFramePr>
              <p:nvPr/>
            </p:nvGraphicFramePr>
            <p:xfrm>
              <a:off x="1944" y="2477"/>
              <a:ext cx="244" cy="451"/>
            </p:xfrm>
            <a:graphic>
              <a:graphicData uri="http://schemas.openxmlformats.org/presentationml/2006/ole">
                <p:oleObj spid="_x0000_s1091" name="Equation" r:id="rId4" imgW="101880" imgH="187920" progId="">
                  <p:embed/>
                </p:oleObj>
              </a:graphicData>
            </a:graphic>
          </p:graphicFrame>
        </p:grpSp>
        <p:grpSp>
          <p:nvGrpSpPr>
            <p:cNvPr id="11" name="Group 15"/>
            <p:cNvGrpSpPr>
              <a:grpSpLocks/>
            </p:cNvGrpSpPr>
            <p:nvPr/>
          </p:nvGrpSpPr>
          <p:grpSpPr bwMode="auto">
            <a:xfrm>
              <a:off x="2214563" y="4275958"/>
              <a:ext cx="4826000" cy="636312"/>
              <a:chOff x="747" y="2838"/>
              <a:chExt cx="3040" cy="485"/>
            </a:xfrm>
          </p:grpSpPr>
          <p:sp>
            <p:nvSpPr>
              <p:cNvPr id="12" name="Rectangle 11"/>
              <p:cNvSpPr>
                <a:spLocks noChangeArrowheads="1"/>
              </p:cNvSpPr>
              <p:nvPr/>
            </p:nvSpPr>
            <p:spPr bwMode="auto">
              <a:xfrm>
                <a:off x="747" y="2838"/>
                <a:ext cx="3040"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15000"/>
                  </a:lnSpc>
                </a:pPr>
                <a:r>
                  <a:rPr lang="zh-CN" altLang="en-US" sz="3200" dirty="0">
                    <a:solidFill>
                      <a:srgbClr val="0033CC"/>
                    </a:solidFill>
                    <a:latin typeface="黑体" pitchFamily="49" charset="-122"/>
                    <a:ea typeface="黑体" pitchFamily="49" charset="-122"/>
                  </a:rPr>
                  <a:t>峰值时间</a:t>
                </a:r>
                <a:r>
                  <a:rPr lang="zh-CN" altLang="en-US" sz="3200" dirty="0">
                    <a:solidFill>
                      <a:srgbClr val="0033CC"/>
                    </a:solidFill>
                    <a:latin typeface="宋体" charset="-122"/>
                  </a:rPr>
                  <a:t>   ；</a:t>
                </a:r>
              </a:p>
            </p:txBody>
          </p:sp>
          <p:graphicFrame>
            <p:nvGraphicFramePr>
              <p:cNvPr id="13" name="Object 3"/>
              <p:cNvGraphicFramePr>
                <a:graphicFrameLocks noChangeAspect="1"/>
              </p:cNvGraphicFramePr>
              <p:nvPr/>
            </p:nvGraphicFramePr>
            <p:xfrm>
              <a:off x="1927" y="2840"/>
              <a:ext cx="276" cy="483"/>
            </p:xfrm>
            <a:graphic>
              <a:graphicData uri="http://schemas.openxmlformats.org/presentationml/2006/ole">
                <p:oleObj spid="_x0000_s1092" name="Equation" r:id="rId5" imgW="112680" imgH="198720" progId="">
                  <p:embed/>
                </p:oleObj>
              </a:graphicData>
            </a:graphic>
          </p:graphicFrame>
        </p:grpSp>
        <p:grpSp>
          <p:nvGrpSpPr>
            <p:cNvPr id="14" name="Group 16"/>
            <p:cNvGrpSpPr>
              <a:grpSpLocks/>
            </p:cNvGrpSpPr>
            <p:nvPr/>
          </p:nvGrpSpPr>
          <p:grpSpPr bwMode="auto">
            <a:xfrm>
              <a:off x="2214563" y="4905192"/>
              <a:ext cx="4537075" cy="681182"/>
              <a:chOff x="747" y="3249"/>
              <a:chExt cx="2858" cy="472"/>
            </a:xfrm>
          </p:grpSpPr>
          <p:sp>
            <p:nvSpPr>
              <p:cNvPr id="15" name="Rectangle 12"/>
              <p:cNvSpPr>
                <a:spLocks noChangeArrowheads="1"/>
              </p:cNvSpPr>
              <p:nvPr/>
            </p:nvSpPr>
            <p:spPr bwMode="auto">
              <a:xfrm>
                <a:off x="747" y="3249"/>
                <a:ext cx="2858"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15000"/>
                  </a:lnSpc>
                </a:pPr>
                <a:r>
                  <a:rPr lang="zh-CN" altLang="en-US" sz="3200" dirty="0">
                    <a:latin typeface="黑体" pitchFamily="49" charset="-122"/>
                    <a:ea typeface="黑体" pitchFamily="49" charset="-122"/>
                  </a:rPr>
                  <a:t>上升时间</a:t>
                </a:r>
                <a:r>
                  <a:rPr lang="zh-CN" altLang="en-US" sz="3200" dirty="0">
                    <a:latin typeface="宋体" charset="-122"/>
                  </a:rPr>
                  <a:t>   ；</a:t>
                </a:r>
              </a:p>
            </p:txBody>
          </p:sp>
          <p:graphicFrame>
            <p:nvGraphicFramePr>
              <p:cNvPr id="16" name="Object 2"/>
              <p:cNvGraphicFramePr>
                <a:graphicFrameLocks noChangeAspect="1"/>
              </p:cNvGraphicFramePr>
              <p:nvPr/>
            </p:nvGraphicFramePr>
            <p:xfrm>
              <a:off x="1927" y="3273"/>
              <a:ext cx="254" cy="448"/>
            </p:xfrm>
            <a:graphic>
              <a:graphicData uri="http://schemas.openxmlformats.org/presentationml/2006/ole">
                <p:oleObj spid="_x0000_s1093" name="Equation" r:id="rId6" imgW="101880" imgH="187920" progId="">
                  <p:embed/>
                </p:oleObj>
              </a:graphicData>
            </a:graphic>
          </p:graphicFrame>
        </p:grpSp>
        <p:graphicFrame>
          <p:nvGraphicFramePr>
            <p:cNvPr id="21" name="对象 20"/>
            <p:cNvGraphicFramePr>
              <a:graphicFrameLocks noChangeAspect="1"/>
            </p:cNvGraphicFramePr>
            <p:nvPr/>
          </p:nvGraphicFramePr>
          <p:xfrm>
            <a:off x="5500694" y="2928934"/>
            <a:ext cx="1071570" cy="535785"/>
          </p:xfrm>
          <a:graphic>
            <a:graphicData uri="http://schemas.openxmlformats.org/presentationml/2006/ole">
              <p:oleObj spid="_x0000_s1094" name="公式" r:id="rId7" imgW="812520" imgH="406080" progId="Equation.3">
                <p:embed/>
              </p:oleObj>
            </a:graphicData>
          </a:graphic>
        </p:graphicFrame>
        <p:graphicFrame>
          <p:nvGraphicFramePr>
            <p:cNvPr id="22" name="对象 21"/>
            <p:cNvGraphicFramePr>
              <a:graphicFrameLocks noChangeAspect="1"/>
            </p:cNvGraphicFramePr>
            <p:nvPr/>
          </p:nvGraphicFramePr>
          <p:xfrm>
            <a:off x="5072066" y="4286256"/>
            <a:ext cx="1708150" cy="603250"/>
          </p:xfrm>
          <a:graphic>
            <a:graphicData uri="http://schemas.openxmlformats.org/presentationml/2006/ole">
              <p:oleObj spid="_x0000_s1095" name="公式" r:id="rId8" imgW="1295280" imgH="457200" progId="Equation.3">
                <p:embed/>
              </p:oleObj>
            </a:graphicData>
          </a:graphic>
        </p:graphicFrame>
        <p:graphicFrame>
          <p:nvGraphicFramePr>
            <p:cNvPr id="23" name="对象 22"/>
            <p:cNvGraphicFramePr>
              <a:graphicFrameLocks noChangeAspect="1"/>
            </p:cNvGraphicFramePr>
            <p:nvPr/>
          </p:nvGraphicFramePr>
          <p:xfrm>
            <a:off x="5238750" y="5000625"/>
            <a:ext cx="1373188" cy="603250"/>
          </p:xfrm>
          <a:graphic>
            <a:graphicData uri="http://schemas.openxmlformats.org/presentationml/2006/ole">
              <p:oleObj spid="_x0000_s1096" name="公式" r:id="rId9" imgW="1041120" imgH="457200" progId="Equation.3">
                <p:embed/>
              </p:oleObj>
            </a:graphicData>
          </a:graphic>
        </p:graphicFrame>
        <p:graphicFrame>
          <p:nvGraphicFramePr>
            <p:cNvPr id="24" name="对象 23"/>
            <p:cNvGraphicFramePr>
              <a:graphicFrameLocks noChangeAspect="1"/>
            </p:cNvGraphicFramePr>
            <p:nvPr/>
          </p:nvGraphicFramePr>
          <p:xfrm>
            <a:off x="5000628" y="3643314"/>
            <a:ext cx="2830513" cy="569913"/>
          </p:xfrm>
          <a:graphic>
            <a:graphicData uri="http://schemas.openxmlformats.org/presentationml/2006/ole">
              <p:oleObj spid="_x0000_s1097" name="公式" r:id="rId10" imgW="2145960" imgH="431640" progId="Equation.3">
                <p:embed/>
              </p:oleObj>
            </a:graphicData>
          </a:graphic>
        </p:graphicFrame>
      </p:grpSp>
      <p:pic>
        <p:nvPicPr>
          <p:cNvPr id="26" name="Picture 38" descr="kz120"/>
          <p:cNvPicPr>
            <a:picLocks noGrp="1" noChangeAspect="1" noChangeArrowheads="1"/>
          </p:cNvPicPr>
          <p:nvPr>
            <p:ph sz="half" idx="4294967295"/>
          </p:nvPr>
        </p:nvPicPr>
        <p:blipFill>
          <a:blip r:embed="rId11" cstate="print">
            <a:extLst>
              <a:ext uri="{28A0092B-C50C-407E-A947-70E740481C1C}">
                <a14:useLocalDpi xmlns:a14="http://schemas.microsoft.com/office/drawing/2010/main" xmlns="" val="0"/>
              </a:ext>
            </a:extLst>
          </a:blip>
          <a:srcRect/>
          <a:stretch>
            <a:fillRect/>
          </a:stretch>
        </p:blipFill>
        <p:spPr>
          <a:xfrm>
            <a:off x="6429388" y="2571744"/>
            <a:ext cx="2269688" cy="3036877"/>
          </a:xfrm>
          <a:prstGeom prst="rect">
            <a:avLst/>
          </a:prstGeom>
        </p:spPr>
      </p:pic>
    </p:spTree>
    <p:extLst>
      <p:ext uri="{BB962C8B-B14F-4D97-AF65-F5344CB8AC3E}">
        <p14:creationId xmlns="" xmlns:p14="http://schemas.microsoft.com/office/powerpoint/2010/main" val="323369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dissolve">
                                      <p:cBhvr>
                                        <p:cTn id="1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214313" y="719609"/>
            <a:ext cx="8570912" cy="765175"/>
          </a:xfrm>
        </p:spPr>
        <p:txBody>
          <a:bodyPr/>
          <a:lstStyle/>
          <a:p>
            <a:pPr algn="l"/>
            <a:r>
              <a:rPr lang="zh-CN" altLang="en-US" sz="2800" b="1" dirty="0"/>
              <a:t>改变局部结构和参数</a:t>
            </a:r>
          </a:p>
        </p:txBody>
      </p:sp>
      <p:pic>
        <p:nvPicPr>
          <p:cNvPr id="23556" name="Picture 4" descr="kz322"/>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r="57838" b="50917"/>
          <a:stretch>
            <a:fillRect/>
          </a:stretch>
        </p:blipFill>
        <p:spPr>
          <a:xfrm>
            <a:off x="2798763" y="2079625"/>
            <a:ext cx="3186112" cy="2146300"/>
          </a:xfrm>
          <a:noFill/>
        </p:spPr>
      </p:pic>
      <p:sp>
        <p:nvSpPr>
          <p:cNvPr id="23557" name="Rectangle 6"/>
          <p:cNvSpPr>
            <a:spLocks noChangeArrowheads="1"/>
          </p:cNvSpPr>
          <p:nvPr/>
        </p:nvSpPr>
        <p:spPr bwMode="auto">
          <a:xfrm>
            <a:off x="500063" y="1357313"/>
            <a:ext cx="6491287" cy="682625"/>
          </a:xfrm>
          <a:prstGeom prst="rect">
            <a:avLst/>
          </a:prstGeom>
          <a:noFill/>
          <a:ln w="9525">
            <a:noFill/>
            <a:miter lim="800000"/>
            <a:headEnd/>
            <a:tailEnd/>
          </a:ln>
        </p:spPr>
        <p:txBody>
          <a:bodyPr>
            <a:spAutoFit/>
          </a:bodyPr>
          <a:lstStyle/>
          <a:p>
            <a:pPr>
              <a:lnSpc>
                <a:spcPct val="120000"/>
              </a:lnSpc>
              <a:defRPr/>
            </a:pPr>
            <a:r>
              <a:rPr lang="zh-CN" altLang="en-US" sz="3200" dirty="0">
                <a:solidFill>
                  <a:srgbClr val="6F2E7E"/>
                </a:solidFill>
                <a:latin typeface="Times New Roman" pitchFamily="18" charset="0"/>
                <a:ea typeface="+mj-ea"/>
                <a:cs typeface="+mj-cs"/>
              </a:rPr>
              <a:t>（</a:t>
            </a:r>
            <a:r>
              <a:rPr lang="en-US" altLang="zh-CN" sz="3200" dirty="0">
                <a:solidFill>
                  <a:srgbClr val="6F2E7E"/>
                </a:solidFill>
                <a:latin typeface="Times New Roman" pitchFamily="18" charset="0"/>
                <a:ea typeface="+mj-ea"/>
                <a:cs typeface="+mj-cs"/>
              </a:rPr>
              <a:t>1</a:t>
            </a:r>
            <a:r>
              <a:rPr lang="zh-CN" altLang="en-US" sz="3200" dirty="0">
                <a:solidFill>
                  <a:srgbClr val="6F2E7E"/>
                </a:solidFill>
                <a:latin typeface="Times New Roman" pitchFamily="18" charset="0"/>
                <a:ea typeface="+mj-ea"/>
                <a:cs typeface="+mj-cs"/>
              </a:rPr>
              <a:t>）比例反馈包围积分环节</a:t>
            </a:r>
          </a:p>
        </p:txBody>
      </p:sp>
      <p:grpSp>
        <p:nvGrpSpPr>
          <p:cNvPr id="2" name="Group 12"/>
          <p:cNvGrpSpPr>
            <a:grpSpLocks/>
          </p:cNvGrpSpPr>
          <p:nvPr/>
        </p:nvGrpSpPr>
        <p:grpSpPr bwMode="auto">
          <a:xfrm>
            <a:off x="1428750" y="3852863"/>
            <a:ext cx="6554788" cy="1971675"/>
            <a:chOff x="928" y="2233"/>
            <a:chExt cx="4129" cy="1242"/>
          </a:xfrm>
        </p:grpSpPr>
        <p:sp>
          <p:nvSpPr>
            <p:cNvPr id="24586" name="Rectangle 7"/>
            <p:cNvSpPr>
              <a:spLocks noChangeArrowheads="1"/>
            </p:cNvSpPr>
            <p:nvPr/>
          </p:nvSpPr>
          <p:spPr bwMode="auto">
            <a:xfrm>
              <a:off x="928" y="2326"/>
              <a:ext cx="2182"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a:solidFill>
                    <a:srgbClr val="0033CC"/>
                  </a:solidFill>
                </a:rPr>
                <a:t>回路传递函数：</a:t>
              </a:r>
            </a:p>
          </p:txBody>
        </p:sp>
        <p:graphicFrame>
          <p:nvGraphicFramePr>
            <p:cNvPr id="24578" name="Object 2"/>
            <p:cNvGraphicFramePr>
              <a:graphicFrameLocks noChangeAspect="1"/>
            </p:cNvGraphicFramePr>
            <p:nvPr/>
          </p:nvGraphicFramePr>
          <p:xfrm>
            <a:off x="2228" y="2233"/>
            <a:ext cx="2829" cy="1242"/>
          </p:xfrm>
          <a:graphic>
            <a:graphicData uri="http://schemas.openxmlformats.org/presentationml/2006/ole">
              <p:oleObj spid="_x0000_s24592" name="Equation" r:id="rId4" imgW="1879600" imgH="838200" progId="">
                <p:embed/>
              </p:oleObj>
            </a:graphicData>
          </a:graphic>
        </p:graphicFrame>
      </p:grpSp>
      <p:grpSp>
        <p:nvGrpSpPr>
          <p:cNvPr id="3" name="Group 14"/>
          <p:cNvGrpSpPr>
            <a:grpSpLocks/>
          </p:cNvGrpSpPr>
          <p:nvPr/>
        </p:nvGrpSpPr>
        <p:grpSpPr bwMode="auto">
          <a:xfrm>
            <a:off x="1487941" y="5839165"/>
            <a:ext cx="5468938" cy="617538"/>
            <a:chOff x="388" y="3244"/>
            <a:chExt cx="3445" cy="389"/>
          </a:xfrm>
        </p:grpSpPr>
        <p:sp>
          <p:nvSpPr>
            <p:cNvPr id="24584" name="Rectangle 10"/>
            <p:cNvSpPr>
              <a:spLocks noChangeArrowheads="1"/>
            </p:cNvSpPr>
            <p:nvPr/>
          </p:nvSpPr>
          <p:spPr bwMode="auto">
            <a:xfrm>
              <a:off x="388" y="3244"/>
              <a:ext cx="140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rgbClr val="0033CC"/>
                  </a:solidFill>
                </a:rPr>
                <a:t>结果：</a:t>
              </a:r>
            </a:p>
          </p:txBody>
        </p:sp>
        <p:sp>
          <p:nvSpPr>
            <p:cNvPr id="24585" name="Rectangle 11"/>
            <p:cNvSpPr>
              <a:spLocks noChangeArrowheads="1"/>
            </p:cNvSpPr>
            <p:nvPr/>
          </p:nvSpPr>
          <p:spPr bwMode="auto">
            <a:xfrm>
              <a:off x="1156" y="3249"/>
              <a:ext cx="2677"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a:solidFill>
                    <a:srgbClr val="CC0066"/>
                  </a:solidFill>
                </a:rPr>
                <a:t>积分环节</a:t>
              </a:r>
              <a:r>
                <a:rPr lang="en-US" altLang="zh-CN" sz="2800">
                  <a:solidFill>
                    <a:srgbClr val="CC0066"/>
                  </a:solidFill>
                  <a:sym typeface="Wingdings" pitchFamily="2" charset="2"/>
                </a:rPr>
                <a:t></a:t>
              </a:r>
              <a:r>
                <a:rPr lang="zh-CN" altLang="en-US" sz="2800">
                  <a:solidFill>
                    <a:srgbClr val="CC0066"/>
                  </a:solidFill>
                  <a:sym typeface="Wingdings" pitchFamily="2" charset="2"/>
                </a:rPr>
                <a:t>惯性环节</a:t>
              </a:r>
              <a:endParaRPr lang="zh-CN" altLang="en-US" sz="2800">
                <a:solidFill>
                  <a:srgbClr val="CC0066"/>
                </a:solidFill>
              </a:endParaRPr>
            </a:p>
          </p:txBody>
        </p:sp>
      </p:grpSp>
      <p:sp>
        <p:nvSpPr>
          <p:cNvPr id="12"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7.4 </a:t>
            </a:r>
            <a:r>
              <a:rPr lang="zh-CN" altLang="en-US" sz="2000" b="1" dirty="0">
                <a:latin typeface="楷体" panose="02010609060101010101" pitchFamily="49" charset="-122"/>
                <a:ea typeface="楷体" panose="02010609060101010101" pitchFamily="49" charset="-122"/>
              </a:rPr>
              <a:t>反馈校正</a:t>
            </a:r>
          </a:p>
        </p:txBody>
      </p:sp>
    </p:spTree>
    <p:extLst>
      <p:ext uri="{BB962C8B-B14F-4D97-AF65-F5344CB8AC3E}">
        <p14:creationId xmlns="" xmlns:p14="http://schemas.microsoft.com/office/powerpoint/2010/main" val="32697985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7"/>
                                        </p:tgtEl>
                                        <p:attrNameLst>
                                          <p:attrName>style.visibility</p:attrName>
                                        </p:attrNameLst>
                                      </p:cBhvr>
                                      <p:to>
                                        <p:strVal val="visible"/>
                                      </p:to>
                                    </p:set>
                                    <p:anim calcmode="lin" valueType="num">
                                      <p:cBhvr additive="base">
                                        <p:cTn id="7" dur="500" fill="hold"/>
                                        <p:tgtEl>
                                          <p:spTgt spid="23557"/>
                                        </p:tgtEl>
                                        <p:attrNameLst>
                                          <p:attrName>ppt_x</p:attrName>
                                        </p:attrNameLst>
                                      </p:cBhvr>
                                      <p:tavLst>
                                        <p:tav tm="0">
                                          <p:val>
                                            <p:strVal val="#ppt_x"/>
                                          </p:val>
                                        </p:tav>
                                        <p:tav tm="100000">
                                          <p:val>
                                            <p:strVal val="#ppt_x"/>
                                          </p:val>
                                        </p:tav>
                                      </p:tavLst>
                                    </p:anim>
                                    <p:anim calcmode="lin" valueType="num">
                                      <p:cBhvr additive="base">
                                        <p:cTn id="8" dur="500" fill="hold"/>
                                        <p:tgtEl>
                                          <p:spTgt spid="2355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556"/>
                                        </p:tgtEl>
                                        <p:attrNameLst>
                                          <p:attrName>style.visibility</p:attrName>
                                        </p:attrNameLst>
                                      </p:cBhvr>
                                      <p:to>
                                        <p:strVal val="visible"/>
                                      </p:to>
                                    </p:set>
                                    <p:anim calcmode="lin" valueType="num">
                                      <p:cBhvr additive="base">
                                        <p:cTn id="13" dur="500" fill="hold"/>
                                        <p:tgtEl>
                                          <p:spTgt spid="23556"/>
                                        </p:tgtEl>
                                        <p:attrNameLst>
                                          <p:attrName>ppt_x</p:attrName>
                                        </p:attrNameLst>
                                      </p:cBhvr>
                                      <p:tavLst>
                                        <p:tav tm="0">
                                          <p:val>
                                            <p:strVal val="#ppt_x"/>
                                          </p:val>
                                        </p:tav>
                                        <p:tav tm="100000">
                                          <p:val>
                                            <p:strVal val="#ppt_x"/>
                                          </p:val>
                                        </p:tav>
                                      </p:tavLst>
                                    </p:anim>
                                    <p:anim calcmode="lin" valueType="num">
                                      <p:cBhvr additive="base">
                                        <p:cTn id="14" dur="500" fill="hold"/>
                                        <p:tgtEl>
                                          <p:spTgt spid="2355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linds(horizontal)">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285720" y="714356"/>
            <a:ext cx="7416800" cy="936625"/>
          </a:xfrm>
        </p:spPr>
        <p:txBody>
          <a:bodyPr/>
          <a:lstStyle/>
          <a:p>
            <a:pPr algn="l"/>
            <a:r>
              <a:rPr lang="zh-CN" altLang="en-US" sz="3200" b="1" dirty="0">
                <a:latin typeface="Times New Roman" pitchFamily="18" charset="0"/>
              </a:rPr>
              <a:t>（</a:t>
            </a:r>
            <a:r>
              <a:rPr lang="en-US" altLang="zh-CN" sz="3200" b="1" dirty="0">
                <a:latin typeface="Times New Roman" pitchFamily="18" charset="0"/>
              </a:rPr>
              <a:t>2</a:t>
            </a:r>
            <a:r>
              <a:rPr lang="zh-CN" altLang="en-US" sz="3200" b="1" dirty="0">
                <a:latin typeface="Times New Roman" pitchFamily="18" charset="0"/>
              </a:rPr>
              <a:t>）比例反馈包围惯性环节</a:t>
            </a:r>
          </a:p>
        </p:txBody>
      </p:sp>
      <p:pic>
        <p:nvPicPr>
          <p:cNvPr id="24580" name="Picture 3" descr="kz322"/>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l="50478" r="5258" b="50917"/>
          <a:stretch>
            <a:fillRect/>
          </a:stretch>
        </p:blipFill>
        <p:spPr>
          <a:xfrm>
            <a:off x="2428860" y="1571612"/>
            <a:ext cx="3587750" cy="2286000"/>
          </a:xfrm>
          <a:noFill/>
        </p:spPr>
      </p:pic>
      <p:sp>
        <p:nvSpPr>
          <p:cNvPr id="25605" name="Rectangle 4"/>
          <p:cNvSpPr>
            <a:spLocks noChangeArrowheads="1"/>
          </p:cNvSpPr>
          <p:nvPr/>
        </p:nvSpPr>
        <p:spPr bwMode="auto">
          <a:xfrm>
            <a:off x="0" y="1758950"/>
            <a:ext cx="8796338"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3200">
                <a:solidFill>
                  <a:schemeClr val="tx2"/>
                </a:solidFill>
                <a:latin typeface="Verdana" pitchFamily="34" charset="0"/>
              </a:rPr>
              <a:t> </a:t>
            </a:r>
            <a:endParaRPr lang="zh-CN" altLang="en-US" sz="3200">
              <a:solidFill>
                <a:srgbClr val="0033CC"/>
              </a:solidFill>
            </a:endParaRPr>
          </a:p>
        </p:txBody>
      </p:sp>
      <p:grpSp>
        <p:nvGrpSpPr>
          <p:cNvPr id="2" name="Group 5"/>
          <p:cNvGrpSpPr>
            <a:grpSpLocks/>
          </p:cNvGrpSpPr>
          <p:nvPr/>
        </p:nvGrpSpPr>
        <p:grpSpPr bwMode="auto">
          <a:xfrm>
            <a:off x="928688" y="3786188"/>
            <a:ext cx="7734300" cy="1971675"/>
            <a:chOff x="691" y="2189"/>
            <a:chExt cx="4872" cy="1242"/>
          </a:xfrm>
        </p:grpSpPr>
        <p:sp>
          <p:nvSpPr>
            <p:cNvPr id="25610" name="Rectangle 6"/>
            <p:cNvSpPr>
              <a:spLocks noChangeArrowheads="1"/>
            </p:cNvSpPr>
            <p:nvPr/>
          </p:nvSpPr>
          <p:spPr bwMode="auto">
            <a:xfrm>
              <a:off x="691" y="2459"/>
              <a:ext cx="2677" cy="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3200">
                  <a:solidFill>
                    <a:srgbClr val="0033CC"/>
                  </a:solidFill>
                </a:rPr>
                <a:t>回路传递函数：</a:t>
              </a:r>
            </a:p>
          </p:txBody>
        </p:sp>
        <p:graphicFrame>
          <p:nvGraphicFramePr>
            <p:cNvPr id="25602" name="Object 2"/>
            <p:cNvGraphicFramePr>
              <a:graphicFrameLocks noChangeAspect="1"/>
            </p:cNvGraphicFramePr>
            <p:nvPr/>
          </p:nvGraphicFramePr>
          <p:xfrm>
            <a:off x="2581" y="2189"/>
            <a:ext cx="2982" cy="1242"/>
          </p:xfrm>
          <a:graphic>
            <a:graphicData uri="http://schemas.openxmlformats.org/presentationml/2006/ole">
              <p:oleObj spid="_x0000_s25616" name="Equation" r:id="rId4" imgW="1981200" imgH="838200" progId="">
                <p:embed/>
              </p:oleObj>
            </a:graphicData>
          </a:graphic>
        </p:graphicFrame>
      </p:grpSp>
      <p:grpSp>
        <p:nvGrpSpPr>
          <p:cNvPr id="3" name="Group 12"/>
          <p:cNvGrpSpPr>
            <a:grpSpLocks/>
          </p:cNvGrpSpPr>
          <p:nvPr/>
        </p:nvGrpSpPr>
        <p:grpSpPr bwMode="auto">
          <a:xfrm>
            <a:off x="928688" y="5826126"/>
            <a:ext cx="7158037" cy="676275"/>
            <a:chOff x="431" y="3404"/>
            <a:chExt cx="5236" cy="426"/>
          </a:xfrm>
        </p:grpSpPr>
        <p:sp>
          <p:nvSpPr>
            <p:cNvPr id="25608" name="Rectangle 9"/>
            <p:cNvSpPr>
              <a:spLocks noChangeArrowheads="1"/>
            </p:cNvSpPr>
            <p:nvPr/>
          </p:nvSpPr>
          <p:spPr bwMode="auto">
            <a:xfrm>
              <a:off x="431" y="3404"/>
              <a:ext cx="2024" cy="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3200">
                  <a:solidFill>
                    <a:srgbClr val="0033CC"/>
                  </a:solidFill>
                </a:rPr>
                <a:t>结果：</a:t>
              </a:r>
            </a:p>
          </p:txBody>
        </p:sp>
        <p:sp>
          <p:nvSpPr>
            <p:cNvPr id="25609" name="Rectangle 10"/>
            <p:cNvSpPr>
              <a:spLocks noChangeArrowheads="1"/>
            </p:cNvSpPr>
            <p:nvPr/>
          </p:nvSpPr>
          <p:spPr bwMode="auto">
            <a:xfrm>
              <a:off x="1267" y="3404"/>
              <a:ext cx="4400" cy="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3200" dirty="0">
                  <a:solidFill>
                    <a:srgbClr val="CC0066"/>
                  </a:solidFill>
                </a:rPr>
                <a:t>仍为</a:t>
              </a:r>
              <a:r>
                <a:rPr lang="zh-CN" altLang="en-US" sz="3200" dirty="0">
                  <a:solidFill>
                    <a:srgbClr val="CC0066"/>
                  </a:solidFill>
                  <a:sym typeface="Wingdings" pitchFamily="2" charset="2"/>
                </a:rPr>
                <a:t>惯性环节，时间常数减小了。</a:t>
              </a:r>
              <a:endParaRPr lang="zh-CN" altLang="en-US" sz="3200" dirty="0">
                <a:solidFill>
                  <a:srgbClr val="CC0066"/>
                </a:solidFill>
              </a:endParaRPr>
            </a:p>
          </p:txBody>
        </p:sp>
      </p:grpSp>
      <p:sp>
        <p:nvSpPr>
          <p:cNvPr id="12"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7.4 </a:t>
            </a:r>
            <a:r>
              <a:rPr lang="zh-CN" altLang="en-US" sz="2000" b="1" dirty="0">
                <a:latin typeface="楷体" panose="02010609060101010101" pitchFamily="49" charset="-122"/>
                <a:ea typeface="楷体" panose="02010609060101010101" pitchFamily="49" charset="-122"/>
              </a:rPr>
              <a:t>反馈校正</a:t>
            </a:r>
          </a:p>
        </p:txBody>
      </p:sp>
    </p:spTree>
    <p:extLst>
      <p:ext uri="{BB962C8B-B14F-4D97-AF65-F5344CB8AC3E}">
        <p14:creationId xmlns="" xmlns:p14="http://schemas.microsoft.com/office/powerpoint/2010/main" val="857758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anim calcmode="lin" valueType="num">
                                      <p:cBhvr additive="base">
                                        <p:cTn id="7" dur="500" fill="hold"/>
                                        <p:tgtEl>
                                          <p:spTgt spid="24580"/>
                                        </p:tgtEl>
                                        <p:attrNameLst>
                                          <p:attrName>ppt_x</p:attrName>
                                        </p:attrNameLst>
                                      </p:cBhvr>
                                      <p:tavLst>
                                        <p:tav tm="0">
                                          <p:val>
                                            <p:strVal val="#ppt_x"/>
                                          </p:val>
                                        </p:tav>
                                        <p:tav tm="100000">
                                          <p:val>
                                            <p:strVal val="#ppt_x"/>
                                          </p:val>
                                        </p:tav>
                                      </p:tavLst>
                                    </p:anim>
                                    <p:anim calcmode="lin" valueType="num">
                                      <p:cBhvr additive="base">
                                        <p:cTn id="8" dur="500" fill="hold"/>
                                        <p:tgtEl>
                                          <p:spTgt spid="2458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285750" y="836712"/>
            <a:ext cx="7416800" cy="936625"/>
          </a:xfrm>
        </p:spPr>
        <p:txBody>
          <a:bodyPr/>
          <a:lstStyle/>
          <a:p>
            <a:pPr algn="l">
              <a:defRPr/>
            </a:pPr>
            <a:r>
              <a:rPr kumimoji="1" lang="zh-CN" altLang="en-US" sz="3200" b="1" kern="1200" dirty="0">
                <a:latin typeface="Times New Roman" pitchFamily="18" charset="0"/>
              </a:rPr>
              <a:t>（</a:t>
            </a:r>
            <a:r>
              <a:rPr kumimoji="1" lang="en-US" altLang="zh-CN" sz="3200" b="1" kern="1200" dirty="0">
                <a:latin typeface="Times New Roman" pitchFamily="18" charset="0"/>
              </a:rPr>
              <a:t>3</a:t>
            </a:r>
            <a:r>
              <a:rPr kumimoji="1" lang="zh-CN" altLang="en-US" sz="3200" b="1" kern="1200" dirty="0">
                <a:latin typeface="Times New Roman" pitchFamily="18" charset="0"/>
              </a:rPr>
              <a:t>）微分反馈包围振荡环节</a:t>
            </a:r>
          </a:p>
        </p:txBody>
      </p:sp>
      <p:pic>
        <p:nvPicPr>
          <p:cNvPr id="25604" name="Picture 3" descr="kz322"/>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l="47324" t="46735"/>
          <a:stretch>
            <a:fillRect/>
          </a:stretch>
        </p:blipFill>
        <p:spPr>
          <a:xfrm>
            <a:off x="2357438" y="1522660"/>
            <a:ext cx="4008437" cy="2338388"/>
          </a:xfrm>
          <a:noFill/>
        </p:spPr>
      </p:pic>
      <p:sp>
        <p:nvSpPr>
          <p:cNvPr id="26629" name="Rectangle 4"/>
          <p:cNvSpPr>
            <a:spLocks noChangeArrowheads="1"/>
          </p:cNvSpPr>
          <p:nvPr/>
        </p:nvSpPr>
        <p:spPr bwMode="auto">
          <a:xfrm>
            <a:off x="214313" y="1611313"/>
            <a:ext cx="8796337"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3200">
                <a:solidFill>
                  <a:schemeClr val="tx2"/>
                </a:solidFill>
                <a:latin typeface="Verdana" pitchFamily="34" charset="0"/>
              </a:rPr>
              <a:t> </a:t>
            </a:r>
            <a:endParaRPr lang="zh-CN" altLang="en-US" sz="3200">
              <a:solidFill>
                <a:srgbClr val="0033CC"/>
              </a:solidFill>
            </a:endParaRPr>
          </a:p>
        </p:txBody>
      </p:sp>
      <p:grpSp>
        <p:nvGrpSpPr>
          <p:cNvPr id="2" name="Group 11"/>
          <p:cNvGrpSpPr>
            <a:grpSpLocks/>
          </p:cNvGrpSpPr>
          <p:nvPr/>
        </p:nvGrpSpPr>
        <p:grpSpPr bwMode="auto">
          <a:xfrm>
            <a:off x="971600" y="3573016"/>
            <a:ext cx="7605712" cy="2392363"/>
            <a:chOff x="334" y="2020"/>
            <a:chExt cx="5402" cy="1647"/>
          </a:xfrm>
        </p:grpSpPr>
        <p:sp>
          <p:nvSpPr>
            <p:cNvPr id="26634" name="Rectangle 6"/>
            <p:cNvSpPr>
              <a:spLocks noChangeArrowheads="1"/>
            </p:cNvSpPr>
            <p:nvPr/>
          </p:nvSpPr>
          <p:spPr bwMode="auto">
            <a:xfrm>
              <a:off x="334" y="2020"/>
              <a:ext cx="2677" cy="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3200" dirty="0">
                  <a:solidFill>
                    <a:srgbClr val="0033CC"/>
                  </a:solidFill>
                </a:rPr>
                <a:t>回路传递函数：</a:t>
              </a:r>
            </a:p>
          </p:txBody>
        </p:sp>
        <p:graphicFrame>
          <p:nvGraphicFramePr>
            <p:cNvPr id="26626" name="Object 2"/>
            <p:cNvGraphicFramePr>
              <a:graphicFrameLocks noChangeAspect="1"/>
            </p:cNvGraphicFramePr>
            <p:nvPr/>
          </p:nvGraphicFramePr>
          <p:xfrm>
            <a:off x="689" y="2463"/>
            <a:ext cx="5047" cy="1204"/>
          </p:xfrm>
          <a:graphic>
            <a:graphicData uri="http://schemas.openxmlformats.org/presentationml/2006/ole">
              <p:oleObj spid="_x0000_s26640" name="Equation" r:id="rId4" imgW="3352800" imgH="812800" progId="">
                <p:embed/>
              </p:oleObj>
            </a:graphicData>
          </a:graphic>
        </p:graphicFrame>
      </p:grpSp>
      <p:grpSp>
        <p:nvGrpSpPr>
          <p:cNvPr id="3" name="Group 12"/>
          <p:cNvGrpSpPr>
            <a:grpSpLocks/>
          </p:cNvGrpSpPr>
          <p:nvPr/>
        </p:nvGrpSpPr>
        <p:grpSpPr bwMode="auto">
          <a:xfrm>
            <a:off x="986560" y="5844307"/>
            <a:ext cx="7449339" cy="681037"/>
            <a:chOff x="378" y="3493"/>
            <a:chExt cx="5087" cy="429"/>
          </a:xfrm>
        </p:grpSpPr>
        <p:sp>
          <p:nvSpPr>
            <p:cNvPr id="26632" name="Rectangle 9"/>
            <p:cNvSpPr>
              <a:spLocks noChangeArrowheads="1"/>
            </p:cNvSpPr>
            <p:nvPr/>
          </p:nvSpPr>
          <p:spPr bwMode="auto">
            <a:xfrm>
              <a:off x="378" y="3496"/>
              <a:ext cx="2024" cy="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3200" dirty="0">
                  <a:solidFill>
                    <a:srgbClr val="0033CC"/>
                  </a:solidFill>
                </a:rPr>
                <a:t>结果：</a:t>
              </a:r>
            </a:p>
          </p:txBody>
        </p:sp>
        <p:sp>
          <p:nvSpPr>
            <p:cNvPr id="26633" name="Rectangle 10"/>
            <p:cNvSpPr>
              <a:spLocks noChangeArrowheads="1"/>
            </p:cNvSpPr>
            <p:nvPr/>
          </p:nvSpPr>
          <p:spPr bwMode="auto">
            <a:xfrm>
              <a:off x="1065" y="3493"/>
              <a:ext cx="4400" cy="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3200">
                  <a:solidFill>
                    <a:srgbClr val="CC0066"/>
                  </a:solidFill>
                </a:rPr>
                <a:t>仍为</a:t>
              </a:r>
              <a:r>
                <a:rPr lang="zh-CN" altLang="en-US" sz="3200">
                  <a:solidFill>
                    <a:srgbClr val="CC0066"/>
                  </a:solidFill>
                  <a:sym typeface="Wingdings" pitchFamily="2" charset="2"/>
                </a:rPr>
                <a:t>振荡环节，阻尼比增大了。</a:t>
              </a:r>
              <a:endParaRPr lang="zh-CN" altLang="en-US" sz="3200">
                <a:solidFill>
                  <a:srgbClr val="CC0066"/>
                </a:solidFill>
              </a:endParaRPr>
            </a:p>
          </p:txBody>
        </p:sp>
      </p:grpSp>
      <p:sp>
        <p:nvSpPr>
          <p:cNvPr id="12"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7.4 </a:t>
            </a:r>
            <a:r>
              <a:rPr lang="zh-CN" altLang="en-US" sz="2000" b="1" dirty="0">
                <a:latin typeface="楷体" panose="02010609060101010101" pitchFamily="49" charset="-122"/>
                <a:ea typeface="楷体" panose="02010609060101010101" pitchFamily="49" charset="-122"/>
              </a:rPr>
              <a:t>反馈校正</a:t>
            </a:r>
          </a:p>
        </p:txBody>
      </p:sp>
    </p:spTree>
    <p:extLst>
      <p:ext uri="{BB962C8B-B14F-4D97-AF65-F5344CB8AC3E}">
        <p14:creationId xmlns="" xmlns:p14="http://schemas.microsoft.com/office/powerpoint/2010/main" val="18948238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anim calcmode="lin" valueType="num">
                                      <p:cBhvr additive="base">
                                        <p:cTn id="7" dur="500" fill="hold"/>
                                        <p:tgtEl>
                                          <p:spTgt spid="25604"/>
                                        </p:tgtEl>
                                        <p:attrNameLst>
                                          <p:attrName>ppt_x</p:attrName>
                                        </p:attrNameLst>
                                      </p:cBhvr>
                                      <p:tavLst>
                                        <p:tav tm="0">
                                          <p:val>
                                            <p:strVal val="#ppt_x"/>
                                          </p:val>
                                        </p:tav>
                                        <p:tav tm="100000">
                                          <p:val>
                                            <p:strVal val="#ppt_x"/>
                                          </p:val>
                                        </p:tav>
                                      </p:tavLst>
                                    </p:anim>
                                    <p:anim calcmode="lin" valueType="num">
                                      <p:cBhvr additive="base">
                                        <p:cTn id="8" dur="500" fill="hold"/>
                                        <p:tgtEl>
                                          <p:spTgt spid="2560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5" name="Rectangle 2"/>
          <p:cNvSpPr>
            <a:spLocks noGrp="1" noChangeArrowheads="1"/>
          </p:cNvSpPr>
          <p:nvPr>
            <p:ph type="title"/>
          </p:nvPr>
        </p:nvSpPr>
        <p:spPr>
          <a:xfrm>
            <a:off x="357188" y="620688"/>
            <a:ext cx="7416800" cy="936625"/>
          </a:xfrm>
        </p:spPr>
        <p:txBody>
          <a:bodyPr/>
          <a:lstStyle/>
          <a:p>
            <a:pPr algn="l"/>
            <a:r>
              <a:rPr lang="zh-CN" altLang="en-US" sz="2800" b="1" dirty="0"/>
              <a:t>（</a:t>
            </a:r>
            <a:r>
              <a:rPr lang="en-US" altLang="zh-CN" sz="2800" b="1" dirty="0"/>
              <a:t>4</a:t>
            </a:r>
            <a:r>
              <a:rPr lang="zh-CN" altLang="en-US" sz="2800" b="1" dirty="0"/>
              <a:t>）利用反馈校正取代局部结构</a:t>
            </a:r>
          </a:p>
        </p:txBody>
      </p:sp>
      <p:sp>
        <p:nvSpPr>
          <p:cNvPr id="27656" name="Rectangle 4"/>
          <p:cNvSpPr>
            <a:spLocks noChangeArrowheads="1"/>
          </p:cNvSpPr>
          <p:nvPr/>
        </p:nvSpPr>
        <p:spPr bwMode="auto">
          <a:xfrm>
            <a:off x="347663" y="1308993"/>
            <a:ext cx="8796337"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a:solidFill>
                  <a:schemeClr val="tx2"/>
                </a:solidFill>
                <a:latin typeface="Verdana" pitchFamily="34" charset="0"/>
              </a:rPr>
              <a:t> </a:t>
            </a:r>
            <a:endParaRPr lang="zh-CN" altLang="en-US" sz="2800">
              <a:solidFill>
                <a:srgbClr val="0033CC"/>
              </a:solidFill>
            </a:endParaRPr>
          </a:p>
        </p:txBody>
      </p:sp>
      <p:grpSp>
        <p:nvGrpSpPr>
          <p:cNvPr id="2" name="Group 24"/>
          <p:cNvGrpSpPr>
            <a:grpSpLocks/>
          </p:cNvGrpSpPr>
          <p:nvPr/>
        </p:nvGrpSpPr>
        <p:grpSpPr bwMode="auto">
          <a:xfrm>
            <a:off x="614363" y="2820293"/>
            <a:ext cx="6111875" cy="955675"/>
            <a:chOff x="274" y="1576"/>
            <a:chExt cx="3850" cy="602"/>
          </a:xfrm>
        </p:grpSpPr>
        <p:sp>
          <p:nvSpPr>
            <p:cNvPr id="27664" name="Rectangle 6"/>
            <p:cNvSpPr>
              <a:spLocks noChangeArrowheads="1"/>
            </p:cNvSpPr>
            <p:nvPr/>
          </p:nvSpPr>
          <p:spPr bwMode="auto">
            <a:xfrm>
              <a:off x="274" y="1584"/>
              <a:ext cx="2677"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a:solidFill>
                    <a:srgbClr val="0033CC"/>
                  </a:solidFill>
                </a:rPr>
                <a:t>回路传递函数：</a:t>
              </a:r>
            </a:p>
          </p:txBody>
        </p:sp>
        <p:graphicFrame>
          <p:nvGraphicFramePr>
            <p:cNvPr id="27654" name="Object 6"/>
            <p:cNvGraphicFramePr>
              <a:graphicFrameLocks noChangeAspect="1"/>
            </p:cNvGraphicFramePr>
            <p:nvPr/>
          </p:nvGraphicFramePr>
          <p:xfrm>
            <a:off x="2037" y="1576"/>
            <a:ext cx="2087" cy="602"/>
          </p:xfrm>
          <a:graphic>
            <a:graphicData uri="http://schemas.openxmlformats.org/presentationml/2006/ole">
              <p:oleObj spid="_x0000_s27720" name="Equation" r:id="rId3" imgW="1473200" imgH="431800" progId="">
                <p:embed/>
              </p:oleObj>
            </a:graphicData>
          </a:graphic>
        </p:graphicFrame>
      </p:grpSp>
      <p:graphicFrame>
        <p:nvGraphicFramePr>
          <p:cNvPr id="26626" name="Object 2"/>
          <p:cNvGraphicFramePr>
            <a:graphicFrameLocks noGrp="1" noChangeAspect="1"/>
          </p:cNvGraphicFramePr>
          <p:nvPr>
            <p:ph idx="1"/>
            <p:extLst>
              <p:ext uri="{D42A27DB-BD31-4B8C-83A1-F6EECF244321}">
                <p14:modId xmlns="" xmlns:p14="http://schemas.microsoft.com/office/powerpoint/2010/main" val="4049227750"/>
              </p:ext>
            </p:extLst>
          </p:nvPr>
        </p:nvGraphicFramePr>
        <p:xfrm>
          <a:off x="2857500" y="1283593"/>
          <a:ext cx="3506788" cy="1614488"/>
        </p:xfrm>
        <a:graphic>
          <a:graphicData uri="http://schemas.openxmlformats.org/presentationml/2006/ole">
            <p:oleObj spid="_x0000_s27721" name="Visio" r:id="rId4" imgW="1942063" imgH="893719" progId="Visio.Drawing.11">
              <p:embed/>
            </p:oleObj>
          </a:graphicData>
        </a:graphic>
      </p:graphicFrame>
      <p:grpSp>
        <p:nvGrpSpPr>
          <p:cNvPr id="3" name="Group 23"/>
          <p:cNvGrpSpPr>
            <a:grpSpLocks/>
          </p:cNvGrpSpPr>
          <p:nvPr/>
        </p:nvGrpSpPr>
        <p:grpSpPr bwMode="auto">
          <a:xfrm>
            <a:off x="539552" y="3890268"/>
            <a:ext cx="6913562" cy="974725"/>
            <a:chOff x="268" y="2244"/>
            <a:chExt cx="4355" cy="614"/>
          </a:xfrm>
        </p:grpSpPr>
        <p:sp>
          <p:nvSpPr>
            <p:cNvPr id="27663" name="Rectangle 14"/>
            <p:cNvSpPr>
              <a:spLocks noChangeArrowheads="1"/>
            </p:cNvSpPr>
            <p:nvPr/>
          </p:nvSpPr>
          <p:spPr bwMode="auto">
            <a:xfrm>
              <a:off x="268" y="2245"/>
              <a:ext cx="2677"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a:solidFill>
                    <a:srgbClr val="0033CC"/>
                  </a:solidFill>
                </a:rPr>
                <a:t>频率特性函数：</a:t>
              </a:r>
            </a:p>
          </p:txBody>
        </p:sp>
        <p:graphicFrame>
          <p:nvGraphicFramePr>
            <p:cNvPr id="27653" name="Object 5"/>
            <p:cNvGraphicFramePr>
              <a:graphicFrameLocks noChangeAspect="1"/>
            </p:cNvGraphicFramePr>
            <p:nvPr/>
          </p:nvGraphicFramePr>
          <p:xfrm>
            <a:off x="2037" y="2244"/>
            <a:ext cx="2586" cy="614"/>
          </p:xfrm>
          <a:graphic>
            <a:graphicData uri="http://schemas.openxmlformats.org/presentationml/2006/ole">
              <p:oleObj spid="_x0000_s27722" name="Equation" r:id="rId5" imgW="1790700" imgH="431800" progId="">
                <p:embed/>
              </p:oleObj>
            </a:graphicData>
          </a:graphic>
        </p:graphicFrame>
      </p:grpSp>
      <p:grpSp>
        <p:nvGrpSpPr>
          <p:cNvPr id="4" name="Group 21"/>
          <p:cNvGrpSpPr>
            <a:grpSpLocks/>
          </p:cNvGrpSpPr>
          <p:nvPr/>
        </p:nvGrpSpPr>
        <p:grpSpPr bwMode="auto">
          <a:xfrm>
            <a:off x="539552" y="4797152"/>
            <a:ext cx="7215187" cy="609600"/>
            <a:chOff x="249" y="2813"/>
            <a:chExt cx="4545" cy="384"/>
          </a:xfrm>
        </p:grpSpPr>
        <p:sp>
          <p:nvSpPr>
            <p:cNvPr id="27662" name="Rectangle 16"/>
            <p:cNvSpPr>
              <a:spLocks noChangeArrowheads="1"/>
            </p:cNvSpPr>
            <p:nvPr/>
          </p:nvSpPr>
          <p:spPr bwMode="auto">
            <a:xfrm>
              <a:off x="249" y="2813"/>
              <a:ext cx="3765"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rgbClr val="0033CC"/>
                  </a:solidFill>
                </a:rPr>
                <a:t>在一定频率范围内，如取：</a:t>
              </a:r>
            </a:p>
          </p:txBody>
        </p:sp>
        <p:graphicFrame>
          <p:nvGraphicFramePr>
            <p:cNvPr id="27652" name="Object 4"/>
            <p:cNvGraphicFramePr>
              <a:graphicFrameLocks noChangeAspect="1"/>
            </p:cNvGraphicFramePr>
            <p:nvPr/>
          </p:nvGraphicFramePr>
          <p:xfrm>
            <a:off x="3051" y="2858"/>
            <a:ext cx="1743" cy="325"/>
          </p:xfrm>
          <a:graphic>
            <a:graphicData uri="http://schemas.openxmlformats.org/presentationml/2006/ole">
              <p:oleObj spid="_x0000_s27723" name="Equation" r:id="rId6" imgW="1206500" imgH="228600" progId="">
                <p:embed/>
              </p:oleObj>
            </a:graphicData>
          </a:graphic>
        </p:graphicFrame>
      </p:grpSp>
      <p:grpSp>
        <p:nvGrpSpPr>
          <p:cNvPr id="5" name="Group 22"/>
          <p:cNvGrpSpPr>
            <a:grpSpLocks/>
          </p:cNvGrpSpPr>
          <p:nvPr/>
        </p:nvGrpSpPr>
        <p:grpSpPr bwMode="auto">
          <a:xfrm>
            <a:off x="2705100" y="5440089"/>
            <a:ext cx="3449638" cy="974725"/>
            <a:chOff x="1591" y="3294"/>
            <a:chExt cx="2173" cy="614"/>
          </a:xfrm>
        </p:grpSpPr>
        <p:graphicFrame>
          <p:nvGraphicFramePr>
            <p:cNvPr id="27651" name="Object 3"/>
            <p:cNvGraphicFramePr>
              <a:graphicFrameLocks noChangeAspect="1"/>
            </p:cNvGraphicFramePr>
            <p:nvPr/>
          </p:nvGraphicFramePr>
          <p:xfrm>
            <a:off x="2131" y="3294"/>
            <a:ext cx="1633" cy="614"/>
          </p:xfrm>
          <a:graphic>
            <a:graphicData uri="http://schemas.openxmlformats.org/presentationml/2006/ole">
              <p:oleObj spid="_x0000_s27724" name="Equation" r:id="rId7" imgW="1129810" imgH="431613" progId="">
                <p:embed/>
              </p:oleObj>
            </a:graphicData>
          </a:graphic>
        </p:graphicFrame>
        <p:sp>
          <p:nvSpPr>
            <p:cNvPr id="27661" name="Rectangle 20"/>
            <p:cNvSpPr>
              <a:spLocks noChangeArrowheads="1"/>
            </p:cNvSpPr>
            <p:nvPr/>
          </p:nvSpPr>
          <p:spPr bwMode="auto">
            <a:xfrm>
              <a:off x="1591" y="3384"/>
              <a:ext cx="1180"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a:solidFill>
                    <a:srgbClr val="0033CC"/>
                  </a:solidFill>
                </a:rPr>
                <a:t>则：</a:t>
              </a:r>
            </a:p>
          </p:txBody>
        </p:sp>
      </p:grpSp>
      <p:sp>
        <p:nvSpPr>
          <p:cNvPr id="18"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7.4 </a:t>
            </a:r>
            <a:r>
              <a:rPr lang="zh-CN" altLang="en-US" sz="2000" b="1" dirty="0">
                <a:latin typeface="楷体" panose="02010609060101010101" pitchFamily="49" charset="-122"/>
                <a:ea typeface="楷体" panose="02010609060101010101" pitchFamily="49" charset="-122"/>
              </a:rPr>
              <a:t>反馈校正</a:t>
            </a:r>
          </a:p>
        </p:txBody>
      </p:sp>
    </p:spTree>
    <p:extLst>
      <p:ext uri="{BB962C8B-B14F-4D97-AF65-F5344CB8AC3E}">
        <p14:creationId xmlns="" xmlns:p14="http://schemas.microsoft.com/office/powerpoint/2010/main" val="1249005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ppt_x"/>
                                          </p:val>
                                        </p:tav>
                                        <p:tav tm="100000">
                                          <p:val>
                                            <p:strVal val="#ppt_x"/>
                                          </p:val>
                                        </p:tav>
                                      </p:tavLst>
                                    </p:anim>
                                    <p:anim calcmode="lin" valueType="num">
                                      <p:cBhvr additive="base">
                                        <p:cTn id="8" dur="500" fill="hold"/>
                                        <p:tgtEl>
                                          <p:spTgt spid="2662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linds(horizontal)">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linds(horizontal)">
                                      <p:cBhvr>
                                        <p:cTn id="24" dur="500"/>
                                        <p:tgtEl>
                                          <p:spTgt spid="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linds(horizontal)">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1" name="Rectangle 11"/>
          <p:cNvSpPr>
            <a:spLocks noChangeArrowheads="1"/>
          </p:cNvSpPr>
          <p:nvPr/>
        </p:nvSpPr>
        <p:spPr bwMode="auto">
          <a:xfrm>
            <a:off x="152400" y="3295129"/>
            <a:ext cx="8916988" cy="1069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chemeClr val="tx2"/>
                </a:solidFill>
                <a:latin typeface="Verdana" pitchFamily="34" charset="0"/>
              </a:rPr>
              <a:t>      速度反馈在随动系统中使用得极为广泛，而且在</a:t>
            </a:r>
            <a:r>
              <a:rPr lang="zh-CN" altLang="en-US" sz="2800" dirty="0">
                <a:solidFill>
                  <a:srgbClr val="CC0066"/>
                </a:solidFill>
                <a:latin typeface="Verdana" pitchFamily="34" charset="0"/>
              </a:rPr>
              <a:t>改善快速性</a:t>
            </a:r>
            <a:r>
              <a:rPr lang="zh-CN" altLang="en-US" sz="2800" dirty="0">
                <a:solidFill>
                  <a:schemeClr val="tx2"/>
                </a:solidFill>
                <a:latin typeface="Verdana" pitchFamily="34" charset="0"/>
              </a:rPr>
              <a:t>的同时，还具有</a:t>
            </a:r>
            <a:r>
              <a:rPr lang="zh-CN" altLang="en-US" sz="2800" dirty="0">
                <a:solidFill>
                  <a:srgbClr val="CC0066"/>
                </a:solidFill>
                <a:latin typeface="Verdana" pitchFamily="34" charset="0"/>
              </a:rPr>
              <a:t>良好的平稳性</a:t>
            </a:r>
            <a:r>
              <a:rPr lang="zh-CN" altLang="en-US" sz="2800" dirty="0">
                <a:solidFill>
                  <a:schemeClr val="tx2"/>
                </a:solidFill>
                <a:latin typeface="Verdana" pitchFamily="34" charset="0"/>
              </a:rPr>
              <a:t>。</a:t>
            </a:r>
          </a:p>
        </p:txBody>
      </p:sp>
      <p:sp>
        <p:nvSpPr>
          <p:cNvPr id="28676" name="Rectangle 3"/>
          <p:cNvSpPr>
            <a:spLocks noChangeArrowheads="1"/>
          </p:cNvSpPr>
          <p:nvPr/>
        </p:nvSpPr>
        <p:spPr bwMode="auto">
          <a:xfrm>
            <a:off x="3519488" y="30130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28677" name="Rectangle 5"/>
          <p:cNvSpPr>
            <a:spLocks noChangeArrowheads="1"/>
          </p:cNvSpPr>
          <p:nvPr/>
        </p:nvSpPr>
        <p:spPr bwMode="auto">
          <a:xfrm>
            <a:off x="3219450" y="34274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28678" name="Rectangle 7"/>
          <p:cNvSpPr>
            <a:spLocks noChangeArrowheads="1"/>
          </p:cNvSpPr>
          <p:nvPr/>
        </p:nvSpPr>
        <p:spPr bwMode="auto">
          <a:xfrm>
            <a:off x="4438650" y="34512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pSp>
        <p:nvGrpSpPr>
          <p:cNvPr id="2" name="Group 2063"/>
          <p:cNvGrpSpPr>
            <a:grpSpLocks/>
          </p:cNvGrpSpPr>
          <p:nvPr/>
        </p:nvGrpSpPr>
        <p:grpSpPr bwMode="auto">
          <a:xfrm>
            <a:off x="141288" y="1534988"/>
            <a:ext cx="8928100" cy="1677988"/>
            <a:chOff x="68" y="679"/>
            <a:chExt cx="5624" cy="1057"/>
          </a:xfrm>
        </p:grpSpPr>
        <p:sp>
          <p:nvSpPr>
            <p:cNvPr id="28682" name="Rectangle 10"/>
            <p:cNvSpPr>
              <a:spLocks noChangeArrowheads="1"/>
            </p:cNvSpPr>
            <p:nvPr/>
          </p:nvSpPr>
          <p:spPr bwMode="auto">
            <a:xfrm>
              <a:off x="68" y="679"/>
              <a:ext cx="5624" cy="10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chemeClr val="tx2"/>
                  </a:solidFill>
                  <a:latin typeface="Verdana" pitchFamily="34" charset="0"/>
                </a:rPr>
                <a:t>      位置的微分反馈是将位置控制系统中被包围的环节的速度信号反馈至输入端，故常称</a:t>
              </a:r>
              <a:r>
                <a:rPr lang="zh-CN" altLang="en-US" sz="2800" dirty="0">
                  <a:solidFill>
                    <a:srgbClr val="3333FF"/>
                  </a:solidFill>
                  <a:latin typeface="Verdana" pitchFamily="34" charset="0"/>
                </a:rPr>
                <a:t>速度反馈</a:t>
              </a:r>
              <a:r>
                <a:rPr lang="en-US" altLang="zh-CN" sz="2800" dirty="0">
                  <a:solidFill>
                    <a:schemeClr val="tx2"/>
                  </a:solidFill>
                  <a:latin typeface="Verdana" pitchFamily="34" charset="0"/>
                </a:rPr>
                <a:t>;</a:t>
              </a:r>
              <a:r>
                <a:rPr lang="zh-CN" altLang="en-US" sz="2800" dirty="0">
                  <a:solidFill>
                    <a:schemeClr val="tx2"/>
                  </a:solidFill>
                  <a:latin typeface="Verdana" pitchFamily="34" charset="0"/>
                </a:rPr>
                <a:t>如果反馈环节的传递函数是      ，则称为</a:t>
              </a:r>
              <a:r>
                <a:rPr lang="zh-CN" altLang="en-US" sz="2800" dirty="0">
                  <a:solidFill>
                    <a:srgbClr val="3333FF"/>
                  </a:solidFill>
                  <a:latin typeface="Verdana" pitchFamily="34" charset="0"/>
                </a:rPr>
                <a:t>加速度反馈</a:t>
              </a:r>
              <a:r>
                <a:rPr lang="zh-CN" altLang="en-US" sz="2800" dirty="0">
                  <a:solidFill>
                    <a:schemeClr val="tx2"/>
                  </a:solidFill>
                  <a:latin typeface="Verdana" pitchFamily="34" charset="0"/>
                </a:rPr>
                <a:t>。</a:t>
              </a:r>
            </a:p>
          </p:txBody>
        </p:sp>
        <p:graphicFrame>
          <p:nvGraphicFramePr>
            <p:cNvPr id="28674" name="Object 3"/>
            <p:cNvGraphicFramePr>
              <a:graphicFrameLocks noChangeAspect="1"/>
            </p:cNvGraphicFramePr>
            <p:nvPr/>
          </p:nvGraphicFramePr>
          <p:xfrm>
            <a:off x="1644" y="1341"/>
            <a:ext cx="576" cy="395"/>
          </p:xfrm>
          <a:graphic>
            <a:graphicData uri="http://schemas.openxmlformats.org/presentationml/2006/ole">
              <p:oleObj spid="_x0000_s28688" r:id="rId3" imgW="273600" imgH="187920" progId="Equation.3">
                <p:embed/>
              </p:oleObj>
            </a:graphicData>
          </a:graphic>
        </p:graphicFrame>
      </p:grpSp>
      <p:sp>
        <p:nvSpPr>
          <p:cNvPr id="28680" name="Rectangle 9"/>
          <p:cNvSpPr>
            <a:spLocks noChangeArrowheads="1"/>
          </p:cNvSpPr>
          <p:nvPr/>
        </p:nvSpPr>
        <p:spPr bwMode="auto">
          <a:xfrm>
            <a:off x="4152900" y="334168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28681" name="Rectangle 2062"/>
          <p:cNvSpPr>
            <a:spLocks noGrp="1" noChangeArrowheads="1"/>
          </p:cNvSpPr>
          <p:nvPr>
            <p:ph type="title"/>
          </p:nvPr>
        </p:nvSpPr>
        <p:spPr>
          <a:xfrm>
            <a:off x="428625" y="692175"/>
            <a:ext cx="7416800" cy="936625"/>
          </a:xfrm>
        </p:spPr>
        <p:txBody>
          <a:bodyPr/>
          <a:lstStyle/>
          <a:p>
            <a:pPr algn="l"/>
            <a:r>
              <a:rPr lang="zh-CN" altLang="en-US" sz="2800" b="1" dirty="0"/>
              <a:t>速度反馈和加速度反馈</a:t>
            </a:r>
          </a:p>
        </p:txBody>
      </p:sp>
      <p:sp>
        <p:nvSpPr>
          <p:cNvPr id="12"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7.4 </a:t>
            </a:r>
            <a:r>
              <a:rPr lang="zh-CN" altLang="en-US" sz="2000" b="1" dirty="0">
                <a:latin typeface="楷体" panose="02010609060101010101" pitchFamily="49" charset="-122"/>
                <a:ea typeface="楷体" panose="02010609060101010101" pitchFamily="49" charset="-122"/>
              </a:rPr>
              <a:t>反馈校正</a:t>
            </a:r>
          </a:p>
        </p:txBody>
      </p:sp>
    </p:spTree>
    <p:extLst>
      <p:ext uri="{BB962C8B-B14F-4D97-AF65-F5344CB8AC3E}">
        <p14:creationId xmlns="" xmlns:p14="http://schemas.microsoft.com/office/powerpoint/2010/main" val="29734524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74091">
                                            <p:txEl>
                                              <p:pRg st="0" end="0"/>
                                            </p:txEl>
                                          </p:spTgt>
                                        </p:tgtEl>
                                        <p:attrNameLst>
                                          <p:attrName>style.visibility</p:attrName>
                                        </p:attrNameLst>
                                      </p:cBhvr>
                                      <p:to>
                                        <p:strVal val="visible"/>
                                      </p:to>
                                    </p:set>
                                    <p:animEffect transition="in" filter="blinds(horizontal)">
                                      <p:cBhvr>
                                        <p:cTn id="13" dur="500"/>
                                        <p:tgtEl>
                                          <p:spTgt spid="1740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42913" y="103188"/>
            <a:ext cx="8243887" cy="1314450"/>
          </a:xfrm>
        </p:spPr>
        <p:txBody>
          <a:bodyPr/>
          <a:lstStyle/>
          <a:p>
            <a:pPr algn="just"/>
            <a:r>
              <a:rPr lang="zh-CN" altLang="en-US" sz="2800">
                <a:latin typeface="隶书" pitchFamily="49" charset="-122"/>
              </a:rPr>
              <a:t>   </a:t>
            </a:r>
            <a:endParaRPr lang="zh-CN" altLang="en-US" sz="2800">
              <a:solidFill>
                <a:schemeClr val="tx1"/>
              </a:solidFill>
            </a:endParaRPr>
          </a:p>
        </p:txBody>
      </p:sp>
      <p:sp>
        <p:nvSpPr>
          <p:cNvPr id="99335" name="Rectangle 14"/>
          <p:cNvSpPr>
            <a:spLocks noChangeArrowheads="1"/>
          </p:cNvSpPr>
          <p:nvPr/>
        </p:nvSpPr>
        <p:spPr bwMode="auto">
          <a:xfrm>
            <a:off x="0" y="2438400"/>
            <a:ext cx="18415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pic>
        <p:nvPicPr>
          <p:cNvPr id="99336" name="Picture 19" descr="kz323"/>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a:xfrm>
            <a:off x="357158" y="1142984"/>
            <a:ext cx="8315325" cy="2698750"/>
          </a:xfrm>
        </p:spPr>
      </p:pic>
      <p:sp>
        <p:nvSpPr>
          <p:cNvPr id="99337" name="Rectangle 21"/>
          <p:cNvSpPr>
            <a:spLocks noChangeArrowheads="1"/>
          </p:cNvSpPr>
          <p:nvPr/>
        </p:nvSpPr>
        <p:spPr bwMode="auto">
          <a:xfrm>
            <a:off x="714348" y="4000504"/>
            <a:ext cx="7740650" cy="552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algn="ctr" eaLnBrk="1" hangingPunct="1">
              <a:lnSpc>
                <a:spcPct val="120000"/>
              </a:lnSpc>
            </a:pPr>
            <a:r>
              <a:rPr lang="zh-CN" altLang="en-US" sz="2800" dirty="0">
                <a:solidFill>
                  <a:schemeClr val="tx2"/>
                </a:solidFill>
                <a:latin typeface="Verdana" pitchFamily="34" charset="0"/>
              </a:rPr>
              <a:t>位置控制系统</a:t>
            </a:r>
            <a:r>
              <a:rPr lang="zh-CN" altLang="en-US" sz="2800" dirty="0">
                <a:solidFill>
                  <a:srgbClr val="CC0066"/>
                </a:solidFill>
                <a:latin typeface="Verdana" pitchFamily="34" charset="0"/>
              </a:rPr>
              <a:t>测速机反馈</a:t>
            </a:r>
            <a:r>
              <a:rPr lang="zh-CN" altLang="en-US" sz="2800" dirty="0">
                <a:solidFill>
                  <a:schemeClr val="tx2"/>
                </a:solidFill>
                <a:latin typeface="Verdana" pitchFamily="34" charset="0"/>
              </a:rPr>
              <a:t>校正</a:t>
            </a:r>
            <a:endParaRPr lang="en-US" altLang="zh-CN" sz="2800" dirty="0">
              <a:solidFill>
                <a:schemeClr val="tx2"/>
              </a:solidFill>
              <a:latin typeface="Verdana" pitchFamily="34" charset="0"/>
            </a:endParaRPr>
          </a:p>
        </p:txBody>
      </p:sp>
      <p:sp>
        <p:nvSpPr>
          <p:cNvPr id="11"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7.4 </a:t>
            </a:r>
            <a:r>
              <a:rPr lang="zh-CN" altLang="en-US" sz="2000" b="1" dirty="0">
                <a:latin typeface="楷体" panose="02010609060101010101" pitchFamily="49" charset="-122"/>
                <a:ea typeface="楷体" panose="02010609060101010101" pitchFamily="49" charset="-122"/>
              </a:rPr>
              <a:t>反馈校正</a:t>
            </a:r>
          </a:p>
        </p:txBody>
      </p:sp>
      <p:graphicFrame>
        <p:nvGraphicFramePr>
          <p:cNvPr id="12" name="对象 11"/>
          <p:cNvGraphicFramePr>
            <a:graphicFrameLocks noChangeAspect="1"/>
          </p:cNvGraphicFramePr>
          <p:nvPr/>
        </p:nvGraphicFramePr>
        <p:xfrm>
          <a:off x="2428860" y="4857760"/>
          <a:ext cx="4049713" cy="828675"/>
        </p:xfrm>
        <a:graphic>
          <a:graphicData uri="http://schemas.openxmlformats.org/presentationml/2006/ole">
            <p:oleObj spid="_x0000_s243713" name="公式" r:id="rId4" imgW="2108160" imgH="431640" progId="Equation.3">
              <p:embed/>
            </p:oleObj>
          </a:graphicData>
        </a:graphic>
      </p:graphicFrame>
    </p:spTree>
    <p:extLst>
      <p:ext uri="{BB962C8B-B14F-4D97-AF65-F5344CB8AC3E}">
        <p14:creationId xmlns="" xmlns:p14="http://schemas.microsoft.com/office/powerpoint/2010/main" val="217623837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3"/>
          <p:cNvSpPr>
            <a:spLocks noChangeArrowheads="1"/>
          </p:cNvSpPr>
          <p:nvPr/>
        </p:nvSpPr>
        <p:spPr bwMode="auto">
          <a:xfrm>
            <a:off x="3486150" y="38195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76136" name="Text Box 8"/>
          <p:cNvSpPr txBox="1">
            <a:spLocks noChangeArrowheads="1"/>
          </p:cNvSpPr>
          <p:nvPr/>
        </p:nvSpPr>
        <p:spPr bwMode="auto">
          <a:xfrm>
            <a:off x="1069743" y="5589967"/>
            <a:ext cx="6961187" cy="946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algn="just">
              <a:spcBef>
                <a:spcPct val="50000"/>
              </a:spcBef>
            </a:pPr>
            <a:r>
              <a:rPr lang="zh-CN" altLang="en-US" sz="2800" dirty="0">
                <a:latin typeface="宋体" charset="-122"/>
              </a:rPr>
              <a:t>可见，测速机反馈校正相当于串联校正中的</a:t>
            </a:r>
            <a:r>
              <a:rPr lang="zh-CN" altLang="en-US" sz="2800" dirty="0">
                <a:solidFill>
                  <a:srgbClr val="CC0066"/>
                </a:solidFill>
                <a:latin typeface="宋体" charset="-122"/>
              </a:rPr>
              <a:t>超前校正 </a:t>
            </a:r>
            <a:r>
              <a:rPr lang="en-US" altLang="zh-CN" sz="2800" dirty="0">
                <a:solidFill>
                  <a:srgbClr val="CC0066"/>
                </a:solidFill>
                <a:latin typeface="宋体" charset="-122"/>
              </a:rPr>
              <a:t>(</a:t>
            </a:r>
            <a:r>
              <a:rPr lang="zh-CN" altLang="en-US" sz="2800" dirty="0">
                <a:solidFill>
                  <a:srgbClr val="CC0066"/>
                </a:solidFill>
                <a:latin typeface="宋体" charset="-122"/>
              </a:rPr>
              <a:t>近似</a:t>
            </a:r>
            <a:r>
              <a:rPr lang="en-US" altLang="zh-CN" sz="2800" dirty="0">
                <a:solidFill>
                  <a:srgbClr val="CC0066"/>
                </a:solidFill>
              </a:rPr>
              <a:t>PD</a:t>
            </a:r>
            <a:r>
              <a:rPr lang="zh-CN" altLang="en-US" sz="2800" dirty="0">
                <a:solidFill>
                  <a:srgbClr val="CC0066"/>
                </a:solidFill>
                <a:latin typeface="宋体" charset="-122"/>
              </a:rPr>
              <a:t>校正</a:t>
            </a:r>
            <a:r>
              <a:rPr lang="en-US" altLang="zh-CN" sz="2800" dirty="0">
                <a:solidFill>
                  <a:srgbClr val="CC0066"/>
                </a:solidFill>
                <a:latin typeface="宋体" charset="-122"/>
              </a:rPr>
              <a:t>)</a:t>
            </a:r>
            <a:r>
              <a:rPr lang="en-US" altLang="zh-CN" sz="2800" dirty="0">
                <a:solidFill>
                  <a:srgbClr val="3333FF"/>
                </a:solidFill>
                <a:latin typeface="宋体" charset="-122"/>
              </a:rPr>
              <a:t> </a:t>
            </a:r>
            <a:r>
              <a:rPr lang="zh-CN" altLang="en-US" sz="2800" dirty="0">
                <a:latin typeface="宋体" charset="-122"/>
              </a:rPr>
              <a:t>。 </a:t>
            </a:r>
          </a:p>
        </p:txBody>
      </p:sp>
      <p:sp>
        <p:nvSpPr>
          <p:cNvPr id="29706" name="Rectangle 10"/>
          <p:cNvSpPr>
            <a:spLocks noChangeArrowheads="1"/>
          </p:cNvSpPr>
          <p:nvPr/>
        </p:nvSpPr>
        <p:spPr bwMode="auto">
          <a:xfrm>
            <a:off x="3790950" y="39719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76139" name="Rectangle 11"/>
          <p:cNvSpPr>
            <a:spLocks noChangeArrowheads="1"/>
          </p:cNvSpPr>
          <p:nvPr/>
        </p:nvSpPr>
        <p:spPr bwMode="auto">
          <a:xfrm>
            <a:off x="1184201" y="4167907"/>
            <a:ext cx="367347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a:lnSpc>
                <a:spcPct val="90000"/>
              </a:lnSpc>
              <a:spcBef>
                <a:spcPct val="50000"/>
              </a:spcBef>
            </a:pPr>
            <a:r>
              <a:rPr lang="zh-CN" altLang="en-US" sz="2800">
                <a:latin typeface="Verdana" pitchFamily="34" charset="0"/>
              </a:rPr>
              <a:t>则对应串联校正</a:t>
            </a:r>
          </a:p>
        </p:txBody>
      </p:sp>
      <p:graphicFrame>
        <p:nvGraphicFramePr>
          <p:cNvPr id="176140" name="Object 2"/>
          <p:cNvGraphicFramePr>
            <a:graphicFrameLocks noGrp="1" noChangeAspect="1"/>
          </p:cNvGraphicFramePr>
          <p:nvPr>
            <p:ph idx="1"/>
            <p:extLst>
              <p:ext uri="{D42A27DB-BD31-4B8C-83A1-F6EECF244321}">
                <p14:modId xmlns="" xmlns:p14="http://schemas.microsoft.com/office/powerpoint/2010/main" val="998001316"/>
              </p:ext>
            </p:extLst>
          </p:nvPr>
        </p:nvGraphicFramePr>
        <p:xfrm>
          <a:off x="4010247" y="3635867"/>
          <a:ext cx="3713162" cy="1954213"/>
        </p:xfrm>
        <a:graphic>
          <a:graphicData uri="http://schemas.openxmlformats.org/presentationml/2006/ole">
            <p:oleObj spid="_x0000_s29726" name="Equation" r:id="rId3" imgW="1420920" imgH="746280" progId="">
              <p:embed/>
            </p:oleObj>
          </a:graphicData>
        </a:graphic>
      </p:graphicFrame>
      <p:graphicFrame>
        <p:nvGraphicFramePr>
          <p:cNvPr id="29699" name="Object 3"/>
          <p:cNvGraphicFramePr>
            <a:graphicFrameLocks noChangeAspect="1"/>
          </p:cNvGraphicFramePr>
          <p:nvPr>
            <p:extLst>
              <p:ext uri="{D42A27DB-BD31-4B8C-83A1-F6EECF244321}">
                <p14:modId xmlns="" xmlns:p14="http://schemas.microsoft.com/office/powerpoint/2010/main" val="3727765496"/>
              </p:ext>
            </p:extLst>
          </p:nvPr>
        </p:nvGraphicFramePr>
        <p:xfrm>
          <a:off x="1890934" y="754384"/>
          <a:ext cx="5527675" cy="3241675"/>
        </p:xfrm>
        <a:graphic>
          <a:graphicData uri="http://schemas.openxmlformats.org/presentationml/2006/ole">
            <p:oleObj spid="_x0000_s29727" name="Equation" r:id="rId4" imgW="2525760" imgH="1476720" progId="">
              <p:embed/>
            </p:oleObj>
          </a:graphicData>
        </a:graphic>
      </p:graphicFrame>
      <p:sp>
        <p:nvSpPr>
          <p:cNvPr id="15"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7.4 </a:t>
            </a:r>
            <a:r>
              <a:rPr lang="zh-CN" altLang="en-US" sz="2000" b="1" dirty="0">
                <a:latin typeface="楷体" panose="02010609060101010101" pitchFamily="49" charset="-122"/>
                <a:ea typeface="楷体" panose="02010609060101010101" pitchFamily="49" charset="-122"/>
              </a:rPr>
              <a:t>反馈校正</a:t>
            </a:r>
          </a:p>
        </p:txBody>
      </p:sp>
    </p:spTree>
    <p:extLst>
      <p:ext uri="{BB962C8B-B14F-4D97-AF65-F5344CB8AC3E}">
        <p14:creationId xmlns="" xmlns:p14="http://schemas.microsoft.com/office/powerpoint/2010/main" val="39238736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6139"/>
                                        </p:tgtEl>
                                        <p:attrNameLst>
                                          <p:attrName>style.visibility</p:attrName>
                                        </p:attrNameLst>
                                      </p:cBhvr>
                                      <p:to>
                                        <p:strVal val="visible"/>
                                      </p:to>
                                    </p:set>
                                    <p:animEffect transition="in" filter="blinds(horizontal)">
                                      <p:cBhvr>
                                        <p:cTn id="7" dur="500"/>
                                        <p:tgtEl>
                                          <p:spTgt spid="176139"/>
                                        </p:tgtEl>
                                      </p:cBhvr>
                                    </p:animEffect>
                                  </p:childTnLst>
                                </p:cTn>
                              </p:par>
                              <p:par>
                                <p:cTn id="8" presetID="3" presetClass="entr" presetSubtype="10" fill="hold" nodeType="withEffect">
                                  <p:stCondLst>
                                    <p:cond delay="0"/>
                                  </p:stCondLst>
                                  <p:childTnLst>
                                    <p:set>
                                      <p:cBhvr>
                                        <p:cTn id="9" dur="1" fill="hold">
                                          <p:stCondLst>
                                            <p:cond delay="0"/>
                                          </p:stCondLst>
                                        </p:cTn>
                                        <p:tgtEl>
                                          <p:spTgt spid="176140"/>
                                        </p:tgtEl>
                                        <p:attrNameLst>
                                          <p:attrName>style.visibility</p:attrName>
                                        </p:attrNameLst>
                                      </p:cBhvr>
                                      <p:to>
                                        <p:strVal val="visible"/>
                                      </p:to>
                                    </p:set>
                                    <p:animEffect transition="in" filter="blinds(horizontal)">
                                      <p:cBhvr>
                                        <p:cTn id="10" dur="500"/>
                                        <p:tgtEl>
                                          <p:spTgt spid="17614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76136"/>
                                        </p:tgtEl>
                                        <p:attrNameLst>
                                          <p:attrName>style.visibility</p:attrName>
                                        </p:attrNameLst>
                                      </p:cBhvr>
                                      <p:to>
                                        <p:strVal val="visible"/>
                                      </p:to>
                                    </p:set>
                                    <p:animEffect transition="in" filter="blinds(horizontal)">
                                      <p:cBhvr>
                                        <p:cTn id="15" dur="500"/>
                                        <p:tgtEl>
                                          <p:spTgt spid="176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6" grpId="0"/>
      <p:bldP spid="17613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7"/>
          <p:cNvSpPr>
            <a:spLocks noChangeArrowheads="1"/>
          </p:cNvSpPr>
          <p:nvPr/>
        </p:nvSpPr>
        <p:spPr bwMode="auto">
          <a:xfrm>
            <a:off x="2057400" y="243840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00358" name="Rectangle 9"/>
          <p:cNvSpPr>
            <a:spLocks noChangeArrowheads="1"/>
          </p:cNvSpPr>
          <p:nvPr/>
        </p:nvSpPr>
        <p:spPr bwMode="auto">
          <a:xfrm>
            <a:off x="714348" y="3929066"/>
            <a:ext cx="7740650" cy="604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algn="ctr" eaLnBrk="1" hangingPunct="1">
              <a:lnSpc>
                <a:spcPct val="120000"/>
              </a:lnSpc>
            </a:pPr>
            <a:r>
              <a:rPr lang="zh-CN" altLang="en-US" sz="2800">
                <a:solidFill>
                  <a:schemeClr val="tx2"/>
                </a:solidFill>
                <a:latin typeface="Verdana" pitchFamily="34" charset="0"/>
              </a:rPr>
              <a:t>位置控制系统</a:t>
            </a:r>
            <a:r>
              <a:rPr lang="zh-CN" altLang="en-US" sz="2800">
                <a:solidFill>
                  <a:srgbClr val="CC0066"/>
                </a:solidFill>
                <a:latin typeface="Verdana" pitchFamily="34" charset="0"/>
              </a:rPr>
              <a:t>加速度计反馈</a:t>
            </a:r>
            <a:r>
              <a:rPr lang="zh-CN" altLang="en-US" sz="2800">
                <a:solidFill>
                  <a:schemeClr val="tx2"/>
                </a:solidFill>
                <a:latin typeface="Verdana" pitchFamily="34" charset="0"/>
              </a:rPr>
              <a:t>校正</a:t>
            </a:r>
            <a:endParaRPr lang="en-US" altLang="zh-CN" sz="2800">
              <a:solidFill>
                <a:schemeClr val="tx2"/>
              </a:solidFill>
              <a:latin typeface="Verdana" pitchFamily="34" charset="0"/>
            </a:endParaRPr>
          </a:p>
        </p:txBody>
      </p:sp>
      <p:pic>
        <p:nvPicPr>
          <p:cNvPr id="100359" name="Picture 10" descr="kz324"/>
          <p:cNvPicPr>
            <a:picLocks noGrp="1" noChangeAspect="1" noChangeArrowheads="1"/>
          </p:cNvPicPr>
          <p:nvPr>
            <p:ph/>
          </p:nvPr>
        </p:nvPicPr>
        <p:blipFill>
          <a:blip r:embed="rId3" cstate="print">
            <a:extLst>
              <a:ext uri="{28A0092B-C50C-407E-A947-70E740481C1C}">
                <a14:useLocalDpi xmlns="" xmlns:a14="http://schemas.microsoft.com/office/drawing/2010/main" val="0"/>
              </a:ext>
            </a:extLst>
          </a:blip>
          <a:srcRect/>
          <a:stretch>
            <a:fillRect/>
          </a:stretch>
        </p:blipFill>
        <p:spPr>
          <a:xfrm>
            <a:off x="714348" y="1000108"/>
            <a:ext cx="7813675" cy="2411413"/>
          </a:xfrm>
        </p:spPr>
      </p:pic>
      <p:sp>
        <p:nvSpPr>
          <p:cNvPr id="9"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7.4 </a:t>
            </a:r>
            <a:r>
              <a:rPr lang="zh-CN" altLang="en-US" sz="2000" b="1" dirty="0">
                <a:latin typeface="楷体" panose="02010609060101010101" pitchFamily="49" charset="-122"/>
                <a:ea typeface="楷体" panose="02010609060101010101" pitchFamily="49" charset="-122"/>
              </a:rPr>
              <a:t>反馈校正</a:t>
            </a:r>
          </a:p>
        </p:txBody>
      </p:sp>
    </p:spTree>
    <p:extLst>
      <p:ext uri="{BB962C8B-B14F-4D97-AF65-F5344CB8AC3E}">
        <p14:creationId xmlns="" xmlns:p14="http://schemas.microsoft.com/office/powerpoint/2010/main" val="1433185043"/>
      </p:ext>
    </p:extLst>
  </p:cSld>
  <p:clrMapOvr>
    <a:masterClrMapping/>
  </p:clrMapOvr>
  <p:transition spd="slow">
    <p:random/>
    <p:sndAc>
      <p:stSnd>
        <p:snd r:embed="rId2" name="RICOCHET.WAV"/>
      </p:stSnd>
    </p:sndAc>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5"/>
          <p:cNvSpPr>
            <a:spLocks noChangeArrowheads="1"/>
          </p:cNvSpPr>
          <p:nvPr/>
        </p:nvSpPr>
        <p:spPr bwMode="auto">
          <a:xfrm>
            <a:off x="3186113" y="44164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30726" name="Rectangle 7"/>
          <p:cNvSpPr>
            <a:spLocks noChangeArrowheads="1"/>
          </p:cNvSpPr>
          <p:nvPr/>
        </p:nvSpPr>
        <p:spPr bwMode="auto">
          <a:xfrm>
            <a:off x="2809875" y="354488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30722" name="Object 2"/>
          <p:cNvGraphicFramePr>
            <a:graphicFrameLocks noChangeAspect="1"/>
          </p:cNvGraphicFramePr>
          <p:nvPr>
            <p:extLst>
              <p:ext uri="{D42A27DB-BD31-4B8C-83A1-F6EECF244321}">
                <p14:modId xmlns="" xmlns:p14="http://schemas.microsoft.com/office/powerpoint/2010/main" val="1574179354"/>
              </p:ext>
            </p:extLst>
          </p:nvPr>
        </p:nvGraphicFramePr>
        <p:xfrm>
          <a:off x="1589088" y="769293"/>
          <a:ext cx="6169025" cy="3482975"/>
        </p:xfrm>
        <a:graphic>
          <a:graphicData uri="http://schemas.openxmlformats.org/presentationml/2006/ole">
            <p:oleObj spid="_x0000_s30750" name="Equation" r:id="rId3" imgW="2718720" imgH="1530360" progId="">
              <p:embed/>
            </p:oleObj>
          </a:graphicData>
        </a:graphic>
      </p:graphicFrame>
      <p:sp>
        <p:nvSpPr>
          <p:cNvPr id="30727" name="Rectangle 9"/>
          <p:cNvSpPr>
            <a:spLocks noChangeArrowheads="1"/>
          </p:cNvSpPr>
          <p:nvPr/>
        </p:nvSpPr>
        <p:spPr bwMode="auto">
          <a:xfrm>
            <a:off x="3095625" y="429260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178184" name="Object 3"/>
          <p:cNvGraphicFramePr>
            <a:graphicFrameLocks noChangeAspect="1"/>
          </p:cNvGraphicFramePr>
          <p:nvPr>
            <p:extLst>
              <p:ext uri="{D42A27DB-BD31-4B8C-83A1-F6EECF244321}">
                <p14:modId xmlns="" xmlns:p14="http://schemas.microsoft.com/office/powerpoint/2010/main" val="132378659"/>
              </p:ext>
            </p:extLst>
          </p:nvPr>
        </p:nvGraphicFramePr>
        <p:xfrm>
          <a:off x="2786447" y="4296455"/>
          <a:ext cx="6169025" cy="1203325"/>
        </p:xfrm>
        <a:graphic>
          <a:graphicData uri="http://schemas.openxmlformats.org/presentationml/2006/ole">
            <p:oleObj spid="_x0000_s30751" name="Equation" r:id="rId4" imgW="2129040" imgH="413640" progId="">
              <p:embed/>
            </p:oleObj>
          </a:graphicData>
        </a:graphic>
      </p:graphicFrame>
      <p:sp>
        <p:nvSpPr>
          <p:cNvPr id="178186" name="Rectangle 10"/>
          <p:cNvSpPr>
            <a:spLocks noChangeArrowheads="1"/>
          </p:cNvSpPr>
          <p:nvPr/>
        </p:nvSpPr>
        <p:spPr bwMode="auto">
          <a:xfrm>
            <a:off x="109537" y="4337695"/>
            <a:ext cx="4564063"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chemeClr val="tx2"/>
                </a:solidFill>
                <a:latin typeface="Verdana" pitchFamily="34" charset="0"/>
              </a:rPr>
              <a:t>则对应串联校正</a:t>
            </a:r>
          </a:p>
        </p:txBody>
      </p:sp>
      <p:sp>
        <p:nvSpPr>
          <p:cNvPr id="178187" name="Rectangle 11"/>
          <p:cNvSpPr>
            <a:spLocks noChangeArrowheads="1"/>
          </p:cNvSpPr>
          <p:nvPr/>
        </p:nvSpPr>
        <p:spPr bwMode="auto">
          <a:xfrm>
            <a:off x="179512" y="5521474"/>
            <a:ext cx="8784976"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chemeClr val="tx2"/>
                </a:solidFill>
              </a:rPr>
              <a:t>可见，加速度计反馈校正相当于串联校正中的</a:t>
            </a:r>
            <a:r>
              <a:rPr lang="zh-CN" altLang="en-US" sz="2800" dirty="0">
                <a:solidFill>
                  <a:srgbClr val="CC0066"/>
                </a:solidFill>
              </a:rPr>
              <a:t>超前-滞后校正</a:t>
            </a:r>
            <a:r>
              <a:rPr lang="en-US" altLang="zh-CN" sz="2800" dirty="0">
                <a:solidFill>
                  <a:srgbClr val="CC0066"/>
                </a:solidFill>
              </a:rPr>
              <a:t>(</a:t>
            </a:r>
            <a:r>
              <a:rPr lang="zh-CN" altLang="en-US" sz="2800" dirty="0">
                <a:solidFill>
                  <a:srgbClr val="CC0066"/>
                </a:solidFill>
              </a:rPr>
              <a:t>滞后-超前校正</a:t>
            </a:r>
            <a:r>
              <a:rPr lang="en-US" altLang="zh-CN" sz="2800" dirty="0">
                <a:solidFill>
                  <a:srgbClr val="CC0066"/>
                </a:solidFill>
              </a:rPr>
              <a:t>) (</a:t>
            </a:r>
            <a:r>
              <a:rPr lang="zh-CN" altLang="en-US" sz="2800" dirty="0">
                <a:solidFill>
                  <a:srgbClr val="CC0066"/>
                </a:solidFill>
              </a:rPr>
              <a:t>即近似</a:t>
            </a:r>
            <a:r>
              <a:rPr lang="en-US" altLang="zh-CN" sz="2800" dirty="0">
                <a:solidFill>
                  <a:srgbClr val="CC0066"/>
                </a:solidFill>
              </a:rPr>
              <a:t>PID</a:t>
            </a:r>
            <a:r>
              <a:rPr lang="zh-CN" altLang="en-US" sz="2800" dirty="0">
                <a:solidFill>
                  <a:srgbClr val="CC0066"/>
                </a:solidFill>
              </a:rPr>
              <a:t>校正</a:t>
            </a:r>
            <a:r>
              <a:rPr lang="en-US" altLang="zh-CN" sz="2800" dirty="0">
                <a:solidFill>
                  <a:srgbClr val="CC0066"/>
                </a:solidFill>
              </a:rPr>
              <a:t>)</a:t>
            </a:r>
            <a:r>
              <a:rPr lang="zh-CN" altLang="en-US" sz="2800" dirty="0">
                <a:solidFill>
                  <a:schemeClr val="tx2"/>
                </a:solidFill>
              </a:rPr>
              <a:t>。</a:t>
            </a:r>
          </a:p>
        </p:txBody>
      </p:sp>
      <p:sp>
        <p:nvSpPr>
          <p:cNvPr id="13"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7.4 </a:t>
            </a:r>
            <a:r>
              <a:rPr lang="zh-CN" altLang="en-US" sz="2000" b="1" dirty="0">
                <a:latin typeface="楷体" panose="02010609060101010101" pitchFamily="49" charset="-122"/>
                <a:ea typeface="楷体" panose="02010609060101010101" pitchFamily="49" charset="-122"/>
              </a:rPr>
              <a:t>反馈校正</a:t>
            </a:r>
          </a:p>
        </p:txBody>
      </p:sp>
    </p:spTree>
    <p:extLst>
      <p:ext uri="{BB962C8B-B14F-4D97-AF65-F5344CB8AC3E}">
        <p14:creationId xmlns="" xmlns:p14="http://schemas.microsoft.com/office/powerpoint/2010/main" val="2652203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8186"/>
                                        </p:tgtEl>
                                        <p:attrNameLst>
                                          <p:attrName>style.visibility</p:attrName>
                                        </p:attrNameLst>
                                      </p:cBhvr>
                                      <p:to>
                                        <p:strVal val="visible"/>
                                      </p:to>
                                    </p:set>
                                    <p:animEffect transition="in" filter="checkerboard(across)">
                                      <p:cBhvr>
                                        <p:cTn id="7" dur="500"/>
                                        <p:tgtEl>
                                          <p:spTgt spid="178186"/>
                                        </p:tgtEl>
                                      </p:cBhvr>
                                    </p:animEffect>
                                  </p:childTnLst>
                                </p:cTn>
                              </p:par>
                              <p:par>
                                <p:cTn id="8" presetID="5" presetClass="entr" presetSubtype="10" fill="hold" nodeType="withEffect">
                                  <p:stCondLst>
                                    <p:cond delay="0"/>
                                  </p:stCondLst>
                                  <p:childTnLst>
                                    <p:set>
                                      <p:cBhvr>
                                        <p:cTn id="9" dur="1" fill="hold">
                                          <p:stCondLst>
                                            <p:cond delay="0"/>
                                          </p:stCondLst>
                                        </p:cTn>
                                        <p:tgtEl>
                                          <p:spTgt spid="178184"/>
                                        </p:tgtEl>
                                        <p:attrNameLst>
                                          <p:attrName>style.visibility</p:attrName>
                                        </p:attrNameLst>
                                      </p:cBhvr>
                                      <p:to>
                                        <p:strVal val="visible"/>
                                      </p:to>
                                    </p:set>
                                    <p:animEffect transition="in" filter="checkerboard(across)">
                                      <p:cBhvr>
                                        <p:cTn id="10" dur="500"/>
                                        <p:tgtEl>
                                          <p:spTgt spid="17818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78187"/>
                                        </p:tgtEl>
                                        <p:attrNameLst>
                                          <p:attrName>style.visibility</p:attrName>
                                        </p:attrNameLst>
                                      </p:cBhvr>
                                      <p:to>
                                        <p:strVal val="visible"/>
                                      </p:to>
                                    </p:set>
                                    <p:animEffect transition="in" filter="slide(fromBottom)">
                                      <p:cBhvr>
                                        <p:cTn id="15" dur="500"/>
                                        <p:tgtEl>
                                          <p:spTgt spid="178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6" grpId="0"/>
      <p:bldP spid="17818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ChangeArrowheads="1"/>
          </p:cNvSpPr>
          <p:nvPr/>
        </p:nvSpPr>
        <p:spPr bwMode="auto">
          <a:xfrm>
            <a:off x="1403648" y="1988840"/>
            <a:ext cx="7105650" cy="1384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b="1">
                <a:solidFill>
                  <a:schemeClr val="tx1"/>
                </a:solidFill>
                <a:latin typeface="Arial" charset="0"/>
                <a:ea typeface="宋体" charset="-122"/>
              </a:defRPr>
            </a:lvl1pPr>
            <a:lvl2pPr marL="914400" indent="-45720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en-US" altLang="zh-CN" sz="2800" dirty="0">
                <a:solidFill>
                  <a:srgbClr val="893B7E"/>
                </a:solidFill>
                <a:latin typeface="隶书" pitchFamily="49" charset="-122"/>
                <a:ea typeface="隶书" pitchFamily="49" charset="-122"/>
                <a:sym typeface="Symbol" pitchFamily="18" charset="2"/>
              </a:rPr>
              <a:t> </a:t>
            </a:r>
            <a:r>
              <a:rPr lang="zh-CN" altLang="en-US" sz="2800" dirty="0">
                <a:solidFill>
                  <a:srgbClr val="893B7E"/>
                </a:solidFill>
                <a:latin typeface="隶书" pitchFamily="49" charset="-122"/>
                <a:ea typeface="隶书" pitchFamily="49" charset="-122"/>
                <a:sym typeface="Symbol" pitchFamily="18" charset="2"/>
              </a:rPr>
              <a:t>典型系统期望伯德图</a:t>
            </a:r>
            <a:endParaRPr lang="zh-CN" altLang="en-US" sz="2800" dirty="0">
              <a:solidFill>
                <a:srgbClr val="893B7E"/>
              </a:solidFill>
              <a:latin typeface="隶书" pitchFamily="49" charset="-122"/>
              <a:ea typeface="隶书" pitchFamily="49" charset="-122"/>
            </a:endParaRPr>
          </a:p>
          <a:p>
            <a:pPr lvl="1" eaLnBrk="1" hangingPunct="1"/>
            <a:r>
              <a:rPr lang="zh-CN" altLang="en-US" sz="2800" dirty="0">
                <a:solidFill>
                  <a:srgbClr val="893B7E"/>
                </a:solidFill>
                <a:latin typeface="隶书" pitchFamily="49" charset="-122"/>
                <a:ea typeface="隶书" pitchFamily="49" charset="-122"/>
              </a:rPr>
              <a:t>      （</a:t>
            </a:r>
            <a:r>
              <a:rPr lang="en-US" altLang="zh-CN" sz="2800" dirty="0">
                <a:solidFill>
                  <a:srgbClr val="893B7E"/>
                </a:solidFill>
                <a:latin typeface="隶书" pitchFamily="49" charset="-122"/>
                <a:ea typeface="隶书" pitchFamily="49" charset="-122"/>
              </a:rPr>
              <a:t>1</a:t>
            </a:r>
            <a:r>
              <a:rPr lang="zh-CN" altLang="en-US" sz="2800" dirty="0">
                <a:solidFill>
                  <a:srgbClr val="893B7E"/>
                </a:solidFill>
                <a:latin typeface="隶书" pitchFamily="49" charset="-122"/>
                <a:ea typeface="隶书" pitchFamily="49" charset="-122"/>
              </a:rPr>
              <a:t>）二阶最优模型</a:t>
            </a:r>
          </a:p>
          <a:p>
            <a:pPr lvl="1" eaLnBrk="1" hangingPunct="1"/>
            <a:r>
              <a:rPr lang="en-US" altLang="zh-CN" sz="2800" dirty="0">
                <a:solidFill>
                  <a:srgbClr val="893B7E"/>
                </a:solidFill>
                <a:latin typeface="隶书" pitchFamily="49" charset="-122"/>
                <a:ea typeface="隶书" pitchFamily="49" charset="-122"/>
              </a:rPr>
              <a:t>      </a:t>
            </a:r>
            <a:r>
              <a:rPr lang="zh-CN" altLang="en-US" sz="2800" dirty="0">
                <a:solidFill>
                  <a:srgbClr val="893B7E"/>
                </a:solidFill>
                <a:latin typeface="隶书" pitchFamily="49" charset="-122"/>
                <a:ea typeface="隶书" pitchFamily="49" charset="-122"/>
              </a:rPr>
              <a:t>（</a:t>
            </a:r>
            <a:r>
              <a:rPr lang="en-US" altLang="zh-CN" sz="2800" dirty="0">
                <a:solidFill>
                  <a:srgbClr val="893B7E"/>
                </a:solidFill>
                <a:latin typeface="隶书" pitchFamily="49" charset="-122"/>
                <a:ea typeface="隶书" pitchFamily="49" charset="-122"/>
              </a:rPr>
              <a:t>2</a:t>
            </a:r>
            <a:r>
              <a:rPr lang="zh-CN" altLang="en-US" sz="2800" dirty="0">
                <a:solidFill>
                  <a:srgbClr val="893B7E"/>
                </a:solidFill>
                <a:latin typeface="隶书" pitchFamily="49" charset="-122"/>
                <a:ea typeface="隶书" pitchFamily="49" charset="-122"/>
              </a:rPr>
              <a:t>）高阶最优模型</a:t>
            </a:r>
          </a:p>
        </p:txBody>
      </p:sp>
      <p:sp>
        <p:nvSpPr>
          <p:cNvPr id="4" name="TextBox 3"/>
          <p:cNvSpPr txBox="1">
            <a:spLocks noChangeArrowheads="1"/>
          </p:cNvSpPr>
          <p:nvPr/>
        </p:nvSpPr>
        <p:spPr bwMode="auto">
          <a:xfrm>
            <a:off x="1403648" y="3703340"/>
            <a:ext cx="7072312"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en-US" altLang="zh-CN" sz="2800" dirty="0">
                <a:solidFill>
                  <a:srgbClr val="893B7E"/>
                </a:solidFill>
                <a:latin typeface="隶书" pitchFamily="49" charset="-122"/>
                <a:ea typeface="隶书" pitchFamily="49" charset="-122"/>
                <a:sym typeface="Symbol" pitchFamily="18" charset="2"/>
              </a:rPr>
              <a:t> </a:t>
            </a:r>
            <a:r>
              <a:rPr lang="zh-CN" altLang="en-US" sz="2800" dirty="0">
                <a:solidFill>
                  <a:srgbClr val="893B7E"/>
                </a:solidFill>
                <a:latin typeface="隶书" pitchFamily="49" charset="-122"/>
                <a:ea typeface="隶书" pitchFamily="49" charset="-122"/>
                <a:sym typeface="Symbol" pitchFamily="18" charset="2"/>
              </a:rPr>
              <a:t>对数频率特性与系统性能指标的关系</a:t>
            </a:r>
            <a:endParaRPr lang="zh-CN" altLang="en-US" sz="2800" dirty="0">
              <a:solidFill>
                <a:srgbClr val="893B7E"/>
              </a:solidFill>
              <a:latin typeface="隶书" pitchFamily="49" charset="-122"/>
              <a:ea typeface="隶书" pitchFamily="49" charset="-122"/>
            </a:endParaRPr>
          </a:p>
        </p:txBody>
      </p:sp>
      <p:sp>
        <p:nvSpPr>
          <p:cNvPr id="5" name="TextBox 4"/>
          <p:cNvSpPr txBox="1">
            <a:spLocks noChangeArrowheads="1"/>
          </p:cNvSpPr>
          <p:nvPr/>
        </p:nvSpPr>
        <p:spPr bwMode="auto">
          <a:xfrm>
            <a:off x="1403648" y="4560590"/>
            <a:ext cx="7072312" cy="85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en-US" altLang="zh-CN" sz="2800">
                <a:solidFill>
                  <a:srgbClr val="893B7E"/>
                </a:solidFill>
                <a:latin typeface="隶书" pitchFamily="49" charset="-122"/>
                <a:ea typeface="隶书" pitchFamily="49" charset="-122"/>
                <a:sym typeface="Symbol" pitchFamily="18" charset="2"/>
              </a:rPr>
              <a:t> </a:t>
            </a:r>
            <a:r>
              <a:rPr lang="zh-CN" altLang="en-US" sz="2800">
                <a:solidFill>
                  <a:srgbClr val="893B7E"/>
                </a:solidFill>
                <a:latin typeface="隶书" pitchFamily="49" charset="-122"/>
                <a:ea typeface="隶书" pitchFamily="49" charset="-122"/>
                <a:sym typeface="Symbol" pitchFamily="18" charset="2"/>
              </a:rPr>
              <a:t>期望对数频率特性的控制器设计</a:t>
            </a:r>
            <a:endParaRPr lang="en-US" altLang="zh-CN" sz="2800">
              <a:solidFill>
                <a:srgbClr val="893B7E"/>
              </a:solidFill>
              <a:latin typeface="隶书" pitchFamily="49" charset="-122"/>
              <a:ea typeface="隶书" pitchFamily="49" charset="-122"/>
            </a:endParaRPr>
          </a:p>
          <a:p>
            <a:pPr eaLnBrk="1" hangingPunct="1"/>
            <a:endParaRPr lang="zh-CN" altLang="en-US"/>
          </a:p>
        </p:txBody>
      </p:sp>
      <p:sp>
        <p:nvSpPr>
          <p:cNvPr id="6"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grpSp>
        <p:nvGrpSpPr>
          <p:cNvPr id="7" name="Group 13"/>
          <p:cNvGrpSpPr>
            <a:grpSpLocks/>
          </p:cNvGrpSpPr>
          <p:nvPr/>
        </p:nvGrpSpPr>
        <p:grpSpPr bwMode="auto">
          <a:xfrm>
            <a:off x="1835696" y="908720"/>
            <a:ext cx="5832648" cy="576064"/>
            <a:chOff x="1927" y="300"/>
            <a:chExt cx="2087" cy="453"/>
          </a:xfrm>
          <a:solidFill>
            <a:srgbClr val="92D050"/>
          </a:solidFill>
        </p:grpSpPr>
        <p:sp>
          <p:nvSpPr>
            <p:cNvPr id="8" name="AutoShape 7"/>
            <p:cNvSpPr>
              <a:spLocks noChangeArrowheads="1"/>
            </p:cNvSpPr>
            <p:nvPr/>
          </p:nvSpPr>
          <p:spPr bwMode="gray">
            <a:xfrm>
              <a:off x="1927" y="300"/>
              <a:ext cx="2087" cy="453"/>
            </a:xfrm>
            <a:prstGeom prst="roundRect">
              <a:avLst>
                <a:gd name="adj" fmla="val 50000"/>
              </a:avLst>
            </a:prstGeom>
            <a:grpFill/>
            <a:ln w="57150">
              <a:solidFill>
                <a:srgbClr val="FFFF00"/>
              </a:solidFill>
              <a:round/>
              <a:headEnd/>
              <a:tailEnd/>
            </a:ln>
            <a:effectLst>
              <a:outerShdw dist="52363" dir="4557825" algn="ctr" rotWithShape="0">
                <a:srgbClr val="1C1C1C">
                  <a:alpha val="50000"/>
                </a:srgbClr>
              </a:outerShdw>
            </a:effec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defRPr/>
              </a:pPr>
              <a:endParaRPr lang="zh-CN" altLang="en-US" sz="1800"/>
            </a:p>
          </p:txBody>
        </p:sp>
        <p:sp>
          <p:nvSpPr>
            <p:cNvPr id="9" name="Text Box 8"/>
            <p:cNvSpPr txBox="1">
              <a:spLocks noChangeArrowheads="1"/>
            </p:cNvSpPr>
            <p:nvPr/>
          </p:nvSpPr>
          <p:spPr bwMode="auto">
            <a:xfrm>
              <a:off x="2004" y="391"/>
              <a:ext cx="1949" cy="305"/>
            </a:xfrm>
            <a:prstGeom prst="rect">
              <a:avLst/>
            </a:prstGeom>
            <a:grp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400" b="1" dirty="0">
                  <a:latin typeface="黑体" panose="02010609060101010101" pitchFamily="49" charset="-122"/>
                  <a:ea typeface="黑体" panose="02010609060101010101" pitchFamily="49" charset="-122"/>
                </a:rPr>
                <a:t>7.5 </a:t>
              </a:r>
              <a:r>
                <a:rPr lang="zh-CN" altLang="en-US" sz="2400" b="1" dirty="0">
                  <a:latin typeface="黑体" panose="02010609060101010101" pitchFamily="49" charset="-122"/>
                  <a:ea typeface="黑体" panose="02010609060101010101" pitchFamily="49" charset="-122"/>
                </a:rPr>
                <a:t>用频域法对系统进行设计与校正</a:t>
              </a:r>
            </a:p>
          </p:txBody>
        </p:sp>
      </p:grpSp>
    </p:spTree>
    <p:extLst>
      <p:ext uri="{BB962C8B-B14F-4D97-AF65-F5344CB8AC3E}">
        <p14:creationId xmlns="" xmlns:p14="http://schemas.microsoft.com/office/powerpoint/2010/main" val="9801698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283"/>
                                        </p:tgtEl>
                                        <p:attrNameLst>
                                          <p:attrName>style.visibility</p:attrName>
                                        </p:attrNameLst>
                                      </p:cBhvr>
                                      <p:to>
                                        <p:strVal val="visible"/>
                                      </p:to>
                                    </p:set>
                                    <p:anim calcmode="lin" valueType="num">
                                      <p:cBhvr additive="base">
                                        <p:cTn id="7" dur="500" fill="hold"/>
                                        <p:tgtEl>
                                          <p:spTgt spid="97283"/>
                                        </p:tgtEl>
                                        <p:attrNameLst>
                                          <p:attrName>ppt_x</p:attrName>
                                        </p:attrNameLst>
                                      </p:cBhvr>
                                      <p:tavLst>
                                        <p:tav tm="0">
                                          <p:val>
                                            <p:strVal val="#ppt_x"/>
                                          </p:val>
                                        </p:tav>
                                        <p:tav tm="100000">
                                          <p:val>
                                            <p:strVal val="#ppt_x"/>
                                          </p:val>
                                        </p:tav>
                                      </p:tavLst>
                                    </p:anim>
                                    <p:anim calcmode="lin" valueType="num">
                                      <p:cBhvr additive="base">
                                        <p:cTn id="8" dur="500" fill="hold"/>
                                        <p:tgtEl>
                                          <p:spTgt spid="9728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857232"/>
            <a:ext cx="8229600" cy="785818"/>
          </a:xfrm>
        </p:spPr>
        <p:txBody>
          <a:bodyPr>
            <a:normAutofit/>
          </a:bodyPr>
          <a:lstStyle/>
          <a:p>
            <a:pPr lvl="0" algn="l"/>
            <a:r>
              <a:rPr lang="zh-CN" altLang="en-US" b="1" dirty="0" smtClean="0">
                <a:solidFill>
                  <a:srgbClr val="0000FF"/>
                </a:solidFill>
              </a:rPr>
              <a:t>开环频域指标</a:t>
            </a:r>
            <a:endParaRPr lang="zh-CN" altLang="en-US" dirty="0"/>
          </a:p>
        </p:txBody>
      </p:sp>
      <p:grpSp>
        <p:nvGrpSpPr>
          <p:cNvPr id="21" name="组合 61"/>
          <p:cNvGrpSpPr/>
          <p:nvPr/>
        </p:nvGrpSpPr>
        <p:grpSpPr>
          <a:xfrm>
            <a:off x="928662" y="1571612"/>
            <a:ext cx="7026833" cy="4017875"/>
            <a:chOff x="827584" y="2003413"/>
            <a:chExt cx="7026833" cy="4017875"/>
          </a:xfrm>
        </p:grpSpPr>
        <p:grpSp>
          <p:nvGrpSpPr>
            <p:cNvPr id="22" name="Group 31"/>
            <p:cNvGrpSpPr>
              <a:grpSpLocks/>
            </p:cNvGrpSpPr>
            <p:nvPr/>
          </p:nvGrpSpPr>
          <p:grpSpPr bwMode="auto">
            <a:xfrm>
              <a:off x="827584" y="2003412"/>
              <a:ext cx="7026827" cy="1338960"/>
              <a:chOff x="158" y="951"/>
              <a:chExt cx="5455" cy="989"/>
            </a:xfrm>
          </p:grpSpPr>
          <p:graphicFrame>
            <p:nvGraphicFramePr>
              <p:cNvPr id="35" name="Object 2"/>
              <p:cNvGraphicFramePr>
                <a:graphicFrameLocks noChangeAspect="1"/>
              </p:cNvGraphicFramePr>
              <p:nvPr/>
            </p:nvGraphicFramePr>
            <p:xfrm>
              <a:off x="340" y="1071"/>
              <a:ext cx="402" cy="475"/>
            </p:xfrm>
            <a:graphic>
              <a:graphicData uri="http://schemas.openxmlformats.org/presentationml/2006/ole">
                <p:oleObj spid="_x0000_s217095" name="Equation" r:id="rId3" imgW="155520" imgH="187920" progId="">
                  <p:embed/>
                </p:oleObj>
              </a:graphicData>
            </a:graphic>
          </p:graphicFrame>
          <p:sp>
            <p:nvSpPr>
              <p:cNvPr id="36" name="Rectangle 30"/>
              <p:cNvSpPr>
                <a:spLocks noChangeArrowheads="1"/>
              </p:cNvSpPr>
              <p:nvPr/>
            </p:nvSpPr>
            <p:spPr bwMode="auto">
              <a:xfrm>
                <a:off x="158" y="951"/>
                <a:ext cx="5455" cy="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50000"/>
                  </a:lnSpc>
                </a:pPr>
                <a:r>
                  <a:rPr lang="zh-CN" altLang="en-US" sz="3200" dirty="0">
                    <a:latin typeface="隶书" pitchFamily="49" charset="-122"/>
                    <a:ea typeface="黑体" pitchFamily="49" charset="-122"/>
                  </a:rPr>
                  <a:t>     </a:t>
                </a:r>
                <a:r>
                  <a:rPr lang="zh-CN" altLang="en-US" sz="3200" dirty="0">
                    <a:ea typeface="黑体" pitchFamily="49" charset="-122"/>
                  </a:rPr>
                  <a:t>——</a:t>
                </a:r>
                <a:r>
                  <a:rPr lang="zh-CN" altLang="en-US" sz="3200" dirty="0">
                    <a:latin typeface="隶书" pitchFamily="49" charset="-122"/>
                    <a:ea typeface="黑体" pitchFamily="49" charset="-122"/>
                  </a:rPr>
                  <a:t> 开环剪切频率 </a:t>
                </a:r>
                <a:r>
                  <a:rPr lang="en-US" altLang="zh-CN" sz="3200" dirty="0">
                    <a:ea typeface="黑体" pitchFamily="49" charset="-122"/>
                  </a:rPr>
                  <a:t>(rad/s) ；</a:t>
                </a:r>
                <a:r>
                  <a:rPr lang="en-US" altLang="zh-CN" sz="3200" dirty="0">
                    <a:latin typeface="隶书" pitchFamily="49" charset="-122"/>
                    <a:ea typeface="黑体" pitchFamily="49" charset="-122"/>
                  </a:rPr>
                  <a:t/>
                </a:r>
                <a:br>
                  <a:rPr lang="en-US" altLang="zh-CN" sz="3200" dirty="0">
                    <a:latin typeface="隶书" pitchFamily="49" charset="-122"/>
                    <a:ea typeface="黑体" pitchFamily="49" charset="-122"/>
                  </a:rPr>
                </a:br>
                <a:endParaRPr lang="zh-CN" altLang="en-US" sz="3200" dirty="0">
                  <a:latin typeface="隶书" pitchFamily="49" charset="-122"/>
                  <a:ea typeface="黑体" pitchFamily="49" charset="-122"/>
                </a:endParaRPr>
              </a:p>
            </p:txBody>
          </p:sp>
        </p:grpSp>
        <p:grpSp>
          <p:nvGrpSpPr>
            <p:cNvPr id="23" name="Group 31"/>
            <p:cNvGrpSpPr>
              <a:grpSpLocks/>
            </p:cNvGrpSpPr>
            <p:nvPr/>
          </p:nvGrpSpPr>
          <p:grpSpPr bwMode="auto">
            <a:xfrm>
              <a:off x="827584" y="2550286"/>
              <a:ext cx="7026834" cy="1699702"/>
              <a:chOff x="-67" y="636"/>
              <a:chExt cx="5455" cy="1381"/>
            </a:xfrm>
          </p:grpSpPr>
          <p:graphicFrame>
            <p:nvGraphicFramePr>
              <p:cNvPr id="33" name="Object 26"/>
              <p:cNvGraphicFramePr>
                <a:graphicFrameLocks noChangeAspect="1"/>
              </p:cNvGraphicFramePr>
              <p:nvPr/>
            </p:nvGraphicFramePr>
            <p:xfrm>
              <a:off x="113" y="1414"/>
              <a:ext cx="412" cy="460"/>
            </p:xfrm>
            <a:graphic>
              <a:graphicData uri="http://schemas.openxmlformats.org/presentationml/2006/ole">
                <p:oleObj spid="_x0000_s217096" name="Equation" r:id="rId4" imgW="177120" imgH="198720" progId="">
                  <p:embed/>
                </p:oleObj>
              </a:graphicData>
            </a:graphic>
          </p:graphicFrame>
          <p:sp>
            <p:nvSpPr>
              <p:cNvPr id="34" name="Rectangle 30"/>
              <p:cNvSpPr>
                <a:spLocks noChangeArrowheads="1"/>
              </p:cNvSpPr>
              <p:nvPr/>
            </p:nvSpPr>
            <p:spPr bwMode="auto">
              <a:xfrm>
                <a:off x="-67" y="636"/>
                <a:ext cx="5455" cy="13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50000"/>
                  </a:lnSpc>
                </a:pPr>
                <a:r>
                  <a:rPr lang="zh-CN" altLang="en-US" sz="3200" dirty="0">
                    <a:latin typeface="隶书" pitchFamily="49" charset="-122"/>
                    <a:ea typeface="黑体" pitchFamily="49" charset="-122"/>
                  </a:rPr>
                  <a:t/>
                </a:r>
                <a:br>
                  <a:rPr lang="zh-CN" altLang="en-US" sz="3200" dirty="0">
                    <a:latin typeface="隶书" pitchFamily="49" charset="-122"/>
                    <a:ea typeface="黑体" pitchFamily="49" charset="-122"/>
                  </a:rPr>
                </a:br>
                <a:r>
                  <a:rPr lang="zh-CN" altLang="en-US" sz="3200" dirty="0">
                    <a:latin typeface="隶书" pitchFamily="49" charset="-122"/>
                    <a:ea typeface="黑体" pitchFamily="49" charset="-122"/>
                  </a:rPr>
                  <a:t>     </a:t>
                </a:r>
                <a:r>
                  <a:rPr lang="zh-CN" altLang="en-US" sz="3200" dirty="0">
                    <a:ea typeface="黑体" pitchFamily="49" charset="-122"/>
                  </a:rPr>
                  <a:t>——</a:t>
                </a:r>
                <a:r>
                  <a:rPr lang="zh-CN" altLang="en-US" sz="3200" dirty="0">
                    <a:latin typeface="隶书" pitchFamily="49" charset="-122"/>
                    <a:ea typeface="黑体" pitchFamily="49" charset="-122"/>
                  </a:rPr>
                  <a:t> 幅值裕量；</a:t>
                </a:r>
                <a:r>
                  <a:rPr lang="zh-CN" altLang="en-US" sz="3200" dirty="0">
                    <a:solidFill>
                      <a:srgbClr val="3333FF"/>
                    </a:solidFill>
                    <a:latin typeface="隶书" pitchFamily="49" charset="-122"/>
                    <a:ea typeface="黑体" pitchFamily="49" charset="-122"/>
                  </a:rPr>
                  <a:t/>
                </a:r>
                <a:br>
                  <a:rPr lang="zh-CN" altLang="en-US" sz="3200" dirty="0">
                    <a:solidFill>
                      <a:srgbClr val="3333FF"/>
                    </a:solidFill>
                    <a:latin typeface="隶书" pitchFamily="49" charset="-122"/>
                    <a:ea typeface="黑体" pitchFamily="49" charset="-122"/>
                  </a:rPr>
                </a:br>
                <a:endParaRPr lang="zh-CN" altLang="en-US" sz="3200" dirty="0">
                  <a:latin typeface="隶书" pitchFamily="49" charset="-122"/>
                  <a:ea typeface="黑体" pitchFamily="49" charset="-122"/>
                </a:endParaRPr>
              </a:p>
            </p:txBody>
          </p:sp>
        </p:grpSp>
        <p:grpSp>
          <p:nvGrpSpPr>
            <p:cNvPr id="24" name="Group 31"/>
            <p:cNvGrpSpPr>
              <a:grpSpLocks/>
            </p:cNvGrpSpPr>
            <p:nvPr/>
          </p:nvGrpSpPr>
          <p:grpSpPr bwMode="auto">
            <a:xfrm>
              <a:off x="827584" y="3237289"/>
              <a:ext cx="7026835" cy="1484975"/>
              <a:chOff x="158" y="816"/>
              <a:chExt cx="5455" cy="1392"/>
            </a:xfrm>
          </p:grpSpPr>
          <p:graphicFrame>
            <p:nvGraphicFramePr>
              <p:cNvPr id="31" name="Object 33"/>
              <p:cNvGraphicFramePr>
                <a:graphicFrameLocks noChangeAspect="1"/>
              </p:cNvGraphicFramePr>
              <p:nvPr/>
            </p:nvGraphicFramePr>
            <p:xfrm>
              <a:off x="370" y="1756"/>
              <a:ext cx="405" cy="452"/>
            </p:xfrm>
            <a:graphic>
              <a:graphicData uri="http://schemas.openxmlformats.org/presentationml/2006/ole">
                <p:oleObj spid="_x0000_s217097" name="Equation" r:id="rId5" imgW="177120" imgH="198720" progId="">
                  <p:embed/>
                </p:oleObj>
              </a:graphicData>
            </a:graphic>
          </p:graphicFrame>
          <p:sp>
            <p:nvSpPr>
              <p:cNvPr id="32" name="Rectangle 30"/>
              <p:cNvSpPr>
                <a:spLocks noChangeArrowheads="1"/>
              </p:cNvSpPr>
              <p:nvPr/>
            </p:nvSpPr>
            <p:spPr bwMode="auto">
              <a:xfrm>
                <a:off x="158" y="816"/>
                <a:ext cx="5455" cy="13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50000"/>
                  </a:lnSpc>
                </a:pPr>
                <a:r>
                  <a:rPr lang="zh-CN" altLang="en-US" sz="3200" dirty="0">
                    <a:solidFill>
                      <a:srgbClr val="3333FF"/>
                    </a:solidFill>
                    <a:latin typeface="隶书" pitchFamily="49" charset="-122"/>
                    <a:ea typeface="黑体" pitchFamily="49" charset="-122"/>
                  </a:rPr>
                  <a:t/>
                </a:r>
                <a:br>
                  <a:rPr lang="zh-CN" altLang="en-US" sz="3200" dirty="0">
                    <a:solidFill>
                      <a:srgbClr val="3333FF"/>
                    </a:solidFill>
                    <a:latin typeface="隶书" pitchFamily="49" charset="-122"/>
                    <a:ea typeface="黑体" pitchFamily="49" charset="-122"/>
                  </a:rPr>
                </a:br>
                <a:r>
                  <a:rPr lang="zh-CN" altLang="en-US" sz="3200" dirty="0">
                    <a:solidFill>
                      <a:srgbClr val="3333FF"/>
                    </a:solidFill>
                    <a:latin typeface="隶书" pitchFamily="49" charset="-122"/>
                    <a:ea typeface="黑体" pitchFamily="49" charset="-122"/>
                  </a:rPr>
                  <a:t>     </a:t>
                </a:r>
                <a:r>
                  <a:rPr lang="zh-CN" altLang="en-US" sz="3200" dirty="0">
                    <a:solidFill>
                      <a:srgbClr val="3333FF"/>
                    </a:solidFill>
                    <a:ea typeface="黑体" pitchFamily="49" charset="-122"/>
                  </a:rPr>
                  <a:t>——</a:t>
                </a:r>
                <a:r>
                  <a:rPr lang="zh-CN" altLang="en-US" sz="3200" dirty="0">
                    <a:solidFill>
                      <a:srgbClr val="3333FF"/>
                    </a:solidFill>
                    <a:latin typeface="隶书" pitchFamily="49" charset="-122"/>
                    <a:ea typeface="黑体" pitchFamily="49" charset="-122"/>
                  </a:rPr>
                  <a:t> 静态位置误差系数；</a:t>
                </a:r>
                <a:br>
                  <a:rPr lang="zh-CN" altLang="en-US" sz="3200" dirty="0">
                    <a:solidFill>
                      <a:srgbClr val="3333FF"/>
                    </a:solidFill>
                    <a:latin typeface="隶书" pitchFamily="49" charset="-122"/>
                    <a:ea typeface="黑体" pitchFamily="49" charset="-122"/>
                  </a:rPr>
                </a:br>
                <a:endParaRPr lang="zh-CN" altLang="en-US" sz="3200" dirty="0">
                  <a:latin typeface="隶书" pitchFamily="49" charset="-122"/>
                  <a:ea typeface="黑体" pitchFamily="49" charset="-122"/>
                </a:endParaRPr>
              </a:p>
            </p:txBody>
          </p:sp>
        </p:grpSp>
        <p:grpSp>
          <p:nvGrpSpPr>
            <p:cNvPr id="25" name="Group 31"/>
            <p:cNvGrpSpPr>
              <a:grpSpLocks/>
            </p:cNvGrpSpPr>
            <p:nvPr/>
          </p:nvGrpSpPr>
          <p:grpSpPr bwMode="auto">
            <a:xfrm>
              <a:off x="827584" y="3946929"/>
              <a:ext cx="7026840" cy="1699703"/>
              <a:chOff x="158" y="972"/>
              <a:chExt cx="5455" cy="1381"/>
            </a:xfrm>
          </p:grpSpPr>
          <p:graphicFrame>
            <p:nvGraphicFramePr>
              <p:cNvPr id="29" name="Object 40"/>
              <p:cNvGraphicFramePr>
                <a:graphicFrameLocks noChangeAspect="1"/>
              </p:cNvGraphicFramePr>
              <p:nvPr/>
            </p:nvGraphicFramePr>
            <p:xfrm>
              <a:off x="383" y="1725"/>
              <a:ext cx="382" cy="404"/>
            </p:xfrm>
            <a:graphic>
              <a:graphicData uri="http://schemas.openxmlformats.org/presentationml/2006/ole">
                <p:oleObj spid="_x0000_s217098" name="Equation" r:id="rId6" imgW="177120" imgH="187920" progId="">
                  <p:embed/>
                </p:oleObj>
              </a:graphicData>
            </a:graphic>
          </p:graphicFrame>
          <p:sp>
            <p:nvSpPr>
              <p:cNvPr id="30" name="Rectangle 30"/>
              <p:cNvSpPr>
                <a:spLocks noChangeArrowheads="1"/>
              </p:cNvSpPr>
              <p:nvPr/>
            </p:nvSpPr>
            <p:spPr bwMode="auto">
              <a:xfrm>
                <a:off x="158" y="972"/>
                <a:ext cx="5455" cy="13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50000"/>
                  </a:lnSpc>
                </a:pPr>
                <a:r>
                  <a:rPr lang="zh-CN" altLang="en-US" sz="3200" dirty="0">
                    <a:solidFill>
                      <a:srgbClr val="3333FF"/>
                    </a:solidFill>
                    <a:latin typeface="隶书" pitchFamily="49" charset="-122"/>
                    <a:ea typeface="黑体" pitchFamily="49" charset="-122"/>
                  </a:rPr>
                  <a:t/>
                </a:r>
                <a:br>
                  <a:rPr lang="zh-CN" altLang="en-US" sz="3200" dirty="0">
                    <a:solidFill>
                      <a:srgbClr val="3333FF"/>
                    </a:solidFill>
                    <a:latin typeface="隶书" pitchFamily="49" charset="-122"/>
                    <a:ea typeface="黑体" pitchFamily="49" charset="-122"/>
                  </a:rPr>
                </a:br>
                <a:r>
                  <a:rPr lang="zh-CN" altLang="en-US" sz="3200" dirty="0">
                    <a:latin typeface="隶书" pitchFamily="49" charset="-122"/>
                    <a:ea typeface="黑体" pitchFamily="49" charset="-122"/>
                  </a:rPr>
                  <a:t>     </a:t>
                </a:r>
                <a:r>
                  <a:rPr lang="zh-CN" altLang="en-US" sz="3200" dirty="0">
                    <a:ea typeface="黑体" pitchFamily="49" charset="-122"/>
                  </a:rPr>
                  <a:t>——</a:t>
                </a:r>
                <a:r>
                  <a:rPr lang="zh-CN" altLang="en-US" sz="3200" dirty="0">
                    <a:latin typeface="隶书" pitchFamily="49" charset="-122"/>
                    <a:ea typeface="黑体" pitchFamily="49" charset="-122"/>
                  </a:rPr>
                  <a:t> 静态速度误差系数； </a:t>
                </a:r>
                <a:r>
                  <a:rPr lang="zh-CN" altLang="en-US" sz="3200" dirty="0">
                    <a:solidFill>
                      <a:srgbClr val="3333FF"/>
                    </a:solidFill>
                    <a:latin typeface="隶书" pitchFamily="49" charset="-122"/>
                    <a:ea typeface="黑体" pitchFamily="49" charset="-122"/>
                  </a:rPr>
                  <a:t/>
                </a:r>
                <a:br>
                  <a:rPr lang="zh-CN" altLang="en-US" sz="3200" dirty="0">
                    <a:solidFill>
                      <a:srgbClr val="3333FF"/>
                    </a:solidFill>
                    <a:latin typeface="隶书" pitchFamily="49" charset="-122"/>
                    <a:ea typeface="黑体" pitchFamily="49" charset="-122"/>
                  </a:rPr>
                </a:br>
                <a:endParaRPr lang="zh-CN" altLang="en-US" sz="3200" dirty="0">
                  <a:latin typeface="隶书" pitchFamily="49" charset="-122"/>
                  <a:ea typeface="黑体" pitchFamily="49" charset="-122"/>
                </a:endParaRPr>
              </a:p>
            </p:txBody>
          </p:sp>
        </p:grpSp>
        <p:grpSp>
          <p:nvGrpSpPr>
            <p:cNvPr id="26" name="Group 31"/>
            <p:cNvGrpSpPr>
              <a:grpSpLocks/>
            </p:cNvGrpSpPr>
            <p:nvPr/>
          </p:nvGrpSpPr>
          <p:grpSpPr bwMode="auto">
            <a:xfrm>
              <a:off x="827579" y="4566510"/>
              <a:ext cx="7026828" cy="1454778"/>
              <a:chOff x="5693" y="610"/>
              <a:chExt cx="5455" cy="1182"/>
            </a:xfrm>
          </p:grpSpPr>
          <p:graphicFrame>
            <p:nvGraphicFramePr>
              <p:cNvPr id="27" name="Object 47"/>
              <p:cNvGraphicFramePr>
                <a:graphicFrameLocks noChangeAspect="1"/>
              </p:cNvGraphicFramePr>
              <p:nvPr/>
            </p:nvGraphicFramePr>
            <p:xfrm>
              <a:off x="5918" y="1380"/>
              <a:ext cx="360" cy="412"/>
            </p:xfrm>
            <a:graphic>
              <a:graphicData uri="http://schemas.openxmlformats.org/presentationml/2006/ole">
                <p:oleObj spid="_x0000_s217099" name="Equation" r:id="rId7" imgW="166320" imgH="187920" progId="">
                  <p:embed/>
                </p:oleObj>
              </a:graphicData>
            </a:graphic>
          </p:graphicFrame>
          <p:sp>
            <p:nvSpPr>
              <p:cNvPr id="28" name="Rectangle 30"/>
              <p:cNvSpPr>
                <a:spLocks noChangeArrowheads="1"/>
              </p:cNvSpPr>
              <p:nvPr/>
            </p:nvSpPr>
            <p:spPr bwMode="auto">
              <a:xfrm>
                <a:off x="5693" y="610"/>
                <a:ext cx="5455" cy="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50000"/>
                  </a:lnSpc>
                </a:pPr>
                <a:r>
                  <a:rPr lang="zh-CN" altLang="en-US" sz="3200" dirty="0">
                    <a:solidFill>
                      <a:srgbClr val="3333FF"/>
                    </a:solidFill>
                    <a:latin typeface="隶书" pitchFamily="49" charset="-122"/>
                    <a:ea typeface="黑体" pitchFamily="49" charset="-122"/>
                  </a:rPr>
                  <a:t/>
                </a:r>
                <a:br>
                  <a:rPr lang="zh-CN" altLang="en-US" sz="3200" dirty="0">
                    <a:solidFill>
                      <a:srgbClr val="3333FF"/>
                    </a:solidFill>
                    <a:latin typeface="隶书" pitchFamily="49" charset="-122"/>
                    <a:ea typeface="黑体" pitchFamily="49" charset="-122"/>
                  </a:rPr>
                </a:br>
                <a:r>
                  <a:rPr lang="zh-CN" altLang="en-US" sz="3200" dirty="0">
                    <a:solidFill>
                      <a:srgbClr val="3333FF"/>
                    </a:solidFill>
                    <a:latin typeface="隶书" pitchFamily="49" charset="-122"/>
                    <a:ea typeface="黑体" pitchFamily="49" charset="-122"/>
                  </a:rPr>
                  <a:t>     </a:t>
                </a:r>
                <a:r>
                  <a:rPr lang="zh-CN" altLang="en-US" sz="3200" dirty="0">
                    <a:solidFill>
                      <a:srgbClr val="3333FF"/>
                    </a:solidFill>
                    <a:ea typeface="黑体" pitchFamily="49" charset="-122"/>
                  </a:rPr>
                  <a:t>——</a:t>
                </a:r>
                <a:r>
                  <a:rPr lang="zh-CN" altLang="en-US" sz="3200" dirty="0">
                    <a:solidFill>
                      <a:srgbClr val="3333FF"/>
                    </a:solidFill>
                    <a:latin typeface="隶书" pitchFamily="49" charset="-122"/>
                    <a:ea typeface="黑体" pitchFamily="49" charset="-122"/>
                  </a:rPr>
                  <a:t> 静态加速度误差系数。</a:t>
                </a:r>
                <a:r>
                  <a:rPr lang="zh-CN" altLang="en-US" sz="3200" dirty="0">
                    <a:latin typeface="隶书" pitchFamily="49" charset="-122"/>
                    <a:ea typeface="黑体" pitchFamily="49" charset="-122"/>
                  </a:rPr>
                  <a:t> </a:t>
                </a:r>
              </a:p>
            </p:txBody>
          </p:sp>
        </p:grpSp>
      </p:grpSp>
      <p:sp>
        <p:nvSpPr>
          <p:cNvPr id="37" name="矩形 36"/>
          <p:cNvSpPr/>
          <p:nvPr/>
        </p:nvSpPr>
        <p:spPr>
          <a:xfrm>
            <a:off x="1928794" y="2357430"/>
            <a:ext cx="4572000" cy="861774"/>
          </a:xfrm>
          <a:prstGeom prst="rect">
            <a:avLst/>
          </a:prstGeom>
        </p:spPr>
        <p:txBody>
          <a:bodyPr>
            <a:spAutoFit/>
          </a:bodyPr>
          <a:lstStyle/>
          <a:p>
            <a:r>
              <a:rPr kumimoji="1" lang="zh-CN" altLang="en-US" sz="3200" b="1" dirty="0" smtClean="0">
                <a:solidFill>
                  <a:srgbClr val="3333FF"/>
                </a:solidFill>
                <a:latin typeface="Arial" charset="0"/>
                <a:ea typeface="黑体" pitchFamily="49" charset="-122"/>
              </a:rPr>
              <a:t>——</a:t>
            </a:r>
            <a:r>
              <a:rPr lang="en-US" altLang="zh-CN" sz="3200" dirty="0" smtClean="0">
                <a:solidFill>
                  <a:srgbClr val="3333FF"/>
                </a:solidFill>
                <a:latin typeface="隶书" pitchFamily="49" charset="-122"/>
                <a:ea typeface="黑体" pitchFamily="49" charset="-122"/>
              </a:rPr>
              <a:t> </a:t>
            </a:r>
            <a:r>
              <a:rPr lang="zh-CN" altLang="en-US" sz="3200" dirty="0" smtClean="0">
                <a:solidFill>
                  <a:srgbClr val="3333FF"/>
                </a:solidFill>
                <a:latin typeface="隶书" pitchFamily="49" charset="-122"/>
                <a:ea typeface="黑体" pitchFamily="49" charset="-122"/>
              </a:rPr>
              <a:t>相位裕量</a:t>
            </a:r>
            <a:r>
              <a:rPr lang="en-US" altLang="zh-CN" sz="3200" dirty="0" smtClean="0">
                <a:solidFill>
                  <a:srgbClr val="3333FF"/>
                </a:solidFill>
                <a:latin typeface="隶书" pitchFamily="49" charset="-122"/>
                <a:ea typeface="黑体" pitchFamily="49" charset="-122"/>
              </a:rPr>
              <a:t>(</a:t>
            </a:r>
            <a:r>
              <a:rPr lang="en-US" altLang="zh-CN" sz="3200" dirty="0" smtClean="0">
                <a:solidFill>
                  <a:srgbClr val="3333FF"/>
                </a:solidFill>
                <a:latin typeface="隶书" pitchFamily="49" charset="-122"/>
                <a:ea typeface="隶书" pitchFamily="49" charset="-122"/>
              </a:rPr>
              <a:t>°</a:t>
            </a:r>
            <a:r>
              <a:rPr lang="en-US" altLang="zh-CN" sz="3200" dirty="0" smtClean="0">
                <a:solidFill>
                  <a:srgbClr val="3333FF"/>
                </a:solidFill>
                <a:latin typeface="隶书" pitchFamily="49" charset="-122"/>
                <a:ea typeface="黑体" pitchFamily="49" charset="-122"/>
              </a:rPr>
              <a:t>)</a:t>
            </a:r>
            <a:r>
              <a:rPr lang="zh-CN" altLang="en-US" sz="3200" dirty="0" smtClean="0">
                <a:solidFill>
                  <a:srgbClr val="3333FF"/>
                </a:solidFill>
                <a:latin typeface="隶书" pitchFamily="49" charset="-122"/>
                <a:ea typeface="黑体" pitchFamily="49" charset="-122"/>
              </a:rPr>
              <a:t>；</a:t>
            </a:r>
            <a:r>
              <a:rPr lang="zh-CN" altLang="en-US" dirty="0" smtClean="0">
                <a:latin typeface="隶书" pitchFamily="49" charset="-122"/>
                <a:ea typeface="黑体" pitchFamily="49" charset="-122"/>
              </a:rPr>
              <a:t/>
            </a:r>
            <a:br>
              <a:rPr lang="zh-CN" altLang="en-US" dirty="0" smtClean="0">
                <a:latin typeface="隶书" pitchFamily="49" charset="-122"/>
                <a:ea typeface="黑体" pitchFamily="49" charset="-122"/>
              </a:rPr>
            </a:br>
            <a:endParaRPr lang="zh-CN" altLang="en-US" dirty="0"/>
          </a:p>
        </p:txBody>
      </p:sp>
      <p:graphicFrame>
        <p:nvGraphicFramePr>
          <p:cNvPr id="38" name="对象 37"/>
          <p:cNvGraphicFramePr>
            <a:graphicFrameLocks noChangeAspect="1"/>
          </p:cNvGraphicFramePr>
          <p:nvPr/>
        </p:nvGraphicFramePr>
        <p:xfrm>
          <a:off x="1285852" y="2428868"/>
          <a:ext cx="428628" cy="557216"/>
        </p:xfrm>
        <a:graphic>
          <a:graphicData uri="http://schemas.openxmlformats.org/presentationml/2006/ole">
            <p:oleObj spid="_x0000_s217100" name="公式" r:id="rId8" imgW="126720" imgH="164880" progId="Equation.3">
              <p:embed/>
            </p:oleObj>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ChangeArrowheads="1"/>
          </p:cNvSpPr>
          <p:nvPr/>
        </p:nvSpPr>
        <p:spPr bwMode="auto">
          <a:xfrm>
            <a:off x="642910" y="785794"/>
            <a:ext cx="7462837" cy="695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40000"/>
              </a:lnSpc>
            </a:pPr>
            <a:r>
              <a:rPr lang="zh-CN" altLang="en-US" sz="2800" dirty="0">
                <a:solidFill>
                  <a:srgbClr val="0033CC"/>
                </a:solidFill>
                <a:ea typeface="黑体" pitchFamily="49" charset="-122"/>
              </a:rPr>
              <a:t>（</a:t>
            </a:r>
            <a:r>
              <a:rPr lang="en-US" altLang="zh-CN" sz="2800" dirty="0">
                <a:solidFill>
                  <a:srgbClr val="0033CC"/>
                </a:solidFill>
                <a:ea typeface="黑体" pitchFamily="49" charset="-122"/>
              </a:rPr>
              <a:t>1</a:t>
            </a:r>
            <a:r>
              <a:rPr lang="zh-CN" altLang="en-US" sz="2800" dirty="0">
                <a:solidFill>
                  <a:srgbClr val="0033CC"/>
                </a:solidFill>
                <a:ea typeface="黑体" pitchFamily="49" charset="-122"/>
              </a:rPr>
              <a:t>）二阶最优模型</a:t>
            </a:r>
            <a:endParaRPr lang="en-US" altLang="zh-CN" sz="2800" dirty="0"/>
          </a:p>
        </p:txBody>
      </p:sp>
      <p:pic>
        <p:nvPicPr>
          <p:cNvPr id="549892" name="Picture 4" descr="kz325"/>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l="49994"/>
          <a:stretch>
            <a:fillRect/>
          </a:stretch>
        </p:blipFill>
        <p:spPr>
          <a:xfrm>
            <a:off x="2411760" y="3158272"/>
            <a:ext cx="4815408" cy="3136472"/>
          </a:xfrm>
        </p:spPr>
      </p:pic>
      <p:sp>
        <p:nvSpPr>
          <p:cNvPr id="101380" name="Rectangle 8"/>
          <p:cNvSpPr>
            <a:spLocks noChangeArrowheads="1"/>
          </p:cNvSpPr>
          <p:nvPr/>
        </p:nvSpPr>
        <p:spPr bwMode="auto">
          <a:xfrm>
            <a:off x="1619672" y="2368846"/>
            <a:ext cx="6264696" cy="6093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rgbClr val="3333FF"/>
                </a:solidFill>
              </a:rPr>
              <a:t>典型二阶</a:t>
            </a:r>
            <a:r>
              <a:rPr lang="en-US" altLang="zh-CN" sz="2800" dirty="0">
                <a:solidFill>
                  <a:srgbClr val="3333FF"/>
                </a:solidFill>
              </a:rPr>
              <a:t>I</a:t>
            </a:r>
            <a:r>
              <a:rPr lang="zh-CN" altLang="en-US" sz="2800" dirty="0">
                <a:solidFill>
                  <a:srgbClr val="3333FF"/>
                </a:solidFill>
              </a:rPr>
              <a:t>型系统：</a:t>
            </a:r>
            <a:endParaRPr lang="zh-CN" altLang="en-US" sz="2800" dirty="0">
              <a:solidFill>
                <a:schemeClr val="tx2"/>
              </a:solidFill>
            </a:endParaRPr>
          </a:p>
        </p:txBody>
      </p:sp>
      <p:graphicFrame>
        <p:nvGraphicFramePr>
          <p:cNvPr id="31746" name="Object 4"/>
          <p:cNvGraphicFramePr>
            <a:graphicFrameLocks noChangeAspect="1"/>
          </p:cNvGraphicFramePr>
          <p:nvPr/>
        </p:nvGraphicFramePr>
        <p:xfrm>
          <a:off x="1928794" y="1428736"/>
          <a:ext cx="5924550" cy="955675"/>
        </p:xfrm>
        <a:graphic>
          <a:graphicData uri="http://schemas.openxmlformats.org/presentationml/2006/ole">
            <p:oleObj spid="_x0000_s31761" name="Equation" r:id="rId4" imgW="2043000" imgH="327600" progId="">
              <p:embed/>
            </p:oleObj>
          </a:graphicData>
        </a:graphic>
      </p:graphicFrame>
      <p:sp>
        <p:nvSpPr>
          <p:cNvPr id="8"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graphicFrame>
        <p:nvGraphicFramePr>
          <p:cNvPr id="9" name="对象 8"/>
          <p:cNvGraphicFramePr>
            <a:graphicFrameLocks noChangeAspect="1"/>
          </p:cNvGraphicFramePr>
          <p:nvPr/>
        </p:nvGraphicFramePr>
        <p:xfrm>
          <a:off x="4786314" y="2428868"/>
          <a:ext cx="1643074" cy="669401"/>
        </p:xfrm>
        <a:graphic>
          <a:graphicData uri="http://schemas.openxmlformats.org/presentationml/2006/ole">
            <p:oleObj spid="_x0000_s31762" name="公式" r:id="rId5" imgW="1028520" imgH="419040" progId="Equation.3">
              <p:embed/>
            </p:oleObj>
          </a:graphicData>
        </a:graphic>
      </p:graphicFrame>
      <p:graphicFrame>
        <p:nvGraphicFramePr>
          <p:cNvPr id="10" name="对象 9"/>
          <p:cNvGraphicFramePr>
            <a:graphicFrameLocks noChangeAspect="1"/>
          </p:cNvGraphicFramePr>
          <p:nvPr/>
        </p:nvGraphicFramePr>
        <p:xfrm>
          <a:off x="5072066" y="3214686"/>
          <a:ext cx="3286125" cy="1301750"/>
        </p:xfrm>
        <a:graphic>
          <a:graphicData uri="http://schemas.openxmlformats.org/presentationml/2006/ole">
            <p:oleObj spid="_x0000_s31763" name="公式" r:id="rId6" imgW="2057400" imgH="812520" progId="Equation.3">
              <p:embed/>
            </p:oleObj>
          </a:graphicData>
        </a:graphic>
      </p:graphicFrame>
    </p:spTree>
    <p:extLst>
      <p:ext uri="{BB962C8B-B14F-4D97-AF65-F5344CB8AC3E}">
        <p14:creationId xmlns="" xmlns:p14="http://schemas.microsoft.com/office/powerpoint/2010/main" val="1932400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1380"/>
                                        </p:tgtEl>
                                        <p:attrNameLst>
                                          <p:attrName>style.visibility</p:attrName>
                                        </p:attrNameLst>
                                      </p:cBhvr>
                                      <p:to>
                                        <p:strVal val="visible"/>
                                      </p:to>
                                    </p:set>
                                    <p:anim calcmode="lin" valueType="num">
                                      <p:cBhvr additive="base">
                                        <p:cTn id="7" dur="500" fill="hold"/>
                                        <p:tgtEl>
                                          <p:spTgt spid="101380"/>
                                        </p:tgtEl>
                                        <p:attrNameLst>
                                          <p:attrName>ppt_x</p:attrName>
                                        </p:attrNameLst>
                                      </p:cBhvr>
                                      <p:tavLst>
                                        <p:tav tm="0">
                                          <p:val>
                                            <p:strVal val="#ppt_x"/>
                                          </p:val>
                                        </p:tav>
                                        <p:tav tm="100000">
                                          <p:val>
                                            <p:strVal val="#ppt_x"/>
                                          </p:val>
                                        </p:tav>
                                      </p:tavLst>
                                    </p:anim>
                                    <p:anim calcmode="lin" valueType="num">
                                      <p:cBhvr additive="base">
                                        <p:cTn id="8" dur="500" fill="hold"/>
                                        <p:tgtEl>
                                          <p:spTgt spid="10138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549892"/>
                                        </p:tgtEl>
                                        <p:attrNameLst>
                                          <p:attrName>style.visibility</p:attrName>
                                        </p:attrNameLst>
                                      </p:cBhvr>
                                      <p:to>
                                        <p:strVal val="visible"/>
                                      </p:to>
                                    </p:set>
                                    <p:animEffect transition="in" filter="blinds(horizontal)">
                                      <p:cBhvr>
                                        <p:cTn id="13" dur="500"/>
                                        <p:tgtEl>
                                          <p:spTgt spid="549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3" name="Group 21"/>
          <p:cNvGrpSpPr>
            <a:grpSpLocks/>
          </p:cNvGrpSpPr>
          <p:nvPr/>
        </p:nvGrpSpPr>
        <p:grpSpPr bwMode="auto">
          <a:xfrm>
            <a:off x="69593" y="1267943"/>
            <a:ext cx="8893431" cy="5113386"/>
            <a:chOff x="0" y="572"/>
            <a:chExt cx="5760" cy="3402"/>
          </a:xfrm>
        </p:grpSpPr>
        <p:sp>
          <p:nvSpPr>
            <p:cNvPr id="32779" name="Line 22"/>
            <p:cNvSpPr>
              <a:spLocks noChangeShapeType="1"/>
            </p:cNvSpPr>
            <p:nvPr/>
          </p:nvSpPr>
          <p:spPr bwMode="auto">
            <a:xfrm>
              <a:off x="22" y="3974"/>
              <a:ext cx="5713" cy="0"/>
            </a:xfrm>
            <a:prstGeom prst="line">
              <a:avLst/>
            </a:prstGeom>
            <a:noFill/>
            <a:ln w="6350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2780" name="Line 23"/>
            <p:cNvSpPr>
              <a:spLocks noChangeShapeType="1"/>
            </p:cNvSpPr>
            <p:nvPr/>
          </p:nvSpPr>
          <p:spPr bwMode="auto">
            <a:xfrm>
              <a:off x="0" y="572"/>
              <a:ext cx="5760" cy="0"/>
            </a:xfrm>
            <a:prstGeom prst="line">
              <a:avLst/>
            </a:prstGeom>
            <a:noFill/>
            <a:ln w="6350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32774" name="Rectangle 6"/>
          <p:cNvSpPr>
            <a:spLocks noChangeArrowheads="1"/>
          </p:cNvSpPr>
          <p:nvPr/>
        </p:nvSpPr>
        <p:spPr bwMode="auto">
          <a:xfrm>
            <a:off x="214313" y="764704"/>
            <a:ext cx="774065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a:solidFill>
                  <a:schemeClr val="tx2"/>
                </a:solidFill>
              </a:rPr>
              <a:t>典型</a:t>
            </a:r>
            <a:r>
              <a:rPr lang="zh-CN" altLang="en-US" sz="2800">
                <a:solidFill>
                  <a:srgbClr val="CC0066"/>
                </a:solidFill>
              </a:rPr>
              <a:t>二阶</a:t>
            </a:r>
            <a:r>
              <a:rPr lang="en-US" altLang="zh-CN" sz="2800">
                <a:solidFill>
                  <a:srgbClr val="CC0066"/>
                </a:solidFill>
              </a:rPr>
              <a:t>I</a:t>
            </a:r>
            <a:r>
              <a:rPr lang="zh-CN" altLang="en-US" sz="2800">
                <a:solidFill>
                  <a:srgbClr val="CC0066"/>
                </a:solidFill>
              </a:rPr>
              <a:t>型</a:t>
            </a:r>
            <a:r>
              <a:rPr lang="zh-CN" altLang="en-US" sz="2800">
                <a:solidFill>
                  <a:schemeClr val="tx2"/>
                </a:solidFill>
              </a:rPr>
              <a:t>系统的开环传递函数：</a:t>
            </a:r>
          </a:p>
        </p:txBody>
      </p:sp>
      <p:graphicFrame>
        <p:nvGraphicFramePr>
          <p:cNvPr id="32770" name="Object 2"/>
          <p:cNvGraphicFramePr>
            <a:graphicFrameLocks noChangeAspect="1"/>
          </p:cNvGraphicFramePr>
          <p:nvPr>
            <p:extLst>
              <p:ext uri="{D42A27DB-BD31-4B8C-83A1-F6EECF244321}">
                <p14:modId xmlns="" xmlns:p14="http://schemas.microsoft.com/office/powerpoint/2010/main" val="2344007297"/>
              </p:ext>
            </p:extLst>
          </p:nvPr>
        </p:nvGraphicFramePr>
        <p:xfrm>
          <a:off x="3095625" y="1483842"/>
          <a:ext cx="2605088" cy="1081087"/>
        </p:xfrm>
        <a:graphic>
          <a:graphicData uri="http://schemas.openxmlformats.org/presentationml/2006/ole">
            <p:oleObj spid="_x0000_s32812" name="Equation" r:id="rId3" imgW="895680" imgH="370440" progId="">
              <p:embed/>
            </p:oleObj>
          </a:graphicData>
        </a:graphic>
      </p:graphicFrame>
      <p:grpSp>
        <p:nvGrpSpPr>
          <p:cNvPr id="3" name="Group 17"/>
          <p:cNvGrpSpPr>
            <a:grpSpLocks/>
          </p:cNvGrpSpPr>
          <p:nvPr/>
        </p:nvGrpSpPr>
        <p:grpSpPr bwMode="auto">
          <a:xfrm>
            <a:off x="250825" y="2780829"/>
            <a:ext cx="7669213" cy="2471738"/>
            <a:chOff x="272" y="1706"/>
            <a:chExt cx="4831" cy="1557"/>
          </a:xfrm>
        </p:grpSpPr>
        <p:sp>
          <p:nvSpPr>
            <p:cNvPr id="32778" name="Rectangle 10"/>
            <p:cNvSpPr>
              <a:spLocks noChangeArrowheads="1"/>
            </p:cNvSpPr>
            <p:nvPr/>
          </p:nvSpPr>
          <p:spPr bwMode="auto">
            <a:xfrm>
              <a:off x="272" y="1766"/>
              <a:ext cx="2971"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a:solidFill>
                    <a:schemeClr val="tx2"/>
                  </a:solidFill>
                </a:rPr>
                <a:t>闭环传递函数：</a:t>
              </a:r>
            </a:p>
          </p:txBody>
        </p:sp>
        <p:graphicFrame>
          <p:nvGraphicFramePr>
            <p:cNvPr id="32772" name="Object 4"/>
            <p:cNvGraphicFramePr>
              <a:graphicFrameLocks noChangeAspect="1"/>
            </p:cNvGraphicFramePr>
            <p:nvPr/>
          </p:nvGraphicFramePr>
          <p:xfrm>
            <a:off x="2036" y="1706"/>
            <a:ext cx="3067" cy="1557"/>
          </p:xfrm>
          <a:graphic>
            <a:graphicData uri="http://schemas.openxmlformats.org/presentationml/2006/ole">
              <p:oleObj spid="_x0000_s32813" name="Equation" r:id="rId4" imgW="1678320" imgH="853920" progId="">
                <p:embed/>
              </p:oleObj>
            </a:graphicData>
          </a:graphic>
        </p:graphicFrame>
      </p:grpSp>
      <p:grpSp>
        <p:nvGrpSpPr>
          <p:cNvPr id="4" name="Group 16"/>
          <p:cNvGrpSpPr>
            <a:grpSpLocks/>
          </p:cNvGrpSpPr>
          <p:nvPr/>
        </p:nvGrpSpPr>
        <p:grpSpPr bwMode="auto">
          <a:xfrm>
            <a:off x="2428875" y="5276379"/>
            <a:ext cx="5256213" cy="1203325"/>
            <a:chOff x="1644" y="3188"/>
            <a:chExt cx="3311" cy="758"/>
          </a:xfrm>
        </p:grpSpPr>
        <p:sp>
          <p:nvSpPr>
            <p:cNvPr id="32777" name="Rectangle 12"/>
            <p:cNvSpPr>
              <a:spLocks noChangeArrowheads="1"/>
            </p:cNvSpPr>
            <p:nvPr/>
          </p:nvSpPr>
          <p:spPr bwMode="auto">
            <a:xfrm>
              <a:off x="1644" y="3361"/>
              <a:ext cx="1452"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a:solidFill>
                    <a:schemeClr val="tx2"/>
                  </a:solidFill>
                </a:rPr>
                <a:t>式中，                    </a:t>
              </a:r>
            </a:p>
          </p:txBody>
        </p:sp>
        <p:graphicFrame>
          <p:nvGraphicFramePr>
            <p:cNvPr id="32771" name="Object 3"/>
            <p:cNvGraphicFramePr>
              <a:graphicFrameLocks noChangeAspect="1"/>
            </p:cNvGraphicFramePr>
            <p:nvPr/>
          </p:nvGraphicFramePr>
          <p:xfrm>
            <a:off x="2454" y="3188"/>
            <a:ext cx="2501" cy="758"/>
          </p:xfrm>
          <a:graphic>
            <a:graphicData uri="http://schemas.openxmlformats.org/presentationml/2006/ole">
              <p:oleObj spid="_x0000_s32814" name="Equation" r:id="rId5" imgW="1367280" imgH="413640" progId="">
                <p:embed/>
              </p:oleObj>
            </a:graphicData>
          </a:graphic>
        </p:graphicFrame>
      </p:grpSp>
      <p:sp>
        <p:nvSpPr>
          <p:cNvPr id="13"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spTree>
    <p:extLst>
      <p:ext uri="{BB962C8B-B14F-4D97-AF65-F5344CB8AC3E}">
        <p14:creationId xmlns="" xmlns:p14="http://schemas.microsoft.com/office/powerpoint/2010/main" val="12139368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2"/>
          <p:cNvGraphicFramePr>
            <a:graphicFrameLocks noChangeAspect="1"/>
          </p:cNvGraphicFramePr>
          <p:nvPr/>
        </p:nvGraphicFramePr>
        <p:xfrm>
          <a:off x="539750" y="1192213"/>
          <a:ext cx="2016125" cy="1111250"/>
        </p:xfrm>
        <a:graphic>
          <a:graphicData uri="http://schemas.openxmlformats.org/presentationml/2006/ole">
            <p:oleObj spid="_x0000_s33892" name="Equation" r:id="rId3" imgW="691920" imgH="381240" progId="">
              <p:embed/>
            </p:oleObj>
          </a:graphicData>
        </a:graphic>
      </p:graphicFrame>
      <p:grpSp>
        <p:nvGrpSpPr>
          <p:cNvPr id="3" name="Group 14"/>
          <p:cNvGrpSpPr>
            <a:grpSpLocks/>
          </p:cNvGrpSpPr>
          <p:nvPr/>
        </p:nvGrpSpPr>
        <p:grpSpPr bwMode="auto">
          <a:xfrm>
            <a:off x="323850" y="2301875"/>
            <a:ext cx="4716463" cy="690563"/>
            <a:chOff x="204" y="663"/>
            <a:chExt cx="2971" cy="408"/>
          </a:xfrm>
        </p:grpSpPr>
        <p:sp>
          <p:nvSpPr>
            <p:cNvPr id="33809" name="Rectangle 6"/>
            <p:cNvSpPr>
              <a:spLocks noChangeArrowheads="1"/>
            </p:cNvSpPr>
            <p:nvPr/>
          </p:nvSpPr>
          <p:spPr bwMode="auto">
            <a:xfrm>
              <a:off x="204" y="663"/>
              <a:ext cx="2971"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a:solidFill>
                    <a:srgbClr val="CC0066"/>
                  </a:solidFill>
                </a:rPr>
                <a:t>最佳阻尼比</a:t>
              </a:r>
            </a:p>
          </p:txBody>
        </p:sp>
        <p:graphicFrame>
          <p:nvGraphicFramePr>
            <p:cNvPr id="33800" name="Object 8"/>
            <p:cNvGraphicFramePr>
              <a:graphicFrameLocks noChangeAspect="1"/>
            </p:cNvGraphicFramePr>
            <p:nvPr/>
          </p:nvGraphicFramePr>
          <p:xfrm>
            <a:off x="1610" y="760"/>
            <a:ext cx="997" cy="311"/>
          </p:xfrm>
          <a:graphic>
            <a:graphicData uri="http://schemas.openxmlformats.org/presentationml/2006/ole">
              <p:oleObj spid="_x0000_s33893" name="Equation" r:id="rId4" imgW="541440" imgH="166320" progId="">
                <p:embed/>
              </p:oleObj>
            </a:graphicData>
          </a:graphic>
        </p:graphicFrame>
      </p:grpSp>
      <p:sp>
        <p:nvSpPr>
          <p:cNvPr id="32788" name="AutoShape 16"/>
          <p:cNvSpPr>
            <a:spLocks noChangeArrowheads="1"/>
          </p:cNvSpPr>
          <p:nvPr/>
        </p:nvSpPr>
        <p:spPr bwMode="auto">
          <a:xfrm>
            <a:off x="4500563" y="1984375"/>
            <a:ext cx="333375" cy="1039813"/>
          </a:xfrm>
          <a:prstGeom prst="notchedRightArrow">
            <a:avLst>
              <a:gd name="adj1" fmla="val 50000"/>
              <a:gd name="adj2" fmla="val 29954"/>
            </a:avLst>
          </a:prstGeom>
          <a:solidFill>
            <a:srgbClr val="00FFFF"/>
          </a:solidFill>
          <a:ln w="38100" algn="ctr">
            <a:solidFill>
              <a:srgbClr val="000080"/>
            </a:solidFill>
            <a:miter lim="800000"/>
            <a:headEnd/>
            <a:tailEnd/>
          </a:ln>
        </p:spPr>
        <p:txBody>
          <a:bodyPr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552977" name="Object 3"/>
          <p:cNvGraphicFramePr>
            <a:graphicFrameLocks noChangeAspect="1"/>
          </p:cNvGraphicFramePr>
          <p:nvPr/>
        </p:nvGraphicFramePr>
        <p:xfrm>
          <a:off x="5148263" y="1674813"/>
          <a:ext cx="1395412" cy="957262"/>
        </p:xfrm>
        <a:graphic>
          <a:graphicData uri="http://schemas.openxmlformats.org/presentationml/2006/ole">
            <p:oleObj spid="_x0000_s33894" name="Equation" r:id="rId5" imgW="477360" imgH="327600" progId="">
              <p:embed/>
            </p:oleObj>
          </a:graphicData>
        </a:graphic>
      </p:graphicFrame>
      <p:graphicFrame>
        <p:nvGraphicFramePr>
          <p:cNvPr id="552979" name="Object 4"/>
          <p:cNvGraphicFramePr>
            <a:graphicFrameLocks noChangeAspect="1"/>
          </p:cNvGraphicFramePr>
          <p:nvPr/>
        </p:nvGraphicFramePr>
        <p:xfrm>
          <a:off x="7524750" y="2127250"/>
          <a:ext cx="1333500" cy="957263"/>
        </p:xfrm>
        <a:graphic>
          <a:graphicData uri="http://schemas.openxmlformats.org/presentationml/2006/ole">
            <p:oleObj spid="_x0000_s33895" name="Equation" r:id="rId6" imgW="455760" imgH="327600" progId="">
              <p:embed/>
            </p:oleObj>
          </a:graphicData>
        </a:graphic>
      </p:graphicFrame>
      <p:graphicFrame>
        <p:nvGraphicFramePr>
          <p:cNvPr id="552984" name="Object 5"/>
          <p:cNvGraphicFramePr>
            <a:graphicFrameLocks noChangeAspect="1"/>
          </p:cNvGraphicFramePr>
          <p:nvPr/>
        </p:nvGraphicFramePr>
        <p:xfrm>
          <a:off x="5245100" y="2776538"/>
          <a:ext cx="1271588" cy="555625"/>
        </p:xfrm>
        <a:graphic>
          <a:graphicData uri="http://schemas.openxmlformats.org/presentationml/2006/ole">
            <p:oleObj spid="_x0000_s33896" name="Equation" r:id="rId7" imgW="434520" imgH="187920" progId="">
              <p:embed/>
            </p:oleObj>
          </a:graphicData>
        </a:graphic>
      </p:graphicFrame>
      <p:sp>
        <p:nvSpPr>
          <p:cNvPr id="32786" name="AutoShape 28"/>
          <p:cNvSpPr>
            <a:spLocks noChangeArrowheads="1"/>
          </p:cNvSpPr>
          <p:nvPr/>
        </p:nvSpPr>
        <p:spPr bwMode="auto">
          <a:xfrm>
            <a:off x="6858000" y="2416175"/>
            <a:ext cx="352425" cy="1039813"/>
          </a:xfrm>
          <a:prstGeom prst="notchedRightArrow">
            <a:avLst>
              <a:gd name="adj1" fmla="val 50000"/>
              <a:gd name="adj2" fmla="val 29954"/>
            </a:avLst>
          </a:prstGeom>
          <a:solidFill>
            <a:srgbClr val="00FFFF"/>
          </a:solidFill>
          <a:ln w="38100" algn="ctr">
            <a:solidFill>
              <a:srgbClr val="000080"/>
            </a:solidFill>
            <a:miter lim="800000"/>
            <a:headEnd/>
            <a:tailEnd/>
          </a:ln>
        </p:spPr>
        <p:txBody>
          <a:bodyPr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pSp>
        <p:nvGrpSpPr>
          <p:cNvPr id="4" name="Group 33"/>
          <p:cNvGrpSpPr>
            <a:grpSpLocks/>
          </p:cNvGrpSpPr>
          <p:nvPr/>
        </p:nvGrpSpPr>
        <p:grpSpPr bwMode="auto">
          <a:xfrm>
            <a:off x="395288" y="3643313"/>
            <a:ext cx="5248275" cy="1147762"/>
            <a:chOff x="249" y="2026"/>
            <a:chExt cx="3306" cy="723"/>
          </a:xfrm>
        </p:grpSpPr>
        <p:sp>
          <p:nvSpPr>
            <p:cNvPr id="33808" name="Rectangle 30"/>
            <p:cNvSpPr>
              <a:spLocks noChangeArrowheads="1"/>
            </p:cNvSpPr>
            <p:nvPr/>
          </p:nvSpPr>
          <p:spPr bwMode="auto">
            <a:xfrm>
              <a:off x="249" y="2115"/>
              <a:ext cx="2971"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a:solidFill>
                    <a:srgbClr val="CC0066"/>
                  </a:solidFill>
                </a:rPr>
                <a:t>二阶开环最优模型：</a:t>
              </a:r>
            </a:p>
          </p:txBody>
        </p:sp>
        <p:graphicFrame>
          <p:nvGraphicFramePr>
            <p:cNvPr id="33799" name="Object 7"/>
            <p:cNvGraphicFramePr>
              <a:graphicFrameLocks noChangeAspect="1"/>
            </p:cNvGraphicFramePr>
            <p:nvPr/>
          </p:nvGraphicFramePr>
          <p:xfrm>
            <a:off x="2548" y="2026"/>
            <a:ext cx="1007" cy="723"/>
          </p:xfrm>
          <a:graphic>
            <a:graphicData uri="http://schemas.openxmlformats.org/presentationml/2006/ole">
              <p:oleObj spid="_x0000_s33897" name="Equation" r:id="rId8" imgW="455760" imgH="327600" progId="">
                <p:embed/>
              </p:oleObj>
            </a:graphicData>
          </a:graphic>
        </p:graphicFrame>
      </p:grpSp>
      <p:grpSp>
        <p:nvGrpSpPr>
          <p:cNvPr id="5" name="Group 38"/>
          <p:cNvGrpSpPr>
            <a:grpSpLocks/>
          </p:cNvGrpSpPr>
          <p:nvPr/>
        </p:nvGrpSpPr>
        <p:grpSpPr bwMode="auto">
          <a:xfrm>
            <a:off x="395288" y="4739315"/>
            <a:ext cx="7643812" cy="1844675"/>
            <a:chOff x="945" y="2750"/>
            <a:chExt cx="4815" cy="1162"/>
          </a:xfrm>
        </p:grpSpPr>
        <p:sp>
          <p:nvSpPr>
            <p:cNvPr id="33807" name="Rectangle 35"/>
            <p:cNvSpPr>
              <a:spLocks noChangeArrowheads="1"/>
            </p:cNvSpPr>
            <p:nvPr/>
          </p:nvSpPr>
          <p:spPr bwMode="auto">
            <a:xfrm>
              <a:off x="945" y="2750"/>
              <a:ext cx="4815" cy="1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rgbClr val="000099"/>
                  </a:solidFill>
                </a:rPr>
                <a:t>特点：稳定储备大；</a:t>
              </a:r>
            </a:p>
            <a:p>
              <a:pPr eaLnBrk="1" hangingPunct="1">
                <a:lnSpc>
                  <a:spcPct val="120000"/>
                </a:lnSpc>
              </a:pPr>
              <a:r>
                <a:rPr lang="zh-CN" altLang="en-US" sz="2800" dirty="0">
                  <a:solidFill>
                    <a:srgbClr val="000099"/>
                  </a:solidFill>
                </a:rPr>
                <a:t>            是 </a:t>
              </a:r>
              <a:r>
                <a:rPr lang="en-US" altLang="zh-CN" sz="2800" dirty="0">
                  <a:solidFill>
                    <a:srgbClr val="000099"/>
                  </a:solidFill>
                </a:rPr>
                <a:t>I </a:t>
              </a:r>
              <a:r>
                <a:rPr lang="zh-CN" altLang="en-US" sz="2800" dirty="0">
                  <a:solidFill>
                    <a:srgbClr val="000099"/>
                  </a:solidFill>
                </a:rPr>
                <a:t>型系统，静态位置误差系数无穷大；</a:t>
              </a:r>
            </a:p>
            <a:p>
              <a:pPr eaLnBrk="1" hangingPunct="1">
                <a:lnSpc>
                  <a:spcPct val="120000"/>
                </a:lnSpc>
              </a:pPr>
              <a:r>
                <a:rPr lang="zh-CN" altLang="en-US" sz="2800" dirty="0">
                  <a:solidFill>
                    <a:srgbClr val="000099"/>
                  </a:solidFill>
                </a:rPr>
                <a:t>            快速性取决于剪切频率      。</a:t>
              </a:r>
            </a:p>
          </p:txBody>
        </p:sp>
        <p:graphicFrame>
          <p:nvGraphicFramePr>
            <p:cNvPr id="33798" name="Object 6"/>
            <p:cNvGraphicFramePr>
              <a:graphicFrameLocks noChangeAspect="1"/>
            </p:cNvGraphicFramePr>
            <p:nvPr>
              <p:extLst>
                <p:ext uri="{D42A27DB-BD31-4B8C-83A1-F6EECF244321}">
                  <p14:modId xmlns="" xmlns:p14="http://schemas.microsoft.com/office/powerpoint/2010/main" val="343416727"/>
                </p:ext>
              </p:extLst>
            </p:nvPr>
          </p:nvGraphicFramePr>
          <p:xfrm>
            <a:off x="4086" y="3408"/>
            <a:ext cx="293" cy="350"/>
          </p:xfrm>
          <a:graphic>
            <a:graphicData uri="http://schemas.openxmlformats.org/presentationml/2006/ole">
              <p:oleObj spid="_x0000_s33898" name="Equation" r:id="rId9" imgW="155520" imgH="187920" progId="">
                <p:embed/>
              </p:oleObj>
            </a:graphicData>
          </a:graphic>
        </p:graphicFrame>
      </p:grpSp>
      <p:sp>
        <p:nvSpPr>
          <p:cNvPr id="20"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spTree>
    <p:extLst>
      <p:ext uri="{BB962C8B-B14F-4D97-AF65-F5344CB8AC3E}">
        <p14:creationId xmlns="" xmlns:p14="http://schemas.microsoft.com/office/powerpoint/2010/main" val="8583174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788"/>
                                        </p:tgtEl>
                                        <p:attrNameLst>
                                          <p:attrName>style.visibility</p:attrName>
                                        </p:attrNameLst>
                                      </p:cBhvr>
                                      <p:to>
                                        <p:strVal val="visible"/>
                                      </p:to>
                                    </p:set>
                                    <p:anim calcmode="lin" valueType="num">
                                      <p:cBhvr additive="base">
                                        <p:cTn id="13" dur="500" fill="hold"/>
                                        <p:tgtEl>
                                          <p:spTgt spid="32788"/>
                                        </p:tgtEl>
                                        <p:attrNameLst>
                                          <p:attrName>ppt_x</p:attrName>
                                        </p:attrNameLst>
                                      </p:cBhvr>
                                      <p:tavLst>
                                        <p:tav tm="0">
                                          <p:val>
                                            <p:strVal val="#ppt_x"/>
                                          </p:val>
                                        </p:tav>
                                        <p:tav tm="100000">
                                          <p:val>
                                            <p:strVal val="#ppt_x"/>
                                          </p:val>
                                        </p:tav>
                                      </p:tavLst>
                                    </p:anim>
                                    <p:anim calcmode="lin" valueType="num">
                                      <p:cBhvr additive="base">
                                        <p:cTn id="14" dur="500" fill="hold"/>
                                        <p:tgtEl>
                                          <p:spTgt spid="3278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52977"/>
                                        </p:tgtEl>
                                        <p:attrNameLst>
                                          <p:attrName>style.visibility</p:attrName>
                                        </p:attrNameLst>
                                      </p:cBhvr>
                                      <p:to>
                                        <p:strVal val="visible"/>
                                      </p:to>
                                    </p:set>
                                    <p:anim calcmode="lin" valueType="num">
                                      <p:cBhvr additive="base">
                                        <p:cTn id="17" dur="500" fill="hold"/>
                                        <p:tgtEl>
                                          <p:spTgt spid="552977"/>
                                        </p:tgtEl>
                                        <p:attrNameLst>
                                          <p:attrName>ppt_x</p:attrName>
                                        </p:attrNameLst>
                                      </p:cBhvr>
                                      <p:tavLst>
                                        <p:tav tm="0">
                                          <p:val>
                                            <p:strVal val="#ppt_x"/>
                                          </p:val>
                                        </p:tav>
                                        <p:tav tm="100000">
                                          <p:val>
                                            <p:strVal val="#ppt_x"/>
                                          </p:val>
                                        </p:tav>
                                      </p:tavLst>
                                    </p:anim>
                                    <p:anim calcmode="lin" valueType="num">
                                      <p:cBhvr additive="base">
                                        <p:cTn id="18" dur="500" fill="hold"/>
                                        <p:tgtEl>
                                          <p:spTgt spid="55297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52984"/>
                                        </p:tgtEl>
                                        <p:attrNameLst>
                                          <p:attrName>style.visibility</p:attrName>
                                        </p:attrNameLst>
                                      </p:cBhvr>
                                      <p:to>
                                        <p:strVal val="visible"/>
                                      </p:to>
                                    </p:set>
                                    <p:anim calcmode="lin" valueType="num">
                                      <p:cBhvr additive="base">
                                        <p:cTn id="21" dur="500" fill="hold"/>
                                        <p:tgtEl>
                                          <p:spTgt spid="552984"/>
                                        </p:tgtEl>
                                        <p:attrNameLst>
                                          <p:attrName>ppt_x</p:attrName>
                                        </p:attrNameLst>
                                      </p:cBhvr>
                                      <p:tavLst>
                                        <p:tav tm="0">
                                          <p:val>
                                            <p:strVal val="#ppt_x"/>
                                          </p:val>
                                        </p:tav>
                                        <p:tav tm="100000">
                                          <p:val>
                                            <p:strVal val="#ppt_x"/>
                                          </p:val>
                                        </p:tav>
                                      </p:tavLst>
                                    </p:anim>
                                    <p:anim calcmode="lin" valueType="num">
                                      <p:cBhvr additive="base">
                                        <p:cTn id="22" dur="500" fill="hold"/>
                                        <p:tgtEl>
                                          <p:spTgt spid="552984"/>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2786"/>
                                        </p:tgtEl>
                                        <p:attrNameLst>
                                          <p:attrName>style.visibility</p:attrName>
                                        </p:attrNameLst>
                                      </p:cBhvr>
                                      <p:to>
                                        <p:strVal val="visible"/>
                                      </p:to>
                                    </p:set>
                                    <p:anim calcmode="lin" valueType="num">
                                      <p:cBhvr additive="base">
                                        <p:cTn id="27" dur="500" fill="hold"/>
                                        <p:tgtEl>
                                          <p:spTgt spid="32786"/>
                                        </p:tgtEl>
                                        <p:attrNameLst>
                                          <p:attrName>ppt_x</p:attrName>
                                        </p:attrNameLst>
                                      </p:cBhvr>
                                      <p:tavLst>
                                        <p:tav tm="0">
                                          <p:val>
                                            <p:strVal val="#ppt_x"/>
                                          </p:val>
                                        </p:tav>
                                        <p:tav tm="100000">
                                          <p:val>
                                            <p:strVal val="#ppt_x"/>
                                          </p:val>
                                        </p:tav>
                                      </p:tavLst>
                                    </p:anim>
                                    <p:anim calcmode="lin" valueType="num">
                                      <p:cBhvr additive="base">
                                        <p:cTn id="28" dur="500" fill="hold"/>
                                        <p:tgtEl>
                                          <p:spTgt spid="3278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52979"/>
                                        </p:tgtEl>
                                        <p:attrNameLst>
                                          <p:attrName>style.visibility</p:attrName>
                                        </p:attrNameLst>
                                      </p:cBhvr>
                                      <p:to>
                                        <p:strVal val="visible"/>
                                      </p:to>
                                    </p:set>
                                    <p:anim calcmode="lin" valueType="num">
                                      <p:cBhvr additive="base">
                                        <p:cTn id="31" dur="500" fill="hold"/>
                                        <p:tgtEl>
                                          <p:spTgt spid="552979"/>
                                        </p:tgtEl>
                                        <p:attrNameLst>
                                          <p:attrName>ppt_x</p:attrName>
                                        </p:attrNameLst>
                                      </p:cBhvr>
                                      <p:tavLst>
                                        <p:tav tm="0">
                                          <p:val>
                                            <p:strVal val="#ppt_x"/>
                                          </p:val>
                                        </p:tav>
                                        <p:tav tm="100000">
                                          <p:val>
                                            <p:strVal val="#ppt_x"/>
                                          </p:val>
                                        </p:tav>
                                      </p:tavLst>
                                    </p:anim>
                                    <p:anim calcmode="lin" valueType="num">
                                      <p:cBhvr additive="base">
                                        <p:cTn id="32" dur="500" fill="hold"/>
                                        <p:tgtEl>
                                          <p:spTgt spid="55297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8" grpId="0" animBg="1"/>
      <p:bldP spid="3278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3230563" y="34115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34821" name="Rectangle 5"/>
          <p:cNvSpPr>
            <a:spLocks noChangeArrowheads="1"/>
          </p:cNvSpPr>
          <p:nvPr/>
        </p:nvSpPr>
        <p:spPr bwMode="auto">
          <a:xfrm>
            <a:off x="3221038" y="35258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34822" name="Rectangle 7"/>
          <p:cNvSpPr>
            <a:spLocks noChangeArrowheads="1"/>
          </p:cNvSpPr>
          <p:nvPr/>
        </p:nvSpPr>
        <p:spPr bwMode="auto">
          <a:xfrm>
            <a:off x="3811588" y="341630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34823" name="Rectangle 11"/>
          <p:cNvSpPr>
            <a:spLocks noChangeArrowheads="1"/>
          </p:cNvSpPr>
          <p:nvPr/>
        </p:nvSpPr>
        <p:spPr bwMode="auto">
          <a:xfrm>
            <a:off x="4487863" y="35258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32776" name="Rectangle 12"/>
          <p:cNvSpPr>
            <a:spLocks noChangeArrowheads="1"/>
          </p:cNvSpPr>
          <p:nvPr/>
        </p:nvSpPr>
        <p:spPr bwMode="auto">
          <a:xfrm>
            <a:off x="214313" y="1292374"/>
            <a:ext cx="7632700" cy="552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chemeClr val="tx2"/>
                </a:solidFill>
                <a:latin typeface="Verdana" pitchFamily="34" charset="0"/>
              </a:rPr>
              <a:t>下图所示</a:t>
            </a:r>
            <a:r>
              <a:rPr lang="zh-CN" altLang="en-US" sz="2800" dirty="0">
                <a:solidFill>
                  <a:srgbClr val="3333FF"/>
                </a:solidFill>
                <a:latin typeface="Verdana" pitchFamily="34" charset="0"/>
              </a:rPr>
              <a:t>典型三阶Ⅱ型系统：</a:t>
            </a:r>
            <a:endParaRPr lang="zh-CN" altLang="en-US" sz="2800" dirty="0">
              <a:solidFill>
                <a:schemeClr val="tx2"/>
              </a:solidFill>
              <a:latin typeface="Verdana" pitchFamily="34" charset="0"/>
            </a:endParaRPr>
          </a:p>
        </p:txBody>
      </p:sp>
      <p:sp>
        <p:nvSpPr>
          <p:cNvPr id="34825" name="Rectangle 1032"/>
          <p:cNvSpPr>
            <a:spLocks noGrp="1" noChangeArrowheads="1"/>
          </p:cNvSpPr>
          <p:nvPr>
            <p:ph type="title"/>
          </p:nvPr>
        </p:nvSpPr>
        <p:spPr>
          <a:xfrm>
            <a:off x="214313" y="620167"/>
            <a:ext cx="7416800" cy="936625"/>
          </a:xfrm>
          <a:noFill/>
        </p:spPr>
        <p:txBody>
          <a:bodyPr/>
          <a:lstStyle/>
          <a:p>
            <a:pPr algn="l"/>
            <a:r>
              <a:rPr lang="zh-CN" altLang="en-US" sz="3200" b="1" dirty="0">
                <a:latin typeface="Times New Roman" pitchFamily="18" charset="0"/>
              </a:rPr>
              <a:t>（</a:t>
            </a:r>
            <a:r>
              <a:rPr lang="en-US" altLang="zh-CN" sz="3200" b="1" dirty="0">
                <a:latin typeface="Times New Roman" pitchFamily="18" charset="0"/>
              </a:rPr>
              <a:t>2</a:t>
            </a:r>
            <a:r>
              <a:rPr lang="zh-CN" altLang="en-US" sz="3200" b="1" dirty="0">
                <a:latin typeface="Times New Roman" pitchFamily="18" charset="0"/>
              </a:rPr>
              <a:t>）高阶最优模型</a:t>
            </a:r>
            <a:endParaRPr lang="zh-CN" altLang="en-US" sz="3200" b="1" dirty="0">
              <a:solidFill>
                <a:srgbClr val="0000FF"/>
              </a:solidFill>
            </a:endParaRPr>
          </a:p>
        </p:txBody>
      </p:sp>
      <p:pic>
        <p:nvPicPr>
          <p:cNvPr id="32778" name="Picture 1033" descr="kz327"/>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a:xfrm>
            <a:off x="2014538" y="2030413"/>
            <a:ext cx="4608512" cy="2713037"/>
          </a:xfrm>
        </p:spPr>
      </p:pic>
      <p:graphicFrame>
        <p:nvGraphicFramePr>
          <p:cNvPr id="34818" name="Object 2"/>
          <p:cNvGraphicFramePr>
            <a:graphicFrameLocks noChangeAspect="1"/>
          </p:cNvGraphicFramePr>
          <p:nvPr/>
        </p:nvGraphicFramePr>
        <p:xfrm>
          <a:off x="3000364" y="5143512"/>
          <a:ext cx="2879725" cy="1158875"/>
        </p:xfrm>
        <a:graphic>
          <a:graphicData uri="http://schemas.openxmlformats.org/presentationml/2006/ole">
            <p:oleObj spid="_x0000_s34832" name="Equation" r:id="rId4" imgW="981360" imgH="392040" progId="">
              <p:embed/>
            </p:oleObj>
          </a:graphicData>
        </a:graphic>
      </p:graphicFrame>
      <p:sp>
        <p:nvSpPr>
          <p:cNvPr id="34829" name="Rectangle 1036"/>
          <p:cNvSpPr>
            <a:spLocks noChangeArrowheads="1"/>
          </p:cNvSpPr>
          <p:nvPr/>
        </p:nvSpPr>
        <p:spPr bwMode="auto">
          <a:xfrm>
            <a:off x="714348" y="4500570"/>
            <a:ext cx="4608513" cy="552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chemeClr val="tx2"/>
                </a:solidFill>
                <a:latin typeface="Verdana" pitchFamily="34" charset="0"/>
              </a:rPr>
              <a:t>开环传递函数为：</a:t>
            </a:r>
            <a:endParaRPr lang="en-US" altLang="zh-CN" sz="2800" dirty="0">
              <a:solidFill>
                <a:schemeClr val="tx2"/>
              </a:solidFill>
              <a:latin typeface="Verdana" pitchFamily="34" charset="0"/>
            </a:endParaRPr>
          </a:p>
        </p:txBody>
      </p:sp>
      <p:sp>
        <p:nvSpPr>
          <p:cNvPr id="34828" name="Rectangle 1041"/>
          <p:cNvSpPr>
            <a:spLocks noChangeArrowheads="1"/>
          </p:cNvSpPr>
          <p:nvPr/>
        </p:nvSpPr>
        <p:spPr bwMode="auto">
          <a:xfrm>
            <a:off x="2921000" y="3973513"/>
            <a:ext cx="2447925" cy="523875"/>
          </a:xfrm>
          <a:prstGeom prst="rect">
            <a:avLst/>
          </a:prstGeom>
          <a:solidFill>
            <a:schemeClr val="bg1"/>
          </a:solidFill>
          <a:ln>
            <a:noFill/>
          </a:ln>
          <a:extLst>
            <a:ext uri="{91240B29-F687-4F45-9708-019B960494DF}">
              <a14:hiddenLine xmlns="" xmlns:a14="http://schemas.microsoft.com/office/drawing/2010/main" w="9525" algn="ctr">
                <a:solidFill>
                  <a:srgbClr val="000000"/>
                </a:solidFill>
                <a:miter lim="800000"/>
                <a:headEnd/>
                <a:tailEnd/>
              </a14:hiddenLine>
            </a:ext>
          </a:extLst>
        </p:spPr>
        <p:txBody>
          <a:bodyPr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4"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graphicFrame>
        <p:nvGraphicFramePr>
          <p:cNvPr id="15" name="对象 14"/>
          <p:cNvGraphicFramePr>
            <a:graphicFrameLocks noChangeAspect="1"/>
          </p:cNvGraphicFramePr>
          <p:nvPr/>
        </p:nvGraphicFramePr>
        <p:xfrm>
          <a:off x="6523038" y="5357813"/>
          <a:ext cx="1549424" cy="633855"/>
        </p:xfrm>
        <a:graphic>
          <a:graphicData uri="http://schemas.openxmlformats.org/presentationml/2006/ole">
            <p:oleObj spid="_x0000_s34833" name="公式" r:id="rId5" imgW="558720" imgH="228600" progId="Equation.3">
              <p:embed/>
            </p:oleObj>
          </a:graphicData>
        </a:graphic>
      </p:graphicFrame>
    </p:spTree>
    <p:extLst>
      <p:ext uri="{BB962C8B-B14F-4D97-AF65-F5344CB8AC3E}">
        <p14:creationId xmlns="" xmlns:p14="http://schemas.microsoft.com/office/powerpoint/2010/main" val="6735467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6"/>
                                        </p:tgtEl>
                                        <p:attrNameLst>
                                          <p:attrName>style.visibility</p:attrName>
                                        </p:attrNameLst>
                                      </p:cBhvr>
                                      <p:to>
                                        <p:strVal val="visible"/>
                                      </p:to>
                                    </p:set>
                                    <p:anim calcmode="lin" valueType="num">
                                      <p:cBhvr additive="base">
                                        <p:cTn id="7" dur="500" fill="hold"/>
                                        <p:tgtEl>
                                          <p:spTgt spid="32776"/>
                                        </p:tgtEl>
                                        <p:attrNameLst>
                                          <p:attrName>ppt_x</p:attrName>
                                        </p:attrNameLst>
                                      </p:cBhvr>
                                      <p:tavLst>
                                        <p:tav tm="0">
                                          <p:val>
                                            <p:strVal val="#ppt_x"/>
                                          </p:val>
                                        </p:tav>
                                        <p:tav tm="100000">
                                          <p:val>
                                            <p:strVal val="#ppt_x"/>
                                          </p:val>
                                        </p:tav>
                                      </p:tavLst>
                                    </p:anim>
                                    <p:anim calcmode="lin" valueType="num">
                                      <p:cBhvr additive="base">
                                        <p:cTn id="8" dur="500" fill="hold"/>
                                        <p:tgtEl>
                                          <p:spTgt spid="3277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2778"/>
                                        </p:tgtEl>
                                        <p:attrNameLst>
                                          <p:attrName>style.visibility</p:attrName>
                                        </p:attrNameLst>
                                      </p:cBhvr>
                                      <p:to>
                                        <p:strVal val="visible"/>
                                      </p:to>
                                    </p:set>
                                    <p:anim calcmode="lin" valueType="num">
                                      <p:cBhvr additive="base">
                                        <p:cTn id="13" dur="500" fill="hold"/>
                                        <p:tgtEl>
                                          <p:spTgt spid="32778"/>
                                        </p:tgtEl>
                                        <p:attrNameLst>
                                          <p:attrName>ppt_x</p:attrName>
                                        </p:attrNameLst>
                                      </p:cBhvr>
                                      <p:tavLst>
                                        <p:tav tm="0">
                                          <p:val>
                                            <p:strVal val="#ppt_x"/>
                                          </p:val>
                                        </p:tav>
                                        <p:tav tm="100000">
                                          <p:val>
                                            <p:strVal val="#ppt_x"/>
                                          </p:val>
                                        </p:tav>
                                      </p:tavLst>
                                    </p:anim>
                                    <p:anim calcmode="lin" valueType="num">
                                      <p:cBhvr additive="base">
                                        <p:cTn id="14" dur="500" fill="hold"/>
                                        <p:tgtEl>
                                          <p:spTgt spid="327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ChangeArrowheads="1"/>
          </p:cNvSpPr>
          <p:nvPr/>
        </p:nvSpPr>
        <p:spPr bwMode="auto">
          <a:xfrm>
            <a:off x="1857375" y="4220245"/>
            <a:ext cx="6169025"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chemeClr val="tx2"/>
                </a:solidFill>
                <a:latin typeface="Verdana" pitchFamily="34" charset="0"/>
                <a:ea typeface="楷体_GB2312" pitchFamily="49" charset="-122"/>
              </a:rPr>
              <a:t>相角裕量为正，系统闭环后稳定。</a:t>
            </a:r>
          </a:p>
        </p:txBody>
      </p:sp>
      <p:sp>
        <p:nvSpPr>
          <p:cNvPr id="35847" name="Rectangle 4"/>
          <p:cNvSpPr>
            <a:spLocks noChangeArrowheads="1"/>
          </p:cNvSpPr>
          <p:nvPr/>
        </p:nvSpPr>
        <p:spPr bwMode="auto">
          <a:xfrm>
            <a:off x="3195638" y="40036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35848" name="Rectangle 5"/>
          <p:cNvSpPr>
            <a:spLocks noChangeArrowheads="1"/>
          </p:cNvSpPr>
          <p:nvPr/>
        </p:nvSpPr>
        <p:spPr bwMode="auto">
          <a:xfrm>
            <a:off x="3186113" y="41179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35849" name="Rectangle 6"/>
          <p:cNvSpPr>
            <a:spLocks noChangeArrowheads="1"/>
          </p:cNvSpPr>
          <p:nvPr/>
        </p:nvSpPr>
        <p:spPr bwMode="auto">
          <a:xfrm>
            <a:off x="3776663" y="40084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35850" name="Rectangle 9"/>
          <p:cNvSpPr>
            <a:spLocks noChangeArrowheads="1"/>
          </p:cNvSpPr>
          <p:nvPr/>
        </p:nvSpPr>
        <p:spPr bwMode="auto">
          <a:xfrm>
            <a:off x="4452938" y="41179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pSp>
        <p:nvGrpSpPr>
          <p:cNvPr id="35851" name="Group 16"/>
          <p:cNvGrpSpPr>
            <a:grpSpLocks/>
          </p:cNvGrpSpPr>
          <p:nvPr/>
        </p:nvGrpSpPr>
        <p:grpSpPr bwMode="auto">
          <a:xfrm>
            <a:off x="323850" y="908720"/>
            <a:ext cx="7281863" cy="1804987"/>
            <a:chOff x="204" y="618"/>
            <a:chExt cx="4587" cy="1137"/>
          </a:xfrm>
        </p:grpSpPr>
        <p:graphicFrame>
          <p:nvGraphicFramePr>
            <p:cNvPr id="35844" name="Object 4"/>
            <p:cNvGraphicFramePr>
              <a:graphicFrameLocks noChangeAspect="1"/>
            </p:cNvGraphicFramePr>
            <p:nvPr/>
          </p:nvGraphicFramePr>
          <p:xfrm>
            <a:off x="1111" y="1071"/>
            <a:ext cx="3680" cy="684"/>
          </p:xfrm>
          <a:graphic>
            <a:graphicData uri="http://schemas.openxmlformats.org/presentationml/2006/ole">
              <p:oleObj spid="_x0000_s35884" name="Equation" r:id="rId3" imgW="2225520" imgH="413640" progId="">
                <p:embed/>
              </p:oleObj>
            </a:graphicData>
          </a:graphic>
        </p:graphicFrame>
        <p:sp>
          <p:nvSpPr>
            <p:cNvPr id="35855" name="Rectangle 15"/>
            <p:cNvSpPr>
              <a:spLocks noChangeArrowheads="1"/>
            </p:cNvSpPr>
            <p:nvPr/>
          </p:nvSpPr>
          <p:spPr bwMode="auto">
            <a:xfrm>
              <a:off x="204" y="618"/>
              <a:ext cx="3084" cy="3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a:solidFill>
                    <a:schemeClr val="tx2"/>
                  </a:solidFill>
                  <a:latin typeface="Verdana" pitchFamily="34" charset="0"/>
                  <a:ea typeface="楷体_GB2312" pitchFamily="49" charset="-122"/>
                </a:rPr>
                <a:t>开环频率特性函数：</a:t>
              </a:r>
            </a:p>
          </p:txBody>
        </p:sp>
      </p:grpSp>
      <p:graphicFrame>
        <p:nvGraphicFramePr>
          <p:cNvPr id="553992" name="Object 2"/>
          <p:cNvGraphicFramePr>
            <a:graphicFrameLocks noChangeAspect="1"/>
          </p:cNvGraphicFramePr>
          <p:nvPr>
            <p:extLst>
              <p:ext uri="{D42A27DB-BD31-4B8C-83A1-F6EECF244321}">
                <p14:modId xmlns="" xmlns:p14="http://schemas.microsoft.com/office/powerpoint/2010/main" val="765843812"/>
              </p:ext>
            </p:extLst>
          </p:nvPr>
        </p:nvGraphicFramePr>
        <p:xfrm>
          <a:off x="1360488" y="2996282"/>
          <a:ext cx="6596062" cy="1168400"/>
        </p:xfrm>
        <a:graphic>
          <a:graphicData uri="http://schemas.openxmlformats.org/presentationml/2006/ole">
            <p:oleObj spid="_x0000_s35885" name="Equation" r:id="rId4" imgW="2514960" imgH="445680" progId="">
              <p:embed/>
            </p:oleObj>
          </a:graphicData>
        </a:graphic>
      </p:graphicFrame>
      <p:sp>
        <p:nvSpPr>
          <p:cNvPr id="35852" name="Rectangle 17"/>
          <p:cNvSpPr>
            <a:spLocks noChangeArrowheads="1"/>
          </p:cNvSpPr>
          <p:nvPr/>
        </p:nvSpPr>
        <p:spPr bwMode="auto">
          <a:xfrm>
            <a:off x="323850" y="3256632"/>
            <a:ext cx="360045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endParaRPr lang="zh-CN" altLang="en-US" sz="2800">
              <a:solidFill>
                <a:schemeClr val="tx2"/>
              </a:solidFill>
              <a:latin typeface="Verdana" pitchFamily="34" charset="0"/>
              <a:ea typeface="楷体_GB2312" pitchFamily="49" charset="-122"/>
            </a:endParaRPr>
          </a:p>
        </p:txBody>
      </p:sp>
      <p:sp>
        <p:nvSpPr>
          <p:cNvPr id="35854" name="Rectangle 19"/>
          <p:cNvSpPr>
            <a:spLocks noChangeArrowheads="1"/>
          </p:cNvSpPr>
          <p:nvPr/>
        </p:nvSpPr>
        <p:spPr bwMode="auto">
          <a:xfrm>
            <a:off x="0" y="4815061"/>
            <a:ext cx="9144000"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indent="717550" eaLnBrk="1" hangingPunct="1"/>
            <a:r>
              <a:rPr lang="zh-CN" altLang="en-US" sz="2800" dirty="0" smtClean="0">
                <a:solidFill>
                  <a:schemeClr val="tx2"/>
                </a:solidFill>
              </a:rPr>
              <a:t>这个</a:t>
            </a:r>
            <a:r>
              <a:rPr lang="zh-CN" altLang="en-US" sz="2800" dirty="0">
                <a:solidFill>
                  <a:schemeClr val="tx2"/>
                </a:solidFill>
              </a:rPr>
              <a:t>模型既保证了      附近的斜率</a:t>
            </a:r>
            <a:r>
              <a:rPr lang="zh-CN" altLang="en-US" sz="2800" dirty="0" smtClean="0">
                <a:solidFill>
                  <a:schemeClr val="tx2"/>
                </a:solidFill>
              </a:rPr>
              <a:t>为</a:t>
            </a:r>
            <a:r>
              <a:rPr lang="zh-CN" altLang="en-US" sz="2800" dirty="0" smtClean="0">
                <a:solidFill>
                  <a:srgbClr val="000000"/>
                </a:solidFill>
              </a:rPr>
              <a:t>-</a:t>
            </a:r>
            <a:r>
              <a:rPr lang="zh-CN" altLang="en-US" sz="2800" dirty="0">
                <a:solidFill>
                  <a:srgbClr val="000000"/>
                </a:solidFill>
              </a:rPr>
              <a:t>20</a:t>
            </a:r>
            <a:r>
              <a:rPr lang="en-US" altLang="zh-CN" sz="2800" dirty="0">
                <a:solidFill>
                  <a:srgbClr val="000000"/>
                </a:solidFill>
              </a:rPr>
              <a:t>dB/dec.</a:t>
            </a:r>
            <a:r>
              <a:rPr lang="en-US" altLang="zh-CN" sz="2800" dirty="0">
                <a:solidFill>
                  <a:schemeClr val="tx2"/>
                </a:solidFill>
              </a:rPr>
              <a:t>，</a:t>
            </a:r>
            <a:r>
              <a:rPr lang="zh-CN" altLang="en-US" sz="2800" dirty="0">
                <a:solidFill>
                  <a:schemeClr val="tx2"/>
                </a:solidFill>
              </a:rPr>
              <a:t>又保证低频段有高</a:t>
            </a:r>
            <a:r>
              <a:rPr lang="zh-CN" altLang="en-US" sz="2800" dirty="0" smtClean="0">
                <a:solidFill>
                  <a:schemeClr val="tx2"/>
                </a:solidFill>
              </a:rPr>
              <a:t>增益；</a:t>
            </a:r>
            <a:r>
              <a:rPr lang="zh-CN" altLang="en-US" sz="2800" dirty="0" smtClean="0">
                <a:solidFill>
                  <a:srgbClr val="3333FF"/>
                </a:solidFill>
              </a:rPr>
              <a:t>既</a:t>
            </a:r>
            <a:r>
              <a:rPr lang="zh-CN" altLang="en-US" sz="2800" dirty="0">
                <a:solidFill>
                  <a:srgbClr val="3333FF"/>
                </a:solidFill>
              </a:rPr>
              <a:t>保证了稳定性又保证了准确性</a:t>
            </a:r>
            <a:r>
              <a:rPr lang="zh-CN" altLang="en-US" sz="2800" dirty="0">
                <a:solidFill>
                  <a:schemeClr val="tx2"/>
                </a:solidFill>
              </a:rPr>
              <a:t>。</a:t>
            </a:r>
            <a:r>
              <a:rPr lang="zh-CN" altLang="en-US" sz="2800" b="0" dirty="0"/>
              <a:t> </a:t>
            </a:r>
          </a:p>
        </p:txBody>
      </p:sp>
      <p:graphicFrame>
        <p:nvGraphicFramePr>
          <p:cNvPr id="35843" name="Object 3"/>
          <p:cNvGraphicFramePr>
            <a:graphicFrameLocks noChangeAspect="1"/>
          </p:cNvGraphicFramePr>
          <p:nvPr/>
        </p:nvGraphicFramePr>
        <p:xfrm>
          <a:off x="3643306" y="4643446"/>
          <a:ext cx="533844" cy="757238"/>
        </p:xfrm>
        <a:graphic>
          <a:graphicData uri="http://schemas.openxmlformats.org/presentationml/2006/ole">
            <p:oleObj spid="_x0000_s35886" name="Equation" r:id="rId5" imgW="166320" imgH="198720" progId="">
              <p:embed/>
            </p:oleObj>
          </a:graphicData>
        </a:graphic>
      </p:graphicFrame>
      <p:sp>
        <p:nvSpPr>
          <p:cNvPr id="18"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spTree>
    <p:extLst>
      <p:ext uri="{BB962C8B-B14F-4D97-AF65-F5344CB8AC3E}">
        <p14:creationId xmlns="" xmlns:p14="http://schemas.microsoft.com/office/powerpoint/2010/main" val="42242263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3992"/>
                                        </p:tgtEl>
                                        <p:attrNameLst>
                                          <p:attrName>style.visibility</p:attrName>
                                        </p:attrNameLst>
                                      </p:cBhvr>
                                      <p:to>
                                        <p:strVal val="visible"/>
                                      </p:to>
                                    </p:set>
                                    <p:animEffect transition="in" filter="blinds(horizontal)">
                                      <p:cBhvr>
                                        <p:cTn id="7" dur="500"/>
                                        <p:tgtEl>
                                          <p:spTgt spid="5539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539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ChangeArrowheads="1"/>
          </p:cNvSpPr>
          <p:nvPr/>
        </p:nvSpPr>
        <p:spPr bwMode="auto">
          <a:xfrm>
            <a:off x="3486150" y="366236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36869" name="Rectangle 4"/>
          <p:cNvSpPr>
            <a:spLocks noChangeArrowheads="1"/>
          </p:cNvSpPr>
          <p:nvPr/>
        </p:nvSpPr>
        <p:spPr bwMode="auto">
          <a:xfrm>
            <a:off x="3195638" y="396240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36870" name="Rectangle 5"/>
          <p:cNvSpPr>
            <a:spLocks noChangeArrowheads="1"/>
          </p:cNvSpPr>
          <p:nvPr/>
        </p:nvSpPr>
        <p:spPr bwMode="auto">
          <a:xfrm>
            <a:off x="3186113" y="407670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36871" name="Rectangle 7"/>
          <p:cNvSpPr>
            <a:spLocks noChangeArrowheads="1"/>
          </p:cNvSpPr>
          <p:nvPr/>
        </p:nvSpPr>
        <p:spPr bwMode="auto">
          <a:xfrm>
            <a:off x="4124325" y="396716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34818" name="Object 2"/>
          <p:cNvGraphicFramePr>
            <a:graphicFrameLocks noChangeAspect="1"/>
          </p:cNvGraphicFramePr>
          <p:nvPr/>
        </p:nvGraphicFramePr>
        <p:xfrm>
          <a:off x="5143500" y="5072063"/>
          <a:ext cx="2232025" cy="1235075"/>
        </p:xfrm>
        <a:graphic>
          <a:graphicData uri="http://schemas.openxmlformats.org/presentationml/2006/ole">
            <p:oleObj spid="_x0000_s36879" r:id="rId4" imgW="648720" imgH="359640" progId="Equation.3">
              <p:embed/>
            </p:oleObj>
          </a:graphicData>
        </a:graphic>
      </p:graphicFrame>
      <p:sp>
        <p:nvSpPr>
          <p:cNvPr id="36872" name="Rectangle 11"/>
          <p:cNvSpPr>
            <a:spLocks noChangeArrowheads="1"/>
          </p:cNvSpPr>
          <p:nvPr/>
        </p:nvSpPr>
        <p:spPr bwMode="auto">
          <a:xfrm>
            <a:off x="4476750" y="408146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36873" name="Rectangle 13"/>
          <p:cNvSpPr>
            <a:spLocks noChangeArrowheads="1"/>
          </p:cNvSpPr>
          <p:nvPr/>
        </p:nvSpPr>
        <p:spPr bwMode="auto">
          <a:xfrm>
            <a:off x="4476750" y="409098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34827" name="Rectangle 9"/>
          <p:cNvSpPr>
            <a:spLocks noChangeArrowheads="1"/>
          </p:cNvSpPr>
          <p:nvPr/>
        </p:nvSpPr>
        <p:spPr bwMode="auto">
          <a:xfrm>
            <a:off x="2143125" y="5357813"/>
            <a:ext cx="5400675"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en-US" altLang="zh-CN" sz="2800" i="1">
                <a:solidFill>
                  <a:srgbClr val="000000"/>
                </a:solidFill>
                <a:ea typeface="楷体_GB2312" pitchFamily="49" charset="-122"/>
              </a:rPr>
              <a:t>h </a:t>
            </a:r>
            <a:r>
              <a:rPr lang="zh-CN" altLang="en-US" sz="2800">
                <a:ea typeface="楷体_GB2312" pitchFamily="49" charset="-122"/>
              </a:rPr>
              <a:t>称为中频宽</a:t>
            </a:r>
            <a:r>
              <a:rPr lang="zh-CN" altLang="en-US" sz="2800"/>
              <a:t>。</a:t>
            </a:r>
          </a:p>
        </p:txBody>
      </p:sp>
      <p:pic>
        <p:nvPicPr>
          <p:cNvPr id="36875" name="Picture 3" descr="kz327"/>
          <p:cNvPicPr>
            <a:picLocks noGrp="1" noChangeAspect="1" noChangeArrowheads="1"/>
          </p:cNvPicPr>
          <p:nvPr>
            <p:ph/>
          </p:nvPr>
        </p:nvPicPr>
        <p:blipFill>
          <a:blip r:embed="rId5" cstate="print">
            <a:extLst>
              <a:ext uri="{28A0092B-C50C-407E-A947-70E740481C1C}">
                <a14:useLocalDpi xmlns="" xmlns:a14="http://schemas.microsoft.com/office/drawing/2010/main" val="0"/>
              </a:ext>
            </a:extLst>
          </a:blip>
          <a:srcRect/>
          <a:stretch>
            <a:fillRect/>
          </a:stretch>
        </p:blipFill>
        <p:spPr>
          <a:xfrm>
            <a:off x="1857375" y="1285875"/>
            <a:ext cx="6067425" cy="3571875"/>
          </a:xfrm>
        </p:spPr>
      </p:pic>
      <p:sp>
        <p:nvSpPr>
          <p:cNvPr id="14"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graphicFrame>
        <p:nvGraphicFramePr>
          <p:cNvPr id="12" name="对象 11"/>
          <p:cNvGraphicFramePr>
            <a:graphicFrameLocks noChangeAspect="1"/>
          </p:cNvGraphicFramePr>
          <p:nvPr/>
        </p:nvGraphicFramePr>
        <p:xfrm>
          <a:off x="4139952" y="836712"/>
          <a:ext cx="4606925" cy="1152525"/>
        </p:xfrm>
        <a:graphic>
          <a:graphicData uri="http://schemas.openxmlformats.org/presentationml/2006/ole">
            <p:oleObj spid="_x0000_s36880" name="公式" r:id="rId6" imgW="1726920" imgH="431640" progId="Equation.3">
              <p:embed/>
            </p:oleObj>
          </a:graphicData>
        </a:graphic>
      </p:graphicFrame>
    </p:spTree>
    <p:extLst>
      <p:ext uri="{BB962C8B-B14F-4D97-AF65-F5344CB8AC3E}">
        <p14:creationId xmlns="" xmlns:p14="http://schemas.microsoft.com/office/powerpoint/2010/main" val="3118596709"/>
      </p:ext>
    </p:extLst>
  </p:cSld>
  <p:clrMapOvr>
    <a:masterClrMapping/>
  </p:clrMapOvr>
  <p:transition spd="slow">
    <p:random/>
    <p:sndAc>
      <p:stSnd>
        <p:snd r:embed="rId3" name="RICOCHET.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27"/>
                                        </p:tgtEl>
                                        <p:attrNameLst>
                                          <p:attrName>style.visibility</p:attrName>
                                        </p:attrNameLst>
                                      </p:cBhvr>
                                      <p:to>
                                        <p:strVal val="visible"/>
                                      </p:to>
                                    </p:set>
                                    <p:anim calcmode="lin" valueType="num">
                                      <p:cBhvr additive="base">
                                        <p:cTn id="7" dur="500" fill="hold"/>
                                        <p:tgtEl>
                                          <p:spTgt spid="34827"/>
                                        </p:tgtEl>
                                        <p:attrNameLst>
                                          <p:attrName>ppt_x</p:attrName>
                                        </p:attrNameLst>
                                      </p:cBhvr>
                                      <p:tavLst>
                                        <p:tav tm="0">
                                          <p:val>
                                            <p:strVal val="#ppt_x"/>
                                          </p:val>
                                        </p:tav>
                                        <p:tav tm="100000">
                                          <p:val>
                                            <p:strVal val="#ppt_x"/>
                                          </p:val>
                                        </p:tav>
                                      </p:tavLst>
                                    </p:anim>
                                    <p:anim calcmode="lin" valueType="num">
                                      <p:cBhvr additive="base">
                                        <p:cTn id="8" dur="500" fill="hold"/>
                                        <p:tgtEl>
                                          <p:spTgt spid="3482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818"/>
                                        </p:tgtEl>
                                        <p:attrNameLst>
                                          <p:attrName>style.visibility</p:attrName>
                                        </p:attrNameLst>
                                      </p:cBhvr>
                                      <p:to>
                                        <p:strVal val="visible"/>
                                      </p:to>
                                    </p:set>
                                    <p:anim calcmode="lin" valueType="num">
                                      <p:cBhvr additive="base">
                                        <p:cTn id="11" dur="500" fill="hold"/>
                                        <p:tgtEl>
                                          <p:spTgt spid="34818"/>
                                        </p:tgtEl>
                                        <p:attrNameLst>
                                          <p:attrName>ppt_x</p:attrName>
                                        </p:attrNameLst>
                                      </p:cBhvr>
                                      <p:tavLst>
                                        <p:tav tm="0">
                                          <p:val>
                                            <p:strVal val="#ppt_x"/>
                                          </p:val>
                                        </p:tav>
                                        <p:tav tm="100000">
                                          <p:val>
                                            <p:strVal val="#ppt_x"/>
                                          </p:val>
                                        </p:tav>
                                      </p:tavLst>
                                    </p:anim>
                                    <p:anim calcmode="lin" valueType="num">
                                      <p:cBhvr additive="base">
                                        <p:cTn id="12" dur="500" fill="hold"/>
                                        <p:tgtEl>
                                          <p:spTgt spid="348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8" name="Group 23"/>
          <p:cNvGrpSpPr>
            <a:grpSpLocks/>
          </p:cNvGrpSpPr>
          <p:nvPr/>
        </p:nvGrpSpPr>
        <p:grpSpPr bwMode="auto">
          <a:xfrm>
            <a:off x="1" y="1322513"/>
            <a:ext cx="9032874" cy="4824536"/>
            <a:chOff x="0" y="572"/>
            <a:chExt cx="5760" cy="3402"/>
          </a:xfrm>
        </p:grpSpPr>
        <p:sp>
          <p:nvSpPr>
            <p:cNvPr id="37914" name="Line 24"/>
            <p:cNvSpPr>
              <a:spLocks noChangeShapeType="1"/>
            </p:cNvSpPr>
            <p:nvPr/>
          </p:nvSpPr>
          <p:spPr bwMode="auto">
            <a:xfrm>
              <a:off x="22" y="3974"/>
              <a:ext cx="5713" cy="0"/>
            </a:xfrm>
            <a:prstGeom prst="line">
              <a:avLst/>
            </a:prstGeom>
            <a:noFill/>
            <a:ln w="6350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7915" name="Line 25"/>
            <p:cNvSpPr>
              <a:spLocks noChangeShapeType="1"/>
            </p:cNvSpPr>
            <p:nvPr/>
          </p:nvSpPr>
          <p:spPr bwMode="auto">
            <a:xfrm>
              <a:off x="0" y="572"/>
              <a:ext cx="5760" cy="0"/>
            </a:xfrm>
            <a:prstGeom prst="line">
              <a:avLst/>
            </a:prstGeom>
            <a:noFill/>
            <a:ln w="6350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37913" name="Rectangle 4"/>
          <p:cNvSpPr>
            <a:spLocks noChangeArrowheads="1"/>
          </p:cNvSpPr>
          <p:nvPr/>
        </p:nvSpPr>
        <p:spPr bwMode="auto">
          <a:xfrm>
            <a:off x="0" y="3656014"/>
            <a:ext cx="9144000" cy="26262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indent="717550" eaLnBrk="1" hangingPunct="1">
              <a:lnSpc>
                <a:spcPct val="120000"/>
              </a:lnSpc>
            </a:pPr>
            <a:r>
              <a:rPr lang="zh-CN" altLang="en-US" sz="2800" dirty="0" smtClean="0"/>
              <a:t>因为</a:t>
            </a:r>
            <a:r>
              <a:rPr lang="en-US" altLang="zh-CN" sz="2800" dirty="0" smtClean="0"/>
              <a:t>K</a:t>
            </a:r>
            <a:r>
              <a:rPr lang="zh-CN" altLang="en-US" sz="2800" dirty="0" smtClean="0"/>
              <a:t>和</a:t>
            </a:r>
            <a:r>
              <a:rPr lang="en-US" altLang="zh-CN" sz="2800" dirty="0" smtClean="0"/>
              <a:t>T</a:t>
            </a:r>
            <a:r>
              <a:rPr lang="en-US" altLang="zh-CN" sz="2800" baseline="-25000" dirty="0" smtClean="0"/>
              <a:t>2</a:t>
            </a:r>
            <a:r>
              <a:rPr lang="zh-CN" altLang="en-US" sz="2800" dirty="0" smtClean="0"/>
              <a:t>的参数对性能的影响不直接，而</a:t>
            </a:r>
            <a:r>
              <a:rPr lang="en-US" altLang="zh-CN" sz="2800" dirty="0" smtClean="0"/>
              <a:t>h</a:t>
            </a:r>
            <a:r>
              <a:rPr lang="zh-CN" altLang="en-US" sz="2800" dirty="0" smtClean="0"/>
              <a:t>和     对系统的性能比较直观。因此，对</a:t>
            </a:r>
            <a:r>
              <a:rPr lang="zh-CN" altLang="en-US" sz="2800" dirty="0">
                <a:solidFill>
                  <a:srgbClr val="CC0066"/>
                </a:solidFill>
              </a:rPr>
              <a:t>典型</a:t>
            </a:r>
            <a:r>
              <a:rPr lang="en-US" altLang="zh-CN" sz="2800" dirty="0">
                <a:solidFill>
                  <a:srgbClr val="CC0066"/>
                </a:solidFill>
              </a:rPr>
              <a:t>II</a:t>
            </a:r>
            <a:r>
              <a:rPr lang="zh-CN" altLang="en-US" sz="2800" dirty="0">
                <a:solidFill>
                  <a:srgbClr val="CC0066"/>
                </a:solidFill>
              </a:rPr>
              <a:t>型</a:t>
            </a:r>
            <a:r>
              <a:rPr lang="zh-CN" altLang="en-US" sz="2800" dirty="0"/>
              <a:t>系统的动态设计，便归结为</a:t>
            </a:r>
            <a:r>
              <a:rPr lang="zh-CN" altLang="en-US" sz="2800" i="1" dirty="0">
                <a:solidFill>
                  <a:srgbClr val="000000"/>
                </a:solidFill>
                <a:ea typeface="楷体_GB2312" pitchFamily="49" charset="-122"/>
              </a:rPr>
              <a:t> </a:t>
            </a:r>
            <a:r>
              <a:rPr lang="en-US" altLang="zh-CN" sz="2800" i="1" dirty="0">
                <a:solidFill>
                  <a:srgbClr val="000000"/>
                </a:solidFill>
                <a:ea typeface="楷体_GB2312" pitchFamily="49" charset="-122"/>
              </a:rPr>
              <a:t>h </a:t>
            </a:r>
            <a:r>
              <a:rPr lang="zh-CN" altLang="en-US" sz="2800" dirty="0" smtClean="0"/>
              <a:t>和</a:t>
            </a:r>
            <a:r>
              <a:rPr lang="en-US" altLang="zh-CN" sz="2800" dirty="0" smtClean="0">
                <a:latin typeface="Symbol" pitchFamily="18" charset="2"/>
              </a:rPr>
              <a:t>w</a:t>
            </a:r>
            <a:r>
              <a:rPr lang="en-US" altLang="zh-CN" sz="2800" baseline="-25000" dirty="0" smtClean="0"/>
              <a:t>c</a:t>
            </a:r>
            <a:r>
              <a:rPr lang="zh-CN" altLang="en-US" sz="2800" dirty="0" smtClean="0"/>
              <a:t>这</a:t>
            </a:r>
            <a:r>
              <a:rPr lang="zh-CN" altLang="en-US" sz="2800" dirty="0"/>
              <a:t>两个参量的选择</a:t>
            </a:r>
            <a:r>
              <a:rPr lang="zh-CN" altLang="en-US" sz="2800" dirty="0" smtClean="0"/>
              <a:t>问题。通过分析可知：</a:t>
            </a:r>
            <a:r>
              <a:rPr lang="en-US" altLang="zh-CN" sz="2800" i="1" dirty="0" smtClean="0">
                <a:solidFill>
                  <a:srgbClr val="CC0066"/>
                </a:solidFill>
              </a:rPr>
              <a:t>h</a:t>
            </a:r>
            <a:r>
              <a:rPr lang="en-US" altLang="zh-CN" sz="2800" i="1" dirty="0" smtClean="0">
                <a:solidFill>
                  <a:srgbClr val="990000"/>
                </a:solidFill>
              </a:rPr>
              <a:t> </a:t>
            </a:r>
            <a:r>
              <a:rPr lang="zh-CN" altLang="en-US" sz="2800" dirty="0" smtClean="0"/>
              <a:t>越大，系统相对稳定性越好；    越大，则系统快速性越好。</a:t>
            </a:r>
            <a:endParaRPr lang="zh-CN" altLang="en-US" sz="2800" dirty="0"/>
          </a:p>
        </p:txBody>
      </p:sp>
      <p:graphicFrame>
        <p:nvGraphicFramePr>
          <p:cNvPr id="37897" name="Object 9"/>
          <p:cNvGraphicFramePr>
            <a:graphicFrameLocks noChangeAspect="1"/>
          </p:cNvGraphicFramePr>
          <p:nvPr>
            <p:extLst>
              <p:ext uri="{D42A27DB-BD31-4B8C-83A1-F6EECF244321}">
                <p14:modId xmlns="" xmlns:p14="http://schemas.microsoft.com/office/powerpoint/2010/main" val="737210372"/>
              </p:ext>
            </p:extLst>
          </p:nvPr>
        </p:nvGraphicFramePr>
        <p:xfrm>
          <a:off x="8072462" y="3571876"/>
          <a:ext cx="559718" cy="671513"/>
        </p:xfrm>
        <a:graphic>
          <a:graphicData uri="http://schemas.openxmlformats.org/presentationml/2006/ole">
            <p:oleObj spid="_x0000_s38002" name="Equation" r:id="rId3" imgW="166320" imgH="198720" progId="">
              <p:embed/>
            </p:oleObj>
          </a:graphicData>
        </a:graphic>
      </p:graphicFrame>
      <p:grpSp>
        <p:nvGrpSpPr>
          <p:cNvPr id="37908" name="Group 28"/>
          <p:cNvGrpSpPr>
            <a:grpSpLocks/>
          </p:cNvGrpSpPr>
          <p:nvPr/>
        </p:nvGrpSpPr>
        <p:grpSpPr bwMode="auto">
          <a:xfrm>
            <a:off x="212725" y="836712"/>
            <a:ext cx="8931275" cy="1117600"/>
            <a:chOff x="248" y="164"/>
            <a:chExt cx="5626" cy="704"/>
          </a:xfrm>
        </p:grpSpPr>
        <p:sp>
          <p:nvSpPr>
            <p:cNvPr id="37911" name="Rectangle 20"/>
            <p:cNvSpPr>
              <a:spLocks noChangeArrowheads="1"/>
            </p:cNvSpPr>
            <p:nvPr/>
          </p:nvSpPr>
          <p:spPr bwMode="auto">
            <a:xfrm>
              <a:off x="248" y="164"/>
              <a:ext cx="5626" cy="6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a:t>        在一般情况下，   是调节对象的固有参数，不便改动，只有    和 </a:t>
              </a:r>
              <a:r>
                <a:rPr lang="en-US" altLang="zh-CN" sz="2800" i="1">
                  <a:solidFill>
                    <a:srgbClr val="000000"/>
                  </a:solidFill>
                </a:rPr>
                <a:t>K</a:t>
              </a:r>
              <a:r>
                <a:rPr lang="en-US" altLang="zh-CN" sz="2800" i="1"/>
                <a:t> </a:t>
              </a:r>
              <a:r>
                <a:rPr lang="zh-CN" altLang="en-US" sz="2800"/>
                <a:t>可以变动。</a:t>
              </a:r>
            </a:p>
          </p:txBody>
        </p:sp>
        <p:graphicFrame>
          <p:nvGraphicFramePr>
            <p:cNvPr id="37894" name="Object 6"/>
            <p:cNvGraphicFramePr>
              <a:graphicFrameLocks noChangeAspect="1"/>
            </p:cNvGraphicFramePr>
            <p:nvPr/>
          </p:nvGraphicFramePr>
          <p:xfrm>
            <a:off x="2319" y="164"/>
            <a:ext cx="258" cy="363"/>
          </p:xfrm>
          <a:graphic>
            <a:graphicData uri="http://schemas.openxmlformats.org/presentationml/2006/ole">
              <p:oleObj spid="_x0000_s38004" r:id="rId4" imgW="133920" imgH="187920" progId="Equation.3">
                <p:embed/>
              </p:oleObj>
            </a:graphicData>
          </a:graphic>
        </p:graphicFrame>
        <p:graphicFrame>
          <p:nvGraphicFramePr>
            <p:cNvPr id="37895" name="Object 7"/>
            <p:cNvGraphicFramePr>
              <a:graphicFrameLocks noChangeAspect="1"/>
            </p:cNvGraphicFramePr>
            <p:nvPr/>
          </p:nvGraphicFramePr>
          <p:xfrm>
            <a:off x="1194" y="524"/>
            <a:ext cx="266" cy="344"/>
          </p:xfrm>
          <a:graphic>
            <a:graphicData uri="http://schemas.openxmlformats.org/presentationml/2006/ole">
              <p:oleObj spid="_x0000_s38005" r:id="rId5" imgW="133920" imgH="177120" progId="Equation.3">
                <p:embed/>
              </p:oleObj>
            </a:graphicData>
          </a:graphic>
        </p:graphicFrame>
      </p:grpSp>
      <p:grpSp>
        <p:nvGrpSpPr>
          <p:cNvPr id="6" name="Group 38"/>
          <p:cNvGrpSpPr>
            <a:grpSpLocks/>
          </p:cNvGrpSpPr>
          <p:nvPr/>
        </p:nvGrpSpPr>
        <p:grpSpPr bwMode="auto">
          <a:xfrm>
            <a:off x="212725" y="2265462"/>
            <a:ext cx="8783638" cy="1123950"/>
            <a:chOff x="204" y="1132"/>
            <a:chExt cx="5533" cy="708"/>
          </a:xfrm>
        </p:grpSpPr>
        <p:sp>
          <p:nvSpPr>
            <p:cNvPr id="37910" name="Rectangle 30"/>
            <p:cNvSpPr>
              <a:spLocks noChangeArrowheads="1"/>
            </p:cNvSpPr>
            <p:nvPr/>
          </p:nvSpPr>
          <p:spPr bwMode="auto">
            <a:xfrm>
              <a:off x="204" y="1163"/>
              <a:ext cx="5533" cy="6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t>当 </a:t>
              </a:r>
              <a:r>
                <a:rPr lang="en-US" altLang="zh-CN" sz="2800" i="1" dirty="0">
                  <a:solidFill>
                    <a:srgbClr val="000000"/>
                  </a:solidFill>
                </a:rPr>
                <a:t>K </a:t>
              </a:r>
              <a:r>
                <a:rPr lang="zh-CN" altLang="en-US" sz="2800" dirty="0"/>
                <a:t>不变，只改变     ，相当于改变了 </a:t>
              </a:r>
              <a:r>
                <a:rPr lang="en-US" altLang="zh-CN" sz="2800" i="1" dirty="0">
                  <a:solidFill>
                    <a:srgbClr val="000000"/>
                  </a:solidFill>
                </a:rPr>
                <a:t>h </a:t>
              </a:r>
              <a:r>
                <a:rPr lang="zh-CN" altLang="en-US" sz="2800" dirty="0"/>
                <a:t>和      。当 </a:t>
              </a:r>
              <a:r>
                <a:rPr lang="en-US" altLang="zh-CN" sz="2800" i="1" dirty="0">
                  <a:solidFill>
                    <a:srgbClr val="000000"/>
                  </a:solidFill>
                  <a:ea typeface="楷体_GB2312" pitchFamily="49" charset="-122"/>
                </a:rPr>
                <a:t>    </a:t>
              </a:r>
              <a:r>
                <a:rPr lang="zh-CN" altLang="en-US" sz="2800" dirty="0"/>
                <a:t>不变，只改变</a:t>
              </a:r>
              <a:r>
                <a:rPr lang="en-US" altLang="zh-CN" sz="2800" dirty="0"/>
                <a:t> </a:t>
              </a:r>
              <a:r>
                <a:rPr lang="en-US" altLang="zh-CN" sz="2800" i="1" dirty="0">
                  <a:solidFill>
                    <a:srgbClr val="000000"/>
                  </a:solidFill>
                </a:rPr>
                <a:t>K </a:t>
              </a:r>
              <a:r>
                <a:rPr lang="zh-CN" altLang="en-US" sz="2800" dirty="0"/>
                <a:t>时，相当于改变了     值。</a:t>
              </a:r>
            </a:p>
          </p:txBody>
        </p:sp>
        <p:graphicFrame>
          <p:nvGraphicFramePr>
            <p:cNvPr id="37890" name="Object 2"/>
            <p:cNvGraphicFramePr>
              <a:graphicFrameLocks noChangeAspect="1"/>
            </p:cNvGraphicFramePr>
            <p:nvPr/>
          </p:nvGraphicFramePr>
          <p:xfrm>
            <a:off x="2140" y="1177"/>
            <a:ext cx="280" cy="364"/>
          </p:xfrm>
          <a:graphic>
            <a:graphicData uri="http://schemas.openxmlformats.org/presentationml/2006/ole">
              <p:oleObj spid="_x0000_s38006" r:id="rId6" imgW="133920" imgH="177120" progId="Equation.3">
                <p:embed/>
              </p:oleObj>
            </a:graphicData>
          </a:graphic>
        </p:graphicFrame>
        <p:graphicFrame>
          <p:nvGraphicFramePr>
            <p:cNvPr id="37891" name="Object 3"/>
            <p:cNvGraphicFramePr>
              <a:graphicFrameLocks noChangeAspect="1"/>
            </p:cNvGraphicFramePr>
            <p:nvPr/>
          </p:nvGraphicFramePr>
          <p:xfrm>
            <a:off x="3670" y="1402"/>
            <a:ext cx="365" cy="423"/>
          </p:xfrm>
          <a:graphic>
            <a:graphicData uri="http://schemas.openxmlformats.org/presentationml/2006/ole">
              <p:oleObj spid="_x0000_s38007" name="Equation" r:id="rId7" imgW="166320" imgH="198720" progId="">
                <p:embed/>
              </p:oleObj>
            </a:graphicData>
          </a:graphic>
        </p:graphicFrame>
        <p:graphicFrame>
          <p:nvGraphicFramePr>
            <p:cNvPr id="37892" name="Object 4"/>
            <p:cNvGraphicFramePr>
              <a:graphicFrameLocks noChangeAspect="1"/>
            </p:cNvGraphicFramePr>
            <p:nvPr/>
          </p:nvGraphicFramePr>
          <p:xfrm>
            <a:off x="5290" y="1177"/>
            <a:ext cx="280" cy="364"/>
          </p:xfrm>
          <a:graphic>
            <a:graphicData uri="http://schemas.openxmlformats.org/presentationml/2006/ole">
              <p:oleObj spid="_x0000_s38008" r:id="rId8" imgW="133920" imgH="177120" progId="Equation.3">
                <p:embed/>
              </p:oleObj>
            </a:graphicData>
          </a:graphic>
        </p:graphicFrame>
        <p:graphicFrame>
          <p:nvGraphicFramePr>
            <p:cNvPr id="37893" name="Object 5"/>
            <p:cNvGraphicFramePr>
              <a:graphicFrameLocks noChangeAspect="1"/>
            </p:cNvGraphicFramePr>
            <p:nvPr/>
          </p:nvGraphicFramePr>
          <p:xfrm>
            <a:off x="4525" y="1132"/>
            <a:ext cx="365" cy="423"/>
          </p:xfrm>
          <a:graphic>
            <a:graphicData uri="http://schemas.openxmlformats.org/presentationml/2006/ole">
              <p:oleObj spid="_x0000_s38009" name="Equation" r:id="rId9" imgW="166320" imgH="198720" progId="">
                <p:embed/>
              </p:oleObj>
            </a:graphicData>
          </a:graphic>
        </p:graphicFrame>
      </p:grpSp>
      <p:sp>
        <p:nvSpPr>
          <p:cNvPr id="28"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graphicFrame>
        <p:nvGraphicFramePr>
          <p:cNvPr id="29" name="Object 8"/>
          <p:cNvGraphicFramePr>
            <a:graphicFrameLocks noChangeAspect="1"/>
          </p:cNvGraphicFramePr>
          <p:nvPr>
            <p:extLst>
              <p:ext uri="{D42A27DB-BD31-4B8C-83A1-F6EECF244321}">
                <p14:modId xmlns="" xmlns:p14="http://schemas.microsoft.com/office/powerpoint/2010/main" val="3624779529"/>
              </p:ext>
            </p:extLst>
          </p:nvPr>
        </p:nvGraphicFramePr>
        <p:xfrm>
          <a:off x="4929190" y="5143512"/>
          <a:ext cx="682406" cy="671512"/>
        </p:xfrm>
        <a:graphic>
          <a:graphicData uri="http://schemas.openxmlformats.org/presentationml/2006/ole">
            <p:oleObj spid="_x0000_s38010" name="Equation" r:id="rId10" imgW="166320" imgH="198720" progId="">
              <p:embed/>
            </p:oleObj>
          </a:graphicData>
        </a:graphic>
      </p:graphicFrame>
    </p:spTree>
    <p:extLst>
      <p:ext uri="{BB962C8B-B14F-4D97-AF65-F5344CB8AC3E}">
        <p14:creationId xmlns="" xmlns:p14="http://schemas.microsoft.com/office/powerpoint/2010/main" val="28583988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4" name="Rectangle 25"/>
          <p:cNvSpPr>
            <a:spLocks noChangeArrowheads="1"/>
          </p:cNvSpPr>
          <p:nvPr/>
        </p:nvSpPr>
        <p:spPr bwMode="auto">
          <a:xfrm>
            <a:off x="0" y="4059241"/>
            <a:ext cx="9144000" cy="1127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t>        显然，知道了     、</a:t>
            </a:r>
            <a:r>
              <a:rPr lang="en-US" altLang="zh-CN" sz="2800" i="1" dirty="0">
                <a:solidFill>
                  <a:srgbClr val="000000"/>
                </a:solidFill>
              </a:rPr>
              <a:t>h </a:t>
            </a:r>
            <a:r>
              <a:rPr lang="zh-CN" altLang="en-US" sz="2800" dirty="0"/>
              <a:t>和      的值，伯德图就可以完全确定了。</a:t>
            </a:r>
          </a:p>
        </p:txBody>
      </p:sp>
      <p:graphicFrame>
        <p:nvGraphicFramePr>
          <p:cNvPr id="38917" name="Object 5"/>
          <p:cNvGraphicFramePr>
            <a:graphicFrameLocks noChangeAspect="1"/>
          </p:cNvGraphicFramePr>
          <p:nvPr/>
        </p:nvGraphicFramePr>
        <p:xfrm>
          <a:off x="3000364" y="4143380"/>
          <a:ext cx="499456" cy="428628"/>
        </p:xfrm>
        <a:graphic>
          <a:graphicData uri="http://schemas.openxmlformats.org/presentationml/2006/ole">
            <p:oleObj spid="_x0000_s38979" name="Equation" r:id="rId5" imgW="166320" imgH="198720" progId="">
              <p:embed/>
            </p:oleObj>
          </a:graphicData>
        </a:graphic>
      </p:graphicFrame>
      <p:graphicFrame>
        <p:nvGraphicFramePr>
          <p:cNvPr id="38918" name="Object 6"/>
          <p:cNvGraphicFramePr>
            <a:graphicFrameLocks noChangeAspect="1"/>
          </p:cNvGraphicFramePr>
          <p:nvPr/>
        </p:nvGraphicFramePr>
        <p:xfrm>
          <a:off x="4572000" y="4143380"/>
          <a:ext cx="500066" cy="437008"/>
        </p:xfrm>
        <a:graphic>
          <a:graphicData uri="http://schemas.openxmlformats.org/presentationml/2006/ole">
            <p:oleObj spid="_x0000_s38980" name="Equation" r:id="rId6" imgW="166320" imgH="198720" progId="">
              <p:embed/>
            </p:oleObj>
          </a:graphicData>
        </a:graphic>
      </p:graphicFrame>
      <p:graphicFrame>
        <p:nvGraphicFramePr>
          <p:cNvPr id="462879" name="Object 3"/>
          <p:cNvGraphicFramePr>
            <a:graphicFrameLocks noChangeAspect="1"/>
          </p:cNvGraphicFramePr>
          <p:nvPr/>
        </p:nvGraphicFramePr>
        <p:xfrm>
          <a:off x="1214414" y="5214950"/>
          <a:ext cx="1320800" cy="941387"/>
        </p:xfrm>
        <a:graphic>
          <a:graphicData uri="http://schemas.openxmlformats.org/presentationml/2006/ole">
            <p:oleObj spid="_x0000_s38981" name="Equation" r:id="rId7" imgW="444960" imgH="327600" progId="">
              <p:embed/>
            </p:oleObj>
          </a:graphicData>
        </a:graphic>
      </p:graphicFrame>
      <p:graphicFrame>
        <p:nvGraphicFramePr>
          <p:cNvPr id="37899" name="Object 11"/>
          <p:cNvGraphicFramePr>
            <a:graphicFrameLocks noChangeAspect="1"/>
          </p:cNvGraphicFramePr>
          <p:nvPr>
            <p:extLst>
              <p:ext uri="{D42A27DB-BD31-4B8C-83A1-F6EECF244321}">
                <p14:modId xmlns="" xmlns:p14="http://schemas.microsoft.com/office/powerpoint/2010/main" val="3287135449"/>
              </p:ext>
            </p:extLst>
          </p:nvPr>
        </p:nvGraphicFramePr>
        <p:xfrm>
          <a:off x="3071802" y="5214950"/>
          <a:ext cx="3024187" cy="1123950"/>
        </p:xfrm>
        <a:graphic>
          <a:graphicData uri="http://schemas.openxmlformats.org/presentationml/2006/ole">
            <p:oleObj spid="_x0000_s38982" name="Equation" r:id="rId8" imgW="1056240" imgH="392040" progId="">
              <p:embed/>
            </p:oleObj>
          </a:graphicData>
        </a:graphic>
      </p:graphicFrame>
      <p:grpSp>
        <p:nvGrpSpPr>
          <p:cNvPr id="4" name="Group 29"/>
          <p:cNvGrpSpPr>
            <a:grpSpLocks/>
          </p:cNvGrpSpPr>
          <p:nvPr/>
        </p:nvGrpSpPr>
        <p:grpSpPr bwMode="auto">
          <a:xfrm>
            <a:off x="6215074" y="5500702"/>
            <a:ext cx="2374900" cy="592137"/>
            <a:chOff x="3470" y="3375"/>
            <a:chExt cx="1496" cy="373"/>
          </a:xfrm>
        </p:grpSpPr>
        <p:graphicFrame>
          <p:nvGraphicFramePr>
            <p:cNvPr id="38916" name="Object 12"/>
            <p:cNvGraphicFramePr>
              <a:graphicFrameLocks noChangeAspect="1"/>
            </p:cNvGraphicFramePr>
            <p:nvPr/>
          </p:nvGraphicFramePr>
          <p:xfrm>
            <a:off x="3969" y="3375"/>
            <a:ext cx="997" cy="373"/>
          </p:xfrm>
          <a:graphic>
            <a:graphicData uri="http://schemas.openxmlformats.org/presentationml/2006/ole">
              <p:oleObj spid="_x0000_s38983" name="Equation" r:id="rId9" imgW="509400" imgH="187920" progId="">
                <p:embed/>
              </p:oleObj>
            </a:graphicData>
          </a:graphic>
        </p:graphicFrame>
        <p:sp>
          <p:nvSpPr>
            <p:cNvPr id="38923" name="AutoShape 28"/>
            <p:cNvSpPr>
              <a:spLocks noChangeArrowheads="1"/>
            </p:cNvSpPr>
            <p:nvPr/>
          </p:nvSpPr>
          <p:spPr bwMode="auto">
            <a:xfrm>
              <a:off x="3470" y="3430"/>
              <a:ext cx="363" cy="227"/>
            </a:xfrm>
            <a:prstGeom prst="notchedRightArrow">
              <a:avLst>
                <a:gd name="adj1" fmla="val 50000"/>
                <a:gd name="adj2" fmla="val 39978"/>
              </a:avLst>
            </a:prstGeom>
            <a:solidFill>
              <a:srgbClr val="00FFFF"/>
            </a:solidFill>
            <a:ln w="38100" algn="ctr">
              <a:solidFill>
                <a:srgbClr val="003399"/>
              </a:solidFill>
              <a:miter lim="800000"/>
              <a:headEnd/>
              <a:tailEnd/>
            </a:ln>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grpSp>
      <p:pic>
        <p:nvPicPr>
          <p:cNvPr id="38922" name="Picture 14" descr="kz327-1.TIF"/>
          <p:cNvPicPr>
            <a:picLocks noChangeAspect="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214282" y="857232"/>
            <a:ext cx="4786313" cy="281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graphicFrame>
        <p:nvGraphicFramePr>
          <p:cNvPr id="13" name="对象 12"/>
          <p:cNvGraphicFramePr>
            <a:graphicFrameLocks noChangeAspect="1"/>
          </p:cNvGraphicFramePr>
          <p:nvPr/>
        </p:nvGraphicFramePr>
        <p:xfrm>
          <a:off x="4714876" y="1000108"/>
          <a:ext cx="3467100" cy="785813"/>
        </p:xfrm>
        <a:graphic>
          <a:graphicData uri="http://schemas.openxmlformats.org/presentationml/2006/ole">
            <p:oleObj spid="_x0000_s38984" name="公式" r:id="rId11" imgW="1904760" imgH="431640" progId="Equation.3">
              <p:embed/>
            </p:oleObj>
          </a:graphicData>
        </a:graphic>
      </p:graphicFrame>
      <p:graphicFrame>
        <p:nvGraphicFramePr>
          <p:cNvPr id="14" name="对象 13"/>
          <p:cNvGraphicFramePr>
            <a:graphicFrameLocks noChangeAspect="1"/>
          </p:cNvGraphicFramePr>
          <p:nvPr/>
        </p:nvGraphicFramePr>
        <p:xfrm>
          <a:off x="3000364" y="2643181"/>
          <a:ext cx="369798" cy="285753"/>
        </p:xfrm>
        <a:graphic>
          <a:graphicData uri="http://schemas.openxmlformats.org/presentationml/2006/ole">
            <p:oleObj spid="_x0000_s38985" name="公式" r:id="rId12" imgW="279360" imgH="215640" progId="Equation.3">
              <p:embed/>
            </p:oleObj>
          </a:graphicData>
        </a:graphic>
      </p:graphicFrame>
      <p:graphicFrame>
        <p:nvGraphicFramePr>
          <p:cNvPr id="16" name="对象 15"/>
          <p:cNvGraphicFramePr>
            <a:graphicFrameLocks noChangeAspect="1"/>
          </p:cNvGraphicFramePr>
          <p:nvPr/>
        </p:nvGraphicFramePr>
        <p:xfrm>
          <a:off x="5000628" y="2857496"/>
          <a:ext cx="3909685" cy="785818"/>
        </p:xfrm>
        <a:graphic>
          <a:graphicData uri="http://schemas.openxmlformats.org/presentationml/2006/ole">
            <p:oleObj spid="_x0000_s38986" name="公式" r:id="rId13" imgW="2400120" imgH="482400" progId="Equation.3">
              <p:embed/>
            </p:oleObj>
          </a:graphicData>
        </a:graphic>
      </p:graphicFrame>
    </p:spTree>
    <p:extLst>
      <p:ext uri="{BB962C8B-B14F-4D97-AF65-F5344CB8AC3E}">
        <p14:creationId xmlns="" xmlns:p14="http://schemas.microsoft.com/office/powerpoint/2010/main" val="542088983"/>
      </p:ext>
    </p:extLst>
  </p:cSld>
  <p:clrMapOvr>
    <a:masterClrMapping/>
  </p:clrMapOvr>
  <p:transition spd="slow">
    <p:random/>
    <p:sndAc>
      <p:stSnd>
        <p:snd r:embed="rId4" name="RICOCHET.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2879"/>
                                        </p:tgtEl>
                                        <p:attrNameLst>
                                          <p:attrName>style.visibility</p:attrName>
                                        </p:attrNameLst>
                                      </p:cBhvr>
                                      <p:to>
                                        <p:strVal val="visible"/>
                                      </p:to>
                                    </p:set>
                                    <p:animEffect transition="in" filter="blinds(horizontal)">
                                      <p:cBhvr>
                                        <p:cTn id="7" dur="500"/>
                                        <p:tgtEl>
                                          <p:spTgt spid="4628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899"/>
                                        </p:tgtEl>
                                        <p:attrNameLst>
                                          <p:attrName>style.visibility</p:attrName>
                                        </p:attrNameLst>
                                      </p:cBhvr>
                                      <p:to>
                                        <p:strVal val="visible"/>
                                      </p:to>
                                    </p:set>
                                    <p:animEffect transition="in" filter="blinds(horizontal)">
                                      <p:cBhvr>
                                        <p:cTn id="12" dur="500"/>
                                        <p:tgtEl>
                                          <p:spTgt spid="378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lide(from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5" name="Rectangle 4"/>
          <p:cNvSpPr>
            <a:spLocks noChangeArrowheads="1"/>
          </p:cNvSpPr>
          <p:nvPr/>
        </p:nvSpPr>
        <p:spPr bwMode="auto">
          <a:xfrm>
            <a:off x="3195638" y="384175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39946" name="Rectangle 5"/>
          <p:cNvSpPr>
            <a:spLocks noChangeArrowheads="1"/>
          </p:cNvSpPr>
          <p:nvPr/>
        </p:nvSpPr>
        <p:spPr bwMode="auto">
          <a:xfrm>
            <a:off x="3186113" y="395605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39947" name="Rectangle 7"/>
          <p:cNvSpPr>
            <a:spLocks noChangeArrowheads="1"/>
          </p:cNvSpPr>
          <p:nvPr/>
        </p:nvSpPr>
        <p:spPr bwMode="auto">
          <a:xfrm>
            <a:off x="4243388" y="376078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39948" name="Rectangle 9"/>
          <p:cNvSpPr>
            <a:spLocks noChangeArrowheads="1"/>
          </p:cNvSpPr>
          <p:nvPr/>
        </p:nvSpPr>
        <p:spPr bwMode="auto">
          <a:xfrm>
            <a:off x="4452938" y="395605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39949" name="Rectangle 11"/>
          <p:cNvSpPr>
            <a:spLocks noChangeArrowheads="1"/>
          </p:cNvSpPr>
          <p:nvPr/>
        </p:nvSpPr>
        <p:spPr bwMode="auto">
          <a:xfrm>
            <a:off x="4452938" y="39608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39950" name="Rectangle 13"/>
          <p:cNvSpPr>
            <a:spLocks noChangeArrowheads="1"/>
          </p:cNvSpPr>
          <p:nvPr/>
        </p:nvSpPr>
        <p:spPr bwMode="auto">
          <a:xfrm>
            <a:off x="4476750" y="39608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pSp>
        <p:nvGrpSpPr>
          <p:cNvPr id="3" name="Group 27"/>
          <p:cNvGrpSpPr>
            <a:grpSpLocks/>
          </p:cNvGrpSpPr>
          <p:nvPr/>
        </p:nvGrpSpPr>
        <p:grpSpPr bwMode="auto">
          <a:xfrm>
            <a:off x="254000" y="2098675"/>
            <a:ext cx="8782050" cy="1901825"/>
            <a:chOff x="160" y="300"/>
            <a:chExt cx="5532" cy="1198"/>
          </a:xfrm>
        </p:grpSpPr>
        <p:sp>
          <p:nvSpPr>
            <p:cNvPr id="39960" name="Rectangle 14"/>
            <p:cNvSpPr>
              <a:spLocks noChangeArrowheads="1"/>
            </p:cNvSpPr>
            <p:nvPr/>
          </p:nvSpPr>
          <p:spPr bwMode="auto">
            <a:xfrm>
              <a:off x="160" y="300"/>
              <a:ext cx="5532" cy="11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40000"/>
                </a:lnSpc>
              </a:pPr>
              <a:r>
                <a:rPr lang="zh-CN" altLang="en-US" sz="2800" dirty="0"/>
                <a:t>        当      是系统固有时间常数时，如果给定了中频宽 </a:t>
              </a:r>
              <a:r>
                <a:rPr lang="en-US" altLang="zh-CN" sz="2800" i="1" dirty="0">
                  <a:solidFill>
                    <a:srgbClr val="000000"/>
                  </a:solidFill>
                </a:rPr>
                <a:t>h </a:t>
              </a:r>
              <a:r>
                <a:rPr lang="zh-CN" altLang="en-US" sz="2800" dirty="0"/>
                <a:t>后</a:t>
              </a:r>
              <a:r>
                <a:rPr lang="en-US" altLang="zh-CN" sz="2800" dirty="0"/>
                <a:t>, </a:t>
              </a:r>
              <a:r>
                <a:rPr lang="zh-CN" altLang="en-US" sz="2800" dirty="0"/>
                <a:t>则       随 </a:t>
              </a:r>
              <a:r>
                <a:rPr lang="en-US" altLang="zh-CN" sz="2800" i="1" dirty="0">
                  <a:solidFill>
                    <a:srgbClr val="000000"/>
                  </a:solidFill>
                </a:rPr>
                <a:t>K </a:t>
              </a:r>
              <a:r>
                <a:rPr lang="zh-CN" altLang="en-US" sz="2800" dirty="0"/>
                <a:t>的增大而增大。从</a:t>
              </a:r>
              <a:r>
                <a:rPr lang="zh-CN" altLang="en-US" sz="2800" dirty="0">
                  <a:hlinkClick r:id="rId3" action="ppaction://hlinksldjump"/>
                </a:rPr>
                <a:t>附录</a:t>
              </a:r>
              <a:r>
                <a:rPr lang="en-US" altLang="zh-CN" sz="2800" dirty="0">
                  <a:hlinkClick r:id="rId3" action="ppaction://hlinksldjump"/>
                </a:rPr>
                <a:t>B</a:t>
              </a:r>
              <a:r>
                <a:rPr lang="zh-CN" altLang="en-US" sz="2800" dirty="0"/>
                <a:t>可知，当选择</a:t>
              </a:r>
            </a:p>
          </p:txBody>
        </p:sp>
        <p:graphicFrame>
          <p:nvGraphicFramePr>
            <p:cNvPr id="39941" name="Object 5"/>
            <p:cNvGraphicFramePr>
              <a:graphicFrameLocks noChangeAspect="1"/>
            </p:cNvGraphicFramePr>
            <p:nvPr/>
          </p:nvGraphicFramePr>
          <p:xfrm>
            <a:off x="975" y="322"/>
            <a:ext cx="300" cy="420"/>
          </p:xfrm>
          <a:graphic>
            <a:graphicData uri="http://schemas.openxmlformats.org/presentationml/2006/ole">
              <p:oleObj spid="_x0000_s40008" r:id="rId4" imgW="133920" imgH="187920" progId="Equation.3">
                <p:embed/>
              </p:oleObj>
            </a:graphicData>
          </a:graphic>
        </p:graphicFrame>
        <p:graphicFrame>
          <p:nvGraphicFramePr>
            <p:cNvPr id="39942" name="Object 6"/>
            <p:cNvGraphicFramePr>
              <a:graphicFrameLocks noChangeAspect="1"/>
            </p:cNvGraphicFramePr>
            <p:nvPr/>
          </p:nvGraphicFramePr>
          <p:xfrm>
            <a:off x="1035" y="643"/>
            <a:ext cx="406" cy="471"/>
          </p:xfrm>
          <a:graphic>
            <a:graphicData uri="http://schemas.openxmlformats.org/presentationml/2006/ole">
              <p:oleObj spid="_x0000_s40009" name="Equation" r:id="rId5" imgW="166320" imgH="198720" progId="">
                <p:embed/>
              </p:oleObj>
            </a:graphicData>
          </a:graphic>
        </p:graphicFrame>
      </p:grpSp>
      <p:sp>
        <p:nvSpPr>
          <p:cNvPr id="39952" name="Rectangle 16"/>
          <p:cNvSpPr>
            <a:spLocks noChangeArrowheads="1"/>
          </p:cNvSpPr>
          <p:nvPr/>
        </p:nvSpPr>
        <p:spPr bwMode="auto">
          <a:xfrm>
            <a:off x="4095750" y="386556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39953" name="Rectangle 18"/>
          <p:cNvSpPr>
            <a:spLocks noChangeArrowheads="1"/>
          </p:cNvSpPr>
          <p:nvPr/>
        </p:nvSpPr>
        <p:spPr bwMode="auto">
          <a:xfrm flipV="1">
            <a:off x="4095750" y="37957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pSp>
        <p:nvGrpSpPr>
          <p:cNvPr id="4" name="Group 24"/>
          <p:cNvGrpSpPr>
            <a:grpSpLocks/>
          </p:cNvGrpSpPr>
          <p:nvPr/>
        </p:nvGrpSpPr>
        <p:grpSpPr bwMode="auto">
          <a:xfrm>
            <a:off x="1000100" y="3857628"/>
            <a:ext cx="6286500" cy="1133475"/>
            <a:chOff x="703" y="1797"/>
            <a:chExt cx="3960" cy="714"/>
          </a:xfrm>
        </p:grpSpPr>
        <p:graphicFrame>
          <p:nvGraphicFramePr>
            <p:cNvPr id="39939" name="Object 3"/>
            <p:cNvGraphicFramePr>
              <a:graphicFrameLocks noChangeAspect="1"/>
            </p:cNvGraphicFramePr>
            <p:nvPr/>
          </p:nvGraphicFramePr>
          <p:xfrm>
            <a:off x="703" y="1809"/>
            <a:ext cx="1371" cy="668"/>
          </p:xfrm>
          <a:graphic>
            <a:graphicData uri="http://schemas.openxmlformats.org/presentationml/2006/ole">
              <p:oleObj spid="_x0000_s40010" name="Equation" r:id="rId6" imgW="681120" imgH="327600" progId="">
                <p:embed/>
              </p:oleObj>
            </a:graphicData>
          </a:graphic>
        </p:graphicFrame>
        <p:graphicFrame>
          <p:nvGraphicFramePr>
            <p:cNvPr id="39940" name="Object 4"/>
            <p:cNvGraphicFramePr>
              <a:graphicFrameLocks noChangeAspect="1"/>
            </p:cNvGraphicFramePr>
            <p:nvPr/>
          </p:nvGraphicFramePr>
          <p:xfrm>
            <a:off x="3198" y="1797"/>
            <a:ext cx="1465" cy="714"/>
          </p:xfrm>
          <a:graphic>
            <a:graphicData uri="http://schemas.openxmlformats.org/presentationml/2006/ole">
              <p:oleObj spid="_x0000_s40011" name="Equation" r:id="rId7" imgW="681120" imgH="327600" progId="">
                <p:embed/>
              </p:oleObj>
            </a:graphicData>
          </a:graphic>
        </p:graphicFrame>
        <p:sp>
          <p:nvSpPr>
            <p:cNvPr id="39959" name="Rectangle 15"/>
            <p:cNvSpPr>
              <a:spLocks noChangeArrowheads="1"/>
            </p:cNvSpPr>
            <p:nvPr/>
          </p:nvSpPr>
          <p:spPr bwMode="auto">
            <a:xfrm>
              <a:off x="2446" y="1881"/>
              <a:ext cx="389"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a:latin typeface="宋体" charset="-122"/>
                </a:rPr>
                <a:t>或</a:t>
              </a:r>
            </a:p>
          </p:txBody>
        </p:sp>
      </p:grpSp>
      <p:sp>
        <p:nvSpPr>
          <p:cNvPr id="208912" name="Rectangle 16"/>
          <p:cNvSpPr>
            <a:spLocks noChangeArrowheads="1"/>
          </p:cNvSpPr>
          <p:nvPr/>
        </p:nvSpPr>
        <p:spPr bwMode="auto">
          <a:xfrm>
            <a:off x="0" y="5286388"/>
            <a:ext cx="9144000" cy="1127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latin typeface="宋体" charset="-122"/>
              </a:rPr>
              <a:t>时，闭环的</a:t>
            </a:r>
            <a:r>
              <a:rPr lang="zh-CN" altLang="en-US" sz="2800" dirty="0">
                <a:solidFill>
                  <a:srgbClr val="CC0066"/>
                </a:solidFill>
                <a:latin typeface="宋体" charset="-122"/>
              </a:rPr>
              <a:t>谐振峰最小</a:t>
            </a:r>
            <a:r>
              <a:rPr lang="zh-CN" altLang="en-US" sz="2800" dirty="0">
                <a:latin typeface="宋体" charset="-122"/>
              </a:rPr>
              <a:t>，阶跃作用时的</a:t>
            </a:r>
            <a:r>
              <a:rPr lang="zh-CN" altLang="en-US" sz="2800" dirty="0">
                <a:solidFill>
                  <a:srgbClr val="CC0066"/>
                </a:solidFill>
                <a:latin typeface="宋体" charset="-122"/>
              </a:rPr>
              <a:t>超调量也最小，相对稳定性最好</a:t>
            </a:r>
            <a:r>
              <a:rPr lang="zh-CN" altLang="en-US" sz="2800" dirty="0">
                <a:latin typeface="宋体" charset="-122"/>
              </a:rPr>
              <a:t>。</a:t>
            </a:r>
          </a:p>
        </p:txBody>
      </p:sp>
      <p:grpSp>
        <p:nvGrpSpPr>
          <p:cNvPr id="39956" name="Group 38"/>
          <p:cNvGrpSpPr>
            <a:grpSpLocks/>
          </p:cNvGrpSpPr>
          <p:nvPr/>
        </p:nvGrpSpPr>
        <p:grpSpPr bwMode="auto">
          <a:xfrm>
            <a:off x="1116013" y="1214438"/>
            <a:ext cx="3241675" cy="642937"/>
            <a:chOff x="703" y="346"/>
            <a:chExt cx="2178" cy="499"/>
          </a:xfrm>
        </p:grpSpPr>
        <p:sp>
          <p:nvSpPr>
            <p:cNvPr id="39957" name="Rectangle 34"/>
            <p:cNvSpPr>
              <a:spLocks noChangeArrowheads="1"/>
            </p:cNvSpPr>
            <p:nvPr/>
          </p:nvSpPr>
          <p:spPr bwMode="auto">
            <a:xfrm>
              <a:off x="703" y="346"/>
              <a:ext cx="2178" cy="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rgbClr val="FF0000"/>
                  </a:solidFill>
                </a:rPr>
                <a:t>如何选择</a:t>
              </a:r>
            </a:p>
          </p:txBody>
        </p:sp>
        <p:graphicFrame>
          <p:nvGraphicFramePr>
            <p:cNvPr id="39938" name="Object 2"/>
            <p:cNvGraphicFramePr>
              <a:graphicFrameLocks noChangeAspect="1"/>
            </p:cNvGraphicFramePr>
            <p:nvPr/>
          </p:nvGraphicFramePr>
          <p:xfrm>
            <a:off x="1791" y="346"/>
            <a:ext cx="406" cy="471"/>
          </p:xfrm>
          <a:graphic>
            <a:graphicData uri="http://schemas.openxmlformats.org/presentationml/2006/ole">
              <p:oleObj spid="_x0000_s40012" name="Equation" r:id="rId8" imgW="166320" imgH="198720" progId="">
                <p:embed/>
              </p:oleObj>
            </a:graphicData>
          </a:graphic>
        </p:graphicFrame>
        <p:sp>
          <p:nvSpPr>
            <p:cNvPr id="39958" name="WordArt 37"/>
            <p:cNvSpPr>
              <a:spLocks noChangeArrowheads="1" noChangeShapeType="1" noTextEdit="1"/>
            </p:cNvSpPr>
            <p:nvPr/>
          </p:nvSpPr>
          <p:spPr bwMode="auto">
            <a:xfrm>
              <a:off x="2200" y="391"/>
              <a:ext cx="544" cy="454"/>
            </a:xfrm>
            <a:prstGeom prst="rect">
              <a:avLst/>
            </a:prstGeom>
          </p:spPr>
          <p:txBody>
            <a:bodyPr wrap="none" fromWordArt="1">
              <a:prstTxWarp prst="textPlain">
                <a:avLst>
                  <a:gd name="adj" fmla="val 50000"/>
                </a:avLst>
              </a:prstTxWarp>
            </a:bodyPr>
            <a:lstStyle/>
            <a:p>
              <a:pPr algn="ctr"/>
              <a:r>
                <a:rPr lang="en-US" altLang="zh-CN" sz="2800" kern="10" dirty="0">
                  <a:ln w="19050">
                    <a:solidFill>
                      <a:srgbClr val="99CCFF"/>
                    </a:solidFill>
                    <a:round/>
                    <a:headEnd/>
                    <a:tailEnd/>
                  </a:ln>
                  <a:solidFill>
                    <a:srgbClr val="0066CC"/>
                  </a:solidFill>
                  <a:effectLst>
                    <a:outerShdw dist="35921" dir="2700000" algn="ctr" rotWithShape="0">
                      <a:srgbClr val="990000"/>
                    </a:outerShdw>
                  </a:effectLst>
                  <a:latin typeface="Times New Roman"/>
                  <a:cs typeface="Times New Roman"/>
                </a:rPr>
                <a:t>?</a:t>
              </a:r>
              <a:endParaRPr lang="zh-CN" altLang="en-US" sz="2800" kern="10" dirty="0">
                <a:ln w="19050">
                  <a:solidFill>
                    <a:srgbClr val="99CCFF"/>
                  </a:solidFill>
                  <a:round/>
                  <a:headEnd/>
                  <a:tailEnd/>
                </a:ln>
                <a:solidFill>
                  <a:srgbClr val="0066CC"/>
                </a:solidFill>
                <a:effectLst>
                  <a:outerShdw dist="35921" dir="2700000" algn="ctr" rotWithShape="0">
                    <a:srgbClr val="990000"/>
                  </a:outerShdw>
                </a:effectLst>
                <a:latin typeface="Times New Roman"/>
                <a:cs typeface="Times New Roman"/>
              </a:endParaRPr>
            </a:p>
          </p:txBody>
        </p:sp>
      </p:grpSp>
      <p:sp>
        <p:nvSpPr>
          <p:cNvPr id="27"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spTree>
    <p:extLst>
      <p:ext uri="{BB962C8B-B14F-4D97-AF65-F5344CB8AC3E}">
        <p14:creationId xmlns="" xmlns:p14="http://schemas.microsoft.com/office/powerpoint/2010/main" val="42749198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208912"/>
                                        </p:tgtEl>
                                        <p:attrNameLst>
                                          <p:attrName>style.visibility</p:attrName>
                                        </p:attrNameLst>
                                      </p:cBhvr>
                                      <p:to>
                                        <p:strVal val="visible"/>
                                      </p:to>
                                    </p:set>
                                    <p:animEffect transition="in" filter="blinds(horizontal)">
                                      <p:cBhvr>
                                        <p:cTn id="16" dur="500"/>
                                        <p:tgtEl>
                                          <p:spTgt spid="208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1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7" name="Rectangle 3"/>
          <p:cNvSpPr>
            <a:spLocks noChangeArrowheads="1"/>
          </p:cNvSpPr>
          <p:nvPr/>
        </p:nvSpPr>
        <p:spPr bwMode="auto">
          <a:xfrm>
            <a:off x="3486150" y="38258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40968" name="Rectangle 4"/>
          <p:cNvSpPr>
            <a:spLocks noChangeArrowheads="1"/>
          </p:cNvSpPr>
          <p:nvPr/>
        </p:nvSpPr>
        <p:spPr bwMode="auto">
          <a:xfrm>
            <a:off x="3195638" y="41259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40969" name="Rectangle 5"/>
          <p:cNvSpPr>
            <a:spLocks noChangeArrowheads="1"/>
          </p:cNvSpPr>
          <p:nvPr/>
        </p:nvSpPr>
        <p:spPr bwMode="auto">
          <a:xfrm>
            <a:off x="3186113" y="42402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40970" name="Rectangle 7"/>
          <p:cNvSpPr>
            <a:spLocks noChangeArrowheads="1"/>
          </p:cNvSpPr>
          <p:nvPr/>
        </p:nvSpPr>
        <p:spPr bwMode="auto">
          <a:xfrm>
            <a:off x="2571750" y="319246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pSp>
        <p:nvGrpSpPr>
          <p:cNvPr id="40971" name="Group 11"/>
          <p:cNvGrpSpPr>
            <a:grpSpLocks/>
          </p:cNvGrpSpPr>
          <p:nvPr/>
        </p:nvGrpSpPr>
        <p:grpSpPr bwMode="auto">
          <a:xfrm>
            <a:off x="142844" y="1000108"/>
            <a:ext cx="3313112" cy="504825"/>
            <a:chOff x="703" y="346"/>
            <a:chExt cx="2178" cy="499"/>
          </a:xfrm>
        </p:grpSpPr>
        <p:sp>
          <p:nvSpPr>
            <p:cNvPr id="40978" name="Rectangle 12"/>
            <p:cNvSpPr>
              <a:spLocks noChangeArrowheads="1"/>
            </p:cNvSpPr>
            <p:nvPr/>
          </p:nvSpPr>
          <p:spPr bwMode="auto">
            <a:xfrm>
              <a:off x="703" y="346"/>
              <a:ext cx="2178"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rgbClr val="FF0000"/>
                  </a:solidFill>
                </a:rPr>
                <a:t>如何选择</a:t>
              </a:r>
            </a:p>
          </p:txBody>
        </p:sp>
        <p:graphicFrame>
          <p:nvGraphicFramePr>
            <p:cNvPr id="40965" name="Object 5"/>
            <p:cNvGraphicFramePr>
              <a:graphicFrameLocks noChangeAspect="1"/>
            </p:cNvGraphicFramePr>
            <p:nvPr/>
          </p:nvGraphicFramePr>
          <p:xfrm>
            <a:off x="1867" y="408"/>
            <a:ext cx="254" cy="347"/>
          </p:xfrm>
          <a:graphic>
            <a:graphicData uri="http://schemas.openxmlformats.org/presentationml/2006/ole">
              <p:oleObj spid="_x0000_s41018" name="Equation" r:id="rId4" imgW="101880" imgH="145080" progId="">
                <p:embed/>
              </p:oleObj>
            </a:graphicData>
          </a:graphic>
        </p:graphicFrame>
        <p:sp>
          <p:nvSpPr>
            <p:cNvPr id="40979" name="WordArt 14"/>
            <p:cNvSpPr>
              <a:spLocks noChangeArrowheads="1" noChangeShapeType="1" noTextEdit="1"/>
            </p:cNvSpPr>
            <p:nvPr/>
          </p:nvSpPr>
          <p:spPr bwMode="auto">
            <a:xfrm>
              <a:off x="2200" y="391"/>
              <a:ext cx="544" cy="454"/>
            </a:xfrm>
            <a:prstGeom prst="rect">
              <a:avLst/>
            </a:prstGeom>
          </p:spPr>
          <p:txBody>
            <a:bodyPr wrap="none" fromWordArt="1">
              <a:prstTxWarp prst="textPlain">
                <a:avLst>
                  <a:gd name="adj" fmla="val 50000"/>
                </a:avLst>
              </a:prstTxWarp>
            </a:bodyPr>
            <a:lstStyle/>
            <a:p>
              <a:pPr algn="ctr"/>
              <a:r>
                <a:rPr lang="en-US" altLang="zh-CN" sz="2800" kern="10">
                  <a:ln w="19050">
                    <a:solidFill>
                      <a:srgbClr val="99CCFF"/>
                    </a:solidFill>
                    <a:round/>
                    <a:headEnd/>
                    <a:tailEnd/>
                  </a:ln>
                  <a:solidFill>
                    <a:srgbClr val="0066CC"/>
                  </a:solidFill>
                  <a:effectLst>
                    <a:outerShdw dist="35921" dir="2700000" algn="ctr" rotWithShape="0">
                      <a:srgbClr val="990000"/>
                    </a:outerShdw>
                  </a:effectLst>
                  <a:latin typeface="Times New Roman"/>
                  <a:cs typeface="Times New Roman"/>
                </a:rPr>
                <a:t>?</a:t>
              </a:r>
              <a:endParaRPr lang="zh-CN" altLang="en-US" sz="2800" kern="10">
                <a:ln w="19050">
                  <a:solidFill>
                    <a:srgbClr val="99CCFF"/>
                  </a:solidFill>
                  <a:round/>
                  <a:headEnd/>
                  <a:tailEnd/>
                </a:ln>
                <a:solidFill>
                  <a:srgbClr val="0066CC"/>
                </a:solidFill>
                <a:effectLst>
                  <a:outerShdw dist="35921" dir="2700000" algn="ctr" rotWithShape="0">
                    <a:srgbClr val="990000"/>
                  </a:outerShdw>
                </a:effectLst>
                <a:latin typeface="Times New Roman"/>
                <a:cs typeface="Times New Roman"/>
              </a:endParaRPr>
            </a:p>
          </p:txBody>
        </p:sp>
      </p:grpSp>
      <p:grpSp>
        <p:nvGrpSpPr>
          <p:cNvPr id="4" name="Group 23"/>
          <p:cNvGrpSpPr>
            <a:grpSpLocks/>
          </p:cNvGrpSpPr>
          <p:nvPr/>
        </p:nvGrpSpPr>
        <p:grpSpPr bwMode="auto">
          <a:xfrm>
            <a:off x="785813" y="1484983"/>
            <a:ext cx="7527925" cy="576262"/>
            <a:chOff x="365" y="754"/>
            <a:chExt cx="4742" cy="363"/>
          </a:xfrm>
        </p:grpSpPr>
        <p:sp>
          <p:nvSpPr>
            <p:cNvPr id="40977" name="Rectangle 19"/>
            <p:cNvSpPr>
              <a:spLocks noChangeArrowheads="1"/>
            </p:cNvSpPr>
            <p:nvPr/>
          </p:nvSpPr>
          <p:spPr bwMode="auto">
            <a:xfrm>
              <a:off x="365" y="754"/>
              <a:ext cx="4742"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r>
                <a:rPr lang="zh-CN" altLang="en-US" sz="2800"/>
                <a:t> 表</a:t>
              </a:r>
              <a:r>
                <a:rPr lang="en-US" altLang="zh-CN" sz="2800"/>
                <a:t>7-3  </a:t>
              </a:r>
              <a:r>
                <a:rPr lang="zh-CN" altLang="en-US" sz="2800"/>
                <a:t>不同中频宽 </a:t>
              </a:r>
              <a:r>
                <a:rPr lang="en-US" altLang="zh-CN" sz="2800" i="1"/>
                <a:t>h </a:t>
              </a:r>
              <a:r>
                <a:rPr lang="zh-CN" altLang="en-US" sz="2800"/>
                <a:t>的最小       值和最佳频比</a:t>
              </a:r>
            </a:p>
          </p:txBody>
        </p:sp>
        <p:graphicFrame>
          <p:nvGraphicFramePr>
            <p:cNvPr id="40964" name="Object 4"/>
            <p:cNvGraphicFramePr>
              <a:graphicFrameLocks noChangeAspect="1"/>
            </p:cNvGraphicFramePr>
            <p:nvPr/>
          </p:nvGraphicFramePr>
          <p:xfrm>
            <a:off x="3245" y="754"/>
            <a:ext cx="362" cy="363"/>
          </p:xfrm>
          <a:graphic>
            <a:graphicData uri="http://schemas.openxmlformats.org/presentationml/2006/ole">
              <p:oleObj spid="_x0000_s41019" name="Equation" r:id="rId5" imgW="228600" imgH="228600" progId="">
                <p:embed/>
              </p:oleObj>
            </a:graphicData>
          </a:graphic>
        </p:graphicFrame>
      </p:grpSp>
      <p:pic>
        <p:nvPicPr>
          <p:cNvPr id="180245" name="Picture 21"/>
          <p:cNvPicPr>
            <a:picLocks noGrp="1" noChangeAspect="1" noChangeArrowheads="1"/>
          </p:cNvPicPr>
          <p:nvPr>
            <p:ph/>
          </p:nvPr>
        </p:nvPicPr>
        <p:blipFill>
          <a:blip r:embed="rId6" cstate="print">
            <a:extLst>
              <a:ext uri="{28A0092B-C50C-407E-A947-70E740481C1C}">
                <a14:useLocalDpi xmlns="" xmlns:a14="http://schemas.microsoft.com/office/drawing/2010/main" val="0"/>
              </a:ext>
            </a:extLst>
          </a:blip>
          <a:srcRect/>
          <a:stretch>
            <a:fillRect/>
          </a:stretch>
        </p:blipFill>
        <p:spPr>
          <a:xfrm rot="60000">
            <a:off x="155543" y="1993778"/>
            <a:ext cx="8966200" cy="2628900"/>
          </a:xfrm>
        </p:spPr>
      </p:pic>
      <p:grpSp>
        <p:nvGrpSpPr>
          <p:cNvPr id="5" name="Group 33"/>
          <p:cNvGrpSpPr>
            <a:grpSpLocks/>
          </p:cNvGrpSpPr>
          <p:nvPr/>
        </p:nvGrpSpPr>
        <p:grpSpPr bwMode="auto">
          <a:xfrm>
            <a:off x="1185863" y="4515389"/>
            <a:ext cx="7127875" cy="952500"/>
            <a:chOff x="748" y="2750"/>
            <a:chExt cx="4490" cy="600"/>
          </a:xfrm>
        </p:grpSpPr>
        <p:sp>
          <p:nvSpPr>
            <p:cNvPr id="40976" name="Rectangle 25"/>
            <p:cNvSpPr>
              <a:spLocks noChangeArrowheads="1"/>
            </p:cNvSpPr>
            <p:nvPr/>
          </p:nvSpPr>
          <p:spPr bwMode="auto">
            <a:xfrm>
              <a:off x="748" y="2821"/>
              <a:ext cx="2857"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r>
                <a:rPr lang="zh-CN" altLang="en-US" sz="2800" dirty="0"/>
                <a:t>初步设计时，可认为</a:t>
              </a:r>
            </a:p>
          </p:txBody>
        </p:sp>
        <p:graphicFrame>
          <p:nvGraphicFramePr>
            <p:cNvPr id="40962" name="Object 2"/>
            <p:cNvGraphicFramePr>
              <a:graphicFrameLocks noChangeAspect="1"/>
            </p:cNvGraphicFramePr>
            <p:nvPr/>
          </p:nvGraphicFramePr>
          <p:xfrm>
            <a:off x="3207" y="2750"/>
            <a:ext cx="997" cy="600"/>
          </p:xfrm>
          <a:graphic>
            <a:graphicData uri="http://schemas.openxmlformats.org/presentationml/2006/ole">
              <p:oleObj spid="_x0000_s41020" name="Equation" r:id="rId7" imgW="698500" imgH="419100" progId="">
                <p:embed/>
              </p:oleObj>
            </a:graphicData>
          </a:graphic>
        </p:graphicFrame>
        <p:graphicFrame>
          <p:nvGraphicFramePr>
            <p:cNvPr id="40963" name="Object 3"/>
            <p:cNvGraphicFramePr>
              <a:graphicFrameLocks noChangeAspect="1"/>
            </p:cNvGraphicFramePr>
            <p:nvPr/>
          </p:nvGraphicFramePr>
          <p:xfrm>
            <a:off x="4422" y="2886"/>
            <a:ext cx="816" cy="327"/>
          </p:xfrm>
          <a:graphic>
            <a:graphicData uri="http://schemas.openxmlformats.org/presentationml/2006/ole">
              <p:oleObj spid="_x0000_s41021" name="Equation" r:id="rId8" imgW="571252" imgH="228501" progId="">
                <p:embed/>
              </p:oleObj>
            </a:graphicData>
          </a:graphic>
        </p:graphicFrame>
      </p:grpSp>
      <p:sp>
        <p:nvSpPr>
          <p:cNvPr id="180255" name="Rectangle 31"/>
          <p:cNvSpPr>
            <a:spLocks noChangeArrowheads="1"/>
          </p:cNvSpPr>
          <p:nvPr/>
        </p:nvSpPr>
        <p:spPr bwMode="auto">
          <a:xfrm>
            <a:off x="0" y="5342608"/>
            <a:ext cx="9144000" cy="1127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squar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a:lnSpc>
                <a:spcPct val="120000"/>
              </a:lnSpc>
            </a:pPr>
            <a:r>
              <a:rPr lang="zh-CN" altLang="en-US" sz="2800" dirty="0"/>
              <a:t>        一般可选 </a:t>
            </a:r>
            <a:r>
              <a:rPr lang="en-US" altLang="zh-CN" sz="2800" i="1" dirty="0">
                <a:solidFill>
                  <a:srgbClr val="000000"/>
                </a:solidFill>
              </a:rPr>
              <a:t>h </a:t>
            </a:r>
            <a:r>
              <a:rPr lang="zh-CN" altLang="en-US" sz="2800" dirty="0"/>
              <a:t>在 </a:t>
            </a:r>
            <a:r>
              <a:rPr lang="en-US" altLang="zh-CN" sz="2800" dirty="0">
                <a:solidFill>
                  <a:srgbClr val="000000"/>
                </a:solidFill>
              </a:rPr>
              <a:t>7~12</a:t>
            </a:r>
            <a:r>
              <a:rPr lang="zh-CN" altLang="en-US" sz="2800" dirty="0"/>
              <a:t>之间。若希望增加稳定储备，可把 </a:t>
            </a:r>
            <a:r>
              <a:rPr lang="en-US" altLang="zh-CN" sz="2800" i="1" dirty="0">
                <a:solidFill>
                  <a:srgbClr val="000000"/>
                </a:solidFill>
              </a:rPr>
              <a:t>h </a:t>
            </a:r>
            <a:r>
              <a:rPr lang="zh-CN" altLang="en-US" sz="2800" dirty="0"/>
              <a:t>增大至</a:t>
            </a:r>
            <a:r>
              <a:rPr lang="en-US" altLang="zh-CN" sz="2800" dirty="0">
                <a:solidFill>
                  <a:srgbClr val="000000"/>
                </a:solidFill>
              </a:rPr>
              <a:t>15~18</a:t>
            </a:r>
            <a:r>
              <a:rPr lang="zh-CN" altLang="en-US" sz="2800" dirty="0"/>
              <a:t>。</a:t>
            </a:r>
          </a:p>
        </p:txBody>
      </p:sp>
      <p:sp>
        <p:nvSpPr>
          <p:cNvPr id="22"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graphicFrame>
        <p:nvGraphicFramePr>
          <p:cNvPr id="41022" name="Object 62"/>
          <p:cNvGraphicFramePr>
            <a:graphicFrameLocks noChangeAspect="1"/>
          </p:cNvGraphicFramePr>
          <p:nvPr/>
        </p:nvGraphicFramePr>
        <p:xfrm>
          <a:off x="3500430" y="785794"/>
          <a:ext cx="1357322" cy="667889"/>
        </p:xfrm>
        <a:graphic>
          <a:graphicData uri="http://schemas.openxmlformats.org/presentationml/2006/ole">
            <p:oleObj spid="_x0000_s41022" name="公式" r:id="rId9" imgW="799920" imgH="393480" progId="Equation.3">
              <p:embed/>
            </p:oleObj>
          </a:graphicData>
        </a:graphic>
      </p:graphicFrame>
      <p:graphicFrame>
        <p:nvGraphicFramePr>
          <p:cNvPr id="41023" name="Object 63"/>
          <p:cNvGraphicFramePr>
            <a:graphicFrameLocks noChangeAspect="1"/>
          </p:cNvGraphicFramePr>
          <p:nvPr/>
        </p:nvGraphicFramePr>
        <p:xfrm>
          <a:off x="5429256" y="642918"/>
          <a:ext cx="2895600" cy="889000"/>
        </p:xfrm>
        <a:graphic>
          <a:graphicData uri="http://schemas.openxmlformats.org/presentationml/2006/ole">
            <p:oleObj spid="_x0000_s41023" name="公式" r:id="rId10" imgW="2895480" imgH="888840" progId="Equation.3">
              <p:embed/>
            </p:oleObj>
          </a:graphicData>
        </a:graphic>
      </p:graphicFrame>
    </p:spTree>
    <p:extLst>
      <p:ext uri="{BB962C8B-B14F-4D97-AF65-F5344CB8AC3E}">
        <p14:creationId xmlns="" xmlns:p14="http://schemas.microsoft.com/office/powerpoint/2010/main" val="2671858423"/>
      </p:ext>
    </p:extLst>
  </p:cSld>
  <p:clrMapOvr>
    <a:masterClrMapping/>
  </p:clrMapOvr>
  <p:transition spd="slow">
    <p:random/>
    <p:sndAc>
      <p:stSnd>
        <p:snd r:embed="rId3" name="RICOCHET.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180245"/>
                                        </p:tgtEl>
                                        <p:attrNameLst>
                                          <p:attrName>style.visibility</p:attrName>
                                        </p:attrNameLst>
                                      </p:cBhvr>
                                      <p:to>
                                        <p:strVal val="visible"/>
                                      </p:to>
                                    </p:set>
                                    <p:animEffect transition="in" filter="blinds(horizontal)">
                                      <p:cBhvr>
                                        <p:cTn id="10" dur="500"/>
                                        <p:tgtEl>
                                          <p:spTgt spid="18024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80255"/>
                                        </p:tgtEl>
                                        <p:attrNameLst>
                                          <p:attrName>style.visibility</p:attrName>
                                        </p:attrNameLst>
                                      </p:cBhvr>
                                      <p:to>
                                        <p:strVal val="visible"/>
                                      </p:to>
                                    </p:set>
                                    <p:animEffect transition="in" filter="blinds(horizontal)">
                                      <p:cBhvr>
                                        <p:cTn id="20" dur="500"/>
                                        <p:tgtEl>
                                          <p:spTgt spid="180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5" name="Rectangle 2"/>
          <p:cNvSpPr>
            <a:spLocks noGrp="1" noChangeArrowheads="1"/>
          </p:cNvSpPr>
          <p:nvPr>
            <p:ph type="title"/>
          </p:nvPr>
        </p:nvSpPr>
        <p:spPr>
          <a:xfrm>
            <a:off x="252536" y="836712"/>
            <a:ext cx="9144000" cy="658812"/>
          </a:xfrm>
          <a:noFill/>
        </p:spPr>
        <p:txBody>
          <a:bodyPr anchor="t">
            <a:spAutoFit/>
          </a:bodyPr>
          <a:lstStyle/>
          <a:p>
            <a:pPr algn="l">
              <a:lnSpc>
                <a:spcPct val="120000"/>
              </a:lnSpc>
            </a:pPr>
            <a:r>
              <a:rPr lang="zh-CN" altLang="en-US" sz="3200" b="1" dirty="0">
                <a:solidFill>
                  <a:srgbClr val="0000FF"/>
                </a:solidFill>
              </a:rPr>
              <a:t>闭环频域指标</a:t>
            </a:r>
          </a:p>
        </p:txBody>
      </p:sp>
      <p:sp>
        <p:nvSpPr>
          <p:cNvPr id="3086" name="Rectangle 6"/>
          <p:cNvSpPr>
            <a:spLocks noChangeArrowheads="1"/>
          </p:cNvSpPr>
          <p:nvPr/>
        </p:nvSpPr>
        <p:spPr bwMode="auto">
          <a:xfrm>
            <a:off x="4295775" y="3460750"/>
            <a:ext cx="91440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3200"/>
          </a:p>
        </p:txBody>
      </p:sp>
      <p:sp>
        <p:nvSpPr>
          <p:cNvPr id="3087" name="Rectangle 8"/>
          <p:cNvSpPr>
            <a:spLocks noChangeArrowheads="1"/>
          </p:cNvSpPr>
          <p:nvPr/>
        </p:nvSpPr>
        <p:spPr bwMode="auto">
          <a:xfrm>
            <a:off x="4624388" y="3575050"/>
            <a:ext cx="91440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3200"/>
          </a:p>
        </p:txBody>
      </p:sp>
      <p:grpSp>
        <p:nvGrpSpPr>
          <p:cNvPr id="2" name="Group 1048"/>
          <p:cNvGrpSpPr>
            <a:grpSpLocks/>
          </p:cNvGrpSpPr>
          <p:nvPr/>
        </p:nvGrpSpPr>
        <p:grpSpPr bwMode="auto">
          <a:xfrm>
            <a:off x="1403648" y="1268760"/>
            <a:ext cx="7103313" cy="678390"/>
            <a:chOff x="249" y="523"/>
            <a:chExt cx="5233" cy="507"/>
          </a:xfrm>
        </p:grpSpPr>
        <p:sp>
          <p:nvSpPr>
            <p:cNvPr id="3102" name="Rectangle 1041"/>
            <p:cNvSpPr>
              <a:spLocks noChangeArrowheads="1"/>
            </p:cNvSpPr>
            <p:nvPr/>
          </p:nvSpPr>
          <p:spPr bwMode="auto">
            <a:xfrm>
              <a:off x="675" y="523"/>
              <a:ext cx="4807" cy="4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989013" indent="-989013"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40000"/>
                </a:lnSpc>
              </a:pPr>
              <a:r>
                <a:rPr lang="zh-CN" altLang="en-US" sz="3200" dirty="0"/>
                <a:t>——</a:t>
              </a:r>
              <a:r>
                <a:rPr lang="zh-CN" altLang="en-US" sz="3200" dirty="0">
                  <a:latin typeface="Verdana" pitchFamily="34" charset="0"/>
                </a:rPr>
                <a:t> </a:t>
              </a:r>
              <a:r>
                <a:rPr lang="zh-CN" altLang="en-US" sz="3200" dirty="0">
                  <a:latin typeface="Verdana" pitchFamily="34" charset="0"/>
                  <a:ea typeface="黑体" pitchFamily="49" charset="-122"/>
                </a:rPr>
                <a:t>谐振角频率</a:t>
              </a:r>
              <a:r>
                <a:rPr lang="zh-CN" altLang="en-US" sz="3200" dirty="0">
                  <a:latin typeface="Verdana" pitchFamily="34" charset="0"/>
                </a:rPr>
                <a:t>；</a:t>
              </a:r>
              <a:endParaRPr lang="zh-CN" altLang="en-US" sz="3200" dirty="0">
                <a:solidFill>
                  <a:srgbClr val="3333FF"/>
                </a:solidFill>
                <a:latin typeface="Verdana" pitchFamily="34" charset="0"/>
              </a:endParaRPr>
            </a:p>
          </p:txBody>
        </p:sp>
        <p:graphicFrame>
          <p:nvGraphicFramePr>
            <p:cNvPr id="3084" name="Object 12"/>
            <p:cNvGraphicFramePr>
              <a:graphicFrameLocks noChangeAspect="1"/>
            </p:cNvGraphicFramePr>
            <p:nvPr/>
          </p:nvGraphicFramePr>
          <p:xfrm>
            <a:off x="249" y="527"/>
            <a:ext cx="399" cy="503"/>
          </p:xfrm>
          <a:graphic>
            <a:graphicData uri="http://schemas.openxmlformats.org/presentationml/2006/ole">
              <p:oleObj spid="_x0000_s3250" name="Equation" r:id="rId3" imgW="144720" imgH="187920" progId="">
                <p:embed/>
              </p:oleObj>
            </a:graphicData>
          </a:graphic>
        </p:graphicFrame>
      </p:grpSp>
      <p:sp>
        <p:nvSpPr>
          <p:cNvPr id="3089" name="Rectangle 10"/>
          <p:cNvSpPr>
            <a:spLocks noChangeArrowheads="1"/>
          </p:cNvSpPr>
          <p:nvPr/>
        </p:nvSpPr>
        <p:spPr bwMode="auto">
          <a:xfrm>
            <a:off x="4605338" y="3575050"/>
            <a:ext cx="91440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3200"/>
          </a:p>
        </p:txBody>
      </p:sp>
      <p:sp>
        <p:nvSpPr>
          <p:cNvPr id="3090" name="Rectangle 12"/>
          <p:cNvSpPr>
            <a:spLocks noChangeArrowheads="1"/>
          </p:cNvSpPr>
          <p:nvPr/>
        </p:nvSpPr>
        <p:spPr bwMode="auto">
          <a:xfrm>
            <a:off x="4386263" y="3484563"/>
            <a:ext cx="91440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3200"/>
          </a:p>
        </p:txBody>
      </p:sp>
      <p:sp>
        <p:nvSpPr>
          <p:cNvPr id="3091" name="Rectangle 16"/>
          <p:cNvSpPr>
            <a:spLocks noChangeArrowheads="1"/>
          </p:cNvSpPr>
          <p:nvPr/>
        </p:nvSpPr>
        <p:spPr bwMode="auto">
          <a:xfrm>
            <a:off x="4567238" y="3575050"/>
            <a:ext cx="91440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3200"/>
          </a:p>
        </p:txBody>
      </p:sp>
      <p:sp>
        <p:nvSpPr>
          <p:cNvPr id="3092" name="Rectangle 18"/>
          <p:cNvSpPr>
            <a:spLocks noChangeArrowheads="1"/>
          </p:cNvSpPr>
          <p:nvPr/>
        </p:nvSpPr>
        <p:spPr bwMode="auto">
          <a:xfrm>
            <a:off x="4605338" y="3575050"/>
            <a:ext cx="91440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3200"/>
          </a:p>
        </p:txBody>
      </p:sp>
      <p:sp>
        <p:nvSpPr>
          <p:cNvPr id="3093" name="Rectangle 20"/>
          <p:cNvSpPr>
            <a:spLocks noChangeArrowheads="1"/>
          </p:cNvSpPr>
          <p:nvPr/>
        </p:nvSpPr>
        <p:spPr bwMode="auto">
          <a:xfrm>
            <a:off x="4593094" y="3490632"/>
            <a:ext cx="91440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3200"/>
          </a:p>
        </p:txBody>
      </p:sp>
      <p:grpSp>
        <p:nvGrpSpPr>
          <p:cNvPr id="3" name="Group 1046"/>
          <p:cNvGrpSpPr>
            <a:grpSpLocks/>
          </p:cNvGrpSpPr>
          <p:nvPr/>
        </p:nvGrpSpPr>
        <p:grpSpPr bwMode="auto">
          <a:xfrm>
            <a:off x="1331640" y="4973493"/>
            <a:ext cx="6663632" cy="1479843"/>
            <a:chOff x="285" y="3113"/>
            <a:chExt cx="5407" cy="1052"/>
          </a:xfrm>
        </p:grpSpPr>
        <p:sp>
          <p:nvSpPr>
            <p:cNvPr id="3101" name="Rectangle 1040"/>
            <p:cNvSpPr>
              <a:spLocks noChangeArrowheads="1"/>
            </p:cNvSpPr>
            <p:nvPr/>
          </p:nvSpPr>
          <p:spPr bwMode="auto">
            <a:xfrm>
              <a:off x="657" y="3203"/>
              <a:ext cx="5035" cy="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989013" indent="-989013"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15000"/>
                </a:lnSpc>
              </a:pPr>
              <a:r>
                <a:rPr lang="zh-CN" altLang="en-US" sz="3200" dirty="0">
                  <a:solidFill>
                    <a:srgbClr val="3333FF"/>
                  </a:solidFill>
                </a:rPr>
                <a:t>——</a:t>
              </a:r>
              <a:r>
                <a:rPr lang="zh-CN" altLang="en-US" sz="3200" dirty="0">
                  <a:solidFill>
                    <a:srgbClr val="3333FF"/>
                  </a:solidFill>
                  <a:latin typeface="Verdana" pitchFamily="34" charset="0"/>
                </a:rPr>
                <a:t> </a:t>
              </a:r>
              <a:r>
                <a:rPr lang="zh-CN" altLang="en-US" sz="3200" dirty="0">
                  <a:solidFill>
                    <a:srgbClr val="3333FF"/>
                  </a:solidFill>
                  <a:latin typeface="Verdana" pitchFamily="34" charset="0"/>
                  <a:ea typeface="黑体" pitchFamily="49" charset="-122"/>
                </a:rPr>
                <a:t>闭环截止频率</a:t>
              </a:r>
              <a:r>
                <a:rPr lang="zh-CN" altLang="en-US" sz="3200" dirty="0">
                  <a:solidFill>
                    <a:srgbClr val="3333FF"/>
                  </a:solidFill>
                  <a:latin typeface="Verdana" pitchFamily="34" charset="0"/>
                </a:rPr>
                <a:t>，频率         的范围称为系统的</a:t>
              </a:r>
              <a:r>
                <a:rPr lang="zh-CN" altLang="en-US" sz="3200" dirty="0">
                  <a:solidFill>
                    <a:srgbClr val="990000"/>
                  </a:solidFill>
                  <a:latin typeface="Verdana" pitchFamily="34" charset="0"/>
                </a:rPr>
                <a:t>闭环带宽</a:t>
              </a:r>
              <a:r>
                <a:rPr lang="zh-CN" altLang="en-US" sz="3200" dirty="0">
                  <a:solidFill>
                    <a:srgbClr val="3333FF"/>
                  </a:solidFill>
                  <a:latin typeface="Verdana" pitchFamily="34" charset="0"/>
                </a:rPr>
                <a:t>。</a:t>
              </a:r>
              <a:r>
                <a:rPr lang="zh-CN" altLang="en-US" sz="3200" dirty="0">
                  <a:latin typeface="Verdana" pitchFamily="34" charset="0"/>
                </a:rPr>
                <a:t> </a:t>
              </a:r>
            </a:p>
          </p:txBody>
        </p:sp>
        <p:graphicFrame>
          <p:nvGraphicFramePr>
            <p:cNvPr id="3082" name="Object 10"/>
            <p:cNvGraphicFramePr>
              <a:graphicFrameLocks noChangeAspect="1"/>
            </p:cNvGraphicFramePr>
            <p:nvPr/>
          </p:nvGraphicFramePr>
          <p:xfrm>
            <a:off x="285" y="3113"/>
            <a:ext cx="463" cy="555"/>
          </p:xfrm>
          <a:graphic>
            <a:graphicData uri="http://schemas.openxmlformats.org/presentationml/2006/ole">
              <p:oleObj spid="_x0000_s3251" name="Equation" r:id="rId4" imgW="155520" imgH="187920" progId="">
                <p:embed/>
              </p:oleObj>
            </a:graphicData>
          </a:graphic>
        </p:graphicFrame>
        <p:graphicFrame>
          <p:nvGraphicFramePr>
            <p:cNvPr id="3083" name="Object 11"/>
            <p:cNvGraphicFramePr>
              <a:graphicFrameLocks noChangeAspect="1"/>
            </p:cNvGraphicFramePr>
            <p:nvPr>
              <p:extLst>
                <p:ext uri="{D42A27DB-BD31-4B8C-83A1-F6EECF244321}">
                  <p14:modId xmlns="" xmlns:p14="http://schemas.microsoft.com/office/powerpoint/2010/main" val="1959542679"/>
                </p:ext>
              </p:extLst>
            </p:nvPr>
          </p:nvGraphicFramePr>
          <p:xfrm>
            <a:off x="4726" y="3204"/>
            <a:ext cx="861" cy="469"/>
          </p:xfrm>
          <a:graphic>
            <a:graphicData uri="http://schemas.openxmlformats.org/presentationml/2006/ole">
              <p:oleObj spid="_x0000_s3252" name="Equation" r:id="rId5" imgW="348480" imgH="187920" progId="">
                <p:embed/>
              </p:oleObj>
            </a:graphicData>
          </a:graphic>
        </p:graphicFrame>
      </p:grpSp>
      <p:grpSp>
        <p:nvGrpSpPr>
          <p:cNvPr id="4" name="Group 1053"/>
          <p:cNvGrpSpPr>
            <a:grpSpLocks/>
          </p:cNvGrpSpPr>
          <p:nvPr/>
        </p:nvGrpSpPr>
        <p:grpSpPr bwMode="auto">
          <a:xfrm>
            <a:off x="1331640" y="2918103"/>
            <a:ext cx="7627287" cy="2522123"/>
            <a:chOff x="204" y="1706"/>
            <a:chExt cx="5719" cy="1588"/>
          </a:xfrm>
        </p:grpSpPr>
        <p:graphicFrame>
          <p:nvGraphicFramePr>
            <p:cNvPr id="3079" name="Object 7"/>
            <p:cNvGraphicFramePr>
              <a:graphicFrameLocks noChangeAspect="1"/>
            </p:cNvGraphicFramePr>
            <p:nvPr/>
          </p:nvGraphicFramePr>
          <p:xfrm>
            <a:off x="204" y="1706"/>
            <a:ext cx="480" cy="480"/>
          </p:xfrm>
          <a:graphic>
            <a:graphicData uri="http://schemas.openxmlformats.org/presentationml/2006/ole">
              <p:oleObj spid="_x0000_s3253" name="Equation" r:id="rId6" imgW="187560" imgH="187920" progId="">
                <p:embed/>
              </p:oleObj>
            </a:graphicData>
          </a:graphic>
        </p:graphicFrame>
        <p:grpSp>
          <p:nvGrpSpPr>
            <p:cNvPr id="3099" name="Group 1052"/>
            <p:cNvGrpSpPr>
              <a:grpSpLocks/>
            </p:cNvGrpSpPr>
            <p:nvPr/>
          </p:nvGrpSpPr>
          <p:grpSpPr bwMode="auto">
            <a:xfrm>
              <a:off x="638" y="1797"/>
              <a:ext cx="5285" cy="1497"/>
              <a:chOff x="638" y="1797"/>
              <a:chExt cx="5285" cy="1497"/>
            </a:xfrm>
          </p:grpSpPr>
          <p:sp>
            <p:nvSpPr>
              <p:cNvPr id="3100" name="Rectangle 1042"/>
              <p:cNvSpPr>
                <a:spLocks noChangeArrowheads="1"/>
              </p:cNvSpPr>
              <p:nvPr/>
            </p:nvSpPr>
            <p:spPr bwMode="auto">
              <a:xfrm>
                <a:off x="638" y="1797"/>
                <a:ext cx="5285" cy="14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989013" indent="-989013"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15000"/>
                  </a:lnSpc>
                </a:pPr>
                <a:r>
                  <a:rPr lang="zh-CN" altLang="en-US" sz="3200" dirty="0"/>
                  <a:t>——</a:t>
                </a:r>
                <a:r>
                  <a:rPr lang="zh-CN" altLang="en-US" sz="3200" dirty="0">
                    <a:latin typeface="Verdana" pitchFamily="34" charset="0"/>
                  </a:rPr>
                  <a:t> </a:t>
                </a:r>
                <a:r>
                  <a:rPr lang="zh-CN" altLang="en-US" sz="3200" dirty="0">
                    <a:latin typeface="Verdana" pitchFamily="34" charset="0"/>
                    <a:ea typeface="黑体" pitchFamily="49" charset="-122"/>
                  </a:rPr>
                  <a:t>复现频率</a:t>
                </a:r>
                <a:r>
                  <a:rPr lang="zh-CN" altLang="en-US" sz="3200" dirty="0">
                    <a:latin typeface="Verdana" pitchFamily="34" charset="0"/>
                  </a:rPr>
                  <a:t>，</a:t>
                </a:r>
                <a:r>
                  <a:rPr lang="zh-CN" altLang="en-US" sz="2800" dirty="0">
                    <a:latin typeface="Verdana" pitchFamily="34" charset="0"/>
                  </a:rPr>
                  <a:t>当频率超过     ，输出就不能</a:t>
                </a:r>
                <a:r>
                  <a:rPr lang="zh-CN" altLang="en-US" sz="2800" dirty="0"/>
                  <a:t>“</a:t>
                </a:r>
                <a:r>
                  <a:rPr lang="zh-CN" altLang="en-US" sz="2800" dirty="0">
                    <a:latin typeface="Verdana" pitchFamily="34" charset="0"/>
                  </a:rPr>
                  <a:t>复现</a:t>
                </a:r>
                <a:r>
                  <a:rPr lang="zh-CN" altLang="en-US" sz="2800" dirty="0"/>
                  <a:t>”</a:t>
                </a:r>
                <a:r>
                  <a:rPr lang="zh-CN" altLang="en-US" sz="2800" dirty="0">
                    <a:latin typeface="Verdana" pitchFamily="34" charset="0"/>
                  </a:rPr>
                  <a:t>输入，所以，               表示复现低频正弦输入信号的带宽，称为</a:t>
                </a:r>
                <a:r>
                  <a:rPr lang="zh-CN" altLang="en-US" sz="2800" dirty="0">
                    <a:solidFill>
                      <a:srgbClr val="990000"/>
                    </a:solidFill>
                    <a:latin typeface="Verdana" pitchFamily="34" charset="0"/>
                  </a:rPr>
                  <a:t>复现带宽</a:t>
                </a:r>
                <a:r>
                  <a:rPr lang="zh-CN" altLang="en-US" sz="2800" dirty="0">
                    <a:latin typeface="Verdana" pitchFamily="34" charset="0"/>
                  </a:rPr>
                  <a:t>，或称为</a:t>
                </a:r>
                <a:r>
                  <a:rPr lang="zh-CN" altLang="en-US" sz="2800" dirty="0">
                    <a:solidFill>
                      <a:srgbClr val="990000"/>
                    </a:solidFill>
                    <a:latin typeface="Verdana" pitchFamily="34" charset="0"/>
                  </a:rPr>
                  <a:t>工作带宽</a:t>
                </a:r>
                <a:r>
                  <a:rPr lang="zh-CN" altLang="en-US" sz="3200" dirty="0">
                    <a:latin typeface="Verdana" pitchFamily="34" charset="0"/>
                  </a:rPr>
                  <a:t>；</a:t>
                </a:r>
              </a:p>
            </p:txBody>
          </p:sp>
          <p:graphicFrame>
            <p:nvGraphicFramePr>
              <p:cNvPr id="3080" name="Object 8"/>
              <p:cNvGraphicFramePr>
                <a:graphicFrameLocks noChangeAspect="1"/>
              </p:cNvGraphicFramePr>
              <p:nvPr>
                <p:extLst>
                  <p:ext uri="{D42A27DB-BD31-4B8C-83A1-F6EECF244321}">
                    <p14:modId xmlns="" xmlns:p14="http://schemas.microsoft.com/office/powerpoint/2010/main" val="4046733015"/>
                  </p:ext>
                </p:extLst>
              </p:nvPr>
            </p:nvGraphicFramePr>
            <p:xfrm>
              <a:off x="4361" y="1801"/>
              <a:ext cx="384" cy="384"/>
            </p:xfrm>
            <a:graphic>
              <a:graphicData uri="http://schemas.openxmlformats.org/presentationml/2006/ole">
                <p:oleObj spid="_x0000_s3254" name="Equation" r:id="rId7" imgW="187560" imgH="187920" progId="">
                  <p:embed/>
                </p:oleObj>
              </a:graphicData>
            </a:graphic>
          </p:graphicFrame>
          <p:graphicFrame>
            <p:nvGraphicFramePr>
              <p:cNvPr id="3081" name="Object 9"/>
              <p:cNvGraphicFramePr>
                <a:graphicFrameLocks noChangeAspect="1"/>
              </p:cNvGraphicFramePr>
              <p:nvPr>
                <p:extLst>
                  <p:ext uri="{D42A27DB-BD31-4B8C-83A1-F6EECF244321}">
                    <p14:modId xmlns="" xmlns:p14="http://schemas.microsoft.com/office/powerpoint/2010/main" val="1385267358"/>
                  </p:ext>
                </p:extLst>
              </p:nvPr>
            </p:nvGraphicFramePr>
            <p:xfrm>
              <a:off x="4685" y="2142"/>
              <a:ext cx="755" cy="339"/>
            </p:xfrm>
            <a:graphic>
              <a:graphicData uri="http://schemas.openxmlformats.org/presentationml/2006/ole">
                <p:oleObj spid="_x0000_s3255" name="Equation" r:id="rId8" imgW="380880" imgH="187920" progId="">
                  <p:embed/>
                </p:oleObj>
              </a:graphicData>
            </a:graphic>
          </p:graphicFrame>
        </p:grpSp>
      </p:grpSp>
      <p:grpSp>
        <p:nvGrpSpPr>
          <p:cNvPr id="6" name="Group 1051"/>
          <p:cNvGrpSpPr>
            <a:grpSpLocks/>
          </p:cNvGrpSpPr>
          <p:nvPr/>
        </p:nvGrpSpPr>
        <p:grpSpPr bwMode="auto">
          <a:xfrm>
            <a:off x="1331640" y="1877149"/>
            <a:ext cx="7972173" cy="1471568"/>
            <a:chOff x="249" y="924"/>
            <a:chExt cx="5760" cy="989"/>
          </a:xfrm>
        </p:grpSpPr>
        <p:grpSp>
          <p:nvGrpSpPr>
            <p:cNvPr id="3097" name="Group 1050"/>
            <p:cNvGrpSpPr>
              <a:grpSpLocks/>
            </p:cNvGrpSpPr>
            <p:nvPr/>
          </p:nvGrpSpPr>
          <p:grpSpPr bwMode="auto">
            <a:xfrm>
              <a:off x="657" y="924"/>
              <a:ext cx="5352" cy="989"/>
              <a:chOff x="657" y="924"/>
              <a:chExt cx="5352" cy="989"/>
            </a:xfrm>
          </p:grpSpPr>
          <p:sp>
            <p:nvSpPr>
              <p:cNvPr id="3098" name="Rectangle 1047"/>
              <p:cNvSpPr>
                <a:spLocks noChangeArrowheads="1"/>
              </p:cNvSpPr>
              <p:nvPr/>
            </p:nvSpPr>
            <p:spPr bwMode="auto">
              <a:xfrm>
                <a:off x="657" y="924"/>
                <a:ext cx="5352" cy="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989013" indent="-989013"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40000"/>
                  </a:lnSpc>
                </a:pPr>
                <a:r>
                  <a:rPr lang="zh-CN" altLang="en-US" sz="3200" dirty="0">
                    <a:solidFill>
                      <a:srgbClr val="3333FF"/>
                    </a:solidFill>
                  </a:rPr>
                  <a:t>——</a:t>
                </a:r>
                <a:r>
                  <a:rPr lang="zh-CN" altLang="en-US" sz="3200" dirty="0">
                    <a:solidFill>
                      <a:srgbClr val="3333FF"/>
                    </a:solidFill>
                    <a:latin typeface="Verdana" pitchFamily="34" charset="0"/>
                  </a:rPr>
                  <a:t> </a:t>
                </a:r>
                <a:r>
                  <a:rPr lang="zh-CN" altLang="en-US" sz="3200" dirty="0">
                    <a:solidFill>
                      <a:srgbClr val="3333FF"/>
                    </a:solidFill>
                    <a:latin typeface="Verdana" pitchFamily="34" charset="0"/>
                    <a:ea typeface="黑体" pitchFamily="49" charset="-122"/>
                  </a:rPr>
                  <a:t>相对谐振峰值</a:t>
                </a:r>
                <a:r>
                  <a:rPr lang="zh-CN" altLang="en-US" sz="3200" dirty="0">
                    <a:solidFill>
                      <a:srgbClr val="3333FF"/>
                    </a:solidFill>
                    <a:latin typeface="Verdana" pitchFamily="34" charset="0"/>
                  </a:rPr>
                  <a:t>，         ，当</a:t>
                </a:r>
                <a:br>
                  <a:rPr lang="zh-CN" altLang="en-US" sz="3200" dirty="0">
                    <a:solidFill>
                      <a:srgbClr val="3333FF"/>
                    </a:solidFill>
                    <a:latin typeface="Verdana" pitchFamily="34" charset="0"/>
                  </a:rPr>
                </a:br>
                <a:r>
                  <a:rPr lang="zh-CN" altLang="en-US" sz="3200" dirty="0">
                    <a:solidFill>
                      <a:srgbClr val="3333FF"/>
                    </a:solidFill>
                    <a:latin typeface="Verdana" pitchFamily="34" charset="0"/>
                  </a:rPr>
                  <a:t>时，   与      在数值上相同；</a:t>
                </a:r>
              </a:p>
            </p:txBody>
          </p:sp>
          <p:graphicFrame>
            <p:nvGraphicFramePr>
              <p:cNvPr id="3075" name="Object 3"/>
              <p:cNvGraphicFramePr>
                <a:graphicFrameLocks noChangeAspect="1"/>
              </p:cNvGraphicFramePr>
              <p:nvPr>
                <p:extLst>
                  <p:ext uri="{D42A27DB-BD31-4B8C-83A1-F6EECF244321}">
                    <p14:modId xmlns="" xmlns:p14="http://schemas.microsoft.com/office/powerpoint/2010/main" val="1309938463"/>
                  </p:ext>
                </p:extLst>
              </p:nvPr>
            </p:nvGraphicFramePr>
            <p:xfrm>
              <a:off x="3475" y="924"/>
              <a:ext cx="901" cy="551"/>
            </p:xfrm>
            <a:graphic>
              <a:graphicData uri="http://schemas.openxmlformats.org/presentationml/2006/ole">
                <p:oleObj spid="_x0000_s3256" name="Equation" r:id="rId9" imgW="616680" imgH="370440" progId="">
                  <p:embed/>
                </p:oleObj>
              </a:graphicData>
            </a:graphic>
          </p:graphicFrame>
          <p:graphicFrame>
            <p:nvGraphicFramePr>
              <p:cNvPr id="3076" name="Object 4"/>
              <p:cNvGraphicFramePr>
                <a:graphicFrameLocks noChangeAspect="1"/>
              </p:cNvGraphicFramePr>
              <p:nvPr>
                <p:extLst>
                  <p:ext uri="{D42A27DB-BD31-4B8C-83A1-F6EECF244321}">
                    <p14:modId xmlns="" xmlns:p14="http://schemas.microsoft.com/office/powerpoint/2010/main" val="1549566048"/>
                  </p:ext>
                </p:extLst>
              </p:nvPr>
            </p:nvGraphicFramePr>
            <p:xfrm>
              <a:off x="2766" y="1505"/>
              <a:ext cx="436" cy="337"/>
            </p:xfrm>
            <a:graphic>
              <a:graphicData uri="http://schemas.openxmlformats.org/presentationml/2006/ole">
                <p:oleObj spid="_x0000_s3257" name="Equation" r:id="rId10" imgW="241200" imgH="187920" progId="">
                  <p:embed/>
                </p:oleObj>
              </a:graphicData>
            </a:graphic>
          </p:graphicFrame>
          <p:graphicFrame>
            <p:nvGraphicFramePr>
              <p:cNvPr id="3077" name="Object 5"/>
              <p:cNvGraphicFramePr>
                <a:graphicFrameLocks noChangeAspect="1"/>
              </p:cNvGraphicFramePr>
              <p:nvPr>
                <p:extLst>
                  <p:ext uri="{D42A27DB-BD31-4B8C-83A1-F6EECF244321}">
                    <p14:modId xmlns="" xmlns:p14="http://schemas.microsoft.com/office/powerpoint/2010/main" val="3266248849"/>
                  </p:ext>
                </p:extLst>
              </p:nvPr>
            </p:nvGraphicFramePr>
            <p:xfrm>
              <a:off x="1914" y="1503"/>
              <a:ext cx="344" cy="339"/>
            </p:xfrm>
            <a:graphic>
              <a:graphicData uri="http://schemas.openxmlformats.org/presentationml/2006/ole">
                <p:oleObj spid="_x0000_s3258" name="Equation" r:id="rId11" imgW="187560" imgH="187920" progId="">
                  <p:embed/>
                </p:oleObj>
              </a:graphicData>
            </a:graphic>
          </p:graphicFrame>
          <p:graphicFrame>
            <p:nvGraphicFramePr>
              <p:cNvPr id="3078" name="Object 6"/>
              <p:cNvGraphicFramePr>
                <a:graphicFrameLocks noChangeAspect="1"/>
              </p:cNvGraphicFramePr>
              <p:nvPr>
                <p:extLst>
                  <p:ext uri="{D42A27DB-BD31-4B8C-83A1-F6EECF244321}">
                    <p14:modId xmlns="" xmlns:p14="http://schemas.microsoft.com/office/powerpoint/2010/main" val="2088043685"/>
                  </p:ext>
                </p:extLst>
              </p:nvPr>
            </p:nvGraphicFramePr>
            <p:xfrm>
              <a:off x="4943" y="1021"/>
              <a:ext cx="817" cy="311"/>
            </p:xfrm>
            <a:graphic>
              <a:graphicData uri="http://schemas.openxmlformats.org/presentationml/2006/ole">
                <p:oleObj spid="_x0000_s3259" name="Equation" r:id="rId12" imgW="444960" imgH="166320" progId="">
                  <p:embed/>
                </p:oleObj>
              </a:graphicData>
            </a:graphic>
          </p:graphicFrame>
        </p:grpSp>
        <p:graphicFrame>
          <p:nvGraphicFramePr>
            <p:cNvPr id="3074" name="Object 2"/>
            <p:cNvGraphicFramePr>
              <a:graphicFrameLocks noChangeAspect="1"/>
            </p:cNvGraphicFramePr>
            <p:nvPr/>
          </p:nvGraphicFramePr>
          <p:xfrm>
            <a:off x="249" y="1026"/>
            <a:ext cx="422" cy="418"/>
          </p:xfrm>
          <a:graphic>
            <a:graphicData uri="http://schemas.openxmlformats.org/presentationml/2006/ole">
              <p:oleObj spid="_x0000_s3260" name="Equation" r:id="rId13" imgW="187560" imgH="187920" progId="">
                <p:embed/>
              </p:oleObj>
            </a:graphicData>
          </a:graphic>
        </p:graphicFrame>
      </p:grpSp>
      <p:sp>
        <p:nvSpPr>
          <p:cNvPr id="31"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7.1</a:t>
            </a:r>
            <a:r>
              <a:rPr lang="zh-CN" altLang="en-US" sz="2000" b="1" dirty="0">
                <a:latin typeface="楷体" panose="02010609060101010101" pitchFamily="49" charset="-122"/>
                <a:ea typeface="楷体" panose="02010609060101010101" pitchFamily="49" charset="-122"/>
              </a:rPr>
              <a:t> 系统的性能指标</a:t>
            </a:r>
          </a:p>
        </p:txBody>
      </p:sp>
      <p:graphicFrame>
        <p:nvGraphicFramePr>
          <p:cNvPr id="32" name="对象 31"/>
          <p:cNvGraphicFramePr>
            <a:graphicFrameLocks noChangeAspect="1"/>
          </p:cNvGraphicFramePr>
          <p:nvPr/>
        </p:nvGraphicFramePr>
        <p:xfrm>
          <a:off x="5572132" y="1571612"/>
          <a:ext cx="2714644" cy="368844"/>
        </p:xfrm>
        <a:graphic>
          <a:graphicData uri="http://schemas.openxmlformats.org/presentationml/2006/ole">
            <p:oleObj spid="_x0000_s3261" name="公式" r:id="rId14" imgW="2057400" imgH="279360" progId="Equation.3">
              <p:embed/>
            </p:oleObj>
          </a:graphicData>
        </a:graphic>
      </p:graphicFrame>
      <p:graphicFrame>
        <p:nvGraphicFramePr>
          <p:cNvPr id="33" name="对象 32"/>
          <p:cNvGraphicFramePr>
            <a:graphicFrameLocks noChangeAspect="1"/>
          </p:cNvGraphicFramePr>
          <p:nvPr/>
        </p:nvGraphicFramePr>
        <p:xfrm>
          <a:off x="571472" y="3857628"/>
          <a:ext cx="1714512" cy="1129819"/>
        </p:xfrm>
        <a:graphic>
          <a:graphicData uri="http://schemas.openxmlformats.org/presentationml/2006/ole">
            <p:oleObj spid="_x0000_s3262" name="公式" r:id="rId15" imgW="1041120" imgH="685800" progId="Equation.3">
              <p:embed/>
            </p:oleObj>
          </a:graphicData>
        </a:graphic>
      </p:graphicFrame>
      <p:graphicFrame>
        <p:nvGraphicFramePr>
          <p:cNvPr id="34" name="对象 33"/>
          <p:cNvGraphicFramePr>
            <a:graphicFrameLocks noChangeAspect="1"/>
          </p:cNvGraphicFramePr>
          <p:nvPr/>
        </p:nvGraphicFramePr>
        <p:xfrm>
          <a:off x="142844" y="5715016"/>
          <a:ext cx="2614612" cy="631825"/>
        </p:xfrm>
        <a:graphic>
          <a:graphicData uri="http://schemas.openxmlformats.org/presentationml/2006/ole">
            <p:oleObj spid="_x0000_s3263" name="公式" r:id="rId16" imgW="2209680" imgH="533160" progId="Equation.3">
              <p:embed/>
            </p:oleObj>
          </a:graphicData>
        </a:graphic>
      </p:graphicFrame>
    </p:spTree>
    <p:extLst>
      <p:ext uri="{BB962C8B-B14F-4D97-AF65-F5344CB8AC3E}">
        <p14:creationId xmlns="" xmlns:p14="http://schemas.microsoft.com/office/powerpoint/2010/main" val="1629697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1" name="Rectangle 4"/>
          <p:cNvSpPr>
            <a:spLocks noChangeArrowheads="1"/>
          </p:cNvSpPr>
          <p:nvPr/>
        </p:nvSpPr>
        <p:spPr bwMode="auto">
          <a:xfrm>
            <a:off x="3195638" y="3340100"/>
            <a:ext cx="91440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solidFill>
                <a:srgbClr val="78346E"/>
              </a:solidFill>
            </a:endParaRPr>
          </a:p>
        </p:txBody>
      </p:sp>
      <p:sp>
        <p:nvSpPr>
          <p:cNvPr id="41992" name="Rectangle 5"/>
          <p:cNvSpPr>
            <a:spLocks noChangeArrowheads="1"/>
          </p:cNvSpPr>
          <p:nvPr/>
        </p:nvSpPr>
        <p:spPr bwMode="auto">
          <a:xfrm>
            <a:off x="3186113" y="3454400"/>
            <a:ext cx="91440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solidFill>
                <a:srgbClr val="78346E"/>
              </a:solidFill>
            </a:endParaRPr>
          </a:p>
        </p:txBody>
      </p:sp>
      <p:sp>
        <p:nvSpPr>
          <p:cNvPr id="41993" name="Rectangle 7"/>
          <p:cNvSpPr>
            <a:spLocks noChangeArrowheads="1"/>
          </p:cNvSpPr>
          <p:nvPr/>
        </p:nvSpPr>
        <p:spPr bwMode="auto">
          <a:xfrm>
            <a:off x="2914650" y="1892300"/>
            <a:ext cx="91440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solidFill>
                <a:srgbClr val="78346E"/>
              </a:solidFill>
            </a:endParaRPr>
          </a:p>
        </p:txBody>
      </p:sp>
      <p:sp>
        <p:nvSpPr>
          <p:cNvPr id="41994" name="Text Box 8"/>
          <p:cNvSpPr txBox="1">
            <a:spLocks noChangeArrowheads="1"/>
          </p:cNvSpPr>
          <p:nvPr/>
        </p:nvSpPr>
        <p:spPr bwMode="auto">
          <a:xfrm>
            <a:off x="395536" y="836712"/>
            <a:ext cx="648176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spcBef>
                <a:spcPct val="50000"/>
              </a:spcBef>
            </a:pPr>
            <a:r>
              <a:rPr lang="zh-CN" altLang="en-US" sz="2400" dirty="0">
                <a:solidFill>
                  <a:srgbClr val="78346E"/>
                </a:solidFill>
              </a:rPr>
              <a:t>● 相对稳定性经验公式： </a:t>
            </a:r>
          </a:p>
        </p:txBody>
      </p:sp>
      <p:graphicFrame>
        <p:nvGraphicFramePr>
          <p:cNvPr id="39949" name="Object 2"/>
          <p:cNvGraphicFramePr>
            <a:graphicFrameLocks noChangeAspect="1"/>
          </p:cNvGraphicFramePr>
          <p:nvPr>
            <p:extLst>
              <p:ext uri="{D42A27DB-BD31-4B8C-83A1-F6EECF244321}">
                <p14:modId xmlns="" xmlns:p14="http://schemas.microsoft.com/office/powerpoint/2010/main" val="634785707"/>
              </p:ext>
            </p:extLst>
          </p:nvPr>
        </p:nvGraphicFramePr>
        <p:xfrm>
          <a:off x="285720" y="1357298"/>
          <a:ext cx="1223963" cy="758825"/>
        </p:xfrm>
        <a:graphic>
          <a:graphicData uri="http://schemas.openxmlformats.org/presentationml/2006/ole">
            <p:oleObj spid="_x0000_s42056" name="公式" r:id="rId3" imgW="672808" imgH="418918" progId="Equation.3">
              <p:embed/>
            </p:oleObj>
          </a:graphicData>
        </a:graphic>
      </p:graphicFrame>
      <p:graphicFrame>
        <p:nvGraphicFramePr>
          <p:cNvPr id="39948" name="Object 3"/>
          <p:cNvGraphicFramePr>
            <a:graphicFrameLocks noChangeAspect="1"/>
          </p:cNvGraphicFramePr>
          <p:nvPr>
            <p:extLst>
              <p:ext uri="{D42A27DB-BD31-4B8C-83A1-F6EECF244321}">
                <p14:modId xmlns="" xmlns:p14="http://schemas.microsoft.com/office/powerpoint/2010/main" val="3553768489"/>
              </p:ext>
            </p:extLst>
          </p:nvPr>
        </p:nvGraphicFramePr>
        <p:xfrm>
          <a:off x="285720" y="2143116"/>
          <a:ext cx="4032250" cy="809625"/>
        </p:xfrm>
        <a:graphic>
          <a:graphicData uri="http://schemas.openxmlformats.org/presentationml/2006/ole">
            <p:oleObj spid="_x0000_s42057" name="公式" r:id="rId4" imgW="2400300" imgH="482600" progId="Equation.3">
              <p:embed/>
            </p:oleObj>
          </a:graphicData>
        </a:graphic>
      </p:graphicFrame>
      <p:graphicFrame>
        <p:nvGraphicFramePr>
          <p:cNvPr id="39947" name="Object 4"/>
          <p:cNvGraphicFramePr>
            <a:graphicFrameLocks noChangeAspect="1"/>
          </p:cNvGraphicFramePr>
          <p:nvPr>
            <p:extLst>
              <p:ext uri="{D42A27DB-BD31-4B8C-83A1-F6EECF244321}">
                <p14:modId xmlns="" xmlns:p14="http://schemas.microsoft.com/office/powerpoint/2010/main" val="3015413528"/>
              </p:ext>
            </p:extLst>
          </p:nvPr>
        </p:nvGraphicFramePr>
        <p:xfrm>
          <a:off x="142844" y="3000372"/>
          <a:ext cx="2520950" cy="841375"/>
        </p:xfrm>
        <a:graphic>
          <a:graphicData uri="http://schemas.openxmlformats.org/presentationml/2006/ole">
            <p:oleObj spid="_x0000_s42058" name="公式" r:id="rId5" imgW="1257300" imgH="419100" progId="Equation.3">
              <p:embed/>
            </p:oleObj>
          </a:graphicData>
        </a:graphic>
      </p:graphicFrame>
      <p:graphicFrame>
        <p:nvGraphicFramePr>
          <p:cNvPr id="3" name="Object 5"/>
          <p:cNvGraphicFramePr>
            <a:graphicFrameLocks noChangeAspect="1"/>
          </p:cNvGraphicFramePr>
          <p:nvPr>
            <p:extLst>
              <p:ext uri="{D42A27DB-BD31-4B8C-83A1-F6EECF244321}">
                <p14:modId xmlns="" xmlns:p14="http://schemas.microsoft.com/office/powerpoint/2010/main" val="1073548724"/>
              </p:ext>
            </p:extLst>
          </p:nvPr>
        </p:nvGraphicFramePr>
        <p:xfrm>
          <a:off x="142844" y="4000504"/>
          <a:ext cx="5040313" cy="876300"/>
        </p:xfrm>
        <a:graphic>
          <a:graphicData uri="http://schemas.openxmlformats.org/presentationml/2006/ole">
            <p:oleObj spid="_x0000_s42059" name="公式" r:id="rId6" imgW="2628900" imgH="457200" progId="Equation.3">
              <p:embed/>
            </p:oleObj>
          </a:graphicData>
        </a:graphic>
      </p:graphicFrame>
      <p:graphicFrame>
        <p:nvGraphicFramePr>
          <p:cNvPr id="4" name="Object 6"/>
          <p:cNvGraphicFramePr>
            <a:graphicFrameLocks noChangeAspect="1"/>
          </p:cNvGraphicFramePr>
          <p:nvPr>
            <p:extLst>
              <p:ext uri="{D42A27DB-BD31-4B8C-83A1-F6EECF244321}">
                <p14:modId xmlns="" xmlns:p14="http://schemas.microsoft.com/office/powerpoint/2010/main" val="2496616978"/>
              </p:ext>
            </p:extLst>
          </p:nvPr>
        </p:nvGraphicFramePr>
        <p:xfrm>
          <a:off x="142844" y="5000636"/>
          <a:ext cx="8135938" cy="1187450"/>
        </p:xfrm>
        <a:graphic>
          <a:graphicData uri="http://schemas.openxmlformats.org/presentationml/2006/ole">
            <p:oleObj spid="_x0000_s42060" name="公式" r:id="rId7" imgW="4673520" imgH="685800" progId="Equation.3">
              <p:embed/>
            </p:oleObj>
          </a:graphicData>
        </a:graphic>
      </p:graphicFrame>
      <p:sp>
        <p:nvSpPr>
          <p:cNvPr id="41995" name="Rectangle 14"/>
          <p:cNvSpPr>
            <a:spLocks noChangeArrowheads="1"/>
          </p:cNvSpPr>
          <p:nvPr/>
        </p:nvSpPr>
        <p:spPr bwMode="auto">
          <a:xfrm>
            <a:off x="0" y="144745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41996" name="Rectangle 15"/>
          <p:cNvSpPr>
            <a:spLocks noChangeArrowheads="1"/>
          </p:cNvSpPr>
          <p:nvPr/>
        </p:nvSpPr>
        <p:spPr bwMode="auto">
          <a:xfrm>
            <a:off x="0" y="1866553"/>
            <a:ext cx="43815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r>
              <a:rPr lang="zh-CN" altLang="en-US" sz="1000">
                <a:solidFill>
                  <a:srgbClr val="78346E"/>
                </a:solidFill>
                <a:latin typeface="Times New Roman" pitchFamily="18" charset="0"/>
                <a:cs typeface="Times New Roman" pitchFamily="18" charset="0"/>
              </a:rPr>
              <a:t>        </a:t>
            </a:r>
            <a:endParaRPr lang="zh-CN" altLang="en-US">
              <a:solidFill>
                <a:srgbClr val="78346E"/>
              </a:solidFill>
            </a:endParaRPr>
          </a:p>
        </p:txBody>
      </p:sp>
      <p:sp>
        <p:nvSpPr>
          <p:cNvPr id="41997" name="Rectangle 16"/>
          <p:cNvSpPr>
            <a:spLocks noChangeArrowheads="1"/>
          </p:cNvSpPr>
          <p:nvPr/>
        </p:nvSpPr>
        <p:spPr bwMode="auto">
          <a:xfrm>
            <a:off x="0" y="2577753"/>
            <a:ext cx="43815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r>
              <a:rPr lang="zh-CN" altLang="en-US" sz="1000">
                <a:solidFill>
                  <a:srgbClr val="78346E"/>
                </a:solidFill>
                <a:latin typeface="Times New Roman" pitchFamily="18" charset="0"/>
                <a:cs typeface="Times New Roman" pitchFamily="18" charset="0"/>
              </a:rPr>
              <a:t>        </a:t>
            </a:r>
            <a:endParaRPr lang="zh-CN" altLang="en-US">
              <a:solidFill>
                <a:srgbClr val="78346E"/>
              </a:solidFill>
            </a:endParaRPr>
          </a:p>
        </p:txBody>
      </p:sp>
      <p:sp>
        <p:nvSpPr>
          <p:cNvPr id="39953" name="Rectangle 17"/>
          <p:cNvSpPr>
            <a:spLocks noChangeArrowheads="1"/>
          </p:cNvSpPr>
          <p:nvPr/>
        </p:nvSpPr>
        <p:spPr bwMode="auto">
          <a:xfrm>
            <a:off x="2786050" y="3071810"/>
            <a:ext cx="3586162"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r>
              <a:rPr lang="zh-CN" altLang="en-US" sz="1000" dirty="0">
                <a:solidFill>
                  <a:srgbClr val="78346E"/>
                </a:solidFill>
                <a:latin typeface="Times New Roman" pitchFamily="18" charset="0"/>
                <a:cs typeface="Times New Roman" pitchFamily="18" charset="0"/>
              </a:rPr>
              <a:t> </a:t>
            </a:r>
            <a:r>
              <a:rPr lang="zh-CN" altLang="en-US" sz="2400" dirty="0">
                <a:solidFill>
                  <a:srgbClr val="78346E"/>
                </a:solidFill>
                <a:latin typeface="Times New Roman" pitchFamily="18" charset="0"/>
                <a:cs typeface="Times New Roman" pitchFamily="18" charset="0"/>
              </a:rPr>
              <a:t>（</a:t>
            </a:r>
            <a:r>
              <a:rPr lang="en-US" altLang="zh-CN" sz="2400" dirty="0">
                <a:solidFill>
                  <a:srgbClr val="78346E"/>
                </a:solidFill>
                <a:latin typeface="Times New Roman" pitchFamily="18" charset="0"/>
                <a:cs typeface="Times New Roman" pitchFamily="18" charset="0"/>
              </a:rPr>
              <a:t>γ</a:t>
            </a:r>
            <a:r>
              <a:rPr lang="zh-CN" altLang="en-US" sz="2400" dirty="0">
                <a:solidFill>
                  <a:srgbClr val="78346E"/>
                </a:solidFill>
                <a:latin typeface="Times New Roman" pitchFamily="18" charset="0"/>
                <a:cs typeface="Times New Roman" pitchFamily="18" charset="0"/>
              </a:rPr>
              <a:t>为以度为单位的值）</a:t>
            </a:r>
            <a:endParaRPr lang="zh-CN" altLang="en-US" sz="2400" dirty="0">
              <a:solidFill>
                <a:srgbClr val="78346E"/>
              </a:solidFill>
            </a:endParaRPr>
          </a:p>
          <a:p>
            <a:pPr>
              <a:spcBef>
                <a:spcPct val="0"/>
              </a:spcBef>
            </a:pPr>
            <a:r>
              <a:rPr lang="zh-CN" altLang="en-US" sz="1000" dirty="0">
                <a:solidFill>
                  <a:srgbClr val="78346E"/>
                </a:solidFill>
                <a:latin typeface="Times New Roman" pitchFamily="18" charset="0"/>
                <a:cs typeface="Times New Roman" pitchFamily="18" charset="0"/>
              </a:rPr>
              <a:t>        </a:t>
            </a:r>
            <a:endParaRPr lang="zh-CN" altLang="en-US" dirty="0">
              <a:solidFill>
                <a:srgbClr val="78346E"/>
              </a:solidFill>
            </a:endParaRPr>
          </a:p>
        </p:txBody>
      </p:sp>
      <p:sp>
        <p:nvSpPr>
          <p:cNvPr id="41999" name="Rectangle 18"/>
          <p:cNvSpPr>
            <a:spLocks noChangeArrowheads="1"/>
          </p:cNvSpPr>
          <p:nvPr/>
        </p:nvSpPr>
        <p:spPr bwMode="auto">
          <a:xfrm>
            <a:off x="0" y="4104928"/>
            <a:ext cx="43815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r>
              <a:rPr lang="zh-CN" altLang="en-US" sz="1000">
                <a:solidFill>
                  <a:srgbClr val="78346E"/>
                </a:solidFill>
                <a:latin typeface="Times New Roman" pitchFamily="18" charset="0"/>
                <a:cs typeface="Times New Roman" pitchFamily="18" charset="0"/>
              </a:rPr>
              <a:t>        </a:t>
            </a:r>
            <a:endParaRPr lang="zh-CN" altLang="en-US">
              <a:solidFill>
                <a:srgbClr val="78346E"/>
              </a:solidFill>
            </a:endParaRPr>
          </a:p>
        </p:txBody>
      </p:sp>
      <p:sp>
        <p:nvSpPr>
          <p:cNvPr id="16"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spTree>
    <p:extLst>
      <p:ext uri="{BB962C8B-B14F-4D97-AF65-F5344CB8AC3E}">
        <p14:creationId xmlns="" xmlns:p14="http://schemas.microsoft.com/office/powerpoint/2010/main" val="28584946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9948"/>
                                        </p:tgtEl>
                                        <p:attrNameLst>
                                          <p:attrName>style.visibility</p:attrName>
                                        </p:attrNameLst>
                                      </p:cBhvr>
                                      <p:to>
                                        <p:strVal val="visible"/>
                                      </p:to>
                                    </p:set>
                                    <p:anim calcmode="lin" valueType="num">
                                      <p:cBhvr additive="base">
                                        <p:cTn id="13" dur="500" fill="hold"/>
                                        <p:tgtEl>
                                          <p:spTgt spid="39948"/>
                                        </p:tgtEl>
                                        <p:attrNameLst>
                                          <p:attrName>ppt_x</p:attrName>
                                        </p:attrNameLst>
                                      </p:cBhvr>
                                      <p:tavLst>
                                        <p:tav tm="0">
                                          <p:val>
                                            <p:strVal val="#ppt_x"/>
                                          </p:val>
                                        </p:tav>
                                        <p:tav tm="100000">
                                          <p:val>
                                            <p:strVal val="#ppt_x"/>
                                          </p:val>
                                        </p:tav>
                                      </p:tavLst>
                                    </p:anim>
                                    <p:anim calcmode="lin" valueType="num">
                                      <p:cBhvr additive="base">
                                        <p:cTn id="14" dur="500" fill="hold"/>
                                        <p:tgtEl>
                                          <p:spTgt spid="3994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9947"/>
                                        </p:tgtEl>
                                        <p:attrNameLst>
                                          <p:attrName>style.visibility</p:attrName>
                                        </p:attrNameLst>
                                      </p:cBhvr>
                                      <p:to>
                                        <p:strVal val="visible"/>
                                      </p:to>
                                    </p:set>
                                    <p:anim calcmode="lin" valueType="num">
                                      <p:cBhvr additive="base">
                                        <p:cTn id="19" dur="500" fill="hold"/>
                                        <p:tgtEl>
                                          <p:spTgt spid="39947"/>
                                        </p:tgtEl>
                                        <p:attrNameLst>
                                          <p:attrName>ppt_x</p:attrName>
                                        </p:attrNameLst>
                                      </p:cBhvr>
                                      <p:tavLst>
                                        <p:tav tm="0">
                                          <p:val>
                                            <p:strVal val="#ppt_x"/>
                                          </p:val>
                                        </p:tav>
                                        <p:tav tm="100000">
                                          <p:val>
                                            <p:strVal val="#ppt_x"/>
                                          </p:val>
                                        </p:tav>
                                      </p:tavLst>
                                    </p:anim>
                                    <p:anim calcmode="lin" valueType="num">
                                      <p:cBhvr additive="base">
                                        <p:cTn id="20" dur="500" fill="hold"/>
                                        <p:tgtEl>
                                          <p:spTgt spid="3994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9953"/>
                                        </p:tgtEl>
                                        <p:attrNameLst>
                                          <p:attrName>style.visibility</p:attrName>
                                        </p:attrNameLst>
                                      </p:cBhvr>
                                      <p:to>
                                        <p:strVal val="visible"/>
                                      </p:to>
                                    </p:set>
                                    <p:anim calcmode="lin" valueType="num">
                                      <p:cBhvr additive="base">
                                        <p:cTn id="23" dur="500" fill="hold"/>
                                        <p:tgtEl>
                                          <p:spTgt spid="39953"/>
                                        </p:tgtEl>
                                        <p:attrNameLst>
                                          <p:attrName>ppt_x</p:attrName>
                                        </p:attrNameLst>
                                      </p:cBhvr>
                                      <p:tavLst>
                                        <p:tav tm="0">
                                          <p:val>
                                            <p:strVal val="#ppt_x"/>
                                          </p:val>
                                        </p:tav>
                                        <p:tav tm="100000">
                                          <p:val>
                                            <p:strVal val="#ppt_x"/>
                                          </p:val>
                                        </p:tav>
                                      </p:tavLst>
                                    </p:anim>
                                    <p:anim calcmode="lin" valueType="num">
                                      <p:cBhvr additive="base">
                                        <p:cTn id="24" dur="500" fill="hold"/>
                                        <p:tgtEl>
                                          <p:spTgt spid="39953"/>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39949"/>
                                        </p:tgtEl>
                                        <p:attrNameLst>
                                          <p:attrName>style.visibility</p:attrName>
                                        </p:attrNameLst>
                                      </p:cBhvr>
                                      <p:to>
                                        <p:strVal val="visible"/>
                                      </p:to>
                                    </p:set>
                                    <p:anim calcmode="lin" valueType="num">
                                      <p:cBhvr additive="base">
                                        <p:cTn id="35" dur="500" fill="hold"/>
                                        <p:tgtEl>
                                          <p:spTgt spid="39949"/>
                                        </p:tgtEl>
                                        <p:attrNameLst>
                                          <p:attrName>ppt_x</p:attrName>
                                        </p:attrNameLst>
                                      </p:cBhvr>
                                      <p:tavLst>
                                        <p:tav tm="0">
                                          <p:val>
                                            <p:strVal val="#ppt_x"/>
                                          </p:val>
                                        </p:tav>
                                        <p:tav tm="100000">
                                          <p:val>
                                            <p:strVal val="#ppt_x"/>
                                          </p:val>
                                        </p:tav>
                                      </p:tavLst>
                                    </p:anim>
                                    <p:anim calcmode="lin" valueType="num">
                                      <p:cBhvr additive="base">
                                        <p:cTn id="36" dur="500" fill="hold"/>
                                        <p:tgtEl>
                                          <p:spTgt spid="399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3"/>
          <p:cNvSpPr>
            <a:spLocks noChangeArrowheads="1"/>
          </p:cNvSpPr>
          <p:nvPr/>
        </p:nvSpPr>
        <p:spPr bwMode="auto">
          <a:xfrm>
            <a:off x="3486150" y="2830513"/>
            <a:ext cx="9144000"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b="0">
              <a:solidFill>
                <a:srgbClr val="78346E"/>
              </a:solidFill>
            </a:endParaRPr>
          </a:p>
        </p:txBody>
      </p:sp>
      <p:sp>
        <p:nvSpPr>
          <p:cNvPr id="43013" name="Rectangle 4"/>
          <p:cNvSpPr>
            <a:spLocks noChangeArrowheads="1"/>
          </p:cNvSpPr>
          <p:nvPr/>
        </p:nvSpPr>
        <p:spPr bwMode="auto">
          <a:xfrm>
            <a:off x="3195638" y="3130550"/>
            <a:ext cx="91440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b="0">
              <a:solidFill>
                <a:srgbClr val="78346E"/>
              </a:solidFill>
            </a:endParaRPr>
          </a:p>
        </p:txBody>
      </p:sp>
      <p:graphicFrame>
        <p:nvGraphicFramePr>
          <p:cNvPr id="40972" name="Object 2"/>
          <p:cNvGraphicFramePr>
            <a:graphicFrameLocks noChangeAspect="1"/>
          </p:cNvGraphicFramePr>
          <p:nvPr/>
        </p:nvGraphicFramePr>
        <p:xfrm>
          <a:off x="611188" y="2133600"/>
          <a:ext cx="8208962" cy="1104900"/>
        </p:xfrm>
        <a:graphic>
          <a:graphicData uri="http://schemas.openxmlformats.org/presentationml/2006/ole">
            <p:oleObj spid="_x0000_s43036" name="公式" r:id="rId3" imgW="3467100" imgH="469900" progId="Equation.3">
              <p:embed/>
            </p:oleObj>
          </a:graphicData>
        </a:graphic>
      </p:graphicFrame>
      <p:graphicFrame>
        <p:nvGraphicFramePr>
          <p:cNvPr id="40971" name="Object 3"/>
          <p:cNvGraphicFramePr>
            <a:graphicFrameLocks noChangeAspect="1"/>
          </p:cNvGraphicFramePr>
          <p:nvPr/>
        </p:nvGraphicFramePr>
        <p:xfrm>
          <a:off x="857224" y="3214686"/>
          <a:ext cx="3454400" cy="2401887"/>
        </p:xfrm>
        <a:graphic>
          <a:graphicData uri="http://schemas.openxmlformats.org/presentationml/2006/ole">
            <p:oleObj spid="_x0000_s43037" name="公式" r:id="rId4" imgW="1346200" imgH="927100" progId="Equation.3">
              <p:embed/>
            </p:oleObj>
          </a:graphicData>
        </a:graphic>
      </p:graphicFrame>
      <p:sp>
        <p:nvSpPr>
          <p:cNvPr id="43014" name="Rectangle 13"/>
          <p:cNvSpPr>
            <a:spLocks noChangeArrowheads="1"/>
          </p:cNvSpPr>
          <p:nvPr/>
        </p:nvSpPr>
        <p:spPr bwMode="auto">
          <a:xfrm>
            <a:off x="500034" y="857232"/>
            <a:ext cx="3752850" cy="946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indent="533400"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r>
              <a:rPr lang="zh-CN" altLang="en-US" sz="2800" b="0" dirty="0">
                <a:solidFill>
                  <a:srgbClr val="78346E"/>
                </a:solidFill>
                <a:cs typeface="Arial" charset="0"/>
              </a:rPr>
              <a:t>●</a:t>
            </a:r>
            <a:r>
              <a:rPr lang="zh-CN" altLang="en-US" sz="2800" b="0" dirty="0">
                <a:solidFill>
                  <a:srgbClr val="78346E"/>
                </a:solidFill>
                <a:latin typeface="Times New Roman" pitchFamily="18" charset="0"/>
                <a:cs typeface="Times New Roman" pitchFamily="18" charset="0"/>
              </a:rPr>
              <a:t> </a:t>
            </a:r>
            <a:r>
              <a:rPr lang="zh-CN" altLang="en-US" sz="2800" dirty="0">
                <a:solidFill>
                  <a:srgbClr val="78346E"/>
                </a:solidFill>
                <a:latin typeface="Times New Roman" pitchFamily="18" charset="0"/>
                <a:cs typeface="Times New Roman" pitchFamily="18" charset="0"/>
              </a:rPr>
              <a:t>快速性经验公式：</a:t>
            </a:r>
            <a:endParaRPr lang="zh-CN" altLang="en-US" sz="2800" dirty="0">
              <a:solidFill>
                <a:srgbClr val="78346E"/>
              </a:solidFill>
            </a:endParaRPr>
          </a:p>
          <a:p>
            <a:pPr>
              <a:spcBef>
                <a:spcPct val="0"/>
              </a:spcBef>
            </a:pPr>
            <a:endParaRPr lang="zh-CN" altLang="en-US" sz="2800" dirty="0">
              <a:solidFill>
                <a:srgbClr val="78346E"/>
              </a:solidFill>
            </a:endParaRPr>
          </a:p>
        </p:txBody>
      </p:sp>
      <p:sp>
        <p:nvSpPr>
          <p:cNvPr id="43015" name="Rectangle 14"/>
          <p:cNvSpPr>
            <a:spLocks noChangeArrowheads="1"/>
          </p:cNvSpPr>
          <p:nvPr/>
        </p:nvSpPr>
        <p:spPr bwMode="auto">
          <a:xfrm>
            <a:off x="2916238" y="3357563"/>
            <a:ext cx="895350"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r>
              <a:rPr lang="zh-CN" altLang="en-US" sz="2800" b="0">
                <a:solidFill>
                  <a:srgbClr val="78346E"/>
                </a:solidFill>
                <a:latin typeface="Times New Roman" pitchFamily="18" charset="0"/>
                <a:cs typeface="Times New Roman" pitchFamily="18" charset="0"/>
              </a:rPr>
              <a:t>        </a:t>
            </a:r>
            <a:endParaRPr lang="zh-CN" altLang="en-US" sz="2800" b="0">
              <a:solidFill>
                <a:srgbClr val="78346E"/>
              </a:solidFill>
            </a:endParaRPr>
          </a:p>
        </p:txBody>
      </p:sp>
      <p:sp>
        <p:nvSpPr>
          <p:cNvPr id="8"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spTree>
    <p:extLst>
      <p:ext uri="{BB962C8B-B14F-4D97-AF65-F5344CB8AC3E}">
        <p14:creationId xmlns="" xmlns:p14="http://schemas.microsoft.com/office/powerpoint/2010/main" val="28429297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972"/>
                                        </p:tgtEl>
                                        <p:attrNameLst>
                                          <p:attrName>style.visibility</p:attrName>
                                        </p:attrNameLst>
                                      </p:cBhvr>
                                      <p:to>
                                        <p:strVal val="visible"/>
                                      </p:to>
                                    </p:set>
                                    <p:anim calcmode="lin" valueType="num">
                                      <p:cBhvr additive="base">
                                        <p:cTn id="7" dur="500" fill="hold"/>
                                        <p:tgtEl>
                                          <p:spTgt spid="40972"/>
                                        </p:tgtEl>
                                        <p:attrNameLst>
                                          <p:attrName>ppt_x</p:attrName>
                                        </p:attrNameLst>
                                      </p:cBhvr>
                                      <p:tavLst>
                                        <p:tav tm="0">
                                          <p:val>
                                            <p:strVal val="#ppt_x"/>
                                          </p:val>
                                        </p:tav>
                                        <p:tav tm="100000">
                                          <p:val>
                                            <p:strVal val="#ppt_x"/>
                                          </p:val>
                                        </p:tav>
                                      </p:tavLst>
                                    </p:anim>
                                    <p:anim calcmode="lin" valueType="num">
                                      <p:cBhvr additive="base">
                                        <p:cTn id="8" dur="500" fill="hold"/>
                                        <p:tgtEl>
                                          <p:spTgt spid="4097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971"/>
                                        </p:tgtEl>
                                        <p:attrNameLst>
                                          <p:attrName>style.visibility</p:attrName>
                                        </p:attrNameLst>
                                      </p:cBhvr>
                                      <p:to>
                                        <p:strVal val="visible"/>
                                      </p:to>
                                    </p:set>
                                    <p:anim calcmode="lin" valueType="num">
                                      <p:cBhvr additive="base">
                                        <p:cTn id="13" dur="500" fill="hold"/>
                                        <p:tgtEl>
                                          <p:spTgt spid="40971"/>
                                        </p:tgtEl>
                                        <p:attrNameLst>
                                          <p:attrName>ppt_x</p:attrName>
                                        </p:attrNameLst>
                                      </p:cBhvr>
                                      <p:tavLst>
                                        <p:tav tm="0">
                                          <p:val>
                                            <p:strVal val="#ppt_x"/>
                                          </p:val>
                                        </p:tav>
                                        <p:tav tm="100000">
                                          <p:val>
                                            <p:strVal val="#ppt_x"/>
                                          </p:val>
                                        </p:tav>
                                      </p:tavLst>
                                    </p:anim>
                                    <p:anim calcmode="lin" valueType="num">
                                      <p:cBhvr additive="base">
                                        <p:cTn id="14" dur="500" fill="hold"/>
                                        <p:tgtEl>
                                          <p:spTgt spid="409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ChangeArrowheads="1"/>
          </p:cNvSpPr>
          <p:nvPr/>
        </p:nvSpPr>
        <p:spPr bwMode="auto">
          <a:xfrm>
            <a:off x="4564063" y="3573463"/>
            <a:ext cx="9144000"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solidFill>
                <a:srgbClr val="78346E"/>
              </a:solidFill>
            </a:endParaRPr>
          </a:p>
        </p:txBody>
      </p:sp>
      <p:sp>
        <p:nvSpPr>
          <p:cNvPr id="44037" name="Rectangle 4"/>
          <p:cNvSpPr>
            <a:spLocks noChangeArrowheads="1"/>
          </p:cNvSpPr>
          <p:nvPr/>
        </p:nvSpPr>
        <p:spPr bwMode="auto">
          <a:xfrm>
            <a:off x="4273550" y="3873500"/>
            <a:ext cx="91440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solidFill>
                <a:srgbClr val="78346E"/>
              </a:solidFill>
            </a:endParaRPr>
          </a:p>
        </p:txBody>
      </p:sp>
      <p:sp>
        <p:nvSpPr>
          <p:cNvPr id="44038" name="Rectangle 5"/>
          <p:cNvSpPr>
            <a:spLocks noChangeArrowheads="1"/>
          </p:cNvSpPr>
          <p:nvPr/>
        </p:nvSpPr>
        <p:spPr bwMode="auto">
          <a:xfrm>
            <a:off x="4264025" y="3987800"/>
            <a:ext cx="91440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solidFill>
                <a:srgbClr val="78346E"/>
              </a:solidFill>
            </a:endParaRPr>
          </a:p>
        </p:txBody>
      </p:sp>
      <p:sp>
        <p:nvSpPr>
          <p:cNvPr id="44039" name="Rectangle 7"/>
          <p:cNvSpPr>
            <a:spLocks noChangeArrowheads="1"/>
          </p:cNvSpPr>
          <p:nvPr/>
        </p:nvSpPr>
        <p:spPr bwMode="auto">
          <a:xfrm>
            <a:off x="4930775" y="3625850"/>
            <a:ext cx="91440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solidFill>
                <a:srgbClr val="78346E"/>
              </a:solidFill>
            </a:endParaRPr>
          </a:p>
        </p:txBody>
      </p:sp>
      <p:sp>
        <p:nvSpPr>
          <p:cNvPr id="44040" name="Rectangle 9"/>
          <p:cNvSpPr>
            <a:spLocks noChangeArrowheads="1"/>
          </p:cNvSpPr>
          <p:nvPr/>
        </p:nvSpPr>
        <p:spPr bwMode="auto">
          <a:xfrm>
            <a:off x="4487863" y="3892550"/>
            <a:ext cx="91440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solidFill>
                <a:srgbClr val="78346E"/>
              </a:solidFill>
            </a:endParaRPr>
          </a:p>
        </p:txBody>
      </p:sp>
      <p:sp>
        <p:nvSpPr>
          <p:cNvPr id="44041" name="Rectangle 11"/>
          <p:cNvSpPr>
            <a:spLocks noChangeArrowheads="1"/>
          </p:cNvSpPr>
          <p:nvPr/>
        </p:nvSpPr>
        <p:spPr bwMode="auto">
          <a:xfrm>
            <a:off x="5002213" y="3925888"/>
            <a:ext cx="9144000"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solidFill>
                <a:srgbClr val="78346E"/>
              </a:solidFill>
            </a:endParaRPr>
          </a:p>
        </p:txBody>
      </p:sp>
      <p:sp>
        <p:nvSpPr>
          <p:cNvPr id="44042" name="Rectangle 13"/>
          <p:cNvSpPr>
            <a:spLocks noChangeArrowheads="1"/>
          </p:cNvSpPr>
          <p:nvPr/>
        </p:nvSpPr>
        <p:spPr bwMode="auto">
          <a:xfrm>
            <a:off x="5040313" y="3683000"/>
            <a:ext cx="91440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solidFill>
                <a:srgbClr val="78346E"/>
              </a:solidFill>
            </a:endParaRPr>
          </a:p>
        </p:txBody>
      </p:sp>
      <p:graphicFrame>
        <p:nvGraphicFramePr>
          <p:cNvPr id="42002" name="Object 2"/>
          <p:cNvGraphicFramePr>
            <a:graphicFrameLocks noChangeAspect="1"/>
          </p:cNvGraphicFramePr>
          <p:nvPr>
            <p:extLst>
              <p:ext uri="{D42A27DB-BD31-4B8C-83A1-F6EECF244321}">
                <p14:modId xmlns="" xmlns:p14="http://schemas.microsoft.com/office/powerpoint/2010/main" val="1242689155"/>
              </p:ext>
            </p:extLst>
          </p:nvPr>
        </p:nvGraphicFramePr>
        <p:xfrm>
          <a:off x="2071670" y="1428736"/>
          <a:ext cx="3455988" cy="2416175"/>
        </p:xfrm>
        <a:graphic>
          <a:graphicData uri="http://schemas.openxmlformats.org/presentationml/2006/ole">
            <p:oleObj spid="_x0000_s44062" name="公式" r:id="rId3" imgW="1270000" imgH="889000" progId="Equation.3">
              <p:embed/>
            </p:oleObj>
          </a:graphicData>
        </a:graphic>
      </p:graphicFrame>
      <p:graphicFrame>
        <p:nvGraphicFramePr>
          <p:cNvPr id="42001" name="Object 3"/>
          <p:cNvGraphicFramePr>
            <a:graphicFrameLocks noChangeAspect="1"/>
          </p:cNvGraphicFramePr>
          <p:nvPr>
            <p:extLst>
              <p:ext uri="{D42A27DB-BD31-4B8C-83A1-F6EECF244321}">
                <p14:modId xmlns="" xmlns:p14="http://schemas.microsoft.com/office/powerpoint/2010/main" val="523961562"/>
              </p:ext>
            </p:extLst>
          </p:nvPr>
        </p:nvGraphicFramePr>
        <p:xfrm>
          <a:off x="2143108" y="4000504"/>
          <a:ext cx="3168650" cy="1846263"/>
        </p:xfrm>
        <a:graphic>
          <a:graphicData uri="http://schemas.openxmlformats.org/presentationml/2006/ole">
            <p:oleObj spid="_x0000_s44063" name="公式" r:id="rId4" imgW="863225" imgH="507780" progId="Equation.3">
              <p:embed/>
            </p:oleObj>
          </a:graphicData>
        </a:graphic>
      </p:graphicFrame>
      <p:sp>
        <p:nvSpPr>
          <p:cNvPr id="44043" name="Rectangle 19"/>
          <p:cNvSpPr>
            <a:spLocks noChangeArrowheads="1"/>
          </p:cNvSpPr>
          <p:nvPr/>
        </p:nvSpPr>
        <p:spPr bwMode="auto">
          <a:xfrm>
            <a:off x="357158" y="785794"/>
            <a:ext cx="3397250" cy="946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indent="600075"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r>
              <a:rPr lang="zh-CN" altLang="en-US" sz="2800" dirty="0">
                <a:solidFill>
                  <a:srgbClr val="78346E"/>
                </a:solidFill>
                <a:cs typeface="Arial" charset="0"/>
              </a:rPr>
              <a:t>●</a:t>
            </a:r>
            <a:r>
              <a:rPr lang="zh-CN" altLang="en-US" sz="2800" dirty="0">
                <a:solidFill>
                  <a:srgbClr val="78346E"/>
                </a:solidFill>
                <a:latin typeface="Times New Roman" pitchFamily="18" charset="0"/>
                <a:cs typeface="Times New Roman" pitchFamily="18" charset="0"/>
              </a:rPr>
              <a:t> 其它经验公式：</a:t>
            </a:r>
            <a:endParaRPr lang="zh-CN" altLang="en-US" sz="2800" dirty="0">
              <a:solidFill>
                <a:srgbClr val="78346E"/>
              </a:solidFill>
            </a:endParaRPr>
          </a:p>
          <a:p>
            <a:pPr>
              <a:spcBef>
                <a:spcPct val="0"/>
              </a:spcBef>
            </a:pPr>
            <a:endParaRPr lang="zh-CN" altLang="en-US" sz="2800" dirty="0">
              <a:solidFill>
                <a:srgbClr val="78346E"/>
              </a:solidFill>
            </a:endParaRPr>
          </a:p>
        </p:txBody>
      </p:sp>
      <p:sp>
        <p:nvSpPr>
          <p:cNvPr id="44044" name="Rectangle 20"/>
          <p:cNvSpPr>
            <a:spLocks noChangeArrowheads="1"/>
          </p:cNvSpPr>
          <p:nvPr/>
        </p:nvSpPr>
        <p:spPr bwMode="auto">
          <a:xfrm>
            <a:off x="0" y="387826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44045" name="Rectangle 21"/>
          <p:cNvSpPr>
            <a:spLocks noChangeArrowheads="1"/>
          </p:cNvSpPr>
          <p:nvPr/>
        </p:nvSpPr>
        <p:spPr bwMode="auto">
          <a:xfrm>
            <a:off x="0" y="3979639"/>
            <a:ext cx="18415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endParaRPr lang="zh-CN" altLang="en-US" sz="2800">
              <a:solidFill>
                <a:srgbClr val="78346E"/>
              </a:solidFill>
            </a:endParaRPr>
          </a:p>
        </p:txBody>
      </p:sp>
      <p:sp>
        <p:nvSpPr>
          <p:cNvPr id="14"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spTree>
    <p:extLst>
      <p:ext uri="{BB962C8B-B14F-4D97-AF65-F5344CB8AC3E}">
        <p14:creationId xmlns="" xmlns:p14="http://schemas.microsoft.com/office/powerpoint/2010/main" val="32444375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2002"/>
                                        </p:tgtEl>
                                        <p:attrNameLst>
                                          <p:attrName>style.visibility</p:attrName>
                                        </p:attrNameLst>
                                      </p:cBhvr>
                                      <p:to>
                                        <p:strVal val="visible"/>
                                      </p:to>
                                    </p:set>
                                    <p:anim calcmode="lin" valueType="num">
                                      <p:cBhvr additive="base">
                                        <p:cTn id="7" dur="500" fill="hold"/>
                                        <p:tgtEl>
                                          <p:spTgt spid="42002"/>
                                        </p:tgtEl>
                                        <p:attrNameLst>
                                          <p:attrName>ppt_x</p:attrName>
                                        </p:attrNameLst>
                                      </p:cBhvr>
                                      <p:tavLst>
                                        <p:tav tm="0">
                                          <p:val>
                                            <p:strVal val="#ppt_x"/>
                                          </p:val>
                                        </p:tav>
                                        <p:tav tm="100000">
                                          <p:val>
                                            <p:strVal val="#ppt_x"/>
                                          </p:val>
                                        </p:tav>
                                      </p:tavLst>
                                    </p:anim>
                                    <p:anim calcmode="lin" valueType="num">
                                      <p:cBhvr additive="base">
                                        <p:cTn id="8" dur="500" fill="hold"/>
                                        <p:tgtEl>
                                          <p:spTgt spid="4200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2001"/>
                                        </p:tgtEl>
                                        <p:attrNameLst>
                                          <p:attrName>style.visibility</p:attrName>
                                        </p:attrNameLst>
                                      </p:cBhvr>
                                      <p:to>
                                        <p:strVal val="visible"/>
                                      </p:to>
                                    </p:set>
                                    <p:anim calcmode="lin" valueType="num">
                                      <p:cBhvr additive="base">
                                        <p:cTn id="13" dur="500" fill="hold"/>
                                        <p:tgtEl>
                                          <p:spTgt spid="42001"/>
                                        </p:tgtEl>
                                        <p:attrNameLst>
                                          <p:attrName>ppt_x</p:attrName>
                                        </p:attrNameLst>
                                      </p:cBhvr>
                                      <p:tavLst>
                                        <p:tav tm="0">
                                          <p:val>
                                            <p:strVal val="#ppt_x"/>
                                          </p:val>
                                        </p:tav>
                                        <p:tav tm="100000">
                                          <p:val>
                                            <p:strVal val="#ppt_x"/>
                                          </p:val>
                                        </p:tav>
                                      </p:tavLst>
                                    </p:anim>
                                    <p:anim calcmode="lin" valueType="num">
                                      <p:cBhvr additive="base">
                                        <p:cTn id="14" dur="500" fill="hold"/>
                                        <p:tgtEl>
                                          <p:spTgt spid="420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2" name="Rectangle 3"/>
          <p:cNvSpPr>
            <a:spLocks noChangeArrowheads="1"/>
          </p:cNvSpPr>
          <p:nvPr/>
        </p:nvSpPr>
        <p:spPr bwMode="auto">
          <a:xfrm>
            <a:off x="3486150" y="38306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45063" name="Rectangle 4"/>
          <p:cNvSpPr>
            <a:spLocks noChangeArrowheads="1"/>
          </p:cNvSpPr>
          <p:nvPr/>
        </p:nvSpPr>
        <p:spPr bwMode="auto">
          <a:xfrm>
            <a:off x="3195638" y="41306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45064" name="Rectangle 5"/>
          <p:cNvSpPr>
            <a:spLocks noChangeArrowheads="1"/>
          </p:cNvSpPr>
          <p:nvPr/>
        </p:nvSpPr>
        <p:spPr bwMode="auto">
          <a:xfrm>
            <a:off x="3186113" y="42449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45065" name="Rectangle 7"/>
          <p:cNvSpPr>
            <a:spLocks noChangeArrowheads="1"/>
          </p:cNvSpPr>
          <p:nvPr/>
        </p:nvSpPr>
        <p:spPr bwMode="auto">
          <a:xfrm>
            <a:off x="4248150" y="426878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45058" name="Object 2"/>
          <p:cNvGraphicFramePr>
            <a:graphicFrameLocks noChangeAspect="1"/>
          </p:cNvGraphicFramePr>
          <p:nvPr>
            <p:extLst>
              <p:ext uri="{D42A27DB-BD31-4B8C-83A1-F6EECF244321}">
                <p14:modId xmlns="" xmlns:p14="http://schemas.microsoft.com/office/powerpoint/2010/main" val="773664788"/>
              </p:ext>
            </p:extLst>
          </p:nvPr>
        </p:nvGraphicFramePr>
        <p:xfrm>
          <a:off x="6429375" y="909167"/>
          <a:ext cx="1511300" cy="533401"/>
        </p:xfrm>
        <a:graphic>
          <a:graphicData uri="http://schemas.openxmlformats.org/presentationml/2006/ole">
            <p:oleObj spid="_x0000_s45100" name="Equation" r:id="rId3" imgW="520200" imgH="187920" progId="">
              <p:embed/>
            </p:oleObj>
          </a:graphicData>
        </a:graphic>
      </p:graphicFrame>
      <p:sp>
        <p:nvSpPr>
          <p:cNvPr id="45066" name="Rectangle 9"/>
          <p:cNvSpPr>
            <a:spLocks noChangeArrowheads="1"/>
          </p:cNvSpPr>
          <p:nvPr/>
        </p:nvSpPr>
        <p:spPr bwMode="auto">
          <a:xfrm>
            <a:off x="3028950" y="327818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204829" name="Object 3"/>
          <p:cNvGraphicFramePr>
            <a:graphicFrameLocks noChangeAspect="1"/>
          </p:cNvGraphicFramePr>
          <p:nvPr>
            <p:extLst>
              <p:ext uri="{D42A27DB-BD31-4B8C-83A1-F6EECF244321}">
                <p14:modId xmlns="" xmlns:p14="http://schemas.microsoft.com/office/powerpoint/2010/main" val="1915802583"/>
              </p:ext>
            </p:extLst>
          </p:nvPr>
        </p:nvGraphicFramePr>
        <p:xfrm>
          <a:off x="1643042" y="2071678"/>
          <a:ext cx="3236914" cy="1727200"/>
        </p:xfrm>
        <a:graphic>
          <a:graphicData uri="http://schemas.openxmlformats.org/presentationml/2006/ole">
            <p:oleObj spid="_x0000_s45101" name="Equation" r:id="rId4" imgW="1356840" imgH="725040" progId="">
              <p:embed/>
            </p:oleObj>
          </a:graphicData>
        </a:graphic>
      </p:graphicFrame>
      <p:graphicFrame>
        <p:nvGraphicFramePr>
          <p:cNvPr id="204819" name="Object 4"/>
          <p:cNvGraphicFramePr>
            <a:graphicFrameLocks noChangeAspect="1"/>
          </p:cNvGraphicFramePr>
          <p:nvPr>
            <p:extLst>
              <p:ext uri="{D42A27DB-BD31-4B8C-83A1-F6EECF244321}">
                <p14:modId xmlns="" xmlns:p14="http://schemas.microsoft.com/office/powerpoint/2010/main" val="1585205531"/>
              </p:ext>
            </p:extLst>
          </p:nvPr>
        </p:nvGraphicFramePr>
        <p:xfrm>
          <a:off x="1714480" y="3714752"/>
          <a:ext cx="6508752" cy="2786064"/>
        </p:xfrm>
        <a:graphic>
          <a:graphicData uri="http://schemas.openxmlformats.org/presentationml/2006/ole">
            <p:oleObj spid="_x0000_s45102" name="Equation" r:id="rId5" imgW="3263900" imgH="1397000" progId="">
              <p:embed/>
            </p:oleObj>
          </a:graphicData>
        </a:graphic>
      </p:graphicFrame>
      <p:sp>
        <p:nvSpPr>
          <p:cNvPr id="45067" name="Rectangle 23"/>
          <p:cNvSpPr>
            <a:spLocks noChangeArrowheads="1"/>
          </p:cNvSpPr>
          <p:nvPr/>
        </p:nvSpPr>
        <p:spPr bwMode="auto">
          <a:xfrm>
            <a:off x="357188" y="2123602"/>
            <a:ext cx="8569325" cy="5762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a:solidFill>
                  <a:srgbClr val="FF0066"/>
                </a:solidFill>
                <a:ea typeface="楷体_GB2312" pitchFamily="49" charset="-122"/>
              </a:rPr>
              <a:t>解</a:t>
            </a:r>
            <a:r>
              <a:rPr lang="zh-CN" altLang="en-US" sz="2800">
                <a:solidFill>
                  <a:srgbClr val="0033CC"/>
                </a:solidFill>
                <a:ea typeface="黑体" pitchFamily="49" charset="-122"/>
              </a:rPr>
              <a:t>： </a:t>
            </a:r>
          </a:p>
        </p:txBody>
      </p:sp>
      <p:sp>
        <p:nvSpPr>
          <p:cNvPr id="45068" name="AutoShape 24"/>
          <p:cNvSpPr>
            <a:spLocks noChangeArrowheads="1"/>
          </p:cNvSpPr>
          <p:nvPr/>
        </p:nvSpPr>
        <p:spPr bwMode="auto">
          <a:xfrm>
            <a:off x="179388" y="852670"/>
            <a:ext cx="1116012" cy="632114"/>
          </a:xfrm>
          <a:prstGeom prst="horizontalScroll">
            <a:avLst>
              <a:gd name="adj" fmla="val 12500"/>
            </a:avLst>
          </a:prstGeom>
          <a:solidFill>
            <a:srgbClr val="00FFFF"/>
          </a:solidFill>
          <a:ln w="25400">
            <a:solidFill>
              <a:srgbClr val="006699"/>
            </a:solidFill>
            <a:round/>
            <a:headEnd/>
            <a:tailEnd/>
          </a:ln>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algn="ctr" eaLnBrk="1" hangingPunct="1">
              <a:spcBef>
                <a:spcPct val="50000"/>
              </a:spcBef>
            </a:pPr>
            <a:r>
              <a:rPr lang="zh-CN" altLang="en-US" sz="2800">
                <a:solidFill>
                  <a:srgbClr val="000000"/>
                </a:solidFill>
              </a:rPr>
              <a:t>例</a:t>
            </a:r>
            <a:r>
              <a:rPr lang="en-US" altLang="zh-CN" sz="2800">
                <a:solidFill>
                  <a:srgbClr val="000000"/>
                </a:solidFill>
              </a:rPr>
              <a:t>4</a:t>
            </a:r>
          </a:p>
        </p:txBody>
      </p:sp>
      <p:sp>
        <p:nvSpPr>
          <p:cNvPr id="45069" name="Rectangle 26"/>
          <p:cNvSpPr>
            <a:spLocks noChangeArrowheads="1"/>
          </p:cNvSpPr>
          <p:nvPr/>
        </p:nvSpPr>
        <p:spPr bwMode="auto">
          <a:xfrm>
            <a:off x="1295400" y="909165"/>
            <a:ext cx="7848600" cy="1584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a:solidFill>
                  <a:srgbClr val="0033CC"/>
                </a:solidFill>
                <a:ea typeface="隶书" pitchFamily="49" charset="-122"/>
              </a:rPr>
              <a:t>已知某闭环系统给定性能指标为               ，</a:t>
            </a:r>
            <a:r>
              <a:rPr lang="zh-CN" altLang="en-US" sz="2800">
                <a:solidFill>
                  <a:srgbClr val="3333FF"/>
                </a:solidFill>
                <a:ea typeface="隶书" pitchFamily="49" charset="-122"/>
              </a:rPr>
              <a:t>相角裕量为</a:t>
            </a:r>
            <a:r>
              <a:rPr lang="zh-CN" altLang="en-US" sz="2800">
                <a:solidFill>
                  <a:srgbClr val="3333FF"/>
                </a:solidFill>
                <a:ea typeface="楷体_GB2312" pitchFamily="49" charset="-122"/>
              </a:rPr>
              <a:t>45</a:t>
            </a:r>
            <a:r>
              <a:rPr lang="zh-CN" altLang="en-US" sz="2800">
                <a:solidFill>
                  <a:srgbClr val="3333FF"/>
                </a:solidFill>
                <a:ea typeface="隶书" pitchFamily="49" charset="-122"/>
              </a:rPr>
              <a:t>°</a:t>
            </a:r>
            <a:r>
              <a:rPr lang="zh-CN" altLang="en-US" sz="2800">
                <a:solidFill>
                  <a:srgbClr val="0033CC"/>
                </a:solidFill>
                <a:ea typeface="隶书" pitchFamily="49" charset="-122"/>
              </a:rPr>
              <a:t>，试设计系统开环对数幅频特性中频段的参数。</a:t>
            </a:r>
            <a:endParaRPr lang="zh-CN" altLang="en-US" sz="2800">
              <a:solidFill>
                <a:srgbClr val="0033CC"/>
              </a:solidFill>
              <a:ea typeface="黑体" pitchFamily="49" charset="-122"/>
            </a:endParaRPr>
          </a:p>
        </p:txBody>
      </p:sp>
      <p:sp>
        <p:nvSpPr>
          <p:cNvPr id="16"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spTree>
    <p:extLst>
      <p:ext uri="{BB962C8B-B14F-4D97-AF65-F5344CB8AC3E}">
        <p14:creationId xmlns="" xmlns:p14="http://schemas.microsoft.com/office/powerpoint/2010/main" val="341671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04829"/>
                                        </p:tgtEl>
                                        <p:attrNameLst>
                                          <p:attrName>style.visibility</p:attrName>
                                        </p:attrNameLst>
                                      </p:cBhvr>
                                      <p:to>
                                        <p:strVal val="visible"/>
                                      </p:to>
                                    </p:set>
                                    <p:animEffect transition="in" filter="wipe(up)">
                                      <p:cBhvr>
                                        <p:cTn id="7" dur="1000"/>
                                        <p:tgtEl>
                                          <p:spTgt spid="2048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04819"/>
                                        </p:tgtEl>
                                        <p:attrNameLst>
                                          <p:attrName>style.visibility</p:attrName>
                                        </p:attrNameLst>
                                      </p:cBhvr>
                                      <p:to>
                                        <p:strVal val="visible"/>
                                      </p:to>
                                    </p:set>
                                    <p:animEffect transition="in" filter="strips(downRight)">
                                      <p:cBhvr>
                                        <p:cTn id="12" dur="500"/>
                                        <p:tgtEl>
                                          <p:spTgt spid="20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Line 9"/>
          <p:cNvSpPr>
            <a:spLocks noChangeShapeType="1"/>
          </p:cNvSpPr>
          <p:nvPr/>
        </p:nvSpPr>
        <p:spPr bwMode="auto">
          <a:xfrm>
            <a:off x="34925" y="6308725"/>
            <a:ext cx="9069388" cy="0"/>
          </a:xfrm>
          <a:prstGeom prst="line">
            <a:avLst/>
          </a:prstGeom>
          <a:noFill/>
          <a:ln w="6350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2404" name="Rectangle 2"/>
          <p:cNvSpPr>
            <a:spLocks noGrp="1" noChangeArrowheads="1"/>
          </p:cNvSpPr>
          <p:nvPr>
            <p:ph type="title"/>
          </p:nvPr>
        </p:nvSpPr>
        <p:spPr/>
        <p:txBody>
          <a:bodyPr/>
          <a:lstStyle/>
          <a:p>
            <a:pPr algn="l"/>
            <a:r>
              <a:rPr lang="zh-CN" altLang="en-US" sz="3200">
                <a:latin typeface="隶书" pitchFamily="49" charset="-122"/>
              </a:rPr>
              <a:t>  </a:t>
            </a:r>
            <a:endParaRPr lang="zh-CN" altLang="en-US" sz="3600">
              <a:latin typeface="隶书" pitchFamily="49" charset="-122"/>
            </a:endParaRPr>
          </a:p>
        </p:txBody>
      </p:sp>
      <p:sp>
        <p:nvSpPr>
          <p:cNvPr id="102405" name="Rectangle 3"/>
          <p:cNvSpPr>
            <a:spLocks noChangeArrowheads="1"/>
          </p:cNvSpPr>
          <p:nvPr/>
        </p:nvSpPr>
        <p:spPr bwMode="auto">
          <a:xfrm>
            <a:off x="3486150" y="28765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02406" name="Rectangle 4"/>
          <p:cNvSpPr>
            <a:spLocks noChangeArrowheads="1"/>
          </p:cNvSpPr>
          <p:nvPr/>
        </p:nvSpPr>
        <p:spPr bwMode="auto">
          <a:xfrm>
            <a:off x="3195638" y="31765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02407" name="Rectangle 5"/>
          <p:cNvSpPr>
            <a:spLocks noChangeArrowheads="1"/>
          </p:cNvSpPr>
          <p:nvPr/>
        </p:nvSpPr>
        <p:spPr bwMode="auto">
          <a:xfrm>
            <a:off x="3186113" y="32908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02408" name="Rectangle 7"/>
          <p:cNvSpPr>
            <a:spLocks noChangeArrowheads="1"/>
          </p:cNvSpPr>
          <p:nvPr/>
        </p:nvSpPr>
        <p:spPr bwMode="auto">
          <a:xfrm>
            <a:off x="2571750" y="22431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pic>
        <p:nvPicPr>
          <p:cNvPr id="102409" name="Picture 11" descr="kz328"/>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1331913" y="1412875"/>
            <a:ext cx="6318250" cy="3654425"/>
          </a:xfrm>
        </p:spPr>
      </p:pic>
      <p:sp>
        <p:nvSpPr>
          <p:cNvPr id="11"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spTree>
    <p:extLst>
      <p:ext uri="{BB962C8B-B14F-4D97-AF65-F5344CB8AC3E}">
        <p14:creationId xmlns="" xmlns:p14="http://schemas.microsoft.com/office/powerpoint/2010/main" val="534803167"/>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ChangeArrowheads="1"/>
          </p:cNvSpPr>
          <p:nvPr/>
        </p:nvSpPr>
        <p:spPr bwMode="auto">
          <a:xfrm>
            <a:off x="3486150" y="37496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46085" name="Rectangle 4"/>
          <p:cNvSpPr>
            <a:spLocks noChangeArrowheads="1"/>
          </p:cNvSpPr>
          <p:nvPr/>
        </p:nvSpPr>
        <p:spPr bwMode="auto">
          <a:xfrm>
            <a:off x="3195638" y="40497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46086" name="Rectangle 5"/>
          <p:cNvSpPr>
            <a:spLocks noChangeArrowheads="1"/>
          </p:cNvSpPr>
          <p:nvPr/>
        </p:nvSpPr>
        <p:spPr bwMode="auto">
          <a:xfrm>
            <a:off x="3186113" y="41640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46087" name="Rectangle 7"/>
          <p:cNvSpPr>
            <a:spLocks noChangeArrowheads="1"/>
          </p:cNvSpPr>
          <p:nvPr/>
        </p:nvSpPr>
        <p:spPr bwMode="auto">
          <a:xfrm>
            <a:off x="2571750" y="311626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46082" name="Object 2"/>
          <p:cNvGraphicFramePr>
            <a:graphicFrameLocks noGrp="1" noChangeAspect="1"/>
          </p:cNvGraphicFramePr>
          <p:nvPr>
            <p:ph sz="half" idx="1"/>
            <p:extLst>
              <p:ext uri="{D42A27DB-BD31-4B8C-83A1-F6EECF244321}">
                <p14:modId xmlns="" xmlns:p14="http://schemas.microsoft.com/office/powerpoint/2010/main" val="1993706292"/>
              </p:ext>
            </p:extLst>
          </p:nvPr>
        </p:nvGraphicFramePr>
        <p:xfrm>
          <a:off x="4045744" y="1374328"/>
          <a:ext cx="523875" cy="588963"/>
        </p:xfrm>
        <a:graphic>
          <a:graphicData uri="http://schemas.openxmlformats.org/presentationml/2006/ole">
            <p:oleObj spid="_x0000_s46096" name="公式" r:id="rId3" imgW="166320" imgH="187920" progId="Equation.3">
              <p:embed/>
            </p:oleObj>
          </a:graphicData>
        </a:graphic>
      </p:graphicFrame>
      <p:sp>
        <p:nvSpPr>
          <p:cNvPr id="46088" name="Rectangle 15"/>
          <p:cNvSpPr>
            <a:spLocks noChangeArrowheads="1"/>
          </p:cNvSpPr>
          <p:nvPr/>
        </p:nvSpPr>
        <p:spPr bwMode="auto">
          <a:xfrm>
            <a:off x="611535" y="922028"/>
            <a:ext cx="8208963"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latin typeface="隶书" pitchFamily="49" charset="-122"/>
                <a:ea typeface="隶书" pitchFamily="49" charset="-122"/>
              </a:rPr>
              <a:t>	如果是</a:t>
            </a:r>
            <a:r>
              <a:rPr lang="en-US" altLang="zh-CN" sz="2800" dirty="0">
                <a:solidFill>
                  <a:srgbClr val="3333FF"/>
                </a:solidFill>
                <a:latin typeface="隶书" pitchFamily="49" charset="-122"/>
                <a:ea typeface="隶书" pitchFamily="49" charset="-122"/>
              </a:rPr>
              <a:t>I</a:t>
            </a:r>
            <a:r>
              <a:rPr lang="zh-CN" altLang="en-US" sz="2800" dirty="0">
                <a:solidFill>
                  <a:srgbClr val="3333FF"/>
                </a:solidFill>
                <a:latin typeface="隶书" pitchFamily="49" charset="-122"/>
                <a:ea typeface="隶书" pitchFamily="49" charset="-122"/>
              </a:rPr>
              <a:t>型系统</a:t>
            </a:r>
            <a:r>
              <a:rPr lang="zh-CN" altLang="en-US" sz="2800" dirty="0">
                <a:latin typeface="隶书" pitchFamily="49" charset="-122"/>
                <a:ea typeface="隶书" pitchFamily="49" charset="-122"/>
              </a:rPr>
              <a:t>，则在中频段高阶最优模型的基础上增加转角频率    。 </a:t>
            </a:r>
          </a:p>
        </p:txBody>
      </p:sp>
      <p:pic>
        <p:nvPicPr>
          <p:cNvPr id="45065" name="Picture 17" descr="kz329"/>
          <p:cNvPicPr>
            <a:picLocks noGrp="1" noChangeAspect="1" noChangeArrowheads="1"/>
          </p:cNvPicPr>
          <p:nvPr>
            <p:ph sz="half" idx="2"/>
          </p:nvPr>
        </p:nvPicPr>
        <p:blipFill>
          <a:blip r:embed="rId4" cstate="print">
            <a:extLst>
              <a:ext uri="{28A0092B-C50C-407E-A947-70E740481C1C}">
                <a14:useLocalDpi xmlns="" xmlns:a14="http://schemas.microsoft.com/office/drawing/2010/main" val="0"/>
              </a:ext>
            </a:extLst>
          </a:blip>
          <a:srcRect/>
          <a:stretch>
            <a:fillRect/>
          </a:stretch>
        </p:blipFill>
        <p:spPr>
          <a:xfrm>
            <a:off x="1427667" y="2087563"/>
            <a:ext cx="6361112" cy="4152900"/>
          </a:xfrm>
        </p:spPr>
      </p:pic>
      <p:sp>
        <p:nvSpPr>
          <p:cNvPr id="12"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spTree>
    <p:extLst>
      <p:ext uri="{BB962C8B-B14F-4D97-AF65-F5344CB8AC3E}">
        <p14:creationId xmlns="" xmlns:p14="http://schemas.microsoft.com/office/powerpoint/2010/main" val="16499451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065"/>
                                        </p:tgtEl>
                                        <p:attrNameLst>
                                          <p:attrName>style.visibility</p:attrName>
                                        </p:attrNameLst>
                                      </p:cBhvr>
                                      <p:to>
                                        <p:strVal val="visible"/>
                                      </p:to>
                                    </p:set>
                                    <p:anim calcmode="lin" valueType="num">
                                      <p:cBhvr additive="base">
                                        <p:cTn id="7" dur="500" fill="hold"/>
                                        <p:tgtEl>
                                          <p:spTgt spid="45065"/>
                                        </p:tgtEl>
                                        <p:attrNameLst>
                                          <p:attrName>ppt_x</p:attrName>
                                        </p:attrNameLst>
                                      </p:cBhvr>
                                      <p:tavLst>
                                        <p:tav tm="0">
                                          <p:val>
                                            <p:strVal val="#ppt_x"/>
                                          </p:val>
                                        </p:tav>
                                        <p:tav tm="100000">
                                          <p:val>
                                            <p:strVal val="#ppt_x"/>
                                          </p:val>
                                        </p:tav>
                                      </p:tavLst>
                                    </p:anim>
                                    <p:anim calcmode="lin" valueType="num">
                                      <p:cBhvr additive="base">
                                        <p:cTn id="8" dur="500" fill="hold"/>
                                        <p:tgtEl>
                                          <p:spTgt spid="450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ChangeArrowheads="1"/>
          </p:cNvSpPr>
          <p:nvPr/>
        </p:nvSpPr>
        <p:spPr bwMode="auto">
          <a:xfrm>
            <a:off x="635794" y="3601130"/>
            <a:ext cx="8256686" cy="15573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chemeClr val="tx2"/>
                </a:solidFill>
                <a:latin typeface="Verdana" pitchFamily="34" charset="0"/>
              </a:rPr>
              <a:t>	</a:t>
            </a:r>
            <a:r>
              <a:rPr lang="zh-CN" altLang="en-US" sz="2800" dirty="0">
                <a:latin typeface="楷体_GB2312" pitchFamily="49" charset="-122"/>
                <a:ea typeface="楷体_GB2312" pitchFamily="49" charset="-122"/>
              </a:rPr>
              <a:t>该系统比典型形式相角裕量增加           ，</a:t>
            </a:r>
            <a:endParaRPr lang="en-US" altLang="zh-CN" sz="2800" dirty="0">
              <a:latin typeface="楷体_GB2312" pitchFamily="49" charset="-122"/>
              <a:ea typeface="楷体_GB2312" pitchFamily="49" charset="-122"/>
            </a:endParaRPr>
          </a:p>
          <a:p>
            <a:pPr eaLnBrk="1" hangingPunct="1">
              <a:lnSpc>
                <a:spcPct val="120000"/>
              </a:lnSpc>
            </a:pPr>
            <a:r>
              <a:rPr lang="zh-CN" altLang="en-US" sz="2800" dirty="0">
                <a:latin typeface="楷体_GB2312" pitchFamily="49" charset="-122"/>
                <a:ea typeface="楷体_GB2312" pitchFamily="49" charset="-122"/>
              </a:rPr>
              <a:t>系统闭环后</a:t>
            </a:r>
            <a:r>
              <a:rPr lang="zh-CN" altLang="en-US" sz="2800" dirty="0">
                <a:solidFill>
                  <a:srgbClr val="3333FF"/>
                </a:solidFill>
                <a:latin typeface="楷体_GB2312" pitchFamily="49" charset="-122"/>
                <a:ea typeface="楷体_GB2312" pitchFamily="49" charset="-122"/>
              </a:rPr>
              <a:t>相对稳定性更好</a:t>
            </a:r>
            <a:r>
              <a:rPr lang="zh-CN" altLang="en-US" sz="2800" dirty="0">
                <a:solidFill>
                  <a:schemeClr val="tx2"/>
                </a:solidFill>
                <a:latin typeface="楷体_GB2312" pitchFamily="49" charset="-122"/>
                <a:ea typeface="楷体_GB2312" pitchFamily="49" charset="-122"/>
              </a:rPr>
              <a:t>。</a:t>
            </a:r>
          </a:p>
          <a:p>
            <a:pPr eaLnBrk="1" hangingPunct="1"/>
            <a:r>
              <a:rPr lang="zh-CN" altLang="en-US" sz="2800" dirty="0">
                <a:solidFill>
                  <a:schemeClr val="tx2"/>
                </a:solidFill>
                <a:latin typeface="Verdana" pitchFamily="34" charset="0"/>
              </a:rPr>
              <a:t>  	      一般</a:t>
            </a:r>
            <a:r>
              <a:rPr lang="en-US" altLang="zh-CN" sz="2800" b="0" dirty="0">
                <a:latin typeface="Verdana" pitchFamily="34" charset="0"/>
              </a:rPr>
              <a:t> </a:t>
            </a:r>
            <a:endParaRPr lang="zh-CN" altLang="en-US" sz="2800" b="0" dirty="0">
              <a:latin typeface="Verdana" pitchFamily="34" charset="0"/>
            </a:endParaRPr>
          </a:p>
        </p:txBody>
      </p:sp>
      <p:sp>
        <p:nvSpPr>
          <p:cNvPr id="47112" name="Rectangle 3"/>
          <p:cNvSpPr>
            <a:spLocks noChangeArrowheads="1"/>
          </p:cNvSpPr>
          <p:nvPr/>
        </p:nvSpPr>
        <p:spPr bwMode="auto">
          <a:xfrm>
            <a:off x="3486150" y="38179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47113" name="Rectangle 4"/>
          <p:cNvSpPr>
            <a:spLocks noChangeArrowheads="1"/>
          </p:cNvSpPr>
          <p:nvPr/>
        </p:nvSpPr>
        <p:spPr bwMode="auto">
          <a:xfrm>
            <a:off x="3195638" y="41179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47114" name="Rectangle 5"/>
          <p:cNvSpPr>
            <a:spLocks noChangeArrowheads="1"/>
          </p:cNvSpPr>
          <p:nvPr/>
        </p:nvSpPr>
        <p:spPr bwMode="auto">
          <a:xfrm>
            <a:off x="3186113" y="42322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47115" name="Rectangle 7"/>
          <p:cNvSpPr>
            <a:spLocks noChangeArrowheads="1"/>
          </p:cNvSpPr>
          <p:nvPr/>
        </p:nvSpPr>
        <p:spPr bwMode="auto">
          <a:xfrm>
            <a:off x="2919413" y="386556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47106" name="Object 2"/>
          <p:cNvGraphicFramePr>
            <a:graphicFrameLocks noChangeAspect="1"/>
          </p:cNvGraphicFramePr>
          <p:nvPr>
            <p:extLst>
              <p:ext uri="{D42A27DB-BD31-4B8C-83A1-F6EECF244321}">
                <p14:modId xmlns="" xmlns:p14="http://schemas.microsoft.com/office/powerpoint/2010/main" val="1262149375"/>
              </p:ext>
            </p:extLst>
          </p:nvPr>
        </p:nvGraphicFramePr>
        <p:xfrm>
          <a:off x="785786" y="1000108"/>
          <a:ext cx="8094662" cy="2541587"/>
        </p:xfrm>
        <a:graphic>
          <a:graphicData uri="http://schemas.openxmlformats.org/presentationml/2006/ole">
            <p:oleObj spid="_x0000_s47162" name="Equation" r:id="rId3" imgW="3233520" imgH="1014840" progId="">
              <p:embed/>
            </p:oleObj>
          </a:graphicData>
        </a:graphic>
      </p:graphicFrame>
      <p:sp>
        <p:nvSpPr>
          <p:cNvPr id="47116" name="Rectangle 9"/>
          <p:cNvSpPr>
            <a:spLocks noChangeArrowheads="1"/>
          </p:cNvSpPr>
          <p:nvPr/>
        </p:nvSpPr>
        <p:spPr bwMode="auto">
          <a:xfrm>
            <a:off x="4224338" y="41560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307208" name="Object 3"/>
          <p:cNvGraphicFramePr>
            <a:graphicFrameLocks noChangeAspect="1"/>
          </p:cNvGraphicFramePr>
          <p:nvPr>
            <p:extLst>
              <p:ext uri="{D42A27DB-BD31-4B8C-83A1-F6EECF244321}">
                <p14:modId xmlns="" xmlns:p14="http://schemas.microsoft.com/office/powerpoint/2010/main" val="1029905074"/>
              </p:ext>
            </p:extLst>
          </p:nvPr>
        </p:nvGraphicFramePr>
        <p:xfrm>
          <a:off x="6594149" y="3421177"/>
          <a:ext cx="1643062" cy="977900"/>
        </p:xfrm>
        <a:graphic>
          <a:graphicData uri="http://schemas.openxmlformats.org/presentationml/2006/ole">
            <p:oleObj spid="_x0000_s47163" name="Equation" r:id="rId4" imgW="605880" imgH="359640" progId="">
              <p:embed/>
            </p:oleObj>
          </a:graphicData>
        </a:graphic>
      </p:graphicFrame>
      <p:graphicFrame>
        <p:nvGraphicFramePr>
          <p:cNvPr id="307209" name="Object 4"/>
          <p:cNvGraphicFramePr>
            <a:graphicFrameLocks noChangeAspect="1"/>
          </p:cNvGraphicFramePr>
          <p:nvPr>
            <p:extLst>
              <p:ext uri="{D42A27DB-BD31-4B8C-83A1-F6EECF244321}">
                <p14:modId xmlns="" xmlns:p14="http://schemas.microsoft.com/office/powerpoint/2010/main" val="3079225557"/>
              </p:ext>
            </p:extLst>
          </p:nvPr>
        </p:nvGraphicFramePr>
        <p:xfrm>
          <a:off x="3486150" y="4570310"/>
          <a:ext cx="1793875" cy="738187"/>
        </p:xfrm>
        <a:graphic>
          <a:graphicData uri="http://schemas.openxmlformats.org/presentationml/2006/ole">
            <p:oleObj spid="_x0000_s47164" name="Equation" r:id="rId5" imgW="466560" imgH="187920" progId="">
              <p:embed/>
            </p:oleObj>
          </a:graphicData>
        </a:graphic>
      </p:graphicFrame>
      <p:graphicFrame>
        <p:nvGraphicFramePr>
          <p:cNvPr id="307210" name="Object 5"/>
          <p:cNvGraphicFramePr>
            <a:graphicFrameLocks noChangeAspect="1"/>
          </p:cNvGraphicFramePr>
          <p:nvPr>
            <p:extLst>
              <p:ext uri="{D42A27DB-BD31-4B8C-83A1-F6EECF244321}">
                <p14:modId xmlns="" xmlns:p14="http://schemas.microsoft.com/office/powerpoint/2010/main" val="4185044537"/>
              </p:ext>
            </p:extLst>
          </p:nvPr>
        </p:nvGraphicFramePr>
        <p:xfrm>
          <a:off x="1603374" y="5272779"/>
          <a:ext cx="5559425" cy="1163637"/>
        </p:xfrm>
        <a:graphic>
          <a:graphicData uri="http://schemas.openxmlformats.org/presentationml/2006/ole">
            <p:oleObj spid="_x0000_s47165" name="Equation" r:id="rId6" imgW="1635480" imgH="359640" progId="">
              <p:embed/>
            </p:oleObj>
          </a:graphicData>
        </a:graphic>
      </p:graphicFrame>
      <p:sp>
        <p:nvSpPr>
          <p:cNvPr id="15"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graphicFrame>
        <p:nvGraphicFramePr>
          <p:cNvPr id="13" name="对象 12"/>
          <p:cNvGraphicFramePr>
            <a:graphicFrameLocks noChangeAspect="1"/>
          </p:cNvGraphicFramePr>
          <p:nvPr/>
        </p:nvGraphicFramePr>
        <p:xfrm>
          <a:off x="7072330" y="1214422"/>
          <a:ext cx="1833575" cy="500066"/>
        </p:xfrm>
        <a:graphic>
          <a:graphicData uri="http://schemas.openxmlformats.org/presentationml/2006/ole">
            <p:oleObj spid="_x0000_s47166" name="公式" r:id="rId7" imgW="838080" imgH="228600" progId="Equation.3">
              <p:embed/>
            </p:oleObj>
          </a:graphicData>
        </a:graphic>
      </p:graphicFrame>
    </p:spTree>
    <p:extLst>
      <p:ext uri="{BB962C8B-B14F-4D97-AF65-F5344CB8AC3E}">
        <p14:creationId xmlns="" xmlns:p14="http://schemas.microsoft.com/office/powerpoint/2010/main" val="40217337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animEffect transition="in" filter="checkerboard(across)">
                                      <p:cBhvr>
                                        <p:cTn id="7" dur="500"/>
                                        <p:tgtEl>
                                          <p:spTgt spid="307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07203">
                                            <p:txEl>
                                              <p:pRg st="1" end="1"/>
                                            </p:txEl>
                                          </p:spTgt>
                                        </p:tgtEl>
                                        <p:attrNameLst>
                                          <p:attrName>style.visibility</p:attrName>
                                        </p:attrNameLst>
                                      </p:cBhvr>
                                      <p:to>
                                        <p:strVal val="visible"/>
                                      </p:to>
                                    </p:set>
                                    <p:animEffect transition="in" filter="checkerboard(across)">
                                      <p:cBhvr>
                                        <p:cTn id="12" dur="500"/>
                                        <p:tgtEl>
                                          <p:spTgt spid="307203">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07208"/>
                                        </p:tgtEl>
                                        <p:attrNameLst>
                                          <p:attrName>style.visibility</p:attrName>
                                        </p:attrNameLst>
                                      </p:cBhvr>
                                      <p:to>
                                        <p:strVal val="visible"/>
                                      </p:to>
                                    </p:set>
                                    <p:animEffect transition="in" filter="checkerboard(across)">
                                      <p:cBhvr>
                                        <p:cTn id="15" dur="500"/>
                                        <p:tgtEl>
                                          <p:spTgt spid="30720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307203">
                                            <p:txEl>
                                              <p:pRg st="2" end="2"/>
                                            </p:txEl>
                                          </p:spTgt>
                                        </p:tgtEl>
                                        <p:attrNameLst>
                                          <p:attrName>style.visibility</p:attrName>
                                        </p:attrNameLst>
                                      </p:cBhvr>
                                      <p:to>
                                        <p:strVal val="visible"/>
                                      </p:to>
                                    </p:set>
                                    <p:animEffect transition="in" filter="checkerboard(across)">
                                      <p:cBhvr>
                                        <p:cTn id="20" dur="500"/>
                                        <p:tgtEl>
                                          <p:spTgt spid="307203">
                                            <p:txEl>
                                              <p:pRg st="2" end="2"/>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307209"/>
                                        </p:tgtEl>
                                        <p:attrNameLst>
                                          <p:attrName>style.visibility</p:attrName>
                                        </p:attrNameLst>
                                      </p:cBhvr>
                                      <p:to>
                                        <p:strVal val="visible"/>
                                      </p:to>
                                    </p:set>
                                    <p:animEffect transition="in" filter="checkerboard(across)">
                                      <p:cBhvr>
                                        <p:cTn id="23" dur="500"/>
                                        <p:tgtEl>
                                          <p:spTgt spid="30720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nodeType="clickEffect">
                                  <p:stCondLst>
                                    <p:cond delay="0"/>
                                  </p:stCondLst>
                                  <p:childTnLst>
                                    <p:set>
                                      <p:cBhvr>
                                        <p:cTn id="27" dur="1" fill="hold">
                                          <p:stCondLst>
                                            <p:cond delay="0"/>
                                          </p:stCondLst>
                                        </p:cTn>
                                        <p:tgtEl>
                                          <p:spTgt spid="307210"/>
                                        </p:tgtEl>
                                        <p:attrNameLst>
                                          <p:attrName>style.visibility</p:attrName>
                                        </p:attrNameLst>
                                      </p:cBhvr>
                                      <p:to>
                                        <p:strVal val="visible"/>
                                      </p:to>
                                    </p:set>
                                    <p:animEffect transition="in" filter="strips(downRight)">
                                      <p:cBhvr>
                                        <p:cTn id="28" dur="500"/>
                                        <p:tgtEl>
                                          <p:spTgt spid="307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77" name="Rectangle 13"/>
          <p:cNvSpPr>
            <a:spLocks noChangeArrowheads="1"/>
          </p:cNvSpPr>
          <p:nvPr/>
        </p:nvSpPr>
        <p:spPr bwMode="auto">
          <a:xfrm>
            <a:off x="0" y="5357826"/>
            <a:ext cx="9144000"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indent="717550" eaLnBrk="1" hangingPunct="1">
              <a:lnSpc>
                <a:spcPct val="120000"/>
              </a:lnSpc>
            </a:pPr>
            <a:r>
              <a:rPr lang="zh-CN" altLang="en-US" sz="2800" b="0" dirty="0" smtClean="0">
                <a:solidFill>
                  <a:srgbClr val="0033CC"/>
                </a:solidFill>
                <a:latin typeface="隶书" pitchFamily="49" charset="-122"/>
                <a:ea typeface="黑体" pitchFamily="49" charset="-122"/>
              </a:rPr>
              <a:t>按照</a:t>
            </a:r>
            <a:r>
              <a:rPr lang="zh-CN" altLang="en-US" sz="2800" b="0" dirty="0">
                <a:solidFill>
                  <a:srgbClr val="0033CC"/>
                </a:solidFill>
                <a:latin typeface="隶书" pitchFamily="49" charset="-122"/>
                <a:ea typeface="黑体" pitchFamily="49" charset="-122"/>
              </a:rPr>
              <a:t>上式选取   ，可保证所要求的静态放大倍数，进而</a:t>
            </a:r>
            <a:r>
              <a:rPr lang="zh-CN" altLang="en-US" sz="2800" b="0" dirty="0">
                <a:solidFill>
                  <a:srgbClr val="3333FF"/>
                </a:solidFill>
                <a:latin typeface="隶书" pitchFamily="49" charset="-122"/>
                <a:ea typeface="黑体" pitchFamily="49" charset="-122"/>
              </a:rPr>
              <a:t>保证系统的稳态误差</a:t>
            </a:r>
            <a:r>
              <a:rPr lang="zh-CN" altLang="en-US" sz="2800" b="0" dirty="0">
                <a:solidFill>
                  <a:srgbClr val="0033CC"/>
                </a:solidFill>
                <a:latin typeface="隶书" pitchFamily="49" charset="-122"/>
                <a:ea typeface="黑体" pitchFamily="49" charset="-122"/>
              </a:rPr>
              <a:t>。 </a:t>
            </a:r>
          </a:p>
        </p:txBody>
      </p:sp>
      <p:sp>
        <p:nvSpPr>
          <p:cNvPr id="48134" name="Rectangle 4"/>
          <p:cNvSpPr>
            <a:spLocks noChangeArrowheads="1"/>
          </p:cNvSpPr>
          <p:nvPr/>
        </p:nvSpPr>
        <p:spPr bwMode="auto">
          <a:xfrm>
            <a:off x="3195638" y="39830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48135" name="Rectangle 5"/>
          <p:cNvSpPr>
            <a:spLocks noChangeArrowheads="1"/>
          </p:cNvSpPr>
          <p:nvPr/>
        </p:nvSpPr>
        <p:spPr bwMode="auto">
          <a:xfrm>
            <a:off x="3186113" y="40973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48136" name="Rectangle 7"/>
          <p:cNvSpPr>
            <a:spLocks noChangeArrowheads="1"/>
          </p:cNvSpPr>
          <p:nvPr/>
        </p:nvSpPr>
        <p:spPr bwMode="auto">
          <a:xfrm>
            <a:off x="2490788" y="341630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48130" name="Object 2"/>
          <p:cNvGraphicFramePr>
            <a:graphicFrameLocks noChangeAspect="1"/>
          </p:cNvGraphicFramePr>
          <p:nvPr/>
        </p:nvGraphicFramePr>
        <p:xfrm>
          <a:off x="138144" y="785794"/>
          <a:ext cx="8863012" cy="3816350"/>
        </p:xfrm>
        <a:graphic>
          <a:graphicData uri="http://schemas.openxmlformats.org/presentationml/2006/ole">
            <p:oleObj spid="_x0000_s48156" name="Equation" r:id="rId3" imgW="3340800" imgH="1519560" progId="">
              <p:embed/>
            </p:oleObj>
          </a:graphicData>
        </a:graphic>
      </p:graphicFrame>
      <p:sp>
        <p:nvSpPr>
          <p:cNvPr id="48137" name="Rectangle 9"/>
          <p:cNvSpPr>
            <a:spLocks noChangeArrowheads="1"/>
          </p:cNvSpPr>
          <p:nvPr/>
        </p:nvSpPr>
        <p:spPr bwMode="auto">
          <a:xfrm>
            <a:off x="4481513" y="411638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190472" name="Object 3"/>
          <p:cNvGraphicFramePr>
            <a:graphicFrameLocks noChangeAspect="1"/>
          </p:cNvGraphicFramePr>
          <p:nvPr>
            <p:extLst>
              <p:ext uri="{D42A27DB-BD31-4B8C-83A1-F6EECF244321}">
                <p14:modId xmlns="" xmlns:p14="http://schemas.microsoft.com/office/powerpoint/2010/main" val="2555441655"/>
              </p:ext>
            </p:extLst>
          </p:nvPr>
        </p:nvGraphicFramePr>
        <p:xfrm>
          <a:off x="3000364" y="5286388"/>
          <a:ext cx="495300" cy="652462"/>
        </p:xfrm>
        <a:graphic>
          <a:graphicData uri="http://schemas.openxmlformats.org/presentationml/2006/ole">
            <p:oleObj spid="_x0000_s48157" r:id="rId4" imgW="133920" imgH="177120" progId="Equation.3">
              <p:embed/>
            </p:oleObj>
          </a:graphicData>
        </a:graphic>
      </p:graphicFrame>
      <p:sp>
        <p:nvSpPr>
          <p:cNvPr id="13"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pic>
        <p:nvPicPr>
          <p:cNvPr id="11" name="Picture 17" descr="kz329"/>
          <p:cNvPicPr>
            <a:picLocks noGrp="1" noChangeAspect="1" noChangeArrowheads="1"/>
          </p:cNvPicPr>
          <p:nvPr>
            <p:ph sz="half" idx="4294967295"/>
          </p:nvPr>
        </p:nvPicPr>
        <p:blipFill>
          <a:blip r:embed="rId5" cstate="print">
            <a:extLst>
              <a:ext uri="{28A0092B-C50C-407E-A947-70E740481C1C}">
                <a14:useLocalDpi xmlns="" xmlns:a14="http://schemas.microsoft.com/office/drawing/2010/main" val="0"/>
              </a:ext>
            </a:extLst>
          </a:blip>
          <a:srcRect/>
          <a:stretch>
            <a:fillRect/>
          </a:stretch>
        </p:blipFill>
        <p:spPr>
          <a:xfrm>
            <a:off x="4000496" y="2928934"/>
            <a:ext cx="3720401" cy="2428892"/>
          </a:xfrm>
          <a:prstGeom prst="rect">
            <a:avLst/>
          </a:prstGeom>
        </p:spPr>
      </p:pic>
      <p:graphicFrame>
        <p:nvGraphicFramePr>
          <p:cNvPr id="48158" name="Object 30"/>
          <p:cNvGraphicFramePr>
            <a:graphicFrameLocks noChangeAspect="1"/>
          </p:cNvGraphicFramePr>
          <p:nvPr/>
        </p:nvGraphicFramePr>
        <p:xfrm>
          <a:off x="5500694" y="2786058"/>
          <a:ext cx="3605218" cy="928694"/>
        </p:xfrm>
        <a:graphic>
          <a:graphicData uri="http://schemas.openxmlformats.org/presentationml/2006/ole">
            <p:oleObj spid="_x0000_s48158" name="公式" r:id="rId6" imgW="2565360" imgH="660240" progId="Equation.3">
              <p:embed/>
            </p:oleObj>
          </a:graphicData>
        </a:graphic>
      </p:graphicFrame>
    </p:spTree>
    <p:extLst>
      <p:ext uri="{BB962C8B-B14F-4D97-AF65-F5344CB8AC3E}">
        <p14:creationId xmlns="" xmlns:p14="http://schemas.microsoft.com/office/powerpoint/2010/main" val="39642870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90472"/>
                                        </p:tgtEl>
                                        <p:attrNameLst>
                                          <p:attrName>style.visibility</p:attrName>
                                        </p:attrNameLst>
                                      </p:cBhvr>
                                      <p:to>
                                        <p:strVal val="visible"/>
                                      </p:to>
                                    </p:set>
                                    <p:animEffect transition="in" filter="checkerboard(across)">
                                      <p:cBhvr>
                                        <p:cTn id="7" dur="500"/>
                                        <p:tgtEl>
                                          <p:spTgt spid="19047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90477"/>
                                        </p:tgtEl>
                                        <p:attrNameLst>
                                          <p:attrName>style.visibility</p:attrName>
                                        </p:attrNameLst>
                                      </p:cBhvr>
                                      <p:to>
                                        <p:strVal val="visible"/>
                                      </p:to>
                                    </p:set>
                                    <p:animEffect transition="in" filter="checkerboard(across)">
                                      <p:cBhvr>
                                        <p:cTn id="10" dur="500"/>
                                        <p:tgtEl>
                                          <p:spTgt spid="19047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p:cNvSpPr>
            <a:spLocks noChangeArrowheads="1"/>
          </p:cNvSpPr>
          <p:nvPr/>
        </p:nvSpPr>
        <p:spPr bwMode="auto">
          <a:xfrm>
            <a:off x="3486150" y="37195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49158" name="Rectangle 5"/>
          <p:cNvSpPr>
            <a:spLocks noChangeArrowheads="1"/>
          </p:cNvSpPr>
          <p:nvPr/>
        </p:nvSpPr>
        <p:spPr bwMode="auto">
          <a:xfrm>
            <a:off x="3186113" y="413385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49159" name="Rectangle 7"/>
          <p:cNvSpPr>
            <a:spLocks noChangeArrowheads="1"/>
          </p:cNvSpPr>
          <p:nvPr/>
        </p:nvSpPr>
        <p:spPr bwMode="auto">
          <a:xfrm>
            <a:off x="3362325" y="38385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191494" name="Object 2"/>
          <p:cNvGraphicFramePr>
            <a:graphicFrameLocks noChangeAspect="1"/>
          </p:cNvGraphicFramePr>
          <p:nvPr>
            <p:extLst>
              <p:ext uri="{D42A27DB-BD31-4B8C-83A1-F6EECF244321}">
                <p14:modId xmlns="" xmlns:p14="http://schemas.microsoft.com/office/powerpoint/2010/main" val="557512864"/>
              </p:ext>
            </p:extLst>
          </p:nvPr>
        </p:nvGraphicFramePr>
        <p:xfrm>
          <a:off x="1547664" y="2993430"/>
          <a:ext cx="6616700" cy="2470150"/>
        </p:xfrm>
        <a:graphic>
          <a:graphicData uri="http://schemas.openxmlformats.org/presentationml/2006/ole">
            <p:oleObj spid="_x0000_s49167" name="Equation" r:id="rId3" imgW="2171880" imgH="853920" progId="">
              <p:embed/>
            </p:oleObj>
          </a:graphicData>
        </a:graphic>
      </p:graphicFrame>
      <p:sp>
        <p:nvSpPr>
          <p:cNvPr id="49160" name="Rectangle 9"/>
          <p:cNvSpPr>
            <a:spLocks noChangeArrowheads="1"/>
          </p:cNvSpPr>
          <p:nvPr/>
        </p:nvSpPr>
        <p:spPr bwMode="auto">
          <a:xfrm>
            <a:off x="4324350" y="41767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49161" name="Rectangle 11"/>
          <p:cNvSpPr>
            <a:spLocks noChangeArrowheads="1"/>
          </p:cNvSpPr>
          <p:nvPr/>
        </p:nvSpPr>
        <p:spPr bwMode="auto">
          <a:xfrm>
            <a:off x="4152900" y="409575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49162" name="Rectangle 12"/>
          <p:cNvSpPr>
            <a:spLocks noChangeArrowheads="1"/>
          </p:cNvSpPr>
          <p:nvPr/>
        </p:nvSpPr>
        <p:spPr bwMode="auto">
          <a:xfrm>
            <a:off x="323850" y="1357313"/>
            <a:ext cx="8640763" cy="1384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chemeClr val="tx2"/>
                </a:solidFill>
                <a:latin typeface="宋体" charset="-122"/>
              </a:rPr>
              <a:t>	设在复现频率处，系统的允许误差为</a:t>
            </a:r>
            <a:r>
              <a:rPr lang="en-US" altLang="zh-CN" sz="2800" dirty="0">
                <a:solidFill>
                  <a:schemeClr val="tx2"/>
                </a:solidFill>
                <a:latin typeface="宋体" charset="-122"/>
              </a:rPr>
              <a:t>Δ，</a:t>
            </a:r>
            <a:r>
              <a:rPr lang="zh-CN" altLang="en-US" sz="2800" dirty="0">
                <a:solidFill>
                  <a:schemeClr val="tx2"/>
                </a:solidFill>
                <a:latin typeface="宋体" charset="-122"/>
              </a:rPr>
              <a:t>则根据</a:t>
            </a:r>
            <a:r>
              <a:rPr lang="zh-CN" altLang="en-US" sz="2800" dirty="0">
                <a:solidFill>
                  <a:srgbClr val="3333FF"/>
                </a:solidFill>
                <a:latin typeface="宋体" charset="-122"/>
              </a:rPr>
              <a:t>频率特性定义</a:t>
            </a:r>
            <a:r>
              <a:rPr lang="zh-CN" altLang="en-US" sz="2800" dirty="0">
                <a:solidFill>
                  <a:schemeClr val="tx2"/>
                </a:solidFill>
                <a:latin typeface="宋体" charset="-122"/>
              </a:rPr>
              <a:t>，在该频率下系统的开环增益应满足下</a:t>
            </a:r>
            <a:r>
              <a:rPr lang="zh-CN" altLang="en-US" sz="2800" dirty="0" smtClean="0">
                <a:solidFill>
                  <a:schemeClr val="tx2"/>
                </a:solidFill>
                <a:latin typeface="宋体" charset="-122"/>
              </a:rPr>
              <a:t>式</a:t>
            </a:r>
            <a:r>
              <a:rPr lang="en-US" altLang="zh-CN" sz="2800" dirty="0" smtClean="0">
                <a:solidFill>
                  <a:schemeClr val="tx2"/>
                </a:solidFill>
                <a:latin typeface="宋体" charset="-122"/>
              </a:rPr>
              <a:t>(</a:t>
            </a:r>
            <a:r>
              <a:rPr lang="zh-CN" altLang="en-US" sz="2800" dirty="0" smtClean="0">
                <a:solidFill>
                  <a:schemeClr val="tx2"/>
                </a:solidFill>
                <a:latin typeface="宋体" charset="-122"/>
              </a:rPr>
              <a:t>针对单位反馈</a:t>
            </a:r>
            <a:r>
              <a:rPr lang="en-US" altLang="zh-CN" sz="2800" dirty="0" smtClean="0">
                <a:solidFill>
                  <a:schemeClr val="tx2"/>
                </a:solidFill>
                <a:latin typeface="宋体" charset="-122"/>
              </a:rPr>
              <a:t>)</a:t>
            </a:r>
            <a:endParaRPr lang="zh-CN" altLang="en-US" sz="2800" dirty="0">
              <a:solidFill>
                <a:schemeClr val="tx2"/>
              </a:solidFill>
              <a:latin typeface="宋体" charset="-122"/>
            </a:endParaRPr>
          </a:p>
        </p:txBody>
      </p:sp>
      <p:sp>
        <p:nvSpPr>
          <p:cNvPr id="13"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spTree>
    <p:extLst>
      <p:ext uri="{BB962C8B-B14F-4D97-AF65-F5344CB8AC3E}">
        <p14:creationId xmlns="" xmlns:p14="http://schemas.microsoft.com/office/powerpoint/2010/main" val="13018283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91494"/>
                                        </p:tgtEl>
                                        <p:attrNameLst>
                                          <p:attrName>style.visibility</p:attrName>
                                        </p:attrNameLst>
                                      </p:cBhvr>
                                      <p:to>
                                        <p:strVal val="visible"/>
                                      </p:to>
                                    </p:set>
                                    <p:animEffect transition="in" filter="checkerboard(across)">
                                      <p:cBhvr>
                                        <p:cTn id="7" dur="500"/>
                                        <p:tgtEl>
                                          <p:spTgt spid="191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7" name="Rectangle 5"/>
          <p:cNvSpPr>
            <a:spLocks noChangeArrowheads="1"/>
          </p:cNvSpPr>
          <p:nvPr/>
        </p:nvSpPr>
        <p:spPr bwMode="auto">
          <a:xfrm>
            <a:off x="0" y="5286388"/>
            <a:ext cx="9144000" cy="1126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chemeClr val="tx2"/>
                </a:solidFill>
                <a:latin typeface="Verdana" pitchFamily="34" charset="0"/>
              </a:rPr>
              <a:t>      这样，就可以画出工作频段的</a:t>
            </a:r>
            <a:r>
              <a:rPr lang="zh-CN" altLang="en-US" sz="2800" dirty="0">
                <a:solidFill>
                  <a:srgbClr val="3333FF"/>
                </a:solidFill>
                <a:latin typeface="Verdana" pitchFamily="34" charset="0"/>
              </a:rPr>
              <a:t>增益禁区</a:t>
            </a:r>
            <a:r>
              <a:rPr lang="zh-CN" altLang="en-US" sz="2800" dirty="0">
                <a:solidFill>
                  <a:schemeClr val="tx2"/>
                </a:solidFill>
                <a:latin typeface="Verdana" pitchFamily="34" charset="0"/>
              </a:rPr>
              <a:t>，即幅频特性应高于这个区域，才能</a:t>
            </a:r>
            <a:r>
              <a:rPr lang="zh-CN" altLang="en-US" sz="2800" dirty="0">
                <a:solidFill>
                  <a:srgbClr val="3333FF"/>
                </a:solidFill>
                <a:latin typeface="Verdana" pitchFamily="34" charset="0"/>
              </a:rPr>
              <a:t>保证复现频带及工作频段内的误差</a:t>
            </a:r>
            <a:r>
              <a:rPr lang="zh-CN" altLang="en-US" sz="2800" dirty="0">
                <a:solidFill>
                  <a:schemeClr val="tx2"/>
                </a:solidFill>
                <a:latin typeface="Verdana" pitchFamily="34" charset="0"/>
              </a:rPr>
              <a:t>。</a:t>
            </a:r>
          </a:p>
        </p:txBody>
      </p:sp>
      <p:graphicFrame>
        <p:nvGraphicFramePr>
          <p:cNvPr id="50178" name="Object 2"/>
          <p:cNvGraphicFramePr>
            <a:graphicFrameLocks noChangeAspect="1"/>
          </p:cNvGraphicFramePr>
          <p:nvPr/>
        </p:nvGraphicFramePr>
        <p:xfrm>
          <a:off x="428596" y="2571744"/>
          <a:ext cx="2835275" cy="1176338"/>
        </p:xfrm>
        <a:graphic>
          <a:graphicData uri="http://schemas.openxmlformats.org/presentationml/2006/ole">
            <p:oleObj spid="_x0000_s50204" name="Equation" r:id="rId3" imgW="756000" imgH="327600" progId="">
              <p:embed/>
            </p:oleObj>
          </a:graphicData>
        </a:graphic>
      </p:graphicFrame>
      <p:grpSp>
        <p:nvGrpSpPr>
          <p:cNvPr id="7" name="组合 6"/>
          <p:cNvGrpSpPr/>
          <p:nvPr/>
        </p:nvGrpSpPr>
        <p:grpSpPr>
          <a:xfrm>
            <a:off x="1" y="714340"/>
            <a:ext cx="9143999" cy="1069348"/>
            <a:chOff x="1" y="714340"/>
            <a:chExt cx="9143999" cy="1069348"/>
          </a:xfrm>
        </p:grpSpPr>
        <p:sp>
          <p:nvSpPr>
            <p:cNvPr id="50181" name="Rectangle 4"/>
            <p:cNvSpPr>
              <a:spLocks noChangeArrowheads="1"/>
            </p:cNvSpPr>
            <p:nvPr/>
          </p:nvSpPr>
          <p:spPr bwMode="auto">
            <a:xfrm>
              <a:off x="1" y="714356"/>
              <a:ext cx="9143999" cy="10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indent="717550" eaLnBrk="1" hangingPunct="1">
                <a:lnSpc>
                  <a:spcPct val="120000"/>
                </a:lnSpc>
              </a:pPr>
              <a:r>
                <a:rPr lang="zh-CN" altLang="en-US" sz="2800" dirty="0" smtClean="0">
                  <a:solidFill>
                    <a:schemeClr val="tx2"/>
                  </a:solidFill>
                  <a:latin typeface="Verdana" pitchFamily="34" charset="0"/>
                </a:rPr>
                <a:t>如果</a:t>
              </a:r>
              <a:r>
                <a:rPr lang="zh-CN" altLang="en-US" sz="2800" dirty="0">
                  <a:solidFill>
                    <a:schemeClr val="tx2"/>
                  </a:solidFill>
                  <a:latin typeface="Verdana" pitchFamily="34" charset="0"/>
                </a:rPr>
                <a:t>在的频段           内，逐个频率区域给出了误差的要求，即可按上述原则求出各个频率下最低的开环增益</a:t>
              </a:r>
            </a:p>
          </p:txBody>
        </p:sp>
        <p:graphicFrame>
          <p:nvGraphicFramePr>
            <p:cNvPr id="50179" name="Object 3"/>
            <p:cNvGraphicFramePr>
              <a:graphicFrameLocks noChangeAspect="1"/>
            </p:cNvGraphicFramePr>
            <p:nvPr/>
          </p:nvGraphicFramePr>
          <p:xfrm>
            <a:off x="2928927" y="714340"/>
            <a:ext cx="1500187" cy="577850"/>
          </p:xfrm>
          <a:graphic>
            <a:graphicData uri="http://schemas.openxmlformats.org/presentationml/2006/ole">
              <p:oleObj spid="_x0000_s50205" name="Equation" r:id="rId4" imgW="434520" imgH="177120" progId="">
                <p:embed/>
              </p:oleObj>
            </a:graphicData>
          </a:graphic>
        </p:graphicFrame>
      </p:grpSp>
      <p:sp>
        <p:nvSpPr>
          <p:cNvPr id="9"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pic>
        <p:nvPicPr>
          <p:cNvPr id="8" name="图片 6" descr="kz330.tif"/>
          <p:cNvPicPr>
            <a:picLocks noChangeAspect="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571868" y="1785926"/>
            <a:ext cx="5297101" cy="3383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1468787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48517"/>
                                        </p:tgtEl>
                                        <p:attrNameLst>
                                          <p:attrName>style.visibility</p:attrName>
                                        </p:attrNameLst>
                                      </p:cBhvr>
                                      <p:to>
                                        <p:strVal val="visible"/>
                                      </p:to>
                                    </p:set>
                                    <p:animEffect transition="in" filter="checkerboard(across)">
                                      <p:cBhvr>
                                        <p:cTn id="7" dur="500"/>
                                        <p:tgtEl>
                                          <p:spTgt spid="448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214313" y="900584"/>
            <a:ext cx="8750300" cy="584200"/>
          </a:xfrm>
          <a:noFill/>
        </p:spPr>
        <p:txBody>
          <a:bodyPr anchor="t">
            <a:spAutoFit/>
          </a:bodyPr>
          <a:lstStyle/>
          <a:p>
            <a:pPr algn="l"/>
            <a:r>
              <a:rPr lang="zh-CN" altLang="en-US" sz="3200" b="1" dirty="0">
                <a:solidFill>
                  <a:srgbClr val="0000FF"/>
                </a:solidFill>
              </a:rPr>
              <a:t>综合性能指标</a:t>
            </a:r>
            <a:r>
              <a:rPr lang="en-US" altLang="zh-CN" sz="3200" b="1" dirty="0">
                <a:solidFill>
                  <a:srgbClr val="0000FF"/>
                </a:solidFill>
              </a:rPr>
              <a:t>(</a:t>
            </a:r>
            <a:r>
              <a:rPr lang="zh-CN" altLang="en-US" sz="3200" b="1" dirty="0">
                <a:solidFill>
                  <a:srgbClr val="0000FF"/>
                </a:solidFill>
              </a:rPr>
              <a:t>误差准则</a:t>
            </a:r>
            <a:r>
              <a:rPr lang="en-US" altLang="zh-CN" sz="3200" b="1" dirty="0">
                <a:solidFill>
                  <a:srgbClr val="0000FF"/>
                </a:solidFill>
              </a:rPr>
              <a:t>)</a:t>
            </a:r>
            <a:endParaRPr lang="zh-CN" altLang="en-US" sz="3200" b="1" dirty="0">
              <a:solidFill>
                <a:srgbClr val="0000FF"/>
              </a:solidFill>
            </a:endParaRPr>
          </a:p>
        </p:txBody>
      </p:sp>
      <p:sp>
        <p:nvSpPr>
          <p:cNvPr id="4100" name="Rectangle 4"/>
          <p:cNvSpPr>
            <a:spLocks noChangeArrowheads="1"/>
          </p:cNvSpPr>
          <p:nvPr/>
        </p:nvSpPr>
        <p:spPr bwMode="auto">
          <a:xfrm>
            <a:off x="4395788" y="329406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4101" name="Rectangle 6"/>
          <p:cNvSpPr>
            <a:spLocks noChangeArrowheads="1"/>
          </p:cNvSpPr>
          <p:nvPr/>
        </p:nvSpPr>
        <p:spPr bwMode="auto">
          <a:xfrm>
            <a:off x="2676525" y="35131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4102" name="Rectangle 12"/>
          <p:cNvSpPr>
            <a:spLocks noChangeArrowheads="1"/>
          </p:cNvSpPr>
          <p:nvPr/>
        </p:nvSpPr>
        <p:spPr bwMode="auto">
          <a:xfrm>
            <a:off x="2843213" y="33083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pic>
        <p:nvPicPr>
          <p:cNvPr id="4103" name="Picture 2064" descr="kz302"/>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a:xfrm>
            <a:off x="1146175" y="2359025"/>
            <a:ext cx="7848600" cy="2738438"/>
          </a:xfrm>
        </p:spPr>
      </p:pic>
      <p:sp>
        <p:nvSpPr>
          <p:cNvPr id="4104" name="Rectangle 2066"/>
          <p:cNvSpPr>
            <a:spLocks noChangeArrowheads="1"/>
          </p:cNvSpPr>
          <p:nvPr/>
        </p:nvSpPr>
        <p:spPr bwMode="auto">
          <a:xfrm>
            <a:off x="785813" y="1625427"/>
            <a:ext cx="6553200" cy="57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3200" dirty="0">
                <a:solidFill>
                  <a:srgbClr val="3333FF"/>
                </a:solidFill>
                <a:ea typeface="黑体" pitchFamily="49" charset="-122"/>
              </a:rPr>
              <a:t>（</a:t>
            </a:r>
            <a:r>
              <a:rPr lang="en-US" altLang="zh-CN" sz="3200" dirty="0">
                <a:solidFill>
                  <a:srgbClr val="3333FF"/>
                </a:solidFill>
                <a:ea typeface="黑体" pitchFamily="49" charset="-122"/>
              </a:rPr>
              <a:t>1</a:t>
            </a:r>
            <a:r>
              <a:rPr lang="zh-CN" altLang="en-US" sz="3200" dirty="0">
                <a:solidFill>
                  <a:srgbClr val="3333FF"/>
                </a:solidFill>
                <a:ea typeface="黑体" pitchFamily="49" charset="-122"/>
              </a:rPr>
              <a:t>）误差积分性能指标</a:t>
            </a:r>
            <a:endParaRPr lang="zh-CN" altLang="en-US" sz="3200" dirty="0">
              <a:ea typeface="黑体" pitchFamily="49" charset="-122"/>
            </a:endParaRPr>
          </a:p>
        </p:txBody>
      </p:sp>
      <p:grpSp>
        <p:nvGrpSpPr>
          <p:cNvPr id="2" name="Group 2082"/>
          <p:cNvGrpSpPr>
            <a:grpSpLocks/>
          </p:cNvGrpSpPr>
          <p:nvPr/>
        </p:nvGrpSpPr>
        <p:grpSpPr bwMode="auto">
          <a:xfrm>
            <a:off x="1577975" y="5456238"/>
            <a:ext cx="6553200" cy="695325"/>
            <a:chOff x="657" y="3037"/>
            <a:chExt cx="4128" cy="438"/>
          </a:xfrm>
        </p:grpSpPr>
        <p:sp>
          <p:nvSpPr>
            <p:cNvPr id="4106" name="Rectangle 2080"/>
            <p:cNvSpPr>
              <a:spLocks noChangeArrowheads="1"/>
            </p:cNvSpPr>
            <p:nvPr/>
          </p:nvSpPr>
          <p:spPr bwMode="auto">
            <a:xfrm>
              <a:off x="657" y="3037"/>
              <a:ext cx="1679" cy="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3200">
                  <a:latin typeface="Verdana" pitchFamily="34" charset="0"/>
                </a:rPr>
                <a:t>误差：</a:t>
              </a:r>
              <a:endParaRPr lang="en-US" altLang="zh-CN" sz="3200">
                <a:latin typeface="Verdana" pitchFamily="34" charset="0"/>
              </a:endParaRPr>
            </a:p>
          </p:txBody>
        </p:sp>
        <p:graphicFrame>
          <p:nvGraphicFramePr>
            <p:cNvPr id="4098" name="Object 2"/>
            <p:cNvGraphicFramePr>
              <a:graphicFrameLocks noChangeAspect="1"/>
            </p:cNvGraphicFramePr>
            <p:nvPr/>
          </p:nvGraphicFramePr>
          <p:xfrm>
            <a:off x="1383" y="3070"/>
            <a:ext cx="3402" cy="405"/>
          </p:xfrm>
          <a:graphic>
            <a:graphicData uri="http://schemas.openxmlformats.org/presentationml/2006/ole">
              <p:oleObj spid="_x0000_s4112" name="Equation" r:id="rId4" imgW="1807200" imgH="209520" progId="">
                <p:embed/>
              </p:oleObj>
            </a:graphicData>
          </a:graphic>
        </p:graphicFrame>
      </p:grpSp>
      <p:sp>
        <p:nvSpPr>
          <p:cNvPr id="11"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7.1</a:t>
            </a:r>
            <a:r>
              <a:rPr lang="zh-CN" altLang="en-US" sz="2000" b="1" dirty="0">
                <a:latin typeface="楷体" panose="02010609060101010101" pitchFamily="49" charset="-122"/>
                <a:ea typeface="楷体" panose="02010609060101010101" pitchFamily="49" charset="-122"/>
              </a:rPr>
              <a:t> 系统的性能指标</a:t>
            </a:r>
          </a:p>
        </p:txBody>
      </p:sp>
    </p:spTree>
    <p:extLst>
      <p:ext uri="{BB962C8B-B14F-4D97-AF65-F5344CB8AC3E}">
        <p14:creationId xmlns="" xmlns:p14="http://schemas.microsoft.com/office/powerpoint/2010/main" val="23574944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4"/>
                                        </p:tgtEl>
                                        <p:attrNameLst>
                                          <p:attrName>style.visibility</p:attrName>
                                        </p:attrNameLst>
                                      </p:cBhvr>
                                      <p:to>
                                        <p:strVal val="visible"/>
                                      </p:to>
                                    </p:set>
                                    <p:anim calcmode="lin" valueType="num">
                                      <p:cBhvr additive="base">
                                        <p:cTn id="7" dur="500" fill="hold"/>
                                        <p:tgtEl>
                                          <p:spTgt spid="4104"/>
                                        </p:tgtEl>
                                        <p:attrNameLst>
                                          <p:attrName>ppt_x</p:attrName>
                                        </p:attrNameLst>
                                      </p:cBhvr>
                                      <p:tavLst>
                                        <p:tav tm="0">
                                          <p:val>
                                            <p:strVal val="#ppt_x"/>
                                          </p:val>
                                        </p:tav>
                                        <p:tav tm="100000">
                                          <p:val>
                                            <p:strVal val="#ppt_x"/>
                                          </p:val>
                                        </p:tav>
                                      </p:tavLst>
                                    </p:anim>
                                    <p:anim calcmode="lin" valueType="num">
                                      <p:cBhvr additive="base">
                                        <p:cTn id="8" dur="500" fill="hold"/>
                                        <p:tgtEl>
                                          <p:spTgt spid="410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103"/>
                                        </p:tgtEl>
                                        <p:attrNameLst>
                                          <p:attrName>style.visibility</p:attrName>
                                        </p:attrNameLst>
                                      </p:cBhvr>
                                      <p:to>
                                        <p:strVal val="visible"/>
                                      </p:to>
                                    </p:set>
                                    <p:anim calcmode="lin" valueType="num">
                                      <p:cBhvr additive="base">
                                        <p:cTn id="13" dur="500" fill="hold"/>
                                        <p:tgtEl>
                                          <p:spTgt spid="4103"/>
                                        </p:tgtEl>
                                        <p:attrNameLst>
                                          <p:attrName>ppt_x</p:attrName>
                                        </p:attrNameLst>
                                      </p:cBhvr>
                                      <p:tavLst>
                                        <p:tav tm="0">
                                          <p:val>
                                            <p:strVal val="#ppt_x"/>
                                          </p:val>
                                        </p:tav>
                                        <p:tav tm="100000">
                                          <p:val>
                                            <p:strVal val="#ppt_x"/>
                                          </p:val>
                                        </p:tav>
                                      </p:tavLst>
                                    </p:anim>
                                    <p:anim calcmode="lin" valueType="num">
                                      <p:cBhvr additive="base">
                                        <p:cTn id="14" dur="500" fill="hold"/>
                                        <p:tgtEl>
                                          <p:spTgt spid="410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3"/>
          <p:cNvSpPr>
            <a:spLocks noChangeArrowheads="1"/>
          </p:cNvSpPr>
          <p:nvPr/>
        </p:nvSpPr>
        <p:spPr bwMode="auto">
          <a:xfrm>
            <a:off x="214282" y="5072074"/>
            <a:ext cx="8748712" cy="1384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chemeClr val="tx2"/>
                </a:solidFill>
                <a:latin typeface="Verdana" pitchFamily="34" charset="0"/>
              </a:rPr>
              <a:t>	</a:t>
            </a:r>
            <a:r>
              <a:rPr lang="zh-CN" altLang="en-US" sz="2800" dirty="0">
                <a:latin typeface="楷体_GB2312" pitchFamily="49" charset="-122"/>
                <a:ea typeface="楷体_GB2312" pitchFamily="49" charset="-122"/>
              </a:rPr>
              <a:t>所谓</a:t>
            </a:r>
            <a:r>
              <a:rPr lang="zh-CN" altLang="en-US" sz="2800" dirty="0">
                <a:solidFill>
                  <a:srgbClr val="3333FF"/>
                </a:solidFill>
                <a:latin typeface="楷体_GB2312" pitchFamily="49" charset="-122"/>
                <a:ea typeface="楷体_GB2312" pitchFamily="49" charset="-122"/>
              </a:rPr>
              <a:t>高频区</a:t>
            </a:r>
            <a:r>
              <a:rPr lang="zh-CN" altLang="en-US" sz="2800" dirty="0">
                <a:solidFill>
                  <a:schemeClr val="tx2"/>
                </a:solidFill>
                <a:latin typeface="楷体_GB2312" pitchFamily="49" charset="-122"/>
                <a:ea typeface="楷体_GB2312" pitchFamily="49" charset="-122"/>
              </a:rPr>
              <a:t>，</a:t>
            </a:r>
            <a:r>
              <a:rPr lang="zh-CN" altLang="en-US" sz="2800" dirty="0">
                <a:latin typeface="楷体_GB2312" pitchFamily="49" charset="-122"/>
                <a:ea typeface="楷体_GB2312" pitchFamily="49" charset="-122"/>
              </a:rPr>
              <a:t>是指角频率大于   的区域。高频区伯德图呈很陡的斜率下降有利于降低噪声，也就是控制系统应是一个</a:t>
            </a:r>
            <a:r>
              <a:rPr lang="zh-CN" altLang="en-US" sz="2800" dirty="0">
                <a:solidFill>
                  <a:srgbClr val="3333FF"/>
                </a:solidFill>
                <a:latin typeface="楷体_GB2312" pitchFamily="49" charset="-122"/>
                <a:ea typeface="楷体_GB2312" pitchFamily="49" charset="-122"/>
              </a:rPr>
              <a:t>低通滤波器</a:t>
            </a:r>
            <a:r>
              <a:rPr lang="zh-CN" altLang="en-US" sz="2800" dirty="0">
                <a:solidFill>
                  <a:schemeClr val="tx2"/>
                </a:solidFill>
                <a:latin typeface="楷体_GB2312" pitchFamily="49" charset="-122"/>
                <a:ea typeface="楷体_GB2312" pitchFamily="49" charset="-122"/>
              </a:rPr>
              <a:t>。</a:t>
            </a:r>
          </a:p>
        </p:txBody>
      </p:sp>
      <p:graphicFrame>
        <p:nvGraphicFramePr>
          <p:cNvPr id="51202" name="Object 2"/>
          <p:cNvGraphicFramePr>
            <a:graphicFrameLocks noChangeAspect="1"/>
          </p:cNvGraphicFramePr>
          <p:nvPr/>
        </p:nvGraphicFramePr>
        <p:xfrm>
          <a:off x="285720" y="2285992"/>
          <a:ext cx="4143404" cy="1010705"/>
        </p:xfrm>
        <a:graphic>
          <a:graphicData uri="http://schemas.openxmlformats.org/presentationml/2006/ole">
            <p:oleObj spid="_x0000_s51228" name="公式" r:id="rId3" imgW="1410480" imgH="359640" progId="Equation.3">
              <p:embed/>
            </p:oleObj>
          </a:graphicData>
        </a:graphic>
      </p:graphicFrame>
      <p:graphicFrame>
        <p:nvGraphicFramePr>
          <p:cNvPr id="303114" name="Object 3"/>
          <p:cNvGraphicFramePr>
            <a:graphicFrameLocks noChangeAspect="1"/>
          </p:cNvGraphicFramePr>
          <p:nvPr>
            <p:extLst>
              <p:ext uri="{D42A27DB-BD31-4B8C-83A1-F6EECF244321}">
                <p14:modId xmlns="" xmlns:p14="http://schemas.microsoft.com/office/powerpoint/2010/main" val="1620402518"/>
              </p:ext>
            </p:extLst>
          </p:nvPr>
        </p:nvGraphicFramePr>
        <p:xfrm>
          <a:off x="5857884" y="5000636"/>
          <a:ext cx="565150" cy="633413"/>
        </p:xfrm>
        <a:graphic>
          <a:graphicData uri="http://schemas.openxmlformats.org/presentationml/2006/ole">
            <p:oleObj spid="_x0000_s51229" name="Equation" r:id="rId4" imgW="155520" imgH="187920" progId="">
              <p:embed/>
            </p:oleObj>
          </a:graphicData>
        </a:graphic>
      </p:graphicFrame>
      <p:sp>
        <p:nvSpPr>
          <p:cNvPr id="51210" name="Rectangle 2"/>
          <p:cNvSpPr>
            <a:spLocks noChangeArrowheads="1"/>
          </p:cNvSpPr>
          <p:nvPr/>
        </p:nvSpPr>
        <p:spPr bwMode="auto">
          <a:xfrm>
            <a:off x="214282" y="857232"/>
            <a:ext cx="8785225" cy="1384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chemeClr val="tx2"/>
                </a:solidFill>
                <a:latin typeface="Verdana" pitchFamily="34" charset="0"/>
              </a:rPr>
              <a:t>	由于控制系统各个部件通常存在一些小时间常数环节，致使高频段呈现出 </a:t>
            </a:r>
            <a:r>
              <a:rPr lang="zh-CN" altLang="en-US" sz="2800" dirty="0">
                <a:solidFill>
                  <a:schemeClr val="tx2"/>
                </a:solidFill>
                <a:latin typeface="宋体" charset="-122"/>
              </a:rPr>
              <a:t>-60</a:t>
            </a:r>
            <a:r>
              <a:rPr lang="en-US" altLang="zh-CN" sz="2800" dirty="0" smtClean="0">
                <a:solidFill>
                  <a:schemeClr val="tx2"/>
                </a:solidFill>
                <a:latin typeface="宋体" charset="-122"/>
              </a:rPr>
              <a:t>dB/dec.</a:t>
            </a:r>
            <a:r>
              <a:rPr lang="zh-CN" altLang="en-US" sz="2800" dirty="0" smtClean="0">
                <a:solidFill>
                  <a:schemeClr val="tx2"/>
                </a:solidFill>
                <a:latin typeface="宋体" charset="-122"/>
              </a:rPr>
              <a:t>，</a:t>
            </a:r>
            <a:r>
              <a:rPr lang="zh-CN" altLang="en-US" sz="2800" dirty="0" smtClean="0">
                <a:solidFill>
                  <a:schemeClr val="tx2"/>
                </a:solidFill>
                <a:latin typeface="Verdana" pitchFamily="34" charset="0"/>
              </a:rPr>
              <a:t>甚至</a:t>
            </a:r>
            <a:r>
              <a:rPr lang="zh-CN" altLang="en-US" sz="2800" dirty="0">
                <a:solidFill>
                  <a:schemeClr val="tx2"/>
                </a:solidFill>
                <a:latin typeface="Verdana" pitchFamily="34" charset="0"/>
              </a:rPr>
              <a:t>更陡的形状，</a:t>
            </a:r>
            <a:r>
              <a:rPr lang="zh-CN" altLang="en-US" sz="2800" dirty="0" smtClean="0">
                <a:solidFill>
                  <a:schemeClr val="tx2"/>
                </a:solidFill>
                <a:latin typeface="Verdana" pitchFamily="34" charset="0"/>
              </a:rPr>
              <a:t>见右图</a:t>
            </a:r>
            <a:r>
              <a:rPr lang="zh-CN" altLang="en-US" sz="2800" dirty="0">
                <a:solidFill>
                  <a:schemeClr val="tx2"/>
                </a:solidFill>
                <a:latin typeface="Verdana" pitchFamily="34" charset="0"/>
              </a:rPr>
              <a:t>。其开环传递函数为</a:t>
            </a:r>
          </a:p>
        </p:txBody>
      </p:sp>
      <p:sp>
        <p:nvSpPr>
          <p:cNvPr id="13"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pic>
        <p:nvPicPr>
          <p:cNvPr id="11" name="Picture 5" descr="kz331">
            <a:hlinkClick r:id="rId5" action="ppaction://hlinksldjump"/>
          </p:cNvPr>
          <p:cNvPicPr>
            <a:picLocks noGrp="1" noChangeAspect="1" noChangeArrowheads="1"/>
          </p:cNvPicPr>
          <p:nvPr>
            <p:ph idx="1"/>
          </p:nvPr>
        </p:nvPicPr>
        <p:blipFill>
          <a:blip r:embed="rId6" cstate="print">
            <a:extLst>
              <a:ext uri="{28A0092B-C50C-407E-A947-70E740481C1C}">
                <a14:useLocalDpi xmlns="" xmlns:a14="http://schemas.microsoft.com/office/drawing/2010/main" val="0"/>
              </a:ext>
            </a:extLst>
          </a:blip>
          <a:srcRect/>
          <a:stretch>
            <a:fillRect/>
          </a:stretch>
        </p:blipFill>
        <p:spPr>
          <a:xfrm>
            <a:off x="4786314" y="2214554"/>
            <a:ext cx="4214842" cy="2877319"/>
          </a:xfrm>
        </p:spPr>
      </p:pic>
    </p:spTree>
    <p:extLst>
      <p:ext uri="{BB962C8B-B14F-4D97-AF65-F5344CB8AC3E}">
        <p14:creationId xmlns="" xmlns:p14="http://schemas.microsoft.com/office/powerpoint/2010/main" val="30889730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03114"/>
                                        </p:tgtEl>
                                        <p:attrNameLst>
                                          <p:attrName>style.visibility</p:attrName>
                                        </p:attrNameLst>
                                      </p:cBhvr>
                                      <p:to>
                                        <p:strVal val="visible"/>
                                      </p:to>
                                    </p:set>
                                    <p:animEffect transition="in" filter="checkerboard(across)">
                                      <p:cBhvr>
                                        <p:cTn id="7" dur="500"/>
                                        <p:tgtEl>
                                          <p:spTgt spid="30311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03107"/>
                                        </p:tgtEl>
                                        <p:attrNameLst>
                                          <p:attrName>style.visibility</p:attrName>
                                        </p:attrNameLst>
                                      </p:cBhvr>
                                      <p:to>
                                        <p:strVal val="visible"/>
                                      </p:to>
                                    </p:set>
                                    <p:animEffect transition="in" filter="checkerboard(across)">
                                      <p:cBhvr>
                                        <p:cTn id="10" dur="500"/>
                                        <p:tgtEl>
                                          <p:spTgt spid="303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4"/>
          <p:cNvSpPr>
            <a:spLocks noChangeArrowheads="1"/>
          </p:cNvSpPr>
          <p:nvPr/>
        </p:nvSpPr>
        <p:spPr bwMode="auto">
          <a:xfrm>
            <a:off x="0" y="714356"/>
            <a:ext cx="9144000"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chemeClr val="tx2"/>
                </a:solidFill>
                <a:latin typeface="Verdana" pitchFamily="34" charset="0"/>
              </a:rPr>
              <a:t>	高频段有多个小惯性环节，将对典型高阶模型的系统的相位裕度产生不利的影响，使原来的</a:t>
            </a:r>
            <a:r>
              <a:rPr lang="zh-CN" altLang="en-US" sz="2800" dirty="0">
                <a:solidFill>
                  <a:srgbClr val="3333FF"/>
                </a:solidFill>
                <a:latin typeface="Verdana" pitchFamily="34" charset="0"/>
              </a:rPr>
              <a:t>相角裕度降低</a:t>
            </a:r>
            <a:r>
              <a:rPr lang="zh-CN" altLang="en-US" sz="2800" dirty="0">
                <a:solidFill>
                  <a:schemeClr val="tx2"/>
                </a:solidFill>
                <a:latin typeface="Verdana" pitchFamily="34" charset="0"/>
              </a:rPr>
              <a:t>。</a:t>
            </a:r>
          </a:p>
        </p:txBody>
      </p:sp>
      <p:grpSp>
        <p:nvGrpSpPr>
          <p:cNvPr id="7" name="组合 6"/>
          <p:cNvGrpSpPr/>
          <p:nvPr/>
        </p:nvGrpSpPr>
        <p:grpSpPr>
          <a:xfrm>
            <a:off x="0" y="3786190"/>
            <a:ext cx="9144001" cy="954107"/>
            <a:chOff x="0" y="5500702"/>
            <a:chExt cx="9144001" cy="954107"/>
          </a:xfrm>
        </p:grpSpPr>
        <p:sp>
          <p:nvSpPr>
            <p:cNvPr id="463878" name="Rectangle 6"/>
            <p:cNvSpPr>
              <a:spLocks noChangeArrowheads="1"/>
            </p:cNvSpPr>
            <p:nvPr/>
          </p:nvSpPr>
          <p:spPr bwMode="auto">
            <a:xfrm>
              <a:off x="0" y="5500702"/>
              <a:ext cx="9144001"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smtClean="0">
                  <a:latin typeface="楷体_GB2312" pitchFamily="49" charset="-122"/>
                  <a:ea typeface="楷体_GB2312" pitchFamily="49" charset="-122"/>
                </a:rPr>
                <a:t>可见</a:t>
              </a:r>
              <a:r>
                <a:rPr lang="zh-CN" altLang="en-US" sz="2800" dirty="0">
                  <a:latin typeface="楷体_GB2312" pitchFamily="49" charset="-122"/>
                  <a:ea typeface="楷体_GB2312" pitchFamily="49" charset="-122"/>
                </a:rPr>
                <a:t>，该系统比Ⅰ型典型形式相角裕量减少          ，系统闭环后</a:t>
              </a:r>
              <a:r>
                <a:rPr lang="zh-CN" altLang="en-US" sz="2800" dirty="0">
                  <a:solidFill>
                    <a:srgbClr val="3333FF"/>
                  </a:solidFill>
                  <a:latin typeface="楷体_GB2312" pitchFamily="49" charset="-122"/>
                  <a:ea typeface="楷体_GB2312" pitchFamily="49" charset="-122"/>
                </a:rPr>
                <a:t>相对稳定性变差</a:t>
              </a:r>
              <a:r>
                <a:rPr lang="zh-CN" altLang="en-US" sz="2800" dirty="0">
                  <a:solidFill>
                    <a:schemeClr val="tx2"/>
                  </a:solidFill>
                  <a:latin typeface="Verdana" pitchFamily="34" charset="0"/>
                </a:rPr>
                <a:t>。</a:t>
              </a:r>
            </a:p>
          </p:txBody>
        </p:sp>
        <p:graphicFrame>
          <p:nvGraphicFramePr>
            <p:cNvPr id="463879" name="Object 3"/>
            <p:cNvGraphicFramePr>
              <a:graphicFrameLocks noChangeAspect="1"/>
            </p:cNvGraphicFramePr>
            <p:nvPr>
              <p:extLst>
                <p:ext uri="{D42A27DB-BD31-4B8C-83A1-F6EECF244321}">
                  <p14:modId xmlns="" xmlns:p14="http://schemas.microsoft.com/office/powerpoint/2010/main" val="2971170004"/>
                </p:ext>
              </p:extLst>
            </p:nvPr>
          </p:nvGraphicFramePr>
          <p:xfrm>
            <a:off x="6858016" y="5500702"/>
            <a:ext cx="1860550" cy="588963"/>
          </p:xfrm>
          <a:graphic>
            <a:graphicData uri="http://schemas.openxmlformats.org/presentationml/2006/ole">
              <p:oleObj spid="_x0000_s52253" name="Equation" r:id="rId3" imgW="691920" imgH="209520" progId="">
                <p:embed/>
              </p:oleObj>
            </a:graphicData>
          </a:graphic>
        </p:graphicFrame>
      </p:grpSp>
      <p:sp>
        <p:nvSpPr>
          <p:cNvPr id="9"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graphicFrame>
        <p:nvGraphicFramePr>
          <p:cNvPr id="8" name="对象 7"/>
          <p:cNvGraphicFramePr>
            <a:graphicFrameLocks noChangeAspect="1"/>
          </p:cNvGraphicFramePr>
          <p:nvPr/>
        </p:nvGraphicFramePr>
        <p:xfrm>
          <a:off x="285720" y="1785926"/>
          <a:ext cx="8343900" cy="2057400"/>
        </p:xfrm>
        <a:graphic>
          <a:graphicData uri="http://schemas.openxmlformats.org/presentationml/2006/ole">
            <p:oleObj spid="_x0000_s52254" name="公式" r:id="rId4" imgW="4584600" imgH="1130040" progId="Equation.3">
              <p:embed/>
            </p:oleObj>
          </a:graphicData>
        </a:graphic>
      </p:graphicFrame>
    </p:spTree>
    <p:extLst>
      <p:ext uri="{BB962C8B-B14F-4D97-AF65-F5344CB8AC3E}">
        <p14:creationId xmlns="" xmlns:p14="http://schemas.microsoft.com/office/powerpoint/2010/main" val="430085143"/>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7" descr="kz332.tif"/>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572132" y="1714488"/>
            <a:ext cx="3286148" cy="2970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5601" name="Rectangle 17"/>
          <p:cNvSpPr>
            <a:spLocks noChangeArrowheads="1"/>
          </p:cNvSpPr>
          <p:nvPr/>
        </p:nvSpPr>
        <p:spPr bwMode="auto">
          <a:xfrm>
            <a:off x="0" y="857232"/>
            <a:ext cx="8713788" cy="1384995"/>
          </a:xfrm>
          <a:prstGeom prst="rect">
            <a:avLst/>
          </a:prstGeom>
          <a:noFill/>
          <a:ln w="9525">
            <a:noFill/>
            <a:miter lim="800000"/>
            <a:headEnd/>
            <a:tailEnd/>
          </a:ln>
          <a:effectLst/>
        </p:spPr>
        <p:txBody>
          <a:bodyPr>
            <a:spAutoFit/>
          </a:bodyPr>
          <a:lstStyle/>
          <a:p>
            <a:pPr>
              <a:lnSpc>
                <a:spcPct val="150000"/>
              </a:lnSpc>
              <a:defRPr/>
            </a:pPr>
            <a:r>
              <a:rPr lang="zh-CN" altLang="en-US" sz="2800" dirty="0">
                <a:solidFill>
                  <a:schemeClr val="tx2"/>
                </a:solidFill>
                <a:effectLst>
                  <a:outerShdw blurRad="38100" dist="38100" dir="2700000" algn="tl">
                    <a:srgbClr val="C0C0C0"/>
                  </a:outerShdw>
                </a:effectLst>
                <a:latin typeface="Verdana" pitchFamily="34" charset="0"/>
                <a:ea typeface="宋体" pitchFamily="2" charset="-122"/>
              </a:rPr>
              <a:t>  当高频段有好几个小时间常数，且满足                   时，</a:t>
            </a:r>
            <a:r>
              <a:rPr lang="zh-CN" altLang="en-US" sz="2800" dirty="0" smtClean="0">
                <a:solidFill>
                  <a:schemeClr val="tx2"/>
                </a:solidFill>
                <a:effectLst>
                  <a:outerShdw blurRad="38100" dist="38100" dir="2700000" algn="tl">
                    <a:srgbClr val="C0C0C0"/>
                  </a:outerShdw>
                </a:effectLst>
                <a:latin typeface="Verdana" pitchFamily="34" charset="0"/>
                <a:ea typeface="宋体" pitchFamily="2" charset="-122"/>
              </a:rPr>
              <a:t>如右图</a:t>
            </a:r>
            <a:r>
              <a:rPr lang="zh-CN" altLang="en-US" sz="2800" dirty="0">
                <a:solidFill>
                  <a:schemeClr val="tx2"/>
                </a:solidFill>
                <a:effectLst>
                  <a:outerShdw blurRad="38100" dist="38100" dir="2700000" algn="tl">
                    <a:srgbClr val="C0C0C0"/>
                  </a:outerShdw>
                </a:effectLst>
                <a:latin typeface="Verdana" pitchFamily="34" charset="0"/>
                <a:ea typeface="宋体" pitchFamily="2" charset="-122"/>
              </a:rPr>
              <a:t>，可认为</a:t>
            </a:r>
          </a:p>
        </p:txBody>
      </p:sp>
      <p:graphicFrame>
        <p:nvGraphicFramePr>
          <p:cNvPr id="53250" name="Object 2"/>
          <p:cNvGraphicFramePr>
            <a:graphicFrameLocks noChangeAspect="1"/>
          </p:cNvGraphicFramePr>
          <p:nvPr/>
        </p:nvGraphicFramePr>
        <p:xfrm>
          <a:off x="6429388" y="857232"/>
          <a:ext cx="2306637" cy="865187"/>
        </p:xfrm>
        <a:graphic>
          <a:graphicData uri="http://schemas.openxmlformats.org/presentationml/2006/ole">
            <p:oleObj spid="_x0000_s53315" r:id="rId4" imgW="1002960" imgH="370440" progId="Equation.3">
              <p:embed/>
            </p:oleObj>
          </a:graphicData>
        </a:graphic>
      </p:graphicFrame>
      <p:graphicFrame>
        <p:nvGraphicFramePr>
          <p:cNvPr id="53251" name="Object 3"/>
          <p:cNvGraphicFramePr>
            <a:graphicFrameLocks noChangeAspect="1"/>
          </p:cNvGraphicFramePr>
          <p:nvPr/>
        </p:nvGraphicFramePr>
        <p:xfrm>
          <a:off x="500034" y="2285992"/>
          <a:ext cx="4094163" cy="652462"/>
        </p:xfrm>
        <a:graphic>
          <a:graphicData uri="http://schemas.openxmlformats.org/presentationml/2006/ole">
            <p:oleObj spid="_x0000_s53316" name="Equation" r:id="rId5" imgW="1227960" imgH="187920" progId="">
              <p:embed/>
            </p:oleObj>
          </a:graphicData>
        </a:graphic>
      </p:graphicFrame>
      <p:sp>
        <p:nvSpPr>
          <p:cNvPr id="195602" name="Rectangle 18"/>
          <p:cNvSpPr>
            <a:spLocks noChangeArrowheads="1"/>
          </p:cNvSpPr>
          <p:nvPr/>
        </p:nvSpPr>
        <p:spPr bwMode="auto">
          <a:xfrm>
            <a:off x="214282" y="3071810"/>
            <a:ext cx="1728788" cy="523875"/>
          </a:xfrm>
          <a:prstGeom prst="rect">
            <a:avLst/>
          </a:prstGeom>
          <a:noFill/>
          <a:ln w="9525">
            <a:noFill/>
            <a:miter lim="800000"/>
            <a:headEnd/>
            <a:tailEnd/>
          </a:ln>
          <a:effectLst/>
        </p:spPr>
        <p:txBody>
          <a:bodyPr>
            <a:spAutoFit/>
          </a:bodyPr>
          <a:lstStyle/>
          <a:p>
            <a:pPr>
              <a:defRPr/>
            </a:pPr>
            <a:r>
              <a:rPr lang="zh-CN" altLang="en-US" sz="2800" dirty="0">
                <a:solidFill>
                  <a:schemeClr val="tx2"/>
                </a:solidFill>
                <a:effectLst>
                  <a:outerShdw blurRad="38100" dist="38100" dir="2700000" algn="tl">
                    <a:srgbClr val="C0C0C0"/>
                  </a:outerShdw>
                </a:effectLst>
                <a:latin typeface="Verdana" pitchFamily="34" charset="0"/>
                <a:ea typeface="宋体" pitchFamily="2" charset="-122"/>
              </a:rPr>
              <a:t>这时，</a:t>
            </a:r>
          </a:p>
        </p:txBody>
      </p:sp>
      <p:sp>
        <p:nvSpPr>
          <p:cNvPr id="195604" name="Rectangle 20"/>
          <p:cNvSpPr>
            <a:spLocks noChangeArrowheads="1"/>
          </p:cNvSpPr>
          <p:nvPr/>
        </p:nvSpPr>
        <p:spPr bwMode="auto">
          <a:xfrm>
            <a:off x="0" y="4857760"/>
            <a:ext cx="9144000" cy="1643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chemeClr val="tx2"/>
                </a:solidFill>
                <a:latin typeface="Verdana" pitchFamily="34" charset="0"/>
              </a:rPr>
              <a:t>	综合系统时，为了仍然采用高阶最优模型的各项公式，需修正设计，</a:t>
            </a:r>
            <a:r>
              <a:rPr lang="zh-CN" altLang="en-US" sz="2800" dirty="0">
                <a:solidFill>
                  <a:srgbClr val="3333FF"/>
                </a:solidFill>
                <a:latin typeface="Verdana" pitchFamily="34" charset="0"/>
              </a:rPr>
              <a:t>加长    到</a:t>
            </a:r>
            <a:r>
              <a:rPr lang="zh-CN" altLang="en-US" sz="2800" dirty="0">
                <a:solidFill>
                  <a:schemeClr val="tx2"/>
                </a:solidFill>
                <a:latin typeface="Verdana" pitchFamily="34" charset="0"/>
              </a:rPr>
              <a:t>     ，以保证具有足够的</a:t>
            </a:r>
            <a:r>
              <a:rPr lang="zh-CN" altLang="en-US" sz="2800" dirty="0">
                <a:solidFill>
                  <a:srgbClr val="3333FF"/>
                </a:solidFill>
                <a:latin typeface="Verdana" pitchFamily="34" charset="0"/>
              </a:rPr>
              <a:t>稳定裕量</a:t>
            </a:r>
            <a:r>
              <a:rPr lang="zh-CN" altLang="en-US" sz="2800" dirty="0">
                <a:solidFill>
                  <a:schemeClr val="tx2"/>
                </a:solidFill>
                <a:latin typeface="Verdana" pitchFamily="34" charset="0"/>
              </a:rPr>
              <a:t>。</a:t>
            </a:r>
          </a:p>
        </p:txBody>
      </p:sp>
      <p:graphicFrame>
        <p:nvGraphicFramePr>
          <p:cNvPr id="195605" name="Object 5"/>
          <p:cNvGraphicFramePr>
            <a:graphicFrameLocks noChangeAspect="1"/>
          </p:cNvGraphicFramePr>
          <p:nvPr>
            <p:extLst>
              <p:ext uri="{D42A27DB-BD31-4B8C-83A1-F6EECF244321}">
                <p14:modId xmlns="" xmlns:p14="http://schemas.microsoft.com/office/powerpoint/2010/main" val="2705235830"/>
              </p:ext>
            </p:extLst>
          </p:nvPr>
        </p:nvGraphicFramePr>
        <p:xfrm>
          <a:off x="3571868" y="5286388"/>
          <a:ext cx="590550" cy="690563"/>
        </p:xfrm>
        <a:graphic>
          <a:graphicData uri="http://schemas.openxmlformats.org/presentationml/2006/ole">
            <p:oleObj spid="_x0000_s53318" name="Equation" r:id="rId6" imgW="155520" imgH="187920" progId="">
              <p:embed/>
            </p:oleObj>
          </a:graphicData>
        </a:graphic>
      </p:graphicFrame>
      <p:graphicFrame>
        <p:nvGraphicFramePr>
          <p:cNvPr id="195606" name="Object 6"/>
          <p:cNvGraphicFramePr>
            <a:graphicFrameLocks noChangeAspect="1"/>
          </p:cNvGraphicFramePr>
          <p:nvPr>
            <p:extLst>
              <p:ext uri="{D42A27DB-BD31-4B8C-83A1-F6EECF244321}">
                <p14:modId xmlns="" xmlns:p14="http://schemas.microsoft.com/office/powerpoint/2010/main" val="1581342862"/>
              </p:ext>
            </p:extLst>
          </p:nvPr>
        </p:nvGraphicFramePr>
        <p:xfrm>
          <a:off x="4500562" y="5214950"/>
          <a:ext cx="655638" cy="854075"/>
        </p:xfrm>
        <a:graphic>
          <a:graphicData uri="http://schemas.openxmlformats.org/presentationml/2006/ole">
            <p:oleObj spid="_x0000_s53319" name="Equation" r:id="rId7" imgW="177120" imgH="230760" progId="">
              <p:embed/>
            </p:oleObj>
          </a:graphicData>
        </a:graphic>
      </p:graphicFrame>
      <p:sp>
        <p:nvSpPr>
          <p:cNvPr id="19"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graphicFrame>
        <p:nvGraphicFramePr>
          <p:cNvPr id="20" name="对象 19"/>
          <p:cNvGraphicFramePr>
            <a:graphicFrameLocks noChangeAspect="1"/>
          </p:cNvGraphicFramePr>
          <p:nvPr/>
        </p:nvGraphicFramePr>
        <p:xfrm>
          <a:off x="500034" y="3786190"/>
          <a:ext cx="5278892" cy="928694"/>
        </p:xfrm>
        <a:graphic>
          <a:graphicData uri="http://schemas.openxmlformats.org/presentationml/2006/ole">
            <p:oleObj spid="_x0000_s53320" name="公式" r:id="rId8" imgW="2743200" imgH="482400" progId="Equation.3">
              <p:embed/>
            </p:oleObj>
          </a:graphicData>
        </a:graphic>
      </p:graphicFrame>
    </p:spTree>
    <p:extLst>
      <p:ext uri="{BB962C8B-B14F-4D97-AF65-F5344CB8AC3E}">
        <p14:creationId xmlns="" xmlns:p14="http://schemas.microsoft.com/office/powerpoint/2010/main" val="21980538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5602"/>
                                        </p:tgtEl>
                                        <p:attrNameLst>
                                          <p:attrName>style.visibility</p:attrName>
                                        </p:attrNameLst>
                                      </p:cBhvr>
                                      <p:to>
                                        <p:strVal val="visible"/>
                                      </p:to>
                                    </p:set>
                                    <p:animEffect transition="in" filter="strips(downRight)">
                                      <p:cBhvr>
                                        <p:cTn id="7" dur="500"/>
                                        <p:tgtEl>
                                          <p:spTgt spid="195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95605"/>
                                        </p:tgtEl>
                                        <p:attrNameLst>
                                          <p:attrName>style.visibility</p:attrName>
                                        </p:attrNameLst>
                                      </p:cBhvr>
                                      <p:to>
                                        <p:strVal val="visible"/>
                                      </p:to>
                                    </p:set>
                                    <p:animEffect transition="in" filter="checkerboard(across)">
                                      <p:cBhvr>
                                        <p:cTn id="12" dur="500"/>
                                        <p:tgtEl>
                                          <p:spTgt spid="195605"/>
                                        </p:tgtEl>
                                      </p:cBhvr>
                                    </p:animEffect>
                                  </p:childTnLst>
                                </p:cTn>
                              </p:par>
                              <p:par>
                                <p:cTn id="13" presetID="5" presetClass="entr" presetSubtype="10" fill="hold" nodeType="withEffect">
                                  <p:stCondLst>
                                    <p:cond delay="0"/>
                                  </p:stCondLst>
                                  <p:childTnLst>
                                    <p:set>
                                      <p:cBhvr>
                                        <p:cTn id="14" dur="1" fill="hold">
                                          <p:stCondLst>
                                            <p:cond delay="0"/>
                                          </p:stCondLst>
                                        </p:cTn>
                                        <p:tgtEl>
                                          <p:spTgt spid="195606"/>
                                        </p:tgtEl>
                                        <p:attrNameLst>
                                          <p:attrName>style.visibility</p:attrName>
                                        </p:attrNameLst>
                                      </p:cBhvr>
                                      <p:to>
                                        <p:strVal val="visible"/>
                                      </p:to>
                                    </p:set>
                                    <p:animEffect transition="in" filter="checkerboard(across)">
                                      <p:cBhvr>
                                        <p:cTn id="15" dur="500"/>
                                        <p:tgtEl>
                                          <p:spTgt spid="195606"/>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95604"/>
                                        </p:tgtEl>
                                        <p:attrNameLst>
                                          <p:attrName>style.visibility</p:attrName>
                                        </p:attrNameLst>
                                      </p:cBhvr>
                                      <p:to>
                                        <p:strVal val="visible"/>
                                      </p:to>
                                    </p:set>
                                    <p:animEffect transition="in" filter="checkerboard(across)">
                                      <p:cBhvr>
                                        <p:cTn id="18" dur="500"/>
                                        <p:tgtEl>
                                          <p:spTgt spid="19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02" grpId="0"/>
      <p:bldP spid="19560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Object 2"/>
          <p:cNvGraphicFramePr>
            <a:graphicFrameLocks noChangeAspect="1"/>
          </p:cNvGraphicFramePr>
          <p:nvPr>
            <p:extLst>
              <p:ext uri="{D42A27DB-BD31-4B8C-83A1-F6EECF244321}">
                <p14:modId xmlns="" xmlns:p14="http://schemas.microsoft.com/office/powerpoint/2010/main" val="2610425095"/>
              </p:ext>
            </p:extLst>
          </p:nvPr>
        </p:nvGraphicFramePr>
        <p:xfrm>
          <a:off x="2447925" y="764704"/>
          <a:ext cx="1781175" cy="709612"/>
        </p:xfrm>
        <a:graphic>
          <a:graphicData uri="http://schemas.openxmlformats.org/presentationml/2006/ole">
            <p:oleObj spid="_x0000_s54344" name="Equation" r:id="rId3" imgW="488160" imgH="187920" progId="">
              <p:embed/>
            </p:oleObj>
          </a:graphicData>
        </a:graphic>
      </p:graphicFrame>
      <p:graphicFrame>
        <p:nvGraphicFramePr>
          <p:cNvPr id="54275" name="Object 3"/>
          <p:cNvGraphicFramePr>
            <a:graphicFrameLocks noChangeAspect="1"/>
          </p:cNvGraphicFramePr>
          <p:nvPr>
            <p:extLst>
              <p:ext uri="{D42A27DB-BD31-4B8C-83A1-F6EECF244321}">
                <p14:modId xmlns="" xmlns:p14="http://schemas.microsoft.com/office/powerpoint/2010/main" val="2158606985"/>
              </p:ext>
            </p:extLst>
          </p:nvPr>
        </p:nvGraphicFramePr>
        <p:xfrm>
          <a:off x="1428750" y="1336204"/>
          <a:ext cx="5559425" cy="977900"/>
        </p:xfrm>
        <a:graphic>
          <a:graphicData uri="http://schemas.openxmlformats.org/presentationml/2006/ole">
            <p:oleObj spid="_x0000_s54345" name="Equation" r:id="rId4" imgW="1968120" imgH="359640" progId="">
              <p:embed/>
            </p:oleObj>
          </a:graphicData>
        </a:graphic>
      </p:graphicFrame>
      <p:graphicFrame>
        <p:nvGraphicFramePr>
          <p:cNvPr id="197646" name="Object 4"/>
          <p:cNvGraphicFramePr>
            <a:graphicFrameLocks noChangeAspect="1"/>
          </p:cNvGraphicFramePr>
          <p:nvPr>
            <p:extLst>
              <p:ext uri="{D42A27DB-BD31-4B8C-83A1-F6EECF244321}">
                <p14:modId xmlns="" xmlns:p14="http://schemas.microsoft.com/office/powerpoint/2010/main" val="2396548221"/>
              </p:ext>
            </p:extLst>
          </p:nvPr>
        </p:nvGraphicFramePr>
        <p:xfrm>
          <a:off x="1143000" y="2336329"/>
          <a:ext cx="6837363" cy="1122362"/>
        </p:xfrm>
        <a:graphic>
          <a:graphicData uri="http://schemas.openxmlformats.org/presentationml/2006/ole">
            <p:oleObj spid="_x0000_s54346" name="Equation" r:id="rId5" imgW="2643840" imgH="424080" progId="">
              <p:embed/>
            </p:oleObj>
          </a:graphicData>
        </a:graphic>
      </p:graphicFrame>
      <p:graphicFrame>
        <p:nvGraphicFramePr>
          <p:cNvPr id="197648" name="Object 5"/>
          <p:cNvGraphicFramePr>
            <a:graphicFrameLocks noChangeAspect="1"/>
          </p:cNvGraphicFramePr>
          <p:nvPr>
            <p:extLst>
              <p:ext uri="{D42A27DB-BD31-4B8C-83A1-F6EECF244321}">
                <p14:modId xmlns="" xmlns:p14="http://schemas.microsoft.com/office/powerpoint/2010/main" val="825855560"/>
              </p:ext>
            </p:extLst>
          </p:nvPr>
        </p:nvGraphicFramePr>
        <p:xfrm>
          <a:off x="2071688" y="3479329"/>
          <a:ext cx="2465387" cy="1620837"/>
        </p:xfrm>
        <a:graphic>
          <a:graphicData uri="http://schemas.openxmlformats.org/presentationml/2006/ole">
            <p:oleObj spid="_x0000_s54347" name="Equation" r:id="rId6" imgW="916920" imgH="596160" progId="">
              <p:embed/>
            </p:oleObj>
          </a:graphicData>
        </a:graphic>
      </p:graphicFrame>
      <p:graphicFrame>
        <p:nvGraphicFramePr>
          <p:cNvPr id="197650" name="Object 6"/>
          <p:cNvGraphicFramePr>
            <a:graphicFrameLocks noChangeAspect="1"/>
          </p:cNvGraphicFramePr>
          <p:nvPr>
            <p:extLst>
              <p:ext uri="{D42A27DB-BD31-4B8C-83A1-F6EECF244321}">
                <p14:modId xmlns="" xmlns:p14="http://schemas.microsoft.com/office/powerpoint/2010/main" val="2711904158"/>
              </p:ext>
            </p:extLst>
          </p:nvPr>
        </p:nvGraphicFramePr>
        <p:xfrm>
          <a:off x="1152443" y="5476472"/>
          <a:ext cx="6296025" cy="958850"/>
        </p:xfrm>
        <a:graphic>
          <a:graphicData uri="http://schemas.openxmlformats.org/presentationml/2006/ole">
            <p:oleObj spid="_x0000_s54348" name="Equation" r:id="rId7" imgW="2375640" imgH="359640" progId="">
              <p:embed/>
            </p:oleObj>
          </a:graphicData>
        </a:graphic>
      </p:graphicFrame>
      <p:sp>
        <p:nvSpPr>
          <p:cNvPr id="54284" name="Rectangle 21"/>
          <p:cNvSpPr>
            <a:spLocks noChangeArrowheads="1"/>
          </p:cNvSpPr>
          <p:nvPr/>
        </p:nvSpPr>
        <p:spPr bwMode="auto">
          <a:xfrm>
            <a:off x="503238" y="834554"/>
            <a:ext cx="285432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a:solidFill>
                  <a:schemeClr val="tx2"/>
                </a:solidFill>
                <a:latin typeface="Verdana" pitchFamily="34" charset="0"/>
              </a:rPr>
              <a:t>	一般</a:t>
            </a:r>
          </a:p>
        </p:txBody>
      </p:sp>
      <p:sp>
        <p:nvSpPr>
          <p:cNvPr id="197654" name="Rectangle 22"/>
          <p:cNvSpPr>
            <a:spLocks noChangeArrowheads="1"/>
          </p:cNvSpPr>
          <p:nvPr/>
        </p:nvSpPr>
        <p:spPr bwMode="auto">
          <a:xfrm>
            <a:off x="344488" y="2633191"/>
            <a:ext cx="950912"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a:solidFill>
                  <a:schemeClr val="tx2"/>
                </a:solidFill>
                <a:latin typeface="Verdana" pitchFamily="34" charset="0"/>
              </a:rPr>
              <a:t>则</a:t>
            </a:r>
          </a:p>
        </p:txBody>
      </p:sp>
      <p:sp>
        <p:nvSpPr>
          <p:cNvPr id="197655" name="Rectangle 23"/>
          <p:cNvSpPr>
            <a:spLocks noChangeArrowheads="1"/>
          </p:cNvSpPr>
          <p:nvPr/>
        </p:nvSpPr>
        <p:spPr bwMode="auto">
          <a:xfrm>
            <a:off x="-409799" y="4980756"/>
            <a:ext cx="7358063"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chemeClr val="tx2"/>
                </a:solidFill>
                <a:latin typeface="楷体_GB2312" pitchFamily="49" charset="-122"/>
                <a:ea typeface="楷体_GB2312" pitchFamily="49" charset="-122"/>
              </a:rPr>
              <a:t>	当高频段有好几个小时间常数时，则有</a:t>
            </a:r>
          </a:p>
        </p:txBody>
      </p:sp>
      <p:sp>
        <p:nvSpPr>
          <p:cNvPr id="17"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spTree>
    <p:extLst>
      <p:ext uri="{BB962C8B-B14F-4D97-AF65-F5344CB8AC3E}">
        <p14:creationId xmlns="" xmlns:p14="http://schemas.microsoft.com/office/powerpoint/2010/main" val="16293038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7654"/>
                                        </p:tgtEl>
                                        <p:attrNameLst>
                                          <p:attrName>style.visibility</p:attrName>
                                        </p:attrNameLst>
                                      </p:cBhvr>
                                      <p:to>
                                        <p:strVal val="visible"/>
                                      </p:to>
                                    </p:set>
                                    <p:animEffect transition="in" filter="strips(downRight)">
                                      <p:cBhvr>
                                        <p:cTn id="7" dur="500"/>
                                        <p:tgtEl>
                                          <p:spTgt spid="197654"/>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197646"/>
                                        </p:tgtEl>
                                        <p:attrNameLst>
                                          <p:attrName>style.visibility</p:attrName>
                                        </p:attrNameLst>
                                      </p:cBhvr>
                                      <p:to>
                                        <p:strVal val="visible"/>
                                      </p:to>
                                    </p:set>
                                    <p:animEffect transition="in" filter="strips(downRight)">
                                      <p:cBhvr>
                                        <p:cTn id="11" dur="500"/>
                                        <p:tgtEl>
                                          <p:spTgt spid="1976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197648"/>
                                        </p:tgtEl>
                                        <p:attrNameLst>
                                          <p:attrName>style.visibility</p:attrName>
                                        </p:attrNameLst>
                                      </p:cBhvr>
                                      <p:to>
                                        <p:strVal val="visible"/>
                                      </p:to>
                                    </p:set>
                                    <p:animEffect transition="in" filter="wipe(up)">
                                      <p:cBhvr>
                                        <p:cTn id="16" dur="500"/>
                                        <p:tgtEl>
                                          <p:spTgt spid="19764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197655"/>
                                        </p:tgtEl>
                                        <p:attrNameLst>
                                          <p:attrName>style.visibility</p:attrName>
                                        </p:attrNameLst>
                                      </p:cBhvr>
                                      <p:to>
                                        <p:strVal val="visible"/>
                                      </p:to>
                                    </p:set>
                                    <p:animEffect transition="in" filter="slide(fromBottom)">
                                      <p:cBhvr>
                                        <p:cTn id="21" dur="500"/>
                                        <p:tgtEl>
                                          <p:spTgt spid="197655"/>
                                        </p:tgtEl>
                                      </p:cBhvr>
                                    </p:animEffect>
                                  </p:childTnLst>
                                </p:cTn>
                              </p:par>
                              <p:par>
                                <p:cTn id="22" presetID="12" presetClass="entr" presetSubtype="4" fill="hold" nodeType="withEffect">
                                  <p:stCondLst>
                                    <p:cond delay="0"/>
                                  </p:stCondLst>
                                  <p:childTnLst>
                                    <p:set>
                                      <p:cBhvr>
                                        <p:cTn id="23" dur="1" fill="hold">
                                          <p:stCondLst>
                                            <p:cond delay="0"/>
                                          </p:stCondLst>
                                        </p:cTn>
                                        <p:tgtEl>
                                          <p:spTgt spid="197650"/>
                                        </p:tgtEl>
                                        <p:attrNameLst>
                                          <p:attrName>style.visibility</p:attrName>
                                        </p:attrNameLst>
                                      </p:cBhvr>
                                      <p:to>
                                        <p:strVal val="visible"/>
                                      </p:to>
                                    </p:set>
                                    <p:animEffect transition="in" filter="slide(fromBottom)">
                                      <p:cBhvr>
                                        <p:cTn id="24" dur="500"/>
                                        <p:tgtEl>
                                          <p:spTgt spid="19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54" grpId="0"/>
      <p:bldP spid="19765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Object 2"/>
          <p:cNvGraphicFramePr>
            <a:graphicFrameLocks noChangeAspect="1"/>
          </p:cNvGraphicFramePr>
          <p:nvPr/>
        </p:nvGraphicFramePr>
        <p:xfrm>
          <a:off x="1908175" y="1638300"/>
          <a:ext cx="896938" cy="444500"/>
        </p:xfrm>
        <a:graphic>
          <a:graphicData uri="http://schemas.openxmlformats.org/presentationml/2006/ole">
            <p:oleObj spid="_x0000_s55324" name="Equation" r:id="rId3" imgW="337680" imgH="166320" progId="">
              <p:embed/>
            </p:oleObj>
          </a:graphicData>
        </a:graphic>
      </p:graphicFrame>
      <p:sp>
        <p:nvSpPr>
          <p:cNvPr id="198666" name="Rectangle 10"/>
          <p:cNvSpPr>
            <a:spLocks noChangeArrowheads="1"/>
          </p:cNvSpPr>
          <p:nvPr/>
        </p:nvSpPr>
        <p:spPr bwMode="auto">
          <a:xfrm>
            <a:off x="0" y="3429000"/>
            <a:ext cx="914400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803275" indent="-803275"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rgbClr val="FF0066"/>
                </a:solidFill>
                <a:latin typeface="Verdana" pitchFamily="34" charset="0"/>
                <a:ea typeface="楷体_GB2312" pitchFamily="49" charset="-122"/>
              </a:rPr>
              <a:t>解</a:t>
            </a:r>
            <a:r>
              <a:rPr lang="zh-CN" altLang="en-US" sz="2800" dirty="0" smtClean="0">
                <a:solidFill>
                  <a:schemeClr val="tx2"/>
                </a:solidFill>
                <a:latin typeface="Verdana" pitchFamily="34" charset="0"/>
                <a:ea typeface="楷体_GB2312" pitchFamily="49" charset="-122"/>
              </a:rPr>
              <a:t>：因为位置</a:t>
            </a:r>
            <a:r>
              <a:rPr lang="zh-CN" altLang="en-US" sz="2800" dirty="0">
                <a:solidFill>
                  <a:schemeClr val="tx2"/>
                </a:solidFill>
                <a:latin typeface="Verdana" pitchFamily="34" charset="0"/>
                <a:ea typeface="楷体_GB2312" pitchFamily="49" charset="-122"/>
              </a:rPr>
              <a:t>系统要求</a:t>
            </a:r>
            <a:r>
              <a:rPr lang="zh-CN" altLang="en-US" sz="2800" dirty="0">
                <a:latin typeface="Verdana" pitchFamily="34" charset="0"/>
                <a:ea typeface="楷体_GB2312" pitchFamily="49" charset="-122"/>
              </a:rPr>
              <a:t>随动速度信号</a:t>
            </a:r>
            <a:r>
              <a:rPr lang="zh-CN" altLang="en-US" sz="2800" dirty="0" smtClean="0">
                <a:solidFill>
                  <a:schemeClr val="tx2"/>
                </a:solidFill>
                <a:latin typeface="Verdana" pitchFamily="34" charset="0"/>
                <a:ea typeface="楷体_GB2312" pitchFamily="49" charset="-122"/>
              </a:rPr>
              <a:t>，所以采用</a:t>
            </a:r>
            <a:r>
              <a:rPr lang="zh-CN" altLang="en-US" sz="2800" dirty="0">
                <a:solidFill>
                  <a:schemeClr val="tx2"/>
                </a:solidFill>
                <a:latin typeface="Verdana" pitchFamily="34" charset="0"/>
                <a:ea typeface="楷体_GB2312" pitchFamily="49" charset="-122"/>
              </a:rPr>
              <a:t>Ⅰ型系统。</a:t>
            </a:r>
          </a:p>
        </p:txBody>
      </p:sp>
      <p:sp>
        <p:nvSpPr>
          <p:cNvPr id="55306" name="AutoShape 14"/>
          <p:cNvSpPr>
            <a:spLocks noChangeArrowheads="1"/>
          </p:cNvSpPr>
          <p:nvPr/>
        </p:nvSpPr>
        <p:spPr bwMode="auto">
          <a:xfrm>
            <a:off x="179388" y="1135063"/>
            <a:ext cx="1116012" cy="695325"/>
          </a:xfrm>
          <a:prstGeom prst="horizontalScroll">
            <a:avLst>
              <a:gd name="adj" fmla="val 12500"/>
            </a:avLst>
          </a:prstGeom>
          <a:solidFill>
            <a:srgbClr val="00FFFF"/>
          </a:solidFill>
          <a:ln w="25400">
            <a:solidFill>
              <a:srgbClr val="006699"/>
            </a:solidFill>
            <a:round/>
            <a:headEnd/>
            <a:tailEnd/>
          </a:ln>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algn="ctr" eaLnBrk="1" hangingPunct="1">
              <a:spcBef>
                <a:spcPct val="50000"/>
              </a:spcBef>
            </a:pPr>
            <a:r>
              <a:rPr lang="zh-CN" altLang="en-US" sz="2800">
                <a:solidFill>
                  <a:srgbClr val="000000"/>
                </a:solidFill>
              </a:rPr>
              <a:t>例</a:t>
            </a:r>
            <a:r>
              <a:rPr lang="en-US" altLang="zh-CN" sz="2800">
                <a:solidFill>
                  <a:srgbClr val="000000"/>
                </a:solidFill>
              </a:rPr>
              <a:t>5</a:t>
            </a:r>
          </a:p>
        </p:txBody>
      </p:sp>
      <p:sp>
        <p:nvSpPr>
          <p:cNvPr id="55307" name="Rectangle 15"/>
          <p:cNvSpPr>
            <a:spLocks noChangeArrowheads="1"/>
          </p:cNvSpPr>
          <p:nvPr/>
        </p:nvSpPr>
        <p:spPr bwMode="auto">
          <a:xfrm>
            <a:off x="1357290" y="1142984"/>
            <a:ext cx="7632700" cy="2246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rgbClr val="0033CC"/>
                </a:solidFill>
                <a:ea typeface="隶书" pitchFamily="49" charset="-122"/>
              </a:rPr>
              <a:t>某角度随动系统性能指标要求为：在输入信号为           时速度误差小于</a:t>
            </a:r>
            <a:r>
              <a:rPr lang="zh-CN" altLang="en-US" sz="2800" dirty="0">
                <a:solidFill>
                  <a:srgbClr val="3333FF"/>
                </a:solidFill>
                <a:ea typeface="隶书" pitchFamily="49" charset="-122"/>
              </a:rPr>
              <a:t>7.2角分</a:t>
            </a:r>
            <a:r>
              <a:rPr lang="zh-CN" altLang="en-US" sz="2800" dirty="0">
                <a:solidFill>
                  <a:srgbClr val="0033CC"/>
                </a:solidFill>
                <a:ea typeface="隶书" pitchFamily="49" charset="-122"/>
              </a:rPr>
              <a:t>，超调量小于</a:t>
            </a:r>
            <a:r>
              <a:rPr lang="en-US" altLang="zh-CN" sz="2800" dirty="0">
                <a:solidFill>
                  <a:srgbClr val="0033CC"/>
                </a:solidFill>
                <a:ea typeface="隶书" pitchFamily="49" charset="-122"/>
              </a:rPr>
              <a:t>2</a:t>
            </a:r>
            <a:r>
              <a:rPr lang="en-US" altLang="zh-CN" sz="2800" dirty="0">
                <a:solidFill>
                  <a:srgbClr val="3333FF"/>
                </a:solidFill>
                <a:ea typeface="隶书" pitchFamily="49" charset="-122"/>
              </a:rPr>
              <a:t>5%</a:t>
            </a:r>
            <a:r>
              <a:rPr lang="zh-CN" altLang="en-US" sz="2800" dirty="0">
                <a:solidFill>
                  <a:srgbClr val="0033CC"/>
                </a:solidFill>
                <a:ea typeface="隶书" pitchFamily="49" charset="-122"/>
              </a:rPr>
              <a:t>，过渡过程时间小于</a:t>
            </a:r>
            <a:r>
              <a:rPr lang="zh-CN" altLang="en-US" sz="2800" dirty="0">
                <a:solidFill>
                  <a:srgbClr val="3333FF"/>
                </a:solidFill>
                <a:ea typeface="隶书" pitchFamily="49" charset="-122"/>
              </a:rPr>
              <a:t>0.2</a:t>
            </a:r>
            <a:r>
              <a:rPr lang="en-US" altLang="zh-CN" sz="2800" dirty="0">
                <a:solidFill>
                  <a:srgbClr val="3333FF"/>
                </a:solidFill>
                <a:ea typeface="隶书" pitchFamily="49" charset="-122"/>
              </a:rPr>
              <a:t>s</a:t>
            </a:r>
            <a:r>
              <a:rPr lang="en-US" altLang="zh-CN" sz="2800" dirty="0">
                <a:solidFill>
                  <a:srgbClr val="0033CC"/>
                </a:solidFill>
                <a:ea typeface="隶书" pitchFamily="49" charset="-122"/>
              </a:rPr>
              <a:t>。</a:t>
            </a:r>
            <a:r>
              <a:rPr lang="zh-CN" altLang="en-US" sz="2800" dirty="0">
                <a:solidFill>
                  <a:srgbClr val="0033CC"/>
                </a:solidFill>
                <a:ea typeface="隶书" pitchFamily="49" charset="-122"/>
              </a:rPr>
              <a:t>已知该系统在高频处有一个小时间常数</a:t>
            </a:r>
            <a:r>
              <a:rPr lang="zh-CN" altLang="en-US" sz="2800" dirty="0">
                <a:solidFill>
                  <a:srgbClr val="3333FF"/>
                </a:solidFill>
                <a:ea typeface="隶书" pitchFamily="49" charset="-122"/>
              </a:rPr>
              <a:t>0.005</a:t>
            </a:r>
            <a:r>
              <a:rPr lang="en-US" altLang="zh-CN" sz="2800" dirty="0">
                <a:solidFill>
                  <a:srgbClr val="3333FF"/>
                </a:solidFill>
                <a:ea typeface="隶书" pitchFamily="49" charset="-122"/>
              </a:rPr>
              <a:t>s</a:t>
            </a:r>
            <a:r>
              <a:rPr lang="en-US" altLang="zh-CN" sz="2800" dirty="0">
                <a:solidFill>
                  <a:srgbClr val="0033CC"/>
                </a:solidFill>
                <a:ea typeface="隶书" pitchFamily="49" charset="-122"/>
              </a:rPr>
              <a:t>，</a:t>
            </a:r>
            <a:r>
              <a:rPr lang="zh-CN" altLang="en-US" sz="2800" dirty="0">
                <a:solidFill>
                  <a:srgbClr val="0033CC"/>
                </a:solidFill>
                <a:ea typeface="隶书" pitchFamily="49" charset="-122"/>
              </a:rPr>
              <a:t>试设计满足上述性能指标</a:t>
            </a:r>
            <a:r>
              <a:rPr lang="zh-CN" altLang="en-US" sz="2800" dirty="0" smtClean="0">
                <a:solidFill>
                  <a:srgbClr val="0033CC"/>
                </a:solidFill>
                <a:ea typeface="隶书" pitchFamily="49" charset="-122"/>
              </a:rPr>
              <a:t>的</a:t>
            </a:r>
            <a:r>
              <a:rPr lang="en-US" altLang="zh-CN" sz="2800" dirty="0" smtClean="0">
                <a:solidFill>
                  <a:srgbClr val="0033CC"/>
                </a:solidFill>
                <a:ea typeface="隶书" pitchFamily="49" charset="-122"/>
              </a:rPr>
              <a:t>3</a:t>
            </a:r>
            <a:r>
              <a:rPr lang="zh-CN" altLang="en-US" sz="2800" dirty="0" smtClean="0">
                <a:solidFill>
                  <a:srgbClr val="0033CC"/>
                </a:solidFill>
                <a:ea typeface="隶书" pitchFamily="49" charset="-122"/>
              </a:rPr>
              <a:t>阶系统</a:t>
            </a:r>
            <a:r>
              <a:rPr lang="zh-CN" altLang="en-US" sz="2800" dirty="0">
                <a:solidFill>
                  <a:srgbClr val="0033CC"/>
                </a:solidFill>
                <a:ea typeface="隶书" pitchFamily="49" charset="-122"/>
              </a:rPr>
              <a:t>开环对数幅频特性。</a:t>
            </a:r>
          </a:p>
        </p:txBody>
      </p:sp>
      <p:sp>
        <p:nvSpPr>
          <p:cNvPr id="14"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graphicFrame>
        <p:nvGraphicFramePr>
          <p:cNvPr id="12" name="对象 11"/>
          <p:cNvGraphicFramePr>
            <a:graphicFrameLocks noChangeAspect="1"/>
          </p:cNvGraphicFramePr>
          <p:nvPr/>
        </p:nvGraphicFramePr>
        <p:xfrm>
          <a:off x="500034" y="4071942"/>
          <a:ext cx="8166100" cy="1965325"/>
        </p:xfrm>
        <a:graphic>
          <a:graphicData uri="http://schemas.openxmlformats.org/presentationml/2006/ole">
            <p:oleObj spid="_x0000_s55326" name="公式" r:id="rId4" imgW="3797280" imgH="914400" progId="Equation.3">
              <p:embed/>
            </p:oleObj>
          </a:graphicData>
        </a:graphic>
      </p:graphicFrame>
    </p:spTree>
    <p:extLst>
      <p:ext uri="{BB962C8B-B14F-4D97-AF65-F5344CB8AC3E}">
        <p14:creationId xmlns="" xmlns:p14="http://schemas.microsoft.com/office/powerpoint/2010/main" val="23025325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8666"/>
                                        </p:tgtEl>
                                        <p:attrNameLst>
                                          <p:attrName>style.visibility</p:attrName>
                                        </p:attrNameLst>
                                      </p:cBhvr>
                                      <p:to>
                                        <p:strVal val="visible"/>
                                      </p:to>
                                    </p:set>
                                    <p:animEffect transition="in" filter="checkerboard(across)">
                                      <p:cBhvr>
                                        <p:cTn id="7" dur="500"/>
                                        <p:tgtEl>
                                          <p:spTgt spid="198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Line 11"/>
          <p:cNvSpPr>
            <a:spLocks noChangeShapeType="1"/>
          </p:cNvSpPr>
          <p:nvPr/>
        </p:nvSpPr>
        <p:spPr bwMode="auto">
          <a:xfrm>
            <a:off x="34925" y="5976069"/>
            <a:ext cx="9069388" cy="0"/>
          </a:xfrm>
          <a:prstGeom prst="line">
            <a:avLst/>
          </a:prstGeom>
          <a:noFill/>
          <a:ln w="6350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6325" name="Rectangle 3"/>
          <p:cNvSpPr>
            <a:spLocks noChangeArrowheads="1"/>
          </p:cNvSpPr>
          <p:nvPr/>
        </p:nvSpPr>
        <p:spPr bwMode="auto">
          <a:xfrm>
            <a:off x="3486150" y="28765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56326" name="Rectangle 4"/>
          <p:cNvSpPr>
            <a:spLocks noChangeArrowheads="1"/>
          </p:cNvSpPr>
          <p:nvPr/>
        </p:nvSpPr>
        <p:spPr bwMode="auto">
          <a:xfrm>
            <a:off x="3195638" y="31765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56327" name="Rectangle 5"/>
          <p:cNvSpPr>
            <a:spLocks noChangeArrowheads="1"/>
          </p:cNvSpPr>
          <p:nvPr/>
        </p:nvSpPr>
        <p:spPr bwMode="auto">
          <a:xfrm>
            <a:off x="3186113" y="32908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graphicFrame>
        <p:nvGraphicFramePr>
          <p:cNvPr id="56322" name="Object 2"/>
          <p:cNvGraphicFramePr>
            <a:graphicFrameLocks noChangeAspect="1"/>
          </p:cNvGraphicFramePr>
          <p:nvPr>
            <p:extLst>
              <p:ext uri="{D42A27DB-BD31-4B8C-83A1-F6EECF244321}">
                <p14:modId xmlns="" xmlns:p14="http://schemas.microsoft.com/office/powerpoint/2010/main" val="1630897538"/>
              </p:ext>
            </p:extLst>
          </p:nvPr>
        </p:nvGraphicFramePr>
        <p:xfrm>
          <a:off x="1071563" y="810344"/>
          <a:ext cx="4791075" cy="2409825"/>
        </p:xfrm>
        <a:graphic>
          <a:graphicData uri="http://schemas.openxmlformats.org/presentationml/2006/ole">
            <p:oleObj spid="_x0000_s56350" name="Equation" r:id="rId3" imgW="2053800" imgH="1111680" progId="">
              <p:embed/>
            </p:oleObj>
          </a:graphicData>
        </a:graphic>
      </p:graphicFrame>
      <p:sp>
        <p:nvSpPr>
          <p:cNvPr id="56328" name="Rectangle 9"/>
          <p:cNvSpPr>
            <a:spLocks noChangeArrowheads="1"/>
          </p:cNvSpPr>
          <p:nvPr/>
        </p:nvSpPr>
        <p:spPr bwMode="auto">
          <a:xfrm>
            <a:off x="3100388" y="230981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graphicFrame>
        <p:nvGraphicFramePr>
          <p:cNvPr id="199688" name="Object 3"/>
          <p:cNvGraphicFramePr>
            <a:graphicFrameLocks noChangeAspect="1"/>
          </p:cNvGraphicFramePr>
          <p:nvPr>
            <p:extLst>
              <p:ext uri="{D42A27DB-BD31-4B8C-83A1-F6EECF244321}">
                <p14:modId xmlns="" xmlns:p14="http://schemas.microsoft.com/office/powerpoint/2010/main" val="20234173"/>
              </p:ext>
            </p:extLst>
          </p:nvPr>
        </p:nvGraphicFramePr>
        <p:xfrm>
          <a:off x="1142976" y="3143248"/>
          <a:ext cx="5653087" cy="3316287"/>
        </p:xfrm>
        <a:graphic>
          <a:graphicData uri="http://schemas.openxmlformats.org/presentationml/2006/ole">
            <p:oleObj spid="_x0000_s56351" name="Equation" r:id="rId4" imgW="2246760" imgH="1476720" progId="">
              <p:embed/>
            </p:oleObj>
          </a:graphicData>
        </a:graphic>
      </p:graphicFrame>
      <p:sp>
        <p:nvSpPr>
          <p:cNvPr id="9"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spTree>
    <p:extLst>
      <p:ext uri="{BB962C8B-B14F-4D97-AF65-F5344CB8AC3E}">
        <p14:creationId xmlns="" xmlns:p14="http://schemas.microsoft.com/office/powerpoint/2010/main" val="21834486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99688"/>
                                        </p:tgtEl>
                                        <p:attrNameLst>
                                          <p:attrName>style.visibility</p:attrName>
                                        </p:attrNameLst>
                                      </p:cBhvr>
                                      <p:to>
                                        <p:strVal val="visible"/>
                                      </p:to>
                                    </p:set>
                                    <p:animEffect transition="in" filter="wipe(up)">
                                      <p:cBhvr>
                                        <p:cTn id="7" dur="1000"/>
                                        <p:tgtEl>
                                          <p:spTgt spid="199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8" name="Rectangle 19"/>
          <p:cNvSpPr>
            <a:spLocks noChangeArrowheads="1"/>
          </p:cNvSpPr>
          <p:nvPr/>
        </p:nvSpPr>
        <p:spPr bwMode="auto">
          <a:xfrm>
            <a:off x="0" y="1643050"/>
            <a:ext cx="9144000"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latin typeface="隶书" pitchFamily="49" charset="-122"/>
                <a:ea typeface="隶书" pitchFamily="49" charset="-122"/>
              </a:rPr>
              <a:t>可见，该</a:t>
            </a:r>
            <a:r>
              <a:rPr lang="zh-CN" altLang="en-US" sz="2800" dirty="0" smtClean="0">
                <a:latin typeface="隶书" pitchFamily="49" charset="-122"/>
                <a:ea typeface="隶书" pitchFamily="49" charset="-122"/>
              </a:rPr>
              <a:t>系统的   </a:t>
            </a:r>
            <a:r>
              <a:rPr lang="zh-CN" altLang="en-US" sz="2800" dirty="0">
                <a:latin typeface="隶书" pitchFamily="49" charset="-122"/>
                <a:ea typeface="隶书" pitchFamily="49" charset="-122"/>
              </a:rPr>
              <a:t>对稳定性改善的影响很小，可以忽略不计。</a:t>
            </a:r>
            <a:endParaRPr lang="en-US" altLang="zh-CN" sz="2800" dirty="0">
              <a:latin typeface="隶书" pitchFamily="49" charset="-122"/>
              <a:ea typeface="隶书" pitchFamily="49" charset="-122"/>
            </a:endParaRPr>
          </a:p>
        </p:txBody>
      </p:sp>
      <p:sp>
        <p:nvSpPr>
          <p:cNvPr id="57360" name="Line 18"/>
          <p:cNvSpPr>
            <a:spLocks noChangeShapeType="1"/>
          </p:cNvSpPr>
          <p:nvPr/>
        </p:nvSpPr>
        <p:spPr bwMode="auto">
          <a:xfrm>
            <a:off x="0" y="773065"/>
            <a:ext cx="9144000" cy="0"/>
          </a:xfrm>
          <a:prstGeom prst="line">
            <a:avLst/>
          </a:prstGeom>
          <a:noFill/>
          <a:ln w="6350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00718" name="Rectangle 14"/>
          <p:cNvSpPr>
            <a:spLocks noChangeArrowheads="1"/>
          </p:cNvSpPr>
          <p:nvPr/>
        </p:nvSpPr>
        <p:spPr bwMode="auto">
          <a:xfrm>
            <a:off x="0" y="3194149"/>
            <a:ext cx="9143999" cy="1126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latin typeface="隶书" pitchFamily="49" charset="-122"/>
                <a:ea typeface="隶书" pitchFamily="49" charset="-122"/>
              </a:rPr>
              <a:t>可见，该</a:t>
            </a:r>
            <a:r>
              <a:rPr lang="zh-CN" altLang="en-US" sz="2800" dirty="0" smtClean="0">
                <a:latin typeface="隶书" pitchFamily="49" charset="-122"/>
                <a:ea typeface="隶书" pitchFamily="49" charset="-122"/>
              </a:rPr>
              <a:t>系统的    </a:t>
            </a:r>
            <a:r>
              <a:rPr lang="zh-CN" altLang="en-US" sz="2800" dirty="0">
                <a:latin typeface="隶书" pitchFamily="49" charset="-122"/>
                <a:ea typeface="隶书" pitchFamily="49" charset="-122"/>
              </a:rPr>
              <a:t>对稳定性的不利影响较大，必须予以考虑。</a:t>
            </a:r>
          </a:p>
        </p:txBody>
      </p:sp>
      <p:sp>
        <p:nvSpPr>
          <p:cNvPr id="57353" name="Rectangle 3"/>
          <p:cNvSpPr>
            <a:spLocks noChangeArrowheads="1"/>
          </p:cNvSpPr>
          <p:nvPr/>
        </p:nvSpPr>
        <p:spPr bwMode="auto">
          <a:xfrm>
            <a:off x="3486150" y="39020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57354" name="Rectangle 4"/>
          <p:cNvSpPr>
            <a:spLocks noChangeArrowheads="1"/>
          </p:cNvSpPr>
          <p:nvPr/>
        </p:nvSpPr>
        <p:spPr bwMode="auto">
          <a:xfrm>
            <a:off x="3195638" y="42021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57355" name="Rectangle 5"/>
          <p:cNvSpPr>
            <a:spLocks noChangeArrowheads="1"/>
          </p:cNvSpPr>
          <p:nvPr/>
        </p:nvSpPr>
        <p:spPr bwMode="auto">
          <a:xfrm>
            <a:off x="3186113" y="43164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57356" name="Rectangle 7"/>
          <p:cNvSpPr>
            <a:spLocks noChangeArrowheads="1"/>
          </p:cNvSpPr>
          <p:nvPr/>
        </p:nvSpPr>
        <p:spPr bwMode="auto">
          <a:xfrm>
            <a:off x="4284663" y="409416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57346" name="Object 2"/>
          <p:cNvGraphicFramePr>
            <a:graphicFrameLocks noChangeAspect="1"/>
          </p:cNvGraphicFramePr>
          <p:nvPr>
            <p:extLst>
              <p:ext uri="{D42A27DB-BD31-4B8C-83A1-F6EECF244321}">
                <p14:modId xmlns="" xmlns:p14="http://schemas.microsoft.com/office/powerpoint/2010/main" val="4058283889"/>
              </p:ext>
            </p:extLst>
          </p:nvPr>
        </p:nvGraphicFramePr>
        <p:xfrm>
          <a:off x="2571736" y="1643050"/>
          <a:ext cx="512763" cy="571500"/>
        </p:xfrm>
        <a:graphic>
          <a:graphicData uri="http://schemas.openxmlformats.org/presentationml/2006/ole">
            <p:oleObj spid="_x0000_s57421" name="Equation" r:id="rId3" imgW="144720" imgH="187920" progId="">
              <p:embed/>
            </p:oleObj>
          </a:graphicData>
        </a:graphic>
      </p:graphicFrame>
      <p:sp>
        <p:nvSpPr>
          <p:cNvPr id="57357" name="Rectangle 9"/>
          <p:cNvSpPr>
            <a:spLocks noChangeArrowheads="1"/>
          </p:cNvSpPr>
          <p:nvPr/>
        </p:nvSpPr>
        <p:spPr bwMode="auto">
          <a:xfrm>
            <a:off x="2895600" y="421640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200712" name="Object 3"/>
          <p:cNvGraphicFramePr>
            <a:graphicFrameLocks noChangeAspect="1"/>
          </p:cNvGraphicFramePr>
          <p:nvPr>
            <p:extLst>
              <p:ext uri="{D42A27DB-BD31-4B8C-83A1-F6EECF244321}">
                <p14:modId xmlns="" xmlns:p14="http://schemas.microsoft.com/office/powerpoint/2010/main" val="1791766198"/>
              </p:ext>
            </p:extLst>
          </p:nvPr>
        </p:nvGraphicFramePr>
        <p:xfrm>
          <a:off x="1428750" y="2336899"/>
          <a:ext cx="7127875" cy="979488"/>
        </p:xfrm>
        <a:graphic>
          <a:graphicData uri="http://schemas.openxmlformats.org/presentationml/2006/ole">
            <p:oleObj spid="_x0000_s57422" name="Equation" r:id="rId4" imgW="2364840" imgH="359640" progId="">
              <p:embed/>
            </p:oleObj>
          </a:graphicData>
        </a:graphic>
      </p:graphicFrame>
      <p:graphicFrame>
        <p:nvGraphicFramePr>
          <p:cNvPr id="200714" name="Object 4"/>
          <p:cNvGraphicFramePr>
            <a:graphicFrameLocks noChangeAspect="1"/>
          </p:cNvGraphicFramePr>
          <p:nvPr>
            <p:extLst>
              <p:ext uri="{D42A27DB-BD31-4B8C-83A1-F6EECF244321}">
                <p14:modId xmlns="" xmlns:p14="http://schemas.microsoft.com/office/powerpoint/2010/main" val="117918448"/>
              </p:ext>
            </p:extLst>
          </p:nvPr>
        </p:nvGraphicFramePr>
        <p:xfrm>
          <a:off x="2643174" y="3286124"/>
          <a:ext cx="508000" cy="525463"/>
        </p:xfrm>
        <a:graphic>
          <a:graphicData uri="http://schemas.openxmlformats.org/presentationml/2006/ole">
            <p:oleObj spid="_x0000_s57423" name="Equation" r:id="rId5" imgW="155520" imgH="187920" progId="">
              <p:embed/>
            </p:oleObj>
          </a:graphicData>
        </a:graphic>
      </p:graphicFrame>
      <p:graphicFrame>
        <p:nvGraphicFramePr>
          <p:cNvPr id="200716" name="Object 5"/>
          <p:cNvGraphicFramePr>
            <a:graphicFrameLocks noChangeAspect="1"/>
          </p:cNvGraphicFramePr>
          <p:nvPr>
            <p:extLst>
              <p:ext uri="{D42A27DB-BD31-4B8C-83A1-F6EECF244321}">
                <p14:modId xmlns="" xmlns:p14="http://schemas.microsoft.com/office/powerpoint/2010/main" val="3667964268"/>
              </p:ext>
            </p:extLst>
          </p:nvPr>
        </p:nvGraphicFramePr>
        <p:xfrm>
          <a:off x="0" y="4214818"/>
          <a:ext cx="6842125" cy="2149475"/>
        </p:xfrm>
        <a:graphic>
          <a:graphicData uri="http://schemas.openxmlformats.org/presentationml/2006/ole">
            <p:oleObj spid="_x0000_s57424" name="Equation" r:id="rId6" imgW="2375640" imgH="746280" progId="">
              <p:embed/>
            </p:oleObj>
          </a:graphicData>
        </a:graphic>
      </p:graphicFrame>
      <p:graphicFrame>
        <p:nvGraphicFramePr>
          <p:cNvPr id="57350" name="Object 6"/>
          <p:cNvGraphicFramePr>
            <a:graphicFrameLocks noChangeAspect="1"/>
          </p:cNvGraphicFramePr>
          <p:nvPr>
            <p:extLst>
              <p:ext uri="{D42A27DB-BD31-4B8C-83A1-F6EECF244321}">
                <p14:modId xmlns="" xmlns:p14="http://schemas.microsoft.com/office/powerpoint/2010/main" val="918957047"/>
              </p:ext>
            </p:extLst>
          </p:nvPr>
        </p:nvGraphicFramePr>
        <p:xfrm>
          <a:off x="682625" y="836712"/>
          <a:ext cx="5332413" cy="1009650"/>
        </p:xfrm>
        <a:graphic>
          <a:graphicData uri="http://schemas.openxmlformats.org/presentationml/2006/ole">
            <p:oleObj spid="_x0000_s57425" name="Equation" r:id="rId7" imgW="2286000" imgH="431800" progId="">
              <p:embed/>
            </p:oleObj>
          </a:graphicData>
        </a:graphic>
      </p:graphicFrame>
      <p:sp>
        <p:nvSpPr>
          <p:cNvPr id="17"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sp>
        <p:nvSpPr>
          <p:cNvPr id="16" name="TextBox 15"/>
          <p:cNvSpPr txBox="1"/>
          <p:nvPr/>
        </p:nvSpPr>
        <p:spPr>
          <a:xfrm>
            <a:off x="6786578" y="4572008"/>
            <a:ext cx="2357422" cy="1384995"/>
          </a:xfrm>
          <a:prstGeom prst="rect">
            <a:avLst/>
          </a:prstGeom>
          <a:solidFill>
            <a:srgbClr val="FFFF00"/>
          </a:solidFill>
          <a:ln>
            <a:solidFill>
              <a:schemeClr val="tx1"/>
            </a:solidFill>
          </a:ln>
        </p:spPr>
        <p:txBody>
          <a:bodyPr wrap="square" rtlCol="0">
            <a:spAutoFit/>
          </a:bodyPr>
          <a:lstStyle/>
          <a:p>
            <a:r>
              <a:rPr lang="zh-CN" altLang="en-US" sz="2800" dirty="0" smtClean="0"/>
              <a:t>修正</a:t>
            </a:r>
            <a:r>
              <a:rPr lang="en-US" altLang="zh-CN" sz="2800" dirty="0" smtClean="0">
                <a:latin typeface="Symbol" pitchFamily="18" charset="2"/>
              </a:rPr>
              <a:t>w</a:t>
            </a:r>
            <a:r>
              <a:rPr lang="en-US" altLang="zh-CN" sz="2800" baseline="-25000" dirty="0" smtClean="0"/>
              <a:t>3</a:t>
            </a:r>
            <a:r>
              <a:rPr lang="zh-CN" altLang="en-US" sz="2800" dirty="0" smtClean="0"/>
              <a:t>，使其增大，即延长到</a:t>
            </a:r>
            <a:r>
              <a:rPr lang="en-US" altLang="zh-CN" sz="2800" dirty="0" smtClean="0">
                <a:latin typeface="Symbol" pitchFamily="18" charset="2"/>
              </a:rPr>
              <a:t>w</a:t>
            </a:r>
            <a:r>
              <a:rPr lang="en-US" altLang="zh-CN" sz="2800" dirty="0" smtClean="0"/>
              <a:t>’</a:t>
            </a:r>
            <a:r>
              <a:rPr lang="en-US" altLang="zh-CN" sz="2800" baseline="-25000" dirty="0" smtClean="0"/>
              <a:t>3</a:t>
            </a:r>
            <a:r>
              <a:rPr lang="en-US" altLang="zh-CN" sz="2800" dirty="0" smtClean="0"/>
              <a:t>!!</a:t>
            </a:r>
            <a:endParaRPr lang="zh-CN" altLang="en-US" sz="2800" dirty="0"/>
          </a:p>
        </p:txBody>
      </p:sp>
    </p:spTree>
    <p:extLst>
      <p:ext uri="{BB962C8B-B14F-4D97-AF65-F5344CB8AC3E}">
        <p14:creationId xmlns="" xmlns:p14="http://schemas.microsoft.com/office/powerpoint/2010/main" val="3382835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00712"/>
                                        </p:tgtEl>
                                        <p:attrNameLst>
                                          <p:attrName>style.visibility</p:attrName>
                                        </p:attrNameLst>
                                      </p:cBhvr>
                                      <p:to>
                                        <p:strVal val="visible"/>
                                      </p:to>
                                    </p:set>
                                    <p:animEffect transition="in" filter="checkerboard(across)">
                                      <p:cBhvr>
                                        <p:cTn id="7" dur="500"/>
                                        <p:tgtEl>
                                          <p:spTgt spid="200712"/>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00718"/>
                                        </p:tgtEl>
                                        <p:attrNameLst>
                                          <p:attrName>style.visibility</p:attrName>
                                        </p:attrNameLst>
                                      </p:cBhvr>
                                      <p:to>
                                        <p:strVal val="visible"/>
                                      </p:to>
                                    </p:set>
                                    <p:animEffect transition="in" filter="checkerboard(across)">
                                      <p:cBhvr>
                                        <p:cTn id="11" dur="500"/>
                                        <p:tgtEl>
                                          <p:spTgt spid="200718"/>
                                        </p:tgtEl>
                                      </p:cBhvr>
                                    </p:animEffect>
                                  </p:childTnLst>
                                </p:cTn>
                              </p:par>
                            </p:childTnLst>
                          </p:cTn>
                        </p:par>
                        <p:par>
                          <p:cTn id="12" fill="hold" nodeType="afterGroup">
                            <p:stCondLst>
                              <p:cond delay="1000"/>
                            </p:stCondLst>
                            <p:childTnLst>
                              <p:par>
                                <p:cTn id="13" presetID="5" presetClass="entr" presetSubtype="10" fill="hold" nodeType="afterEffect">
                                  <p:stCondLst>
                                    <p:cond delay="0"/>
                                  </p:stCondLst>
                                  <p:childTnLst>
                                    <p:set>
                                      <p:cBhvr>
                                        <p:cTn id="14" dur="1" fill="hold">
                                          <p:stCondLst>
                                            <p:cond delay="0"/>
                                          </p:stCondLst>
                                        </p:cTn>
                                        <p:tgtEl>
                                          <p:spTgt spid="200714"/>
                                        </p:tgtEl>
                                        <p:attrNameLst>
                                          <p:attrName>style.visibility</p:attrName>
                                        </p:attrNameLst>
                                      </p:cBhvr>
                                      <p:to>
                                        <p:strVal val="visible"/>
                                      </p:to>
                                    </p:set>
                                    <p:animEffect transition="in" filter="checkerboard(across)">
                                      <p:cBhvr>
                                        <p:cTn id="15" dur="500"/>
                                        <p:tgtEl>
                                          <p:spTgt spid="20071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200716"/>
                                        </p:tgtEl>
                                        <p:attrNameLst>
                                          <p:attrName>style.visibility</p:attrName>
                                        </p:attrNameLst>
                                      </p:cBhvr>
                                      <p:to>
                                        <p:strVal val="visible"/>
                                      </p:to>
                                    </p:set>
                                    <p:animEffect transition="in" filter="wipe(up)">
                                      <p:cBhvr>
                                        <p:cTn id="20" dur="500"/>
                                        <p:tgtEl>
                                          <p:spTgt spid="200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Line 9"/>
          <p:cNvSpPr>
            <a:spLocks noChangeShapeType="1"/>
          </p:cNvSpPr>
          <p:nvPr/>
        </p:nvSpPr>
        <p:spPr bwMode="auto">
          <a:xfrm>
            <a:off x="34925" y="6308725"/>
            <a:ext cx="9069388" cy="0"/>
          </a:xfrm>
          <a:prstGeom prst="line">
            <a:avLst/>
          </a:prstGeom>
          <a:noFill/>
          <a:ln w="6350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6499" name="Rectangle 3"/>
          <p:cNvSpPr>
            <a:spLocks noChangeArrowheads="1"/>
          </p:cNvSpPr>
          <p:nvPr/>
        </p:nvSpPr>
        <p:spPr bwMode="auto">
          <a:xfrm>
            <a:off x="3486150" y="28765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06500" name="Rectangle 4"/>
          <p:cNvSpPr>
            <a:spLocks noChangeArrowheads="1"/>
          </p:cNvSpPr>
          <p:nvPr/>
        </p:nvSpPr>
        <p:spPr bwMode="auto">
          <a:xfrm>
            <a:off x="3195638" y="31765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06501" name="Rectangle 5"/>
          <p:cNvSpPr>
            <a:spLocks noChangeArrowheads="1"/>
          </p:cNvSpPr>
          <p:nvPr/>
        </p:nvSpPr>
        <p:spPr bwMode="auto">
          <a:xfrm>
            <a:off x="3186113" y="32908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06502" name="Rectangle 7"/>
          <p:cNvSpPr>
            <a:spLocks noChangeArrowheads="1"/>
          </p:cNvSpPr>
          <p:nvPr/>
        </p:nvSpPr>
        <p:spPr bwMode="auto">
          <a:xfrm>
            <a:off x="1766888" y="161925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pic>
        <p:nvPicPr>
          <p:cNvPr id="106503" name="Picture 11" descr="kz333"/>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1429892" y="867766"/>
            <a:ext cx="6572250" cy="5397500"/>
          </a:xfrm>
        </p:spPr>
      </p:pic>
      <p:sp>
        <p:nvSpPr>
          <p:cNvPr id="8"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spTree>
    <p:extLst>
      <p:ext uri="{BB962C8B-B14F-4D97-AF65-F5344CB8AC3E}">
        <p14:creationId xmlns="" xmlns:p14="http://schemas.microsoft.com/office/powerpoint/2010/main" val="2858482821"/>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70" name="Rectangle 18"/>
          <p:cNvSpPr>
            <a:spLocks noChangeArrowheads="1"/>
          </p:cNvSpPr>
          <p:nvPr/>
        </p:nvSpPr>
        <p:spPr bwMode="auto">
          <a:xfrm>
            <a:off x="586363" y="2911476"/>
            <a:ext cx="6321425" cy="1643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chemeClr val="tx2"/>
                </a:solidFill>
                <a:latin typeface="楷体_GB2312" pitchFamily="49" charset="-122"/>
                <a:ea typeface="楷体_GB2312" pitchFamily="49" charset="-122"/>
              </a:rPr>
              <a:t>式中，       </a:t>
            </a:r>
            <a:r>
              <a:rPr lang="zh-CN" altLang="en-US" sz="2800" dirty="0">
                <a:solidFill>
                  <a:schemeClr val="tx2"/>
                </a:solidFill>
                <a:ea typeface="楷体_GB2312" pitchFamily="49" charset="-122"/>
              </a:rPr>
              <a:t>—</a:t>
            </a:r>
            <a:r>
              <a:rPr lang="zh-CN" altLang="en-US" sz="2800" dirty="0">
                <a:solidFill>
                  <a:schemeClr val="tx2"/>
                </a:solidFill>
                <a:latin typeface="楷体_GB2312" pitchFamily="49" charset="-122"/>
                <a:ea typeface="楷体_GB2312" pitchFamily="49" charset="-122"/>
              </a:rPr>
              <a:t> 校正装置传递函数；</a:t>
            </a:r>
            <a:br>
              <a:rPr lang="zh-CN" altLang="en-US" sz="2800" dirty="0">
                <a:solidFill>
                  <a:schemeClr val="tx2"/>
                </a:solidFill>
                <a:latin typeface="楷体_GB2312" pitchFamily="49" charset="-122"/>
                <a:ea typeface="楷体_GB2312" pitchFamily="49" charset="-122"/>
              </a:rPr>
            </a:br>
            <a:r>
              <a:rPr lang="zh-CN" altLang="en-US" sz="2800" dirty="0">
                <a:solidFill>
                  <a:schemeClr val="tx2"/>
                </a:solidFill>
                <a:latin typeface="楷体_GB2312" pitchFamily="49" charset="-122"/>
                <a:ea typeface="楷体_GB2312" pitchFamily="49" charset="-122"/>
              </a:rPr>
              <a:t>             </a:t>
            </a:r>
            <a:r>
              <a:rPr lang="zh-CN" altLang="en-US" sz="2800" dirty="0">
                <a:solidFill>
                  <a:schemeClr val="tx2"/>
                </a:solidFill>
                <a:ea typeface="楷体_GB2312" pitchFamily="49" charset="-122"/>
              </a:rPr>
              <a:t>—</a:t>
            </a:r>
            <a:r>
              <a:rPr lang="zh-CN" altLang="en-US" sz="2800" dirty="0">
                <a:solidFill>
                  <a:schemeClr val="tx2"/>
                </a:solidFill>
                <a:latin typeface="楷体_GB2312" pitchFamily="49" charset="-122"/>
                <a:ea typeface="楷体_GB2312" pitchFamily="49" charset="-122"/>
              </a:rPr>
              <a:t> 系统固有传递函数；</a:t>
            </a:r>
            <a:br>
              <a:rPr lang="zh-CN" altLang="en-US" sz="2800" dirty="0">
                <a:solidFill>
                  <a:schemeClr val="tx2"/>
                </a:solidFill>
                <a:latin typeface="楷体_GB2312" pitchFamily="49" charset="-122"/>
                <a:ea typeface="楷体_GB2312" pitchFamily="49" charset="-122"/>
              </a:rPr>
            </a:br>
            <a:r>
              <a:rPr lang="zh-CN" altLang="en-US" sz="2800" dirty="0">
                <a:solidFill>
                  <a:schemeClr val="tx2"/>
                </a:solidFill>
                <a:latin typeface="楷体_GB2312" pitchFamily="49" charset="-122"/>
                <a:ea typeface="楷体_GB2312" pitchFamily="49" charset="-122"/>
              </a:rPr>
              <a:t>             </a:t>
            </a:r>
            <a:r>
              <a:rPr lang="zh-CN" altLang="en-US" sz="2800" dirty="0">
                <a:solidFill>
                  <a:schemeClr val="tx2"/>
                </a:solidFill>
                <a:ea typeface="楷体_GB2312" pitchFamily="49" charset="-122"/>
              </a:rPr>
              <a:t>—</a:t>
            </a:r>
            <a:r>
              <a:rPr lang="zh-CN" altLang="en-US" sz="2800" dirty="0">
                <a:solidFill>
                  <a:schemeClr val="tx2"/>
                </a:solidFill>
                <a:latin typeface="楷体_GB2312" pitchFamily="49" charset="-122"/>
                <a:ea typeface="楷体_GB2312" pitchFamily="49" charset="-122"/>
              </a:rPr>
              <a:t> 希望开环传递函数。</a:t>
            </a:r>
          </a:p>
        </p:txBody>
      </p:sp>
      <p:graphicFrame>
        <p:nvGraphicFramePr>
          <p:cNvPr id="58370" name="Object 2"/>
          <p:cNvGraphicFramePr>
            <a:graphicFrameLocks noChangeAspect="1"/>
          </p:cNvGraphicFramePr>
          <p:nvPr>
            <p:extLst>
              <p:ext uri="{D42A27DB-BD31-4B8C-83A1-F6EECF244321}">
                <p14:modId xmlns="" xmlns:p14="http://schemas.microsoft.com/office/powerpoint/2010/main" val="2597413888"/>
              </p:ext>
            </p:extLst>
          </p:nvPr>
        </p:nvGraphicFramePr>
        <p:xfrm>
          <a:off x="2084820" y="2052638"/>
          <a:ext cx="3879850" cy="733425"/>
        </p:xfrm>
        <a:graphic>
          <a:graphicData uri="http://schemas.openxmlformats.org/presentationml/2006/ole">
            <p:oleObj spid="_x0000_s58445" name="Equation" r:id="rId3" imgW="1109880" imgH="209520" progId="">
              <p:embed/>
            </p:oleObj>
          </a:graphicData>
        </a:graphic>
      </p:graphicFrame>
      <p:graphicFrame>
        <p:nvGraphicFramePr>
          <p:cNvPr id="202760" name="Object 3"/>
          <p:cNvGraphicFramePr>
            <a:graphicFrameLocks noChangeAspect="1"/>
          </p:cNvGraphicFramePr>
          <p:nvPr>
            <p:extLst>
              <p:ext uri="{D42A27DB-BD31-4B8C-83A1-F6EECF244321}">
                <p14:modId xmlns="" xmlns:p14="http://schemas.microsoft.com/office/powerpoint/2010/main" val="1355055912"/>
              </p:ext>
            </p:extLst>
          </p:nvPr>
        </p:nvGraphicFramePr>
        <p:xfrm>
          <a:off x="1785918" y="3000372"/>
          <a:ext cx="990600" cy="619125"/>
        </p:xfrm>
        <a:graphic>
          <a:graphicData uri="http://schemas.openxmlformats.org/presentationml/2006/ole">
            <p:oleObj spid="_x0000_s58446" r:id="rId4" imgW="316440" imgH="198720" progId="Equation.3">
              <p:embed/>
            </p:oleObj>
          </a:graphicData>
        </a:graphic>
      </p:graphicFrame>
      <p:graphicFrame>
        <p:nvGraphicFramePr>
          <p:cNvPr id="202762" name="Object 4"/>
          <p:cNvGraphicFramePr>
            <a:graphicFrameLocks noChangeAspect="1"/>
          </p:cNvGraphicFramePr>
          <p:nvPr>
            <p:extLst>
              <p:ext uri="{D42A27DB-BD31-4B8C-83A1-F6EECF244321}">
                <p14:modId xmlns="" xmlns:p14="http://schemas.microsoft.com/office/powerpoint/2010/main" val="3315939820"/>
              </p:ext>
            </p:extLst>
          </p:nvPr>
        </p:nvGraphicFramePr>
        <p:xfrm>
          <a:off x="1785918" y="3500438"/>
          <a:ext cx="990600" cy="595313"/>
        </p:xfrm>
        <a:graphic>
          <a:graphicData uri="http://schemas.openxmlformats.org/presentationml/2006/ole">
            <p:oleObj spid="_x0000_s58447" r:id="rId5" imgW="316440" imgH="187920" progId="Equation.3">
              <p:embed/>
            </p:oleObj>
          </a:graphicData>
        </a:graphic>
      </p:graphicFrame>
      <p:graphicFrame>
        <p:nvGraphicFramePr>
          <p:cNvPr id="202764" name="Object 5"/>
          <p:cNvGraphicFramePr>
            <a:graphicFrameLocks noChangeAspect="1"/>
          </p:cNvGraphicFramePr>
          <p:nvPr>
            <p:extLst>
              <p:ext uri="{D42A27DB-BD31-4B8C-83A1-F6EECF244321}">
                <p14:modId xmlns="" xmlns:p14="http://schemas.microsoft.com/office/powerpoint/2010/main" val="2125070826"/>
              </p:ext>
            </p:extLst>
          </p:nvPr>
        </p:nvGraphicFramePr>
        <p:xfrm>
          <a:off x="1785918" y="4071942"/>
          <a:ext cx="990600" cy="595313"/>
        </p:xfrm>
        <a:graphic>
          <a:graphicData uri="http://schemas.openxmlformats.org/presentationml/2006/ole">
            <p:oleObj spid="_x0000_s58448" r:id="rId6" imgW="316440" imgH="187920" progId="Equation.3">
              <p:embed/>
            </p:oleObj>
          </a:graphicData>
        </a:graphic>
      </p:graphicFrame>
      <p:graphicFrame>
        <p:nvGraphicFramePr>
          <p:cNvPr id="202766" name="Object 6"/>
          <p:cNvGraphicFramePr>
            <a:graphicFrameLocks noChangeAspect="1"/>
          </p:cNvGraphicFramePr>
          <p:nvPr>
            <p:extLst>
              <p:ext uri="{D42A27DB-BD31-4B8C-83A1-F6EECF244321}">
                <p14:modId xmlns="" xmlns:p14="http://schemas.microsoft.com/office/powerpoint/2010/main" val="509197191"/>
              </p:ext>
            </p:extLst>
          </p:nvPr>
        </p:nvGraphicFramePr>
        <p:xfrm>
          <a:off x="1115616" y="5218247"/>
          <a:ext cx="6989763" cy="708025"/>
        </p:xfrm>
        <a:graphic>
          <a:graphicData uri="http://schemas.openxmlformats.org/presentationml/2006/ole">
            <p:oleObj spid="_x0000_s58449" r:id="rId7" imgW="2322000" imgH="230760" progId="Equation.3">
              <p:embed/>
            </p:oleObj>
          </a:graphicData>
        </a:graphic>
      </p:graphicFrame>
      <p:sp>
        <p:nvSpPr>
          <p:cNvPr id="58384" name="Rectangle 17"/>
          <p:cNvSpPr>
            <a:spLocks noChangeArrowheads="1"/>
          </p:cNvSpPr>
          <p:nvPr/>
        </p:nvSpPr>
        <p:spPr bwMode="auto">
          <a:xfrm>
            <a:off x="274638" y="963018"/>
            <a:ext cx="8642350" cy="1127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chemeClr val="tx2"/>
                </a:solidFill>
                <a:latin typeface="Verdana" pitchFamily="34" charset="0"/>
              </a:rPr>
              <a:t>	所谓</a:t>
            </a:r>
            <a:r>
              <a:rPr lang="zh-CN" altLang="en-US" sz="2800" dirty="0">
                <a:latin typeface="Verdana" pitchFamily="34" charset="0"/>
              </a:rPr>
              <a:t>校正</a:t>
            </a:r>
            <a:r>
              <a:rPr lang="zh-CN" altLang="en-US" sz="2800" dirty="0">
                <a:solidFill>
                  <a:schemeClr val="tx2"/>
                </a:solidFill>
                <a:latin typeface="Verdana" pitchFamily="34" charset="0"/>
              </a:rPr>
              <a:t>，就是附加上校正装置，使校正后的频率特性成为</a:t>
            </a:r>
            <a:r>
              <a:rPr lang="zh-CN" altLang="en-US" sz="2800" dirty="0">
                <a:latin typeface="Verdana" pitchFamily="34" charset="0"/>
              </a:rPr>
              <a:t>希望频率特性</a:t>
            </a:r>
            <a:r>
              <a:rPr lang="zh-CN" altLang="en-US" sz="2800" dirty="0">
                <a:solidFill>
                  <a:schemeClr val="tx2"/>
                </a:solidFill>
                <a:latin typeface="Verdana" pitchFamily="34" charset="0"/>
              </a:rPr>
              <a:t>，即</a:t>
            </a:r>
          </a:p>
        </p:txBody>
      </p:sp>
      <p:sp>
        <p:nvSpPr>
          <p:cNvPr id="202771" name="Rectangle 19"/>
          <p:cNvSpPr>
            <a:spLocks noChangeArrowheads="1"/>
          </p:cNvSpPr>
          <p:nvPr/>
        </p:nvSpPr>
        <p:spPr bwMode="auto">
          <a:xfrm>
            <a:off x="1187054" y="4667384"/>
            <a:ext cx="3168650" cy="523875"/>
          </a:xfrm>
          <a:prstGeom prst="rect">
            <a:avLst/>
          </a:prstGeom>
          <a:noFill/>
          <a:ln w="9525">
            <a:noFill/>
            <a:miter lim="800000"/>
            <a:headEnd/>
            <a:tailEnd/>
          </a:ln>
          <a:effectLst/>
        </p:spPr>
        <p:txBody>
          <a:bodyPr>
            <a:spAutoFit/>
          </a:bodyPr>
          <a:lstStyle/>
          <a:p>
            <a:pPr>
              <a:defRPr/>
            </a:pPr>
            <a:r>
              <a:rPr lang="zh-CN" altLang="en-US" sz="2800" dirty="0">
                <a:solidFill>
                  <a:schemeClr val="tx2"/>
                </a:solidFill>
                <a:effectLst>
                  <a:outerShdw blurRad="38100" dist="38100" dir="2700000" algn="tl">
                    <a:srgbClr val="C0C0C0"/>
                  </a:outerShdw>
                </a:effectLst>
                <a:latin typeface="Verdana" pitchFamily="34" charset="0"/>
                <a:ea typeface="宋体" pitchFamily="2" charset="-122"/>
              </a:rPr>
              <a:t>则</a:t>
            </a:r>
          </a:p>
        </p:txBody>
      </p:sp>
      <p:sp>
        <p:nvSpPr>
          <p:cNvPr id="18"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spTree>
    <p:extLst>
      <p:ext uri="{BB962C8B-B14F-4D97-AF65-F5344CB8AC3E}">
        <p14:creationId xmlns="" xmlns:p14="http://schemas.microsoft.com/office/powerpoint/2010/main" val="5372171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02760"/>
                                        </p:tgtEl>
                                        <p:attrNameLst>
                                          <p:attrName>style.visibility</p:attrName>
                                        </p:attrNameLst>
                                      </p:cBhvr>
                                      <p:to>
                                        <p:strVal val="visible"/>
                                      </p:to>
                                    </p:set>
                                    <p:animEffect transition="in" filter="checkerboard(across)">
                                      <p:cBhvr>
                                        <p:cTn id="7" dur="500"/>
                                        <p:tgtEl>
                                          <p:spTgt spid="202760"/>
                                        </p:tgtEl>
                                      </p:cBhvr>
                                    </p:animEffect>
                                  </p:childTnLst>
                                </p:cTn>
                              </p:par>
                              <p:par>
                                <p:cTn id="8" presetID="5" presetClass="entr" presetSubtype="10" fill="hold" nodeType="withEffect">
                                  <p:stCondLst>
                                    <p:cond delay="0"/>
                                  </p:stCondLst>
                                  <p:childTnLst>
                                    <p:set>
                                      <p:cBhvr>
                                        <p:cTn id="9" dur="1" fill="hold">
                                          <p:stCondLst>
                                            <p:cond delay="0"/>
                                          </p:stCondLst>
                                        </p:cTn>
                                        <p:tgtEl>
                                          <p:spTgt spid="202762"/>
                                        </p:tgtEl>
                                        <p:attrNameLst>
                                          <p:attrName>style.visibility</p:attrName>
                                        </p:attrNameLst>
                                      </p:cBhvr>
                                      <p:to>
                                        <p:strVal val="visible"/>
                                      </p:to>
                                    </p:set>
                                    <p:animEffect transition="in" filter="checkerboard(across)">
                                      <p:cBhvr>
                                        <p:cTn id="10" dur="500"/>
                                        <p:tgtEl>
                                          <p:spTgt spid="202762"/>
                                        </p:tgtEl>
                                      </p:cBhvr>
                                    </p:animEffect>
                                  </p:childTnLst>
                                </p:cTn>
                              </p:par>
                              <p:par>
                                <p:cTn id="11" presetID="5" presetClass="entr" presetSubtype="10" fill="hold" nodeType="withEffect">
                                  <p:stCondLst>
                                    <p:cond delay="0"/>
                                  </p:stCondLst>
                                  <p:childTnLst>
                                    <p:set>
                                      <p:cBhvr>
                                        <p:cTn id="12" dur="1" fill="hold">
                                          <p:stCondLst>
                                            <p:cond delay="0"/>
                                          </p:stCondLst>
                                        </p:cTn>
                                        <p:tgtEl>
                                          <p:spTgt spid="202764"/>
                                        </p:tgtEl>
                                        <p:attrNameLst>
                                          <p:attrName>style.visibility</p:attrName>
                                        </p:attrNameLst>
                                      </p:cBhvr>
                                      <p:to>
                                        <p:strVal val="visible"/>
                                      </p:to>
                                    </p:set>
                                    <p:animEffect transition="in" filter="checkerboard(across)">
                                      <p:cBhvr>
                                        <p:cTn id="13" dur="500"/>
                                        <p:tgtEl>
                                          <p:spTgt spid="202764"/>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02770"/>
                                        </p:tgtEl>
                                        <p:attrNameLst>
                                          <p:attrName>style.visibility</p:attrName>
                                        </p:attrNameLst>
                                      </p:cBhvr>
                                      <p:to>
                                        <p:strVal val="visible"/>
                                      </p:to>
                                    </p:set>
                                    <p:animEffect transition="in" filter="checkerboard(across)">
                                      <p:cBhvr>
                                        <p:cTn id="16" dur="500"/>
                                        <p:tgtEl>
                                          <p:spTgt spid="20277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202771"/>
                                        </p:tgtEl>
                                        <p:attrNameLst>
                                          <p:attrName>style.visibility</p:attrName>
                                        </p:attrNameLst>
                                      </p:cBhvr>
                                      <p:to>
                                        <p:strVal val="visible"/>
                                      </p:to>
                                    </p:set>
                                    <p:animEffect transition="in" filter="checkerboard(across)">
                                      <p:cBhvr>
                                        <p:cTn id="21" dur="500"/>
                                        <p:tgtEl>
                                          <p:spTgt spid="202771"/>
                                        </p:tgtEl>
                                      </p:cBhvr>
                                    </p:animEffect>
                                  </p:childTnLst>
                                </p:cTn>
                              </p:par>
                              <p:par>
                                <p:cTn id="22" presetID="5" presetClass="entr" presetSubtype="10" fill="hold" nodeType="withEffect">
                                  <p:stCondLst>
                                    <p:cond delay="0"/>
                                  </p:stCondLst>
                                  <p:childTnLst>
                                    <p:set>
                                      <p:cBhvr>
                                        <p:cTn id="23" dur="1" fill="hold">
                                          <p:stCondLst>
                                            <p:cond delay="0"/>
                                          </p:stCondLst>
                                        </p:cTn>
                                        <p:tgtEl>
                                          <p:spTgt spid="202766"/>
                                        </p:tgtEl>
                                        <p:attrNameLst>
                                          <p:attrName>style.visibility</p:attrName>
                                        </p:attrNameLst>
                                      </p:cBhvr>
                                      <p:to>
                                        <p:strVal val="visible"/>
                                      </p:to>
                                    </p:set>
                                    <p:animEffect transition="in" filter="checkerboard(across)">
                                      <p:cBhvr>
                                        <p:cTn id="24" dur="500"/>
                                        <p:tgtEl>
                                          <p:spTgt spid="202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70" grpId="0"/>
      <p:bldP spid="20277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522" name="Group 9"/>
          <p:cNvGrpSpPr>
            <a:grpSpLocks/>
          </p:cNvGrpSpPr>
          <p:nvPr/>
        </p:nvGrpSpPr>
        <p:grpSpPr bwMode="auto">
          <a:xfrm>
            <a:off x="55658" y="1264257"/>
            <a:ext cx="9088341" cy="5189079"/>
            <a:chOff x="0" y="572"/>
            <a:chExt cx="5760" cy="3402"/>
          </a:xfrm>
        </p:grpSpPr>
        <p:sp>
          <p:nvSpPr>
            <p:cNvPr id="107538" name="Line 10"/>
            <p:cNvSpPr>
              <a:spLocks noChangeShapeType="1"/>
            </p:cNvSpPr>
            <p:nvPr/>
          </p:nvSpPr>
          <p:spPr bwMode="auto">
            <a:xfrm>
              <a:off x="22" y="3974"/>
              <a:ext cx="5713" cy="0"/>
            </a:xfrm>
            <a:prstGeom prst="line">
              <a:avLst/>
            </a:prstGeom>
            <a:noFill/>
            <a:ln w="6350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7539" name="Line 11"/>
            <p:cNvSpPr>
              <a:spLocks noChangeShapeType="1"/>
            </p:cNvSpPr>
            <p:nvPr/>
          </p:nvSpPr>
          <p:spPr bwMode="auto">
            <a:xfrm>
              <a:off x="0" y="572"/>
              <a:ext cx="5760" cy="0"/>
            </a:xfrm>
            <a:prstGeom prst="line">
              <a:avLst/>
            </a:prstGeom>
            <a:noFill/>
            <a:ln w="6350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pic>
        <p:nvPicPr>
          <p:cNvPr id="107523" name="Picture 14" descr="kz336"/>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258823" y="1011212"/>
            <a:ext cx="8677275" cy="5229225"/>
          </a:xfrm>
          <a:noFill/>
        </p:spPr>
      </p:pic>
      <p:grpSp>
        <p:nvGrpSpPr>
          <p:cNvPr id="107524" name="Group 15"/>
          <p:cNvGrpSpPr>
            <a:grpSpLocks/>
          </p:cNvGrpSpPr>
          <p:nvPr/>
        </p:nvGrpSpPr>
        <p:grpSpPr bwMode="auto">
          <a:xfrm>
            <a:off x="857250" y="1668438"/>
            <a:ext cx="7072313" cy="4738687"/>
            <a:chOff x="540" y="779"/>
            <a:chExt cx="4455" cy="2985"/>
          </a:xfrm>
        </p:grpSpPr>
        <p:sp>
          <p:nvSpPr>
            <p:cNvPr id="107530" name="Line 16"/>
            <p:cNvSpPr>
              <a:spLocks noChangeShapeType="1"/>
            </p:cNvSpPr>
            <p:nvPr/>
          </p:nvSpPr>
          <p:spPr bwMode="auto">
            <a:xfrm>
              <a:off x="1297" y="2358"/>
              <a:ext cx="1210" cy="509"/>
            </a:xfrm>
            <a:prstGeom prst="line">
              <a:avLst/>
            </a:prstGeom>
            <a:noFill/>
            <a:ln w="381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7531" name="Line 17"/>
            <p:cNvSpPr>
              <a:spLocks noChangeShapeType="1"/>
            </p:cNvSpPr>
            <p:nvPr/>
          </p:nvSpPr>
          <p:spPr bwMode="auto">
            <a:xfrm flipV="1">
              <a:off x="2508" y="2849"/>
              <a:ext cx="2487" cy="16"/>
            </a:xfrm>
            <a:prstGeom prst="line">
              <a:avLst/>
            </a:prstGeom>
            <a:noFill/>
            <a:ln w="381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7532" name="Line 18"/>
            <p:cNvSpPr>
              <a:spLocks noChangeShapeType="1"/>
            </p:cNvSpPr>
            <p:nvPr/>
          </p:nvSpPr>
          <p:spPr bwMode="auto">
            <a:xfrm>
              <a:off x="540" y="779"/>
              <a:ext cx="743" cy="279"/>
            </a:xfrm>
            <a:prstGeom prst="line">
              <a:avLst/>
            </a:prstGeom>
            <a:noFill/>
            <a:ln w="38100">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7533" name="Line 19"/>
            <p:cNvSpPr>
              <a:spLocks noChangeShapeType="1"/>
            </p:cNvSpPr>
            <p:nvPr/>
          </p:nvSpPr>
          <p:spPr bwMode="auto">
            <a:xfrm>
              <a:off x="1267" y="1052"/>
              <a:ext cx="1239" cy="991"/>
            </a:xfrm>
            <a:prstGeom prst="line">
              <a:avLst/>
            </a:prstGeom>
            <a:noFill/>
            <a:ln w="38100">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7534" name="Line 20"/>
            <p:cNvSpPr>
              <a:spLocks noChangeShapeType="1"/>
            </p:cNvSpPr>
            <p:nvPr/>
          </p:nvSpPr>
          <p:spPr bwMode="auto">
            <a:xfrm>
              <a:off x="2500" y="2044"/>
              <a:ext cx="1359" cy="500"/>
            </a:xfrm>
            <a:prstGeom prst="line">
              <a:avLst/>
            </a:prstGeom>
            <a:noFill/>
            <a:ln w="38100">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7535" name="Line 21"/>
            <p:cNvSpPr>
              <a:spLocks noChangeShapeType="1"/>
            </p:cNvSpPr>
            <p:nvPr/>
          </p:nvSpPr>
          <p:spPr bwMode="auto">
            <a:xfrm>
              <a:off x="3853" y="2536"/>
              <a:ext cx="724" cy="554"/>
            </a:xfrm>
            <a:prstGeom prst="line">
              <a:avLst/>
            </a:prstGeom>
            <a:noFill/>
            <a:ln w="38100">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7536" name="Line 22"/>
            <p:cNvSpPr>
              <a:spLocks noChangeShapeType="1"/>
            </p:cNvSpPr>
            <p:nvPr/>
          </p:nvSpPr>
          <p:spPr bwMode="auto">
            <a:xfrm>
              <a:off x="4568" y="3089"/>
              <a:ext cx="357" cy="466"/>
            </a:xfrm>
            <a:prstGeom prst="line">
              <a:avLst/>
            </a:prstGeom>
            <a:noFill/>
            <a:ln w="38100">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7537" name="Line 23"/>
            <p:cNvSpPr>
              <a:spLocks noChangeShapeType="1"/>
            </p:cNvSpPr>
            <p:nvPr/>
          </p:nvSpPr>
          <p:spPr bwMode="auto">
            <a:xfrm>
              <a:off x="4925" y="3554"/>
              <a:ext cx="34" cy="210"/>
            </a:xfrm>
            <a:prstGeom prst="line">
              <a:avLst/>
            </a:prstGeom>
            <a:noFill/>
            <a:ln w="38100">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107525" name="Rectangle 2"/>
          <p:cNvSpPr>
            <a:spLocks noGrp="1" noChangeArrowheads="1"/>
          </p:cNvSpPr>
          <p:nvPr>
            <p:ph type="title"/>
          </p:nvPr>
        </p:nvSpPr>
        <p:spPr>
          <a:xfrm>
            <a:off x="395288" y="620688"/>
            <a:ext cx="7416800" cy="936625"/>
          </a:xfrm>
        </p:spPr>
        <p:txBody>
          <a:bodyPr/>
          <a:lstStyle/>
          <a:p>
            <a:pPr algn="l"/>
            <a:r>
              <a:rPr lang="zh-CN" altLang="en-US" sz="3200">
                <a:latin typeface="隶书" pitchFamily="49" charset="-122"/>
              </a:rPr>
              <a:t>  </a:t>
            </a:r>
            <a:endParaRPr lang="zh-CN" altLang="en-US" sz="3600">
              <a:latin typeface="隶书" pitchFamily="49" charset="-122"/>
            </a:endParaRPr>
          </a:p>
        </p:txBody>
      </p:sp>
      <p:sp>
        <p:nvSpPr>
          <p:cNvPr id="107526" name="Rectangle 3"/>
          <p:cNvSpPr>
            <a:spLocks noChangeArrowheads="1"/>
          </p:cNvSpPr>
          <p:nvPr/>
        </p:nvSpPr>
        <p:spPr bwMode="auto">
          <a:xfrm>
            <a:off x="3486150" y="3425825"/>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07527" name="Rectangle 4"/>
          <p:cNvSpPr>
            <a:spLocks noChangeArrowheads="1"/>
          </p:cNvSpPr>
          <p:nvPr/>
        </p:nvSpPr>
        <p:spPr bwMode="auto">
          <a:xfrm>
            <a:off x="3195638" y="372586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07528" name="Rectangle 5"/>
          <p:cNvSpPr>
            <a:spLocks noChangeArrowheads="1"/>
          </p:cNvSpPr>
          <p:nvPr/>
        </p:nvSpPr>
        <p:spPr bwMode="auto">
          <a:xfrm>
            <a:off x="3186113" y="384016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cxnSp>
        <p:nvCxnSpPr>
          <p:cNvPr id="107529" name="直接连接符 19"/>
          <p:cNvCxnSpPr>
            <a:cxnSpLocks noChangeShapeType="1"/>
          </p:cNvCxnSpPr>
          <p:nvPr/>
        </p:nvCxnSpPr>
        <p:spPr bwMode="auto">
          <a:xfrm>
            <a:off x="857250" y="4168750"/>
            <a:ext cx="1214438" cy="1588"/>
          </a:xfrm>
          <a:prstGeom prst="line">
            <a:avLst/>
          </a:prstGeom>
          <a:noFill/>
          <a:ln w="38100" algn="ctr">
            <a:solidFill>
              <a:srgbClr val="FF0000"/>
            </a:solidFill>
            <a:round/>
            <a:headEnd/>
            <a:tailEnd/>
          </a:ln>
          <a:extLst>
            <a:ext uri="{909E8E84-426E-40DD-AFC4-6F175D3DCCD1}">
              <a14:hiddenFill xmlns="" xmlns:a14="http://schemas.microsoft.com/office/drawing/2010/main">
                <a:noFill/>
              </a14:hiddenFill>
            </a:ext>
          </a:extLst>
        </p:spPr>
      </p:cxnSp>
      <p:sp>
        <p:nvSpPr>
          <p:cNvPr id="20"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7.5 </a:t>
            </a:r>
            <a:r>
              <a:rPr lang="zh-CN" altLang="en-US" sz="2000" b="1" dirty="0">
                <a:latin typeface="楷体" panose="02010609060101010101" pitchFamily="49" charset="-122"/>
                <a:ea typeface="楷体" panose="02010609060101010101" pitchFamily="49" charset="-122"/>
              </a:rPr>
              <a:t>用频域法对系统进行设计与校正</a:t>
            </a:r>
          </a:p>
        </p:txBody>
      </p:sp>
    </p:spTree>
    <p:extLst>
      <p:ext uri="{BB962C8B-B14F-4D97-AF65-F5344CB8AC3E}">
        <p14:creationId xmlns="" xmlns:p14="http://schemas.microsoft.com/office/powerpoint/2010/main" val="233566028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4"/>
          <p:cNvSpPr>
            <a:spLocks noChangeArrowheads="1"/>
          </p:cNvSpPr>
          <p:nvPr/>
        </p:nvSpPr>
        <p:spPr bwMode="auto">
          <a:xfrm>
            <a:off x="4481513" y="3863975"/>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5128" name="Rectangle 6"/>
          <p:cNvSpPr>
            <a:spLocks noChangeArrowheads="1"/>
          </p:cNvSpPr>
          <p:nvPr/>
        </p:nvSpPr>
        <p:spPr bwMode="auto">
          <a:xfrm>
            <a:off x="4481513" y="3863975"/>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5129" name="Rectangle 8"/>
          <p:cNvSpPr>
            <a:spLocks noChangeArrowheads="1"/>
          </p:cNvSpPr>
          <p:nvPr/>
        </p:nvSpPr>
        <p:spPr bwMode="auto">
          <a:xfrm>
            <a:off x="4481513" y="3863975"/>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5130" name="Rectangle 11"/>
          <p:cNvSpPr>
            <a:spLocks noChangeArrowheads="1"/>
          </p:cNvSpPr>
          <p:nvPr/>
        </p:nvSpPr>
        <p:spPr bwMode="auto">
          <a:xfrm>
            <a:off x="4491038" y="386873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5131" name="Rectangle 15"/>
          <p:cNvSpPr>
            <a:spLocks noChangeArrowheads="1"/>
          </p:cNvSpPr>
          <p:nvPr/>
        </p:nvSpPr>
        <p:spPr bwMode="auto">
          <a:xfrm>
            <a:off x="4100513" y="3768725"/>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5132" name="Rectangle 17"/>
          <p:cNvSpPr>
            <a:spLocks noChangeArrowheads="1"/>
          </p:cNvSpPr>
          <p:nvPr/>
        </p:nvSpPr>
        <p:spPr bwMode="auto">
          <a:xfrm>
            <a:off x="3900488" y="385921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5133" name="Rectangle 20"/>
          <p:cNvSpPr>
            <a:spLocks noChangeArrowheads="1"/>
          </p:cNvSpPr>
          <p:nvPr/>
        </p:nvSpPr>
        <p:spPr bwMode="auto">
          <a:xfrm>
            <a:off x="4271963" y="374491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5134" name="Rectangle 22"/>
          <p:cNvSpPr>
            <a:spLocks noChangeArrowheads="1"/>
          </p:cNvSpPr>
          <p:nvPr/>
        </p:nvSpPr>
        <p:spPr bwMode="auto">
          <a:xfrm>
            <a:off x="3709988" y="3883025"/>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5135" name="Rectangle 24"/>
          <p:cNvSpPr>
            <a:spLocks noChangeArrowheads="1"/>
          </p:cNvSpPr>
          <p:nvPr/>
        </p:nvSpPr>
        <p:spPr bwMode="auto">
          <a:xfrm>
            <a:off x="4090988" y="374491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5136" name="Rectangle 26"/>
          <p:cNvSpPr>
            <a:spLocks noChangeArrowheads="1"/>
          </p:cNvSpPr>
          <p:nvPr/>
        </p:nvSpPr>
        <p:spPr bwMode="auto">
          <a:xfrm>
            <a:off x="3676650" y="37353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grpSp>
        <p:nvGrpSpPr>
          <p:cNvPr id="3" name="Group 39"/>
          <p:cNvGrpSpPr>
            <a:grpSpLocks/>
          </p:cNvGrpSpPr>
          <p:nvPr/>
        </p:nvGrpSpPr>
        <p:grpSpPr bwMode="auto">
          <a:xfrm>
            <a:off x="1857375" y="4143375"/>
            <a:ext cx="6481763" cy="2278063"/>
            <a:chOff x="158" y="2251"/>
            <a:chExt cx="4083" cy="1435"/>
          </a:xfrm>
        </p:grpSpPr>
        <p:sp>
          <p:nvSpPr>
            <p:cNvPr id="5140" name="Rectangle 28"/>
            <p:cNvSpPr>
              <a:spLocks noChangeArrowheads="1"/>
            </p:cNvSpPr>
            <p:nvPr/>
          </p:nvSpPr>
          <p:spPr bwMode="auto">
            <a:xfrm>
              <a:off x="158" y="2266"/>
              <a:ext cx="1270" cy="12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30000"/>
                </a:lnSpc>
              </a:pPr>
              <a:r>
                <a:rPr lang="zh-CN" altLang="en-US" sz="3200">
                  <a:latin typeface="Verdana" pitchFamily="34" charset="0"/>
                </a:rPr>
                <a:t>因为</a:t>
              </a:r>
              <a:br>
                <a:rPr lang="zh-CN" altLang="en-US" sz="3200">
                  <a:latin typeface="Verdana" pitchFamily="34" charset="0"/>
                </a:rPr>
              </a:br>
              <a:r>
                <a:rPr lang="zh-CN" altLang="en-US" sz="3200">
                  <a:latin typeface="Verdana" pitchFamily="34" charset="0"/>
                </a:rPr>
                <a:t>        </a:t>
              </a:r>
              <a:br>
                <a:rPr lang="zh-CN" altLang="en-US" sz="3200">
                  <a:latin typeface="Verdana" pitchFamily="34" charset="0"/>
                </a:rPr>
              </a:br>
              <a:r>
                <a:rPr lang="zh-CN" altLang="en-US" sz="3200">
                  <a:latin typeface="Verdana" pitchFamily="34" charset="0"/>
                </a:rPr>
                <a:t>所以</a:t>
              </a:r>
            </a:p>
          </p:txBody>
        </p:sp>
        <p:graphicFrame>
          <p:nvGraphicFramePr>
            <p:cNvPr id="5124" name="Object 4"/>
            <p:cNvGraphicFramePr>
              <a:graphicFrameLocks noChangeAspect="1"/>
            </p:cNvGraphicFramePr>
            <p:nvPr/>
          </p:nvGraphicFramePr>
          <p:xfrm>
            <a:off x="745" y="2251"/>
            <a:ext cx="2362" cy="613"/>
          </p:xfrm>
          <a:graphic>
            <a:graphicData uri="http://schemas.openxmlformats.org/presentationml/2006/ole">
              <p:oleObj spid="_x0000_s5174" name="Equation" r:id="rId3" imgW="1067040" imgH="273960" progId="">
                <p:embed/>
              </p:oleObj>
            </a:graphicData>
          </a:graphic>
        </p:graphicFrame>
        <p:graphicFrame>
          <p:nvGraphicFramePr>
            <p:cNvPr id="5125" name="Object 5"/>
            <p:cNvGraphicFramePr>
              <a:graphicFrameLocks noChangeAspect="1"/>
            </p:cNvGraphicFramePr>
            <p:nvPr/>
          </p:nvGraphicFramePr>
          <p:xfrm>
            <a:off x="751" y="3067"/>
            <a:ext cx="3490" cy="619"/>
          </p:xfrm>
          <a:graphic>
            <a:graphicData uri="http://schemas.openxmlformats.org/presentationml/2006/ole">
              <p:oleObj spid="_x0000_s5175" name="Equation" r:id="rId4" imgW="1635480" imgH="284760" progId="">
                <p:embed/>
              </p:oleObj>
            </a:graphicData>
          </a:graphic>
        </p:graphicFrame>
      </p:grpSp>
      <p:graphicFrame>
        <p:nvGraphicFramePr>
          <p:cNvPr id="5122" name="Object 2"/>
          <p:cNvGraphicFramePr>
            <a:graphicFrameLocks noChangeAspect="1"/>
          </p:cNvGraphicFramePr>
          <p:nvPr/>
        </p:nvGraphicFramePr>
        <p:xfrm>
          <a:off x="2916238" y="2641600"/>
          <a:ext cx="3168650" cy="1120775"/>
        </p:xfrm>
        <a:graphic>
          <a:graphicData uri="http://schemas.openxmlformats.org/presentationml/2006/ole">
            <p:oleObj spid="_x0000_s5176" name="Equation" r:id="rId5" imgW="702360" imgH="273960" progId="">
              <p:embed/>
            </p:oleObj>
          </a:graphicData>
        </a:graphic>
      </p:graphicFrame>
      <p:grpSp>
        <p:nvGrpSpPr>
          <p:cNvPr id="5138" name="Group 40"/>
          <p:cNvGrpSpPr>
            <a:grpSpLocks/>
          </p:cNvGrpSpPr>
          <p:nvPr/>
        </p:nvGrpSpPr>
        <p:grpSpPr bwMode="auto">
          <a:xfrm>
            <a:off x="250825" y="1169988"/>
            <a:ext cx="8713788" cy="1212850"/>
            <a:chOff x="158" y="572"/>
            <a:chExt cx="5489" cy="764"/>
          </a:xfrm>
        </p:grpSpPr>
        <p:sp>
          <p:nvSpPr>
            <p:cNvPr id="5139" name="Rectangle 32"/>
            <p:cNvSpPr>
              <a:spLocks noChangeArrowheads="1"/>
            </p:cNvSpPr>
            <p:nvPr/>
          </p:nvSpPr>
          <p:spPr bwMode="auto">
            <a:xfrm>
              <a:off x="158" y="572"/>
              <a:ext cx="5489" cy="7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15000"/>
                </a:lnSpc>
              </a:pPr>
              <a:r>
                <a:rPr lang="zh-CN" altLang="en-US" sz="3200">
                  <a:latin typeface="Verdana" pitchFamily="34" charset="0"/>
                </a:rPr>
                <a:t>        在无超调的情况下，误差       总是</a:t>
              </a:r>
              <a:r>
                <a:rPr lang="zh-CN" altLang="en-US" sz="3200">
                  <a:solidFill>
                    <a:srgbClr val="3333FF"/>
                  </a:solidFill>
                  <a:latin typeface="Verdana" pitchFamily="34" charset="0"/>
                </a:rPr>
                <a:t>单调的</a:t>
              </a:r>
              <a:r>
                <a:rPr lang="zh-CN" altLang="en-US" sz="3200">
                  <a:latin typeface="Verdana" pitchFamily="34" charset="0"/>
                </a:rPr>
                <a:t>，因此，系统的综合性能指标可取为</a:t>
              </a:r>
            </a:p>
          </p:txBody>
        </p:sp>
        <p:graphicFrame>
          <p:nvGraphicFramePr>
            <p:cNvPr id="5123" name="Object 3"/>
            <p:cNvGraphicFramePr>
              <a:graphicFrameLocks noChangeAspect="1"/>
            </p:cNvGraphicFramePr>
            <p:nvPr/>
          </p:nvGraphicFramePr>
          <p:xfrm>
            <a:off x="3833" y="618"/>
            <a:ext cx="453" cy="394"/>
          </p:xfrm>
          <a:graphic>
            <a:graphicData uri="http://schemas.openxmlformats.org/presentationml/2006/ole">
              <p:oleObj spid="_x0000_s5177" name="Equation" r:id="rId6" imgW="291973" imgH="253890" progId="">
                <p:embed/>
              </p:oleObj>
            </a:graphicData>
          </a:graphic>
        </p:graphicFrame>
      </p:grpSp>
      <p:sp>
        <p:nvSpPr>
          <p:cNvPr id="23"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7.1</a:t>
            </a:r>
            <a:r>
              <a:rPr lang="zh-CN" altLang="en-US" sz="2000" b="1" dirty="0">
                <a:latin typeface="楷体" panose="02010609060101010101" pitchFamily="49" charset="-122"/>
                <a:ea typeface="楷体" panose="02010609060101010101" pitchFamily="49" charset="-122"/>
              </a:rPr>
              <a:t> 系统的性能指标</a:t>
            </a:r>
          </a:p>
        </p:txBody>
      </p:sp>
    </p:spTree>
    <p:extLst>
      <p:ext uri="{BB962C8B-B14F-4D97-AF65-F5344CB8AC3E}">
        <p14:creationId xmlns="" xmlns:p14="http://schemas.microsoft.com/office/powerpoint/2010/main" val="33843537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8" name="Rectangle 18"/>
          <p:cNvSpPr>
            <a:spLocks noChangeArrowheads="1"/>
          </p:cNvSpPr>
          <p:nvPr/>
        </p:nvSpPr>
        <p:spPr bwMode="auto">
          <a:xfrm>
            <a:off x="1643063" y="3929063"/>
            <a:ext cx="6985000" cy="1126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rgbClr val="FF0066"/>
                </a:solidFill>
                <a:ea typeface="楷体_GB2312" pitchFamily="49" charset="-122"/>
              </a:rPr>
              <a:t>解</a:t>
            </a:r>
            <a:r>
              <a:rPr lang="zh-CN" altLang="en-US" sz="2800" dirty="0">
                <a:solidFill>
                  <a:schemeClr val="tx2"/>
                </a:solidFill>
                <a:ea typeface="楷体_GB2312" pitchFamily="49" charset="-122"/>
              </a:rPr>
              <a:t>: 首先确定希望对数频率特性</a:t>
            </a:r>
            <a:br>
              <a:rPr lang="zh-CN" altLang="en-US" sz="2800" dirty="0">
                <a:solidFill>
                  <a:schemeClr val="tx2"/>
                </a:solidFill>
                <a:ea typeface="楷体_GB2312" pitchFamily="49" charset="-122"/>
              </a:rPr>
            </a:br>
            <a:r>
              <a:rPr lang="zh-CN" altLang="en-US" sz="2800" dirty="0">
                <a:solidFill>
                  <a:schemeClr val="tx2"/>
                </a:solidFill>
                <a:ea typeface="楷体_GB2312" pitchFamily="49" charset="-122"/>
              </a:rPr>
              <a:t>  （</a:t>
            </a:r>
            <a:r>
              <a:rPr lang="en-US" altLang="zh-CN" sz="2800" dirty="0">
                <a:solidFill>
                  <a:schemeClr val="tx2"/>
                </a:solidFill>
                <a:ea typeface="楷体_GB2312" pitchFamily="49" charset="-122"/>
              </a:rPr>
              <a:t>1</a:t>
            </a:r>
            <a:r>
              <a:rPr lang="zh-CN" altLang="en-US" sz="2800" dirty="0">
                <a:solidFill>
                  <a:schemeClr val="tx2"/>
                </a:solidFill>
                <a:ea typeface="楷体_GB2312" pitchFamily="49" charset="-122"/>
              </a:rPr>
              <a:t>）      值可用</a:t>
            </a:r>
            <a:r>
              <a:rPr lang="zh-CN" altLang="en-US" sz="2800" dirty="0">
                <a:ea typeface="楷体_GB2312" pitchFamily="49" charset="-122"/>
              </a:rPr>
              <a:t>经验公式</a:t>
            </a:r>
            <a:r>
              <a:rPr lang="zh-CN" altLang="en-US" sz="2800" dirty="0">
                <a:solidFill>
                  <a:schemeClr val="tx2"/>
                </a:solidFill>
                <a:ea typeface="楷体_GB2312" pitchFamily="49" charset="-122"/>
              </a:rPr>
              <a:t>初步确定</a:t>
            </a:r>
          </a:p>
        </p:txBody>
      </p:sp>
      <p:sp>
        <p:nvSpPr>
          <p:cNvPr id="59402" name="Rectangle 3"/>
          <p:cNvSpPr>
            <a:spLocks noChangeArrowheads="1"/>
          </p:cNvSpPr>
          <p:nvPr/>
        </p:nvSpPr>
        <p:spPr bwMode="auto">
          <a:xfrm>
            <a:off x="3486150" y="390366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59403" name="Rectangle 4"/>
          <p:cNvSpPr>
            <a:spLocks noChangeArrowheads="1"/>
          </p:cNvSpPr>
          <p:nvPr/>
        </p:nvSpPr>
        <p:spPr bwMode="auto">
          <a:xfrm>
            <a:off x="3195638" y="420370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59404" name="Rectangle 7"/>
          <p:cNvSpPr>
            <a:spLocks noChangeArrowheads="1"/>
          </p:cNvSpPr>
          <p:nvPr/>
        </p:nvSpPr>
        <p:spPr bwMode="auto">
          <a:xfrm>
            <a:off x="3276600" y="42402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59394" name="Object 2"/>
          <p:cNvGraphicFramePr>
            <a:graphicFrameLocks noChangeAspect="1"/>
          </p:cNvGraphicFramePr>
          <p:nvPr/>
        </p:nvGraphicFramePr>
        <p:xfrm>
          <a:off x="1835696" y="1916832"/>
          <a:ext cx="6696075" cy="971550"/>
        </p:xfrm>
        <a:graphic>
          <a:graphicData uri="http://schemas.openxmlformats.org/presentationml/2006/ole">
            <p:oleObj spid="_x0000_s59484" r:id="rId3" imgW="2279160" imgH="349200" progId="Equation.3">
              <p:embed/>
            </p:oleObj>
          </a:graphicData>
        </a:graphic>
      </p:graphicFrame>
      <p:sp>
        <p:nvSpPr>
          <p:cNvPr id="59405" name="Rectangle 9"/>
          <p:cNvSpPr>
            <a:spLocks noChangeArrowheads="1"/>
          </p:cNvSpPr>
          <p:nvPr/>
        </p:nvSpPr>
        <p:spPr bwMode="auto">
          <a:xfrm>
            <a:off x="4462463" y="435610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457740" name="Object 3"/>
          <p:cNvGraphicFramePr>
            <a:graphicFrameLocks noChangeAspect="1"/>
          </p:cNvGraphicFramePr>
          <p:nvPr>
            <p:extLst>
              <p:ext uri="{D42A27DB-BD31-4B8C-83A1-F6EECF244321}">
                <p14:modId xmlns="" xmlns:p14="http://schemas.microsoft.com/office/powerpoint/2010/main" val="2430068537"/>
              </p:ext>
            </p:extLst>
          </p:nvPr>
        </p:nvGraphicFramePr>
        <p:xfrm>
          <a:off x="2770188" y="4414751"/>
          <a:ext cx="614362" cy="646113"/>
        </p:xfrm>
        <a:graphic>
          <a:graphicData uri="http://schemas.openxmlformats.org/presentationml/2006/ole">
            <p:oleObj spid="_x0000_s59485" r:id="rId4" imgW="166320" imgH="187920" progId="Equation.3">
              <p:embed/>
            </p:oleObj>
          </a:graphicData>
        </a:graphic>
      </p:graphicFrame>
      <p:graphicFrame>
        <p:nvGraphicFramePr>
          <p:cNvPr id="457741" name="Object 4"/>
          <p:cNvGraphicFramePr>
            <a:graphicFrameLocks noChangeAspect="1"/>
          </p:cNvGraphicFramePr>
          <p:nvPr>
            <p:extLst>
              <p:ext uri="{D42A27DB-BD31-4B8C-83A1-F6EECF244321}">
                <p14:modId xmlns="" xmlns:p14="http://schemas.microsoft.com/office/powerpoint/2010/main" val="1064352362"/>
              </p:ext>
            </p:extLst>
          </p:nvPr>
        </p:nvGraphicFramePr>
        <p:xfrm>
          <a:off x="1643042" y="5286388"/>
          <a:ext cx="5454665" cy="919284"/>
        </p:xfrm>
        <a:graphic>
          <a:graphicData uri="http://schemas.openxmlformats.org/presentationml/2006/ole">
            <p:oleObj spid="_x0000_s59486" name="Equation" r:id="rId5" imgW="2407680" imgH="402840" progId="">
              <p:embed/>
            </p:oleObj>
          </a:graphicData>
        </a:graphic>
      </p:graphicFrame>
      <p:sp>
        <p:nvSpPr>
          <p:cNvPr id="59406" name="AutoShape 5"/>
          <p:cNvSpPr>
            <a:spLocks noChangeArrowheads="1"/>
          </p:cNvSpPr>
          <p:nvPr/>
        </p:nvSpPr>
        <p:spPr bwMode="auto">
          <a:xfrm>
            <a:off x="179388" y="1143000"/>
            <a:ext cx="1116012" cy="695325"/>
          </a:xfrm>
          <a:prstGeom prst="horizontalScroll">
            <a:avLst>
              <a:gd name="adj" fmla="val 12500"/>
            </a:avLst>
          </a:prstGeom>
          <a:solidFill>
            <a:srgbClr val="00FFFF"/>
          </a:solidFill>
          <a:ln w="25400">
            <a:solidFill>
              <a:srgbClr val="006699"/>
            </a:solidFill>
            <a:round/>
            <a:headEnd/>
            <a:tailEnd/>
          </a:ln>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algn="ctr" eaLnBrk="1" hangingPunct="1">
              <a:spcBef>
                <a:spcPct val="50000"/>
              </a:spcBef>
            </a:pPr>
            <a:r>
              <a:rPr lang="zh-CN" altLang="en-US" sz="2800">
                <a:solidFill>
                  <a:srgbClr val="000000"/>
                </a:solidFill>
              </a:rPr>
              <a:t>例</a:t>
            </a:r>
            <a:r>
              <a:rPr lang="en-US" altLang="zh-CN" sz="2800">
                <a:solidFill>
                  <a:srgbClr val="000000"/>
                </a:solidFill>
              </a:rPr>
              <a:t>6</a:t>
            </a:r>
          </a:p>
        </p:txBody>
      </p:sp>
      <p:grpSp>
        <p:nvGrpSpPr>
          <p:cNvPr id="59407" name="Group 8"/>
          <p:cNvGrpSpPr>
            <a:grpSpLocks/>
          </p:cNvGrpSpPr>
          <p:nvPr/>
        </p:nvGrpSpPr>
        <p:grpSpPr bwMode="auto">
          <a:xfrm>
            <a:off x="1643063" y="3286125"/>
            <a:ext cx="5848350" cy="611188"/>
            <a:chOff x="717" y="1775"/>
            <a:chExt cx="3684" cy="385"/>
          </a:xfrm>
        </p:grpSpPr>
        <p:graphicFrame>
          <p:nvGraphicFramePr>
            <p:cNvPr id="59397" name="Object 5"/>
            <p:cNvGraphicFramePr>
              <a:graphicFrameLocks noChangeAspect="1"/>
            </p:cNvGraphicFramePr>
            <p:nvPr/>
          </p:nvGraphicFramePr>
          <p:xfrm>
            <a:off x="717" y="1820"/>
            <a:ext cx="1420" cy="316"/>
          </p:xfrm>
          <a:graphic>
            <a:graphicData uri="http://schemas.openxmlformats.org/presentationml/2006/ole">
              <p:oleObj spid="_x0000_s59487" name="Equation" r:id="rId6" imgW="788400" imgH="187920" progId="">
                <p:embed/>
              </p:oleObj>
            </a:graphicData>
          </a:graphic>
        </p:graphicFrame>
        <p:graphicFrame>
          <p:nvGraphicFramePr>
            <p:cNvPr id="59398" name="Object 6"/>
            <p:cNvGraphicFramePr>
              <a:graphicFrameLocks noChangeAspect="1"/>
            </p:cNvGraphicFramePr>
            <p:nvPr/>
          </p:nvGraphicFramePr>
          <p:xfrm>
            <a:off x="2244" y="1798"/>
            <a:ext cx="1135" cy="362"/>
          </p:xfrm>
          <a:graphic>
            <a:graphicData uri="http://schemas.openxmlformats.org/presentationml/2006/ole">
              <p:oleObj spid="_x0000_s59488" name="Equation" r:id="rId7" imgW="605880" imgH="198720" progId="">
                <p:embed/>
              </p:oleObj>
            </a:graphicData>
          </a:graphic>
        </p:graphicFrame>
        <p:graphicFrame>
          <p:nvGraphicFramePr>
            <p:cNvPr id="59399" name="Object 7"/>
            <p:cNvGraphicFramePr>
              <a:graphicFrameLocks noChangeAspect="1"/>
            </p:cNvGraphicFramePr>
            <p:nvPr/>
          </p:nvGraphicFramePr>
          <p:xfrm>
            <a:off x="3514" y="1775"/>
            <a:ext cx="887" cy="340"/>
          </p:xfrm>
          <a:graphic>
            <a:graphicData uri="http://schemas.openxmlformats.org/presentationml/2006/ole">
              <p:oleObj spid="_x0000_s59489" name="Equation" r:id="rId8" imgW="455760" imgH="187920" progId="">
                <p:embed/>
              </p:oleObj>
            </a:graphicData>
          </a:graphic>
        </p:graphicFrame>
      </p:grpSp>
      <p:sp>
        <p:nvSpPr>
          <p:cNvPr id="59408" name="Rectangle 6"/>
          <p:cNvSpPr>
            <a:spLocks noChangeArrowheads="1"/>
          </p:cNvSpPr>
          <p:nvPr/>
        </p:nvSpPr>
        <p:spPr bwMode="auto">
          <a:xfrm>
            <a:off x="1285875" y="2714625"/>
            <a:ext cx="8101013"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a:solidFill>
                  <a:srgbClr val="0033CC"/>
                </a:solidFill>
                <a:latin typeface="隶书" pitchFamily="49" charset="-122"/>
                <a:ea typeface="隶书" pitchFamily="49" charset="-122"/>
              </a:rPr>
              <a:t>试设计系统校正参数，使系统达下列指标：</a:t>
            </a:r>
            <a:endParaRPr lang="zh-CN" altLang="en-US" sz="2800">
              <a:solidFill>
                <a:srgbClr val="3333FF"/>
              </a:solidFill>
              <a:latin typeface="隶书" pitchFamily="49" charset="-122"/>
              <a:ea typeface="黑体" pitchFamily="49" charset="-122"/>
            </a:endParaRPr>
          </a:p>
        </p:txBody>
      </p:sp>
      <p:sp>
        <p:nvSpPr>
          <p:cNvPr id="59409" name="Rectangle 9"/>
          <p:cNvSpPr>
            <a:spLocks noChangeArrowheads="1"/>
          </p:cNvSpPr>
          <p:nvPr/>
        </p:nvSpPr>
        <p:spPr bwMode="auto">
          <a:xfrm>
            <a:off x="1331912" y="1340768"/>
            <a:ext cx="7812087" cy="1122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rgbClr val="0033CC"/>
                </a:solidFill>
                <a:latin typeface="隶书" pitchFamily="49" charset="-122"/>
                <a:ea typeface="隶书" pitchFamily="49" charset="-122"/>
              </a:rPr>
              <a:t>某单位反馈的随动系统其固有部分的传递函数为</a:t>
            </a:r>
            <a:r>
              <a:rPr lang="en-US" altLang="zh-CN" sz="2800" dirty="0">
                <a:solidFill>
                  <a:srgbClr val="0033CC"/>
                </a:solidFill>
                <a:latin typeface="隶书" pitchFamily="49" charset="-122"/>
                <a:ea typeface="隶书" pitchFamily="49" charset="-122"/>
              </a:rPr>
              <a:t>:</a:t>
            </a:r>
            <a:endParaRPr lang="en-US" altLang="zh-CN" sz="2800" dirty="0">
              <a:solidFill>
                <a:srgbClr val="3333FF"/>
              </a:solidFill>
              <a:latin typeface="隶书" pitchFamily="49" charset="-122"/>
              <a:ea typeface="黑体" pitchFamily="49" charset="-122"/>
            </a:endParaRPr>
          </a:p>
        </p:txBody>
      </p:sp>
      <p:sp>
        <p:nvSpPr>
          <p:cNvPr id="20"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7.6 </a:t>
            </a:r>
            <a:r>
              <a:rPr lang="zh-CN" altLang="en-US" sz="2000" b="1" dirty="0">
                <a:latin typeface="楷体" panose="02010609060101010101" pitchFamily="49" charset="-122"/>
                <a:ea typeface="楷体" panose="02010609060101010101" pitchFamily="49" charset="-122"/>
              </a:rPr>
              <a:t>机电反馈控制系统综合校正举例</a:t>
            </a:r>
          </a:p>
        </p:txBody>
      </p:sp>
      <p:grpSp>
        <p:nvGrpSpPr>
          <p:cNvPr id="19" name="Group 13"/>
          <p:cNvGrpSpPr>
            <a:grpSpLocks/>
          </p:cNvGrpSpPr>
          <p:nvPr/>
        </p:nvGrpSpPr>
        <p:grpSpPr bwMode="auto">
          <a:xfrm>
            <a:off x="1763688" y="692696"/>
            <a:ext cx="5832648" cy="576064"/>
            <a:chOff x="1927" y="300"/>
            <a:chExt cx="2087" cy="453"/>
          </a:xfrm>
          <a:solidFill>
            <a:srgbClr val="92D050"/>
          </a:solidFill>
        </p:grpSpPr>
        <p:sp>
          <p:nvSpPr>
            <p:cNvPr id="21" name="AutoShape 7"/>
            <p:cNvSpPr>
              <a:spLocks noChangeArrowheads="1"/>
            </p:cNvSpPr>
            <p:nvPr/>
          </p:nvSpPr>
          <p:spPr bwMode="gray">
            <a:xfrm>
              <a:off x="1927" y="300"/>
              <a:ext cx="2087" cy="453"/>
            </a:xfrm>
            <a:prstGeom prst="roundRect">
              <a:avLst>
                <a:gd name="adj" fmla="val 50000"/>
              </a:avLst>
            </a:prstGeom>
            <a:grpFill/>
            <a:ln w="57150">
              <a:solidFill>
                <a:srgbClr val="FFFF00"/>
              </a:solidFill>
              <a:round/>
              <a:headEnd/>
              <a:tailEnd/>
            </a:ln>
            <a:effectLst>
              <a:outerShdw dist="52363" dir="4557825" algn="ctr" rotWithShape="0">
                <a:srgbClr val="1C1C1C">
                  <a:alpha val="50000"/>
                </a:srgbClr>
              </a:outerShdw>
            </a:effec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defRPr/>
              </a:pPr>
              <a:endParaRPr lang="zh-CN" altLang="en-US" sz="1800"/>
            </a:p>
          </p:txBody>
        </p:sp>
        <p:sp>
          <p:nvSpPr>
            <p:cNvPr id="22" name="Text Box 8"/>
            <p:cNvSpPr txBox="1">
              <a:spLocks noChangeArrowheads="1"/>
            </p:cNvSpPr>
            <p:nvPr/>
          </p:nvSpPr>
          <p:spPr bwMode="auto">
            <a:xfrm>
              <a:off x="2004" y="391"/>
              <a:ext cx="1949" cy="305"/>
            </a:xfrm>
            <a:prstGeom prst="rect">
              <a:avLst/>
            </a:prstGeom>
            <a:grp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400" b="1" dirty="0">
                  <a:latin typeface="黑体" panose="02010609060101010101" pitchFamily="49" charset="-122"/>
                  <a:ea typeface="黑体" panose="02010609060101010101" pitchFamily="49" charset="-122"/>
                </a:rPr>
                <a:t>7.6 </a:t>
              </a:r>
              <a:r>
                <a:rPr lang="zh-CN" altLang="en-US" sz="2400" b="1" dirty="0">
                  <a:latin typeface="黑体" panose="02010609060101010101" pitchFamily="49" charset="-122"/>
                  <a:ea typeface="黑体" panose="02010609060101010101" pitchFamily="49" charset="-122"/>
                </a:rPr>
                <a:t>机电反馈控制系统综合校正举例</a:t>
              </a:r>
            </a:p>
          </p:txBody>
        </p:sp>
      </p:grpSp>
      <p:graphicFrame>
        <p:nvGraphicFramePr>
          <p:cNvPr id="23" name="对象 22"/>
          <p:cNvGraphicFramePr>
            <a:graphicFrameLocks noChangeAspect="1"/>
          </p:cNvGraphicFramePr>
          <p:nvPr/>
        </p:nvGraphicFramePr>
        <p:xfrm>
          <a:off x="1214414" y="5072074"/>
          <a:ext cx="6572296" cy="1330107"/>
        </p:xfrm>
        <a:graphic>
          <a:graphicData uri="http://schemas.openxmlformats.org/presentationml/2006/ole">
            <p:oleObj spid="_x0000_s59490" name="公式" r:id="rId9" imgW="2133360" imgH="431640" progId="Equation.3">
              <p:embed/>
            </p:oleObj>
          </a:graphicData>
        </a:graphic>
      </p:graphicFrame>
    </p:spTree>
    <p:extLst>
      <p:ext uri="{BB962C8B-B14F-4D97-AF65-F5344CB8AC3E}">
        <p14:creationId xmlns="" xmlns:p14="http://schemas.microsoft.com/office/powerpoint/2010/main" val="22260231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57740"/>
                                        </p:tgtEl>
                                        <p:attrNameLst>
                                          <p:attrName>style.visibility</p:attrName>
                                        </p:attrNameLst>
                                      </p:cBhvr>
                                      <p:to>
                                        <p:strVal val="visible"/>
                                      </p:to>
                                    </p:set>
                                    <p:animEffect transition="in" filter="checkerboard(across)">
                                      <p:cBhvr>
                                        <p:cTn id="7" dur="500"/>
                                        <p:tgtEl>
                                          <p:spTgt spid="457740"/>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04818"/>
                                        </p:tgtEl>
                                        <p:attrNameLst>
                                          <p:attrName>style.visibility</p:attrName>
                                        </p:attrNameLst>
                                      </p:cBhvr>
                                      <p:to>
                                        <p:strVal val="visible"/>
                                      </p:to>
                                    </p:set>
                                    <p:animEffect transition="in" filter="checkerboard(across)">
                                      <p:cBhvr>
                                        <p:cTn id="10" dur="500"/>
                                        <p:tgtEl>
                                          <p:spTgt spid="20481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nodeType="clickEffect">
                                  <p:stCondLst>
                                    <p:cond delay="0"/>
                                  </p:stCondLst>
                                  <p:childTnLst>
                                    <p:set>
                                      <p:cBhvr>
                                        <p:cTn id="14" dur="1" fill="hold">
                                          <p:stCondLst>
                                            <p:cond delay="0"/>
                                          </p:stCondLst>
                                        </p:cTn>
                                        <p:tgtEl>
                                          <p:spTgt spid="457741"/>
                                        </p:tgtEl>
                                        <p:attrNameLst>
                                          <p:attrName>style.visibility</p:attrName>
                                        </p:attrNameLst>
                                      </p:cBhvr>
                                      <p:to>
                                        <p:strVal val="visible"/>
                                      </p:to>
                                    </p:set>
                                    <p:animEffect transition="in" filter="strips(downRight)">
                                      <p:cBhvr>
                                        <p:cTn id="15" dur="500"/>
                                        <p:tgtEl>
                                          <p:spTgt spid="457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38" name="Rectangle 14"/>
          <p:cNvSpPr>
            <a:spLocks noChangeArrowheads="1"/>
          </p:cNvSpPr>
          <p:nvPr/>
        </p:nvSpPr>
        <p:spPr bwMode="auto">
          <a:xfrm>
            <a:off x="2286000" y="4910361"/>
            <a:ext cx="4703763"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a:solidFill>
                  <a:schemeClr val="tx2"/>
                </a:solidFill>
                <a:latin typeface="楷体_GB2312" pitchFamily="49" charset="-122"/>
                <a:ea typeface="楷体_GB2312" pitchFamily="49" charset="-122"/>
              </a:rPr>
              <a:t>因          均大于   ，令</a:t>
            </a:r>
          </a:p>
        </p:txBody>
      </p:sp>
      <p:sp>
        <p:nvSpPr>
          <p:cNvPr id="60424" name="Rectangle 3"/>
          <p:cNvSpPr>
            <a:spLocks noChangeArrowheads="1"/>
          </p:cNvSpPr>
          <p:nvPr/>
        </p:nvSpPr>
        <p:spPr bwMode="auto">
          <a:xfrm>
            <a:off x="3486150" y="39020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0425" name="Rectangle 4"/>
          <p:cNvSpPr>
            <a:spLocks noChangeArrowheads="1"/>
          </p:cNvSpPr>
          <p:nvPr/>
        </p:nvSpPr>
        <p:spPr bwMode="auto">
          <a:xfrm>
            <a:off x="3195638" y="42021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0426" name="Rectangle 5"/>
          <p:cNvSpPr>
            <a:spLocks noChangeArrowheads="1"/>
          </p:cNvSpPr>
          <p:nvPr/>
        </p:nvSpPr>
        <p:spPr bwMode="auto">
          <a:xfrm>
            <a:off x="3186113" y="43164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0427" name="Rectangle 7"/>
          <p:cNvSpPr>
            <a:spLocks noChangeArrowheads="1"/>
          </p:cNvSpPr>
          <p:nvPr/>
        </p:nvSpPr>
        <p:spPr bwMode="auto">
          <a:xfrm>
            <a:off x="3533775" y="37449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60418" name="Object 2"/>
          <p:cNvGraphicFramePr>
            <a:graphicFrameLocks noChangeAspect="1"/>
          </p:cNvGraphicFramePr>
          <p:nvPr>
            <p:extLst>
              <p:ext uri="{D42A27DB-BD31-4B8C-83A1-F6EECF244321}">
                <p14:modId xmlns="" xmlns:p14="http://schemas.microsoft.com/office/powerpoint/2010/main" val="1306832754"/>
              </p:ext>
            </p:extLst>
          </p:nvPr>
        </p:nvGraphicFramePr>
        <p:xfrm>
          <a:off x="2428875" y="1409923"/>
          <a:ext cx="5181600" cy="3541713"/>
        </p:xfrm>
        <a:graphic>
          <a:graphicData uri="http://schemas.openxmlformats.org/presentationml/2006/ole">
            <p:oleObj spid="_x0000_s60474" r:id="rId3" imgW="1635480" imgH="1111680" progId="Equation.3">
              <p:embed/>
            </p:oleObj>
          </a:graphicData>
        </a:graphic>
      </p:graphicFrame>
      <p:sp>
        <p:nvSpPr>
          <p:cNvPr id="60428" name="Rectangle 9"/>
          <p:cNvSpPr>
            <a:spLocks noChangeArrowheads="1"/>
          </p:cNvSpPr>
          <p:nvPr/>
        </p:nvSpPr>
        <p:spPr bwMode="auto">
          <a:xfrm>
            <a:off x="4267200" y="433070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205832" name="Object 3"/>
          <p:cNvGraphicFramePr>
            <a:graphicFrameLocks noChangeAspect="1"/>
          </p:cNvGraphicFramePr>
          <p:nvPr>
            <p:extLst>
              <p:ext uri="{D42A27DB-BD31-4B8C-83A1-F6EECF244321}">
                <p14:modId xmlns="" xmlns:p14="http://schemas.microsoft.com/office/powerpoint/2010/main" val="1712244122"/>
              </p:ext>
            </p:extLst>
          </p:nvPr>
        </p:nvGraphicFramePr>
        <p:xfrm>
          <a:off x="2786063" y="4767486"/>
          <a:ext cx="1752600" cy="712787"/>
        </p:xfrm>
        <a:graphic>
          <a:graphicData uri="http://schemas.openxmlformats.org/presentationml/2006/ole">
            <p:oleObj spid="_x0000_s60475" r:id="rId4" imgW="477360" imgH="187920" progId="Equation.3">
              <p:embed/>
            </p:oleObj>
          </a:graphicData>
        </a:graphic>
      </p:graphicFrame>
      <p:sp>
        <p:nvSpPr>
          <p:cNvPr id="60429" name="Rectangle 11"/>
          <p:cNvSpPr>
            <a:spLocks noChangeArrowheads="1"/>
          </p:cNvSpPr>
          <p:nvPr/>
        </p:nvSpPr>
        <p:spPr bwMode="auto">
          <a:xfrm>
            <a:off x="4476750" y="433070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205834" name="Object 4"/>
          <p:cNvGraphicFramePr>
            <a:graphicFrameLocks noChangeAspect="1"/>
          </p:cNvGraphicFramePr>
          <p:nvPr>
            <p:extLst>
              <p:ext uri="{D42A27DB-BD31-4B8C-83A1-F6EECF244321}">
                <p14:modId xmlns="" xmlns:p14="http://schemas.microsoft.com/office/powerpoint/2010/main" val="272093482"/>
              </p:ext>
            </p:extLst>
          </p:nvPr>
        </p:nvGraphicFramePr>
        <p:xfrm>
          <a:off x="5643563" y="4838923"/>
          <a:ext cx="508000" cy="660400"/>
        </p:xfrm>
        <a:graphic>
          <a:graphicData uri="http://schemas.openxmlformats.org/presentationml/2006/ole">
            <p:oleObj spid="_x0000_s60476" r:id="rId5" imgW="144720" imgH="187920" progId="Equation.3">
              <p:embed/>
            </p:oleObj>
          </a:graphicData>
        </a:graphic>
      </p:graphicFrame>
      <p:graphicFrame>
        <p:nvGraphicFramePr>
          <p:cNvPr id="205836" name="Object 5"/>
          <p:cNvGraphicFramePr>
            <a:graphicFrameLocks noChangeAspect="1"/>
          </p:cNvGraphicFramePr>
          <p:nvPr>
            <p:extLst>
              <p:ext uri="{D42A27DB-BD31-4B8C-83A1-F6EECF244321}">
                <p14:modId xmlns="" xmlns:p14="http://schemas.microsoft.com/office/powerpoint/2010/main" val="4015127088"/>
              </p:ext>
            </p:extLst>
          </p:nvPr>
        </p:nvGraphicFramePr>
        <p:xfrm>
          <a:off x="2071688" y="5410423"/>
          <a:ext cx="6786562" cy="1103313"/>
        </p:xfrm>
        <a:graphic>
          <a:graphicData uri="http://schemas.openxmlformats.org/presentationml/2006/ole">
            <p:oleObj spid="_x0000_s60477" name="Equation" r:id="rId6" imgW="2268360" imgH="359640" progId="">
              <p:embed/>
            </p:oleObj>
          </a:graphicData>
        </a:graphic>
      </p:graphicFrame>
      <p:sp>
        <p:nvSpPr>
          <p:cNvPr id="60430" name="Rectangle 18"/>
          <p:cNvSpPr>
            <a:spLocks noChangeArrowheads="1"/>
          </p:cNvSpPr>
          <p:nvPr/>
        </p:nvSpPr>
        <p:spPr bwMode="auto">
          <a:xfrm>
            <a:off x="468313" y="1052736"/>
            <a:ext cx="6767512" cy="479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90000"/>
              </a:lnSpc>
            </a:pPr>
            <a:r>
              <a:rPr lang="zh-CN" altLang="en-US" sz="2800">
                <a:solidFill>
                  <a:srgbClr val="0033CC"/>
                </a:solidFill>
                <a:latin typeface="楷体_GB2312" pitchFamily="49" charset="-122"/>
                <a:ea typeface="楷体_GB2312" pitchFamily="49" charset="-122"/>
              </a:rPr>
              <a:t>另外，看固有时间常数。</a:t>
            </a:r>
            <a:endParaRPr lang="en-US" altLang="zh-CN" sz="2800">
              <a:solidFill>
                <a:srgbClr val="0033CC"/>
              </a:solidFill>
              <a:latin typeface="楷体_GB2312" pitchFamily="49" charset="-122"/>
              <a:ea typeface="楷体_GB2312" pitchFamily="49" charset="-122"/>
            </a:endParaRPr>
          </a:p>
        </p:txBody>
      </p:sp>
      <p:sp>
        <p:nvSpPr>
          <p:cNvPr id="18"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7.6 </a:t>
            </a:r>
            <a:r>
              <a:rPr lang="zh-CN" altLang="en-US" sz="2000" b="1" dirty="0">
                <a:latin typeface="楷体" panose="02010609060101010101" pitchFamily="49" charset="-122"/>
                <a:ea typeface="楷体" panose="02010609060101010101" pitchFamily="49" charset="-122"/>
              </a:rPr>
              <a:t>机电反馈控制系统综合校正举例</a:t>
            </a:r>
          </a:p>
        </p:txBody>
      </p:sp>
    </p:spTree>
    <p:extLst>
      <p:ext uri="{BB962C8B-B14F-4D97-AF65-F5344CB8AC3E}">
        <p14:creationId xmlns="" xmlns:p14="http://schemas.microsoft.com/office/powerpoint/2010/main" val="9881013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05834"/>
                                        </p:tgtEl>
                                        <p:attrNameLst>
                                          <p:attrName>style.visibility</p:attrName>
                                        </p:attrNameLst>
                                      </p:cBhvr>
                                      <p:to>
                                        <p:strVal val="visible"/>
                                      </p:to>
                                    </p:set>
                                    <p:animEffect transition="in" filter="slide(fromBottom)">
                                      <p:cBhvr>
                                        <p:cTn id="7" dur="500"/>
                                        <p:tgtEl>
                                          <p:spTgt spid="205834"/>
                                        </p:tgtEl>
                                      </p:cBhvr>
                                    </p:animEffect>
                                  </p:childTnLst>
                                </p:cTn>
                              </p:par>
                              <p:par>
                                <p:cTn id="8" presetID="12" presetClass="entr" presetSubtype="4" fill="hold" nodeType="withEffect">
                                  <p:stCondLst>
                                    <p:cond delay="0"/>
                                  </p:stCondLst>
                                  <p:childTnLst>
                                    <p:set>
                                      <p:cBhvr>
                                        <p:cTn id="9" dur="1" fill="hold">
                                          <p:stCondLst>
                                            <p:cond delay="0"/>
                                          </p:stCondLst>
                                        </p:cTn>
                                        <p:tgtEl>
                                          <p:spTgt spid="205832"/>
                                        </p:tgtEl>
                                        <p:attrNameLst>
                                          <p:attrName>style.visibility</p:attrName>
                                        </p:attrNameLst>
                                      </p:cBhvr>
                                      <p:to>
                                        <p:strVal val="visible"/>
                                      </p:to>
                                    </p:set>
                                    <p:animEffect transition="in" filter="slide(fromBottom)">
                                      <p:cBhvr>
                                        <p:cTn id="10" dur="500"/>
                                        <p:tgtEl>
                                          <p:spTgt spid="205832"/>
                                        </p:tgtEl>
                                      </p:cBhvr>
                                    </p:animEffect>
                                  </p:childTnLst>
                                </p:cTn>
                              </p:par>
                              <p:par>
                                <p:cTn id="11" presetID="12" presetClass="entr" presetSubtype="4" fill="hold" nodeType="withEffect">
                                  <p:stCondLst>
                                    <p:cond delay="0"/>
                                  </p:stCondLst>
                                  <p:childTnLst>
                                    <p:set>
                                      <p:cBhvr>
                                        <p:cTn id="12" dur="1" fill="hold">
                                          <p:stCondLst>
                                            <p:cond delay="0"/>
                                          </p:stCondLst>
                                        </p:cTn>
                                        <p:tgtEl>
                                          <p:spTgt spid="205836"/>
                                        </p:tgtEl>
                                        <p:attrNameLst>
                                          <p:attrName>style.visibility</p:attrName>
                                        </p:attrNameLst>
                                      </p:cBhvr>
                                      <p:to>
                                        <p:strVal val="visible"/>
                                      </p:to>
                                    </p:set>
                                    <p:animEffect transition="in" filter="slide(fromBottom)">
                                      <p:cBhvr>
                                        <p:cTn id="13" dur="500"/>
                                        <p:tgtEl>
                                          <p:spTgt spid="205836"/>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205838"/>
                                        </p:tgtEl>
                                        <p:attrNameLst>
                                          <p:attrName>style.visibility</p:attrName>
                                        </p:attrNameLst>
                                      </p:cBhvr>
                                      <p:to>
                                        <p:strVal val="visible"/>
                                      </p:to>
                                    </p:set>
                                    <p:animEffect transition="in" filter="slide(fromBottom)">
                                      <p:cBhvr>
                                        <p:cTn id="16" dur="500"/>
                                        <p:tgtEl>
                                          <p:spTgt spid="205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9" name="Rectangle 23"/>
          <p:cNvSpPr>
            <a:spLocks noChangeArrowheads="1"/>
          </p:cNvSpPr>
          <p:nvPr/>
        </p:nvSpPr>
        <p:spPr bwMode="auto">
          <a:xfrm>
            <a:off x="571500" y="1772891"/>
            <a:ext cx="8280400" cy="1074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en-US" altLang="zh-CN" sz="2800" i="1" dirty="0">
                <a:ea typeface="楷体_GB2312" pitchFamily="49" charset="-122"/>
              </a:rPr>
              <a:t>      h </a:t>
            </a:r>
            <a:r>
              <a:rPr lang="zh-CN" altLang="en-US" sz="2800" dirty="0">
                <a:ea typeface="楷体_GB2312" pitchFamily="49" charset="-122"/>
              </a:rPr>
              <a:t>值的大小影响超调量，      影响快速性，</a:t>
            </a:r>
            <a:r>
              <a:rPr lang="zh-CN" altLang="en-US" sz="2800" dirty="0">
                <a:solidFill>
                  <a:srgbClr val="0033CC"/>
                </a:solidFill>
                <a:ea typeface="楷体_GB2312" pitchFamily="49" charset="-122"/>
              </a:rPr>
              <a:t>根据                    ，故可选 </a:t>
            </a:r>
            <a:r>
              <a:rPr lang="en-US" altLang="zh-CN" sz="2800" i="1" dirty="0">
                <a:solidFill>
                  <a:srgbClr val="0033CC"/>
                </a:solidFill>
                <a:ea typeface="楷体_GB2312" pitchFamily="49" charset="-122"/>
              </a:rPr>
              <a:t>h </a:t>
            </a:r>
            <a:r>
              <a:rPr lang="en-US" altLang="zh-CN" sz="2800" dirty="0">
                <a:solidFill>
                  <a:srgbClr val="0033CC"/>
                </a:solidFill>
                <a:ea typeface="楷体_GB2312" pitchFamily="49" charset="-122"/>
              </a:rPr>
              <a:t>= 10。</a:t>
            </a:r>
            <a:endParaRPr lang="zh-CN" altLang="en-US" sz="2800" dirty="0">
              <a:solidFill>
                <a:srgbClr val="0033CC"/>
              </a:solidFill>
              <a:ea typeface="楷体_GB2312" pitchFamily="49" charset="-122"/>
            </a:endParaRPr>
          </a:p>
        </p:txBody>
      </p:sp>
      <p:sp>
        <p:nvSpPr>
          <p:cNvPr id="206867" name="Rectangle 19"/>
          <p:cNvSpPr>
            <a:spLocks noChangeArrowheads="1"/>
          </p:cNvSpPr>
          <p:nvPr/>
        </p:nvSpPr>
        <p:spPr bwMode="auto">
          <a:xfrm>
            <a:off x="571472" y="3071810"/>
            <a:ext cx="4535488" cy="1384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chemeClr val="tx2"/>
                </a:solidFill>
                <a:ea typeface="楷体_GB2312" pitchFamily="49" charset="-122"/>
              </a:rPr>
              <a:t>（</a:t>
            </a:r>
            <a:r>
              <a:rPr lang="en-US" altLang="zh-CN" sz="2800" dirty="0">
                <a:solidFill>
                  <a:schemeClr val="tx2"/>
                </a:solidFill>
                <a:ea typeface="楷体_GB2312" pitchFamily="49" charset="-122"/>
              </a:rPr>
              <a:t>3</a:t>
            </a:r>
            <a:r>
              <a:rPr lang="zh-CN" altLang="en-US" sz="2800" dirty="0">
                <a:solidFill>
                  <a:schemeClr val="tx2"/>
                </a:solidFill>
                <a:ea typeface="楷体_GB2312" pitchFamily="49" charset="-122"/>
              </a:rPr>
              <a:t>）确定      及       值</a:t>
            </a:r>
          </a:p>
          <a:p>
            <a:pPr eaLnBrk="1" hangingPunct="1"/>
            <a:endParaRPr lang="zh-CN" altLang="en-US" sz="2800" dirty="0">
              <a:solidFill>
                <a:schemeClr val="tx2"/>
              </a:solidFill>
              <a:ea typeface="楷体_GB2312" pitchFamily="49" charset="-122"/>
            </a:endParaRPr>
          </a:p>
          <a:p>
            <a:pPr eaLnBrk="1" hangingPunct="1"/>
            <a:r>
              <a:rPr lang="zh-CN" altLang="en-US" sz="2800" dirty="0">
                <a:solidFill>
                  <a:schemeClr val="tx2"/>
                </a:solidFill>
                <a:ea typeface="楷体_GB2312" pitchFamily="49" charset="-122"/>
              </a:rPr>
              <a:t>            可选择在</a:t>
            </a:r>
          </a:p>
        </p:txBody>
      </p:sp>
      <p:sp>
        <p:nvSpPr>
          <p:cNvPr id="61452" name="Rectangle 4"/>
          <p:cNvSpPr>
            <a:spLocks noChangeArrowheads="1"/>
          </p:cNvSpPr>
          <p:nvPr/>
        </p:nvSpPr>
        <p:spPr bwMode="auto">
          <a:xfrm>
            <a:off x="3443288" y="39084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1453" name="Rectangle 5"/>
          <p:cNvSpPr>
            <a:spLocks noChangeArrowheads="1"/>
          </p:cNvSpPr>
          <p:nvPr/>
        </p:nvSpPr>
        <p:spPr bwMode="auto">
          <a:xfrm>
            <a:off x="3433763" y="40227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1454" name="Rectangle 7"/>
          <p:cNvSpPr>
            <a:spLocks noChangeArrowheads="1"/>
          </p:cNvSpPr>
          <p:nvPr/>
        </p:nvSpPr>
        <p:spPr bwMode="auto">
          <a:xfrm>
            <a:off x="4724400" y="40370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61442" name="Object 2"/>
          <p:cNvGraphicFramePr>
            <a:graphicFrameLocks noChangeAspect="1"/>
          </p:cNvGraphicFramePr>
          <p:nvPr>
            <p:extLst>
              <p:ext uri="{D42A27DB-BD31-4B8C-83A1-F6EECF244321}">
                <p14:modId xmlns="" xmlns:p14="http://schemas.microsoft.com/office/powerpoint/2010/main" val="730497635"/>
              </p:ext>
            </p:extLst>
          </p:nvPr>
        </p:nvGraphicFramePr>
        <p:xfrm>
          <a:off x="5143500" y="1630016"/>
          <a:ext cx="606425" cy="733425"/>
        </p:xfrm>
        <a:graphic>
          <a:graphicData uri="http://schemas.openxmlformats.org/presentationml/2006/ole">
            <p:oleObj spid="_x0000_s61547" name="Equation" r:id="rId3" imgW="155520" imgH="187920" progId="">
              <p:embed/>
            </p:oleObj>
          </a:graphicData>
        </a:graphic>
      </p:graphicFrame>
      <p:sp>
        <p:nvSpPr>
          <p:cNvPr id="61455" name="Rectangle 9"/>
          <p:cNvSpPr>
            <a:spLocks noChangeArrowheads="1"/>
          </p:cNvSpPr>
          <p:nvPr/>
        </p:nvSpPr>
        <p:spPr bwMode="auto">
          <a:xfrm>
            <a:off x="4438650" y="403225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61443" name="Object 3"/>
          <p:cNvGraphicFramePr>
            <a:graphicFrameLocks noChangeAspect="1"/>
          </p:cNvGraphicFramePr>
          <p:nvPr>
            <p:extLst>
              <p:ext uri="{D42A27DB-BD31-4B8C-83A1-F6EECF244321}">
                <p14:modId xmlns="" xmlns:p14="http://schemas.microsoft.com/office/powerpoint/2010/main" val="1887144129"/>
              </p:ext>
            </p:extLst>
          </p:nvPr>
        </p:nvGraphicFramePr>
        <p:xfrm>
          <a:off x="1071563" y="2326928"/>
          <a:ext cx="1714500" cy="588963"/>
        </p:xfrm>
        <a:graphic>
          <a:graphicData uri="http://schemas.openxmlformats.org/presentationml/2006/ole">
            <p:oleObj spid="_x0000_s61548" name="Equation" r:id="rId4" imgW="584640" imgH="198720" progId="">
              <p:embed/>
            </p:oleObj>
          </a:graphicData>
        </a:graphic>
      </p:graphicFrame>
      <p:graphicFrame>
        <p:nvGraphicFramePr>
          <p:cNvPr id="206858" name="Object 4"/>
          <p:cNvGraphicFramePr>
            <a:graphicFrameLocks noChangeAspect="1"/>
          </p:cNvGraphicFramePr>
          <p:nvPr>
            <p:extLst>
              <p:ext uri="{D42A27DB-BD31-4B8C-83A1-F6EECF244321}">
                <p14:modId xmlns="" xmlns:p14="http://schemas.microsoft.com/office/powerpoint/2010/main" val="1498231214"/>
              </p:ext>
            </p:extLst>
          </p:nvPr>
        </p:nvGraphicFramePr>
        <p:xfrm>
          <a:off x="2428860" y="2928934"/>
          <a:ext cx="623888" cy="809625"/>
        </p:xfrm>
        <a:graphic>
          <a:graphicData uri="http://schemas.openxmlformats.org/presentationml/2006/ole">
            <p:oleObj spid="_x0000_s61549" r:id="rId5" imgW="144720" imgH="187920" progId="Equation.3">
              <p:embed/>
            </p:oleObj>
          </a:graphicData>
        </a:graphic>
      </p:graphicFrame>
      <p:graphicFrame>
        <p:nvGraphicFramePr>
          <p:cNvPr id="206860" name="Object 5"/>
          <p:cNvGraphicFramePr>
            <a:graphicFrameLocks noChangeAspect="1"/>
          </p:cNvGraphicFramePr>
          <p:nvPr>
            <p:extLst>
              <p:ext uri="{D42A27DB-BD31-4B8C-83A1-F6EECF244321}">
                <p14:modId xmlns="" xmlns:p14="http://schemas.microsoft.com/office/powerpoint/2010/main" val="1367400042"/>
              </p:ext>
            </p:extLst>
          </p:nvPr>
        </p:nvGraphicFramePr>
        <p:xfrm>
          <a:off x="3286116" y="2928934"/>
          <a:ext cx="600075" cy="720725"/>
        </p:xfrm>
        <a:graphic>
          <a:graphicData uri="http://schemas.openxmlformats.org/presentationml/2006/ole">
            <p:oleObj spid="_x0000_s61550" r:id="rId6" imgW="144720" imgH="177120" progId="Equation.3">
              <p:embed/>
            </p:oleObj>
          </a:graphicData>
        </a:graphic>
      </p:graphicFrame>
      <p:sp>
        <p:nvSpPr>
          <p:cNvPr id="61456" name="Rectangle 15"/>
          <p:cNvSpPr>
            <a:spLocks noChangeArrowheads="1"/>
          </p:cNvSpPr>
          <p:nvPr/>
        </p:nvSpPr>
        <p:spPr bwMode="auto">
          <a:xfrm>
            <a:off x="4195763" y="39274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206862" name="Object 6"/>
          <p:cNvGraphicFramePr>
            <a:graphicFrameLocks noChangeAspect="1"/>
          </p:cNvGraphicFramePr>
          <p:nvPr>
            <p:extLst>
              <p:ext uri="{D42A27DB-BD31-4B8C-83A1-F6EECF244321}">
                <p14:modId xmlns="" xmlns:p14="http://schemas.microsoft.com/office/powerpoint/2010/main" val="565575211"/>
              </p:ext>
            </p:extLst>
          </p:nvPr>
        </p:nvGraphicFramePr>
        <p:xfrm>
          <a:off x="3500430" y="3714752"/>
          <a:ext cx="3290888" cy="1316038"/>
        </p:xfrm>
        <a:graphic>
          <a:graphicData uri="http://schemas.openxmlformats.org/presentationml/2006/ole">
            <p:oleObj spid="_x0000_s61551" name="Equation" r:id="rId7" imgW="916920" imgH="359640" progId="">
              <p:embed/>
            </p:oleObj>
          </a:graphicData>
        </a:graphic>
      </p:graphicFrame>
      <p:sp>
        <p:nvSpPr>
          <p:cNvPr id="61457" name="Rectangle 17"/>
          <p:cNvSpPr>
            <a:spLocks noChangeArrowheads="1"/>
          </p:cNvSpPr>
          <p:nvPr/>
        </p:nvSpPr>
        <p:spPr bwMode="auto">
          <a:xfrm>
            <a:off x="3667125" y="43767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206864" name="Object 7"/>
          <p:cNvGraphicFramePr>
            <a:graphicFrameLocks noChangeAspect="1"/>
          </p:cNvGraphicFramePr>
          <p:nvPr>
            <p:extLst>
              <p:ext uri="{D42A27DB-BD31-4B8C-83A1-F6EECF244321}">
                <p14:modId xmlns="" xmlns:p14="http://schemas.microsoft.com/office/powerpoint/2010/main" val="3957150519"/>
              </p:ext>
            </p:extLst>
          </p:nvPr>
        </p:nvGraphicFramePr>
        <p:xfrm>
          <a:off x="1394185" y="5009604"/>
          <a:ext cx="6500812" cy="1427163"/>
        </p:xfrm>
        <a:graphic>
          <a:graphicData uri="http://schemas.openxmlformats.org/presentationml/2006/ole">
            <p:oleObj spid="_x0000_s61552" name="Equation" r:id="rId8" imgW="1678320" imgH="359640" progId="">
              <p:embed/>
            </p:oleObj>
          </a:graphicData>
        </a:graphic>
      </p:graphicFrame>
      <p:graphicFrame>
        <p:nvGraphicFramePr>
          <p:cNvPr id="206866" name="Object 8"/>
          <p:cNvGraphicFramePr>
            <a:graphicFrameLocks noChangeAspect="1"/>
          </p:cNvGraphicFramePr>
          <p:nvPr>
            <p:extLst>
              <p:ext uri="{D42A27DB-BD31-4B8C-83A1-F6EECF244321}">
                <p14:modId xmlns="" xmlns:p14="http://schemas.microsoft.com/office/powerpoint/2010/main" val="3190993852"/>
              </p:ext>
            </p:extLst>
          </p:nvPr>
        </p:nvGraphicFramePr>
        <p:xfrm>
          <a:off x="1397002" y="3908425"/>
          <a:ext cx="539750" cy="647700"/>
        </p:xfrm>
        <a:graphic>
          <a:graphicData uri="http://schemas.openxmlformats.org/presentationml/2006/ole">
            <p:oleObj spid="_x0000_s61553" r:id="rId9" imgW="144720" imgH="177120" progId="Equation.3">
              <p:embed/>
            </p:oleObj>
          </a:graphicData>
        </a:graphic>
      </p:graphicFrame>
      <p:sp>
        <p:nvSpPr>
          <p:cNvPr id="61458" name="Rectangle 24"/>
          <p:cNvSpPr>
            <a:spLocks noChangeArrowheads="1"/>
          </p:cNvSpPr>
          <p:nvPr/>
        </p:nvSpPr>
        <p:spPr bwMode="auto">
          <a:xfrm>
            <a:off x="498475" y="980728"/>
            <a:ext cx="8569325" cy="6093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rgbClr val="0033CC"/>
                </a:solidFill>
                <a:ea typeface="楷体_GB2312" pitchFamily="49" charset="-122"/>
              </a:rPr>
              <a:t>（</a:t>
            </a:r>
            <a:r>
              <a:rPr lang="en-US" altLang="zh-CN" sz="2800" dirty="0">
                <a:solidFill>
                  <a:srgbClr val="0033CC"/>
                </a:solidFill>
                <a:ea typeface="楷体_GB2312" pitchFamily="49" charset="-122"/>
              </a:rPr>
              <a:t>2</a:t>
            </a:r>
            <a:r>
              <a:rPr lang="zh-CN" altLang="en-US" sz="2800" dirty="0">
                <a:solidFill>
                  <a:srgbClr val="0033CC"/>
                </a:solidFill>
                <a:ea typeface="楷体_GB2312" pitchFamily="49" charset="-122"/>
              </a:rPr>
              <a:t>）确定中频宽 </a:t>
            </a:r>
            <a:r>
              <a:rPr lang="en-US" altLang="zh-CN" sz="2800" i="1" dirty="0">
                <a:solidFill>
                  <a:srgbClr val="0033CC"/>
                </a:solidFill>
                <a:ea typeface="楷体_GB2312" pitchFamily="49" charset="-122"/>
              </a:rPr>
              <a:t>h </a:t>
            </a:r>
            <a:r>
              <a:rPr lang="zh-CN" altLang="en-US" sz="2800" dirty="0">
                <a:solidFill>
                  <a:srgbClr val="0033CC"/>
                </a:solidFill>
                <a:ea typeface="楷体_GB2312" pitchFamily="49" charset="-122"/>
              </a:rPr>
              <a:t>值</a:t>
            </a:r>
          </a:p>
        </p:txBody>
      </p:sp>
      <p:sp>
        <p:nvSpPr>
          <p:cNvPr id="20"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7.6 </a:t>
            </a:r>
            <a:r>
              <a:rPr lang="zh-CN" altLang="en-US" sz="2000" b="1" dirty="0">
                <a:latin typeface="楷体" panose="02010609060101010101" pitchFamily="49" charset="-122"/>
                <a:ea typeface="楷体" panose="02010609060101010101" pitchFamily="49" charset="-122"/>
              </a:rPr>
              <a:t>机电反馈控制系统综合校正举例</a:t>
            </a:r>
          </a:p>
        </p:txBody>
      </p:sp>
      <p:graphicFrame>
        <p:nvGraphicFramePr>
          <p:cNvPr id="61555" name="Object 115"/>
          <p:cNvGraphicFramePr>
            <a:graphicFrameLocks noChangeAspect="1"/>
          </p:cNvGraphicFramePr>
          <p:nvPr/>
        </p:nvGraphicFramePr>
        <p:xfrm>
          <a:off x="5929322" y="2428868"/>
          <a:ext cx="2363788" cy="1020762"/>
        </p:xfrm>
        <a:graphic>
          <a:graphicData uri="http://schemas.openxmlformats.org/presentationml/2006/ole">
            <p:oleObj spid="_x0000_s61555" name="公式" r:id="rId10" imgW="1587240" imgH="685800" progId="Equation.3">
              <p:embed/>
            </p:oleObj>
          </a:graphicData>
        </a:graphic>
      </p:graphicFrame>
    </p:spTree>
    <p:extLst>
      <p:ext uri="{BB962C8B-B14F-4D97-AF65-F5344CB8AC3E}">
        <p14:creationId xmlns="" xmlns:p14="http://schemas.microsoft.com/office/powerpoint/2010/main" val="31705806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06860"/>
                                        </p:tgtEl>
                                        <p:attrNameLst>
                                          <p:attrName>style.visibility</p:attrName>
                                        </p:attrNameLst>
                                      </p:cBhvr>
                                      <p:to>
                                        <p:strVal val="visible"/>
                                      </p:to>
                                    </p:set>
                                    <p:animEffect transition="in" filter="checkerboard(across)">
                                      <p:cBhvr>
                                        <p:cTn id="7" dur="500"/>
                                        <p:tgtEl>
                                          <p:spTgt spid="206860"/>
                                        </p:tgtEl>
                                      </p:cBhvr>
                                    </p:animEffect>
                                  </p:childTnLst>
                                </p:cTn>
                              </p:par>
                              <p:par>
                                <p:cTn id="8" presetID="5" presetClass="entr" presetSubtype="10" fill="hold" nodeType="withEffect">
                                  <p:stCondLst>
                                    <p:cond delay="0"/>
                                  </p:stCondLst>
                                  <p:childTnLst>
                                    <p:set>
                                      <p:cBhvr>
                                        <p:cTn id="9" dur="1" fill="hold">
                                          <p:stCondLst>
                                            <p:cond delay="0"/>
                                          </p:stCondLst>
                                        </p:cTn>
                                        <p:tgtEl>
                                          <p:spTgt spid="206858"/>
                                        </p:tgtEl>
                                        <p:attrNameLst>
                                          <p:attrName>style.visibility</p:attrName>
                                        </p:attrNameLst>
                                      </p:cBhvr>
                                      <p:to>
                                        <p:strVal val="visible"/>
                                      </p:to>
                                    </p:set>
                                    <p:animEffect transition="in" filter="checkerboard(across)">
                                      <p:cBhvr>
                                        <p:cTn id="10" dur="500"/>
                                        <p:tgtEl>
                                          <p:spTgt spid="206858"/>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06867"/>
                                        </p:tgtEl>
                                        <p:attrNameLst>
                                          <p:attrName>style.visibility</p:attrName>
                                        </p:attrNameLst>
                                      </p:cBhvr>
                                      <p:to>
                                        <p:strVal val="visible"/>
                                      </p:to>
                                    </p:set>
                                    <p:animEffect transition="in" filter="checkerboard(across)">
                                      <p:cBhvr>
                                        <p:cTn id="13" dur="500"/>
                                        <p:tgtEl>
                                          <p:spTgt spid="206867"/>
                                        </p:tgtEl>
                                      </p:cBhvr>
                                    </p:animEffect>
                                  </p:childTnLst>
                                </p:cTn>
                              </p:par>
                              <p:par>
                                <p:cTn id="14" presetID="5" presetClass="entr" presetSubtype="10" fill="hold" nodeType="withEffect">
                                  <p:stCondLst>
                                    <p:cond delay="0"/>
                                  </p:stCondLst>
                                  <p:childTnLst>
                                    <p:set>
                                      <p:cBhvr>
                                        <p:cTn id="15" dur="1" fill="hold">
                                          <p:stCondLst>
                                            <p:cond delay="0"/>
                                          </p:stCondLst>
                                        </p:cTn>
                                        <p:tgtEl>
                                          <p:spTgt spid="206866"/>
                                        </p:tgtEl>
                                        <p:attrNameLst>
                                          <p:attrName>style.visibility</p:attrName>
                                        </p:attrNameLst>
                                      </p:cBhvr>
                                      <p:to>
                                        <p:strVal val="visible"/>
                                      </p:to>
                                    </p:set>
                                    <p:animEffect transition="in" filter="checkerboard(across)">
                                      <p:cBhvr>
                                        <p:cTn id="16" dur="500"/>
                                        <p:tgtEl>
                                          <p:spTgt spid="206866"/>
                                        </p:tgtEl>
                                      </p:cBhvr>
                                    </p:animEffect>
                                  </p:childTnLst>
                                </p:cTn>
                              </p:par>
                              <p:par>
                                <p:cTn id="17" presetID="5" presetClass="entr" presetSubtype="10" fill="hold" nodeType="withEffect">
                                  <p:stCondLst>
                                    <p:cond delay="0"/>
                                  </p:stCondLst>
                                  <p:childTnLst>
                                    <p:set>
                                      <p:cBhvr>
                                        <p:cTn id="18" dur="1" fill="hold">
                                          <p:stCondLst>
                                            <p:cond delay="0"/>
                                          </p:stCondLst>
                                        </p:cTn>
                                        <p:tgtEl>
                                          <p:spTgt spid="206862"/>
                                        </p:tgtEl>
                                        <p:attrNameLst>
                                          <p:attrName>style.visibility</p:attrName>
                                        </p:attrNameLst>
                                      </p:cBhvr>
                                      <p:to>
                                        <p:strVal val="visible"/>
                                      </p:to>
                                    </p:set>
                                    <p:animEffect transition="in" filter="checkerboard(across)">
                                      <p:cBhvr>
                                        <p:cTn id="19" dur="500"/>
                                        <p:tgtEl>
                                          <p:spTgt spid="20686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nodeType="clickEffect">
                                  <p:stCondLst>
                                    <p:cond delay="0"/>
                                  </p:stCondLst>
                                  <p:childTnLst>
                                    <p:set>
                                      <p:cBhvr>
                                        <p:cTn id="23" dur="1" fill="hold">
                                          <p:stCondLst>
                                            <p:cond delay="0"/>
                                          </p:stCondLst>
                                        </p:cTn>
                                        <p:tgtEl>
                                          <p:spTgt spid="206864"/>
                                        </p:tgtEl>
                                        <p:attrNameLst>
                                          <p:attrName>style.visibility</p:attrName>
                                        </p:attrNameLst>
                                      </p:cBhvr>
                                      <p:to>
                                        <p:strVal val="visible"/>
                                      </p:to>
                                    </p:set>
                                    <p:animEffect transition="in" filter="strips(downRight)">
                                      <p:cBhvr>
                                        <p:cTn id="24" dur="500"/>
                                        <p:tgtEl>
                                          <p:spTgt spid="206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6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1" name="Rectangle 4"/>
          <p:cNvSpPr>
            <a:spLocks noChangeArrowheads="1"/>
          </p:cNvSpPr>
          <p:nvPr/>
        </p:nvSpPr>
        <p:spPr bwMode="auto">
          <a:xfrm>
            <a:off x="3195638" y="39592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2472" name="Rectangle 5"/>
          <p:cNvSpPr>
            <a:spLocks noChangeArrowheads="1"/>
          </p:cNvSpPr>
          <p:nvPr/>
        </p:nvSpPr>
        <p:spPr bwMode="auto">
          <a:xfrm>
            <a:off x="3186113" y="40735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62466" name="Object 2"/>
          <p:cNvGraphicFramePr>
            <a:graphicFrameLocks noChangeAspect="1"/>
          </p:cNvGraphicFramePr>
          <p:nvPr>
            <p:extLst>
              <p:ext uri="{D42A27DB-BD31-4B8C-83A1-F6EECF244321}">
                <p14:modId xmlns="" xmlns:p14="http://schemas.microsoft.com/office/powerpoint/2010/main" val="4220946406"/>
              </p:ext>
            </p:extLst>
          </p:nvPr>
        </p:nvGraphicFramePr>
        <p:xfrm>
          <a:off x="2856045" y="1248420"/>
          <a:ext cx="2511425" cy="644525"/>
        </p:xfrm>
        <a:graphic>
          <a:graphicData uri="http://schemas.openxmlformats.org/presentationml/2006/ole">
            <p:oleObj spid="_x0000_s62522" name="Equation" r:id="rId3" imgW="756000" imgH="187920" progId="">
              <p:embed/>
            </p:oleObj>
          </a:graphicData>
        </a:graphic>
      </p:graphicFrame>
      <p:graphicFrame>
        <p:nvGraphicFramePr>
          <p:cNvPr id="62467" name="Object 3"/>
          <p:cNvGraphicFramePr>
            <a:graphicFrameLocks noChangeAspect="1"/>
          </p:cNvGraphicFramePr>
          <p:nvPr/>
        </p:nvGraphicFramePr>
        <p:xfrm>
          <a:off x="928688" y="1714500"/>
          <a:ext cx="3154362" cy="1049338"/>
        </p:xfrm>
        <a:graphic>
          <a:graphicData uri="http://schemas.openxmlformats.org/presentationml/2006/ole">
            <p:oleObj spid="_x0000_s62523" name="Equation" r:id="rId4" imgW="1099440" imgH="359640" progId="">
              <p:embed/>
            </p:oleObj>
          </a:graphicData>
        </a:graphic>
      </p:graphicFrame>
      <p:sp>
        <p:nvSpPr>
          <p:cNvPr id="62473" name="Rectangle 11"/>
          <p:cNvSpPr>
            <a:spLocks noChangeArrowheads="1"/>
          </p:cNvSpPr>
          <p:nvPr/>
        </p:nvSpPr>
        <p:spPr bwMode="auto">
          <a:xfrm>
            <a:off x="3643313" y="37877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207882" name="Object 4"/>
          <p:cNvGraphicFramePr>
            <a:graphicFrameLocks noChangeAspect="1"/>
          </p:cNvGraphicFramePr>
          <p:nvPr/>
        </p:nvGraphicFramePr>
        <p:xfrm>
          <a:off x="2500313" y="2643188"/>
          <a:ext cx="4392612" cy="2005012"/>
        </p:xfrm>
        <a:graphic>
          <a:graphicData uri="http://schemas.openxmlformats.org/presentationml/2006/ole">
            <p:oleObj spid="_x0000_s62524" r:id="rId5" imgW="1464120" imgH="660600" progId="Equation.3">
              <p:embed/>
            </p:oleObj>
          </a:graphicData>
        </a:graphic>
      </p:graphicFrame>
      <p:sp>
        <p:nvSpPr>
          <p:cNvPr id="62474" name="Rectangle 13"/>
          <p:cNvSpPr>
            <a:spLocks noChangeArrowheads="1"/>
          </p:cNvSpPr>
          <p:nvPr/>
        </p:nvSpPr>
        <p:spPr bwMode="auto">
          <a:xfrm>
            <a:off x="4029075" y="40878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207884" name="Object 5"/>
          <p:cNvGraphicFramePr>
            <a:graphicFrameLocks noChangeAspect="1"/>
          </p:cNvGraphicFramePr>
          <p:nvPr>
            <p:extLst>
              <p:ext uri="{D42A27DB-BD31-4B8C-83A1-F6EECF244321}">
                <p14:modId xmlns="" xmlns:p14="http://schemas.microsoft.com/office/powerpoint/2010/main" val="3272415572"/>
              </p:ext>
            </p:extLst>
          </p:nvPr>
        </p:nvGraphicFramePr>
        <p:xfrm>
          <a:off x="3401219" y="5703241"/>
          <a:ext cx="2520950" cy="647700"/>
        </p:xfrm>
        <a:graphic>
          <a:graphicData uri="http://schemas.openxmlformats.org/presentationml/2006/ole">
            <p:oleObj spid="_x0000_s62525" name="Equation" r:id="rId6" imgW="756000" imgH="187920" progId="">
              <p:embed/>
            </p:oleObj>
          </a:graphicData>
        </a:graphic>
      </p:graphicFrame>
      <p:sp>
        <p:nvSpPr>
          <p:cNvPr id="207886" name="Rectangle 14"/>
          <p:cNvSpPr>
            <a:spLocks noChangeArrowheads="1"/>
          </p:cNvSpPr>
          <p:nvPr/>
        </p:nvSpPr>
        <p:spPr bwMode="auto">
          <a:xfrm>
            <a:off x="665982" y="4708822"/>
            <a:ext cx="8100070" cy="1127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chemeClr val="tx2"/>
                </a:solidFill>
                <a:latin typeface="宋体" charset="-122"/>
              </a:rPr>
              <a:t>    既保证了</a:t>
            </a:r>
            <a:r>
              <a:rPr lang="zh-CN" altLang="en-US" sz="2800" dirty="0">
                <a:latin typeface="宋体" charset="-122"/>
              </a:rPr>
              <a:t>稳定性、快速性</a:t>
            </a:r>
            <a:r>
              <a:rPr lang="zh-CN" altLang="en-US" sz="2800" dirty="0">
                <a:solidFill>
                  <a:schemeClr val="tx2"/>
                </a:solidFill>
                <a:latin typeface="宋体" charset="-122"/>
              </a:rPr>
              <a:t>，又</a:t>
            </a:r>
            <a:r>
              <a:rPr lang="zh-CN" altLang="en-US" sz="2800" dirty="0">
                <a:latin typeface="宋体" charset="-122"/>
              </a:rPr>
              <a:t>保证了静态增益</a:t>
            </a:r>
            <a:r>
              <a:rPr lang="zh-CN" altLang="en-US" sz="2800" dirty="0">
                <a:solidFill>
                  <a:schemeClr val="tx2"/>
                </a:solidFill>
                <a:latin typeface="宋体" charset="-122"/>
              </a:rPr>
              <a:t>达到</a:t>
            </a:r>
          </a:p>
        </p:txBody>
      </p:sp>
      <p:sp>
        <p:nvSpPr>
          <p:cNvPr id="62476" name="Rectangle 18"/>
          <p:cNvSpPr>
            <a:spLocks noChangeArrowheads="1"/>
          </p:cNvSpPr>
          <p:nvPr/>
        </p:nvSpPr>
        <p:spPr bwMode="auto">
          <a:xfrm>
            <a:off x="198703" y="1141760"/>
            <a:ext cx="8964612" cy="1301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50000"/>
              </a:lnSpc>
            </a:pPr>
            <a:r>
              <a:rPr lang="zh-CN" altLang="en-US" sz="2800" dirty="0">
                <a:solidFill>
                  <a:srgbClr val="0033CC"/>
                </a:solidFill>
              </a:rPr>
              <a:t>  （</a:t>
            </a:r>
            <a:r>
              <a:rPr lang="en-US" altLang="zh-CN" sz="2800" dirty="0">
                <a:solidFill>
                  <a:srgbClr val="0033CC"/>
                </a:solidFill>
              </a:rPr>
              <a:t>4</a:t>
            </a:r>
            <a:r>
              <a:rPr lang="zh-CN" altLang="en-US" sz="2800" dirty="0">
                <a:solidFill>
                  <a:srgbClr val="0033CC"/>
                </a:solidFill>
              </a:rPr>
              <a:t>）为了保证 </a:t>
            </a:r>
            <a:r>
              <a:rPr lang="en-US" altLang="zh-CN" sz="2800" dirty="0">
                <a:solidFill>
                  <a:srgbClr val="0033CC"/>
                </a:solidFill>
              </a:rPr>
              <a:t>                         ，</a:t>
            </a:r>
            <a:r>
              <a:rPr lang="zh-CN" altLang="en-US" sz="2800" dirty="0">
                <a:solidFill>
                  <a:srgbClr val="0033CC"/>
                </a:solidFill>
              </a:rPr>
              <a:t>选</a:t>
            </a:r>
            <a:br>
              <a:rPr lang="zh-CN" altLang="en-US" sz="2800" dirty="0">
                <a:solidFill>
                  <a:srgbClr val="0033CC"/>
                </a:solidFill>
              </a:rPr>
            </a:br>
            <a:r>
              <a:rPr lang="zh-CN" altLang="en-US" sz="2800" dirty="0">
                <a:solidFill>
                  <a:srgbClr val="0033CC"/>
                </a:solidFill>
              </a:rPr>
              <a:t>                                       ，也就是说加入</a:t>
            </a:r>
            <a:r>
              <a:rPr lang="zh-CN" altLang="en-US" sz="2800" dirty="0"/>
              <a:t>滞后校正</a:t>
            </a:r>
          </a:p>
        </p:txBody>
      </p:sp>
      <p:sp>
        <p:nvSpPr>
          <p:cNvPr id="16"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7.6 </a:t>
            </a:r>
            <a:r>
              <a:rPr lang="zh-CN" altLang="en-US" sz="2000" b="1" dirty="0">
                <a:latin typeface="楷体" panose="02010609060101010101" pitchFamily="49" charset="-122"/>
                <a:ea typeface="楷体" panose="02010609060101010101" pitchFamily="49" charset="-122"/>
              </a:rPr>
              <a:t>机电反馈控制系统综合校正举例</a:t>
            </a:r>
          </a:p>
        </p:txBody>
      </p:sp>
    </p:spTree>
    <p:extLst>
      <p:ext uri="{BB962C8B-B14F-4D97-AF65-F5344CB8AC3E}">
        <p14:creationId xmlns="" xmlns:p14="http://schemas.microsoft.com/office/powerpoint/2010/main" val="23475645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07882"/>
                                        </p:tgtEl>
                                        <p:attrNameLst>
                                          <p:attrName>style.visibility</p:attrName>
                                        </p:attrNameLst>
                                      </p:cBhvr>
                                      <p:to>
                                        <p:strVal val="visible"/>
                                      </p:to>
                                    </p:set>
                                    <p:animEffect transition="in" filter="checkerboard(across)">
                                      <p:cBhvr>
                                        <p:cTn id="7" dur="500"/>
                                        <p:tgtEl>
                                          <p:spTgt spid="207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07884"/>
                                        </p:tgtEl>
                                        <p:attrNameLst>
                                          <p:attrName>style.visibility</p:attrName>
                                        </p:attrNameLst>
                                      </p:cBhvr>
                                      <p:to>
                                        <p:strVal val="visible"/>
                                      </p:to>
                                    </p:set>
                                    <p:animEffect transition="in" filter="slide(fromBottom)">
                                      <p:cBhvr>
                                        <p:cTn id="12" dur="500"/>
                                        <p:tgtEl>
                                          <p:spTgt spid="207884"/>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07886"/>
                                        </p:tgtEl>
                                        <p:attrNameLst>
                                          <p:attrName>style.visibility</p:attrName>
                                        </p:attrNameLst>
                                      </p:cBhvr>
                                      <p:to>
                                        <p:strVal val="visible"/>
                                      </p:to>
                                    </p:set>
                                    <p:animEffect transition="in" filter="slide(fromBottom)">
                                      <p:cBhvr>
                                        <p:cTn id="15" dur="500"/>
                                        <p:tgtEl>
                                          <p:spTgt spid="207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8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55658" y="1264257"/>
            <a:ext cx="9088341" cy="5189079"/>
            <a:chOff x="0" y="572"/>
            <a:chExt cx="5760" cy="3402"/>
          </a:xfrm>
        </p:grpSpPr>
        <p:sp>
          <p:nvSpPr>
            <p:cNvPr id="107538" name="Line 10"/>
            <p:cNvSpPr>
              <a:spLocks noChangeShapeType="1"/>
            </p:cNvSpPr>
            <p:nvPr/>
          </p:nvSpPr>
          <p:spPr bwMode="auto">
            <a:xfrm>
              <a:off x="22" y="3974"/>
              <a:ext cx="5713" cy="0"/>
            </a:xfrm>
            <a:prstGeom prst="line">
              <a:avLst/>
            </a:prstGeom>
            <a:noFill/>
            <a:ln w="6350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7539" name="Line 11"/>
            <p:cNvSpPr>
              <a:spLocks noChangeShapeType="1"/>
            </p:cNvSpPr>
            <p:nvPr/>
          </p:nvSpPr>
          <p:spPr bwMode="auto">
            <a:xfrm>
              <a:off x="0" y="572"/>
              <a:ext cx="5760" cy="0"/>
            </a:xfrm>
            <a:prstGeom prst="line">
              <a:avLst/>
            </a:prstGeom>
            <a:noFill/>
            <a:ln w="6350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pic>
        <p:nvPicPr>
          <p:cNvPr id="107523" name="Picture 14" descr="kz336"/>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258823" y="1011212"/>
            <a:ext cx="8677275" cy="5229225"/>
          </a:xfrm>
          <a:noFill/>
        </p:spPr>
      </p:pic>
      <p:grpSp>
        <p:nvGrpSpPr>
          <p:cNvPr id="3" name="Group 15"/>
          <p:cNvGrpSpPr>
            <a:grpSpLocks/>
          </p:cNvGrpSpPr>
          <p:nvPr/>
        </p:nvGrpSpPr>
        <p:grpSpPr bwMode="auto">
          <a:xfrm>
            <a:off x="857250" y="1668438"/>
            <a:ext cx="7072313" cy="4738687"/>
            <a:chOff x="540" y="779"/>
            <a:chExt cx="4455" cy="2985"/>
          </a:xfrm>
        </p:grpSpPr>
        <p:sp>
          <p:nvSpPr>
            <p:cNvPr id="107530" name="Line 16"/>
            <p:cNvSpPr>
              <a:spLocks noChangeShapeType="1"/>
            </p:cNvSpPr>
            <p:nvPr/>
          </p:nvSpPr>
          <p:spPr bwMode="auto">
            <a:xfrm>
              <a:off x="1297" y="2358"/>
              <a:ext cx="1210" cy="509"/>
            </a:xfrm>
            <a:prstGeom prst="line">
              <a:avLst/>
            </a:prstGeom>
            <a:noFill/>
            <a:ln w="381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7531" name="Line 17"/>
            <p:cNvSpPr>
              <a:spLocks noChangeShapeType="1"/>
            </p:cNvSpPr>
            <p:nvPr/>
          </p:nvSpPr>
          <p:spPr bwMode="auto">
            <a:xfrm flipV="1">
              <a:off x="2508" y="2849"/>
              <a:ext cx="2487" cy="16"/>
            </a:xfrm>
            <a:prstGeom prst="line">
              <a:avLst/>
            </a:prstGeom>
            <a:noFill/>
            <a:ln w="381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7532" name="Line 18"/>
            <p:cNvSpPr>
              <a:spLocks noChangeShapeType="1"/>
            </p:cNvSpPr>
            <p:nvPr/>
          </p:nvSpPr>
          <p:spPr bwMode="auto">
            <a:xfrm>
              <a:off x="540" y="779"/>
              <a:ext cx="743" cy="279"/>
            </a:xfrm>
            <a:prstGeom prst="line">
              <a:avLst/>
            </a:prstGeom>
            <a:noFill/>
            <a:ln w="38100">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7533" name="Line 19"/>
            <p:cNvSpPr>
              <a:spLocks noChangeShapeType="1"/>
            </p:cNvSpPr>
            <p:nvPr/>
          </p:nvSpPr>
          <p:spPr bwMode="auto">
            <a:xfrm>
              <a:off x="1267" y="1052"/>
              <a:ext cx="1239" cy="991"/>
            </a:xfrm>
            <a:prstGeom prst="line">
              <a:avLst/>
            </a:prstGeom>
            <a:noFill/>
            <a:ln w="38100">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7534" name="Line 20"/>
            <p:cNvSpPr>
              <a:spLocks noChangeShapeType="1"/>
            </p:cNvSpPr>
            <p:nvPr/>
          </p:nvSpPr>
          <p:spPr bwMode="auto">
            <a:xfrm>
              <a:off x="2500" y="2044"/>
              <a:ext cx="1359" cy="500"/>
            </a:xfrm>
            <a:prstGeom prst="line">
              <a:avLst/>
            </a:prstGeom>
            <a:noFill/>
            <a:ln w="38100">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7535" name="Line 21"/>
            <p:cNvSpPr>
              <a:spLocks noChangeShapeType="1"/>
            </p:cNvSpPr>
            <p:nvPr/>
          </p:nvSpPr>
          <p:spPr bwMode="auto">
            <a:xfrm>
              <a:off x="3853" y="2536"/>
              <a:ext cx="724" cy="554"/>
            </a:xfrm>
            <a:prstGeom prst="line">
              <a:avLst/>
            </a:prstGeom>
            <a:noFill/>
            <a:ln w="38100">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7536" name="Line 22"/>
            <p:cNvSpPr>
              <a:spLocks noChangeShapeType="1"/>
            </p:cNvSpPr>
            <p:nvPr/>
          </p:nvSpPr>
          <p:spPr bwMode="auto">
            <a:xfrm>
              <a:off x="4568" y="3089"/>
              <a:ext cx="357" cy="466"/>
            </a:xfrm>
            <a:prstGeom prst="line">
              <a:avLst/>
            </a:prstGeom>
            <a:noFill/>
            <a:ln w="38100">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7537" name="Line 23"/>
            <p:cNvSpPr>
              <a:spLocks noChangeShapeType="1"/>
            </p:cNvSpPr>
            <p:nvPr/>
          </p:nvSpPr>
          <p:spPr bwMode="auto">
            <a:xfrm>
              <a:off x="4925" y="3554"/>
              <a:ext cx="34" cy="210"/>
            </a:xfrm>
            <a:prstGeom prst="line">
              <a:avLst/>
            </a:prstGeom>
            <a:noFill/>
            <a:ln w="38100">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107525" name="Rectangle 2"/>
          <p:cNvSpPr>
            <a:spLocks noGrp="1" noChangeArrowheads="1"/>
          </p:cNvSpPr>
          <p:nvPr>
            <p:ph type="title"/>
          </p:nvPr>
        </p:nvSpPr>
        <p:spPr>
          <a:xfrm>
            <a:off x="395288" y="620688"/>
            <a:ext cx="7416800" cy="936625"/>
          </a:xfrm>
        </p:spPr>
        <p:txBody>
          <a:bodyPr/>
          <a:lstStyle/>
          <a:p>
            <a:pPr algn="l"/>
            <a:r>
              <a:rPr lang="zh-CN" altLang="en-US" sz="3200">
                <a:latin typeface="隶书" pitchFamily="49" charset="-122"/>
              </a:rPr>
              <a:t>  </a:t>
            </a:r>
            <a:endParaRPr lang="zh-CN" altLang="en-US" sz="3600">
              <a:latin typeface="隶书" pitchFamily="49" charset="-122"/>
            </a:endParaRPr>
          </a:p>
        </p:txBody>
      </p:sp>
      <p:sp>
        <p:nvSpPr>
          <p:cNvPr id="107526" name="Rectangle 3"/>
          <p:cNvSpPr>
            <a:spLocks noChangeArrowheads="1"/>
          </p:cNvSpPr>
          <p:nvPr/>
        </p:nvSpPr>
        <p:spPr bwMode="auto">
          <a:xfrm>
            <a:off x="3486150" y="3425825"/>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07527" name="Rectangle 4"/>
          <p:cNvSpPr>
            <a:spLocks noChangeArrowheads="1"/>
          </p:cNvSpPr>
          <p:nvPr/>
        </p:nvSpPr>
        <p:spPr bwMode="auto">
          <a:xfrm>
            <a:off x="3195638" y="372586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sp>
        <p:nvSpPr>
          <p:cNvPr id="107528" name="Rectangle 5"/>
          <p:cNvSpPr>
            <a:spLocks noChangeArrowheads="1"/>
          </p:cNvSpPr>
          <p:nvPr/>
        </p:nvSpPr>
        <p:spPr bwMode="auto">
          <a:xfrm>
            <a:off x="3186113" y="384016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cxnSp>
        <p:nvCxnSpPr>
          <p:cNvPr id="107529" name="直接连接符 19"/>
          <p:cNvCxnSpPr>
            <a:cxnSpLocks noChangeShapeType="1"/>
          </p:cNvCxnSpPr>
          <p:nvPr/>
        </p:nvCxnSpPr>
        <p:spPr bwMode="auto">
          <a:xfrm>
            <a:off x="857250" y="4168750"/>
            <a:ext cx="1214438" cy="1588"/>
          </a:xfrm>
          <a:prstGeom prst="line">
            <a:avLst/>
          </a:prstGeom>
          <a:noFill/>
          <a:ln w="38100" algn="ctr">
            <a:solidFill>
              <a:srgbClr val="FF0000"/>
            </a:solidFill>
            <a:round/>
            <a:headEnd/>
            <a:tailEnd/>
          </a:ln>
          <a:extLst>
            <a:ext uri="{909E8E84-426E-40DD-AFC4-6F175D3DCCD1}">
              <a14:hiddenFill xmlns="" xmlns:a14="http://schemas.microsoft.com/office/drawing/2010/main">
                <a:noFill/>
              </a14:hiddenFill>
            </a:ext>
          </a:extLst>
        </p:spPr>
      </p:cxnSp>
      <p:sp>
        <p:nvSpPr>
          <p:cNvPr id="20"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7.6 </a:t>
            </a:r>
            <a:r>
              <a:rPr lang="zh-CN" altLang="en-US" sz="2000" b="1" dirty="0">
                <a:latin typeface="楷体" panose="02010609060101010101" pitchFamily="49" charset="-122"/>
                <a:ea typeface="楷体" panose="02010609060101010101" pitchFamily="49" charset="-122"/>
              </a:rPr>
              <a:t>机电反馈控制系统综合校正举例</a:t>
            </a:r>
          </a:p>
        </p:txBody>
      </p:sp>
    </p:spTree>
    <p:extLst>
      <p:ext uri="{BB962C8B-B14F-4D97-AF65-F5344CB8AC3E}">
        <p14:creationId xmlns="" xmlns:p14="http://schemas.microsoft.com/office/powerpoint/2010/main" val="2335660285"/>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3"/>
          <p:cNvSpPr>
            <a:spLocks noChangeArrowheads="1"/>
          </p:cNvSpPr>
          <p:nvPr/>
        </p:nvSpPr>
        <p:spPr bwMode="auto">
          <a:xfrm>
            <a:off x="3486150" y="39020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3494" name="Rectangle 4"/>
          <p:cNvSpPr>
            <a:spLocks noChangeArrowheads="1"/>
          </p:cNvSpPr>
          <p:nvPr/>
        </p:nvSpPr>
        <p:spPr bwMode="auto">
          <a:xfrm>
            <a:off x="3195638" y="42021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3495" name="Rectangle 5"/>
          <p:cNvSpPr>
            <a:spLocks noChangeArrowheads="1"/>
          </p:cNvSpPr>
          <p:nvPr/>
        </p:nvSpPr>
        <p:spPr bwMode="auto">
          <a:xfrm>
            <a:off x="3186113" y="43164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3496" name="Rectangle 7"/>
          <p:cNvSpPr>
            <a:spLocks noChangeArrowheads="1"/>
          </p:cNvSpPr>
          <p:nvPr/>
        </p:nvSpPr>
        <p:spPr bwMode="auto">
          <a:xfrm>
            <a:off x="2838450" y="426878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456711" name="Object 2"/>
          <p:cNvGraphicFramePr>
            <a:graphicFrameLocks noChangeAspect="1"/>
          </p:cNvGraphicFramePr>
          <p:nvPr>
            <p:extLst>
              <p:ext uri="{D42A27DB-BD31-4B8C-83A1-F6EECF244321}">
                <p14:modId xmlns="" xmlns:p14="http://schemas.microsoft.com/office/powerpoint/2010/main" val="2235693680"/>
              </p:ext>
            </p:extLst>
          </p:nvPr>
        </p:nvGraphicFramePr>
        <p:xfrm>
          <a:off x="90488" y="2980407"/>
          <a:ext cx="8839200" cy="1011238"/>
        </p:xfrm>
        <a:graphic>
          <a:graphicData uri="http://schemas.openxmlformats.org/presentationml/2006/ole">
            <p:oleObj spid="_x0000_s63518" name="Equation" r:id="rId3" imgW="3244320" imgH="392040" progId="">
              <p:embed/>
            </p:oleObj>
          </a:graphicData>
        </a:graphic>
      </p:graphicFrame>
      <p:graphicFrame>
        <p:nvGraphicFramePr>
          <p:cNvPr id="456712" name="Object 3"/>
          <p:cNvGraphicFramePr>
            <a:graphicFrameLocks noChangeAspect="1"/>
          </p:cNvGraphicFramePr>
          <p:nvPr>
            <p:extLst>
              <p:ext uri="{D42A27DB-BD31-4B8C-83A1-F6EECF244321}">
                <p14:modId xmlns="" xmlns:p14="http://schemas.microsoft.com/office/powerpoint/2010/main" val="1280272625"/>
              </p:ext>
            </p:extLst>
          </p:nvPr>
        </p:nvGraphicFramePr>
        <p:xfrm>
          <a:off x="3286125" y="4552032"/>
          <a:ext cx="3144838" cy="1130300"/>
        </p:xfrm>
        <a:graphic>
          <a:graphicData uri="http://schemas.openxmlformats.org/presentationml/2006/ole">
            <p:oleObj spid="_x0000_s63519" name="Equation" r:id="rId4" imgW="916920" imgH="327600" progId="">
              <p:embed/>
            </p:oleObj>
          </a:graphicData>
        </a:graphic>
      </p:graphicFrame>
      <p:sp>
        <p:nvSpPr>
          <p:cNvPr id="208914" name="Rectangle 18"/>
          <p:cNvSpPr>
            <a:spLocks noChangeArrowheads="1"/>
          </p:cNvSpPr>
          <p:nvPr/>
        </p:nvSpPr>
        <p:spPr bwMode="auto">
          <a:xfrm>
            <a:off x="142875" y="2480345"/>
            <a:ext cx="7986713"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a:solidFill>
                  <a:schemeClr val="tx2"/>
                </a:solidFill>
                <a:latin typeface="Verdana" pitchFamily="34" charset="0"/>
              </a:rPr>
              <a:t>	校正后系统的开环传递函数为</a:t>
            </a:r>
          </a:p>
        </p:txBody>
      </p:sp>
      <p:sp>
        <p:nvSpPr>
          <p:cNvPr id="208915" name="Rectangle 19"/>
          <p:cNvSpPr>
            <a:spLocks noChangeArrowheads="1"/>
          </p:cNvSpPr>
          <p:nvPr/>
        </p:nvSpPr>
        <p:spPr bwMode="auto">
          <a:xfrm>
            <a:off x="1056481" y="4036223"/>
            <a:ext cx="61595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chemeClr val="tx2"/>
                </a:solidFill>
                <a:latin typeface="Verdana" pitchFamily="34" charset="0"/>
              </a:rPr>
              <a:t>综上所述，可选择</a:t>
            </a:r>
            <a:r>
              <a:rPr lang="zh-CN" altLang="en-US" sz="2800" dirty="0">
                <a:latin typeface="Verdana" pitchFamily="34" charset="0"/>
              </a:rPr>
              <a:t>滞后校正</a:t>
            </a:r>
          </a:p>
        </p:txBody>
      </p:sp>
      <p:sp>
        <p:nvSpPr>
          <p:cNvPr id="208916" name="Rectangle 20"/>
          <p:cNvSpPr>
            <a:spLocks noChangeArrowheads="1"/>
          </p:cNvSpPr>
          <p:nvPr/>
        </p:nvSpPr>
        <p:spPr bwMode="auto">
          <a:xfrm>
            <a:off x="142875" y="5711031"/>
            <a:ext cx="770572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chemeClr val="tx2"/>
                </a:solidFill>
                <a:latin typeface="楷体_GB2312" pitchFamily="49" charset="-122"/>
                <a:ea typeface="楷体_GB2312" pitchFamily="49" charset="-122"/>
              </a:rPr>
              <a:t>	这个校正很容易用</a:t>
            </a:r>
            <a:r>
              <a:rPr lang="zh-CN" altLang="en-US" sz="2800" dirty="0">
                <a:latin typeface="楷体_GB2312" pitchFamily="49" charset="-122"/>
                <a:ea typeface="楷体_GB2312" pitchFamily="49" charset="-122"/>
              </a:rPr>
              <a:t>滞后网络</a:t>
            </a:r>
            <a:r>
              <a:rPr lang="zh-CN" altLang="en-US" sz="2800" dirty="0">
                <a:solidFill>
                  <a:schemeClr val="tx2"/>
                </a:solidFill>
                <a:latin typeface="楷体_GB2312" pitchFamily="49" charset="-122"/>
                <a:ea typeface="楷体_GB2312" pitchFamily="49" charset="-122"/>
              </a:rPr>
              <a:t>实现。</a:t>
            </a:r>
          </a:p>
        </p:txBody>
      </p:sp>
      <p:sp>
        <p:nvSpPr>
          <p:cNvPr id="63500" name="Rectangle 5"/>
          <p:cNvSpPr>
            <a:spLocks noChangeArrowheads="1"/>
          </p:cNvSpPr>
          <p:nvPr/>
        </p:nvSpPr>
        <p:spPr bwMode="auto">
          <a:xfrm>
            <a:off x="144463" y="908720"/>
            <a:ext cx="8820150" cy="1643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a:solidFill>
                  <a:srgbClr val="0033CC"/>
                </a:solidFill>
                <a:latin typeface="宋体" charset="-122"/>
              </a:rPr>
              <a:t>	系统的固有对数幅频特性如上</a:t>
            </a:r>
            <a:r>
              <a:rPr lang="zh-CN" altLang="en-US" sz="2800">
                <a:solidFill>
                  <a:srgbClr val="0033CC"/>
                </a:solidFill>
                <a:latin typeface="宋体" charset="-122"/>
                <a:hlinkClick r:id="rId5" action="ppaction://hlinksldjump"/>
              </a:rPr>
              <a:t>图①</a:t>
            </a:r>
            <a:r>
              <a:rPr lang="zh-CN" altLang="en-US" sz="2800">
                <a:solidFill>
                  <a:srgbClr val="0033CC"/>
                </a:solidFill>
                <a:latin typeface="宋体" charset="-122"/>
              </a:rPr>
              <a:t>所示，希望对数幅频特性如</a:t>
            </a:r>
            <a:r>
              <a:rPr lang="zh-CN" altLang="en-US" sz="2800">
                <a:solidFill>
                  <a:srgbClr val="0033CC"/>
                </a:solidFill>
                <a:latin typeface="宋体" charset="-122"/>
                <a:hlinkClick r:id="rId5" action="ppaction://hlinksldjump"/>
              </a:rPr>
              <a:t>图②</a:t>
            </a:r>
            <a:r>
              <a:rPr lang="zh-CN" altLang="en-US" sz="2800">
                <a:solidFill>
                  <a:srgbClr val="0033CC"/>
                </a:solidFill>
                <a:latin typeface="宋体" charset="-122"/>
              </a:rPr>
              <a:t>所示，两者之差即为校正装置对数幅频特性，如</a:t>
            </a:r>
            <a:r>
              <a:rPr lang="zh-CN" altLang="en-US" sz="2800">
                <a:solidFill>
                  <a:srgbClr val="0033CC"/>
                </a:solidFill>
                <a:latin typeface="宋体" charset="-122"/>
                <a:hlinkClick r:id="rId5" action="ppaction://hlinksldjump"/>
              </a:rPr>
              <a:t>图中③</a:t>
            </a:r>
            <a:r>
              <a:rPr lang="zh-CN" altLang="en-US" sz="2800">
                <a:solidFill>
                  <a:srgbClr val="0033CC"/>
                </a:solidFill>
                <a:latin typeface="宋体" charset="-122"/>
              </a:rPr>
              <a:t>所示。</a:t>
            </a:r>
          </a:p>
        </p:txBody>
      </p:sp>
      <p:sp>
        <p:nvSpPr>
          <p:cNvPr id="16"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7.6 </a:t>
            </a:r>
            <a:r>
              <a:rPr lang="zh-CN" altLang="en-US" sz="2000" b="1" dirty="0">
                <a:latin typeface="楷体" panose="02010609060101010101" pitchFamily="49" charset="-122"/>
                <a:ea typeface="楷体" panose="02010609060101010101" pitchFamily="49" charset="-122"/>
              </a:rPr>
              <a:t>机电反馈控制系统综合校正举例</a:t>
            </a:r>
          </a:p>
        </p:txBody>
      </p:sp>
    </p:spTree>
    <p:extLst>
      <p:ext uri="{BB962C8B-B14F-4D97-AF65-F5344CB8AC3E}">
        <p14:creationId xmlns="" xmlns:p14="http://schemas.microsoft.com/office/powerpoint/2010/main" val="9351112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8914"/>
                                        </p:tgtEl>
                                        <p:attrNameLst>
                                          <p:attrName>style.visibility</p:attrName>
                                        </p:attrNameLst>
                                      </p:cBhvr>
                                      <p:to>
                                        <p:strVal val="visible"/>
                                      </p:to>
                                    </p:set>
                                    <p:animEffect transition="in" filter="checkerboard(across)">
                                      <p:cBhvr>
                                        <p:cTn id="7" dur="500"/>
                                        <p:tgtEl>
                                          <p:spTgt spid="208914"/>
                                        </p:tgtEl>
                                      </p:cBhvr>
                                    </p:animEffect>
                                  </p:childTnLst>
                                </p:cTn>
                              </p:par>
                              <p:par>
                                <p:cTn id="8" presetID="5" presetClass="entr" presetSubtype="10" fill="hold" nodeType="withEffect">
                                  <p:stCondLst>
                                    <p:cond delay="0"/>
                                  </p:stCondLst>
                                  <p:childTnLst>
                                    <p:set>
                                      <p:cBhvr>
                                        <p:cTn id="9" dur="1" fill="hold">
                                          <p:stCondLst>
                                            <p:cond delay="0"/>
                                          </p:stCondLst>
                                        </p:cTn>
                                        <p:tgtEl>
                                          <p:spTgt spid="456711"/>
                                        </p:tgtEl>
                                        <p:attrNameLst>
                                          <p:attrName>style.visibility</p:attrName>
                                        </p:attrNameLst>
                                      </p:cBhvr>
                                      <p:to>
                                        <p:strVal val="visible"/>
                                      </p:to>
                                    </p:set>
                                    <p:animEffect transition="in" filter="checkerboard(across)">
                                      <p:cBhvr>
                                        <p:cTn id="10" dur="500"/>
                                        <p:tgtEl>
                                          <p:spTgt spid="4567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08915"/>
                                        </p:tgtEl>
                                        <p:attrNameLst>
                                          <p:attrName>style.visibility</p:attrName>
                                        </p:attrNameLst>
                                      </p:cBhvr>
                                      <p:to>
                                        <p:strVal val="visible"/>
                                      </p:to>
                                    </p:set>
                                    <p:animEffect transition="in" filter="checkerboard(across)">
                                      <p:cBhvr>
                                        <p:cTn id="15" dur="500"/>
                                        <p:tgtEl>
                                          <p:spTgt spid="208915"/>
                                        </p:tgtEl>
                                      </p:cBhvr>
                                    </p:animEffect>
                                  </p:childTnLst>
                                </p:cTn>
                              </p:par>
                              <p:par>
                                <p:cTn id="16" presetID="5" presetClass="entr" presetSubtype="10" fill="hold" nodeType="withEffect">
                                  <p:stCondLst>
                                    <p:cond delay="0"/>
                                  </p:stCondLst>
                                  <p:childTnLst>
                                    <p:set>
                                      <p:cBhvr>
                                        <p:cTn id="17" dur="1" fill="hold">
                                          <p:stCondLst>
                                            <p:cond delay="0"/>
                                          </p:stCondLst>
                                        </p:cTn>
                                        <p:tgtEl>
                                          <p:spTgt spid="456712"/>
                                        </p:tgtEl>
                                        <p:attrNameLst>
                                          <p:attrName>style.visibility</p:attrName>
                                        </p:attrNameLst>
                                      </p:cBhvr>
                                      <p:to>
                                        <p:strVal val="visible"/>
                                      </p:to>
                                    </p:set>
                                    <p:animEffect transition="in" filter="checkerboard(across)">
                                      <p:cBhvr>
                                        <p:cTn id="18" dur="500"/>
                                        <p:tgtEl>
                                          <p:spTgt spid="456712"/>
                                        </p:tgtEl>
                                      </p:cBhvr>
                                    </p:animEffect>
                                  </p:childTnLst>
                                </p:cTn>
                              </p:par>
                            </p:childTnLst>
                          </p:cTn>
                        </p:par>
                        <p:par>
                          <p:cTn id="19" fill="hold" nodeType="afterGroup">
                            <p:stCondLst>
                              <p:cond delay="500"/>
                            </p:stCondLst>
                            <p:childTnLst>
                              <p:par>
                                <p:cTn id="20" presetID="5" presetClass="entr" presetSubtype="10" fill="hold" grpId="0" nodeType="afterEffect">
                                  <p:stCondLst>
                                    <p:cond delay="0"/>
                                  </p:stCondLst>
                                  <p:childTnLst>
                                    <p:set>
                                      <p:cBhvr>
                                        <p:cTn id="21" dur="1" fill="hold">
                                          <p:stCondLst>
                                            <p:cond delay="0"/>
                                          </p:stCondLst>
                                        </p:cTn>
                                        <p:tgtEl>
                                          <p:spTgt spid="208916"/>
                                        </p:tgtEl>
                                        <p:attrNameLst>
                                          <p:attrName>style.visibility</p:attrName>
                                        </p:attrNameLst>
                                      </p:cBhvr>
                                      <p:to>
                                        <p:strVal val="visible"/>
                                      </p:to>
                                    </p:set>
                                    <p:animEffect transition="in" filter="checkerboard(across)">
                                      <p:cBhvr>
                                        <p:cTn id="22" dur="500"/>
                                        <p:tgtEl>
                                          <p:spTgt spid="20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14" grpId="0"/>
      <p:bldP spid="208915" grpId="0"/>
      <p:bldP spid="20891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8602" name="Object 2"/>
          <p:cNvGraphicFramePr>
            <a:graphicFrameLocks noChangeAspect="1"/>
          </p:cNvGraphicFramePr>
          <p:nvPr>
            <p:extLst>
              <p:ext uri="{D42A27DB-BD31-4B8C-83A1-F6EECF244321}">
                <p14:modId xmlns="" xmlns:p14="http://schemas.microsoft.com/office/powerpoint/2010/main" val="1016760649"/>
              </p:ext>
            </p:extLst>
          </p:nvPr>
        </p:nvGraphicFramePr>
        <p:xfrm>
          <a:off x="285720" y="4572008"/>
          <a:ext cx="7216775" cy="1158875"/>
        </p:xfrm>
        <a:graphic>
          <a:graphicData uri="http://schemas.openxmlformats.org/presentationml/2006/ole">
            <p:oleObj spid="_x0000_s64528" name="Equation" r:id="rId3" imgW="2214720" imgH="349200" progId="">
              <p:embed/>
            </p:oleObj>
          </a:graphicData>
        </a:graphic>
      </p:graphicFrame>
      <p:sp>
        <p:nvSpPr>
          <p:cNvPr id="238604" name="Rectangle 12"/>
          <p:cNvSpPr>
            <a:spLocks noChangeArrowheads="1"/>
          </p:cNvSpPr>
          <p:nvPr/>
        </p:nvSpPr>
        <p:spPr bwMode="auto">
          <a:xfrm>
            <a:off x="928662" y="3929066"/>
            <a:ext cx="5761037"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en-US" altLang="zh-CN" sz="2800" dirty="0">
                <a:solidFill>
                  <a:schemeClr val="tx2"/>
                </a:solidFill>
              </a:rPr>
              <a:t>PID</a:t>
            </a:r>
            <a:r>
              <a:rPr lang="zh-CN" altLang="en-US" sz="2800" dirty="0">
                <a:solidFill>
                  <a:schemeClr val="tx2"/>
                </a:solidFill>
              </a:rPr>
              <a:t>校正传递函数应为</a:t>
            </a:r>
          </a:p>
        </p:txBody>
      </p:sp>
      <p:sp>
        <p:nvSpPr>
          <p:cNvPr id="238605" name="Rectangle 13"/>
          <p:cNvSpPr>
            <a:spLocks noChangeArrowheads="1"/>
          </p:cNvSpPr>
          <p:nvPr/>
        </p:nvSpPr>
        <p:spPr bwMode="auto">
          <a:xfrm>
            <a:off x="1214414" y="5715016"/>
            <a:ext cx="576103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chemeClr val="tx2"/>
                </a:solidFill>
                <a:latin typeface="楷体_GB2312" pitchFamily="49" charset="-122"/>
                <a:ea typeface="楷体_GB2312" pitchFamily="49" charset="-122"/>
              </a:rPr>
              <a:t>这里有</a:t>
            </a:r>
            <a:r>
              <a:rPr lang="zh-CN" altLang="en-US" sz="2800" dirty="0">
                <a:solidFill>
                  <a:srgbClr val="3333FF"/>
                </a:solidFill>
                <a:latin typeface="楷体_GB2312" pitchFamily="49" charset="-122"/>
                <a:ea typeface="楷体_GB2312" pitchFamily="49" charset="-122"/>
              </a:rPr>
              <a:t>三个待定系数</a:t>
            </a:r>
            <a:r>
              <a:rPr lang="zh-CN" altLang="en-US" sz="2800" dirty="0">
                <a:solidFill>
                  <a:schemeClr val="tx2"/>
                </a:solidFill>
                <a:latin typeface="宋体" charset="-122"/>
              </a:rPr>
              <a:t>。</a:t>
            </a:r>
          </a:p>
        </p:txBody>
      </p:sp>
      <p:sp>
        <p:nvSpPr>
          <p:cNvPr id="63500" name="Rectangle 14"/>
          <p:cNvSpPr>
            <a:spLocks noChangeArrowheads="1"/>
          </p:cNvSpPr>
          <p:nvPr/>
        </p:nvSpPr>
        <p:spPr bwMode="auto">
          <a:xfrm>
            <a:off x="0" y="1682057"/>
            <a:ext cx="9144000" cy="2554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rgbClr val="0033CC"/>
                </a:solidFill>
                <a:latin typeface="隶书" pitchFamily="49" charset="-122"/>
                <a:ea typeface="黑体" pitchFamily="49" charset="-122"/>
              </a:rPr>
              <a:t>	</a:t>
            </a:r>
            <a:r>
              <a:rPr lang="zh-CN" altLang="en-US" sz="3200" dirty="0">
                <a:solidFill>
                  <a:srgbClr val="0033CC"/>
                </a:solidFill>
                <a:latin typeface="隶书" pitchFamily="49" charset="-122"/>
                <a:ea typeface="隶书" pitchFamily="49" charset="-122"/>
              </a:rPr>
              <a:t>除了借助伯德图的系统频域综合设计方法，下面介绍着眼于使系统闭环极点落在希望的位置，依靠</a:t>
            </a:r>
            <a:r>
              <a:rPr lang="zh-CN" altLang="en-US" sz="3200" dirty="0">
                <a:solidFill>
                  <a:srgbClr val="3333FF"/>
                </a:solidFill>
                <a:latin typeface="隶书" pitchFamily="49" charset="-122"/>
                <a:ea typeface="隶书" pitchFamily="49" charset="-122"/>
              </a:rPr>
              <a:t>解析的方法</a:t>
            </a:r>
            <a:r>
              <a:rPr lang="zh-CN" altLang="en-US" sz="3200" dirty="0">
                <a:solidFill>
                  <a:srgbClr val="0033CC"/>
                </a:solidFill>
                <a:latin typeface="隶书" pitchFamily="49" charset="-122"/>
                <a:ea typeface="隶书" pitchFamily="49" charset="-122"/>
              </a:rPr>
              <a:t>确定</a:t>
            </a:r>
            <a:r>
              <a:rPr lang="en-US" altLang="zh-CN" sz="3200" dirty="0">
                <a:solidFill>
                  <a:srgbClr val="0033CC"/>
                </a:solidFill>
                <a:latin typeface="隶书" pitchFamily="49" charset="-122"/>
                <a:ea typeface="隶书" pitchFamily="49" charset="-122"/>
              </a:rPr>
              <a:t>PID</a:t>
            </a:r>
            <a:r>
              <a:rPr lang="zh-CN" altLang="en-US" sz="3200" dirty="0">
                <a:solidFill>
                  <a:srgbClr val="0033CC"/>
                </a:solidFill>
                <a:latin typeface="隶书" pitchFamily="49" charset="-122"/>
                <a:ea typeface="隶书" pitchFamily="49" charset="-122"/>
              </a:rPr>
              <a:t>参数,以及针对受控对象数学模型比较复杂，借助于</a:t>
            </a:r>
            <a:r>
              <a:rPr lang="zh-CN" altLang="en-US" sz="3200" dirty="0">
                <a:solidFill>
                  <a:srgbClr val="3333FF"/>
                </a:solidFill>
                <a:latin typeface="隶书" pitchFamily="49" charset="-122"/>
                <a:ea typeface="隶书" pitchFamily="49" charset="-122"/>
              </a:rPr>
              <a:t>实验的方法</a:t>
            </a:r>
            <a:r>
              <a:rPr lang="zh-CN" altLang="en-US" sz="3200" dirty="0">
                <a:solidFill>
                  <a:srgbClr val="0033CC"/>
                </a:solidFill>
                <a:latin typeface="隶书" pitchFamily="49" charset="-122"/>
                <a:ea typeface="隶书" pitchFamily="49" charset="-122"/>
              </a:rPr>
              <a:t>确定</a:t>
            </a:r>
            <a:r>
              <a:rPr lang="en-US" altLang="zh-CN" sz="3200" dirty="0">
                <a:solidFill>
                  <a:srgbClr val="0033CC"/>
                </a:solidFill>
                <a:latin typeface="隶书" pitchFamily="49" charset="-122"/>
                <a:ea typeface="隶书" pitchFamily="49" charset="-122"/>
              </a:rPr>
              <a:t>PID</a:t>
            </a:r>
            <a:r>
              <a:rPr lang="zh-CN" altLang="en-US" sz="3200" dirty="0">
                <a:solidFill>
                  <a:srgbClr val="0033CC"/>
                </a:solidFill>
                <a:latin typeface="隶书" pitchFamily="49" charset="-122"/>
                <a:ea typeface="隶书" pitchFamily="49" charset="-122"/>
              </a:rPr>
              <a:t>参数。</a:t>
            </a:r>
            <a:r>
              <a:rPr lang="zh-CN" altLang="en-US" sz="3200" dirty="0">
                <a:solidFill>
                  <a:srgbClr val="0033CC"/>
                </a:solidFill>
                <a:latin typeface="隶书" pitchFamily="49" charset="-122"/>
                <a:ea typeface="黑体" pitchFamily="49" charset="-122"/>
              </a:rPr>
              <a:t>                                    </a:t>
            </a:r>
          </a:p>
        </p:txBody>
      </p:sp>
      <p:sp>
        <p:nvSpPr>
          <p:cNvPr id="13"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grpSp>
        <p:nvGrpSpPr>
          <p:cNvPr id="14" name="Group 13"/>
          <p:cNvGrpSpPr>
            <a:grpSpLocks/>
          </p:cNvGrpSpPr>
          <p:nvPr/>
        </p:nvGrpSpPr>
        <p:grpSpPr bwMode="auto">
          <a:xfrm>
            <a:off x="1835696" y="908720"/>
            <a:ext cx="5832648" cy="576064"/>
            <a:chOff x="1927" y="300"/>
            <a:chExt cx="2087" cy="453"/>
          </a:xfrm>
          <a:solidFill>
            <a:srgbClr val="92D050"/>
          </a:solidFill>
        </p:grpSpPr>
        <p:sp>
          <p:nvSpPr>
            <p:cNvPr id="15" name="AutoShape 7"/>
            <p:cNvSpPr>
              <a:spLocks noChangeArrowheads="1"/>
            </p:cNvSpPr>
            <p:nvPr/>
          </p:nvSpPr>
          <p:spPr bwMode="gray">
            <a:xfrm>
              <a:off x="1927" y="300"/>
              <a:ext cx="2087" cy="453"/>
            </a:xfrm>
            <a:prstGeom prst="roundRect">
              <a:avLst>
                <a:gd name="adj" fmla="val 50000"/>
              </a:avLst>
            </a:prstGeom>
            <a:grpFill/>
            <a:ln w="57150">
              <a:solidFill>
                <a:srgbClr val="FFFF00"/>
              </a:solidFill>
              <a:round/>
              <a:headEnd/>
              <a:tailEnd/>
            </a:ln>
            <a:effectLst>
              <a:outerShdw dist="52363" dir="4557825" algn="ctr" rotWithShape="0">
                <a:srgbClr val="1C1C1C">
                  <a:alpha val="50000"/>
                </a:srgbClr>
              </a:outerShdw>
            </a:effec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defRPr/>
              </a:pPr>
              <a:endParaRPr lang="zh-CN" altLang="en-US" sz="1800"/>
            </a:p>
          </p:txBody>
        </p:sp>
        <p:sp>
          <p:nvSpPr>
            <p:cNvPr id="16" name="Text Box 8"/>
            <p:cNvSpPr txBox="1">
              <a:spLocks noChangeArrowheads="1"/>
            </p:cNvSpPr>
            <p:nvPr/>
          </p:nvSpPr>
          <p:spPr bwMode="auto">
            <a:xfrm>
              <a:off x="2065" y="391"/>
              <a:ext cx="1811" cy="305"/>
            </a:xfrm>
            <a:prstGeom prst="rect">
              <a:avLst/>
            </a:prstGeom>
            <a:grp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400" b="1" dirty="0">
                  <a:latin typeface="黑体" panose="02010609060101010101" pitchFamily="49" charset="-122"/>
                  <a:ea typeface="黑体" panose="02010609060101010101" pitchFamily="49" charset="-122"/>
                </a:rPr>
                <a:t>7.7 </a:t>
              </a:r>
              <a:r>
                <a:rPr lang="zh-CN" altLang="en-US" sz="2400" b="1" dirty="0">
                  <a:latin typeface="黑体" panose="02010609060101010101" pitchFamily="49" charset="-122"/>
                  <a:ea typeface="黑体" panose="02010609060101010101" pitchFamily="49" charset="-122"/>
                </a:rPr>
                <a:t>确定</a:t>
              </a:r>
              <a:r>
                <a:rPr lang="en-US" altLang="zh-CN" sz="2400" b="1" dirty="0">
                  <a:latin typeface="黑体" panose="02010609060101010101" pitchFamily="49" charset="-122"/>
                  <a:ea typeface="黑体" panose="02010609060101010101" pitchFamily="49" charset="-122"/>
                </a:rPr>
                <a:t>PID</a:t>
              </a:r>
              <a:r>
                <a:rPr lang="zh-CN" altLang="en-US" sz="2400" b="1" dirty="0">
                  <a:latin typeface="黑体" panose="02010609060101010101" pitchFamily="49" charset="-122"/>
                  <a:ea typeface="黑体" panose="02010609060101010101" pitchFamily="49" charset="-122"/>
                </a:rPr>
                <a:t>参数的其它方法</a:t>
              </a:r>
            </a:p>
          </p:txBody>
        </p:sp>
      </p:grpSp>
    </p:spTree>
    <p:extLst>
      <p:ext uri="{BB962C8B-B14F-4D97-AF65-F5344CB8AC3E}">
        <p14:creationId xmlns="" xmlns:p14="http://schemas.microsoft.com/office/powerpoint/2010/main" val="3401940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500"/>
                                        </p:tgtEl>
                                        <p:attrNameLst>
                                          <p:attrName>style.visibility</p:attrName>
                                        </p:attrNameLst>
                                      </p:cBhvr>
                                      <p:to>
                                        <p:strVal val="visible"/>
                                      </p:to>
                                    </p:set>
                                    <p:anim calcmode="lin" valueType="num">
                                      <p:cBhvr additive="base">
                                        <p:cTn id="7" dur="500" fill="hold"/>
                                        <p:tgtEl>
                                          <p:spTgt spid="63500"/>
                                        </p:tgtEl>
                                        <p:attrNameLst>
                                          <p:attrName>ppt_x</p:attrName>
                                        </p:attrNameLst>
                                      </p:cBhvr>
                                      <p:tavLst>
                                        <p:tav tm="0">
                                          <p:val>
                                            <p:strVal val="#ppt_x"/>
                                          </p:val>
                                        </p:tav>
                                        <p:tav tm="100000">
                                          <p:val>
                                            <p:strVal val="#ppt_x"/>
                                          </p:val>
                                        </p:tav>
                                      </p:tavLst>
                                    </p:anim>
                                    <p:anim calcmode="lin" valueType="num">
                                      <p:cBhvr additive="base">
                                        <p:cTn id="8" dur="500" fill="hold"/>
                                        <p:tgtEl>
                                          <p:spTgt spid="6350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238604"/>
                                        </p:tgtEl>
                                        <p:attrNameLst>
                                          <p:attrName>style.visibility</p:attrName>
                                        </p:attrNameLst>
                                      </p:cBhvr>
                                      <p:to>
                                        <p:strVal val="visible"/>
                                      </p:to>
                                    </p:set>
                                    <p:animEffect transition="in" filter="checkerboard(across)">
                                      <p:cBhvr>
                                        <p:cTn id="13" dur="500"/>
                                        <p:tgtEl>
                                          <p:spTgt spid="238604"/>
                                        </p:tgtEl>
                                      </p:cBhvr>
                                    </p:animEffect>
                                  </p:childTnLst>
                                </p:cTn>
                              </p:par>
                              <p:par>
                                <p:cTn id="14" presetID="5" presetClass="entr" presetSubtype="10" fill="hold" nodeType="withEffect">
                                  <p:stCondLst>
                                    <p:cond delay="0"/>
                                  </p:stCondLst>
                                  <p:childTnLst>
                                    <p:set>
                                      <p:cBhvr>
                                        <p:cTn id="15" dur="1" fill="hold">
                                          <p:stCondLst>
                                            <p:cond delay="0"/>
                                          </p:stCondLst>
                                        </p:cTn>
                                        <p:tgtEl>
                                          <p:spTgt spid="238602"/>
                                        </p:tgtEl>
                                        <p:attrNameLst>
                                          <p:attrName>style.visibility</p:attrName>
                                        </p:attrNameLst>
                                      </p:cBhvr>
                                      <p:to>
                                        <p:strVal val="visible"/>
                                      </p:to>
                                    </p:set>
                                    <p:animEffect transition="in" filter="checkerboard(across)">
                                      <p:cBhvr>
                                        <p:cTn id="16" dur="500"/>
                                        <p:tgtEl>
                                          <p:spTgt spid="23860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38605"/>
                                        </p:tgtEl>
                                        <p:attrNameLst>
                                          <p:attrName>style.visibility</p:attrName>
                                        </p:attrNameLst>
                                      </p:cBhvr>
                                      <p:to>
                                        <p:strVal val="visible"/>
                                      </p:to>
                                    </p:set>
                                    <p:anim calcmode="lin" valueType="num">
                                      <p:cBhvr additive="base">
                                        <p:cTn id="21" dur="500" fill="hold"/>
                                        <p:tgtEl>
                                          <p:spTgt spid="238605"/>
                                        </p:tgtEl>
                                        <p:attrNameLst>
                                          <p:attrName>ppt_x</p:attrName>
                                        </p:attrNameLst>
                                      </p:cBhvr>
                                      <p:tavLst>
                                        <p:tav tm="0">
                                          <p:val>
                                            <p:strVal val="#ppt_x"/>
                                          </p:val>
                                        </p:tav>
                                        <p:tav tm="100000">
                                          <p:val>
                                            <p:strVal val="#ppt_x"/>
                                          </p:val>
                                        </p:tav>
                                      </p:tavLst>
                                    </p:anim>
                                    <p:anim calcmode="lin" valueType="num">
                                      <p:cBhvr additive="base">
                                        <p:cTn id="22" dur="500" fill="hold"/>
                                        <p:tgtEl>
                                          <p:spTgt spid="2386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4" grpId="0"/>
      <p:bldP spid="238605" grpId="0"/>
      <p:bldP spid="63500"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2" name="Rectangle 5"/>
          <p:cNvSpPr>
            <a:spLocks noChangeArrowheads="1"/>
          </p:cNvSpPr>
          <p:nvPr/>
        </p:nvSpPr>
        <p:spPr bwMode="auto">
          <a:xfrm>
            <a:off x="3186113" y="42640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5543" name="Rectangle 6"/>
          <p:cNvSpPr>
            <a:spLocks noChangeArrowheads="1"/>
          </p:cNvSpPr>
          <p:nvPr/>
        </p:nvSpPr>
        <p:spPr bwMode="auto">
          <a:xfrm>
            <a:off x="4024313" y="42068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5544" name="Rectangle 8"/>
          <p:cNvSpPr>
            <a:spLocks noChangeArrowheads="1"/>
          </p:cNvSpPr>
          <p:nvPr/>
        </p:nvSpPr>
        <p:spPr bwMode="auto">
          <a:xfrm>
            <a:off x="3981450" y="42830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5545" name="Rectangle 11"/>
          <p:cNvSpPr>
            <a:spLocks noChangeArrowheads="1"/>
          </p:cNvSpPr>
          <p:nvPr/>
        </p:nvSpPr>
        <p:spPr bwMode="auto">
          <a:xfrm>
            <a:off x="4148138" y="41878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65538" name="Object 2"/>
          <p:cNvGraphicFramePr>
            <a:graphicFrameLocks noChangeAspect="1"/>
          </p:cNvGraphicFramePr>
          <p:nvPr>
            <p:extLst>
              <p:ext uri="{D42A27DB-BD31-4B8C-83A1-F6EECF244321}">
                <p14:modId xmlns="" xmlns:p14="http://schemas.microsoft.com/office/powerpoint/2010/main" val="3208132018"/>
              </p:ext>
            </p:extLst>
          </p:nvPr>
        </p:nvGraphicFramePr>
        <p:xfrm>
          <a:off x="1928813" y="1481361"/>
          <a:ext cx="2819400" cy="1423987"/>
        </p:xfrm>
        <a:graphic>
          <a:graphicData uri="http://schemas.openxmlformats.org/presentationml/2006/ole">
            <p:oleObj spid="_x0000_s65580" name="Equation" r:id="rId3" imgW="788400" imgH="392040" progId="">
              <p:embed/>
            </p:oleObj>
          </a:graphicData>
        </a:graphic>
      </p:graphicFrame>
      <p:sp>
        <p:nvSpPr>
          <p:cNvPr id="65546" name="Rectangle 13"/>
          <p:cNvSpPr>
            <a:spLocks noChangeArrowheads="1"/>
          </p:cNvSpPr>
          <p:nvPr/>
        </p:nvSpPr>
        <p:spPr bwMode="auto">
          <a:xfrm>
            <a:off x="4029075" y="42878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239628" name="Object 3"/>
          <p:cNvGraphicFramePr>
            <a:graphicFrameLocks noChangeAspect="1"/>
          </p:cNvGraphicFramePr>
          <p:nvPr>
            <p:extLst>
              <p:ext uri="{D42A27DB-BD31-4B8C-83A1-F6EECF244321}">
                <p14:modId xmlns="" xmlns:p14="http://schemas.microsoft.com/office/powerpoint/2010/main" val="195674020"/>
              </p:ext>
            </p:extLst>
          </p:nvPr>
        </p:nvGraphicFramePr>
        <p:xfrm>
          <a:off x="1763713" y="3592736"/>
          <a:ext cx="3619500" cy="760412"/>
        </p:xfrm>
        <a:graphic>
          <a:graphicData uri="http://schemas.openxmlformats.org/presentationml/2006/ole">
            <p:oleObj spid="_x0000_s65581" name="Equation" r:id="rId4" imgW="1013400" imgH="209520" progId="">
              <p:embed/>
            </p:oleObj>
          </a:graphicData>
        </a:graphic>
      </p:graphicFrame>
      <p:graphicFrame>
        <p:nvGraphicFramePr>
          <p:cNvPr id="239630" name="Object 4"/>
          <p:cNvGraphicFramePr>
            <a:graphicFrameLocks noChangeAspect="1"/>
          </p:cNvGraphicFramePr>
          <p:nvPr>
            <p:extLst>
              <p:ext uri="{D42A27DB-BD31-4B8C-83A1-F6EECF244321}">
                <p14:modId xmlns="" xmlns:p14="http://schemas.microsoft.com/office/powerpoint/2010/main" val="153933291"/>
              </p:ext>
            </p:extLst>
          </p:nvPr>
        </p:nvGraphicFramePr>
        <p:xfrm>
          <a:off x="1785938" y="4624611"/>
          <a:ext cx="7086600" cy="855662"/>
        </p:xfrm>
        <a:graphic>
          <a:graphicData uri="http://schemas.openxmlformats.org/presentationml/2006/ole">
            <p:oleObj spid="_x0000_s65582" name="Equation" r:id="rId5" imgW="1935720" imgH="230760" progId="">
              <p:embed/>
            </p:oleObj>
          </a:graphicData>
        </a:graphic>
      </p:graphicFrame>
      <p:sp>
        <p:nvSpPr>
          <p:cNvPr id="65547" name="Rectangle 16"/>
          <p:cNvSpPr>
            <a:spLocks noChangeArrowheads="1"/>
          </p:cNvSpPr>
          <p:nvPr/>
        </p:nvSpPr>
        <p:spPr bwMode="auto">
          <a:xfrm>
            <a:off x="323850" y="1052736"/>
            <a:ext cx="54356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a:solidFill>
                  <a:schemeClr val="tx2"/>
                </a:solidFill>
                <a:latin typeface="Verdana" pitchFamily="34" charset="0"/>
              </a:rPr>
              <a:t>	设系统固有开环传递函数为</a:t>
            </a:r>
          </a:p>
        </p:txBody>
      </p:sp>
      <p:sp>
        <p:nvSpPr>
          <p:cNvPr id="239633" name="Rectangle 17"/>
          <p:cNvSpPr>
            <a:spLocks noChangeArrowheads="1"/>
          </p:cNvSpPr>
          <p:nvPr/>
        </p:nvSpPr>
        <p:spPr bwMode="auto">
          <a:xfrm>
            <a:off x="1239838" y="2924398"/>
            <a:ext cx="379095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chemeClr val="tx2"/>
                </a:solidFill>
                <a:latin typeface="Verdana" pitchFamily="34" charset="0"/>
              </a:rPr>
              <a:t>系统的闭环特征方程为</a:t>
            </a:r>
          </a:p>
        </p:txBody>
      </p:sp>
      <p:sp>
        <p:nvSpPr>
          <p:cNvPr id="239634" name="Rectangle 18"/>
          <p:cNvSpPr>
            <a:spLocks noChangeArrowheads="1"/>
          </p:cNvSpPr>
          <p:nvPr/>
        </p:nvSpPr>
        <p:spPr bwMode="auto">
          <a:xfrm>
            <a:off x="1785938" y="4195986"/>
            <a:ext cx="93662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a:solidFill>
                  <a:schemeClr val="tx2"/>
                </a:solidFill>
                <a:latin typeface="Verdana" pitchFamily="34" charset="0"/>
              </a:rPr>
              <a:t>或</a:t>
            </a:r>
          </a:p>
        </p:txBody>
      </p:sp>
      <p:sp>
        <p:nvSpPr>
          <p:cNvPr id="239638" name="Rectangle 22"/>
          <p:cNvSpPr>
            <a:spLocks noChangeArrowheads="1"/>
          </p:cNvSpPr>
          <p:nvPr/>
        </p:nvSpPr>
        <p:spPr bwMode="auto">
          <a:xfrm>
            <a:off x="449797" y="5416551"/>
            <a:ext cx="8532440" cy="954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rgbClr val="0033CC"/>
                </a:solidFill>
                <a:latin typeface="隶书" pitchFamily="49" charset="-122"/>
                <a:ea typeface="黑体" pitchFamily="49" charset="-122"/>
              </a:rPr>
              <a:t>通过对三个系数的不同赋值，可改变闭环系统全部或部分极点位置，从而</a:t>
            </a:r>
            <a:r>
              <a:rPr lang="zh-CN" altLang="en-US" sz="2800" dirty="0">
                <a:solidFill>
                  <a:srgbClr val="3333FF"/>
                </a:solidFill>
                <a:latin typeface="隶书" pitchFamily="49" charset="-122"/>
                <a:ea typeface="黑体" pitchFamily="49" charset="-122"/>
              </a:rPr>
              <a:t>改变系统动态性能</a:t>
            </a:r>
            <a:r>
              <a:rPr lang="zh-CN" altLang="en-US" sz="2800" dirty="0">
                <a:solidFill>
                  <a:srgbClr val="0033CC"/>
                </a:solidFill>
                <a:latin typeface="隶书" pitchFamily="49" charset="-122"/>
                <a:ea typeface="黑体" pitchFamily="49" charset="-122"/>
              </a:rPr>
              <a:t>。 </a:t>
            </a:r>
          </a:p>
        </p:txBody>
      </p:sp>
      <p:sp>
        <p:nvSpPr>
          <p:cNvPr id="17"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5658189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9633"/>
                                        </p:tgtEl>
                                        <p:attrNameLst>
                                          <p:attrName>style.visibility</p:attrName>
                                        </p:attrNameLst>
                                      </p:cBhvr>
                                      <p:to>
                                        <p:strVal val="visible"/>
                                      </p:to>
                                    </p:set>
                                    <p:animEffect transition="in" filter="checkerboard(across)">
                                      <p:cBhvr>
                                        <p:cTn id="7" dur="500"/>
                                        <p:tgtEl>
                                          <p:spTgt spid="239633"/>
                                        </p:tgtEl>
                                      </p:cBhvr>
                                    </p:animEffect>
                                  </p:childTnLst>
                                </p:cTn>
                              </p:par>
                              <p:par>
                                <p:cTn id="8" presetID="5" presetClass="entr" presetSubtype="10" fill="hold" nodeType="withEffect">
                                  <p:stCondLst>
                                    <p:cond delay="0"/>
                                  </p:stCondLst>
                                  <p:childTnLst>
                                    <p:set>
                                      <p:cBhvr>
                                        <p:cTn id="9" dur="1" fill="hold">
                                          <p:stCondLst>
                                            <p:cond delay="0"/>
                                          </p:stCondLst>
                                        </p:cTn>
                                        <p:tgtEl>
                                          <p:spTgt spid="239628"/>
                                        </p:tgtEl>
                                        <p:attrNameLst>
                                          <p:attrName>style.visibility</p:attrName>
                                        </p:attrNameLst>
                                      </p:cBhvr>
                                      <p:to>
                                        <p:strVal val="visible"/>
                                      </p:to>
                                    </p:set>
                                    <p:animEffect transition="in" filter="checkerboard(across)">
                                      <p:cBhvr>
                                        <p:cTn id="10" dur="500"/>
                                        <p:tgtEl>
                                          <p:spTgt spid="23962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239630"/>
                                        </p:tgtEl>
                                        <p:attrNameLst>
                                          <p:attrName>style.visibility</p:attrName>
                                        </p:attrNameLst>
                                      </p:cBhvr>
                                      <p:to>
                                        <p:strVal val="visible"/>
                                      </p:to>
                                    </p:set>
                                    <p:animEffect transition="in" filter="slide(fromBottom)">
                                      <p:cBhvr>
                                        <p:cTn id="15" dur="500"/>
                                        <p:tgtEl>
                                          <p:spTgt spid="239630"/>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239634"/>
                                        </p:tgtEl>
                                        <p:attrNameLst>
                                          <p:attrName>style.visibility</p:attrName>
                                        </p:attrNameLst>
                                      </p:cBhvr>
                                      <p:to>
                                        <p:strVal val="visible"/>
                                      </p:to>
                                    </p:set>
                                    <p:animEffect transition="in" filter="slide(fromBottom)">
                                      <p:cBhvr>
                                        <p:cTn id="18" dur="500"/>
                                        <p:tgtEl>
                                          <p:spTgt spid="23963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39638"/>
                                        </p:tgtEl>
                                        <p:attrNameLst>
                                          <p:attrName>style.visibility</p:attrName>
                                        </p:attrNameLst>
                                      </p:cBhvr>
                                      <p:to>
                                        <p:strVal val="visible"/>
                                      </p:to>
                                    </p:set>
                                    <p:anim calcmode="lin" valueType="num">
                                      <p:cBhvr additive="base">
                                        <p:cTn id="23" dur="500" fill="hold"/>
                                        <p:tgtEl>
                                          <p:spTgt spid="239638"/>
                                        </p:tgtEl>
                                        <p:attrNameLst>
                                          <p:attrName>ppt_x</p:attrName>
                                        </p:attrNameLst>
                                      </p:cBhvr>
                                      <p:tavLst>
                                        <p:tav tm="0">
                                          <p:val>
                                            <p:strVal val="#ppt_x"/>
                                          </p:val>
                                        </p:tav>
                                        <p:tav tm="100000">
                                          <p:val>
                                            <p:strVal val="#ppt_x"/>
                                          </p:val>
                                        </p:tav>
                                      </p:tavLst>
                                    </p:anim>
                                    <p:anim calcmode="lin" valueType="num">
                                      <p:cBhvr additive="base">
                                        <p:cTn id="24" dur="500" fill="hold"/>
                                        <p:tgtEl>
                                          <p:spTgt spid="2396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33" grpId="0"/>
      <p:bldP spid="239634" grpId="0"/>
      <p:bldP spid="23963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Line 19"/>
          <p:cNvSpPr>
            <a:spLocks noChangeShapeType="1"/>
          </p:cNvSpPr>
          <p:nvPr/>
        </p:nvSpPr>
        <p:spPr bwMode="auto">
          <a:xfrm>
            <a:off x="34925" y="6472238"/>
            <a:ext cx="9069388" cy="0"/>
          </a:xfrm>
          <a:prstGeom prst="line">
            <a:avLst/>
          </a:prstGeom>
          <a:noFill/>
          <a:ln w="6350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0654" name="Rectangle 14"/>
          <p:cNvSpPr>
            <a:spLocks noChangeArrowheads="1"/>
          </p:cNvSpPr>
          <p:nvPr/>
        </p:nvSpPr>
        <p:spPr bwMode="auto">
          <a:xfrm>
            <a:off x="323850" y="2943225"/>
            <a:ext cx="8510588" cy="954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a:solidFill>
                  <a:schemeClr val="tx2"/>
                </a:solidFill>
              </a:rPr>
              <a:t>        设一阶系统开环固有传递函数和校正环节传递函数分别为</a:t>
            </a:r>
          </a:p>
        </p:txBody>
      </p:sp>
      <p:sp>
        <p:nvSpPr>
          <p:cNvPr id="66567" name="Rectangle 2"/>
          <p:cNvSpPr>
            <a:spLocks noGrp="1" noChangeArrowheads="1"/>
          </p:cNvSpPr>
          <p:nvPr>
            <p:ph type="title"/>
          </p:nvPr>
        </p:nvSpPr>
        <p:spPr>
          <a:xfrm>
            <a:off x="214313" y="816893"/>
            <a:ext cx="8424862" cy="523875"/>
          </a:xfrm>
          <a:noFill/>
        </p:spPr>
        <p:txBody>
          <a:bodyPr anchor="t">
            <a:spAutoFit/>
          </a:bodyPr>
          <a:lstStyle/>
          <a:p>
            <a:pPr algn="l"/>
            <a:r>
              <a:rPr lang="zh-CN" altLang="en-US" sz="2800" b="1" dirty="0"/>
              <a:t>极点配置方法</a:t>
            </a:r>
          </a:p>
        </p:txBody>
      </p:sp>
      <p:sp>
        <p:nvSpPr>
          <p:cNvPr id="66568" name="Rectangle 3"/>
          <p:cNvSpPr>
            <a:spLocks noChangeArrowheads="1"/>
          </p:cNvSpPr>
          <p:nvPr/>
        </p:nvSpPr>
        <p:spPr bwMode="auto">
          <a:xfrm>
            <a:off x="3486150" y="311150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6569" name="Rectangle 4"/>
          <p:cNvSpPr>
            <a:spLocks noChangeArrowheads="1"/>
          </p:cNvSpPr>
          <p:nvPr/>
        </p:nvSpPr>
        <p:spPr bwMode="auto">
          <a:xfrm>
            <a:off x="3195638" y="34115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6570" name="Rectangle 5"/>
          <p:cNvSpPr>
            <a:spLocks noChangeArrowheads="1"/>
          </p:cNvSpPr>
          <p:nvPr/>
        </p:nvSpPr>
        <p:spPr bwMode="auto">
          <a:xfrm>
            <a:off x="3186113" y="35258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6571" name="Rectangle 6"/>
          <p:cNvSpPr>
            <a:spLocks noChangeArrowheads="1"/>
          </p:cNvSpPr>
          <p:nvPr/>
        </p:nvSpPr>
        <p:spPr bwMode="auto">
          <a:xfrm>
            <a:off x="4024313" y="346868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6572" name="Rectangle 7"/>
          <p:cNvSpPr>
            <a:spLocks noChangeArrowheads="1"/>
          </p:cNvSpPr>
          <p:nvPr/>
        </p:nvSpPr>
        <p:spPr bwMode="auto">
          <a:xfrm>
            <a:off x="3981450" y="354488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6573" name="Rectangle 9"/>
          <p:cNvSpPr>
            <a:spLocks noChangeArrowheads="1"/>
          </p:cNvSpPr>
          <p:nvPr/>
        </p:nvSpPr>
        <p:spPr bwMode="auto">
          <a:xfrm>
            <a:off x="4162425" y="347345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6574" name="Rectangle 11"/>
          <p:cNvSpPr>
            <a:spLocks noChangeArrowheads="1"/>
          </p:cNvSpPr>
          <p:nvPr/>
        </p:nvSpPr>
        <p:spPr bwMode="auto">
          <a:xfrm>
            <a:off x="4014788" y="34639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6575" name="Rectangle 13"/>
          <p:cNvSpPr>
            <a:spLocks noChangeArrowheads="1"/>
          </p:cNvSpPr>
          <p:nvPr/>
        </p:nvSpPr>
        <p:spPr bwMode="auto">
          <a:xfrm>
            <a:off x="3748088" y="320198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240652" name="Object 2"/>
          <p:cNvGraphicFramePr>
            <a:graphicFrameLocks noChangeAspect="1"/>
          </p:cNvGraphicFramePr>
          <p:nvPr>
            <p:extLst>
              <p:ext uri="{D42A27DB-BD31-4B8C-83A1-F6EECF244321}">
                <p14:modId xmlns="" xmlns:p14="http://schemas.microsoft.com/office/powerpoint/2010/main" val="3373740241"/>
              </p:ext>
            </p:extLst>
          </p:nvPr>
        </p:nvGraphicFramePr>
        <p:xfrm>
          <a:off x="1048998" y="5233704"/>
          <a:ext cx="6985000" cy="1212850"/>
        </p:xfrm>
        <a:graphic>
          <a:graphicData uri="http://schemas.openxmlformats.org/presentationml/2006/ole">
            <p:oleObj spid="_x0000_s66604" name="Equation" r:id="rId3" imgW="2472120" imgH="424080" progId="">
              <p:embed/>
            </p:oleObj>
          </a:graphicData>
        </a:graphic>
      </p:graphicFrame>
      <p:sp>
        <p:nvSpPr>
          <p:cNvPr id="240655" name="Rectangle 15"/>
          <p:cNvSpPr>
            <a:spLocks noChangeArrowheads="1"/>
          </p:cNvSpPr>
          <p:nvPr/>
        </p:nvSpPr>
        <p:spPr bwMode="auto">
          <a:xfrm>
            <a:off x="1063625" y="4654835"/>
            <a:ext cx="4264025"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chemeClr val="tx2"/>
                </a:solidFill>
                <a:latin typeface="Verdana" pitchFamily="34" charset="0"/>
              </a:rPr>
              <a:t>则系统闭环传递函数为</a:t>
            </a:r>
          </a:p>
        </p:txBody>
      </p:sp>
      <p:sp>
        <p:nvSpPr>
          <p:cNvPr id="65553" name="Rectangle 16"/>
          <p:cNvSpPr>
            <a:spLocks noChangeArrowheads="1"/>
          </p:cNvSpPr>
          <p:nvPr/>
        </p:nvSpPr>
        <p:spPr bwMode="auto">
          <a:xfrm>
            <a:off x="395288" y="1143000"/>
            <a:ext cx="8424862" cy="180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a:solidFill>
                  <a:srgbClr val="0033CC"/>
                </a:solidFill>
                <a:latin typeface="隶书" pitchFamily="49" charset="-122"/>
                <a:ea typeface="隶书" pitchFamily="49" charset="-122"/>
              </a:rPr>
              <a:t>    由于</a:t>
            </a:r>
            <a:r>
              <a:rPr lang="en-US" altLang="zh-CN" sz="2800">
                <a:solidFill>
                  <a:srgbClr val="0033CC"/>
                </a:solidFill>
                <a:latin typeface="隶书" pitchFamily="49" charset="-122"/>
                <a:ea typeface="隶书" pitchFamily="49" charset="-122"/>
              </a:rPr>
              <a:t>PID</a:t>
            </a:r>
            <a:r>
              <a:rPr lang="zh-CN" altLang="en-US" sz="2800">
                <a:solidFill>
                  <a:srgbClr val="0033CC"/>
                </a:solidFill>
                <a:latin typeface="隶书" pitchFamily="49" charset="-122"/>
                <a:ea typeface="隶书" pitchFamily="49" charset="-122"/>
              </a:rPr>
              <a:t>调节器只有三个任意赋值的系数，因此一般只能对固有传递函数是</a:t>
            </a:r>
            <a:r>
              <a:rPr lang="zh-CN" altLang="en-US" sz="2800">
                <a:solidFill>
                  <a:srgbClr val="3333FF"/>
                </a:solidFill>
                <a:latin typeface="隶书" pitchFamily="49" charset="-122"/>
                <a:ea typeface="隶书" pitchFamily="49" charset="-122"/>
              </a:rPr>
              <a:t>一阶和二阶</a:t>
            </a:r>
            <a:r>
              <a:rPr lang="zh-CN" altLang="en-US" sz="2800">
                <a:solidFill>
                  <a:srgbClr val="0033CC"/>
                </a:solidFill>
                <a:latin typeface="隶书" pitchFamily="49" charset="-122"/>
                <a:ea typeface="隶书" pitchFamily="49" charset="-122"/>
              </a:rPr>
              <a:t>的系统进行极点位置的</a:t>
            </a:r>
            <a:r>
              <a:rPr lang="zh-CN" altLang="en-US" sz="2800">
                <a:solidFill>
                  <a:srgbClr val="3333FF"/>
                </a:solidFill>
                <a:latin typeface="隶书" pitchFamily="49" charset="-122"/>
                <a:ea typeface="隶书" pitchFamily="49" charset="-122"/>
              </a:rPr>
              <a:t>任意配置</a:t>
            </a:r>
            <a:r>
              <a:rPr lang="zh-CN" altLang="en-US" sz="2800">
                <a:solidFill>
                  <a:srgbClr val="0033CC"/>
                </a:solidFill>
                <a:latin typeface="隶书" pitchFamily="49" charset="-122"/>
                <a:ea typeface="隶书" pitchFamily="49" charset="-122"/>
              </a:rPr>
              <a:t>。对于一阶系统，只需采用</a:t>
            </a:r>
            <a:r>
              <a:rPr lang="zh-CN" altLang="en-US" sz="2800">
                <a:solidFill>
                  <a:srgbClr val="3333FF"/>
                </a:solidFill>
                <a:latin typeface="隶书" pitchFamily="49" charset="-122"/>
                <a:ea typeface="隶书" pitchFamily="49" charset="-122"/>
              </a:rPr>
              <a:t>局部的</a:t>
            </a:r>
            <a:r>
              <a:rPr lang="en-US" altLang="zh-CN" sz="2800">
                <a:solidFill>
                  <a:srgbClr val="3333FF"/>
                </a:solidFill>
                <a:latin typeface="隶书" pitchFamily="49" charset="-122"/>
                <a:ea typeface="隶书" pitchFamily="49" charset="-122"/>
              </a:rPr>
              <a:t>PI</a:t>
            </a:r>
            <a:r>
              <a:rPr lang="zh-CN" altLang="en-US" sz="2800">
                <a:solidFill>
                  <a:srgbClr val="3333FF"/>
                </a:solidFill>
                <a:latin typeface="隶书" pitchFamily="49" charset="-122"/>
                <a:ea typeface="隶书" pitchFamily="49" charset="-122"/>
              </a:rPr>
              <a:t>或</a:t>
            </a:r>
            <a:r>
              <a:rPr lang="en-US" altLang="zh-CN" sz="2800">
                <a:solidFill>
                  <a:srgbClr val="3333FF"/>
                </a:solidFill>
                <a:latin typeface="隶书" pitchFamily="49" charset="-122"/>
                <a:ea typeface="隶书" pitchFamily="49" charset="-122"/>
              </a:rPr>
              <a:t>PD</a:t>
            </a:r>
            <a:r>
              <a:rPr lang="zh-CN" altLang="en-US" sz="2800">
                <a:solidFill>
                  <a:srgbClr val="3333FF"/>
                </a:solidFill>
                <a:latin typeface="隶书" pitchFamily="49" charset="-122"/>
                <a:ea typeface="隶书" pitchFamily="49" charset="-122"/>
              </a:rPr>
              <a:t>校正</a:t>
            </a:r>
            <a:r>
              <a:rPr lang="zh-CN" altLang="en-US" sz="2800">
                <a:solidFill>
                  <a:srgbClr val="0033CC"/>
                </a:solidFill>
                <a:latin typeface="隶书" pitchFamily="49" charset="-122"/>
                <a:ea typeface="隶书" pitchFamily="49" charset="-122"/>
              </a:rPr>
              <a:t>即可实现任意极点配置。</a:t>
            </a:r>
            <a:r>
              <a:rPr lang="zh-CN" altLang="en-US" sz="2800">
                <a:solidFill>
                  <a:srgbClr val="0033CC"/>
                </a:solidFill>
                <a:latin typeface="隶书" pitchFamily="49" charset="-122"/>
                <a:ea typeface="黑体" pitchFamily="49" charset="-122"/>
              </a:rPr>
              <a:t> </a:t>
            </a:r>
          </a:p>
        </p:txBody>
      </p:sp>
      <p:grpSp>
        <p:nvGrpSpPr>
          <p:cNvPr id="2" name="Group 22"/>
          <p:cNvGrpSpPr>
            <a:grpSpLocks/>
          </p:cNvGrpSpPr>
          <p:nvPr/>
        </p:nvGrpSpPr>
        <p:grpSpPr bwMode="auto">
          <a:xfrm>
            <a:off x="1643063" y="3714750"/>
            <a:ext cx="6264275" cy="1066800"/>
            <a:chOff x="703" y="2296"/>
            <a:chExt cx="3946" cy="672"/>
          </a:xfrm>
        </p:grpSpPr>
        <p:graphicFrame>
          <p:nvGraphicFramePr>
            <p:cNvPr id="66563" name="Object 3"/>
            <p:cNvGraphicFramePr>
              <a:graphicFrameLocks noChangeAspect="1"/>
            </p:cNvGraphicFramePr>
            <p:nvPr/>
          </p:nvGraphicFramePr>
          <p:xfrm>
            <a:off x="703" y="2296"/>
            <a:ext cx="1392" cy="647"/>
          </p:xfrm>
          <a:graphic>
            <a:graphicData uri="http://schemas.openxmlformats.org/presentationml/2006/ole">
              <p:oleObj spid="_x0000_s66605" r:id="rId4" imgW="723960" imgH="327600" progId="Equation.3">
                <p:embed/>
              </p:oleObj>
            </a:graphicData>
          </a:graphic>
        </p:graphicFrame>
        <p:graphicFrame>
          <p:nvGraphicFramePr>
            <p:cNvPr id="66564" name="Object 4"/>
            <p:cNvGraphicFramePr>
              <a:graphicFrameLocks noChangeAspect="1"/>
            </p:cNvGraphicFramePr>
            <p:nvPr/>
          </p:nvGraphicFramePr>
          <p:xfrm>
            <a:off x="2777" y="2296"/>
            <a:ext cx="1872" cy="672"/>
          </p:xfrm>
          <a:graphic>
            <a:graphicData uri="http://schemas.openxmlformats.org/presentationml/2006/ole">
              <p:oleObj spid="_x0000_s66606" r:id="rId5" imgW="981360" imgH="349200" progId="Equation.3">
                <p:embed/>
              </p:oleObj>
            </a:graphicData>
          </a:graphic>
        </p:graphicFrame>
        <p:sp>
          <p:nvSpPr>
            <p:cNvPr id="66579" name="Rectangle 17"/>
            <p:cNvSpPr>
              <a:spLocks noChangeArrowheads="1"/>
            </p:cNvSpPr>
            <p:nvPr/>
          </p:nvSpPr>
          <p:spPr bwMode="auto">
            <a:xfrm>
              <a:off x="2279" y="2432"/>
              <a:ext cx="589"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a:solidFill>
                    <a:schemeClr val="tx2"/>
                  </a:solidFill>
                  <a:latin typeface="Verdana" pitchFamily="34" charset="0"/>
                </a:rPr>
                <a:t>和</a:t>
              </a:r>
            </a:p>
          </p:txBody>
        </p:sp>
      </p:grpSp>
      <p:sp>
        <p:nvSpPr>
          <p:cNvPr id="20"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30784946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553"/>
                                        </p:tgtEl>
                                        <p:attrNameLst>
                                          <p:attrName>style.visibility</p:attrName>
                                        </p:attrNameLst>
                                      </p:cBhvr>
                                      <p:to>
                                        <p:strVal val="visible"/>
                                      </p:to>
                                    </p:set>
                                    <p:anim calcmode="lin" valueType="num">
                                      <p:cBhvr additive="base">
                                        <p:cTn id="7" dur="500" fill="hold"/>
                                        <p:tgtEl>
                                          <p:spTgt spid="65553"/>
                                        </p:tgtEl>
                                        <p:attrNameLst>
                                          <p:attrName>ppt_x</p:attrName>
                                        </p:attrNameLst>
                                      </p:cBhvr>
                                      <p:tavLst>
                                        <p:tav tm="0">
                                          <p:val>
                                            <p:strVal val="#ppt_x"/>
                                          </p:val>
                                        </p:tav>
                                        <p:tav tm="100000">
                                          <p:val>
                                            <p:strVal val="#ppt_x"/>
                                          </p:val>
                                        </p:tav>
                                      </p:tavLst>
                                    </p:anim>
                                    <p:anim calcmode="lin" valueType="num">
                                      <p:cBhvr additive="base">
                                        <p:cTn id="8" dur="500" fill="hold"/>
                                        <p:tgtEl>
                                          <p:spTgt spid="6555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240654"/>
                                        </p:tgtEl>
                                        <p:attrNameLst>
                                          <p:attrName>style.visibility</p:attrName>
                                        </p:attrNameLst>
                                      </p:cBhvr>
                                      <p:to>
                                        <p:strVal val="visible"/>
                                      </p:to>
                                    </p:set>
                                    <p:animEffect transition="in" filter="checkerboard(across)">
                                      <p:cBhvr>
                                        <p:cTn id="13" dur="500"/>
                                        <p:tgtEl>
                                          <p:spTgt spid="240654"/>
                                        </p:tgtEl>
                                      </p:cBhvr>
                                    </p:animEffect>
                                  </p:childTnLst>
                                </p:cTn>
                              </p:par>
                            </p:childTnLst>
                          </p:cTn>
                        </p:par>
                        <p:par>
                          <p:cTn id="14" fill="hold" nodeType="afterGroup">
                            <p:stCondLst>
                              <p:cond delay="500"/>
                            </p:stCondLst>
                            <p:childTnLst>
                              <p:par>
                                <p:cTn id="15" presetID="3" presetClass="entr" presetSubtype="1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40655"/>
                                        </p:tgtEl>
                                        <p:attrNameLst>
                                          <p:attrName>style.visibility</p:attrName>
                                        </p:attrNameLst>
                                      </p:cBhvr>
                                      <p:to>
                                        <p:strVal val="visible"/>
                                      </p:to>
                                    </p:set>
                                    <p:animEffect transition="in" filter="strips(downRight)">
                                      <p:cBhvr>
                                        <p:cTn id="22" dur="500"/>
                                        <p:tgtEl>
                                          <p:spTgt spid="240655"/>
                                        </p:tgtEl>
                                      </p:cBhvr>
                                    </p:animEffect>
                                  </p:childTnLst>
                                </p:cTn>
                              </p:par>
                            </p:childTnLst>
                          </p:cTn>
                        </p:par>
                        <p:par>
                          <p:cTn id="23" fill="hold" nodeType="afterGroup">
                            <p:stCondLst>
                              <p:cond delay="500"/>
                            </p:stCondLst>
                            <p:childTnLst>
                              <p:par>
                                <p:cTn id="24" presetID="18" presetClass="entr" presetSubtype="6" fill="hold" nodeType="afterEffect">
                                  <p:stCondLst>
                                    <p:cond delay="0"/>
                                  </p:stCondLst>
                                  <p:childTnLst>
                                    <p:set>
                                      <p:cBhvr>
                                        <p:cTn id="25" dur="1" fill="hold">
                                          <p:stCondLst>
                                            <p:cond delay="0"/>
                                          </p:stCondLst>
                                        </p:cTn>
                                        <p:tgtEl>
                                          <p:spTgt spid="240652"/>
                                        </p:tgtEl>
                                        <p:attrNameLst>
                                          <p:attrName>style.visibility</p:attrName>
                                        </p:attrNameLst>
                                      </p:cBhvr>
                                      <p:to>
                                        <p:strVal val="visible"/>
                                      </p:to>
                                    </p:set>
                                    <p:animEffect transition="in" filter="strips(downRight)">
                                      <p:cBhvr>
                                        <p:cTn id="26" dur="500"/>
                                        <p:tgtEl>
                                          <p:spTgt spid="240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54" grpId="0"/>
      <p:bldP spid="240655" grpId="0"/>
      <p:bldP spid="6555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24" name="Rectangle 2060"/>
          <p:cNvSpPr>
            <a:spLocks noChangeArrowheads="1"/>
          </p:cNvSpPr>
          <p:nvPr/>
        </p:nvSpPr>
        <p:spPr bwMode="auto">
          <a:xfrm>
            <a:off x="357188" y="3051845"/>
            <a:ext cx="8569325" cy="1384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a:solidFill>
                  <a:schemeClr val="tx2"/>
                </a:solidFill>
              </a:rPr>
              <a:t>	对于二阶系统，一般应采用</a:t>
            </a:r>
            <a:r>
              <a:rPr lang="zh-CN" altLang="en-US" sz="2800">
                <a:solidFill>
                  <a:srgbClr val="3333FF"/>
                </a:solidFill>
              </a:rPr>
              <a:t>完整的</a:t>
            </a:r>
            <a:r>
              <a:rPr lang="en-US" altLang="zh-CN" sz="2800">
                <a:solidFill>
                  <a:srgbClr val="3333FF"/>
                </a:solidFill>
              </a:rPr>
              <a:t>PID</a:t>
            </a:r>
            <a:r>
              <a:rPr lang="zh-CN" altLang="en-US" sz="2800">
                <a:solidFill>
                  <a:srgbClr val="3333FF"/>
                </a:solidFill>
              </a:rPr>
              <a:t>校正</a:t>
            </a:r>
            <a:r>
              <a:rPr lang="zh-CN" altLang="en-US" sz="2800">
                <a:solidFill>
                  <a:schemeClr val="tx2"/>
                </a:solidFill>
              </a:rPr>
              <a:t>才能实现任意极点配置。设二阶系统开环固有传递函数和校正环节传递函数分别为</a:t>
            </a:r>
          </a:p>
        </p:txBody>
      </p:sp>
      <p:sp>
        <p:nvSpPr>
          <p:cNvPr id="67593" name="Rectangle 1027"/>
          <p:cNvSpPr>
            <a:spLocks noChangeArrowheads="1"/>
          </p:cNvSpPr>
          <p:nvPr/>
        </p:nvSpPr>
        <p:spPr bwMode="auto">
          <a:xfrm>
            <a:off x="3486150" y="39020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7594" name="Rectangle 1028"/>
          <p:cNvSpPr>
            <a:spLocks noChangeArrowheads="1"/>
          </p:cNvSpPr>
          <p:nvPr/>
        </p:nvSpPr>
        <p:spPr bwMode="auto">
          <a:xfrm>
            <a:off x="3195638" y="42021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7595" name="Rectangle 1029"/>
          <p:cNvSpPr>
            <a:spLocks noChangeArrowheads="1"/>
          </p:cNvSpPr>
          <p:nvPr/>
        </p:nvSpPr>
        <p:spPr bwMode="auto">
          <a:xfrm>
            <a:off x="3186113" y="43164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7596" name="Rectangle 1030"/>
          <p:cNvSpPr>
            <a:spLocks noChangeArrowheads="1"/>
          </p:cNvSpPr>
          <p:nvPr/>
        </p:nvSpPr>
        <p:spPr bwMode="auto">
          <a:xfrm>
            <a:off x="4024313" y="425926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7597" name="Rectangle 1031"/>
          <p:cNvSpPr>
            <a:spLocks noChangeArrowheads="1"/>
          </p:cNvSpPr>
          <p:nvPr/>
        </p:nvSpPr>
        <p:spPr bwMode="auto">
          <a:xfrm>
            <a:off x="3981450" y="433546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7598" name="Rectangle 1033"/>
          <p:cNvSpPr>
            <a:spLocks noChangeArrowheads="1"/>
          </p:cNvSpPr>
          <p:nvPr/>
        </p:nvSpPr>
        <p:spPr bwMode="auto">
          <a:xfrm>
            <a:off x="4510088" y="437356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67586" name="Object 2"/>
          <p:cNvGraphicFramePr>
            <a:graphicFrameLocks noChangeAspect="1"/>
          </p:cNvGraphicFramePr>
          <p:nvPr>
            <p:extLst>
              <p:ext uri="{D42A27DB-BD31-4B8C-83A1-F6EECF244321}">
                <p14:modId xmlns="" xmlns:p14="http://schemas.microsoft.com/office/powerpoint/2010/main" val="1039960554"/>
              </p:ext>
            </p:extLst>
          </p:nvPr>
        </p:nvGraphicFramePr>
        <p:xfrm>
          <a:off x="6286500" y="908720"/>
          <a:ext cx="490538" cy="655638"/>
        </p:xfrm>
        <a:graphic>
          <a:graphicData uri="http://schemas.openxmlformats.org/presentationml/2006/ole">
            <p:oleObj spid="_x0000_s67656" name="Equation" r:id="rId3" imgW="123480" imgH="166320" progId="">
              <p:embed/>
            </p:oleObj>
          </a:graphicData>
        </a:graphic>
      </p:graphicFrame>
      <p:sp>
        <p:nvSpPr>
          <p:cNvPr id="67599" name="Rectangle 1035"/>
          <p:cNvSpPr>
            <a:spLocks noChangeArrowheads="1"/>
          </p:cNvSpPr>
          <p:nvPr/>
        </p:nvSpPr>
        <p:spPr bwMode="auto">
          <a:xfrm>
            <a:off x="4476750" y="434498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67587" name="Object 3"/>
          <p:cNvGraphicFramePr>
            <a:graphicFrameLocks noChangeAspect="1"/>
          </p:cNvGraphicFramePr>
          <p:nvPr>
            <p:extLst>
              <p:ext uri="{D42A27DB-BD31-4B8C-83A1-F6EECF244321}">
                <p14:modId xmlns="" xmlns:p14="http://schemas.microsoft.com/office/powerpoint/2010/main" val="3654891522"/>
              </p:ext>
            </p:extLst>
          </p:nvPr>
        </p:nvGraphicFramePr>
        <p:xfrm>
          <a:off x="2357438" y="1265908"/>
          <a:ext cx="595312" cy="685800"/>
        </p:xfrm>
        <a:graphic>
          <a:graphicData uri="http://schemas.openxmlformats.org/presentationml/2006/ole">
            <p:oleObj spid="_x0000_s67657" r:id="rId4" imgW="166320" imgH="187920" progId="Equation.3">
              <p:embed/>
            </p:oleObj>
          </a:graphicData>
        </a:graphic>
      </p:graphicFrame>
      <p:sp>
        <p:nvSpPr>
          <p:cNvPr id="241677" name="Rectangle 1037"/>
          <p:cNvSpPr>
            <a:spLocks noChangeArrowheads="1"/>
          </p:cNvSpPr>
          <p:nvPr/>
        </p:nvSpPr>
        <p:spPr bwMode="auto">
          <a:xfrm>
            <a:off x="3695700" y="43402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67588" name="Object 4"/>
          <p:cNvGraphicFramePr>
            <a:graphicFrameLocks noChangeAspect="1"/>
          </p:cNvGraphicFramePr>
          <p:nvPr>
            <p:extLst>
              <p:ext uri="{D42A27DB-BD31-4B8C-83A1-F6EECF244321}">
                <p14:modId xmlns="" xmlns:p14="http://schemas.microsoft.com/office/powerpoint/2010/main" val="3044563614"/>
              </p:ext>
            </p:extLst>
          </p:nvPr>
        </p:nvGraphicFramePr>
        <p:xfrm>
          <a:off x="2143125" y="1980283"/>
          <a:ext cx="5554663" cy="781050"/>
        </p:xfrm>
        <a:graphic>
          <a:graphicData uri="http://schemas.openxmlformats.org/presentationml/2006/ole">
            <p:oleObj spid="_x0000_s67658" name="Equation" r:id="rId5" imgW="1517760" imgH="209520" progId="">
              <p:embed/>
            </p:oleObj>
          </a:graphicData>
        </a:graphic>
      </p:graphicFrame>
      <p:sp>
        <p:nvSpPr>
          <p:cNvPr id="67601" name="Rectangle 1039"/>
          <p:cNvSpPr>
            <a:spLocks noChangeArrowheads="1"/>
          </p:cNvSpPr>
          <p:nvPr/>
        </p:nvSpPr>
        <p:spPr bwMode="auto">
          <a:xfrm>
            <a:off x="3929063" y="42497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241678" name="Object 5"/>
          <p:cNvGraphicFramePr>
            <a:graphicFrameLocks noChangeAspect="1"/>
          </p:cNvGraphicFramePr>
          <p:nvPr>
            <p:extLst>
              <p:ext uri="{D42A27DB-BD31-4B8C-83A1-F6EECF244321}">
                <p14:modId xmlns="" xmlns:p14="http://schemas.microsoft.com/office/powerpoint/2010/main" val="1653459490"/>
              </p:ext>
            </p:extLst>
          </p:nvPr>
        </p:nvGraphicFramePr>
        <p:xfrm>
          <a:off x="2628900" y="4393952"/>
          <a:ext cx="3581400" cy="1139825"/>
        </p:xfrm>
        <a:graphic>
          <a:graphicData uri="http://schemas.openxmlformats.org/presentationml/2006/ole">
            <p:oleObj spid="_x0000_s67659" r:id="rId6" imgW="1131480" imgH="359640" progId="Equation.3">
              <p:embed/>
            </p:oleObj>
          </a:graphicData>
        </a:graphic>
      </p:graphicFrame>
      <p:sp>
        <p:nvSpPr>
          <p:cNvPr id="67602" name="Rectangle 1041"/>
          <p:cNvSpPr>
            <a:spLocks noChangeArrowheads="1"/>
          </p:cNvSpPr>
          <p:nvPr/>
        </p:nvSpPr>
        <p:spPr bwMode="auto">
          <a:xfrm>
            <a:off x="3776663" y="42402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241680" name="Object 6"/>
          <p:cNvGraphicFramePr>
            <a:graphicFrameLocks noChangeAspect="1"/>
          </p:cNvGraphicFramePr>
          <p:nvPr>
            <p:extLst>
              <p:ext uri="{D42A27DB-BD31-4B8C-83A1-F6EECF244321}">
                <p14:modId xmlns="" xmlns:p14="http://schemas.microsoft.com/office/powerpoint/2010/main" val="2691058152"/>
              </p:ext>
            </p:extLst>
          </p:nvPr>
        </p:nvGraphicFramePr>
        <p:xfrm>
          <a:off x="2466975" y="5374816"/>
          <a:ext cx="4419600" cy="1190625"/>
        </p:xfrm>
        <a:graphic>
          <a:graphicData uri="http://schemas.openxmlformats.org/presentationml/2006/ole">
            <p:oleObj spid="_x0000_s67660" r:id="rId7" imgW="1399680" imgH="370440" progId="Equation.3">
              <p:embed/>
            </p:oleObj>
          </a:graphicData>
        </a:graphic>
      </p:graphicFrame>
      <p:sp>
        <p:nvSpPr>
          <p:cNvPr id="67603" name="Rectangle 2064"/>
          <p:cNvSpPr>
            <a:spLocks noChangeArrowheads="1"/>
          </p:cNvSpPr>
          <p:nvPr/>
        </p:nvSpPr>
        <p:spPr bwMode="auto">
          <a:xfrm>
            <a:off x="428625" y="2551783"/>
            <a:ext cx="280828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a:solidFill>
                  <a:srgbClr val="0033CC"/>
                </a:solidFill>
                <a:ea typeface="黑体" pitchFamily="49" charset="-122"/>
              </a:rPr>
              <a:t>即可。</a:t>
            </a:r>
          </a:p>
        </p:txBody>
      </p:sp>
      <p:sp>
        <p:nvSpPr>
          <p:cNvPr id="69652" name="Rectangle 2065"/>
          <p:cNvSpPr>
            <a:spLocks noChangeArrowheads="1"/>
          </p:cNvSpPr>
          <p:nvPr/>
        </p:nvSpPr>
        <p:spPr bwMode="auto">
          <a:xfrm>
            <a:off x="1208088" y="5759779"/>
            <a:ext cx="935037"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chemeClr val="tx2"/>
                </a:solidFill>
                <a:latin typeface="Verdana" pitchFamily="34" charset="0"/>
              </a:rPr>
              <a:t>和</a:t>
            </a:r>
          </a:p>
        </p:txBody>
      </p:sp>
      <p:sp>
        <p:nvSpPr>
          <p:cNvPr id="67605" name="Rectangle 2066"/>
          <p:cNvSpPr>
            <a:spLocks noChangeArrowheads="1"/>
          </p:cNvSpPr>
          <p:nvPr/>
        </p:nvSpPr>
        <p:spPr bwMode="auto">
          <a:xfrm>
            <a:off x="428625" y="980158"/>
            <a:ext cx="8496300" cy="954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a:solidFill>
                  <a:srgbClr val="0033CC"/>
                </a:solidFill>
                <a:ea typeface="黑体" pitchFamily="49" charset="-122"/>
              </a:rPr>
              <a:t>        为了使该系统校正后的阻尼比为    ，无阻尼自振角频率为       ，选择</a:t>
            </a:r>
          </a:p>
        </p:txBody>
      </p:sp>
      <p:sp>
        <p:nvSpPr>
          <p:cNvPr id="24"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9280527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nodePh="1">
                                  <p:stCondLst>
                                    <p:cond delay="0"/>
                                  </p:stCondLst>
                                  <p:endCondLst>
                                    <p:cond evt="begin" delay="0">
                                      <p:tn val="5"/>
                                    </p:cond>
                                  </p:endCondLst>
                                  <p:childTnLst>
                                    <p:set>
                                      <p:cBhvr>
                                        <p:cTn id="6" dur="1" fill="hold">
                                          <p:stCondLst>
                                            <p:cond delay="0"/>
                                          </p:stCondLst>
                                        </p:cTn>
                                        <p:tgtEl>
                                          <p:spTgt spid="241677"/>
                                        </p:tgtEl>
                                        <p:attrNameLst>
                                          <p:attrName>style.visibility</p:attrName>
                                        </p:attrNameLst>
                                      </p:cBhvr>
                                      <p:to>
                                        <p:strVal val="visible"/>
                                      </p:to>
                                    </p:set>
                                    <p:animEffect transition="in" filter="checkerboard(across)">
                                      <p:cBhvr>
                                        <p:cTn id="7" dur="500"/>
                                        <p:tgtEl>
                                          <p:spTgt spid="241677"/>
                                        </p:tgtEl>
                                      </p:cBhvr>
                                    </p:animEffect>
                                  </p:childTnLst>
                                </p:cTn>
                              </p:par>
                              <p:par>
                                <p:cTn id="8" presetID="5" presetClass="entr" presetSubtype="10" fill="hold" nodeType="withEffect">
                                  <p:stCondLst>
                                    <p:cond delay="0"/>
                                  </p:stCondLst>
                                  <p:childTnLst>
                                    <p:set>
                                      <p:cBhvr>
                                        <p:cTn id="9" dur="1" fill="hold">
                                          <p:stCondLst>
                                            <p:cond delay="0"/>
                                          </p:stCondLst>
                                        </p:cTn>
                                        <p:tgtEl>
                                          <p:spTgt spid="241678"/>
                                        </p:tgtEl>
                                        <p:attrNameLst>
                                          <p:attrName>style.visibility</p:attrName>
                                        </p:attrNameLst>
                                      </p:cBhvr>
                                      <p:to>
                                        <p:strVal val="visible"/>
                                      </p:to>
                                    </p:set>
                                    <p:animEffect transition="in" filter="checkerboard(across)">
                                      <p:cBhvr>
                                        <p:cTn id="10" dur="500"/>
                                        <p:tgtEl>
                                          <p:spTgt spid="241678"/>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43724"/>
                                        </p:tgtEl>
                                        <p:attrNameLst>
                                          <p:attrName>style.visibility</p:attrName>
                                        </p:attrNameLst>
                                      </p:cBhvr>
                                      <p:to>
                                        <p:strVal val="visible"/>
                                      </p:to>
                                    </p:set>
                                    <p:animEffect transition="in" filter="checkerboard(across)">
                                      <p:cBhvr>
                                        <p:cTn id="13" dur="500"/>
                                        <p:tgtEl>
                                          <p:spTgt spid="24372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9652"/>
                                        </p:tgtEl>
                                        <p:attrNameLst>
                                          <p:attrName>style.visibility</p:attrName>
                                        </p:attrNameLst>
                                      </p:cBhvr>
                                      <p:to>
                                        <p:strVal val="visible"/>
                                      </p:to>
                                    </p:set>
                                    <p:anim calcmode="lin" valueType="num">
                                      <p:cBhvr additive="base">
                                        <p:cTn id="18" dur="500" fill="hold"/>
                                        <p:tgtEl>
                                          <p:spTgt spid="69652"/>
                                        </p:tgtEl>
                                        <p:attrNameLst>
                                          <p:attrName>ppt_x</p:attrName>
                                        </p:attrNameLst>
                                      </p:cBhvr>
                                      <p:tavLst>
                                        <p:tav tm="0">
                                          <p:val>
                                            <p:strVal val="#ppt_x"/>
                                          </p:val>
                                        </p:tav>
                                        <p:tav tm="100000">
                                          <p:val>
                                            <p:strVal val="#ppt_x"/>
                                          </p:val>
                                        </p:tav>
                                      </p:tavLst>
                                    </p:anim>
                                    <p:anim calcmode="lin" valueType="num">
                                      <p:cBhvr additive="base">
                                        <p:cTn id="19" dur="500" fill="hold"/>
                                        <p:tgtEl>
                                          <p:spTgt spid="69652"/>
                                        </p:tgtEl>
                                        <p:attrNameLst>
                                          <p:attrName>ppt_y</p:attrName>
                                        </p:attrNameLst>
                                      </p:cBhvr>
                                      <p:tavLst>
                                        <p:tav tm="0">
                                          <p:val>
                                            <p:strVal val="1+#ppt_h/2"/>
                                          </p:val>
                                        </p:tav>
                                        <p:tav tm="100000">
                                          <p:val>
                                            <p:strVal val="#ppt_y"/>
                                          </p:val>
                                        </p:tav>
                                      </p:tavLst>
                                    </p:anim>
                                  </p:childTnLst>
                                </p:cTn>
                              </p:par>
                              <p:par>
                                <p:cTn id="20" presetID="5" presetClass="entr" presetSubtype="10" fill="hold" nodeType="withEffect">
                                  <p:stCondLst>
                                    <p:cond delay="0"/>
                                  </p:stCondLst>
                                  <p:childTnLst>
                                    <p:set>
                                      <p:cBhvr>
                                        <p:cTn id="21" dur="1" fill="hold">
                                          <p:stCondLst>
                                            <p:cond delay="0"/>
                                          </p:stCondLst>
                                        </p:cTn>
                                        <p:tgtEl>
                                          <p:spTgt spid="241680"/>
                                        </p:tgtEl>
                                        <p:attrNameLst>
                                          <p:attrName>style.visibility</p:attrName>
                                        </p:attrNameLst>
                                      </p:cBhvr>
                                      <p:to>
                                        <p:strVal val="visible"/>
                                      </p:to>
                                    </p:set>
                                    <p:animEffect transition="in" filter="checkerboard(across)">
                                      <p:cBhvr>
                                        <p:cTn id="22" dur="500"/>
                                        <p:tgtEl>
                                          <p:spTgt spid="241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24" grpId="0"/>
      <p:bldP spid="241677" grpId="0" animBg="1"/>
      <p:bldP spid="696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4"/>
          <p:cNvSpPr>
            <a:spLocks noChangeArrowheads="1"/>
          </p:cNvSpPr>
          <p:nvPr/>
        </p:nvSpPr>
        <p:spPr bwMode="auto">
          <a:xfrm>
            <a:off x="3486150" y="3817938"/>
            <a:ext cx="91440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3200"/>
          </a:p>
        </p:txBody>
      </p:sp>
      <p:sp>
        <p:nvSpPr>
          <p:cNvPr id="6151" name="Rectangle 6"/>
          <p:cNvSpPr>
            <a:spLocks noChangeArrowheads="1"/>
          </p:cNvSpPr>
          <p:nvPr/>
        </p:nvSpPr>
        <p:spPr bwMode="auto">
          <a:xfrm>
            <a:off x="3195638" y="4117975"/>
            <a:ext cx="91440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3200"/>
          </a:p>
        </p:txBody>
      </p:sp>
      <p:sp>
        <p:nvSpPr>
          <p:cNvPr id="6152" name="AutoShape 1038"/>
          <p:cNvSpPr>
            <a:spLocks noChangeArrowheads="1"/>
          </p:cNvSpPr>
          <p:nvPr/>
        </p:nvSpPr>
        <p:spPr bwMode="auto">
          <a:xfrm>
            <a:off x="250825" y="1143000"/>
            <a:ext cx="1116013" cy="776288"/>
          </a:xfrm>
          <a:prstGeom prst="horizontalScroll">
            <a:avLst>
              <a:gd name="adj" fmla="val 12500"/>
            </a:avLst>
          </a:prstGeom>
          <a:solidFill>
            <a:srgbClr val="00FFFF"/>
          </a:solidFill>
          <a:ln w="25400">
            <a:solidFill>
              <a:srgbClr val="006699"/>
            </a:solidFill>
            <a:round/>
            <a:headEnd/>
            <a:tailEnd/>
          </a:ln>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algn="ctr" eaLnBrk="1" hangingPunct="1">
              <a:spcBef>
                <a:spcPct val="50000"/>
              </a:spcBef>
            </a:pPr>
            <a:r>
              <a:rPr lang="zh-CN" altLang="en-US" sz="3200">
                <a:solidFill>
                  <a:srgbClr val="000000"/>
                </a:solidFill>
              </a:rPr>
              <a:t>例</a:t>
            </a:r>
            <a:r>
              <a:rPr lang="en-US" altLang="zh-CN" sz="3200">
                <a:solidFill>
                  <a:srgbClr val="000000"/>
                </a:solidFill>
              </a:rPr>
              <a:t>1</a:t>
            </a:r>
          </a:p>
        </p:txBody>
      </p:sp>
      <p:pic>
        <p:nvPicPr>
          <p:cNvPr id="6153" name="Picture 1042" descr="kz303"/>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a:xfrm>
            <a:off x="1857375" y="2000250"/>
            <a:ext cx="5400675" cy="1722438"/>
          </a:xfrm>
        </p:spPr>
      </p:pic>
      <p:sp>
        <p:nvSpPr>
          <p:cNvPr id="215062" name="Rectangle 1046"/>
          <p:cNvSpPr>
            <a:spLocks noChangeArrowheads="1"/>
          </p:cNvSpPr>
          <p:nvPr/>
        </p:nvSpPr>
        <p:spPr bwMode="auto">
          <a:xfrm>
            <a:off x="1366713" y="5733256"/>
            <a:ext cx="7597775" cy="682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3200" dirty="0">
                <a:solidFill>
                  <a:srgbClr val="990000"/>
                </a:solidFill>
                <a:ea typeface="楷体_GB2312" pitchFamily="49" charset="-122"/>
              </a:rPr>
              <a:t>从使 </a:t>
            </a:r>
            <a:r>
              <a:rPr lang="en-US" altLang="zh-CN" sz="3200" i="1" dirty="0">
                <a:solidFill>
                  <a:srgbClr val="000000"/>
                </a:solidFill>
                <a:ea typeface="楷体_GB2312" pitchFamily="49" charset="-122"/>
              </a:rPr>
              <a:t>I </a:t>
            </a:r>
            <a:r>
              <a:rPr lang="zh-CN" altLang="en-US" sz="3200" dirty="0">
                <a:solidFill>
                  <a:srgbClr val="990000"/>
                </a:solidFill>
                <a:ea typeface="楷体_GB2312" pitchFamily="49" charset="-122"/>
              </a:rPr>
              <a:t>减小的角度看，</a:t>
            </a:r>
            <a:r>
              <a:rPr lang="en-US" altLang="zh-CN" sz="3200" i="1" dirty="0">
                <a:solidFill>
                  <a:srgbClr val="000000"/>
                </a:solidFill>
                <a:ea typeface="楷体_GB2312" pitchFamily="49" charset="-122"/>
              </a:rPr>
              <a:t>K </a:t>
            </a:r>
            <a:r>
              <a:rPr lang="zh-CN" altLang="en-US" sz="3200" dirty="0">
                <a:solidFill>
                  <a:srgbClr val="990000"/>
                </a:solidFill>
                <a:ea typeface="楷体_GB2312" pitchFamily="49" charset="-122"/>
              </a:rPr>
              <a:t>值选得越大越好。</a:t>
            </a:r>
          </a:p>
        </p:txBody>
      </p:sp>
      <p:grpSp>
        <p:nvGrpSpPr>
          <p:cNvPr id="3" name="Group 1051"/>
          <p:cNvGrpSpPr>
            <a:grpSpLocks/>
          </p:cNvGrpSpPr>
          <p:nvPr/>
        </p:nvGrpSpPr>
        <p:grpSpPr bwMode="auto">
          <a:xfrm>
            <a:off x="1187624" y="3845002"/>
            <a:ext cx="8669164" cy="1312191"/>
            <a:chOff x="675" y="1882"/>
            <a:chExt cx="5534" cy="1004"/>
          </a:xfrm>
        </p:grpSpPr>
        <p:grpSp>
          <p:nvGrpSpPr>
            <p:cNvPr id="6159" name="Group 1050"/>
            <p:cNvGrpSpPr>
              <a:grpSpLocks/>
            </p:cNvGrpSpPr>
            <p:nvPr/>
          </p:nvGrpSpPr>
          <p:grpSpPr bwMode="auto">
            <a:xfrm>
              <a:off x="675" y="1882"/>
              <a:ext cx="5534" cy="398"/>
              <a:chOff x="675" y="1882"/>
              <a:chExt cx="5534" cy="398"/>
            </a:xfrm>
          </p:grpSpPr>
          <p:sp>
            <p:nvSpPr>
              <p:cNvPr id="6160" name="Rectangle 1044"/>
              <p:cNvSpPr>
                <a:spLocks noChangeArrowheads="1"/>
              </p:cNvSpPr>
              <p:nvPr/>
            </p:nvSpPr>
            <p:spPr bwMode="auto">
              <a:xfrm>
                <a:off x="675" y="1882"/>
                <a:ext cx="5534" cy="3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3200">
                    <a:solidFill>
                      <a:srgbClr val="FF0000"/>
                    </a:solidFill>
                    <a:latin typeface="楷体_GB2312" pitchFamily="49" charset="-122"/>
                    <a:ea typeface="楷体_GB2312" pitchFamily="49" charset="-122"/>
                  </a:rPr>
                  <a:t>解:</a:t>
                </a:r>
                <a:r>
                  <a:rPr lang="zh-CN" altLang="en-US" sz="3200">
                    <a:solidFill>
                      <a:schemeClr val="tx2"/>
                    </a:solidFill>
                    <a:latin typeface="楷体_GB2312" pitchFamily="49" charset="-122"/>
                    <a:ea typeface="楷体_GB2312" pitchFamily="49" charset="-122"/>
                  </a:rPr>
                  <a:t> </a:t>
                </a:r>
                <a:r>
                  <a:rPr lang="zh-CN" altLang="en-US" sz="3200">
                    <a:solidFill>
                      <a:srgbClr val="003399"/>
                    </a:solidFill>
                    <a:latin typeface="楷体_GB2312" pitchFamily="49" charset="-122"/>
                    <a:ea typeface="楷体_GB2312" pitchFamily="49" charset="-122"/>
                  </a:rPr>
                  <a:t>当           时，误差的拉氏变换为</a:t>
                </a:r>
              </a:p>
            </p:txBody>
          </p:sp>
          <p:graphicFrame>
            <p:nvGraphicFramePr>
              <p:cNvPr id="6148" name="Object 4"/>
              <p:cNvGraphicFramePr>
                <a:graphicFrameLocks noChangeAspect="1"/>
              </p:cNvGraphicFramePr>
              <p:nvPr>
                <p:extLst>
                  <p:ext uri="{D42A27DB-BD31-4B8C-83A1-F6EECF244321}">
                    <p14:modId xmlns="" xmlns:p14="http://schemas.microsoft.com/office/powerpoint/2010/main" val="4288825694"/>
                  </p:ext>
                </p:extLst>
              </p:nvPr>
            </p:nvGraphicFramePr>
            <p:xfrm>
              <a:off x="1575" y="1882"/>
              <a:ext cx="1136" cy="398"/>
            </p:xfrm>
            <a:graphic>
              <a:graphicData uri="http://schemas.openxmlformats.org/presentationml/2006/ole">
                <p:oleObj spid="_x0000_s6188" name="Equation" r:id="rId4" imgW="605880" imgH="209520" progId="">
                  <p:embed/>
                </p:oleObj>
              </a:graphicData>
            </a:graphic>
          </p:graphicFrame>
        </p:grpSp>
        <p:graphicFrame>
          <p:nvGraphicFramePr>
            <p:cNvPr id="6147" name="Object 3"/>
            <p:cNvGraphicFramePr>
              <a:graphicFrameLocks noChangeAspect="1"/>
            </p:cNvGraphicFramePr>
            <p:nvPr/>
          </p:nvGraphicFramePr>
          <p:xfrm>
            <a:off x="1575" y="2242"/>
            <a:ext cx="2756" cy="644"/>
          </p:xfrm>
          <a:graphic>
            <a:graphicData uri="http://schemas.openxmlformats.org/presentationml/2006/ole">
              <p:oleObj spid="_x0000_s6189" name="Equation" r:id="rId5" imgW="1614240" imgH="370440" progId="">
                <p:embed/>
              </p:oleObj>
            </a:graphicData>
          </a:graphic>
        </p:graphicFrame>
      </p:grpSp>
      <p:grpSp>
        <p:nvGrpSpPr>
          <p:cNvPr id="5" name="Group 1052"/>
          <p:cNvGrpSpPr>
            <a:grpSpLocks/>
          </p:cNvGrpSpPr>
          <p:nvPr/>
        </p:nvGrpSpPr>
        <p:grpSpPr bwMode="auto">
          <a:xfrm>
            <a:off x="2214563" y="5013176"/>
            <a:ext cx="4348162" cy="864096"/>
            <a:chOff x="669" y="3084"/>
            <a:chExt cx="2739" cy="528"/>
          </a:xfrm>
        </p:grpSpPr>
        <p:sp>
          <p:nvSpPr>
            <p:cNvPr id="6158" name="Rectangle 1045"/>
            <p:cNvSpPr>
              <a:spLocks noChangeArrowheads="1"/>
            </p:cNvSpPr>
            <p:nvPr/>
          </p:nvSpPr>
          <p:spPr bwMode="auto">
            <a:xfrm>
              <a:off x="669" y="3158"/>
              <a:ext cx="805" cy="3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3200" dirty="0">
                  <a:solidFill>
                    <a:srgbClr val="003399"/>
                  </a:solidFill>
                  <a:latin typeface="楷体_GB2312" pitchFamily="49" charset="-122"/>
                  <a:ea typeface="楷体_GB2312" pitchFamily="49" charset="-122"/>
                </a:rPr>
                <a:t>有</a:t>
              </a:r>
            </a:p>
          </p:txBody>
        </p:sp>
        <p:graphicFrame>
          <p:nvGraphicFramePr>
            <p:cNvPr id="6146" name="Object 2"/>
            <p:cNvGraphicFramePr>
              <a:graphicFrameLocks noChangeAspect="1"/>
            </p:cNvGraphicFramePr>
            <p:nvPr/>
          </p:nvGraphicFramePr>
          <p:xfrm>
            <a:off x="975" y="3084"/>
            <a:ext cx="2433" cy="528"/>
          </p:xfrm>
          <a:graphic>
            <a:graphicData uri="http://schemas.openxmlformats.org/presentationml/2006/ole">
              <p:oleObj spid="_x0000_s6190" name="Equation" r:id="rId6" imgW="1517760" imgH="327600" progId="">
                <p:embed/>
              </p:oleObj>
            </a:graphicData>
          </a:graphic>
        </p:graphicFrame>
      </p:grpSp>
      <p:sp>
        <p:nvSpPr>
          <p:cNvPr id="6157" name="Rectangle 1053"/>
          <p:cNvSpPr>
            <a:spLocks noChangeArrowheads="1"/>
          </p:cNvSpPr>
          <p:nvPr/>
        </p:nvSpPr>
        <p:spPr bwMode="auto">
          <a:xfrm>
            <a:off x="1547813" y="1098550"/>
            <a:ext cx="7200900" cy="979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algn="just" eaLnBrk="1" hangingPunct="1">
              <a:lnSpc>
                <a:spcPct val="90000"/>
              </a:lnSpc>
            </a:pPr>
            <a:r>
              <a:rPr lang="zh-CN" altLang="en-US" sz="3200">
                <a:solidFill>
                  <a:srgbClr val="003399"/>
                </a:solidFill>
                <a:ea typeface="隶书" pitchFamily="49" charset="-122"/>
              </a:rPr>
              <a:t>设单位反馈的</a:t>
            </a:r>
            <a:r>
              <a:rPr lang="zh-CN" altLang="en-US" sz="3200">
                <a:solidFill>
                  <a:srgbClr val="3333FF"/>
                </a:solidFill>
                <a:ea typeface="隶书" pitchFamily="49" charset="-122"/>
              </a:rPr>
              <a:t>一阶惯性系统</a:t>
            </a:r>
            <a:r>
              <a:rPr lang="zh-CN" altLang="en-US" sz="3200">
                <a:solidFill>
                  <a:srgbClr val="003399"/>
                </a:solidFill>
                <a:ea typeface="隶书" pitchFamily="49" charset="-122"/>
              </a:rPr>
              <a:t>方框图如下图所示，试确定能使 </a:t>
            </a:r>
            <a:r>
              <a:rPr lang="en-US" altLang="zh-CN" sz="3200" i="1">
                <a:solidFill>
                  <a:srgbClr val="000000"/>
                </a:solidFill>
                <a:ea typeface="隶书" pitchFamily="49" charset="-122"/>
              </a:rPr>
              <a:t>I</a:t>
            </a:r>
            <a:r>
              <a:rPr lang="en-US" altLang="zh-CN" sz="3200">
                <a:solidFill>
                  <a:srgbClr val="3333FF"/>
                </a:solidFill>
                <a:ea typeface="隶书" pitchFamily="49" charset="-122"/>
              </a:rPr>
              <a:t> </a:t>
            </a:r>
            <a:r>
              <a:rPr lang="zh-CN" altLang="en-US" sz="3200">
                <a:solidFill>
                  <a:srgbClr val="3333FF"/>
                </a:solidFill>
                <a:ea typeface="隶书" pitchFamily="49" charset="-122"/>
              </a:rPr>
              <a:t>值最小</a:t>
            </a:r>
            <a:r>
              <a:rPr lang="zh-CN" altLang="en-US" sz="3200">
                <a:solidFill>
                  <a:srgbClr val="003399"/>
                </a:solidFill>
                <a:ea typeface="隶书" pitchFamily="49" charset="-122"/>
              </a:rPr>
              <a:t>的 </a:t>
            </a:r>
            <a:r>
              <a:rPr lang="en-US" altLang="zh-CN" sz="3200" i="1">
                <a:solidFill>
                  <a:srgbClr val="000000"/>
                </a:solidFill>
                <a:ea typeface="隶书" pitchFamily="49" charset="-122"/>
              </a:rPr>
              <a:t>K</a:t>
            </a:r>
            <a:r>
              <a:rPr lang="en-US" altLang="zh-CN" sz="3200" i="1">
                <a:solidFill>
                  <a:srgbClr val="003399"/>
                </a:solidFill>
                <a:ea typeface="隶书" pitchFamily="49" charset="-122"/>
              </a:rPr>
              <a:t> </a:t>
            </a:r>
            <a:r>
              <a:rPr lang="zh-CN" altLang="en-US" sz="3200">
                <a:solidFill>
                  <a:srgbClr val="003399"/>
                </a:solidFill>
                <a:ea typeface="隶书" pitchFamily="49" charset="-122"/>
              </a:rPr>
              <a:t>值。</a:t>
            </a:r>
            <a:endParaRPr lang="en-US" altLang="zh-CN" sz="3200">
              <a:solidFill>
                <a:srgbClr val="003399"/>
              </a:solidFill>
              <a:ea typeface="黑体" pitchFamily="49" charset="-122"/>
            </a:endParaRPr>
          </a:p>
        </p:txBody>
      </p:sp>
      <p:sp>
        <p:nvSpPr>
          <p:cNvPr id="19" name="Text Box 8"/>
          <p:cNvSpPr txBox="1">
            <a:spLocks noChangeArrowheads="1"/>
          </p:cNvSpPr>
          <p:nvPr/>
        </p:nvSpPr>
        <p:spPr bwMode="auto">
          <a:xfrm>
            <a:off x="5076056" y="209486"/>
            <a:ext cx="3888431"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7.1</a:t>
            </a:r>
            <a:r>
              <a:rPr lang="zh-CN" altLang="en-US" sz="2000" b="1" dirty="0">
                <a:latin typeface="楷体" panose="02010609060101010101" pitchFamily="49" charset="-122"/>
                <a:ea typeface="楷体" panose="02010609060101010101" pitchFamily="49" charset="-122"/>
              </a:rPr>
              <a:t> 系统的性能指标</a:t>
            </a:r>
          </a:p>
        </p:txBody>
      </p:sp>
    </p:spTree>
    <p:extLst>
      <p:ext uri="{BB962C8B-B14F-4D97-AF65-F5344CB8AC3E}">
        <p14:creationId xmlns="" xmlns:p14="http://schemas.microsoft.com/office/powerpoint/2010/main" val="29029677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062"/>
                                        </p:tgtEl>
                                        <p:attrNameLst>
                                          <p:attrName>style.visibility</p:attrName>
                                        </p:attrNameLst>
                                      </p:cBhvr>
                                      <p:to>
                                        <p:strVal val="visible"/>
                                      </p:to>
                                    </p:set>
                                    <p:animEffect transition="in" filter="blinds(horizontal)">
                                      <p:cBhvr>
                                        <p:cTn id="17" dur="500"/>
                                        <p:tgtEl>
                                          <p:spTgt spid="215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4" name="Rectangle 3"/>
          <p:cNvSpPr>
            <a:spLocks noChangeArrowheads="1"/>
          </p:cNvSpPr>
          <p:nvPr/>
        </p:nvSpPr>
        <p:spPr bwMode="auto">
          <a:xfrm>
            <a:off x="3486150" y="391795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8615" name="Rectangle 4"/>
          <p:cNvSpPr>
            <a:spLocks noChangeArrowheads="1"/>
          </p:cNvSpPr>
          <p:nvPr/>
        </p:nvSpPr>
        <p:spPr bwMode="auto">
          <a:xfrm>
            <a:off x="3195638" y="421798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8616" name="Rectangle 5"/>
          <p:cNvSpPr>
            <a:spLocks noChangeArrowheads="1"/>
          </p:cNvSpPr>
          <p:nvPr/>
        </p:nvSpPr>
        <p:spPr bwMode="auto">
          <a:xfrm>
            <a:off x="3186113" y="433228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8617" name="Rectangle 6"/>
          <p:cNvSpPr>
            <a:spLocks noChangeArrowheads="1"/>
          </p:cNvSpPr>
          <p:nvPr/>
        </p:nvSpPr>
        <p:spPr bwMode="auto">
          <a:xfrm>
            <a:off x="4024313" y="42751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8618" name="Rectangle 7"/>
          <p:cNvSpPr>
            <a:spLocks noChangeArrowheads="1"/>
          </p:cNvSpPr>
          <p:nvPr/>
        </p:nvSpPr>
        <p:spPr bwMode="auto">
          <a:xfrm>
            <a:off x="3981450" y="43513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8619" name="Rectangle 9"/>
          <p:cNvSpPr>
            <a:spLocks noChangeArrowheads="1"/>
          </p:cNvSpPr>
          <p:nvPr/>
        </p:nvSpPr>
        <p:spPr bwMode="auto">
          <a:xfrm>
            <a:off x="3295650" y="399415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68610" name="Object 2"/>
          <p:cNvGraphicFramePr>
            <a:graphicFrameLocks noChangeAspect="1"/>
          </p:cNvGraphicFramePr>
          <p:nvPr>
            <p:extLst>
              <p:ext uri="{D42A27DB-BD31-4B8C-83A1-F6EECF244321}">
                <p14:modId xmlns="" xmlns:p14="http://schemas.microsoft.com/office/powerpoint/2010/main" val="3985777362"/>
              </p:ext>
            </p:extLst>
          </p:nvPr>
        </p:nvGraphicFramePr>
        <p:xfrm>
          <a:off x="2749344" y="1280018"/>
          <a:ext cx="5305425" cy="1995488"/>
        </p:xfrm>
        <a:graphic>
          <a:graphicData uri="http://schemas.openxmlformats.org/presentationml/2006/ole">
            <p:oleObj spid="_x0000_s68652" name="Equation" r:id="rId3" imgW="2182680" imgH="810720" progId="">
              <p:embed/>
            </p:oleObj>
          </a:graphicData>
        </a:graphic>
      </p:graphicFrame>
      <p:sp>
        <p:nvSpPr>
          <p:cNvPr id="68620" name="Rectangle 11"/>
          <p:cNvSpPr>
            <a:spLocks noChangeArrowheads="1"/>
          </p:cNvSpPr>
          <p:nvPr/>
        </p:nvSpPr>
        <p:spPr bwMode="auto">
          <a:xfrm>
            <a:off x="2519363" y="435610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242698" name="Object 3"/>
          <p:cNvGraphicFramePr>
            <a:graphicFrameLocks noChangeAspect="1"/>
          </p:cNvGraphicFramePr>
          <p:nvPr>
            <p:extLst>
              <p:ext uri="{D42A27DB-BD31-4B8C-83A1-F6EECF244321}">
                <p14:modId xmlns="" xmlns:p14="http://schemas.microsoft.com/office/powerpoint/2010/main" val="2815948885"/>
              </p:ext>
            </p:extLst>
          </p:nvPr>
        </p:nvGraphicFramePr>
        <p:xfrm>
          <a:off x="2143125" y="3623915"/>
          <a:ext cx="6072188" cy="1306513"/>
        </p:xfrm>
        <a:graphic>
          <a:graphicData uri="http://schemas.openxmlformats.org/presentationml/2006/ole">
            <p:oleObj spid="_x0000_s68653" name="Equation" r:id="rId4" imgW="2279160" imgH="488520" progId="">
              <p:embed/>
            </p:oleObj>
          </a:graphicData>
        </a:graphic>
      </p:graphicFrame>
      <p:sp>
        <p:nvSpPr>
          <p:cNvPr id="68621" name="Rectangle 13"/>
          <p:cNvSpPr>
            <a:spLocks noChangeArrowheads="1"/>
          </p:cNvSpPr>
          <p:nvPr/>
        </p:nvSpPr>
        <p:spPr bwMode="auto">
          <a:xfrm>
            <a:off x="3867150" y="413226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242702" name="Rectangle 14"/>
          <p:cNvSpPr>
            <a:spLocks noChangeArrowheads="1"/>
          </p:cNvSpPr>
          <p:nvPr/>
        </p:nvSpPr>
        <p:spPr bwMode="auto">
          <a:xfrm>
            <a:off x="285750" y="3195290"/>
            <a:ext cx="8642350" cy="604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a:solidFill>
                  <a:srgbClr val="3333FF"/>
                </a:solidFill>
                <a:latin typeface="Verdana" pitchFamily="34" charset="0"/>
              </a:rPr>
              <a:t>假设</a:t>
            </a:r>
            <a:r>
              <a:rPr lang="zh-CN" altLang="en-US" sz="2800">
                <a:solidFill>
                  <a:schemeClr val="tx2"/>
                </a:solidFill>
                <a:latin typeface="Verdana" pitchFamily="34" charset="0"/>
              </a:rPr>
              <a:t>得到的闭环传递函数三阶特征多项式</a:t>
            </a:r>
            <a:r>
              <a:rPr lang="zh-CN" altLang="en-US" sz="2800">
                <a:solidFill>
                  <a:srgbClr val="3333FF"/>
                </a:solidFill>
                <a:latin typeface="Verdana" pitchFamily="34" charset="0"/>
              </a:rPr>
              <a:t>可分解</a:t>
            </a:r>
            <a:r>
              <a:rPr lang="zh-CN" altLang="en-US" sz="2800">
                <a:solidFill>
                  <a:schemeClr val="tx2"/>
                </a:solidFill>
                <a:latin typeface="Verdana" pitchFamily="34" charset="0"/>
              </a:rPr>
              <a:t>为</a:t>
            </a:r>
          </a:p>
        </p:txBody>
      </p:sp>
      <p:sp>
        <p:nvSpPr>
          <p:cNvPr id="242703" name="Rectangle 15"/>
          <p:cNvSpPr>
            <a:spLocks noChangeArrowheads="1"/>
          </p:cNvSpPr>
          <p:nvPr/>
        </p:nvSpPr>
        <p:spPr bwMode="auto">
          <a:xfrm>
            <a:off x="312284" y="4952553"/>
            <a:ext cx="56896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chemeClr val="tx2"/>
                </a:solidFill>
                <a:latin typeface="Verdana" pitchFamily="34" charset="0"/>
              </a:rPr>
              <a:t>令</a:t>
            </a:r>
            <a:r>
              <a:rPr lang="zh-CN" altLang="en-US" sz="2800" dirty="0">
                <a:solidFill>
                  <a:srgbClr val="3333FF"/>
                </a:solidFill>
                <a:latin typeface="Verdana" pitchFamily="34" charset="0"/>
              </a:rPr>
              <a:t>对应项系数相等</a:t>
            </a:r>
            <a:r>
              <a:rPr lang="zh-CN" altLang="en-US" sz="2800" dirty="0">
                <a:solidFill>
                  <a:schemeClr val="tx2"/>
                </a:solidFill>
                <a:latin typeface="Verdana" pitchFamily="34" charset="0"/>
              </a:rPr>
              <a:t>，有</a:t>
            </a:r>
          </a:p>
        </p:txBody>
      </p:sp>
      <p:sp>
        <p:nvSpPr>
          <p:cNvPr id="68624" name="Rectangle 16"/>
          <p:cNvSpPr>
            <a:spLocks noChangeArrowheads="1"/>
          </p:cNvSpPr>
          <p:nvPr/>
        </p:nvSpPr>
        <p:spPr bwMode="auto">
          <a:xfrm>
            <a:off x="785812" y="789236"/>
            <a:ext cx="5400675"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chemeClr val="tx2"/>
                </a:solidFill>
                <a:latin typeface="Verdana" pitchFamily="34" charset="0"/>
              </a:rPr>
              <a:t>则系统闭环传递函数为</a:t>
            </a:r>
          </a:p>
        </p:txBody>
      </p:sp>
      <p:sp>
        <p:nvSpPr>
          <p:cNvPr id="68625" name="Rectangle 20"/>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a:p>
        </p:txBody>
      </p:sp>
      <p:graphicFrame>
        <p:nvGraphicFramePr>
          <p:cNvPr id="67603" name="Object 19"/>
          <p:cNvGraphicFramePr>
            <a:graphicFrameLocks noChangeAspect="1"/>
          </p:cNvGraphicFramePr>
          <p:nvPr>
            <p:extLst>
              <p:ext uri="{D42A27DB-BD31-4B8C-83A1-F6EECF244321}">
                <p14:modId xmlns="" xmlns:p14="http://schemas.microsoft.com/office/powerpoint/2010/main" val="1572817762"/>
              </p:ext>
            </p:extLst>
          </p:nvPr>
        </p:nvGraphicFramePr>
        <p:xfrm>
          <a:off x="4355976" y="5009264"/>
          <a:ext cx="2936875" cy="1500187"/>
        </p:xfrm>
        <a:graphic>
          <a:graphicData uri="http://schemas.openxmlformats.org/presentationml/2006/ole">
            <p:oleObj spid="_x0000_s68654" name="公式" r:id="rId5" imgW="1384300" imgH="711200" progId="Equation.3">
              <p:embed/>
            </p:oleObj>
          </a:graphicData>
        </a:graphic>
      </p:graphicFrame>
      <p:sp>
        <p:nvSpPr>
          <p:cNvPr id="20"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19195878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2702"/>
                                        </p:tgtEl>
                                        <p:attrNameLst>
                                          <p:attrName>style.visibility</p:attrName>
                                        </p:attrNameLst>
                                      </p:cBhvr>
                                      <p:to>
                                        <p:strVal val="visible"/>
                                      </p:to>
                                    </p:set>
                                    <p:animEffect transition="in" filter="checkerboard(across)">
                                      <p:cBhvr>
                                        <p:cTn id="7" dur="500"/>
                                        <p:tgtEl>
                                          <p:spTgt spid="242702"/>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242698"/>
                                        </p:tgtEl>
                                        <p:attrNameLst>
                                          <p:attrName>style.visibility</p:attrName>
                                        </p:attrNameLst>
                                      </p:cBhvr>
                                      <p:to>
                                        <p:strVal val="visible"/>
                                      </p:to>
                                    </p:set>
                                    <p:animEffect transition="in" filter="strips(downRight)">
                                      <p:cBhvr>
                                        <p:cTn id="11" dur="500"/>
                                        <p:tgtEl>
                                          <p:spTgt spid="24269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242703"/>
                                        </p:tgtEl>
                                        <p:attrNameLst>
                                          <p:attrName>style.visibility</p:attrName>
                                        </p:attrNameLst>
                                      </p:cBhvr>
                                      <p:to>
                                        <p:strVal val="visible"/>
                                      </p:to>
                                    </p:set>
                                    <p:animEffect transition="in" filter="strips(downRight)">
                                      <p:cBhvr>
                                        <p:cTn id="16" dur="500"/>
                                        <p:tgtEl>
                                          <p:spTgt spid="24270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67603"/>
                                        </p:tgtEl>
                                        <p:attrNameLst>
                                          <p:attrName>style.visibility</p:attrName>
                                        </p:attrNameLst>
                                      </p:cBhvr>
                                      <p:to>
                                        <p:strVal val="visible"/>
                                      </p:to>
                                    </p:set>
                                    <p:anim calcmode="lin" valueType="num">
                                      <p:cBhvr additive="base">
                                        <p:cTn id="21" dur="500" fill="hold"/>
                                        <p:tgtEl>
                                          <p:spTgt spid="67603"/>
                                        </p:tgtEl>
                                        <p:attrNameLst>
                                          <p:attrName>ppt_x</p:attrName>
                                        </p:attrNameLst>
                                      </p:cBhvr>
                                      <p:tavLst>
                                        <p:tav tm="0">
                                          <p:val>
                                            <p:strVal val="#ppt_x"/>
                                          </p:val>
                                        </p:tav>
                                        <p:tav tm="100000">
                                          <p:val>
                                            <p:strVal val="#ppt_x"/>
                                          </p:val>
                                        </p:tav>
                                      </p:tavLst>
                                    </p:anim>
                                    <p:anim calcmode="lin" valueType="num">
                                      <p:cBhvr additive="base">
                                        <p:cTn id="22" dur="500" fill="hold"/>
                                        <p:tgtEl>
                                          <p:spTgt spid="676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02" grpId="0" autoUpdateAnimBg="0"/>
      <p:bldP spid="242703"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3"/>
          <p:cNvSpPr>
            <a:spLocks noChangeArrowheads="1"/>
          </p:cNvSpPr>
          <p:nvPr/>
        </p:nvSpPr>
        <p:spPr bwMode="auto">
          <a:xfrm>
            <a:off x="3486150" y="31829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9637" name="Rectangle 4"/>
          <p:cNvSpPr>
            <a:spLocks noChangeArrowheads="1"/>
          </p:cNvSpPr>
          <p:nvPr/>
        </p:nvSpPr>
        <p:spPr bwMode="auto">
          <a:xfrm>
            <a:off x="3195638" y="34829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9638" name="Rectangle 5"/>
          <p:cNvSpPr>
            <a:spLocks noChangeArrowheads="1"/>
          </p:cNvSpPr>
          <p:nvPr/>
        </p:nvSpPr>
        <p:spPr bwMode="auto">
          <a:xfrm>
            <a:off x="3186113" y="35972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9639" name="Rectangle 6"/>
          <p:cNvSpPr>
            <a:spLocks noChangeArrowheads="1"/>
          </p:cNvSpPr>
          <p:nvPr/>
        </p:nvSpPr>
        <p:spPr bwMode="auto">
          <a:xfrm>
            <a:off x="4024313" y="35401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9640" name="Rectangle 7"/>
          <p:cNvSpPr>
            <a:spLocks noChangeArrowheads="1"/>
          </p:cNvSpPr>
          <p:nvPr/>
        </p:nvSpPr>
        <p:spPr bwMode="auto">
          <a:xfrm>
            <a:off x="3981450" y="36163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69641" name="Rectangle 9"/>
          <p:cNvSpPr>
            <a:spLocks noChangeArrowheads="1"/>
          </p:cNvSpPr>
          <p:nvPr/>
        </p:nvSpPr>
        <p:spPr bwMode="auto">
          <a:xfrm>
            <a:off x="3576638" y="361156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452616" name="Object 2"/>
          <p:cNvGraphicFramePr>
            <a:graphicFrameLocks noChangeAspect="1"/>
          </p:cNvGraphicFramePr>
          <p:nvPr/>
        </p:nvGraphicFramePr>
        <p:xfrm>
          <a:off x="785786" y="3000372"/>
          <a:ext cx="7715304" cy="1115568"/>
        </p:xfrm>
        <a:graphic>
          <a:graphicData uri="http://schemas.openxmlformats.org/presentationml/2006/ole">
            <p:oleObj spid="_x0000_s69660" name="公式" r:id="rId3" imgW="3835080" imgH="533160" progId="Equation.3">
              <p:embed/>
            </p:oleObj>
          </a:graphicData>
        </a:graphic>
      </p:graphicFrame>
      <p:graphicFrame>
        <p:nvGraphicFramePr>
          <p:cNvPr id="452617" name="Object 3"/>
          <p:cNvGraphicFramePr>
            <a:graphicFrameLocks noChangeAspect="1"/>
          </p:cNvGraphicFramePr>
          <p:nvPr>
            <p:extLst>
              <p:ext uri="{D42A27DB-BD31-4B8C-83A1-F6EECF244321}">
                <p14:modId xmlns="" xmlns:p14="http://schemas.microsoft.com/office/powerpoint/2010/main" val="2021903742"/>
              </p:ext>
            </p:extLst>
          </p:nvPr>
        </p:nvGraphicFramePr>
        <p:xfrm>
          <a:off x="1656879" y="4556721"/>
          <a:ext cx="6164262" cy="1784350"/>
        </p:xfrm>
        <a:graphic>
          <a:graphicData uri="http://schemas.openxmlformats.org/presentationml/2006/ole">
            <p:oleObj spid="_x0000_s69661" name="Equation" r:id="rId4" imgW="2064600" imgH="596160" progId="">
              <p:embed/>
            </p:oleObj>
          </a:graphicData>
        </a:graphic>
      </p:graphicFrame>
      <p:sp>
        <p:nvSpPr>
          <p:cNvPr id="452610" name="Rectangle 2"/>
          <p:cNvSpPr>
            <a:spLocks noChangeArrowheads="1"/>
          </p:cNvSpPr>
          <p:nvPr/>
        </p:nvSpPr>
        <p:spPr bwMode="auto">
          <a:xfrm>
            <a:off x="214282" y="2500306"/>
            <a:ext cx="856932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chemeClr val="tx2"/>
                </a:solidFill>
                <a:latin typeface="Verdana" pitchFamily="34" charset="0"/>
              </a:rPr>
              <a:t>	根据</a:t>
            </a:r>
            <a:r>
              <a:rPr lang="zh-CN" altLang="en-US" sz="2800" dirty="0">
                <a:solidFill>
                  <a:srgbClr val="3333FF"/>
                </a:solidFill>
                <a:latin typeface="Verdana" pitchFamily="34" charset="0"/>
              </a:rPr>
              <a:t>相位裕量</a:t>
            </a:r>
            <a:r>
              <a:rPr lang="zh-CN" altLang="en-US" sz="2800" dirty="0">
                <a:solidFill>
                  <a:schemeClr val="tx2"/>
                </a:solidFill>
                <a:latin typeface="Verdana" pitchFamily="34" charset="0"/>
              </a:rPr>
              <a:t>的定义，有</a:t>
            </a:r>
          </a:p>
        </p:txBody>
      </p:sp>
      <p:sp>
        <p:nvSpPr>
          <p:cNvPr id="452611" name="Rectangle 3"/>
          <p:cNvSpPr>
            <a:spLocks noChangeArrowheads="1"/>
          </p:cNvSpPr>
          <p:nvPr/>
        </p:nvSpPr>
        <p:spPr bwMode="auto">
          <a:xfrm>
            <a:off x="1235076" y="4048877"/>
            <a:ext cx="17272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a:solidFill>
                  <a:schemeClr val="tx2"/>
                </a:solidFill>
                <a:latin typeface="Verdana" pitchFamily="34" charset="0"/>
              </a:rPr>
              <a:t>则有</a:t>
            </a:r>
          </a:p>
        </p:txBody>
      </p:sp>
      <p:sp>
        <p:nvSpPr>
          <p:cNvPr id="69645" name="Rectangle 7"/>
          <p:cNvSpPr>
            <a:spLocks noChangeArrowheads="1"/>
          </p:cNvSpPr>
          <p:nvPr/>
        </p:nvSpPr>
        <p:spPr bwMode="auto">
          <a:xfrm>
            <a:off x="285720" y="785794"/>
            <a:ext cx="8569325" cy="1815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rgbClr val="0033CC"/>
                </a:solidFill>
                <a:ea typeface="黑体" pitchFamily="49" charset="-122"/>
              </a:rPr>
              <a:t>         对于固有传递函数是高于二阶的高阶系统，</a:t>
            </a:r>
            <a:r>
              <a:rPr lang="en-US" altLang="zh-CN" sz="2800" dirty="0">
                <a:solidFill>
                  <a:srgbClr val="0033CC"/>
                </a:solidFill>
                <a:ea typeface="黑体" pitchFamily="49" charset="-122"/>
              </a:rPr>
              <a:t>PID</a:t>
            </a:r>
            <a:r>
              <a:rPr lang="zh-CN" altLang="en-US" sz="2800" dirty="0">
                <a:solidFill>
                  <a:srgbClr val="0033CC"/>
                </a:solidFill>
                <a:ea typeface="黑体" pitchFamily="49" charset="-122"/>
              </a:rPr>
              <a:t>校正不可能作到全部闭环极点的任意配置。但</a:t>
            </a:r>
            <a:r>
              <a:rPr lang="zh-CN" altLang="en-US" sz="2800" dirty="0">
                <a:solidFill>
                  <a:srgbClr val="3333FF"/>
                </a:solidFill>
                <a:ea typeface="黑体" pitchFamily="49" charset="-122"/>
              </a:rPr>
              <a:t>可以控制部分极点，以达到系统预期的性能指标</a:t>
            </a:r>
            <a:r>
              <a:rPr lang="zh-CN" altLang="en-US" sz="2800" dirty="0">
                <a:solidFill>
                  <a:srgbClr val="0033CC"/>
                </a:solidFill>
                <a:ea typeface="黑体" pitchFamily="49" charset="-122"/>
              </a:rPr>
              <a:t>。  </a:t>
            </a:r>
            <a:r>
              <a:rPr lang="zh-CN" altLang="en-US" sz="2800" dirty="0" smtClean="0">
                <a:solidFill>
                  <a:srgbClr val="0033CC"/>
                </a:solidFill>
                <a:ea typeface="黑体" pitchFamily="49" charset="-122"/>
              </a:rPr>
              <a:t>例如给定相位裕量，剪切频率</a:t>
            </a:r>
            <a:r>
              <a:rPr lang="en-US" altLang="zh-CN" sz="2800" dirty="0" smtClean="0">
                <a:solidFill>
                  <a:srgbClr val="0033CC"/>
                </a:solidFill>
                <a:latin typeface="Symbol" pitchFamily="18" charset="2"/>
                <a:ea typeface="黑体" pitchFamily="49" charset="-122"/>
              </a:rPr>
              <a:t>w</a:t>
            </a:r>
            <a:r>
              <a:rPr lang="en-US" altLang="zh-CN" sz="2800" baseline="-25000" dirty="0" smtClean="0">
                <a:solidFill>
                  <a:srgbClr val="0033CC"/>
                </a:solidFill>
                <a:ea typeface="黑体" pitchFamily="49" charset="-122"/>
              </a:rPr>
              <a:t>c</a:t>
            </a:r>
            <a:r>
              <a:rPr lang="zh-CN" altLang="en-US" sz="2800" dirty="0" smtClean="0">
                <a:solidFill>
                  <a:srgbClr val="0033CC"/>
                </a:solidFill>
                <a:ea typeface="黑体" pitchFamily="49" charset="-122"/>
              </a:rPr>
              <a:t>和静态误差系数，确定参数              </a:t>
            </a:r>
            <a:endParaRPr lang="zh-CN" altLang="en-US" sz="2800" dirty="0">
              <a:solidFill>
                <a:srgbClr val="0033CC"/>
              </a:solidFill>
              <a:ea typeface="黑体" pitchFamily="49" charset="-122"/>
            </a:endParaRPr>
          </a:p>
        </p:txBody>
      </p:sp>
      <p:sp>
        <p:nvSpPr>
          <p:cNvPr id="14"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14943452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52610"/>
                                        </p:tgtEl>
                                        <p:attrNameLst>
                                          <p:attrName>style.visibility</p:attrName>
                                        </p:attrNameLst>
                                      </p:cBhvr>
                                      <p:to>
                                        <p:strVal val="visible"/>
                                      </p:to>
                                    </p:set>
                                    <p:animEffect transition="in" filter="checkerboard(across)">
                                      <p:cBhvr>
                                        <p:cTn id="7" dur="500"/>
                                        <p:tgtEl>
                                          <p:spTgt spid="452610"/>
                                        </p:tgtEl>
                                      </p:cBhvr>
                                    </p:animEffect>
                                  </p:childTnLst>
                                </p:cTn>
                              </p:par>
                              <p:par>
                                <p:cTn id="8" presetID="5" presetClass="entr" presetSubtype="10" fill="hold" nodeType="withEffect">
                                  <p:stCondLst>
                                    <p:cond delay="0"/>
                                  </p:stCondLst>
                                  <p:childTnLst>
                                    <p:set>
                                      <p:cBhvr>
                                        <p:cTn id="9" dur="1" fill="hold">
                                          <p:stCondLst>
                                            <p:cond delay="0"/>
                                          </p:stCondLst>
                                        </p:cTn>
                                        <p:tgtEl>
                                          <p:spTgt spid="452616"/>
                                        </p:tgtEl>
                                        <p:attrNameLst>
                                          <p:attrName>style.visibility</p:attrName>
                                        </p:attrNameLst>
                                      </p:cBhvr>
                                      <p:to>
                                        <p:strVal val="visible"/>
                                      </p:to>
                                    </p:set>
                                    <p:animEffect transition="in" filter="checkerboard(across)">
                                      <p:cBhvr>
                                        <p:cTn id="10" dur="500"/>
                                        <p:tgtEl>
                                          <p:spTgt spid="45261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452611"/>
                                        </p:tgtEl>
                                        <p:attrNameLst>
                                          <p:attrName>style.visibility</p:attrName>
                                        </p:attrNameLst>
                                      </p:cBhvr>
                                      <p:to>
                                        <p:strVal val="visible"/>
                                      </p:to>
                                    </p:set>
                                    <p:animEffect transition="in" filter="checkerboard(across)">
                                      <p:cBhvr>
                                        <p:cTn id="15" dur="500"/>
                                        <p:tgtEl>
                                          <p:spTgt spid="452611"/>
                                        </p:tgtEl>
                                      </p:cBhvr>
                                    </p:animEffect>
                                  </p:childTnLst>
                                </p:cTn>
                              </p:par>
                            </p:childTnLst>
                          </p:cTn>
                        </p:par>
                        <p:par>
                          <p:cTn id="16" fill="hold" nodeType="afterGroup">
                            <p:stCondLst>
                              <p:cond delay="500"/>
                            </p:stCondLst>
                            <p:childTnLst>
                              <p:par>
                                <p:cTn id="17" presetID="18" presetClass="entr" presetSubtype="6" fill="hold" nodeType="afterEffect">
                                  <p:stCondLst>
                                    <p:cond delay="0"/>
                                  </p:stCondLst>
                                  <p:childTnLst>
                                    <p:set>
                                      <p:cBhvr>
                                        <p:cTn id="18" dur="1" fill="hold">
                                          <p:stCondLst>
                                            <p:cond delay="0"/>
                                          </p:stCondLst>
                                        </p:cTn>
                                        <p:tgtEl>
                                          <p:spTgt spid="452617"/>
                                        </p:tgtEl>
                                        <p:attrNameLst>
                                          <p:attrName>style.visibility</p:attrName>
                                        </p:attrNameLst>
                                      </p:cBhvr>
                                      <p:to>
                                        <p:strVal val="visible"/>
                                      </p:to>
                                    </p:set>
                                    <p:animEffect transition="in" filter="strips(downRight)">
                                      <p:cBhvr>
                                        <p:cTn id="19" dur="500"/>
                                        <p:tgtEl>
                                          <p:spTgt spid="452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0" grpId="0"/>
      <p:bldP spid="45261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24" name="Rectangle 20"/>
          <p:cNvSpPr>
            <a:spLocks noChangeArrowheads="1"/>
          </p:cNvSpPr>
          <p:nvPr/>
        </p:nvSpPr>
        <p:spPr bwMode="auto">
          <a:xfrm>
            <a:off x="0" y="3874170"/>
            <a:ext cx="9144000" cy="2246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b="0" dirty="0">
                <a:solidFill>
                  <a:srgbClr val="0033CC"/>
                </a:solidFill>
                <a:latin typeface="隶书" pitchFamily="49" charset="-122"/>
                <a:ea typeface="黑体" pitchFamily="49" charset="-122"/>
              </a:rPr>
              <a:t>由式可</a:t>
            </a:r>
            <a:r>
              <a:rPr lang="zh-CN" altLang="en-US" sz="2800" b="0" dirty="0">
                <a:solidFill>
                  <a:srgbClr val="3333FF"/>
                </a:solidFill>
                <a:latin typeface="隶书" pitchFamily="49" charset="-122"/>
                <a:ea typeface="黑体" pitchFamily="49" charset="-122"/>
              </a:rPr>
              <a:t>独立地解出比例增益</a:t>
            </a:r>
            <a:r>
              <a:rPr lang="zh-CN" altLang="en-US" sz="2800" b="0" dirty="0">
                <a:solidFill>
                  <a:srgbClr val="0033CC"/>
                </a:solidFill>
                <a:latin typeface="隶书" pitchFamily="49" charset="-122"/>
                <a:ea typeface="黑体" pitchFamily="49" charset="-122"/>
              </a:rPr>
              <a:t>   ，而后一式包含两个未知参数   和   ，不是唯一解。通常由稳态误差要求，</a:t>
            </a:r>
            <a:r>
              <a:rPr lang="zh-CN" altLang="en-US" sz="2800" b="0" dirty="0">
                <a:solidFill>
                  <a:srgbClr val="3333FF"/>
                </a:solidFill>
                <a:latin typeface="隶书" pitchFamily="49" charset="-122"/>
                <a:ea typeface="黑体" pitchFamily="49" charset="-122"/>
              </a:rPr>
              <a:t>通过开环放大倍数，先确定积分增益</a:t>
            </a:r>
            <a:r>
              <a:rPr lang="zh-CN" altLang="en-US" sz="2800" b="0" dirty="0">
                <a:solidFill>
                  <a:srgbClr val="0033CC"/>
                </a:solidFill>
                <a:latin typeface="隶书" pitchFamily="49" charset="-122"/>
                <a:ea typeface="黑体" pitchFamily="49" charset="-122"/>
              </a:rPr>
              <a:t>   ，</a:t>
            </a:r>
            <a:r>
              <a:rPr lang="zh-CN" altLang="en-US" sz="2800" b="0" dirty="0">
                <a:solidFill>
                  <a:srgbClr val="3333FF"/>
                </a:solidFill>
                <a:latin typeface="隶书" pitchFamily="49" charset="-122"/>
                <a:ea typeface="黑体" pitchFamily="49" charset="-122"/>
              </a:rPr>
              <a:t>然后计算出微分增益</a:t>
            </a:r>
            <a:r>
              <a:rPr lang="zh-CN" altLang="en-US" sz="2800" b="0" dirty="0">
                <a:solidFill>
                  <a:srgbClr val="0033CC"/>
                </a:solidFill>
                <a:latin typeface="隶书" pitchFamily="49" charset="-122"/>
                <a:ea typeface="黑体" pitchFamily="49" charset="-122"/>
              </a:rPr>
              <a:t>   。同时通过</a:t>
            </a:r>
            <a:r>
              <a:rPr lang="zh-CN" altLang="en-US" sz="2800" b="0" dirty="0">
                <a:solidFill>
                  <a:srgbClr val="3333FF"/>
                </a:solidFill>
                <a:latin typeface="隶书" pitchFamily="49" charset="-122"/>
                <a:ea typeface="黑体" pitchFamily="49" charset="-122"/>
              </a:rPr>
              <a:t>数字仿真</a:t>
            </a:r>
            <a:r>
              <a:rPr lang="zh-CN" altLang="en-US" sz="2800" b="0" dirty="0">
                <a:solidFill>
                  <a:srgbClr val="0033CC"/>
                </a:solidFill>
                <a:latin typeface="隶书" pitchFamily="49" charset="-122"/>
                <a:ea typeface="黑体" pitchFamily="49" charset="-122"/>
              </a:rPr>
              <a:t>，反复试探，最后确定   、   和   三个参数。 </a:t>
            </a:r>
          </a:p>
        </p:txBody>
      </p:sp>
      <p:sp>
        <p:nvSpPr>
          <p:cNvPr id="70669" name="Rectangle 3"/>
          <p:cNvSpPr>
            <a:spLocks noChangeArrowheads="1"/>
          </p:cNvSpPr>
          <p:nvPr/>
        </p:nvSpPr>
        <p:spPr bwMode="auto">
          <a:xfrm>
            <a:off x="3486150" y="404495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70671" name="Rectangle 5"/>
          <p:cNvSpPr>
            <a:spLocks noChangeArrowheads="1"/>
          </p:cNvSpPr>
          <p:nvPr/>
        </p:nvSpPr>
        <p:spPr bwMode="auto">
          <a:xfrm>
            <a:off x="3186113" y="445928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70672" name="Rectangle 6"/>
          <p:cNvSpPr>
            <a:spLocks noChangeArrowheads="1"/>
          </p:cNvSpPr>
          <p:nvPr/>
        </p:nvSpPr>
        <p:spPr bwMode="auto">
          <a:xfrm>
            <a:off x="4024313" y="44021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70673" name="Rectangle 7"/>
          <p:cNvSpPr>
            <a:spLocks noChangeArrowheads="1"/>
          </p:cNvSpPr>
          <p:nvPr/>
        </p:nvSpPr>
        <p:spPr bwMode="auto">
          <a:xfrm>
            <a:off x="3981450" y="44783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70674" name="Rectangle 9"/>
          <p:cNvSpPr>
            <a:spLocks noChangeArrowheads="1"/>
          </p:cNvSpPr>
          <p:nvPr/>
        </p:nvSpPr>
        <p:spPr bwMode="auto">
          <a:xfrm>
            <a:off x="3124200" y="436880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70658" name="Object 2"/>
          <p:cNvGraphicFramePr>
            <a:graphicFrameLocks noChangeAspect="1"/>
          </p:cNvGraphicFramePr>
          <p:nvPr>
            <p:extLst>
              <p:ext uri="{D42A27DB-BD31-4B8C-83A1-F6EECF244321}">
                <p14:modId xmlns="" xmlns:p14="http://schemas.microsoft.com/office/powerpoint/2010/main" val="1631646745"/>
              </p:ext>
            </p:extLst>
          </p:nvPr>
        </p:nvGraphicFramePr>
        <p:xfrm>
          <a:off x="1428728" y="857232"/>
          <a:ext cx="5591175" cy="2687638"/>
        </p:xfrm>
        <a:graphic>
          <a:graphicData uri="http://schemas.openxmlformats.org/presentationml/2006/ole">
            <p:oleObj spid="_x0000_s70798" name="公式" r:id="rId3" imgW="2882880" imgH="1396800" progId="Equation.3">
              <p:embed/>
            </p:oleObj>
          </a:graphicData>
        </a:graphic>
      </p:graphicFrame>
      <p:sp>
        <p:nvSpPr>
          <p:cNvPr id="70675" name="Rectangle 13"/>
          <p:cNvSpPr>
            <a:spLocks noChangeArrowheads="1"/>
          </p:cNvSpPr>
          <p:nvPr/>
        </p:nvSpPr>
        <p:spPr bwMode="auto">
          <a:xfrm>
            <a:off x="4462463" y="44926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244748" name="Object 4"/>
          <p:cNvGraphicFramePr>
            <a:graphicFrameLocks noChangeAspect="1"/>
          </p:cNvGraphicFramePr>
          <p:nvPr>
            <p:extLst>
              <p:ext uri="{D42A27DB-BD31-4B8C-83A1-F6EECF244321}">
                <p14:modId xmlns="" xmlns:p14="http://schemas.microsoft.com/office/powerpoint/2010/main" val="1694139056"/>
              </p:ext>
            </p:extLst>
          </p:nvPr>
        </p:nvGraphicFramePr>
        <p:xfrm>
          <a:off x="4357686" y="3857628"/>
          <a:ext cx="566738" cy="573087"/>
        </p:xfrm>
        <a:graphic>
          <a:graphicData uri="http://schemas.openxmlformats.org/presentationml/2006/ole">
            <p:oleObj spid="_x0000_s70800" name="Equation" r:id="rId4" imgW="187560" imgH="187920" progId="">
              <p:embed/>
            </p:oleObj>
          </a:graphicData>
        </a:graphic>
      </p:graphicFrame>
      <p:sp>
        <p:nvSpPr>
          <p:cNvPr id="70676" name="Rectangle 15"/>
          <p:cNvSpPr>
            <a:spLocks noChangeArrowheads="1"/>
          </p:cNvSpPr>
          <p:nvPr/>
        </p:nvSpPr>
        <p:spPr bwMode="auto">
          <a:xfrm>
            <a:off x="4467225" y="44926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244750" name="Object 5"/>
          <p:cNvGraphicFramePr>
            <a:graphicFrameLocks noChangeAspect="1"/>
          </p:cNvGraphicFramePr>
          <p:nvPr>
            <p:extLst>
              <p:ext uri="{D42A27DB-BD31-4B8C-83A1-F6EECF244321}">
                <p14:modId xmlns="" xmlns:p14="http://schemas.microsoft.com/office/powerpoint/2010/main" val="1543876833"/>
              </p:ext>
            </p:extLst>
          </p:nvPr>
        </p:nvGraphicFramePr>
        <p:xfrm>
          <a:off x="8286776" y="5214950"/>
          <a:ext cx="504825" cy="504825"/>
        </p:xfrm>
        <a:graphic>
          <a:graphicData uri="http://schemas.openxmlformats.org/presentationml/2006/ole">
            <p:oleObj spid="_x0000_s70801" name="Equation" r:id="rId5" imgW="177120" imgH="177120" progId="Equation.3">
              <p:embed/>
            </p:oleObj>
          </a:graphicData>
        </a:graphic>
      </p:graphicFrame>
      <p:sp>
        <p:nvSpPr>
          <p:cNvPr id="70677" name="Rectangle 17"/>
          <p:cNvSpPr>
            <a:spLocks noChangeArrowheads="1"/>
          </p:cNvSpPr>
          <p:nvPr/>
        </p:nvSpPr>
        <p:spPr bwMode="auto">
          <a:xfrm>
            <a:off x="4572000" y="452120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244752" name="Object 6"/>
          <p:cNvGraphicFramePr>
            <a:graphicFrameLocks noChangeAspect="1"/>
          </p:cNvGraphicFramePr>
          <p:nvPr>
            <p:extLst>
              <p:ext uri="{D42A27DB-BD31-4B8C-83A1-F6EECF244321}">
                <p14:modId xmlns="" xmlns:p14="http://schemas.microsoft.com/office/powerpoint/2010/main" val="494175244"/>
              </p:ext>
            </p:extLst>
          </p:nvPr>
        </p:nvGraphicFramePr>
        <p:xfrm>
          <a:off x="428596" y="5643578"/>
          <a:ext cx="500063" cy="458787"/>
        </p:xfrm>
        <a:graphic>
          <a:graphicData uri="http://schemas.openxmlformats.org/presentationml/2006/ole">
            <p:oleObj spid="_x0000_s70802" r:id="rId6" imgW="198360" imgH="177120" progId="Equation.3">
              <p:embed/>
            </p:oleObj>
          </a:graphicData>
        </a:graphic>
      </p:graphicFrame>
      <p:graphicFrame>
        <p:nvGraphicFramePr>
          <p:cNvPr id="244754" name="Object 7"/>
          <p:cNvGraphicFramePr>
            <a:graphicFrameLocks noChangeAspect="1"/>
          </p:cNvGraphicFramePr>
          <p:nvPr>
            <p:extLst>
              <p:ext uri="{D42A27DB-BD31-4B8C-83A1-F6EECF244321}">
                <p14:modId xmlns="" xmlns:p14="http://schemas.microsoft.com/office/powerpoint/2010/main" val="2122905670"/>
              </p:ext>
            </p:extLst>
          </p:nvPr>
        </p:nvGraphicFramePr>
        <p:xfrm>
          <a:off x="714348" y="4357694"/>
          <a:ext cx="523875" cy="500062"/>
        </p:xfrm>
        <a:graphic>
          <a:graphicData uri="http://schemas.openxmlformats.org/presentationml/2006/ole">
            <p:oleObj spid="_x0000_s70803" r:id="rId7" imgW="187560" imgH="177120" progId="Equation.3">
              <p:embed/>
            </p:oleObj>
          </a:graphicData>
        </a:graphic>
      </p:graphicFrame>
      <p:graphicFrame>
        <p:nvGraphicFramePr>
          <p:cNvPr id="244755" name="Object 8"/>
          <p:cNvGraphicFramePr>
            <a:graphicFrameLocks noChangeAspect="1"/>
          </p:cNvGraphicFramePr>
          <p:nvPr>
            <p:extLst>
              <p:ext uri="{D42A27DB-BD31-4B8C-83A1-F6EECF244321}">
                <p14:modId xmlns="" xmlns:p14="http://schemas.microsoft.com/office/powerpoint/2010/main" val="4056330442"/>
              </p:ext>
            </p:extLst>
          </p:nvPr>
        </p:nvGraphicFramePr>
        <p:xfrm>
          <a:off x="1643042" y="4357694"/>
          <a:ext cx="490538" cy="490537"/>
        </p:xfrm>
        <a:graphic>
          <a:graphicData uri="http://schemas.openxmlformats.org/presentationml/2006/ole">
            <p:oleObj spid="_x0000_s70804" name="Equation" r:id="rId8" imgW="177120" imgH="177120" progId="Equation.3">
              <p:embed/>
            </p:oleObj>
          </a:graphicData>
        </a:graphic>
      </p:graphicFrame>
      <p:graphicFrame>
        <p:nvGraphicFramePr>
          <p:cNvPr id="244756" name="Object 9"/>
          <p:cNvGraphicFramePr>
            <a:graphicFrameLocks noChangeAspect="1"/>
          </p:cNvGraphicFramePr>
          <p:nvPr>
            <p:extLst>
              <p:ext uri="{D42A27DB-BD31-4B8C-83A1-F6EECF244321}">
                <p14:modId xmlns="" xmlns:p14="http://schemas.microsoft.com/office/powerpoint/2010/main" val="2469204236"/>
              </p:ext>
            </p:extLst>
          </p:nvPr>
        </p:nvGraphicFramePr>
        <p:xfrm>
          <a:off x="7786710" y="5214950"/>
          <a:ext cx="396875" cy="454025"/>
        </p:xfrm>
        <a:graphic>
          <a:graphicData uri="http://schemas.openxmlformats.org/presentationml/2006/ole">
            <p:oleObj spid="_x0000_s70805" name="Equation" r:id="rId9" imgW="177120" imgH="198720" progId="">
              <p:embed/>
            </p:oleObj>
          </a:graphicData>
        </a:graphic>
      </p:graphicFrame>
      <p:graphicFrame>
        <p:nvGraphicFramePr>
          <p:cNvPr id="244757" name="Object 10"/>
          <p:cNvGraphicFramePr>
            <a:graphicFrameLocks noChangeAspect="1"/>
          </p:cNvGraphicFramePr>
          <p:nvPr>
            <p:extLst>
              <p:ext uri="{D42A27DB-BD31-4B8C-83A1-F6EECF244321}">
                <p14:modId xmlns="" xmlns:p14="http://schemas.microsoft.com/office/powerpoint/2010/main" val="3930235164"/>
              </p:ext>
            </p:extLst>
          </p:nvPr>
        </p:nvGraphicFramePr>
        <p:xfrm>
          <a:off x="428596" y="5214950"/>
          <a:ext cx="500062" cy="511175"/>
        </p:xfrm>
        <a:graphic>
          <a:graphicData uri="http://schemas.openxmlformats.org/presentationml/2006/ole">
            <p:oleObj spid="_x0000_s70806" name="Equation" r:id="rId10" imgW="187560" imgH="187920" progId="">
              <p:embed/>
            </p:oleObj>
          </a:graphicData>
        </a:graphic>
      </p:graphicFrame>
      <p:graphicFrame>
        <p:nvGraphicFramePr>
          <p:cNvPr id="244758" name="Object 11"/>
          <p:cNvGraphicFramePr>
            <a:graphicFrameLocks noChangeAspect="1"/>
          </p:cNvGraphicFramePr>
          <p:nvPr>
            <p:extLst>
              <p:ext uri="{D42A27DB-BD31-4B8C-83A1-F6EECF244321}">
                <p14:modId xmlns="" xmlns:p14="http://schemas.microsoft.com/office/powerpoint/2010/main" val="1335620362"/>
              </p:ext>
            </p:extLst>
          </p:nvPr>
        </p:nvGraphicFramePr>
        <p:xfrm>
          <a:off x="5072066" y="4714884"/>
          <a:ext cx="508000" cy="571500"/>
        </p:xfrm>
        <a:graphic>
          <a:graphicData uri="http://schemas.openxmlformats.org/presentationml/2006/ole">
            <p:oleObj spid="_x0000_s70807" name="Equation" r:id="rId11" imgW="166320" imgH="187920" progId="">
              <p:embed/>
            </p:oleObj>
          </a:graphicData>
        </a:graphic>
      </p:graphicFrame>
      <p:sp>
        <p:nvSpPr>
          <p:cNvPr id="251920" name="Rectangle 16"/>
          <p:cNvSpPr>
            <a:spLocks noChangeArrowheads="1"/>
          </p:cNvSpPr>
          <p:nvPr/>
        </p:nvSpPr>
        <p:spPr bwMode="auto">
          <a:xfrm>
            <a:off x="468313" y="1051595"/>
            <a:ext cx="546100" cy="523875"/>
          </a:xfrm>
          <a:prstGeom prst="rect">
            <a:avLst/>
          </a:prstGeom>
          <a:noFill/>
          <a:ln w="9525">
            <a:noFill/>
            <a:miter lim="800000"/>
            <a:headEnd/>
            <a:tailEnd/>
          </a:ln>
          <a:effectLst/>
        </p:spPr>
        <p:txBody>
          <a:bodyPr wrap="none">
            <a:spAutoFit/>
          </a:bodyPr>
          <a:lstStyle/>
          <a:p>
            <a:pPr>
              <a:defRPr/>
            </a:pPr>
            <a:r>
              <a:rPr lang="zh-CN" altLang="en-US" sz="2800">
                <a:solidFill>
                  <a:schemeClr val="tx2"/>
                </a:solidFill>
                <a:effectLst>
                  <a:outerShdw blurRad="38100" dist="38100" dir="2700000" algn="tl">
                    <a:srgbClr val="C0C0C0"/>
                  </a:outerShdw>
                </a:effectLst>
                <a:latin typeface="Verdana" pitchFamily="34" charset="0"/>
                <a:ea typeface="宋体" pitchFamily="2" charset="-122"/>
              </a:rPr>
              <a:t>则</a:t>
            </a:r>
          </a:p>
        </p:txBody>
      </p:sp>
      <p:sp>
        <p:nvSpPr>
          <p:cNvPr id="26"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24708731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44755"/>
                                        </p:tgtEl>
                                        <p:attrNameLst>
                                          <p:attrName>style.visibility</p:attrName>
                                        </p:attrNameLst>
                                      </p:cBhvr>
                                      <p:to>
                                        <p:strVal val="visible"/>
                                      </p:to>
                                    </p:set>
                                    <p:animEffect transition="in" filter="checkerboard(across)">
                                      <p:cBhvr>
                                        <p:cTn id="7" dur="500"/>
                                        <p:tgtEl>
                                          <p:spTgt spid="244755"/>
                                        </p:tgtEl>
                                      </p:cBhvr>
                                    </p:animEffect>
                                  </p:childTnLst>
                                </p:cTn>
                              </p:par>
                              <p:par>
                                <p:cTn id="8" presetID="5" presetClass="entr" presetSubtype="10" fill="hold" nodeType="withEffect">
                                  <p:stCondLst>
                                    <p:cond delay="0"/>
                                  </p:stCondLst>
                                  <p:childTnLst>
                                    <p:set>
                                      <p:cBhvr>
                                        <p:cTn id="9" dur="1" fill="hold">
                                          <p:stCondLst>
                                            <p:cond delay="0"/>
                                          </p:stCondLst>
                                        </p:cTn>
                                        <p:tgtEl>
                                          <p:spTgt spid="244754"/>
                                        </p:tgtEl>
                                        <p:attrNameLst>
                                          <p:attrName>style.visibility</p:attrName>
                                        </p:attrNameLst>
                                      </p:cBhvr>
                                      <p:to>
                                        <p:strVal val="visible"/>
                                      </p:to>
                                    </p:set>
                                    <p:animEffect transition="in" filter="checkerboard(across)">
                                      <p:cBhvr>
                                        <p:cTn id="10" dur="500"/>
                                        <p:tgtEl>
                                          <p:spTgt spid="244754"/>
                                        </p:tgtEl>
                                      </p:cBhvr>
                                    </p:animEffect>
                                  </p:childTnLst>
                                </p:cTn>
                              </p:par>
                              <p:par>
                                <p:cTn id="11" presetID="5" presetClass="entr" presetSubtype="10" fill="hold" nodeType="withEffect">
                                  <p:stCondLst>
                                    <p:cond delay="0"/>
                                  </p:stCondLst>
                                  <p:childTnLst>
                                    <p:set>
                                      <p:cBhvr>
                                        <p:cTn id="12" dur="1" fill="hold">
                                          <p:stCondLst>
                                            <p:cond delay="0"/>
                                          </p:stCondLst>
                                        </p:cTn>
                                        <p:tgtEl>
                                          <p:spTgt spid="244756"/>
                                        </p:tgtEl>
                                        <p:attrNameLst>
                                          <p:attrName>style.visibility</p:attrName>
                                        </p:attrNameLst>
                                      </p:cBhvr>
                                      <p:to>
                                        <p:strVal val="visible"/>
                                      </p:to>
                                    </p:set>
                                    <p:animEffect transition="in" filter="checkerboard(across)">
                                      <p:cBhvr>
                                        <p:cTn id="13" dur="500"/>
                                        <p:tgtEl>
                                          <p:spTgt spid="244756"/>
                                        </p:tgtEl>
                                      </p:cBhvr>
                                    </p:animEffect>
                                  </p:childTnLst>
                                </p:cTn>
                              </p:par>
                              <p:par>
                                <p:cTn id="14" presetID="5" presetClass="entr" presetSubtype="10" fill="hold" nodeType="withEffect">
                                  <p:stCondLst>
                                    <p:cond delay="0"/>
                                  </p:stCondLst>
                                  <p:childTnLst>
                                    <p:set>
                                      <p:cBhvr>
                                        <p:cTn id="15" dur="1" fill="hold">
                                          <p:stCondLst>
                                            <p:cond delay="0"/>
                                          </p:stCondLst>
                                        </p:cTn>
                                        <p:tgtEl>
                                          <p:spTgt spid="244758"/>
                                        </p:tgtEl>
                                        <p:attrNameLst>
                                          <p:attrName>style.visibility</p:attrName>
                                        </p:attrNameLst>
                                      </p:cBhvr>
                                      <p:to>
                                        <p:strVal val="visible"/>
                                      </p:to>
                                    </p:set>
                                    <p:animEffect transition="in" filter="checkerboard(across)">
                                      <p:cBhvr>
                                        <p:cTn id="16" dur="500"/>
                                        <p:tgtEl>
                                          <p:spTgt spid="244758"/>
                                        </p:tgtEl>
                                      </p:cBhvr>
                                    </p:animEffect>
                                  </p:childTnLst>
                                </p:cTn>
                              </p:par>
                              <p:par>
                                <p:cTn id="17" presetID="5" presetClass="entr" presetSubtype="10" fill="hold" nodeType="withEffect">
                                  <p:stCondLst>
                                    <p:cond delay="0"/>
                                  </p:stCondLst>
                                  <p:childTnLst>
                                    <p:set>
                                      <p:cBhvr>
                                        <p:cTn id="18" dur="1" fill="hold">
                                          <p:stCondLst>
                                            <p:cond delay="0"/>
                                          </p:stCondLst>
                                        </p:cTn>
                                        <p:tgtEl>
                                          <p:spTgt spid="244750"/>
                                        </p:tgtEl>
                                        <p:attrNameLst>
                                          <p:attrName>style.visibility</p:attrName>
                                        </p:attrNameLst>
                                      </p:cBhvr>
                                      <p:to>
                                        <p:strVal val="visible"/>
                                      </p:to>
                                    </p:set>
                                    <p:animEffect transition="in" filter="checkerboard(across)">
                                      <p:cBhvr>
                                        <p:cTn id="19" dur="500"/>
                                        <p:tgtEl>
                                          <p:spTgt spid="244750"/>
                                        </p:tgtEl>
                                      </p:cBhvr>
                                    </p:animEffect>
                                  </p:childTnLst>
                                </p:cTn>
                              </p:par>
                              <p:par>
                                <p:cTn id="20" presetID="5" presetClass="entr" presetSubtype="10" fill="hold" nodeType="withEffect">
                                  <p:stCondLst>
                                    <p:cond delay="0"/>
                                  </p:stCondLst>
                                  <p:childTnLst>
                                    <p:set>
                                      <p:cBhvr>
                                        <p:cTn id="21" dur="1" fill="hold">
                                          <p:stCondLst>
                                            <p:cond delay="0"/>
                                          </p:stCondLst>
                                        </p:cTn>
                                        <p:tgtEl>
                                          <p:spTgt spid="244752"/>
                                        </p:tgtEl>
                                        <p:attrNameLst>
                                          <p:attrName>style.visibility</p:attrName>
                                        </p:attrNameLst>
                                      </p:cBhvr>
                                      <p:to>
                                        <p:strVal val="visible"/>
                                      </p:to>
                                    </p:set>
                                    <p:animEffect transition="in" filter="checkerboard(across)">
                                      <p:cBhvr>
                                        <p:cTn id="22" dur="500"/>
                                        <p:tgtEl>
                                          <p:spTgt spid="244752"/>
                                        </p:tgtEl>
                                      </p:cBhvr>
                                    </p:animEffect>
                                  </p:childTnLst>
                                </p:cTn>
                              </p:par>
                              <p:par>
                                <p:cTn id="23" presetID="5" presetClass="entr" presetSubtype="10" fill="hold" nodeType="withEffect">
                                  <p:stCondLst>
                                    <p:cond delay="0"/>
                                  </p:stCondLst>
                                  <p:childTnLst>
                                    <p:set>
                                      <p:cBhvr>
                                        <p:cTn id="24" dur="1" fill="hold">
                                          <p:stCondLst>
                                            <p:cond delay="0"/>
                                          </p:stCondLst>
                                        </p:cTn>
                                        <p:tgtEl>
                                          <p:spTgt spid="244748"/>
                                        </p:tgtEl>
                                        <p:attrNameLst>
                                          <p:attrName>style.visibility</p:attrName>
                                        </p:attrNameLst>
                                      </p:cBhvr>
                                      <p:to>
                                        <p:strVal val="visible"/>
                                      </p:to>
                                    </p:set>
                                    <p:animEffect transition="in" filter="checkerboard(across)">
                                      <p:cBhvr>
                                        <p:cTn id="25" dur="500"/>
                                        <p:tgtEl>
                                          <p:spTgt spid="244748"/>
                                        </p:tgtEl>
                                      </p:cBhvr>
                                    </p:animEffect>
                                  </p:childTnLst>
                                </p:cTn>
                              </p:par>
                              <p:par>
                                <p:cTn id="26" presetID="5" presetClass="entr" presetSubtype="10" fill="hold" nodeType="withEffect">
                                  <p:stCondLst>
                                    <p:cond delay="0"/>
                                  </p:stCondLst>
                                  <p:childTnLst>
                                    <p:set>
                                      <p:cBhvr>
                                        <p:cTn id="27" dur="1" fill="hold">
                                          <p:stCondLst>
                                            <p:cond delay="0"/>
                                          </p:stCondLst>
                                        </p:cTn>
                                        <p:tgtEl>
                                          <p:spTgt spid="244757"/>
                                        </p:tgtEl>
                                        <p:attrNameLst>
                                          <p:attrName>style.visibility</p:attrName>
                                        </p:attrNameLst>
                                      </p:cBhvr>
                                      <p:to>
                                        <p:strVal val="visible"/>
                                      </p:to>
                                    </p:set>
                                    <p:animEffect transition="in" filter="checkerboard(across)">
                                      <p:cBhvr>
                                        <p:cTn id="28" dur="500"/>
                                        <p:tgtEl>
                                          <p:spTgt spid="244757"/>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251924"/>
                                        </p:tgtEl>
                                        <p:attrNameLst>
                                          <p:attrName>style.visibility</p:attrName>
                                        </p:attrNameLst>
                                      </p:cBhvr>
                                      <p:to>
                                        <p:strVal val="visible"/>
                                      </p:to>
                                    </p:set>
                                    <p:animEffect transition="in" filter="checkerboard(across)">
                                      <p:cBhvr>
                                        <p:cTn id="31" dur="500"/>
                                        <p:tgtEl>
                                          <p:spTgt spid="25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24"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8" name="Rectangle 1032"/>
          <p:cNvSpPr>
            <a:spLocks noChangeArrowheads="1"/>
          </p:cNvSpPr>
          <p:nvPr/>
        </p:nvSpPr>
        <p:spPr bwMode="auto">
          <a:xfrm>
            <a:off x="0" y="2448496"/>
            <a:ext cx="8964613"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rgbClr val="0033CC"/>
                </a:solidFill>
                <a:latin typeface="隶书" pitchFamily="49" charset="-122"/>
                <a:ea typeface="隶书" pitchFamily="49" charset="-122"/>
              </a:rPr>
              <a:t>试设计</a:t>
            </a:r>
            <a:r>
              <a:rPr lang="en-US" altLang="zh-CN" sz="2800" dirty="0">
                <a:solidFill>
                  <a:srgbClr val="0033CC"/>
                </a:solidFill>
                <a:latin typeface="隶书" pitchFamily="49" charset="-122"/>
                <a:ea typeface="隶书" pitchFamily="49" charset="-122"/>
              </a:rPr>
              <a:t>PID</a:t>
            </a:r>
            <a:r>
              <a:rPr lang="zh-CN" altLang="en-US" sz="2800" dirty="0">
                <a:solidFill>
                  <a:srgbClr val="0033CC"/>
                </a:solidFill>
                <a:latin typeface="隶书" pitchFamily="49" charset="-122"/>
                <a:ea typeface="隶书" pitchFamily="49" charset="-122"/>
              </a:rPr>
              <a:t>控制器，实现系统</a:t>
            </a:r>
            <a:r>
              <a:rPr lang="zh-CN" altLang="en-US" sz="2800" dirty="0">
                <a:solidFill>
                  <a:srgbClr val="3333FF"/>
                </a:solidFill>
                <a:latin typeface="隶书" pitchFamily="49" charset="-122"/>
                <a:ea typeface="隶书" pitchFamily="49" charset="-122"/>
              </a:rPr>
              <a:t>剪切</a:t>
            </a:r>
            <a:r>
              <a:rPr lang="zh-CN" altLang="en-US" sz="2800" dirty="0" smtClean="0">
                <a:solidFill>
                  <a:srgbClr val="3333FF"/>
                </a:solidFill>
                <a:latin typeface="隶书" pitchFamily="49" charset="-122"/>
                <a:ea typeface="隶书" pitchFamily="49" charset="-122"/>
              </a:rPr>
              <a:t>频率</a:t>
            </a:r>
            <a:r>
              <a:rPr lang="zh-CN" altLang="en-US" sz="2800" dirty="0" smtClean="0">
                <a:solidFill>
                  <a:srgbClr val="0033CC"/>
                </a:solidFill>
                <a:latin typeface="隶书" pitchFamily="49" charset="-122"/>
                <a:ea typeface="隶书" pitchFamily="49" charset="-122"/>
              </a:rPr>
              <a:t>            </a:t>
            </a:r>
            <a:r>
              <a:rPr lang="zh-CN" altLang="en-US" sz="2800" dirty="0">
                <a:solidFill>
                  <a:srgbClr val="0033CC"/>
                </a:solidFill>
                <a:latin typeface="隶书" pitchFamily="49" charset="-122"/>
                <a:ea typeface="隶书" pitchFamily="49" charset="-122"/>
              </a:rPr>
              <a:t>，</a:t>
            </a:r>
            <a:r>
              <a:rPr lang="zh-CN" altLang="en-US" sz="2800" dirty="0">
                <a:solidFill>
                  <a:srgbClr val="3333FF"/>
                </a:solidFill>
                <a:latin typeface="隶书" pitchFamily="49" charset="-122"/>
                <a:ea typeface="隶书" pitchFamily="49" charset="-122"/>
              </a:rPr>
              <a:t>相角裕量</a:t>
            </a:r>
            <a:r>
              <a:rPr lang="zh-CN" altLang="en-US" sz="2800" dirty="0">
                <a:solidFill>
                  <a:srgbClr val="0033CC"/>
                </a:solidFill>
                <a:latin typeface="隶书" pitchFamily="49" charset="-122"/>
                <a:ea typeface="隶书" pitchFamily="49" charset="-122"/>
              </a:rPr>
              <a:t>       </a:t>
            </a:r>
            <a:r>
              <a:rPr lang="en-US" altLang="zh-CN" sz="2800" dirty="0" smtClean="0">
                <a:solidFill>
                  <a:srgbClr val="0033CC"/>
                </a:solidFill>
                <a:latin typeface="隶书" pitchFamily="49" charset="-122"/>
                <a:ea typeface="隶书" pitchFamily="49" charset="-122"/>
              </a:rPr>
              <a:t>,</a:t>
            </a:r>
            <a:r>
              <a:rPr lang="zh-CN" altLang="en-US" sz="2800" dirty="0" smtClean="0">
                <a:solidFill>
                  <a:srgbClr val="0033CC"/>
                </a:solidFill>
                <a:latin typeface="隶书" pitchFamily="49" charset="-122"/>
                <a:ea typeface="隶书" pitchFamily="49" charset="-122"/>
              </a:rPr>
              <a:t>单位加速度稳态误差为</a:t>
            </a:r>
            <a:r>
              <a:rPr lang="en-US" altLang="zh-CN" sz="2800" dirty="0" smtClean="0">
                <a:solidFill>
                  <a:srgbClr val="0033CC"/>
                </a:solidFill>
                <a:latin typeface="隶书" pitchFamily="49" charset="-122"/>
                <a:ea typeface="隶书" pitchFamily="49" charset="-122"/>
              </a:rPr>
              <a:t>2.5</a:t>
            </a:r>
            <a:r>
              <a:rPr lang="zh-CN" altLang="en-US" sz="2800" dirty="0" smtClean="0">
                <a:solidFill>
                  <a:srgbClr val="0033CC"/>
                </a:solidFill>
                <a:latin typeface="隶书" pitchFamily="49" charset="-122"/>
                <a:ea typeface="隶书" pitchFamily="49" charset="-122"/>
              </a:rPr>
              <a:t>。</a:t>
            </a:r>
            <a:endParaRPr lang="zh-CN" altLang="en-US" sz="2800" dirty="0">
              <a:solidFill>
                <a:srgbClr val="0033CC"/>
              </a:solidFill>
              <a:latin typeface="隶书" pitchFamily="49" charset="-122"/>
              <a:ea typeface="隶书" pitchFamily="49" charset="-122"/>
            </a:endParaRPr>
          </a:p>
        </p:txBody>
      </p:sp>
      <p:sp>
        <p:nvSpPr>
          <p:cNvPr id="71689" name="Rectangle 1027"/>
          <p:cNvSpPr>
            <a:spLocks noChangeArrowheads="1"/>
          </p:cNvSpPr>
          <p:nvPr/>
        </p:nvSpPr>
        <p:spPr bwMode="auto">
          <a:xfrm>
            <a:off x="3486150" y="390366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71690" name="Rectangle 1029"/>
          <p:cNvSpPr>
            <a:spLocks noChangeArrowheads="1"/>
          </p:cNvSpPr>
          <p:nvPr/>
        </p:nvSpPr>
        <p:spPr bwMode="auto">
          <a:xfrm>
            <a:off x="3186113" y="431800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71691" name="Rectangle 1030"/>
          <p:cNvSpPr>
            <a:spLocks noChangeArrowheads="1"/>
          </p:cNvSpPr>
          <p:nvPr/>
        </p:nvSpPr>
        <p:spPr bwMode="auto">
          <a:xfrm>
            <a:off x="4024313" y="426085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71692" name="Rectangle 1031"/>
          <p:cNvSpPr>
            <a:spLocks noChangeArrowheads="1"/>
          </p:cNvSpPr>
          <p:nvPr/>
        </p:nvSpPr>
        <p:spPr bwMode="auto">
          <a:xfrm>
            <a:off x="3981450" y="433705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71682" name="Object 2"/>
          <p:cNvGraphicFramePr>
            <a:graphicFrameLocks noChangeAspect="1"/>
          </p:cNvGraphicFramePr>
          <p:nvPr>
            <p:extLst>
              <p:ext uri="{D42A27DB-BD31-4B8C-83A1-F6EECF244321}">
                <p14:modId xmlns="" xmlns:p14="http://schemas.microsoft.com/office/powerpoint/2010/main" val="3897394570"/>
              </p:ext>
            </p:extLst>
          </p:nvPr>
        </p:nvGraphicFramePr>
        <p:xfrm>
          <a:off x="2549525" y="1262063"/>
          <a:ext cx="4237038" cy="1325562"/>
        </p:xfrm>
        <a:graphic>
          <a:graphicData uri="http://schemas.openxmlformats.org/presentationml/2006/ole">
            <p:oleObj spid="_x0000_s71760" name="公式" r:id="rId3" imgW="1346040" imgH="419040" progId="Equation.3">
              <p:embed/>
            </p:oleObj>
          </a:graphicData>
        </a:graphic>
      </p:graphicFrame>
      <p:sp>
        <p:nvSpPr>
          <p:cNvPr id="71693" name="Rectangle 1035"/>
          <p:cNvSpPr>
            <a:spLocks noChangeArrowheads="1"/>
          </p:cNvSpPr>
          <p:nvPr/>
        </p:nvSpPr>
        <p:spPr bwMode="auto">
          <a:xfrm>
            <a:off x="4124325" y="43465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71683" name="Object 3"/>
          <p:cNvGraphicFramePr>
            <a:graphicFrameLocks noChangeAspect="1"/>
          </p:cNvGraphicFramePr>
          <p:nvPr>
            <p:extLst>
              <p:ext uri="{D42A27DB-BD31-4B8C-83A1-F6EECF244321}">
                <p14:modId xmlns="" xmlns:p14="http://schemas.microsoft.com/office/powerpoint/2010/main" val="1653080267"/>
              </p:ext>
            </p:extLst>
          </p:nvPr>
        </p:nvGraphicFramePr>
        <p:xfrm>
          <a:off x="6000760" y="2428868"/>
          <a:ext cx="1987550" cy="552450"/>
        </p:xfrm>
        <a:graphic>
          <a:graphicData uri="http://schemas.openxmlformats.org/presentationml/2006/ole">
            <p:oleObj spid="_x0000_s71761" name="Equation" r:id="rId4" imgW="691920" imgH="187920" progId="">
              <p:embed/>
            </p:oleObj>
          </a:graphicData>
        </a:graphic>
      </p:graphicFrame>
      <p:sp>
        <p:nvSpPr>
          <p:cNvPr id="71694" name="Rectangle 1037"/>
          <p:cNvSpPr>
            <a:spLocks noChangeArrowheads="1"/>
          </p:cNvSpPr>
          <p:nvPr/>
        </p:nvSpPr>
        <p:spPr bwMode="auto">
          <a:xfrm>
            <a:off x="4333875" y="43465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71684" name="Object 4"/>
          <p:cNvGraphicFramePr>
            <a:graphicFrameLocks noChangeAspect="1"/>
          </p:cNvGraphicFramePr>
          <p:nvPr>
            <p:extLst>
              <p:ext uri="{D42A27DB-BD31-4B8C-83A1-F6EECF244321}">
                <p14:modId xmlns="" xmlns:p14="http://schemas.microsoft.com/office/powerpoint/2010/main" val="2641177982"/>
              </p:ext>
            </p:extLst>
          </p:nvPr>
        </p:nvGraphicFramePr>
        <p:xfrm>
          <a:off x="1214414" y="2857496"/>
          <a:ext cx="1168400" cy="566738"/>
        </p:xfrm>
        <a:graphic>
          <a:graphicData uri="http://schemas.openxmlformats.org/presentationml/2006/ole">
            <p:oleObj spid="_x0000_s71762" name="Equation" r:id="rId5" imgW="391320" imgH="187920" progId="">
              <p:embed/>
            </p:oleObj>
          </a:graphicData>
        </a:graphic>
      </p:graphicFrame>
      <p:sp>
        <p:nvSpPr>
          <p:cNvPr id="71695" name="Rectangle 1039"/>
          <p:cNvSpPr>
            <a:spLocks noChangeArrowheads="1"/>
          </p:cNvSpPr>
          <p:nvPr/>
        </p:nvSpPr>
        <p:spPr bwMode="auto">
          <a:xfrm>
            <a:off x="3752850" y="43465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245774" name="Object 5"/>
          <p:cNvGraphicFramePr>
            <a:graphicFrameLocks noChangeAspect="1"/>
          </p:cNvGraphicFramePr>
          <p:nvPr>
            <p:extLst>
              <p:ext uri="{D42A27DB-BD31-4B8C-83A1-F6EECF244321}">
                <p14:modId xmlns="" xmlns:p14="http://schemas.microsoft.com/office/powerpoint/2010/main" val="3360076273"/>
              </p:ext>
            </p:extLst>
          </p:nvPr>
        </p:nvGraphicFramePr>
        <p:xfrm>
          <a:off x="1690021" y="3714750"/>
          <a:ext cx="4227512" cy="611187"/>
        </p:xfrm>
        <a:graphic>
          <a:graphicData uri="http://schemas.openxmlformats.org/presentationml/2006/ole">
            <p:oleObj spid="_x0000_s71763" name="公式" r:id="rId6" imgW="1410480" imgH="198720" progId="Equation.3">
              <p:embed/>
            </p:oleObj>
          </a:graphicData>
        </a:graphic>
      </p:graphicFrame>
      <p:sp>
        <p:nvSpPr>
          <p:cNvPr id="71696" name="Rectangle 1041"/>
          <p:cNvSpPr>
            <a:spLocks noChangeArrowheads="1"/>
          </p:cNvSpPr>
          <p:nvPr/>
        </p:nvSpPr>
        <p:spPr bwMode="auto">
          <a:xfrm>
            <a:off x="1979613" y="51038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245776" name="Object 6"/>
          <p:cNvGraphicFramePr>
            <a:graphicFrameLocks noChangeAspect="1"/>
          </p:cNvGraphicFramePr>
          <p:nvPr/>
        </p:nvGraphicFramePr>
        <p:xfrm>
          <a:off x="1655763" y="4643438"/>
          <a:ext cx="6983412" cy="663575"/>
        </p:xfrm>
        <a:graphic>
          <a:graphicData uri="http://schemas.openxmlformats.org/presentationml/2006/ole">
            <p:oleObj spid="_x0000_s71764" name="公式" r:id="rId7" imgW="2300400" imgH="209520" progId="Equation.3">
              <p:embed/>
            </p:oleObj>
          </a:graphicData>
        </a:graphic>
      </p:graphicFrame>
      <p:graphicFrame>
        <p:nvGraphicFramePr>
          <p:cNvPr id="245778" name="Object 7"/>
          <p:cNvGraphicFramePr>
            <a:graphicFrameLocks noChangeAspect="1"/>
          </p:cNvGraphicFramePr>
          <p:nvPr>
            <p:extLst>
              <p:ext uri="{D42A27DB-BD31-4B8C-83A1-F6EECF244321}">
                <p14:modId xmlns="" xmlns:p14="http://schemas.microsoft.com/office/powerpoint/2010/main" val="182513945"/>
              </p:ext>
            </p:extLst>
          </p:nvPr>
        </p:nvGraphicFramePr>
        <p:xfrm>
          <a:off x="1916906" y="5285159"/>
          <a:ext cx="3671888" cy="1109663"/>
        </p:xfrm>
        <a:graphic>
          <a:graphicData uri="http://schemas.openxmlformats.org/presentationml/2006/ole">
            <p:oleObj spid="_x0000_s71765" r:id="rId8" imgW="1163520" imgH="349200" progId="Equation.3">
              <p:embed/>
            </p:oleObj>
          </a:graphicData>
        </a:graphic>
      </p:graphicFrame>
      <p:sp>
        <p:nvSpPr>
          <p:cNvPr id="71697" name="Rectangle 1026"/>
          <p:cNvSpPr>
            <a:spLocks noChangeArrowheads="1"/>
          </p:cNvSpPr>
          <p:nvPr/>
        </p:nvSpPr>
        <p:spPr bwMode="auto">
          <a:xfrm>
            <a:off x="785813" y="3714750"/>
            <a:ext cx="906462"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a:solidFill>
                  <a:schemeClr val="tx2"/>
                </a:solidFill>
                <a:latin typeface="楷体_GB2312" pitchFamily="49" charset="-122"/>
                <a:ea typeface="楷体_GB2312" pitchFamily="49" charset="-122"/>
              </a:rPr>
              <a:t>解：</a:t>
            </a:r>
          </a:p>
        </p:txBody>
      </p:sp>
      <p:sp>
        <p:nvSpPr>
          <p:cNvPr id="71699" name="AutoShape 1033"/>
          <p:cNvSpPr>
            <a:spLocks noChangeArrowheads="1"/>
          </p:cNvSpPr>
          <p:nvPr/>
        </p:nvSpPr>
        <p:spPr bwMode="auto">
          <a:xfrm>
            <a:off x="179388" y="948308"/>
            <a:ext cx="1116012" cy="695325"/>
          </a:xfrm>
          <a:prstGeom prst="horizontalScroll">
            <a:avLst>
              <a:gd name="adj" fmla="val 12500"/>
            </a:avLst>
          </a:prstGeom>
          <a:solidFill>
            <a:srgbClr val="00FFFF"/>
          </a:solidFill>
          <a:ln w="25400">
            <a:solidFill>
              <a:srgbClr val="006699"/>
            </a:solidFill>
            <a:round/>
            <a:headEnd/>
            <a:tailEnd/>
          </a:ln>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algn="ctr" eaLnBrk="1" hangingPunct="1">
              <a:spcBef>
                <a:spcPct val="50000"/>
              </a:spcBef>
            </a:pPr>
            <a:r>
              <a:rPr lang="zh-CN" altLang="en-US" sz="2800">
                <a:solidFill>
                  <a:srgbClr val="000000"/>
                </a:solidFill>
              </a:rPr>
              <a:t>例</a:t>
            </a:r>
            <a:r>
              <a:rPr lang="en-US" altLang="zh-CN" sz="2800">
                <a:solidFill>
                  <a:srgbClr val="000000"/>
                </a:solidFill>
              </a:rPr>
              <a:t>7</a:t>
            </a:r>
          </a:p>
        </p:txBody>
      </p:sp>
      <p:sp>
        <p:nvSpPr>
          <p:cNvPr id="71700" name="Rectangle 1034"/>
          <p:cNvSpPr>
            <a:spLocks noChangeArrowheads="1"/>
          </p:cNvSpPr>
          <p:nvPr/>
        </p:nvSpPr>
        <p:spPr bwMode="auto">
          <a:xfrm>
            <a:off x="1439871" y="1007046"/>
            <a:ext cx="7596188" cy="479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90000"/>
              </a:lnSpc>
            </a:pPr>
            <a:r>
              <a:rPr lang="zh-CN" altLang="en-US" sz="2800" dirty="0">
                <a:solidFill>
                  <a:srgbClr val="0033CC"/>
                </a:solidFill>
                <a:latin typeface="隶书" pitchFamily="49" charset="-122"/>
                <a:ea typeface="隶书" pitchFamily="49" charset="-122"/>
              </a:rPr>
              <a:t>设单位反馈的受控对象的传递函数为</a:t>
            </a:r>
          </a:p>
        </p:txBody>
      </p:sp>
      <p:sp>
        <p:nvSpPr>
          <p:cNvPr id="23"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27905011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45774"/>
                                        </p:tgtEl>
                                        <p:attrNameLst>
                                          <p:attrName>style.visibility</p:attrName>
                                        </p:attrNameLst>
                                      </p:cBhvr>
                                      <p:to>
                                        <p:strVal val="visible"/>
                                      </p:to>
                                    </p:set>
                                    <p:animEffect transition="in" filter="strips(downRight)">
                                      <p:cBhvr>
                                        <p:cTn id="7" dur="500"/>
                                        <p:tgtEl>
                                          <p:spTgt spid="2457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45776"/>
                                        </p:tgtEl>
                                        <p:attrNameLst>
                                          <p:attrName>style.visibility</p:attrName>
                                        </p:attrNameLst>
                                      </p:cBhvr>
                                      <p:to>
                                        <p:strVal val="visible"/>
                                      </p:to>
                                    </p:set>
                                    <p:animEffect transition="in" filter="strips(downRight)">
                                      <p:cBhvr>
                                        <p:cTn id="12" dur="500"/>
                                        <p:tgtEl>
                                          <p:spTgt spid="2457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245778"/>
                                        </p:tgtEl>
                                        <p:attrNameLst>
                                          <p:attrName>style.visibility</p:attrName>
                                        </p:attrNameLst>
                                      </p:cBhvr>
                                      <p:to>
                                        <p:strVal val="visible"/>
                                      </p:to>
                                    </p:set>
                                    <p:animEffect transition="in" filter="strips(downRight)">
                                      <p:cBhvr>
                                        <p:cTn id="17" dur="500"/>
                                        <p:tgtEl>
                                          <p:spTgt spid="245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7" name="Rectangle 20"/>
          <p:cNvSpPr>
            <a:spLocks noChangeArrowheads="1"/>
          </p:cNvSpPr>
          <p:nvPr/>
        </p:nvSpPr>
        <p:spPr bwMode="auto">
          <a:xfrm>
            <a:off x="0" y="3143250"/>
            <a:ext cx="9144000"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smtClean="0">
                <a:solidFill>
                  <a:schemeClr val="tx2"/>
                </a:solidFill>
                <a:latin typeface="楷体_GB2312" pitchFamily="49" charset="-122"/>
                <a:ea typeface="楷体_GB2312" pitchFamily="49" charset="-122"/>
              </a:rPr>
              <a:t>由于单位</a:t>
            </a:r>
            <a:r>
              <a:rPr lang="zh-CN" altLang="en-US" sz="2800" dirty="0">
                <a:solidFill>
                  <a:schemeClr val="tx2"/>
                </a:solidFill>
                <a:latin typeface="楷体_GB2312" pitchFamily="49" charset="-122"/>
                <a:ea typeface="楷体_GB2312" pitchFamily="49" charset="-122"/>
              </a:rPr>
              <a:t>加速度输入的稳态误差        ，利用上式，可得</a:t>
            </a:r>
          </a:p>
        </p:txBody>
      </p:sp>
      <p:sp>
        <p:nvSpPr>
          <p:cNvPr id="72713" name="Rectangle 5"/>
          <p:cNvSpPr>
            <a:spLocks noChangeArrowheads="1"/>
          </p:cNvSpPr>
          <p:nvPr/>
        </p:nvSpPr>
        <p:spPr bwMode="auto">
          <a:xfrm>
            <a:off x="3186113" y="421798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72714" name="Rectangle 6"/>
          <p:cNvSpPr>
            <a:spLocks noChangeArrowheads="1"/>
          </p:cNvSpPr>
          <p:nvPr/>
        </p:nvSpPr>
        <p:spPr bwMode="auto">
          <a:xfrm>
            <a:off x="4024313" y="41608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72715" name="Rectangle 7"/>
          <p:cNvSpPr>
            <a:spLocks noChangeArrowheads="1"/>
          </p:cNvSpPr>
          <p:nvPr/>
        </p:nvSpPr>
        <p:spPr bwMode="auto">
          <a:xfrm>
            <a:off x="3981450" y="42370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72706" name="Object 2"/>
          <p:cNvGraphicFramePr>
            <a:graphicFrameLocks noChangeAspect="1"/>
          </p:cNvGraphicFramePr>
          <p:nvPr/>
        </p:nvGraphicFramePr>
        <p:xfrm>
          <a:off x="1643042" y="1357298"/>
          <a:ext cx="5000660" cy="761677"/>
        </p:xfrm>
        <a:graphic>
          <a:graphicData uri="http://schemas.openxmlformats.org/presentationml/2006/ole">
            <p:oleObj spid="_x0000_s72754" name="Equation" r:id="rId3" imgW="2686680" imgH="402840" progId="">
              <p:embed/>
            </p:oleObj>
          </a:graphicData>
        </a:graphic>
      </p:graphicFrame>
      <p:sp>
        <p:nvSpPr>
          <p:cNvPr id="72716" name="Rectangle 13"/>
          <p:cNvSpPr>
            <a:spLocks noChangeArrowheads="1"/>
          </p:cNvSpPr>
          <p:nvPr/>
        </p:nvSpPr>
        <p:spPr bwMode="auto">
          <a:xfrm>
            <a:off x="4310063" y="424656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71683" name="Object 3"/>
          <p:cNvGraphicFramePr>
            <a:graphicFrameLocks noChangeAspect="1"/>
          </p:cNvGraphicFramePr>
          <p:nvPr/>
        </p:nvGraphicFramePr>
        <p:xfrm>
          <a:off x="5072063" y="3143250"/>
          <a:ext cx="1492250" cy="623888"/>
        </p:xfrm>
        <a:graphic>
          <a:graphicData uri="http://schemas.openxmlformats.org/presentationml/2006/ole">
            <p:oleObj spid="_x0000_s72755" r:id="rId4" imgW="455760" imgH="187920" progId="Equation.3">
              <p:embed/>
            </p:oleObj>
          </a:graphicData>
        </a:graphic>
      </p:graphicFrame>
      <p:graphicFrame>
        <p:nvGraphicFramePr>
          <p:cNvPr id="71684" name="Object 4"/>
          <p:cNvGraphicFramePr>
            <a:graphicFrameLocks noChangeAspect="1"/>
          </p:cNvGraphicFramePr>
          <p:nvPr/>
        </p:nvGraphicFramePr>
        <p:xfrm>
          <a:off x="1214414" y="3857628"/>
          <a:ext cx="1582737" cy="611188"/>
        </p:xfrm>
        <a:graphic>
          <a:graphicData uri="http://schemas.openxmlformats.org/presentationml/2006/ole">
            <p:oleObj spid="_x0000_s72756" r:id="rId5" imgW="477360" imgH="177120" progId="Equation.3">
              <p:embed/>
            </p:oleObj>
          </a:graphicData>
        </a:graphic>
      </p:graphicFrame>
      <p:sp>
        <p:nvSpPr>
          <p:cNvPr id="72718" name="Rectangle 17"/>
          <p:cNvSpPr>
            <a:spLocks noChangeArrowheads="1"/>
          </p:cNvSpPr>
          <p:nvPr/>
        </p:nvSpPr>
        <p:spPr bwMode="auto">
          <a:xfrm>
            <a:off x="3614738" y="413226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71685" name="Object 5"/>
          <p:cNvGraphicFramePr>
            <a:graphicFrameLocks noChangeAspect="1"/>
          </p:cNvGraphicFramePr>
          <p:nvPr/>
        </p:nvGraphicFramePr>
        <p:xfrm>
          <a:off x="1000100" y="4643446"/>
          <a:ext cx="5545137" cy="1295400"/>
        </p:xfrm>
        <a:graphic>
          <a:graphicData uri="http://schemas.openxmlformats.org/presentationml/2006/ole">
            <p:oleObj spid="_x0000_s72757" r:id="rId6" imgW="1689120" imgH="392040" progId="Equation.3">
              <p:embed/>
            </p:oleObj>
          </a:graphicData>
        </a:graphic>
      </p:graphicFrame>
      <p:sp>
        <p:nvSpPr>
          <p:cNvPr id="72719" name="Rectangle 18"/>
          <p:cNvSpPr>
            <a:spLocks noChangeArrowheads="1"/>
          </p:cNvSpPr>
          <p:nvPr/>
        </p:nvSpPr>
        <p:spPr bwMode="auto">
          <a:xfrm>
            <a:off x="0" y="785794"/>
            <a:ext cx="9144000" cy="1815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chemeClr val="tx2"/>
                </a:solidFill>
                <a:latin typeface="楷体_GB2312" pitchFamily="49" charset="-122"/>
                <a:ea typeface="楷体_GB2312" pitchFamily="49" charset="-122"/>
              </a:rPr>
              <a:t>输入引起的系统误差象函数表达式</a:t>
            </a:r>
            <a:r>
              <a:rPr lang="zh-CN" altLang="en-US" sz="2800" dirty="0" smtClean="0">
                <a:solidFill>
                  <a:schemeClr val="tx2"/>
                </a:solidFill>
                <a:latin typeface="楷体_GB2312" pitchFamily="49" charset="-122"/>
                <a:ea typeface="楷体_GB2312" pitchFamily="49" charset="-122"/>
              </a:rPr>
              <a:t>为</a:t>
            </a:r>
            <a:endParaRPr lang="en-US" altLang="zh-CN" sz="2800" dirty="0" smtClean="0">
              <a:solidFill>
                <a:schemeClr val="tx2"/>
              </a:solidFill>
              <a:latin typeface="楷体_GB2312" pitchFamily="49" charset="-122"/>
              <a:ea typeface="楷体_GB2312" pitchFamily="49" charset="-122"/>
            </a:endParaRPr>
          </a:p>
          <a:p>
            <a:pPr eaLnBrk="1" hangingPunct="1"/>
            <a:endParaRPr lang="en-US" altLang="zh-CN" sz="2800" dirty="0" smtClean="0">
              <a:solidFill>
                <a:schemeClr val="tx2"/>
              </a:solidFill>
              <a:latin typeface="楷体_GB2312" pitchFamily="49" charset="-122"/>
              <a:ea typeface="楷体_GB2312" pitchFamily="49" charset="-122"/>
            </a:endParaRPr>
          </a:p>
          <a:p>
            <a:pPr eaLnBrk="1" hangingPunct="1"/>
            <a:endParaRPr lang="en-US" altLang="zh-CN" sz="2800" dirty="0" smtClean="0">
              <a:solidFill>
                <a:schemeClr val="tx2"/>
              </a:solidFill>
              <a:latin typeface="楷体_GB2312" pitchFamily="49" charset="-122"/>
              <a:ea typeface="楷体_GB2312" pitchFamily="49" charset="-122"/>
            </a:endParaRPr>
          </a:p>
          <a:p>
            <a:pPr eaLnBrk="1" hangingPunct="1"/>
            <a:r>
              <a:rPr lang="zh-CN" altLang="en-US" sz="2800" dirty="0" smtClean="0">
                <a:solidFill>
                  <a:schemeClr val="tx2"/>
                </a:solidFill>
                <a:latin typeface="楷体_GB2312" pitchFamily="49" charset="-122"/>
                <a:ea typeface="楷体_GB2312" pitchFamily="49" charset="-122"/>
              </a:rPr>
              <a:t>或</a:t>
            </a:r>
            <a:endParaRPr lang="en-US" altLang="zh-CN" sz="2800" dirty="0" smtClean="0">
              <a:solidFill>
                <a:schemeClr val="tx2"/>
              </a:solidFill>
              <a:latin typeface="楷体_GB2312" pitchFamily="49" charset="-122"/>
              <a:ea typeface="楷体_GB2312" pitchFamily="49" charset="-122"/>
            </a:endParaRPr>
          </a:p>
        </p:txBody>
      </p:sp>
      <p:sp>
        <p:nvSpPr>
          <p:cNvPr id="18"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graphicFrame>
        <p:nvGraphicFramePr>
          <p:cNvPr id="15" name="对象 14"/>
          <p:cNvGraphicFramePr>
            <a:graphicFrameLocks noChangeAspect="1"/>
          </p:cNvGraphicFramePr>
          <p:nvPr/>
        </p:nvGraphicFramePr>
        <p:xfrm>
          <a:off x="1071538" y="2428868"/>
          <a:ext cx="6221413" cy="642937"/>
        </p:xfrm>
        <a:graphic>
          <a:graphicData uri="http://schemas.openxmlformats.org/presentationml/2006/ole">
            <p:oleObj spid="_x0000_s72758" name="公式" r:id="rId7" imgW="4178160" imgH="431640" progId="Equation.3">
              <p:embed/>
            </p:oleObj>
          </a:graphicData>
        </a:graphic>
      </p:graphicFrame>
    </p:spTree>
    <p:extLst>
      <p:ext uri="{BB962C8B-B14F-4D97-AF65-F5344CB8AC3E}">
        <p14:creationId xmlns="" xmlns:p14="http://schemas.microsoft.com/office/powerpoint/2010/main" val="5627542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87"/>
                                        </p:tgtEl>
                                        <p:attrNameLst>
                                          <p:attrName>style.visibility</p:attrName>
                                        </p:attrNameLst>
                                      </p:cBhvr>
                                      <p:to>
                                        <p:strVal val="visible"/>
                                      </p:to>
                                    </p:set>
                                    <p:anim calcmode="lin" valueType="num">
                                      <p:cBhvr additive="base">
                                        <p:cTn id="7" dur="500" fill="hold"/>
                                        <p:tgtEl>
                                          <p:spTgt spid="71687"/>
                                        </p:tgtEl>
                                        <p:attrNameLst>
                                          <p:attrName>ppt_x</p:attrName>
                                        </p:attrNameLst>
                                      </p:cBhvr>
                                      <p:tavLst>
                                        <p:tav tm="0">
                                          <p:val>
                                            <p:strVal val="#ppt_x"/>
                                          </p:val>
                                        </p:tav>
                                        <p:tav tm="100000">
                                          <p:val>
                                            <p:strVal val="#ppt_x"/>
                                          </p:val>
                                        </p:tav>
                                      </p:tavLst>
                                    </p:anim>
                                    <p:anim calcmode="lin" valueType="num">
                                      <p:cBhvr additive="base">
                                        <p:cTn id="8" dur="500" fill="hold"/>
                                        <p:tgtEl>
                                          <p:spTgt spid="7168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683"/>
                                        </p:tgtEl>
                                        <p:attrNameLst>
                                          <p:attrName>style.visibility</p:attrName>
                                        </p:attrNameLst>
                                      </p:cBhvr>
                                      <p:to>
                                        <p:strVal val="visible"/>
                                      </p:to>
                                    </p:set>
                                    <p:anim calcmode="lin" valueType="num">
                                      <p:cBhvr additive="base">
                                        <p:cTn id="11" dur="500" fill="hold"/>
                                        <p:tgtEl>
                                          <p:spTgt spid="71683"/>
                                        </p:tgtEl>
                                        <p:attrNameLst>
                                          <p:attrName>ppt_x</p:attrName>
                                        </p:attrNameLst>
                                      </p:cBhvr>
                                      <p:tavLst>
                                        <p:tav tm="0">
                                          <p:val>
                                            <p:strVal val="#ppt_x"/>
                                          </p:val>
                                        </p:tav>
                                        <p:tav tm="100000">
                                          <p:val>
                                            <p:strVal val="#ppt_x"/>
                                          </p:val>
                                        </p:tav>
                                      </p:tavLst>
                                    </p:anim>
                                    <p:anim calcmode="lin" valueType="num">
                                      <p:cBhvr additive="base">
                                        <p:cTn id="12" dur="500" fill="hold"/>
                                        <p:tgtEl>
                                          <p:spTgt spid="71683"/>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1684"/>
                                        </p:tgtEl>
                                        <p:attrNameLst>
                                          <p:attrName>style.visibility</p:attrName>
                                        </p:attrNameLst>
                                      </p:cBhvr>
                                      <p:to>
                                        <p:strVal val="visible"/>
                                      </p:to>
                                    </p:set>
                                    <p:anim calcmode="lin" valueType="num">
                                      <p:cBhvr additive="base">
                                        <p:cTn id="17" dur="500" fill="hold"/>
                                        <p:tgtEl>
                                          <p:spTgt spid="71684"/>
                                        </p:tgtEl>
                                        <p:attrNameLst>
                                          <p:attrName>ppt_x</p:attrName>
                                        </p:attrNameLst>
                                      </p:cBhvr>
                                      <p:tavLst>
                                        <p:tav tm="0">
                                          <p:val>
                                            <p:strVal val="#ppt_x"/>
                                          </p:val>
                                        </p:tav>
                                        <p:tav tm="100000">
                                          <p:val>
                                            <p:strVal val="#ppt_x"/>
                                          </p:val>
                                        </p:tav>
                                      </p:tavLst>
                                    </p:anim>
                                    <p:anim calcmode="lin" valueType="num">
                                      <p:cBhvr additive="base">
                                        <p:cTn id="18" dur="500" fill="hold"/>
                                        <p:tgtEl>
                                          <p:spTgt spid="7168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71685"/>
                                        </p:tgtEl>
                                        <p:attrNameLst>
                                          <p:attrName>style.visibility</p:attrName>
                                        </p:attrNameLst>
                                      </p:cBhvr>
                                      <p:to>
                                        <p:strVal val="visible"/>
                                      </p:to>
                                    </p:set>
                                    <p:anim calcmode="lin" valueType="num">
                                      <p:cBhvr additive="base">
                                        <p:cTn id="23" dur="500" fill="hold"/>
                                        <p:tgtEl>
                                          <p:spTgt spid="71685"/>
                                        </p:tgtEl>
                                        <p:attrNameLst>
                                          <p:attrName>ppt_x</p:attrName>
                                        </p:attrNameLst>
                                      </p:cBhvr>
                                      <p:tavLst>
                                        <p:tav tm="0">
                                          <p:val>
                                            <p:strVal val="#ppt_x"/>
                                          </p:val>
                                        </p:tav>
                                        <p:tav tm="100000">
                                          <p:val>
                                            <p:strVal val="#ppt_x"/>
                                          </p:val>
                                        </p:tav>
                                      </p:tavLst>
                                    </p:anim>
                                    <p:anim calcmode="lin" valueType="num">
                                      <p:cBhvr additive="base">
                                        <p:cTn id="24" dur="500" fill="hold"/>
                                        <p:tgtEl>
                                          <p:spTgt spid="716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026"/>
          <p:cNvSpPr>
            <a:spLocks noGrp="1" noChangeArrowheads="1"/>
          </p:cNvSpPr>
          <p:nvPr>
            <p:ph type="title"/>
          </p:nvPr>
        </p:nvSpPr>
        <p:spPr>
          <a:xfrm>
            <a:off x="285750" y="825401"/>
            <a:ext cx="8531225" cy="587375"/>
          </a:xfrm>
          <a:noFill/>
        </p:spPr>
        <p:txBody>
          <a:bodyPr anchor="t">
            <a:spAutoFit/>
          </a:bodyPr>
          <a:lstStyle/>
          <a:p>
            <a:pPr algn="l">
              <a:lnSpc>
                <a:spcPct val="120000"/>
              </a:lnSpc>
            </a:pPr>
            <a:r>
              <a:rPr lang="zh-CN" altLang="en-US" sz="2800" b="1" dirty="0"/>
              <a:t>试探法</a:t>
            </a:r>
          </a:p>
        </p:txBody>
      </p:sp>
      <p:sp>
        <p:nvSpPr>
          <p:cNvPr id="108548" name="Rectangle 1028"/>
          <p:cNvSpPr>
            <a:spLocks noChangeArrowheads="1"/>
          </p:cNvSpPr>
          <p:nvPr/>
        </p:nvSpPr>
        <p:spPr bwMode="auto">
          <a:xfrm>
            <a:off x="3195638" y="317658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08549" name="Rectangle 1029"/>
          <p:cNvSpPr>
            <a:spLocks noChangeArrowheads="1"/>
          </p:cNvSpPr>
          <p:nvPr/>
        </p:nvSpPr>
        <p:spPr bwMode="auto">
          <a:xfrm>
            <a:off x="3186113" y="329088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08550" name="Rectangle 1030"/>
          <p:cNvSpPr>
            <a:spLocks noChangeArrowheads="1"/>
          </p:cNvSpPr>
          <p:nvPr/>
        </p:nvSpPr>
        <p:spPr bwMode="auto">
          <a:xfrm>
            <a:off x="3981450" y="33099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08551" name="Rectangle 1031"/>
          <p:cNvSpPr>
            <a:spLocks noChangeArrowheads="1"/>
          </p:cNvSpPr>
          <p:nvPr/>
        </p:nvSpPr>
        <p:spPr bwMode="auto">
          <a:xfrm>
            <a:off x="3443288" y="25431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06504" name="Rectangle 1033"/>
          <p:cNvSpPr>
            <a:spLocks noChangeArrowheads="1"/>
          </p:cNvSpPr>
          <p:nvPr/>
        </p:nvSpPr>
        <p:spPr bwMode="auto">
          <a:xfrm>
            <a:off x="0" y="1715982"/>
            <a:ext cx="9144000" cy="319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rgbClr val="0033CC"/>
                </a:solidFill>
                <a:latin typeface="隶书" pitchFamily="49" charset="-122"/>
                <a:ea typeface="黑体" pitchFamily="49" charset="-122"/>
              </a:rPr>
              <a:t>    采用试探法，</a:t>
            </a:r>
            <a:r>
              <a:rPr lang="zh-CN" altLang="en-US" sz="2800" dirty="0">
                <a:solidFill>
                  <a:srgbClr val="660033"/>
                </a:solidFill>
                <a:latin typeface="隶书" pitchFamily="49" charset="-122"/>
                <a:ea typeface="黑体" pitchFamily="49" charset="-122"/>
              </a:rPr>
              <a:t>首先仅选择比例校正</a:t>
            </a:r>
            <a:r>
              <a:rPr lang="zh-CN" altLang="en-US" sz="2800" dirty="0">
                <a:solidFill>
                  <a:srgbClr val="0033CC"/>
                </a:solidFill>
                <a:latin typeface="隶书" pitchFamily="49" charset="-122"/>
                <a:ea typeface="黑体" pitchFamily="49" charset="-122"/>
              </a:rPr>
              <a:t>，使系统闭环后</a:t>
            </a:r>
            <a:r>
              <a:rPr lang="zh-CN" altLang="en-US" sz="2800" dirty="0">
                <a:solidFill>
                  <a:srgbClr val="3333FF"/>
                </a:solidFill>
                <a:latin typeface="隶书" pitchFamily="49" charset="-122"/>
                <a:ea typeface="黑体" pitchFamily="49" charset="-122"/>
              </a:rPr>
              <a:t>满足稳定性指标</a:t>
            </a:r>
            <a:r>
              <a:rPr lang="zh-CN" altLang="en-US" sz="2800" dirty="0">
                <a:solidFill>
                  <a:srgbClr val="0033CC"/>
                </a:solidFill>
                <a:latin typeface="隶书" pitchFamily="49" charset="-122"/>
                <a:ea typeface="黑体" pitchFamily="49" charset="-122"/>
              </a:rPr>
              <a:t>。</a:t>
            </a:r>
            <a:r>
              <a:rPr lang="zh-CN" altLang="en-US" sz="2800" dirty="0">
                <a:solidFill>
                  <a:srgbClr val="660033"/>
                </a:solidFill>
                <a:latin typeface="隶书" pitchFamily="49" charset="-122"/>
                <a:ea typeface="黑体" pitchFamily="49" charset="-122"/>
              </a:rPr>
              <a:t>然后</a:t>
            </a:r>
            <a:r>
              <a:rPr lang="zh-CN" altLang="en-US" sz="2800" dirty="0">
                <a:solidFill>
                  <a:srgbClr val="0033CC"/>
                </a:solidFill>
                <a:latin typeface="隶书" pitchFamily="49" charset="-122"/>
                <a:ea typeface="黑体" pitchFamily="49" charset="-122"/>
              </a:rPr>
              <a:t>，在此基础上根据</a:t>
            </a:r>
            <a:r>
              <a:rPr lang="zh-CN" altLang="en-US" sz="2800" dirty="0">
                <a:solidFill>
                  <a:srgbClr val="3333FF"/>
                </a:solidFill>
                <a:latin typeface="隶书" pitchFamily="49" charset="-122"/>
                <a:ea typeface="黑体" pitchFamily="49" charset="-122"/>
              </a:rPr>
              <a:t>稳态误差要求</a:t>
            </a:r>
            <a:r>
              <a:rPr lang="zh-CN" altLang="en-US" sz="2800" dirty="0">
                <a:solidFill>
                  <a:srgbClr val="660033"/>
                </a:solidFill>
                <a:latin typeface="隶书" pitchFamily="49" charset="-122"/>
                <a:ea typeface="黑体" pitchFamily="49" charset="-122"/>
              </a:rPr>
              <a:t>加入适当参数的积分校正</a:t>
            </a:r>
            <a:r>
              <a:rPr lang="zh-CN" altLang="en-US" sz="2800" dirty="0">
                <a:solidFill>
                  <a:srgbClr val="0033CC"/>
                </a:solidFill>
                <a:latin typeface="隶书" pitchFamily="49" charset="-122"/>
                <a:ea typeface="黑体" pitchFamily="49" charset="-122"/>
              </a:rPr>
              <a:t>。积分校正的加入往往使系统稳定裕量和快速性下降，</a:t>
            </a:r>
            <a:r>
              <a:rPr lang="zh-CN" altLang="en-US" sz="2800" dirty="0">
                <a:solidFill>
                  <a:srgbClr val="660033"/>
                </a:solidFill>
                <a:latin typeface="隶书" pitchFamily="49" charset="-122"/>
                <a:ea typeface="黑体" pitchFamily="49" charset="-122"/>
              </a:rPr>
              <a:t>此时再加入适当参数的微分校正</a:t>
            </a:r>
            <a:r>
              <a:rPr lang="zh-CN" altLang="en-US" sz="2800" dirty="0">
                <a:solidFill>
                  <a:srgbClr val="0033CC"/>
                </a:solidFill>
                <a:latin typeface="隶书" pitchFamily="49" charset="-122"/>
                <a:ea typeface="黑体" pitchFamily="49" charset="-122"/>
              </a:rPr>
              <a:t>，</a:t>
            </a:r>
            <a:r>
              <a:rPr lang="zh-CN" altLang="en-US" sz="2800" dirty="0">
                <a:solidFill>
                  <a:srgbClr val="3333FF"/>
                </a:solidFill>
                <a:latin typeface="隶书" pitchFamily="49" charset="-122"/>
                <a:ea typeface="黑体" pitchFamily="49" charset="-122"/>
              </a:rPr>
              <a:t>保证系统的稳定性和快速性</a:t>
            </a:r>
            <a:r>
              <a:rPr lang="zh-CN" altLang="en-US" sz="2800" dirty="0">
                <a:solidFill>
                  <a:srgbClr val="0033CC"/>
                </a:solidFill>
                <a:latin typeface="隶书" pitchFamily="49" charset="-122"/>
                <a:ea typeface="黑体" pitchFamily="49" charset="-122"/>
              </a:rPr>
              <a:t>。以上过程通常需要</a:t>
            </a:r>
            <a:r>
              <a:rPr lang="zh-CN" altLang="en-US" sz="2800" dirty="0">
                <a:solidFill>
                  <a:srgbClr val="660033"/>
                </a:solidFill>
                <a:latin typeface="隶书" pitchFamily="49" charset="-122"/>
                <a:ea typeface="黑体" pitchFamily="49" charset="-122"/>
              </a:rPr>
              <a:t>循环试探</a:t>
            </a:r>
            <a:r>
              <a:rPr lang="zh-CN" altLang="en-US" sz="2800" dirty="0">
                <a:solidFill>
                  <a:srgbClr val="0033CC"/>
                </a:solidFill>
                <a:latin typeface="隶书" pitchFamily="49" charset="-122"/>
                <a:ea typeface="黑体" pitchFamily="49" charset="-122"/>
              </a:rPr>
              <a:t>几次，方能使系统闭环后达到理想的性能指标。</a:t>
            </a:r>
          </a:p>
        </p:txBody>
      </p:sp>
      <p:sp>
        <p:nvSpPr>
          <p:cNvPr id="9"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23851262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6504"/>
                                        </p:tgtEl>
                                        <p:attrNameLst>
                                          <p:attrName>style.visibility</p:attrName>
                                        </p:attrNameLst>
                                      </p:cBhvr>
                                      <p:to>
                                        <p:strVal val="visible"/>
                                      </p:to>
                                    </p:set>
                                    <p:anim calcmode="lin" valueType="num">
                                      <p:cBhvr additive="base">
                                        <p:cTn id="7" dur="500" fill="hold"/>
                                        <p:tgtEl>
                                          <p:spTgt spid="106504"/>
                                        </p:tgtEl>
                                        <p:attrNameLst>
                                          <p:attrName>ppt_x</p:attrName>
                                        </p:attrNameLst>
                                      </p:cBhvr>
                                      <p:tavLst>
                                        <p:tav tm="0">
                                          <p:val>
                                            <p:strVal val="#ppt_x"/>
                                          </p:val>
                                        </p:tav>
                                        <p:tav tm="100000">
                                          <p:val>
                                            <p:strVal val="#ppt_x"/>
                                          </p:val>
                                        </p:tav>
                                      </p:tavLst>
                                    </p:anim>
                                    <p:anim calcmode="lin" valueType="num">
                                      <p:cBhvr additive="base">
                                        <p:cTn id="8" dur="500" fill="hold"/>
                                        <p:tgtEl>
                                          <p:spTgt spid="1065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4"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79388" y="850801"/>
            <a:ext cx="8964612" cy="561975"/>
          </a:xfrm>
          <a:noFill/>
        </p:spPr>
        <p:txBody>
          <a:bodyPr anchor="t">
            <a:spAutoFit/>
          </a:bodyPr>
          <a:lstStyle/>
          <a:p>
            <a:pPr algn="l">
              <a:lnSpc>
                <a:spcPct val="120000"/>
              </a:lnSpc>
            </a:pPr>
            <a:r>
              <a:rPr lang="zh-CN" altLang="en-US" sz="2800" b="1">
                <a:solidFill>
                  <a:srgbClr val="893B7E"/>
                </a:solidFill>
                <a:ea typeface="黑体" pitchFamily="49" charset="-122"/>
              </a:rPr>
              <a:t>齐格勒－尼柯尔斯法</a:t>
            </a:r>
            <a:endParaRPr lang="zh-CN" altLang="en-US" sz="2800" b="1">
              <a:solidFill>
                <a:srgbClr val="893B7E"/>
              </a:solidFill>
            </a:endParaRPr>
          </a:p>
        </p:txBody>
      </p:sp>
      <p:sp>
        <p:nvSpPr>
          <p:cNvPr id="109571" name="Rectangle 3"/>
          <p:cNvSpPr>
            <a:spLocks noChangeArrowheads="1"/>
          </p:cNvSpPr>
          <p:nvPr/>
        </p:nvSpPr>
        <p:spPr bwMode="auto">
          <a:xfrm>
            <a:off x="3486150" y="287655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09573" name="Rectangle 5"/>
          <p:cNvSpPr>
            <a:spLocks noChangeArrowheads="1"/>
          </p:cNvSpPr>
          <p:nvPr/>
        </p:nvSpPr>
        <p:spPr bwMode="auto">
          <a:xfrm>
            <a:off x="3779838" y="32845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09574" name="Rectangle 7"/>
          <p:cNvSpPr>
            <a:spLocks noChangeArrowheads="1"/>
          </p:cNvSpPr>
          <p:nvPr/>
        </p:nvSpPr>
        <p:spPr bwMode="auto">
          <a:xfrm>
            <a:off x="3981450" y="33099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09575" name="Rectangle 9"/>
          <p:cNvSpPr>
            <a:spLocks noChangeArrowheads="1"/>
          </p:cNvSpPr>
          <p:nvPr/>
        </p:nvSpPr>
        <p:spPr bwMode="auto">
          <a:xfrm>
            <a:off x="3443288" y="25431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07528" name="Rectangle 10"/>
          <p:cNvSpPr>
            <a:spLocks noChangeArrowheads="1"/>
          </p:cNvSpPr>
          <p:nvPr/>
        </p:nvSpPr>
        <p:spPr bwMode="auto">
          <a:xfrm>
            <a:off x="0" y="1730266"/>
            <a:ext cx="9143999" cy="2677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rgbClr val="0033CC"/>
                </a:solidFill>
                <a:ea typeface="黑体" pitchFamily="49" charset="-122"/>
              </a:rPr>
              <a:t>	对于受控对象比较复杂、数学模型难以建立的情况，在系统的设计和调试过程中，可以考虑借助</a:t>
            </a:r>
            <a:r>
              <a:rPr lang="zh-CN" altLang="en-US" sz="2800" dirty="0">
                <a:solidFill>
                  <a:srgbClr val="3333FF"/>
                </a:solidFill>
                <a:ea typeface="黑体" pitchFamily="49" charset="-122"/>
              </a:rPr>
              <a:t>实验方法</a:t>
            </a:r>
            <a:r>
              <a:rPr lang="zh-CN" altLang="en-US" sz="2800" dirty="0">
                <a:solidFill>
                  <a:srgbClr val="0033CC"/>
                </a:solidFill>
                <a:ea typeface="黑体" pitchFamily="49" charset="-122"/>
              </a:rPr>
              <a:t>，采用齐格勒－尼柯尔斯法对</a:t>
            </a:r>
            <a:r>
              <a:rPr lang="en-US" altLang="zh-CN" sz="2800" dirty="0">
                <a:solidFill>
                  <a:srgbClr val="0033CC"/>
                </a:solidFill>
                <a:ea typeface="黑体" pitchFamily="49" charset="-122"/>
              </a:rPr>
              <a:t>PID</a:t>
            </a:r>
            <a:r>
              <a:rPr lang="zh-CN" altLang="en-US" sz="2800" dirty="0">
                <a:solidFill>
                  <a:srgbClr val="0033CC"/>
                </a:solidFill>
                <a:ea typeface="黑体" pitchFamily="49" charset="-122"/>
              </a:rPr>
              <a:t>调节器进行设计。用该</a:t>
            </a:r>
            <a:r>
              <a:rPr lang="zh-CN" altLang="en-US" sz="2800" dirty="0" smtClean="0">
                <a:solidFill>
                  <a:srgbClr val="0033CC"/>
                </a:solidFill>
                <a:ea typeface="黑体" pitchFamily="49" charset="-122"/>
              </a:rPr>
              <a:t>方法，系统</a:t>
            </a:r>
            <a:r>
              <a:rPr lang="zh-CN" altLang="en-US" sz="2800" dirty="0">
                <a:solidFill>
                  <a:srgbClr val="0033CC"/>
                </a:solidFill>
                <a:ea typeface="黑体" pitchFamily="49" charset="-122"/>
              </a:rPr>
              <a:t>实现所谓</a:t>
            </a:r>
            <a:r>
              <a:rPr lang="zh-CN" altLang="en-US" sz="2800" dirty="0">
                <a:solidFill>
                  <a:srgbClr val="3333FF"/>
                </a:solidFill>
                <a:ea typeface="黑体" pitchFamily="49" charset="-122"/>
              </a:rPr>
              <a:t>“四分之一衰减”响应</a:t>
            </a:r>
            <a:r>
              <a:rPr lang="en-US" altLang="zh-CN" sz="2800" dirty="0">
                <a:solidFill>
                  <a:srgbClr val="3333FF"/>
                </a:solidFill>
                <a:ea typeface="黑体" pitchFamily="49" charset="-122"/>
              </a:rPr>
              <a:t>(”quarter-decay”)</a:t>
            </a:r>
            <a:r>
              <a:rPr lang="zh-CN" altLang="en-US" sz="2800" dirty="0">
                <a:solidFill>
                  <a:srgbClr val="3333FF"/>
                </a:solidFill>
                <a:ea typeface="黑体" pitchFamily="49" charset="-122"/>
              </a:rPr>
              <a:t>，</a:t>
            </a:r>
            <a:r>
              <a:rPr lang="zh-CN" altLang="en-US" sz="2800" dirty="0">
                <a:solidFill>
                  <a:srgbClr val="0033CC"/>
                </a:solidFill>
                <a:ea typeface="黑体" pitchFamily="49" charset="-122"/>
              </a:rPr>
              <a:t>即设计的调节器使系统闭环</a:t>
            </a:r>
            <a:r>
              <a:rPr lang="zh-CN" altLang="en-US" sz="2800" dirty="0" smtClean="0">
                <a:solidFill>
                  <a:srgbClr val="0033CC"/>
                </a:solidFill>
                <a:ea typeface="黑体" pitchFamily="49" charset="-122"/>
              </a:rPr>
              <a:t>阶跃响应的相</a:t>
            </a:r>
            <a:r>
              <a:rPr lang="zh-CN" altLang="en-US" sz="2800" dirty="0">
                <a:solidFill>
                  <a:srgbClr val="0033CC"/>
                </a:solidFill>
                <a:ea typeface="黑体" pitchFamily="49" charset="-122"/>
              </a:rPr>
              <a:t>临后一个周期的超调衰减为前一个周期的</a:t>
            </a:r>
            <a:r>
              <a:rPr lang="en-US" altLang="zh-CN" sz="2800" dirty="0">
                <a:solidFill>
                  <a:srgbClr val="3333FF"/>
                </a:solidFill>
                <a:ea typeface="黑体" pitchFamily="49" charset="-122"/>
              </a:rPr>
              <a:t>25%</a:t>
            </a:r>
            <a:r>
              <a:rPr lang="zh-CN" altLang="en-US" sz="2800" dirty="0">
                <a:solidFill>
                  <a:srgbClr val="0033CC"/>
                </a:solidFill>
                <a:ea typeface="黑体" pitchFamily="49" charset="-122"/>
              </a:rPr>
              <a:t>左右。</a:t>
            </a:r>
          </a:p>
        </p:txBody>
      </p:sp>
      <p:sp>
        <p:nvSpPr>
          <p:cNvPr id="9"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13315842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7528"/>
                                        </p:tgtEl>
                                        <p:attrNameLst>
                                          <p:attrName>style.visibility</p:attrName>
                                        </p:attrNameLst>
                                      </p:cBhvr>
                                      <p:to>
                                        <p:strVal val="visible"/>
                                      </p:to>
                                    </p:set>
                                    <p:anim calcmode="lin" valueType="num">
                                      <p:cBhvr additive="base">
                                        <p:cTn id="7" dur="500" fill="hold"/>
                                        <p:tgtEl>
                                          <p:spTgt spid="107528"/>
                                        </p:tgtEl>
                                        <p:attrNameLst>
                                          <p:attrName>ppt_x</p:attrName>
                                        </p:attrNameLst>
                                      </p:cBhvr>
                                      <p:tavLst>
                                        <p:tav tm="0">
                                          <p:val>
                                            <p:strVal val="#ppt_x"/>
                                          </p:val>
                                        </p:tav>
                                        <p:tav tm="100000">
                                          <p:val>
                                            <p:strVal val="#ppt_x"/>
                                          </p:val>
                                        </p:tav>
                                      </p:tavLst>
                                    </p:anim>
                                    <p:anim calcmode="lin" valueType="num">
                                      <p:cBhvr additive="base">
                                        <p:cTn id="8" dur="500" fill="hold"/>
                                        <p:tgtEl>
                                          <p:spTgt spid="1075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8"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ChangeArrowheads="1"/>
          </p:cNvSpPr>
          <p:nvPr/>
        </p:nvSpPr>
        <p:spPr bwMode="auto">
          <a:xfrm>
            <a:off x="3663950" y="41179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10596" name="Rectangle 4"/>
          <p:cNvSpPr>
            <a:spLocks noChangeArrowheads="1"/>
          </p:cNvSpPr>
          <p:nvPr/>
        </p:nvSpPr>
        <p:spPr bwMode="auto">
          <a:xfrm>
            <a:off x="3373438" y="441801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10598" name="Rectangle 6"/>
          <p:cNvSpPr>
            <a:spLocks noChangeArrowheads="1"/>
          </p:cNvSpPr>
          <p:nvPr/>
        </p:nvSpPr>
        <p:spPr bwMode="auto">
          <a:xfrm>
            <a:off x="4159250" y="4551363"/>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pic>
        <p:nvPicPr>
          <p:cNvPr id="110599" name="Picture 12" descr="kz357"/>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2393586" y="2860602"/>
            <a:ext cx="4531149" cy="3381522"/>
          </a:xfrm>
        </p:spPr>
      </p:pic>
      <p:sp>
        <p:nvSpPr>
          <p:cNvPr id="110600" name="Rectangle 14"/>
          <p:cNvSpPr>
            <a:spLocks noChangeArrowheads="1"/>
          </p:cNvSpPr>
          <p:nvPr/>
        </p:nvSpPr>
        <p:spPr bwMode="auto">
          <a:xfrm>
            <a:off x="0" y="877095"/>
            <a:ext cx="9144000" cy="1766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rgbClr val="0033CC"/>
                </a:solidFill>
                <a:latin typeface="Verdana" pitchFamily="34" charset="0"/>
                <a:ea typeface="黑体" pitchFamily="49" charset="-122"/>
              </a:rPr>
              <a:t>	</a:t>
            </a:r>
            <a:r>
              <a:rPr lang="zh-CN" altLang="en-US" sz="2800" dirty="0">
                <a:solidFill>
                  <a:srgbClr val="0033CC"/>
                </a:solidFill>
                <a:latin typeface="隶书" pitchFamily="49" charset="-122"/>
                <a:ea typeface="黑体" pitchFamily="49" charset="-122"/>
              </a:rPr>
              <a:t>当开环受控对象</a:t>
            </a:r>
            <a:r>
              <a:rPr lang="zh-CN" altLang="en-US" sz="2800" dirty="0">
                <a:solidFill>
                  <a:srgbClr val="990000"/>
                </a:solidFill>
                <a:latin typeface="隶书" pitchFamily="49" charset="-122"/>
                <a:ea typeface="黑体" pitchFamily="49" charset="-122"/>
              </a:rPr>
              <a:t>阶跃响应没有超调</a:t>
            </a:r>
            <a:r>
              <a:rPr lang="zh-CN" altLang="en-US" sz="2800" dirty="0">
                <a:solidFill>
                  <a:srgbClr val="0033CC"/>
                </a:solidFill>
                <a:latin typeface="隶书" pitchFamily="49" charset="-122"/>
                <a:ea typeface="黑体" pitchFamily="49" charset="-122"/>
              </a:rPr>
              <a:t>，其响应曲线有如下图的</a:t>
            </a:r>
            <a:r>
              <a:rPr lang="en-US" altLang="zh-CN" sz="2800" dirty="0">
                <a:solidFill>
                  <a:srgbClr val="0033CC"/>
                </a:solidFill>
                <a:latin typeface="隶书" pitchFamily="49" charset="-122"/>
                <a:ea typeface="黑体" pitchFamily="49" charset="-122"/>
              </a:rPr>
              <a:t>S</a:t>
            </a:r>
            <a:r>
              <a:rPr lang="zh-CN" altLang="en-US" sz="2800" dirty="0">
                <a:solidFill>
                  <a:srgbClr val="0033CC"/>
                </a:solidFill>
                <a:latin typeface="隶书" pitchFamily="49" charset="-122"/>
                <a:ea typeface="黑体" pitchFamily="49" charset="-122"/>
              </a:rPr>
              <a:t>形状时，采用齐格勒－尼柯尔斯第一法设定</a:t>
            </a:r>
            <a:r>
              <a:rPr lang="en-US" altLang="zh-CN" sz="2800" dirty="0">
                <a:solidFill>
                  <a:srgbClr val="0033CC"/>
                </a:solidFill>
                <a:latin typeface="隶书" pitchFamily="49" charset="-122"/>
                <a:ea typeface="黑体" pitchFamily="49" charset="-122"/>
              </a:rPr>
              <a:t>PID</a:t>
            </a:r>
            <a:r>
              <a:rPr lang="zh-CN" altLang="en-US" sz="2800" dirty="0">
                <a:solidFill>
                  <a:srgbClr val="0033CC"/>
                </a:solidFill>
                <a:latin typeface="隶书" pitchFamily="49" charset="-122"/>
                <a:ea typeface="黑体" pitchFamily="49" charset="-122"/>
              </a:rPr>
              <a:t>参数。</a:t>
            </a:r>
            <a:r>
              <a:rPr lang="zh-CN" altLang="en-US" sz="2800" dirty="0">
                <a:solidFill>
                  <a:srgbClr val="3333FF"/>
                </a:solidFill>
                <a:latin typeface="隶书" pitchFamily="49" charset="-122"/>
                <a:ea typeface="黑体" pitchFamily="49" charset="-122"/>
              </a:rPr>
              <a:t>对单位阶跃响应曲线上斜率最大的拐点作切线，</a:t>
            </a:r>
            <a:r>
              <a:rPr lang="zh-CN" altLang="en-US" sz="2800" dirty="0">
                <a:solidFill>
                  <a:srgbClr val="0033CC"/>
                </a:solidFill>
                <a:latin typeface="隶书" pitchFamily="49" charset="-122"/>
                <a:ea typeface="黑体" pitchFamily="49" charset="-122"/>
              </a:rPr>
              <a:t>得参数</a:t>
            </a:r>
            <a:r>
              <a:rPr lang="en-US" altLang="zh-CN" sz="2800" dirty="0">
                <a:solidFill>
                  <a:srgbClr val="0033CC"/>
                </a:solidFill>
                <a:latin typeface="隶书" pitchFamily="49" charset="-122"/>
                <a:ea typeface="黑体" pitchFamily="49" charset="-122"/>
              </a:rPr>
              <a:t>L</a:t>
            </a:r>
            <a:r>
              <a:rPr lang="zh-CN" altLang="en-US" sz="2800" dirty="0">
                <a:solidFill>
                  <a:srgbClr val="0033CC"/>
                </a:solidFill>
                <a:latin typeface="隶书" pitchFamily="49" charset="-122"/>
                <a:ea typeface="黑体" pitchFamily="49" charset="-122"/>
              </a:rPr>
              <a:t>和</a:t>
            </a:r>
            <a:r>
              <a:rPr lang="en-US" altLang="zh-CN" sz="2800" dirty="0">
                <a:solidFill>
                  <a:srgbClr val="0033CC"/>
                </a:solidFill>
                <a:latin typeface="隶书" pitchFamily="49" charset="-122"/>
                <a:ea typeface="黑体" pitchFamily="49" charset="-122"/>
              </a:rPr>
              <a:t>T</a:t>
            </a:r>
            <a:r>
              <a:rPr lang="zh-CN" altLang="en-US" sz="2800" dirty="0">
                <a:solidFill>
                  <a:srgbClr val="0033CC"/>
                </a:solidFill>
                <a:latin typeface="隶书" pitchFamily="49" charset="-122"/>
                <a:ea typeface="黑体" pitchFamily="49" charset="-122"/>
              </a:rPr>
              <a:t>，则齐格勒－尼柯尔斯法参数设定如下：</a:t>
            </a:r>
            <a:r>
              <a:rPr lang="zh-CN" altLang="en-US" sz="2800" dirty="0">
                <a:solidFill>
                  <a:srgbClr val="0033CC"/>
                </a:solidFill>
                <a:latin typeface="Verdana" pitchFamily="34" charset="0"/>
                <a:ea typeface="黑体" pitchFamily="49" charset="-122"/>
              </a:rPr>
              <a:t> </a:t>
            </a:r>
          </a:p>
        </p:txBody>
      </p:sp>
      <p:sp>
        <p:nvSpPr>
          <p:cNvPr id="11"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3465437886"/>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7" name="Rectangle 3"/>
          <p:cNvSpPr>
            <a:spLocks noChangeArrowheads="1"/>
          </p:cNvSpPr>
          <p:nvPr/>
        </p:nvSpPr>
        <p:spPr bwMode="auto">
          <a:xfrm>
            <a:off x="3486150" y="36782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73738" name="Rectangle 4"/>
          <p:cNvSpPr>
            <a:spLocks noChangeArrowheads="1"/>
          </p:cNvSpPr>
          <p:nvPr/>
        </p:nvSpPr>
        <p:spPr bwMode="auto">
          <a:xfrm>
            <a:off x="3195638" y="39782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73739" name="Rectangle 5"/>
          <p:cNvSpPr>
            <a:spLocks noChangeArrowheads="1"/>
          </p:cNvSpPr>
          <p:nvPr/>
        </p:nvSpPr>
        <p:spPr bwMode="auto">
          <a:xfrm>
            <a:off x="3186113" y="409257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73740" name="Rectangle 6"/>
          <p:cNvSpPr>
            <a:spLocks noChangeArrowheads="1"/>
          </p:cNvSpPr>
          <p:nvPr/>
        </p:nvSpPr>
        <p:spPr bwMode="auto">
          <a:xfrm>
            <a:off x="4024313" y="40354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73741" name="Rectangle 7"/>
          <p:cNvSpPr>
            <a:spLocks noChangeArrowheads="1"/>
          </p:cNvSpPr>
          <p:nvPr/>
        </p:nvSpPr>
        <p:spPr bwMode="auto">
          <a:xfrm>
            <a:off x="3981450" y="41116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73742" name="Rectangle 9"/>
          <p:cNvSpPr>
            <a:spLocks noChangeArrowheads="1"/>
          </p:cNvSpPr>
          <p:nvPr/>
        </p:nvSpPr>
        <p:spPr bwMode="auto">
          <a:xfrm>
            <a:off x="4329113" y="40354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73730" name="Object 2"/>
          <p:cNvGraphicFramePr>
            <a:graphicFrameLocks noChangeAspect="1"/>
          </p:cNvGraphicFramePr>
          <p:nvPr>
            <p:extLst>
              <p:ext uri="{D42A27DB-BD31-4B8C-83A1-F6EECF244321}">
                <p14:modId xmlns="" xmlns:p14="http://schemas.microsoft.com/office/powerpoint/2010/main" val="2128441758"/>
              </p:ext>
            </p:extLst>
          </p:nvPr>
        </p:nvGraphicFramePr>
        <p:xfrm>
          <a:off x="3149261" y="620688"/>
          <a:ext cx="1409700" cy="1163638"/>
        </p:xfrm>
        <a:graphic>
          <a:graphicData uri="http://schemas.openxmlformats.org/presentationml/2006/ole">
            <p:oleObj spid="_x0000_s73814" name="Equation" r:id="rId3" imgW="391320" imgH="327600" progId="">
              <p:embed/>
            </p:oleObj>
          </a:graphicData>
        </a:graphic>
      </p:graphicFrame>
      <p:graphicFrame>
        <p:nvGraphicFramePr>
          <p:cNvPr id="248843" name="Object 3"/>
          <p:cNvGraphicFramePr>
            <a:graphicFrameLocks noChangeAspect="1"/>
          </p:cNvGraphicFramePr>
          <p:nvPr>
            <p:extLst>
              <p:ext uri="{D42A27DB-BD31-4B8C-83A1-F6EECF244321}">
                <p14:modId xmlns="" xmlns:p14="http://schemas.microsoft.com/office/powerpoint/2010/main" val="2768016242"/>
              </p:ext>
            </p:extLst>
          </p:nvPr>
        </p:nvGraphicFramePr>
        <p:xfrm>
          <a:off x="1357313" y="2325075"/>
          <a:ext cx="1997075" cy="1143000"/>
        </p:xfrm>
        <a:graphic>
          <a:graphicData uri="http://schemas.openxmlformats.org/presentationml/2006/ole">
            <p:oleObj spid="_x0000_s73815" name="Equation" r:id="rId4" imgW="573840" imgH="327600" progId="">
              <p:embed/>
            </p:oleObj>
          </a:graphicData>
        </a:graphic>
      </p:graphicFrame>
      <p:graphicFrame>
        <p:nvGraphicFramePr>
          <p:cNvPr id="248842" name="Object 4"/>
          <p:cNvGraphicFramePr>
            <a:graphicFrameLocks noChangeAspect="1"/>
          </p:cNvGraphicFramePr>
          <p:nvPr>
            <p:extLst>
              <p:ext uri="{D42A27DB-BD31-4B8C-83A1-F6EECF244321}">
                <p14:modId xmlns="" xmlns:p14="http://schemas.microsoft.com/office/powerpoint/2010/main" val="3518800573"/>
              </p:ext>
            </p:extLst>
          </p:nvPr>
        </p:nvGraphicFramePr>
        <p:xfrm>
          <a:off x="4071938" y="1896450"/>
          <a:ext cx="4292600" cy="2006600"/>
        </p:xfrm>
        <a:graphic>
          <a:graphicData uri="http://schemas.openxmlformats.org/presentationml/2006/ole">
            <p:oleObj spid="_x0000_s73816" name="Equation" r:id="rId5" imgW="1367280" imgH="639000" progId="">
              <p:embed/>
            </p:oleObj>
          </a:graphicData>
        </a:graphic>
      </p:graphicFrame>
      <p:graphicFrame>
        <p:nvGraphicFramePr>
          <p:cNvPr id="248849" name="Object 5"/>
          <p:cNvGraphicFramePr>
            <a:graphicFrameLocks noChangeAspect="1"/>
          </p:cNvGraphicFramePr>
          <p:nvPr>
            <p:extLst>
              <p:ext uri="{D42A27DB-BD31-4B8C-83A1-F6EECF244321}">
                <p14:modId xmlns="" xmlns:p14="http://schemas.microsoft.com/office/powerpoint/2010/main" val="4035282683"/>
              </p:ext>
            </p:extLst>
          </p:nvPr>
        </p:nvGraphicFramePr>
        <p:xfrm>
          <a:off x="1439863" y="4496115"/>
          <a:ext cx="1901825" cy="1098550"/>
        </p:xfrm>
        <a:graphic>
          <a:graphicData uri="http://schemas.openxmlformats.org/presentationml/2006/ole">
            <p:oleObj spid="_x0000_s73817" name="Equation" r:id="rId6" imgW="563040" imgH="327600" progId="">
              <p:embed/>
            </p:oleObj>
          </a:graphicData>
        </a:graphic>
      </p:graphicFrame>
      <p:graphicFrame>
        <p:nvGraphicFramePr>
          <p:cNvPr id="248848" name="Object 6"/>
          <p:cNvGraphicFramePr>
            <a:graphicFrameLocks noChangeAspect="1"/>
          </p:cNvGraphicFramePr>
          <p:nvPr>
            <p:extLst>
              <p:ext uri="{D42A27DB-BD31-4B8C-83A1-F6EECF244321}">
                <p14:modId xmlns="" xmlns:p14="http://schemas.microsoft.com/office/powerpoint/2010/main" val="1109451371"/>
              </p:ext>
            </p:extLst>
          </p:nvPr>
        </p:nvGraphicFramePr>
        <p:xfrm>
          <a:off x="3907176" y="4089962"/>
          <a:ext cx="3748088" cy="1417638"/>
        </p:xfrm>
        <a:graphic>
          <a:graphicData uri="http://schemas.openxmlformats.org/presentationml/2006/ole">
            <p:oleObj spid="_x0000_s73818" name="Equation" r:id="rId7" imgW="1270800" imgH="478080" progId="">
              <p:embed/>
            </p:oleObj>
          </a:graphicData>
        </a:graphic>
      </p:graphicFrame>
      <p:sp>
        <p:nvSpPr>
          <p:cNvPr id="73743" name="Rectangle 20"/>
          <p:cNvSpPr>
            <a:spLocks noChangeArrowheads="1"/>
          </p:cNvSpPr>
          <p:nvPr/>
        </p:nvSpPr>
        <p:spPr bwMode="auto">
          <a:xfrm>
            <a:off x="3557588" y="4035425"/>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graphicFrame>
        <p:nvGraphicFramePr>
          <p:cNvPr id="248851" name="Object 7"/>
          <p:cNvGraphicFramePr>
            <a:graphicFrameLocks noChangeAspect="1"/>
          </p:cNvGraphicFramePr>
          <p:nvPr>
            <p:extLst>
              <p:ext uri="{D42A27DB-BD31-4B8C-83A1-F6EECF244321}">
                <p14:modId xmlns="" xmlns:p14="http://schemas.microsoft.com/office/powerpoint/2010/main" val="3080899817"/>
              </p:ext>
            </p:extLst>
          </p:nvPr>
        </p:nvGraphicFramePr>
        <p:xfrm>
          <a:off x="1421494" y="5517232"/>
          <a:ext cx="5643562" cy="1009650"/>
        </p:xfrm>
        <a:graphic>
          <a:graphicData uri="http://schemas.openxmlformats.org/presentationml/2006/ole">
            <p:oleObj spid="_x0000_s73819" name="Equation" r:id="rId8" imgW="1839240" imgH="327600" progId="">
              <p:embed/>
            </p:oleObj>
          </a:graphicData>
        </a:graphic>
      </p:graphicFrame>
      <p:sp>
        <p:nvSpPr>
          <p:cNvPr id="73744" name="Rectangle 21"/>
          <p:cNvSpPr>
            <a:spLocks noChangeArrowheads="1"/>
          </p:cNvSpPr>
          <p:nvPr/>
        </p:nvSpPr>
        <p:spPr bwMode="auto">
          <a:xfrm>
            <a:off x="180975" y="967763"/>
            <a:ext cx="288925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a:solidFill>
                  <a:schemeClr val="tx2"/>
                </a:solidFill>
              </a:rPr>
              <a:t>(</a:t>
            </a:r>
            <a:r>
              <a:rPr lang="en-US" altLang="zh-CN" sz="2800">
                <a:solidFill>
                  <a:schemeClr val="tx2"/>
                </a:solidFill>
              </a:rPr>
              <a:t>a) </a:t>
            </a:r>
            <a:r>
              <a:rPr lang="zh-CN" altLang="en-US" sz="2800">
                <a:solidFill>
                  <a:schemeClr val="tx2"/>
                </a:solidFill>
              </a:rPr>
              <a:t>比例控制器：</a:t>
            </a:r>
          </a:p>
        </p:txBody>
      </p:sp>
      <p:sp>
        <p:nvSpPr>
          <p:cNvPr id="248854" name="Rectangle 22"/>
          <p:cNvSpPr>
            <a:spLocks noChangeArrowheads="1"/>
          </p:cNvSpPr>
          <p:nvPr/>
        </p:nvSpPr>
        <p:spPr bwMode="auto">
          <a:xfrm>
            <a:off x="179388" y="1831363"/>
            <a:ext cx="399097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a:solidFill>
                  <a:schemeClr val="tx2"/>
                </a:solidFill>
              </a:rPr>
              <a:t>(</a:t>
            </a:r>
            <a:r>
              <a:rPr lang="en-US" altLang="zh-CN" sz="2800">
                <a:solidFill>
                  <a:schemeClr val="tx2"/>
                </a:solidFill>
              </a:rPr>
              <a:t>b) </a:t>
            </a:r>
            <a:r>
              <a:rPr lang="zh-CN" altLang="en-US" sz="2800">
                <a:solidFill>
                  <a:schemeClr val="tx2"/>
                </a:solidFill>
              </a:rPr>
              <a:t>比例－积分控制器：</a:t>
            </a:r>
          </a:p>
        </p:txBody>
      </p:sp>
      <p:sp>
        <p:nvSpPr>
          <p:cNvPr id="248856" name="Rectangle 24"/>
          <p:cNvSpPr>
            <a:spLocks noChangeArrowheads="1"/>
          </p:cNvSpPr>
          <p:nvPr/>
        </p:nvSpPr>
        <p:spPr bwMode="auto">
          <a:xfrm>
            <a:off x="202407" y="3764824"/>
            <a:ext cx="5053012"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r>
              <a:rPr lang="zh-CN" altLang="en-US" sz="2800" dirty="0">
                <a:solidFill>
                  <a:schemeClr val="tx2"/>
                </a:solidFill>
              </a:rPr>
              <a:t>(</a:t>
            </a:r>
            <a:r>
              <a:rPr lang="en-US" altLang="zh-CN" sz="2800" dirty="0">
                <a:solidFill>
                  <a:schemeClr val="tx2"/>
                </a:solidFill>
              </a:rPr>
              <a:t>c) </a:t>
            </a:r>
            <a:r>
              <a:rPr lang="zh-CN" altLang="en-US" sz="2800" dirty="0">
                <a:solidFill>
                  <a:schemeClr val="tx2"/>
                </a:solidFill>
              </a:rPr>
              <a:t>比例－积分－微分控制器：</a:t>
            </a:r>
          </a:p>
        </p:txBody>
      </p:sp>
      <p:sp>
        <p:nvSpPr>
          <p:cNvPr id="21"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40541894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88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88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88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88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88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88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88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54" grpId="0"/>
      <p:bldP spid="248856"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ChangeArrowheads="1"/>
          </p:cNvSpPr>
          <p:nvPr/>
        </p:nvSpPr>
        <p:spPr bwMode="auto">
          <a:xfrm>
            <a:off x="3486150" y="3543300"/>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11620" name="Rectangle 4"/>
          <p:cNvSpPr>
            <a:spLocks noChangeArrowheads="1"/>
          </p:cNvSpPr>
          <p:nvPr/>
        </p:nvSpPr>
        <p:spPr bwMode="auto">
          <a:xfrm>
            <a:off x="3195638" y="38433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11621" name="Rectangle 5"/>
          <p:cNvSpPr>
            <a:spLocks noChangeArrowheads="1"/>
          </p:cNvSpPr>
          <p:nvPr/>
        </p:nvSpPr>
        <p:spPr bwMode="auto">
          <a:xfrm>
            <a:off x="3186113" y="395763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11622" name="Rectangle 6"/>
          <p:cNvSpPr>
            <a:spLocks noChangeArrowheads="1"/>
          </p:cNvSpPr>
          <p:nvPr/>
        </p:nvSpPr>
        <p:spPr bwMode="auto">
          <a:xfrm>
            <a:off x="4024313" y="390048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11623" name="Rectangle 7"/>
          <p:cNvSpPr>
            <a:spLocks noChangeArrowheads="1"/>
          </p:cNvSpPr>
          <p:nvPr/>
        </p:nvSpPr>
        <p:spPr bwMode="auto">
          <a:xfrm>
            <a:off x="3981450" y="3976688"/>
            <a:ext cx="9144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endParaRPr lang="zh-CN" altLang="en-US" sz="2800"/>
          </a:p>
        </p:txBody>
      </p:sp>
      <p:sp>
        <p:nvSpPr>
          <p:cNvPr id="111624" name="Rectangle 0"/>
          <p:cNvSpPr>
            <a:spLocks noChangeArrowheads="1"/>
          </p:cNvSpPr>
          <p:nvPr/>
        </p:nvSpPr>
        <p:spPr bwMode="auto">
          <a:xfrm>
            <a:off x="0" y="1012989"/>
            <a:ext cx="9144000" cy="21605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chemeClr val="tx2"/>
                </a:solidFill>
                <a:latin typeface="Verdana" pitchFamily="34" charset="0"/>
              </a:rPr>
              <a:t>	对于</a:t>
            </a:r>
            <a:r>
              <a:rPr lang="zh-CN" altLang="en-US" sz="2800" dirty="0">
                <a:solidFill>
                  <a:srgbClr val="660033"/>
                </a:solidFill>
                <a:latin typeface="Verdana" pitchFamily="34" charset="0"/>
              </a:rPr>
              <a:t>低增益时稳定而高增益时不稳定会产生振荡发散的系统</a:t>
            </a:r>
            <a:r>
              <a:rPr lang="zh-CN" altLang="en-US" sz="2800" dirty="0">
                <a:solidFill>
                  <a:schemeClr val="tx2"/>
                </a:solidFill>
                <a:latin typeface="Verdana" pitchFamily="34" charset="0"/>
              </a:rPr>
              <a:t>，采用齐格勒－尼柯尔斯第二法</a:t>
            </a:r>
            <a:r>
              <a:rPr lang="en-US" altLang="zh-CN" sz="2800" dirty="0">
                <a:solidFill>
                  <a:schemeClr val="tx2"/>
                </a:solidFill>
                <a:latin typeface="Verdana" pitchFamily="34" charset="0"/>
              </a:rPr>
              <a:t>(</a:t>
            </a:r>
            <a:r>
              <a:rPr lang="zh-CN" altLang="en-US" sz="2800" dirty="0">
                <a:solidFill>
                  <a:schemeClr val="tx2"/>
                </a:solidFill>
                <a:latin typeface="Verdana" pitchFamily="34" charset="0"/>
              </a:rPr>
              <a:t>即连续振荡法</a:t>
            </a:r>
            <a:r>
              <a:rPr lang="en-US" altLang="zh-CN" sz="2800" dirty="0">
                <a:solidFill>
                  <a:schemeClr val="tx2"/>
                </a:solidFill>
                <a:latin typeface="Verdana" pitchFamily="34" charset="0"/>
              </a:rPr>
              <a:t>)</a:t>
            </a:r>
            <a:r>
              <a:rPr lang="zh-CN" altLang="en-US" sz="2800" dirty="0">
                <a:solidFill>
                  <a:schemeClr val="tx2"/>
                </a:solidFill>
                <a:latin typeface="Verdana" pitchFamily="34" charset="0"/>
              </a:rPr>
              <a:t>设定参数。</a:t>
            </a:r>
            <a:r>
              <a:rPr lang="zh-CN" altLang="en-US" sz="2800" dirty="0">
                <a:solidFill>
                  <a:srgbClr val="3333FF"/>
                </a:solidFill>
                <a:latin typeface="Verdana" pitchFamily="34" charset="0"/>
              </a:rPr>
              <a:t>开始只加比例校正，系统先以低增益值工作，然后慢慢增加增益，直到闭环系统输出等幅度振荡为止。</a:t>
            </a:r>
          </a:p>
        </p:txBody>
      </p:sp>
      <p:sp>
        <p:nvSpPr>
          <p:cNvPr id="464897" name="Rectangle 1"/>
          <p:cNvSpPr>
            <a:spLocks noChangeArrowheads="1"/>
          </p:cNvSpPr>
          <p:nvPr/>
        </p:nvSpPr>
        <p:spPr bwMode="auto">
          <a:xfrm>
            <a:off x="0" y="3071810"/>
            <a:ext cx="9144000" cy="16430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kumimoji="1" b="1">
                <a:solidFill>
                  <a:schemeClr val="tx1"/>
                </a:solidFill>
                <a:latin typeface="Arial" charset="0"/>
                <a:ea typeface="宋体" charset="-122"/>
              </a:defRPr>
            </a:lvl1pPr>
            <a:lvl2pPr marL="742950" indent="-285750" eaLnBrk="0" hangingPunct="0">
              <a:defRPr kumimoji="1" b="1">
                <a:solidFill>
                  <a:schemeClr val="tx1"/>
                </a:solidFill>
                <a:latin typeface="Arial" charset="0"/>
                <a:ea typeface="宋体" charset="-122"/>
              </a:defRPr>
            </a:lvl2pPr>
            <a:lvl3pPr marL="1143000" indent="-228600" eaLnBrk="0" hangingPunct="0">
              <a:defRPr kumimoji="1" b="1">
                <a:solidFill>
                  <a:schemeClr val="tx1"/>
                </a:solidFill>
                <a:latin typeface="Arial" charset="0"/>
                <a:ea typeface="宋体" charset="-122"/>
              </a:defRPr>
            </a:lvl3pPr>
            <a:lvl4pPr marL="1600200" indent="-228600" eaLnBrk="0" hangingPunct="0">
              <a:defRPr kumimoji="1" b="1">
                <a:solidFill>
                  <a:schemeClr val="tx1"/>
                </a:solidFill>
                <a:latin typeface="Arial" charset="0"/>
                <a:ea typeface="宋体" charset="-122"/>
              </a:defRPr>
            </a:lvl4pPr>
            <a:lvl5pPr marL="2057400" indent="-228600" eaLnBrk="0" hangingPunct="0">
              <a:defRPr kumimoji="1" b="1">
                <a:solidFill>
                  <a:schemeClr val="tx1"/>
                </a:solidFill>
                <a:latin typeface="Arial" charset="0"/>
                <a:ea typeface="宋体" charset="-122"/>
              </a:defRPr>
            </a:lvl5pPr>
            <a:lvl6pPr marL="2514600" indent="-228600" eaLnBrk="0" fontAlgn="base" hangingPunct="0">
              <a:spcBef>
                <a:spcPct val="20000"/>
              </a:spcBef>
              <a:spcAft>
                <a:spcPct val="0"/>
              </a:spcAft>
              <a:defRPr kumimoji="1" b="1">
                <a:solidFill>
                  <a:schemeClr val="tx1"/>
                </a:solidFill>
                <a:latin typeface="Arial" charset="0"/>
                <a:ea typeface="宋体" charset="-122"/>
              </a:defRPr>
            </a:lvl6pPr>
            <a:lvl7pPr marL="2971800" indent="-228600" eaLnBrk="0" fontAlgn="base" hangingPunct="0">
              <a:spcBef>
                <a:spcPct val="20000"/>
              </a:spcBef>
              <a:spcAft>
                <a:spcPct val="0"/>
              </a:spcAft>
              <a:defRPr kumimoji="1" b="1">
                <a:solidFill>
                  <a:schemeClr val="tx1"/>
                </a:solidFill>
                <a:latin typeface="Arial" charset="0"/>
                <a:ea typeface="宋体" charset="-122"/>
              </a:defRPr>
            </a:lvl7pPr>
            <a:lvl8pPr marL="3429000" indent="-228600" eaLnBrk="0" fontAlgn="base" hangingPunct="0">
              <a:spcBef>
                <a:spcPct val="20000"/>
              </a:spcBef>
              <a:spcAft>
                <a:spcPct val="0"/>
              </a:spcAft>
              <a:defRPr kumimoji="1" b="1">
                <a:solidFill>
                  <a:schemeClr val="tx1"/>
                </a:solidFill>
                <a:latin typeface="Arial" charset="0"/>
                <a:ea typeface="宋体" charset="-122"/>
              </a:defRPr>
            </a:lvl8pPr>
            <a:lvl9pPr marL="3886200" indent="-228600" eaLnBrk="0" fontAlgn="base" hangingPunct="0">
              <a:spcBef>
                <a:spcPct val="20000"/>
              </a:spcBef>
              <a:spcAft>
                <a:spcPct val="0"/>
              </a:spcAft>
              <a:defRPr kumimoji="1" b="1">
                <a:solidFill>
                  <a:schemeClr val="tx1"/>
                </a:solidFill>
                <a:latin typeface="Arial" charset="0"/>
                <a:ea typeface="宋体" charset="-122"/>
              </a:defRPr>
            </a:lvl9pPr>
          </a:lstStyle>
          <a:p>
            <a:pPr eaLnBrk="1" hangingPunct="1">
              <a:lnSpc>
                <a:spcPct val="120000"/>
              </a:lnSpc>
            </a:pPr>
            <a:r>
              <a:rPr lang="zh-CN" altLang="en-US" sz="2800" dirty="0">
                <a:solidFill>
                  <a:srgbClr val="0033CC"/>
                </a:solidFill>
                <a:ea typeface="楷体_GB2312" pitchFamily="49" charset="-122"/>
              </a:rPr>
              <a:t>	这表明受控对象加该增益的比例控制已达稳定性极限，为临界稳定状态，此时测量并记录</a:t>
            </a:r>
            <a:r>
              <a:rPr lang="zh-CN" altLang="en-US" sz="2800" dirty="0">
                <a:solidFill>
                  <a:srgbClr val="3333FF"/>
                </a:solidFill>
                <a:ea typeface="楷体_GB2312" pitchFamily="49" charset="-122"/>
              </a:rPr>
              <a:t>振荡周期</a:t>
            </a:r>
            <a:r>
              <a:rPr lang="en-US" altLang="zh-CN" sz="2800" i="1" dirty="0">
                <a:solidFill>
                  <a:srgbClr val="3333FF"/>
                </a:solidFill>
                <a:ea typeface="楷体_GB2312" pitchFamily="49" charset="-122"/>
              </a:rPr>
              <a:t>T</a:t>
            </a:r>
            <a:r>
              <a:rPr lang="en-US" altLang="zh-CN" sz="2800" i="1" baseline="-25000" dirty="0">
                <a:solidFill>
                  <a:srgbClr val="3333FF"/>
                </a:solidFill>
                <a:ea typeface="楷体_GB2312" pitchFamily="49" charset="-122"/>
              </a:rPr>
              <a:t>u</a:t>
            </a:r>
            <a:r>
              <a:rPr lang="zh-CN" altLang="en-US" sz="2800" dirty="0">
                <a:solidFill>
                  <a:srgbClr val="3333FF"/>
                </a:solidFill>
                <a:ea typeface="楷体_GB2312" pitchFamily="49" charset="-122"/>
              </a:rPr>
              <a:t>和比例增益值</a:t>
            </a:r>
            <a:r>
              <a:rPr lang="en-US" altLang="zh-CN" sz="2800" i="1" dirty="0">
                <a:solidFill>
                  <a:srgbClr val="3333FF"/>
                </a:solidFill>
                <a:ea typeface="楷体_GB2312" pitchFamily="49" charset="-122"/>
              </a:rPr>
              <a:t>K</a:t>
            </a:r>
            <a:r>
              <a:rPr lang="en-US" altLang="zh-CN" sz="2800" i="1" baseline="-25000" dirty="0">
                <a:solidFill>
                  <a:srgbClr val="3333FF"/>
                </a:solidFill>
                <a:ea typeface="楷体_GB2312" pitchFamily="49" charset="-122"/>
              </a:rPr>
              <a:t>u</a:t>
            </a:r>
            <a:r>
              <a:rPr lang="zh-CN" altLang="en-US" sz="2800" dirty="0">
                <a:solidFill>
                  <a:srgbClr val="0033CC"/>
                </a:solidFill>
                <a:ea typeface="楷体_GB2312" pitchFamily="49" charset="-122"/>
              </a:rPr>
              <a:t>。然后，齐格勒－尼柯尔斯法做参数设定如下：</a:t>
            </a:r>
            <a:r>
              <a:rPr lang="zh-CN" altLang="en-US" sz="2800" dirty="0">
                <a:solidFill>
                  <a:srgbClr val="0033CC"/>
                </a:solidFill>
                <a:ea typeface="黑体" pitchFamily="49" charset="-122"/>
              </a:rPr>
              <a:t> </a:t>
            </a:r>
          </a:p>
        </p:txBody>
      </p:sp>
      <p:sp>
        <p:nvSpPr>
          <p:cNvPr id="12" name="Text Box 8"/>
          <p:cNvSpPr txBox="1">
            <a:spLocks noChangeArrowheads="1"/>
          </p:cNvSpPr>
          <p:nvPr/>
        </p:nvSpPr>
        <p:spPr bwMode="auto">
          <a:xfrm>
            <a:off x="4716017" y="209486"/>
            <a:ext cx="4464495" cy="339194"/>
          </a:xfrm>
          <a:prstGeom prst="rect">
            <a:avLst/>
          </a:prstGeom>
          <a:no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7" rIns="92075" bIns="46037">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80000"/>
              </a:lnSpc>
              <a:spcBef>
                <a:spcPct val="50000"/>
              </a:spcBef>
              <a:buNone/>
              <a:defRPr/>
            </a:pPr>
            <a:r>
              <a:rPr lang="en-US" altLang="zh-CN" sz="2000" b="1" dirty="0">
                <a:latin typeface="楷体" panose="02010609060101010101" pitchFamily="49" charset="-122"/>
                <a:ea typeface="楷体" panose="02010609060101010101" pitchFamily="49" charset="-122"/>
              </a:rPr>
              <a:t>7.7 </a:t>
            </a:r>
            <a:r>
              <a:rPr lang="zh-CN" altLang="en-US" sz="2000" b="1" dirty="0">
                <a:latin typeface="楷体" panose="02010609060101010101" pitchFamily="49" charset="-122"/>
                <a:ea typeface="楷体" panose="02010609060101010101" pitchFamily="49" charset="-122"/>
              </a:rPr>
              <a:t>确定</a:t>
            </a:r>
            <a:r>
              <a:rPr lang="en-US" altLang="zh-CN" sz="2000" b="1" dirty="0">
                <a:latin typeface="楷体" panose="02010609060101010101" pitchFamily="49" charset="-122"/>
                <a:ea typeface="楷体" panose="02010609060101010101" pitchFamily="49" charset="-122"/>
              </a:rPr>
              <a:t>PID</a:t>
            </a:r>
            <a:r>
              <a:rPr lang="zh-CN" altLang="en-US" sz="2000" b="1" dirty="0">
                <a:latin typeface="楷体" panose="02010609060101010101" pitchFamily="49" charset="-122"/>
                <a:ea typeface="楷体" panose="02010609060101010101" pitchFamily="49" charset="-122"/>
              </a:rPr>
              <a:t>参数的其它方法</a:t>
            </a:r>
          </a:p>
        </p:txBody>
      </p:sp>
    </p:spTree>
    <p:extLst>
      <p:ext uri="{BB962C8B-B14F-4D97-AF65-F5344CB8AC3E}">
        <p14:creationId xmlns="" xmlns:p14="http://schemas.microsoft.com/office/powerpoint/2010/main" val="34845683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64897"/>
                                        </p:tgtEl>
                                        <p:attrNameLst>
                                          <p:attrName>style.visibility</p:attrName>
                                        </p:attrNameLst>
                                      </p:cBhvr>
                                      <p:to>
                                        <p:strVal val="visible"/>
                                      </p:to>
                                    </p:set>
                                    <p:animEffect transition="in" filter="checkerboard(across)">
                                      <p:cBhvr>
                                        <p:cTn id="7" dur="500"/>
                                        <p:tgtEl>
                                          <p:spTgt spid="464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1365</TotalTime>
  <Words>4610</Words>
  <Application>Microsoft Office PowerPoint</Application>
  <PresentationFormat>全屏显示(4:3)</PresentationFormat>
  <Paragraphs>561</Paragraphs>
  <Slides>136</Slides>
  <Notes>6</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136</vt:i4>
      </vt:variant>
    </vt:vector>
  </HeadingPairs>
  <TitlesOfParts>
    <vt:vector size="142" baseType="lpstr">
      <vt:lpstr>Office 主题</vt:lpstr>
      <vt:lpstr>Equation</vt:lpstr>
      <vt:lpstr>公式</vt:lpstr>
      <vt:lpstr>Microsoft 公式 3.0</vt:lpstr>
      <vt:lpstr>Visio</vt:lpstr>
      <vt:lpstr>Microsoft Office Visio 绘图</vt:lpstr>
      <vt:lpstr>控制工程基础</vt:lpstr>
      <vt:lpstr>幻灯片 2</vt:lpstr>
      <vt:lpstr>幻灯片 3</vt:lpstr>
      <vt:lpstr>幻灯片 4</vt:lpstr>
      <vt:lpstr>开环频域指标</vt:lpstr>
      <vt:lpstr>闭环频域指标</vt:lpstr>
      <vt:lpstr>综合性能指标(误差准则)</vt:lpstr>
      <vt:lpstr>幻灯片 8</vt:lpstr>
      <vt:lpstr>幻灯片 9</vt:lpstr>
      <vt:lpstr>（2）误差平方积分性能指标</vt:lpstr>
      <vt:lpstr>幻灯片 11</vt:lpstr>
      <vt:lpstr>幻灯片 12</vt:lpstr>
      <vt:lpstr>幻灯片 13</vt:lpstr>
      <vt:lpstr>  </vt:lpstr>
      <vt:lpstr>超前校正</vt:lpstr>
      <vt:lpstr>超前校正网络的频率特性</vt:lpstr>
      <vt:lpstr>超前校正网络的作用</vt:lpstr>
      <vt:lpstr>滞后校正</vt:lpstr>
      <vt:lpstr>滞后校正网络的频率特性</vt:lpstr>
      <vt:lpstr>滞后校正网络的作用</vt:lpstr>
      <vt:lpstr>滞后-超前校正</vt:lpstr>
      <vt:lpstr>滞后-超前校正网络的频率特性</vt:lpstr>
      <vt:lpstr>PID 调节器</vt:lpstr>
      <vt:lpstr>比例调节器 (P 调节)</vt:lpstr>
      <vt:lpstr>幻灯片 25</vt:lpstr>
      <vt:lpstr>幻灯片 26</vt:lpstr>
      <vt:lpstr>幻灯片 27</vt:lpstr>
      <vt:lpstr>幻灯片 28</vt:lpstr>
      <vt:lpstr>幻灯片 29</vt:lpstr>
      <vt:lpstr>积分调节器(I 调节)</vt:lpstr>
      <vt:lpstr>微分调节器(D 调节)</vt:lpstr>
      <vt:lpstr>幻灯片 32</vt:lpstr>
      <vt:lpstr>PID 调节器</vt:lpstr>
      <vt:lpstr>   </vt:lpstr>
      <vt:lpstr>   </vt:lpstr>
      <vt:lpstr>幻灯片 36</vt:lpstr>
      <vt:lpstr>幻灯片 37</vt:lpstr>
      <vt:lpstr>幻灯片 38</vt:lpstr>
      <vt:lpstr>幻灯片 39</vt:lpstr>
      <vt:lpstr>改变局部结构和参数</vt:lpstr>
      <vt:lpstr>（2）比例反馈包围惯性环节</vt:lpstr>
      <vt:lpstr>（3）微分反馈包围振荡环节</vt:lpstr>
      <vt:lpstr>（4）利用反馈校正取代局部结构</vt:lpstr>
      <vt:lpstr>速度反馈和加速度反馈</vt:lpstr>
      <vt:lpstr>   </vt:lpstr>
      <vt:lpstr>幻灯片 46</vt:lpstr>
      <vt:lpstr>幻灯片 47</vt:lpstr>
      <vt:lpstr>幻灯片 48</vt:lpstr>
      <vt:lpstr>幻灯片 49</vt:lpstr>
      <vt:lpstr>幻灯片 50</vt:lpstr>
      <vt:lpstr>幻灯片 51</vt:lpstr>
      <vt:lpstr>幻灯片 52</vt:lpstr>
      <vt:lpstr>（2）高阶最优模型</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  </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  </vt:lpstr>
      <vt:lpstr>幻灯片 80</vt:lpstr>
      <vt:lpstr>幻灯片 81</vt:lpstr>
      <vt:lpstr>幻灯片 82</vt:lpstr>
      <vt:lpstr>幻灯片 83</vt:lpstr>
      <vt:lpstr>  </vt:lpstr>
      <vt:lpstr>幻灯片 85</vt:lpstr>
      <vt:lpstr>幻灯片 86</vt:lpstr>
      <vt:lpstr>幻灯片 87</vt:lpstr>
      <vt:lpstr>极点配置方法</vt:lpstr>
      <vt:lpstr>幻灯片 89</vt:lpstr>
      <vt:lpstr>幻灯片 90</vt:lpstr>
      <vt:lpstr>幻灯片 91</vt:lpstr>
      <vt:lpstr>幻灯片 92</vt:lpstr>
      <vt:lpstr>幻灯片 93</vt:lpstr>
      <vt:lpstr>幻灯片 94</vt:lpstr>
      <vt:lpstr>试探法</vt:lpstr>
      <vt:lpstr>齐格勒－尼柯尔斯法</vt:lpstr>
      <vt:lpstr>幻灯片 97</vt:lpstr>
      <vt:lpstr>幻灯片 98</vt:lpstr>
      <vt:lpstr>幻灯片 99</vt:lpstr>
      <vt:lpstr>幻灯片 100</vt:lpstr>
      <vt:lpstr>幻灯片 101</vt:lpstr>
      <vt:lpstr>幻灯片 102</vt:lpstr>
      <vt:lpstr>幻灯片 103</vt:lpstr>
      <vt:lpstr>幻灯片 104</vt:lpstr>
      <vt:lpstr>速度调节系统</vt:lpstr>
      <vt:lpstr>伺服电动机－测速机－光电编码器组合件</vt:lpstr>
      <vt:lpstr>H桥型PWM功率放大器原理图</vt:lpstr>
      <vt:lpstr>脉宽调制器</vt:lpstr>
      <vt:lpstr>脉宽调制器输入、输出波形图</vt:lpstr>
      <vt:lpstr>跨导功率放大器外形图 </vt:lpstr>
      <vt:lpstr>霍尔电流传感器原理图</vt:lpstr>
      <vt:lpstr>霍尔电流传感器原理方框图</vt:lpstr>
      <vt:lpstr>电流环方块图</vt:lpstr>
      <vt:lpstr>电流调节器电路原理图</vt:lpstr>
      <vt:lpstr>电流环的期望频率特性</vt:lpstr>
      <vt:lpstr>双环调速系统方框图</vt:lpstr>
      <vt:lpstr>速度调节器电路图</vt:lpstr>
      <vt:lpstr>双环调速系统简化方框图</vt:lpstr>
      <vt:lpstr>调速系统固有的和期望的Bode图</vt:lpstr>
      <vt:lpstr>电压－位置随动系统原理图</vt:lpstr>
      <vt:lpstr>电压－位置随动系统结构</vt:lpstr>
      <vt:lpstr>位置环调节器</vt:lpstr>
      <vt:lpstr>位置环的固有的和期望的Bode图</vt:lpstr>
      <vt:lpstr>  </vt:lpstr>
      <vt:lpstr>幻灯片 125</vt:lpstr>
      <vt:lpstr>  </vt:lpstr>
      <vt:lpstr>  </vt:lpstr>
      <vt:lpstr>  </vt:lpstr>
      <vt:lpstr>  </vt:lpstr>
      <vt:lpstr>  </vt:lpstr>
      <vt:lpstr>  </vt:lpstr>
      <vt:lpstr>  </vt:lpstr>
      <vt:lpstr>  </vt:lpstr>
      <vt:lpstr>幻灯片 134</vt:lpstr>
      <vt:lpstr>幻灯片 135</vt:lpstr>
      <vt:lpstr>附录B   高阶最优模型最佳频比的证明</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Thinkpad</dc:creator>
  <cp:lastModifiedBy>Administrator</cp:lastModifiedBy>
  <cp:revision>167</cp:revision>
  <dcterms:created xsi:type="dcterms:W3CDTF">2015-12-13T11:14:40Z</dcterms:created>
  <dcterms:modified xsi:type="dcterms:W3CDTF">2018-01-02T01:42:06Z</dcterms:modified>
</cp:coreProperties>
</file>