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8b25f8f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68b25f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68b25f8f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8ff8c365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8ff8c36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8ff8c365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a2b4a2dc5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a2b4a2d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a2b4a2dc5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8ff8c365d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8ff8c36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CDF vs PDF</a:t>
            </a:r>
            <a:endParaRPr/>
          </a:p>
        </p:txBody>
      </p:sp>
      <p:sp>
        <p:nvSpPr>
          <p:cNvPr id="227" name="Google Shape;227;g118ff8c365d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a2b4a2d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a2b4a2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a2b4a2dc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2b4a2dc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2b4a2d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a2b4a2dc5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8ff8c365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8ff8c36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18ff8c365d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a2b4a2dc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a2b4a2d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1a2b4a2dc5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2b4a2dc5_0_7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1a2b4a2dc5_0_7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cb618821_0_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1dcb618821_0_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8ff8c365d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8ff8c36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18ff8c365d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dd2d53e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dd2d53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1dd2d53e7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1ff6a90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a1ff6a9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a1ff6a90c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1ff6a90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1ff6a9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Law of Large Numbers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tells us that our parameter p hat will be close to </a:t>
            </a:r>
            <a:r>
              <a:rPr lang="en-US" sz="14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on average, the CLT lets us answer how confident are we that we found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a1ff6a90c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2b4a2dc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2b4a2d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a2b4a2dc5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2b4a2dc5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2b4a2d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a2b4a2dc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ff8c365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ff8c3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8ff8c365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ff8c365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8ff8c36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8ff8c365d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09600" y="228601"/>
            <a:ext cx="103632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600" y="4800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502818" y="-1140618"/>
            <a:ext cx="4373563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535782" y="928687"/>
            <a:ext cx="11120437" cy="2232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35782" y="3536156"/>
            <a:ext cx="11120437" cy="223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501438" y="6509742"/>
            <a:ext cx="242221" cy="175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1447801"/>
            <a:ext cx="103632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228601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217424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78688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170176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170176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790944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790944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1600200"/>
            <a:ext cx="6815667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1" y="1600200"/>
            <a:ext cx="401108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12001169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9600" y="5715000"/>
            <a:ext cx="1087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4953000"/>
            <a:ext cx="108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sycnet.apa.org/record/2011-01894-001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ivethirtyeight.com/features/you-cant-trust-what-you-read-about-nutritio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609600" y="228601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Black"/>
              <a:buNone/>
            </a:pPr>
            <a:r>
              <a:rPr lang="en-US" sz="6600"/>
              <a:t>INTRODUCTION TO </a:t>
            </a:r>
            <a:br>
              <a:rPr lang="en-US" sz="6600"/>
            </a:br>
            <a:r>
              <a:rPr lang="en-US" sz="6600"/>
              <a:t>DATA SCIENCE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689986" y="3986683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Elias Gonzalez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689986" y="4951220"/>
            <a:ext cx="277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</a:t>
            </a:r>
            <a:r>
              <a:rPr b="1" lang="en-US">
                <a:solidFill>
                  <a:schemeClr val="dk1"/>
                </a:solidFill>
              </a:rPr>
              <a:t>14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0</a:t>
            </a:r>
            <a:r>
              <a:rPr b="1" lang="en-US">
                <a:solidFill>
                  <a:schemeClr val="dk1"/>
                </a:solidFill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>
                <a:solidFill>
                  <a:schemeClr val="dk1"/>
                </a:solidFill>
              </a:rPr>
              <a:t>01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b="1" lang="en-US">
                <a:solidFill>
                  <a:schemeClr val="dk1"/>
                </a:solidFill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CMSC320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Mondays &amp; Wednesdays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3:30-4:45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https://cmsc320.github.io/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603" y="5257800"/>
            <a:ext cx="3721993" cy="129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Testing- Flipping a Coin 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imagine we want to test to see if a coin flip is fair.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We can assu</a:t>
            </a:r>
            <a:r>
              <a:rPr lang="en-US"/>
              <a:t>me that the coin has a </a:t>
            </a:r>
            <a:r>
              <a:rPr lang="en-US"/>
              <a:t>probability</a:t>
            </a:r>
            <a:r>
              <a:rPr lang="en-US"/>
              <a:t> </a:t>
            </a:r>
            <a:r>
              <a:rPr i="1" lang="en-US"/>
              <a:t>p</a:t>
            </a:r>
            <a:r>
              <a:rPr lang="en-US"/>
              <a:t> and if we assume that it is fair, it should have a probability of .5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That means: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baseline="-25000" lang="en-US"/>
              <a:t>0</a:t>
            </a:r>
            <a:r>
              <a:rPr lang="en-US"/>
              <a:t>- </a:t>
            </a:r>
            <a:r>
              <a:rPr i="1" lang="en-US"/>
              <a:t>p</a:t>
            </a:r>
            <a:r>
              <a:rPr lang="en-US"/>
              <a:t> = 0.5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</a:t>
            </a:r>
            <a:r>
              <a:rPr baseline="-25000" lang="en-US"/>
              <a:t>1</a:t>
            </a:r>
            <a:r>
              <a:rPr lang="en-US"/>
              <a:t>- p ≠ 0.5</a:t>
            </a:r>
            <a:endParaRPr/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this in action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Let’s go back to out Distribution notebook!</a:t>
            </a:r>
            <a:endParaRPr/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p-Hacking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are p values “hackable” or manipulated?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If we remove enough of the “right” outliers we </a:t>
            </a:r>
            <a:r>
              <a:rPr lang="en-US"/>
              <a:t>might</a:t>
            </a:r>
            <a:r>
              <a:rPr lang="en-US"/>
              <a:t> be left with data that gets your p-value below the 0.05 threshold.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p-Hacking- Examples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ESP is real?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According to a peer-reviewed study…yes!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How can it be? Start with wanting to show an effect, and reverse engineer a study to get a result without faking anything!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548" y="4223500"/>
            <a:ext cx="4446901" cy="25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p-Hacking- Examples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can we avoid p-hacking (or even help us notice it)?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Determine your hypothesis </a:t>
            </a:r>
            <a:r>
              <a:rPr i="1" lang="en-US"/>
              <a:t>before </a:t>
            </a:r>
            <a:r>
              <a:rPr lang="en-US"/>
              <a:t>looking at the data!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Clean the data without the hypothesis in mind (harder to manage)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p-values are not a substitute for common sense!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Any examples of this?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You can’t Trust What You Read About Nutrition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of Errors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Type l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Incorrectly rejecting the null hypothesis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Type ll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Failing to reject a null hypothesis that is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Type lll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Correctly rejecting the null hypothesis but doing so for the wrong reasons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6900975" y="5173575"/>
            <a:ext cx="47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/>
              <a:t>Examples?</a:t>
            </a:r>
            <a:endParaRPr b="1" i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an A/B Test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If we have two ads, and we would like to see which is more </a:t>
            </a:r>
            <a:r>
              <a:rPr lang="en-US"/>
              <a:t>effective</a:t>
            </a:r>
            <a:r>
              <a:rPr lang="en-US"/>
              <a:t> in getting clicks. We can conduct a Z-Test, which will result in a corresponding p-value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Null hypothesis: There is no difference in proportions between the two ads.</a:t>
            </a:r>
            <a:endParaRPr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1015950" y="3687975"/>
            <a:ext cx="10160100" cy="2812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estimated_parameters(N, n) -&gt; Tuple[float,float]: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 = n/N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sigma = math.sqrt(p*(1-p)/N)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 p, sigma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a_b_test_statistic(N-A, n_A, N_B, n_B) -&gt;float: # will return z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p_A, sigma_A = estimated_parameters(N_A, n_A)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p_B, sigma_B = estimated_parameters(N_B, n_B)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(p_B - p_A)/math.sqrt(sigma_A **2 + sigma_B**2)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4294967295" type="title"/>
          </p:nvPr>
        </p:nvSpPr>
        <p:spPr>
          <a:xfrm>
            <a:off x="609480" y="152640"/>
            <a:ext cx="77214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>
                <a:solidFill>
                  <a:srgbClr val="D1282E"/>
                </a:solidFill>
              </a:rPr>
              <a:t>A/B Test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1981080" y="2387880"/>
            <a:ext cx="7639200" cy="1692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a_b_test_statistic(1000, 200, 1000, 180)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(z)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1981080" y="4157280"/>
            <a:ext cx="7639200" cy="1091400"/>
          </a:xfrm>
          <a:prstGeom prst="roundRect">
            <a:avLst>
              <a:gd fmla="val 16667" name="adj"/>
            </a:avLst>
          </a:prstGeom>
          <a:solidFill>
            <a:srgbClr val="4D6BB5"/>
          </a:solidFill>
          <a:ln cap="flat" cmpd="sng" w="9525">
            <a:solidFill>
              <a:srgbClr val="4E69AE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algn="bl" dist="2304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-1.14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0"/>
          <p:cNvSpPr txBox="1"/>
          <p:nvPr>
            <p:ph idx="4294967295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600"/>
              </a:spcAft>
              <a:buNone/>
            </a:pPr>
            <a:r>
              <a:rPr lang="en-US"/>
              <a:t>Ad A had 200 clicks from 1000 views, Ad B had 180 clicks from 1000 views: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4294967295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600"/>
              </a:spcAft>
              <a:buNone/>
            </a:pPr>
            <a:r>
              <a:rPr lang="en-US"/>
              <a:t>If we then calculate the </a:t>
            </a:r>
            <a:r>
              <a:rPr lang="en-US"/>
              <a:t>resulting</a:t>
            </a:r>
            <a:r>
              <a:rPr lang="en-US"/>
              <a:t> p-value: </a:t>
            </a:r>
            <a:endParaRPr/>
          </a:p>
        </p:txBody>
      </p:sp>
      <p:sp>
        <p:nvSpPr>
          <p:cNvPr id="281" name="Google Shape;281;p31"/>
          <p:cNvSpPr txBox="1"/>
          <p:nvPr>
            <p:ph idx="4294967295" type="title"/>
          </p:nvPr>
        </p:nvSpPr>
        <p:spPr>
          <a:xfrm>
            <a:off x="609480" y="152640"/>
            <a:ext cx="77214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>
                <a:solidFill>
                  <a:srgbClr val="D1282E"/>
                </a:solidFill>
              </a:rPr>
              <a:t>A/B Test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1981080" y="2387880"/>
            <a:ext cx="7639200" cy="1692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a_b_test_statistic(1000, 200, 1000, 180)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 = two_sided_p_value(z)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(p)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1981080" y="4157280"/>
            <a:ext cx="7639200" cy="1091400"/>
          </a:xfrm>
          <a:prstGeom prst="roundRect">
            <a:avLst>
              <a:gd fmla="val 16667" name="adj"/>
            </a:avLst>
          </a:prstGeom>
          <a:solidFill>
            <a:srgbClr val="4D6BB5"/>
          </a:solidFill>
          <a:ln cap="flat" cmpd="sng" w="9525">
            <a:solidFill>
              <a:srgbClr val="4E69AE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algn="bl" dist="23040">
              <a:srgbClr val="000000">
                <a:alpha val="400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0.254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3211075" y="5928425"/>
            <a:ext cx="51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Large enough that we can </a:t>
            </a:r>
            <a:r>
              <a:rPr b="1" lang="en-US"/>
              <a:t>conclude</a:t>
            </a:r>
            <a:r>
              <a:rPr b="1" lang="en-US"/>
              <a:t> there is no difference!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Inference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Making a guess bas</a:t>
            </a:r>
            <a:r>
              <a:rPr lang="en-US"/>
              <a:t>ed on prior knowledge or data. Use observed data and Bayes theorem for an updated </a:t>
            </a:r>
            <a:r>
              <a:rPr i="1" lang="en-US"/>
              <a:t>posterior distribution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Rather than making probability judgements about the tests, make probability judgements about the parameters.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Tips for practically using Bayesian Inference: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use beta distribution to model a continuous distribution bounded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then adjust what the distribution is centered around based on the observed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3862200" y="5352225"/>
            <a:ext cx="446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Bayes Theorem: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P(A|B) = P(B|A) P(A)/P(B)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THE DATA LIFECYCLE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50533" y="2193053"/>
            <a:ext cx="1615053" cy="24639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3B4F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112" name="Google Shape;112;p15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8575">
              <a:solidFill>
                <a:srgbClr val="3B4F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113" name="Google Shape;113;p15"/>
            <p:cNvCxnSpPr>
              <a:stCxn id="110" idx="3"/>
              <a:endCxn id="112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14" name="Google Shape;114;p15"/>
          <p:cNvCxnSpPr>
            <a:stCxn id="112" idx="2"/>
            <a:endCxn id="110" idx="2"/>
          </p:cNvCxnSpPr>
          <p:nvPr/>
        </p:nvCxnSpPr>
        <p:spPr>
          <a:xfrm rot="5400000">
            <a:off x="2767180" y="3547792"/>
            <a:ext cx="600" cy="2219100"/>
          </a:xfrm>
          <a:prstGeom prst="curvedConnector3">
            <a:avLst>
              <a:gd fmla="val 46132250" name="adj1"/>
            </a:avLst>
          </a:prstGeom>
          <a:noFill/>
          <a:ln cap="flat" cmpd="sng" w="412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115" name="Google Shape;115;p15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116" name="Google Shape;116;p15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8575">
              <a:solidFill>
                <a:srgbClr val="3B4F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15"/>
            <p:cNvCxnSpPr>
              <a:stCxn id="112" idx="3"/>
              <a:endCxn id="116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8" name="Google Shape;118;p15"/>
          <p:cNvGrpSpPr/>
          <p:nvPr/>
        </p:nvGrpSpPr>
        <p:grpSpPr>
          <a:xfrm>
            <a:off x="1658044" y="4657042"/>
            <a:ext cx="4437956" cy="374"/>
            <a:chOff x="955955" y="4023364"/>
            <a:chExt cx="3563400" cy="300"/>
          </a:xfrm>
        </p:grpSpPr>
        <p:cxnSp>
          <p:nvCxnSpPr>
            <p:cNvPr id="119" name="Google Shape;119;p15"/>
            <p:cNvCxnSpPr>
              <a:stCxn id="116" idx="2"/>
              <a:endCxn id="112" idx="2"/>
            </p:cNvCxnSpPr>
            <p:nvPr/>
          </p:nvCxnSpPr>
          <p:spPr>
            <a:xfrm rot="5400000">
              <a:off x="3628355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0" name="Google Shape;120;p15"/>
            <p:cNvCxnSpPr>
              <a:stCxn id="116" idx="2"/>
              <a:endCxn id="110" idx="2"/>
            </p:cNvCxnSpPr>
            <p:nvPr/>
          </p:nvCxnSpPr>
          <p:spPr>
            <a:xfrm rot="5400000">
              <a:off x="2737505" y="2241814"/>
              <a:ext cx="300" cy="3563400"/>
            </a:xfrm>
            <a:prstGeom prst="curvedConnector3">
              <a:avLst>
                <a:gd fmla="val -974502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1" name="Google Shape;121;p15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122" name="Google Shape;122;p15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rgbClr val="96A7C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123" name="Google Shape;123;p15"/>
            <p:cNvCxnSpPr>
              <a:stCxn id="116" idx="3"/>
              <a:endCxn id="122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4" name="Google Shape;124;p15"/>
          <p:cNvGrpSpPr/>
          <p:nvPr/>
        </p:nvGrpSpPr>
        <p:grpSpPr>
          <a:xfrm>
            <a:off x="1658036" y="4657042"/>
            <a:ext cx="6656933" cy="374"/>
            <a:chOff x="955949" y="4023364"/>
            <a:chExt cx="5345100" cy="300"/>
          </a:xfrm>
        </p:grpSpPr>
        <p:cxnSp>
          <p:nvCxnSpPr>
            <p:cNvPr id="125" name="Google Shape;125;p15"/>
            <p:cNvCxnSpPr>
              <a:stCxn id="122" idx="2"/>
              <a:endCxn id="116" idx="2"/>
            </p:cNvCxnSpPr>
            <p:nvPr/>
          </p:nvCxnSpPr>
          <p:spPr>
            <a:xfrm rot="5400000">
              <a:off x="5410049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6" name="Google Shape;126;p15"/>
            <p:cNvCxnSpPr>
              <a:stCxn id="122" idx="2"/>
              <a:endCxn id="112" idx="2"/>
            </p:cNvCxnSpPr>
            <p:nvPr/>
          </p:nvCxnSpPr>
          <p:spPr>
            <a:xfrm rot="5400000">
              <a:off x="4519199" y="2241814"/>
              <a:ext cx="300" cy="3563400"/>
            </a:xfrm>
            <a:prstGeom prst="curvedConnector3">
              <a:avLst>
                <a:gd fmla="val -869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7" name="Google Shape;127;p15"/>
            <p:cNvCxnSpPr>
              <a:stCxn id="122" idx="2"/>
              <a:endCxn id="110" idx="2"/>
            </p:cNvCxnSpPr>
            <p:nvPr/>
          </p:nvCxnSpPr>
          <p:spPr>
            <a:xfrm rot="5400000">
              <a:off x="3628349" y="1350964"/>
              <a:ext cx="300" cy="5345100"/>
            </a:xfrm>
            <a:prstGeom prst="curvedConnector3">
              <a:avLst>
                <a:gd fmla="val 70727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8" name="Google Shape;128;p15"/>
          <p:cNvGrpSpPr/>
          <p:nvPr/>
        </p:nvGrpSpPr>
        <p:grpSpPr>
          <a:xfrm>
            <a:off x="9122496" y="2193053"/>
            <a:ext cx="2218971" cy="2463989"/>
            <a:chOff x="6949442" y="2044932"/>
            <a:chExt cx="1781695" cy="1978429"/>
          </a:xfrm>
        </p:grpSpPr>
        <p:sp>
          <p:nvSpPr>
            <p:cNvPr id="129" name="Google Shape;129;p15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130" name="Google Shape;130;p15"/>
            <p:cNvCxnSpPr>
              <a:stCxn id="122" idx="3"/>
              <a:endCxn id="129" idx="1"/>
            </p:cNvCxnSpPr>
            <p:nvPr/>
          </p:nvCxnSpPr>
          <p:spPr>
            <a:xfrm>
              <a:off x="6949442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31" name="Google Shape;131;p15"/>
          <p:cNvGrpSpPr/>
          <p:nvPr/>
        </p:nvGrpSpPr>
        <p:grpSpPr>
          <a:xfrm>
            <a:off x="1658030" y="4657042"/>
            <a:ext cx="8875911" cy="374"/>
            <a:chOff x="955944" y="4023364"/>
            <a:chExt cx="7126800" cy="300"/>
          </a:xfrm>
        </p:grpSpPr>
        <p:cxnSp>
          <p:nvCxnSpPr>
            <p:cNvPr id="132" name="Google Shape;132;p15"/>
            <p:cNvCxnSpPr>
              <a:stCxn id="129" idx="2"/>
              <a:endCxn id="122" idx="2"/>
            </p:cNvCxnSpPr>
            <p:nvPr/>
          </p:nvCxnSpPr>
          <p:spPr>
            <a:xfrm rot="5400000">
              <a:off x="7191744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3" name="Google Shape;133;p15"/>
            <p:cNvCxnSpPr>
              <a:stCxn id="129" idx="2"/>
              <a:endCxn id="116" idx="2"/>
            </p:cNvCxnSpPr>
            <p:nvPr/>
          </p:nvCxnSpPr>
          <p:spPr>
            <a:xfrm rot="5400000">
              <a:off x="6300894" y="2241814"/>
              <a:ext cx="300" cy="3563400"/>
            </a:xfrm>
            <a:prstGeom prst="curvedConnector3">
              <a:avLst>
                <a:gd fmla="val -1184725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4" name="Google Shape;134;p15"/>
            <p:cNvCxnSpPr>
              <a:stCxn id="129" idx="2"/>
              <a:endCxn id="112" idx="2"/>
            </p:cNvCxnSpPr>
            <p:nvPr/>
          </p:nvCxnSpPr>
          <p:spPr>
            <a:xfrm rot="5400000">
              <a:off x="5410044" y="1350964"/>
              <a:ext cx="300" cy="5345100"/>
            </a:xfrm>
            <a:prstGeom prst="curvedConnector3">
              <a:avLst>
                <a:gd fmla="val 812391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5" name="Google Shape;135;p15"/>
            <p:cNvCxnSpPr>
              <a:stCxn id="129" idx="2"/>
              <a:endCxn id="110" idx="2"/>
            </p:cNvCxnSpPr>
            <p:nvPr/>
          </p:nvCxnSpPr>
          <p:spPr>
            <a:xfrm rot="5400000">
              <a:off x="4519194" y="460114"/>
              <a:ext cx="300" cy="7126800"/>
            </a:xfrm>
            <a:prstGeom prst="curvedConnector3">
              <a:avLst>
                <a:gd fmla="val 2704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36" name="Google Shape;136;p15"/>
          <p:cNvGrpSpPr/>
          <p:nvPr/>
        </p:nvGrpSpPr>
        <p:grpSpPr>
          <a:xfrm>
            <a:off x="8152693" y="4341211"/>
            <a:ext cx="3188527" cy="2516800"/>
            <a:chOff x="4572914" y="4017009"/>
            <a:chExt cx="3629513" cy="2722337"/>
          </a:xfrm>
        </p:grpSpPr>
        <p:sp>
          <p:nvSpPr>
            <p:cNvPr id="137" name="Google Shape;137;p15"/>
            <p:cNvSpPr/>
            <p:nvPr/>
          </p:nvSpPr>
          <p:spPr>
            <a:xfrm rot="-1225255">
              <a:off x="4910815" y="4052299"/>
              <a:ext cx="569626" cy="2039473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4D6BB4"/>
            </a:solidFill>
            <a:ln cap="flat" cmpd="sng" w="12700">
              <a:solidFill>
                <a:srgbClr val="4D69A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4639027" y="6040046"/>
              <a:ext cx="35634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(Mainly.)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Inference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Show the examples from the book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Now we can make claims like: “Based on the prior and the observed data there is only a _____ likelihood that the _____ probability is between ____% and ___%.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Which is different from: “If the coin is fair, we would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 to observe data so extreme only 5% of the time”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4601838"/>
            <a:ext cx="37719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8150" y="3490850"/>
            <a:ext cx="3286099" cy="3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TODAY’S LECTURE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Hypothesis Testing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What is it?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What are we looking to prove?</a:t>
            </a:r>
            <a:r>
              <a:rPr b="0" lang="en-US">
                <a:solidFill>
                  <a:schemeClr val="dk2"/>
                </a:solidFill>
              </a:rPr>
              <a:t> </a:t>
            </a:r>
            <a:endParaRPr/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we use it to justify our hypothesis?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p-Values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 Hacking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Bayesian Inference </a:t>
            </a:r>
            <a:endParaRPr/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09600" y="-396475"/>
            <a:ext cx="113628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 use probability in Data Analysis</a:t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09600" y="1949600"/>
            <a:ext cx="2773500" cy="324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Population</a:t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has a parameter of interest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5" name="Google Shape;155;p17"/>
          <p:cNvSpPr/>
          <p:nvPr/>
        </p:nvSpPr>
        <p:spPr>
          <a:xfrm>
            <a:off x="7105150" y="1949600"/>
            <a:ext cx="2773500" cy="3240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Data</a:t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What we observe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cxnSp>
        <p:nvCxnSpPr>
          <p:cNvPr id="156" name="Google Shape;156;p17"/>
          <p:cNvCxnSpPr/>
          <p:nvPr/>
        </p:nvCxnSpPr>
        <p:spPr>
          <a:xfrm>
            <a:off x="3514800" y="2279125"/>
            <a:ext cx="34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3514950" y="5080000"/>
            <a:ext cx="34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7"/>
          <p:cNvSpPr txBox="1"/>
          <p:nvPr/>
        </p:nvSpPr>
        <p:spPr>
          <a:xfrm>
            <a:off x="3838150" y="1235675"/>
            <a:ext cx="3267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Probabilistic model of data generation</a:t>
            </a:r>
            <a:endParaRPr sz="2300"/>
          </a:p>
        </p:txBody>
      </p:sp>
      <p:sp>
        <p:nvSpPr>
          <p:cNvPr id="159" name="Google Shape;159;p17"/>
          <p:cNvSpPr txBox="1"/>
          <p:nvPr/>
        </p:nvSpPr>
        <p:spPr>
          <a:xfrm>
            <a:off x="3611250" y="5190500"/>
            <a:ext cx="3267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Infer parameter of interest from data</a:t>
            </a:r>
            <a:endParaRPr sz="2300"/>
          </a:p>
        </p:txBody>
      </p:sp>
      <p:sp>
        <p:nvSpPr>
          <p:cNvPr id="160" name="Google Shape;160;p17"/>
          <p:cNvSpPr txBox="1"/>
          <p:nvPr/>
        </p:nvSpPr>
        <p:spPr>
          <a:xfrm>
            <a:off x="3734475" y="4366050"/>
            <a:ext cx="304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Inverse Problem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609600" y="-396475"/>
            <a:ext cx="113628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 use probability in Data Analysis</a:t>
            </a:r>
            <a:endParaRPr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09600" y="1949600"/>
            <a:ext cx="2773500" cy="324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Population</a:t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p: Proportion of spam tweets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9" name="Google Shape;169;p18"/>
          <p:cNvSpPr/>
          <p:nvPr/>
        </p:nvSpPr>
        <p:spPr>
          <a:xfrm>
            <a:off x="7105150" y="1949600"/>
            <a:ext cx="2773500" cy="324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Data</a:t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110 tweet sample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cxnSp>
        <p:nvCxnSpPr>
          <p:cNvPr id="170" name="Google Shape;170;p18"/>
          <p:cNvCxnSpPr/>
          <p:nvPr/>
        </p:nvCxnSpPr>
        <p:spPr>
          <a:xfrm>
            <a:off x="3571875" y="2257425"/>
            <a:ext cx="34029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3514950" y="5080000"/>
            <a:ext cx="34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3838150" y="1032225"/>
            <a:ext cx="3267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Independent equally likely sampling of tweets</a:t>
            </a:r>
            <a:endParaRPr sz="2300"/>
          </a:p>
        </p:txBody>
      </p:sp>
      <p:sp>
        <p:nvSpPr>
          <p:cNvPr id="173" name="Google Shape;173;p18"/>
          <p:cNvSpPr txBox="1"/>
          <p:nvPr/>
        </p:nvSpPr>
        <p:spPr>
          <a:xfrm>
            <a:off x="3611250" y="5190500"/>
            <a:ext cx="326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74" name="Google Shape;174;p18"/>
          <p:cNvSpPr txBox="1"/>
          <p:nvPr/>
        </p:nvSpPr>
        <p:spPr>
          <a:xfrm>
            <a:off x="3734475" y="4366050"/>
            <a:ext cx="304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Inverse Problem</a:t>
            </a:r>
            <a:endParaRPr sz="24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18" y="5239850"/>
            <a:ext cx="2336218" cy="1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confidence interval is way to describe probability.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More mathematically, it is the mean of an estimate minus the variation.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For example, you can construct a confidence interval with a 95% confidence level. In other words you are confident that 95 out of 100 times the estimate will fall between the upper and lower values of the confidence interval.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concretely 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You must know: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point estimate of the confidence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Critical values for the test statistic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Sample Size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SampleStatistic ± Margin of Error*</a:t>
            </a:r>
            <a:endParaRPr sz="27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*there are multiple ways of calculating margin of error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Testing 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It’s easy to maker claims and hypothesize, but how can we test the likelihood that the hypothesis is true?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baseline="-25000" lang="en-US"/>
              <a:t>0</a:t>
            </a:r>
            <a:r>
              <a:rPr lang="en-US"/>
              <a:t>- Null Hypothesis that represents the default position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baseline="-25000" lang="en-US"/>
              <a:t>1</a:t>
            </a:r>
            <a:r>
              <a:rPr lang="en-US"/>
              <a:t>- </a:t>
            </a:r>
            <a:r>
              <a:rPr lang="en-US"/>
              <a:t>Alternative</a:t>
            </a:r>
            <a:r>
              <a:rPr lang="en-US"/>
              <a:t> Hypothesis that we are comparing 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p-Value: Compute the probability that </a:t>
            </a:r>
            <a:r>
              <a:rPr lang="en-US"/>
              <a:t>H</a:t>
            </a:r>
            <a:r>
              <a:rPr baseline="-25000" lang="en-US"/>
              <a:t>0</a:t>
            </a:r>
            <a:r>
              <a:rPr lang="en-US"/>
              <a:t> is true, that we will see a value at least as extreme as those we observed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p-values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Instead of looking at our data based on some probability cutoff– can we compute the probability assuming that H</a:t>
            </a:r>
            <a:r>
              <a:rPr baseline="-25000" lang="en-US"/>
              <a:t>0 </a:t>
            </a:r>
            <a:r>
              <a:rPr lang="en-US"/>
              <a:t> is true?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Calculated by adding </a:t>
            </a:r>
            <a:r>
              <a:rPr lang="en-US"/>
              <a:t>together</a:t>
            </a:r>
            <a:r>
              <a:rPr lang="en-US"/>
              <a:t> the probability that </a:t>
            </a:r>
            <a:r>
              <a:rPr lang="en-US"/>
              <a:t>random</a:t>
            </a:r>
            <a:r>
              <a:rPr lang="en-US"/>
              <a:t> chance generated the data, something else that is equals and something else that is rarer. For normally distributed values, use a density function.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Smaller the p-value the stronger the evidence to reject the null hypothesis.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Typically our p-value cutoff will be 5%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