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Arial Black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09600" y="228601"/>
            <a:ext cx="103632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09600" y="4800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502818" y="-1140618"/>
            <a:ext cx="4373563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17424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78688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09600" y="1447801"/>
            <a:ext cx="103632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09600" y="228601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2170176" y="1572768"/>
            <a:ext cx="43891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2170176" y="2259366"/>
            <a:ext cx="438912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790944" y="1572768"/>
            <a:ext cx="43891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790944" y="2259366"/>
            <a:ext cx="438912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766733" y="1600200"/>
            <a:ext cx="6815667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09601" y="1600200"/>
            <a:ext cx="4011084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-1" y="0"/>
            <a:ext cx="12001169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09600" y="5715000"/>
            <a:ext cx="1087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609600" y="4953000"/>
            <a:ext cx="1087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QUERYING A RESTFUL API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Stateless</a:t>
            </a:r>
            <a:r>
              <a:rPr lang="en-US"/>
              <a:t>: with every request, you send along a token/authentication of who you are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GitHub is more than a GETHub: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PUT/POST/DELETE can edit your repositories,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Try it out: https://github.com/settings/tokens/new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1951219" y="2532069"/>
            <a:ext cx="7997252" cy="14989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token = ”super_secret_token”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 = requests.get(“https://github.com/user”,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			params={”access_token”: token})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print( r.content )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951219" y="4136018"/>
            <a:ext cx="7997252" cy="438912"/>
          </a:xfrm>
          <a:prstGeom prst="roundRect">
            <a:avLst>
              <a:gd fmla="val 16667" name="adj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{"login":”JoseBabydeer","id":472985,"avatar_url":"ht…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XML, XHTML, HTML FILES AND STRINGS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Still hugely popular online, but JSON has essentially replaced XML for: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Asynchronous browser 🡨🡪 server calls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Many (most?) newer web APIs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XML is a hierarchical markup language: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0" lang="en-US" sz="1700">
                <a:latin typeface="Courier"/>
                <a:ea typeface="Courier"/>
                <a:cs typeface="Courier"/>
                <a:sym typeface="Courier"/>
              </a:rPr>
              <a:t>&lt;tag attribute=“value1”&gt;</a:t>
            </a:r>
            <a:br>
              <a:rPr b="0" lang="en-US" sz="1700">
                <a:latin typeface="Courier"/>
                <a:ea typeface="Courier"/>
                <a:cs typeface="Courier"/>
                <a:sym typeface="Courier"/>
              </a:rPr>
            </a:br>
            <a:r>
              <a:rPr b="0" lang="en-US" sz="1700">
                <a:latin typeface="Courier"/>
                <a:ea typeface="Courier"/>
                <a:cs typeface="Courier"/>
                <a:sym typeface="Courier"/>
              </a:rPr>
              <a:t>	&lt;subtag&gt;</a:t>
            </a:r>
            <a:br>
              <a:rPr b="0" lang="en-US" sz="1700">
                <a:latin typeface="Courier"/>
                <a:ea typeface="Courier"/>
                <a:cs typeface="Courier"/>
                <a:sym typeface="Courier"/>
              </a:rPr>
            </a:br>
            <a:r>
              <a:rPr b="0" lang="en-US" sz="1700">
                <a:latin typeface="Courier"/>
                <a:ea typeface="Courier"/>
                <a:cs typeface="Courier"/>
                <a:sym typeface="Courier"/>
              </a:rPr>
              <a:t>		Some content goes here</a:t>
            </a:r>
            <a:br>
              <a:rPr b="0" lang="en-US" sz="1700">
                <a:latin typeface="Courier"/>
                <a:ea typeface="Courier"/>
                <a:cs typeface="Courier"/>
                <a:sym typeface="Courier"/>
              </a:rPr>
            </a:br>
            <a:r>
              <a:rPr b="0" lang="en-US" sz="1700">
                <a:latin typeface="Courier"/>
                <a:ea typeface="Courier"/>
                <a:cs typeface="Courier"/>
                <a:sym typeface="Courier"/>
              </a:rPr>
              <a:t>	&lt;/subtag&gt;</a:t>
            </a:r>
            <a:br>
              <a:rPr b="0" lang="en-US" sz="1700">
                <a:latin typeface="Courier"/>
                <a:ea typeface="Courier"/>
                <a:cs typeface="Courier"/>
                <a:sym typeface="Courier"/>
              </a:rPr>
            </a:br>
            <a:r>
              <a:rPr b="0" lang="en-US" sz="1700">
                <a:latin typeface="Courier"/>
                <a:ea typeface="Courier"/>
                <a:cs typeface="Courier"/>
                <a:sym typeface="Courier"/>
              </a:rPr>
              <a:t>	&lt;openclosetag attribute=“value2” /&gt;</a:t>
            </a:r>
            <a:br>
              <a:rPr b="0" lang="en-US" sz="1700">
                <a:latin typeface="Courier"/>
                <a:ea typeface="Courier"/>
                <a:cs typeface="Courier"/>
                <a:sym typeface="Courier"/>
              </a:rPr>
            </a:br>
            <a:r>
              <a:rPr b="0" lang="en-US" sz="1700">
                <a:latin typeface="Courier"/>
                <a:ea typeface="Courier"/>
                <a:cs typeface="Courier"/>
                <a:sym typeface="Courier"/>
              </a:rPr>
              <a:t>&lt;/tag&gt;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You probably won’t see much XML, but you will see plenty of HTML, its substantially less well-behaved cousin …</a:t>
            </a:r>
            <a:endParaRPr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Example XML from: Zico Kolter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DOCUMENT OBJECT MODEL (DOM)</a:t>
            </a:r>
            <a:endParaRPr/>
          </a:p>
        </p:txBody>
      </p:sp>
      <p:sp>
        <p:nvSpPr>
          <p:cNvPr id="195" name="Google Shape;195;p23"/>
          <p:cNvSpPr txBox="1"/>
          <p:nvPr>
            <p:ph idx="2" type="body"/>
          </p:nvPr>
        </p:nvSpPr>
        <p:spPr>
          <a:xfrm>
            <a:off x="678688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XML encodes Document-Object Models (“the DOM”)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DOM is tree-structured.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Easy to work with!  Everything is encoded via links.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Can be </a:t>
            </a:r>
            <a:r>
              <a:rPr lang="en-US" sz="2000">
                <a:solidFill>
                  <a:schemeClr val="dk2"/>
                </a:solidFill>
              </a:rPr>
              <a:t>huge</a:t>
            </a:r>
            <a:r>
              <a:rPr lang="en-US" sz="2000"/>
              <a:t>, &amp; mostly full of stuff you don’t need …</a:t>
            </a:r>
            <a:endParaRPr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940" y="1739900"/>
            <a:ext cx="4273550" cy="441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SAX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SAX (Simple API for XML) is an alternative “lightweight” way to process XML.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 SAX parser generates a stream of events as it parses the XML file. The programmer registers handlers for each one.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It allows a programmer to handle only parts of the data structure. 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Example from John Canny</a:t>
            </a:r>
            <a:endParaRPr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SCRAPING HTML IN PYTHON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HTML – the specification – is fairly pure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HTML – what you find on the web – is horrifying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We’ll use BeautifulSoup: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conda install -c asmeurer beautiful-soup=4.3.2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3466" y="1404937"/>
            <a:ext cx="1630154" cy="163015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/>
          <p:nvPr/>
        </p:nvSpPr>
        <p:spPr>
          <a:xfrm>
            <a:off x="1981200" y="3511447"/>
            <a:ext cx="7997252" cy="32144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import requests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from bs4 import BeautifulSoup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 = requests.get( “https://cmsc320.github.io”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root = BeautifulSoup( r.content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root.find(“div”, id=“schedule”)\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.find(“table”)\              # find all schedule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.find(“tbody”).findAll(“a”)  # links for CMSC320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BUILDING A WEB SCRAPER IN PYTHON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Totally not hypothetical situation: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You really want to learn about data science, so you choose to download all of last semester’s CMSC320 lecture slides to wallpaper your room …</a:t>
            </a:r>
            <a:endParaRPr b="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… but you now have carpal tunnel syndrome from clicking refresh on Piazza last night, and can no longer click on the PDF and PPTX links.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Hopeless?  No!  Earlier, you built a scraper to do this!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Sort of.  You only want PDF and PPTX files, not links to other websites or files.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1981200" y="4187035"/>
            <a:ext cx="7997252" cy="118422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lnks = root.find(“div”, id=“schedule”)\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.find(“table”)\              # find all schedule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.find(“tbody”).findAll(“a”)  # links for CMSC320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Given a list of URLs (strings), how do I find only those strings that end in *.pdf or *.pptx?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Regular expressions!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(Actually Python strings come with a built-in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endswith</a:t>
            </a:r>
            <a:r>
              <a:rPr b="0" lang="en-US"/>
              <a:t> function.)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What about .pDf or .pPTx, still legal extensions for PDF/PPTX?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Regular expressions!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(Or cheat the system again: built-in string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lower</a:t>
            </a:r>
            <a:r>
              <a:rPr b="0" lang="en-US"/>
              <a:t> function.)</a:t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1981200" y="3328032"/>
            <a:ext cx="7997252" cy="43891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“this_is_a_filename.pdf”.endswith((“.pdf”, “.pptx”))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1981200" y="5248021"/>
            <a:ext cx="7997252" cy="88317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“tHiS_IS_a_FileNAme.pDF”.lower().endswith(</a:t>
            </a:r>
            <a:b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							   (“.pdf”, “.pptx”))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70" y="44970"/>
            <a:ext cx="5766841" cy="3923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299" y="4057393"/>
            <a:ext cx="6959600" cy="2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Used to </a:t>
            </a:r>
            <a:r>
              <a:rPr lang="en-US">
                <a:solidFill>
                  <a:schemeClr val="dk2"/>
                </a:solidFill>
              </a:rPr>
              <a:t>search</a:t>
            </a:r>
            <a:r>
              <a:rPr lang="en-US"/>
              <a:t> for specific elements, or groups of elements, that match a pattern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Indispensable for data munging and wrangling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Many constructs to search a variety of different patterns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Many languages/libraries (including Python) allow “compiling”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US"/>
              <a:t>	Much faster for repeated applications of the regex pattern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US"/>
              <a:t>	https://blog.codinghorror.com/to-compile-or-not-to-compile/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Used to </a:t>
            </a:r>
            <a:r>
              <a:rPr lang="en-US">
                <a:solidFill>
                  <a:schemeClr val="dk2"/>
                </a:solidFill>
              </a:rPr>
              <a:t>search</a:t>
            </a:r>
            <a:r>
              <a:rPr lang="en-US"/>
              <a:t> for specific elements, or groups of elements, that match a pattern</a:t>
            </a:r>
            <a:endParaRPr/>
          </a:p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1981200" y="2210894"/>
            <a:ext cx="7997252" cy="13790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import 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# Find the index of the 1st occurrence of “cmsc320”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match = re.search(r”cmsc320”, 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print( match.start() )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1981200" y="3723651"/>
            <a:ext cx="7997252" cy="72077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# Does start of text match “cmsc320”?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match = re.match(r”cmsc320”, text)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1981200" y="4561855"/>
            <a:ext cx="7997252" cy="128683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# Iterate over all matches for “cmsc320” in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for match in re.finditer(r”cmsc320”, text):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print( match.start() )</a:t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1981200" y="5966115"/>
            <a:ext cx="7997252" cy="72077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# Return all matches of “cmsc320” in the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match = re.findall(r”cmsc320”, text)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MATCHING MULTIPLE CHARACTERS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Can match sets of characters, or multiple and more elaborate sets and sequences of characters: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the character ‘a’: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the character ‘a’, ‘b’, or ‘c’: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[abc</a:t>
            </a:r>
            <a:r>
              <a:rPr b="0" lang="en-US"/>
              <a:t>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any character except ‘a’, ‘b’, or ‘c’: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[^abc]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any digit: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\d</a:t>
            </a:r>
            <a:r>
              <a:rPr b="0" lang="en-US"/>
              <a:t> (=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[0123456789]</a:t>
            </a:r>
            <a:r>
              <a:rPr b="0" lang="en-US"/>
              <a:t> or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[0-9]</a:t>
            </a:r>
            <a:r>
              <a:rPr b="0" lang="en-US"/>
              <a:t>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any alphanumeric: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\w</a:t>
            </a:r>
            <a:r>
              <a:rPr b="0" lang="en-US"/>
              <a:t> (=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[a-zA-Z0-9_]</a:t>
            </a:r>
            <a:r>
              <a:rPr b="0" lang="en-US"/>
              <a:t>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any whitespace: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\s</a:t>
            </a:r>
            <a:r>
              <a:rPr b="0" lang="en-US"/>
              <a:t> (=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[ \t\n\r\f\v]</a:t>
            </a:r>
            <a:r>
              <a:rPr b="0" lang="en-US"/>
              <a:t>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any character: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Special characters must be escaped: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.^$*+?{}\[]|()</a:t>
            </a:r>
            <a:endParaRPr/>
          </a:p>
        </p:txBody>
      </p:sp>
      <p:sp>
        <p:nvSpPr>
          <p:cNvPr id="263" name="Google Shape;263;p3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Thanks to: Zico Kolter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AUTHENTICATION AND OAUTH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Old and busted: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New hotness: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What if I wanted to grant an app access to, e.g., my Facebook account </a:t>
            </a:r>
            <a:r>
              <a:rPr b="0" lang="en-US">
                <a:solidFill>
                  <a:schemeClr val="dk2"/>
                </a:solidFill>
              </a:rPr>
              <a:t>without</a:t>
            </a:r>
            <a:r>
              <a:rPr b="0" lang="en-US"/>
              <a:t> giving that app my password?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OAuth: grants </a:t>
            </a:r>
            <a:r>
              <a:rPr b="0" lang="en-US">
                <a:solidFill>
                  <a:schemeClr val="dk2"/>
                </a:solidFill>
              </a:rPr>
              <a:t>access tokens </a:t>
            </a:r>
            <a:r>
              <a:rPr b="0" lang="en-US"/>
              <a:t>that give (possibly incomplete) access to a user or app without exposing a password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951219" y="2232269"/>
            <a:ext cx="7997252" cy="14989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 = requests.get(“https://api.github.com/user”,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			auth=(“</a:t>
            </a: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JoseBabydeer</a:t>
            </a: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”, “ILoveKittens”))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1981200" y="152718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MATCHING SEQUENCES AND REPEATED CHARACTERS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 few common modifiers (available in Python and most other high-level languages; +, {n}, {n,} </a:t>
            </a:r>
            <a:r>
              <a:rPr i="1" lang="en-US"/>
              <a:t>may</a:t>
            </a:r>
            <a:r>
              <a:rPr lang="en-US"/>
              <a:t> not):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character ‘a’ exactly once: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character ‘a’ zero or once: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a?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character ‘a’ zero or more times: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a*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character ‘a’ one or more times: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a+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character ‘a’ exactly </a:t>
            </a:r>
            <a:r>
              <a:rPr b="0" i="1" lang="en-US"/>
              <a:t>n</a:t>
            </a:r>
            <a:r>
              <a:rPr b="0" lang="en-US"/>
              <a:t> times: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a{n}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Match character ‘a’ at least n times: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a{n,}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US"/>
              <a:t>Example: match all instances of “University of &lt;somewhere&gt;” where &lt;somewhere&gt; is an alphanumeric string with at least 3 characters: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\s*University\sof\s\w{3,}</a:t>
            </a:r>
            <a:endParaRPr/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GROUPS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What if we want to know more than just “did we find a match” or “where is the first match” …?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Grouping</a:t>
            </a:r>
            <a:r>
              <a:rPr lang="en-US"/>
              <a:t> asks the regex matcher to keep track of certain portions – surrounded by (parentheses) – of the match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\s*([Uu]niversity)\s([Oo]f)\s(\w{3,})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1981200" y="4392123"/>
            <a:ext cx="7997252" cy="13790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regex = r”\s*([Uu]niversity)\s([Oo]f)\s(\w{3,})”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 = re.search( regex, “university Of Maryland”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print( m.groups() )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1981200" y="5892565"/>
            <a:ext cx="7997252" cy="407237"/>
          </a:xfrm>
          <a:prstGeom prst="roundRect">
            <a:avLst>
              <a:gd fmla="val 16667" name="adj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('university', 'Of', 'Maryland')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SIMPLE EXAMPLE: PARSE AN EMAIL ADDRESS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b="0" lang="en-US" sz="700">
                <a:latin typeface="Courier New"/>
                <a:ea typeface="Courier New"/>
                <a:cs typeface="Courier New"/>
                <a:sym typeface="Courier New"/>
              </a:rPr>
              <a:t>(?:(?:\r\n)?[ \t])*(?:(?:(?:[^()&lt;&gt;@,;:\\".\[\] \000-\031]+(?:(?:(?:\r\n)?[ \t] )+|\Z|(?=[\["()&lt;&gt;@,;:\\".\[\]]))|"(?:[^\"\r\\]|\\.|(?:(?:\r\n)?[ \t]))*"(?:(?: \r\n)?[ \t])*)(?:\.(?:(?:\r\n)?[ \t])*(?:[^()&lt;&gt;@,;:\\".\[\] \000-\031]+(?:(?:( ?:\r\n)?[ \t])+|\Z|(?=[\["()&lt;&gt;@,;:\\".\[\]]))|"(?:[^\"\r\\]|\\.|(?:(?:\r\n)?[ \t]))*"(?:(?:\r\n)?[ \t])*))*@(?:(?:\r\n)?[ \t])*(?:[^()&lt;&gt;@,;:\\".\[\] \000-\0 31]+(?:(?:(?:\r\n)?[ \t])+|\Z|(?=[\["()&lt;&gt;@,;:\\".\[\]]))|\[([^\[\]\r\\]|\\.)*\ ](?:(?:\r\n)?[ \t])*)(?:\.(?:(?:\r\n)?[ \t])*(?:[^()&lt;&gt;@,;:\\".\[\] \000-\031]+ (?:(?:(?:\r\n)?[ \t])+|\Z|(?=[\["()&lt;&gt;@,;:\\".\[\]]))|\[([^\[\]\r\\]|\\.)*\](?: (?:\r\n)?[ \t])*))*|(?:[^()&lt;&gt;@,;:\\".\[\] \000-\031]+(?:(?:(?:\r\n)?[ \t])+|\Z |(?=[\["()&lt;&gt;@,;:\\".\[\]]))|"(?:[^\"\r\\]|\\.|(?:(?:\r\n)?[ \t]))*"(?:(?:\r\n) ?[ \t])*)*\&lt;(?:(?:\r\n)?[ \t])*(?:@(?:[^()&lt;&gt;@,;:\\".\[\] \000-\031]+(?:(?:(?:\ r\n)?[ \t])+|\Z|(?=[\["()&lt;&gt;@,;:\\".\[\]]))|\[([^\[\]\r\\]|\\.)*\](?:(?:\r\n)?[ \t])*)(?:\.(?:(?:\r\n)?[ \t])*(?:[^()&lt;&gt;@,;:\\".\[\] \000-\031]+(?:(?:(?:\r\n) ?[ \t])+|\Z|(?=[\["()&lt;&gt;@,;:\\".\[\]]))|\[([^\[\]\r\\]|\\.)*\](?:(?:\r\n)?[ \t] )*))*(?:,@(?:(?:\r\n)?[ \t])*(?:[^()&lt;&gt;@,;:\\".\[\] \000-\031]+(?:(?:(?:\r\n)?[ \t])+|\Z|(?=[\["()&lt;&gt;@,;:\\".\[\]]))|\[([^\[\]\r\\]|\\.)*\](?:(?:\r\n)?[ \t])* )(?:\.(?:(?:\r\n)?[ \t])*(?:[^()&lt;&gt;@,;:\\".\[\] \000-\031]+(?:(?:(?:\r\n)?[ \t] )+|\Z|(?=[\["()&lt;&gt;@,;:\\".\[\]]))|\[([^\[\]\r\\]|\\.)*\](?:(?:\r\n)?[ \t])*))*) *:(?:(?:\r\n)?[ \t])*)?(?:[^()&lt;&gt;@,;:\\".\[\] \000-\031]+(?:(?:(?:\r\n)?[ \t])+ |\Z|(?=[\["()&lt;&gt;@,;:\\".\[\]]))|"(?:[^\"\r\\]|\\.|(?:(?:\r\n)?[ \t]))*"(?:(?:\r \n)?[ \t])*)(?:\.(?:(?:\r\n)?[ \t])*(?:[^()&lt;&gt;@,;:\\".\[\] \000-\031]+(?:(?:(?: \r\n)?[ \t])+|\Z|(?=[\["()&lt;&gt;@,;:\\".\[\]]))|"(?:[^\"\r\\]|\\.|(?:(?:\r\n)?[ \t ]))*"(?:(?:\r\n)?[ \t])*))*@(?:(?:\r\n)?[ \t])*(?:[^()&lt;&gt;@,;:\\".\[\] \000-\031 ]+(?:(?:(?:\r\n)?[ \t])+|\Z|(?=[\["()&lt;&gt;@,;:\\".\[\]]))|\[([^\[\]\r\\]|\\.)*\]( ?:(?:\r\n)?[ \t])*)(?:\.(?:(?:\r\n)?[ \t])*(?:[^()&lt;&gt;@,;:\\".\[\] \000-\031]+(? :(?:(?:\r\n)?[ \t])+|\Z|(?=[\["()&lt;&gt;@,;:\\".\[\]]))|\[([^\[\]\r\\]|\\.)*\](?:(? :\r\n)?[ \t])*))*\&gt;(?:(?:\r\n)?[ \t])*)|(?:[^()&lt;&gt;@,;:\\".\[\] \000-\031]+(?:(? :(?:\r\n)?[ \t])+|\Z|(?=[\["()&lt;&gt;@,;:\\".\[\]]))|"(?:[^\"\r\\]|\\.|(?:(?:\r\n)? [ \t]))*"(?:(?:\r\n)?[ \t])*)*:(?:(?:\r\n)?[ \t])*(?:(?:(?:[^()&lt;&gt;@,;:\\".\[\] \000-\031]+(?:(?:(?:\r\n)?[ \t])+|\Z|(?=[\["()&lt;&gt;@,;:\\".\[\]]))|"(?:[^\"\r\\]| \\.|(?:(?:\r\n)?[ \t]))*"(?:(?:\r\n)?[ \t])*)(?:\.(?:(?:\r\n)?[ \t])*(?:[^()&lt;&gt; @,;:\\".\[\] \000-\031]+(?:(?:(?:\r\n)?[ \t])+|\Z|(?=[\["()&lt;&gt;@,;:\\".\[\]]))|" (?:[^\"\r\\]|\\.|(?:(?:\r\n)?[ \t]))*"(?:(?:\r\n)?[ \t])*))*@(?:(?:\r\n)?[ \t] )*(?:[^()&lt;&gt;@,;:\\".\[\] \000-\031]+(?:(?:(?:\r\n)?[ \t])+|\Z|(?=[\["()&lt;&gt;@,;:\\ ".\[\]]))|\[([^\[\]\r\\]|\\.)*\](?:(?:\r\n)?[ \t])*)(?:\.(?:(?:\r\n)?[ \t])*(? :[^()&lt;&gt;@,;:\\".\[\] \000-\031]+(?:(?:(?:\r\n)?[ \t])+|\Z|(?=[\["()&lt;&gt;@,;:\\".\[ \]]))|\[([^\[\]\r\\]|\\.)*\](?:(?:\r\n)?[ \t])*))*|(?:[^()&lt;&gt;@,;:\\".\[\] \000- \031]+(?:(?:(?:\r\n)?[ \t])+|\Z|(?=[\["()&lt;&gt;@,;:\\".\[\]]))|"(?:[^\"\r\\]|\\.|( ?:(?:\r\n)?[ \t]))*"(?:(?:\r\n)?[ \t])*)*\&lt;(?:(?:\r\n)?[ \t])*(?:@(?:[^()&lt;&gt;@,; :\\".\[\] \000-\031]+(?:(?:(?:\r\n)?[ \t])+|\Z|(?=[\["()&lt;&gt;@,;:\\".\[\]]))|\[([ ^\[\]\r\\]|\\.)*\](?:(?:\r\n)?[ \t])*)(?:\.(?:(?:\r\n)?[ \t])*(?:[^()&lt;&gt;@,;:\\" .\[\] \000-\031]+(?:(?:(?:\r\n)?[ \t])+|\Z|(?=[\["()&lt;&gt;@,;:\\".\[\]]))|\[([^\[\ ]\r\\]|\\.)*\](?:(?:\r\n)?[ \t])*))*(?:,@(?:(?:\r\n)?[ \t])*(?:[^()&lt;&gt;@,;:\\".\ [\] \000-\031]+(?:(?:(?:\r\n)?[ \t])+|\Z|(?=[\["()&lt;&gt;@,;:\\".\[\]]))|\[([^\[\]\ r\\]|\\.)*\](?:(?:\r\n)?[ \t])*)(?:\.(?:(?:\r\n)?[ \t])*(?:[^()&lt;&gt;@,;:\\".\[\] \000-\031]+(?:(?:(?:\r\n)?[ \t])+|\Z|(?=[\["()&lt;&gt;@,;:\\".\[\]]))|\[([^\[\]\r\\] |\\.)*\](?:(?:\r\n)?[ \t])*))*)*:(?:(?:\r\n)?[ \t])*)?(?:[^()&lt;&gt;@,;:\\".\[\] \0 00-\031]+(?:(?:(?:\r\n)?[ \t])+|\Z|(?=[\["()&lt;&gt;@,;:\\".\[\]]))|"(?:[^\"\r\\]|\\ .|(?:(?:\r\n)?[ \t]))*"(?:(?:\r\n)?[ \t])*)(?:\.(?:(?:\r\n)?[ \t])*(?:[^()&lt;&gt;@, ;:\\".\[\] \000-\031]+(?:(?:(?:\r\n)?[ \t])+|\Z|(?=[\["()&lt;&gt;@,;:\\".\[\]]))|"(? :[^\"\r\\]|\\.|(?:(?:\r\n)?[ \t]))*"(?:(?:\r\n)?[ \t])*))*@(?:(?:\r\n)?[ \t])* (?:[^()&lt;&gt;@,;:\\".\[\] \000-\031]+(?:(?:(?:\r\n)?[ \t])+|\Z|(?=[\["()&lt;&gt;@,;:\\". \[\]]))|\[([^\[\]\r\\]|\\.)*\](?:(?:\r\n)?[ \t])*)(?:\.(?:(?:\r\n)?[ \t])*(?:[ ^()&lt;&gt;@,;:\\".\[\] \000-\031]+(?:(?:(?:\r\n)?[ \t])+|\Z|(?=[\["()&lt;&gt;@,;:\\".\[\] ]))|\[([^\[\]\r\\]|\\.)*\](?:(?:\r\n)?[ \t])*))*\&gt;(?:(?:\r\n)?[ \t])*)(?:,\s*( ?:(?:[^()&lt;&gt;@,;:\\".\[\] \000-\031]+(?:(?:(?:\r\n)?[ \t])+|\Z|(?=[\["()&lt;&gt;@,;:\\ ".\[\]]))|"(?:[^\"\r\\]|\\.|(?:(?:\r\n)?[ \t]))*"(?:(?:\r\n)?[ \t])*)(?:\.(?:( ?:\r\n)?[ \t])*(?:[^()&lt;&gt;@,;:\\".\[\] \000-\031]+(?:(?:(?:\r\n)?[ \t])+|\Z|(?=[ \["()&lt;&gt;@,;:\\".\[\]]))|"(?:[^\"\r\\]|\\.|(?:(?:\r\n)?[ \t]))*"(?:(?:\r\n)?[ \t ])*))*@(?:(?:\r\n)?[ \t])*(?:[^()&lt;&gt;@,;:\\".\[\] \000-\031]+(?:(?:(?:\r\n)?[ \t ])+|\Z|(?=[\["()&lt;&gt;@,;:\\".\[\]]))|\[([^\[\]\r\\]|\\.)*\](?:(?:\r\n)?[ \t])*)(? :\.(?:(?:\r\n)?[ \t])*(?:[^()&lt;&gt;@,;:\\".\[\] \000-\031]+(?:(?:(?:\r\n)?[ \t])+| \Z|(?=[\["()&lt;&gt;@,;:\\".\[\]]))|\[([^\[\]\r\\]|\\.)*\](?:(?:\r\n)?[ \t])*))*|(?: [^()&lt;&gt;@,;:\\".\[\] \000-\031]+(?:(?:(?:\r\n)?[ \t])+|\Z|(?=[\["()&lt;&gt;@,;:\\".\[\ ]]))|"(?:[^\"\r\\]|\\.|(?:(?:\r\n)?[ \t]))*"(?:(?:\r\n)?[ \t])*)*\&lt;(?:(?:\r\n) ?[ \t])*(?:@(?:[^()&lt;&gt;@,;:\\".\[\] \000-\031]+(?:(?:(?:\r\n)?[ \t])+|\Z|(?=[\[" ()&lt;&gt;@,;:\\".\[\]]))|\[([^\[\]\r\\]|\\.)*\](?:(?:\r\n)?[ \t])*)(?:\.(?:(?:\r\n) ?[ \t])*(?:[^()&lt;&gt;@,;:\\".\[\] \000-\031]+(?:(?:(?:\r\n)?[ \t])+|\Z|(?=[\["()&lt;&gt; @,;:\\".\[\]]))|\[([^\[\]\r\\]|\\.)*\](?:(?:\r\n)?[ \t])*))*(?:,@(?:(?:\r\n)?[ \t])*(?:[^()&lt;&gt;@,;:\\".\[\] \000-\031]+(?:(?:(?:\r\n)?[ \t])+|\Z|(?=[\["()&lt;&gt;@, ;:\\".\[\]]))|\[([^\[\]\r\\]|\\.)*\](?:(?:\r\n)?[ \t])*)(?:\.(?:(?:\r\n)?[ \t] )*(?:[^()&lt;&gt;@,;:\\".\[\] \000-\031]+(?:(?:(?:\r\n)?[ \t])+|\Z|(?=[\["()&lt;&gt;@,;:\\ ".\[\]]))|\[([^\[\]\r\\]|\\.)*\](?:(?:\r\n)?[ \t])*))*)*:(?:(?:\r\n)?[ \t])*)? (?:[^()&lt;&gt;@,;:\\".\[\] \000-\031]+(?:(?:(?:\r\n)?[ \t])+|\Z|(?=[\["()&lt;&gt;@,;:\\". \[\]]))|"(?:[^\"\r\\]|\\.|(?:(?:\r\n)?[ \t]))*"(?:(?:\r\n)?[ \t])*)(?:\.(?:(?: \r\n)?[ \t])*(?:[^()&lt;&gt;@,;:\\".\[\] \000-\031]+(?:(?:(?:\r\n)?[ \t])+|\Z|(?=[\[ "()&lt;&gt;@,;:\\".\[\]]))|"(?:[^\"\r\\]|\\.|(?:(?:\r\n)?[ \t]))*"(?:(?:\r\n)?[ \t]) *))*@(?:(?:\r\n)?[ \t])*(?:[^()&lt;&gt;@,;:\\".\[\] \000-\031]+(?:(?:(?:\r\n)?[ \t]) +|\Z|(?=[\["()&lt;&gt;@,;:\\".\[\]]))|\[([^\[\]\r\\]|\\.)*\](?:(?:\r\n)?[ \t])*)(?:\ .(?:(?:\r\n)?[ \t])*(?:[^()&lt;&gt;@,;:\\".\[\] \000-\031]+(?:(?:(?:\r\n)?[ \t])+|\Z |(?=[\["()&lt;&gt;@,;:\\".\[\]]))|\[([^\[\]\r\\]|\\.)*\](?:(?:\r\n)?[ \t])*))*\&gt;(?:( ?:\r\n)?[ \t])*))*)?;\s*)</a:t>
            </a:r>
            <a:endParaRPr b="0"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34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Mail::RFC822::Address Perl module for RFC 822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NAMED GROUPS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Raw grouping is useful for one-off exploratory analysis, but may get confusing with longer regexes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Much scarier regexes than that email one exist in the wild …</a:t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Named groups</a:t>
            </a:r>
            <a:r>
              <a:rPr lang="en-US"/>
              <a:t> let you attach position-independent identifiers to groups in a regex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(?P&lt;some_name&gt; …) 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1981200" y="4586993"/>
            <a:ext cx="7997252" cy="13790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regex = "\s*[Uu]niversity\s[Oo]f\s(?P&lt;school&gt;(\w{3,}))"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 = re.search( regex, “University of Maryland”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print( m.group(‘school’) )</a:t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1981200" y="6087435"/>
            <a:ext cx="7997252" cy="407237"/>
          </a:xfrm>
          <a:prstGeom prst="roundRect">
            <a:avLst>
              <a:gd fmla="val 16667" name="adj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'Maryland'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SUBSTITUTIONS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 Python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-US"/>
              <a:t> module contains basic functionality for find-and-replace within strings: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For more complicated stuff, use regexes: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Can incorporate groups into the matching </a:t>
            </a:r>
            <a:endParaRPr/>
          </a:p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1981200" y="2458395"/>
            <a:ext cx="7997252" cy="41148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”abcabcabc”.replace(“a”, ”X”)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1981200" y="2954499"/>
            <a:ext cx="7997252" cy="407237"/>
          </a:xfrm>
          <a:prstGeom prst="roundRect">
            <a:avLst>
              <a:gd fmla="val 16667" name="adj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‘XbcXbcXbc`</a:t>
            </a:r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Thanks to: Zico Kolter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1981200" y="3759387"/>
            <a:ext cx="7997252" cy="89266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text = “I love Introduction to Data Science”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re.sub(r”Data Science”, r”Schmada Schmience”, text) </a:t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1981200" y="4735172"/>
            <a:ext cx="7997252" cy="407237"/>
          </a:xfrm>
          <a:prstGeom prst="roundRect">
            <a:avLst>
              <a:gd fmla="val 16667" name="adj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‘I love Introduction to Schmada Schmience`</a:t>
            </a: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1981200" y="5571193"/>
            <a:ext cx="7997252" cy="41148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re.sub(r”(\w+)\s([Ss]cience”, r”\1 \2hmience”, text)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COMPILED REGEXES</a:t>
            </a:r>
            <a:endParaRPr/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1981200" y="1752601"/>
            <a:ext cx="7620000" cy="4783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If you’re going to reuse the same regex many times, or if you aren’t but things are going slowly for some reason, try </a:t>
            </a:r>
            <a:r>
              <a:rPr lang="en-US">
                <a:solidFill>
                  <a:schemeClr val="dk2"/>
                </a:solidFill>
              </a:rPr>
              <a:t>compiling</a:t>
            </a:r>
            <a:r>
              <a:rPr lang="en-US"/>
              <a:t> the regular expression.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https://blog.codinghorror.com/to-compile-or-not-to-compile/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Interested?  CMSC330, CMSC430, CMSC452, talk to me.</a:t>
            </a:r>
            <a:endParaRPr/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1981200" y="3357802"/>
            <a:ext cx="7997252" cy="247337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# Compile the regular expression “cmsc320”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regex = re.compile(r”cmsc320”)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# Use it repeatedly to search for matches in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regex.match( text )    # does start of text match?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regex.search( text )   # find the first match or None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regex.findall( text )  # find all matches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DOWNLOADING A BUNCH OF FILES</a:t>
            </a:r>
            <a:endParaRPr/>
          </a:p>
        </p:txBody>
      </p:sp>
      <p:sp>
        <p:nvSpPr>
          <p:cNvPr id="324" name="Google Shape;324;p3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5" name="Google Shape;325;p38"/>
          <p:cNvGrpSpPr/>
          <p:nvPr/>
        </p:nvGrpSpPr>
        <p:grpSpPr>
          <a:xfrm>
            <a:off x="1981200" y="1214205"/>
            <a:ext cx="7997252" cy="2473378"/>
            <a:chOff x="457200" y="1349115"/>
            <a:chExt cx="7997252" cy="2473378"/>
          </a:xfrm>
        </p:grpSpPr>
        <p:sp>
          <p:nvSpPr>
            <p:cNvPr id="326" name="Google Shape;326;p38"/>
            <p:cNvSpPr/>
            <p:nvPr/>
          </p:nvSpPr>
          <p:spPr>
            <a:xfrm>
              <a:off x="457200" y="1693890"/>
              <a:ext cx="7997252" cy="2128603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import 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import requests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from bs4 import BeautifulSoup</a:t>
              </a:r>
              <a:endParaRPr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try: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	from urllib.parse import urlparse</a:t>
              </a:r>
              <a:endParaRPr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except ImportError: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	from urlparse import urlparse</a:t>
              </a:r>
              <a:endParaRPr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27" name="Google Shape;327;p38"/>
            <p:cNvSpPr txBox="1"/>
            <p:nvPr/>
          </p:nvSpPr>
          <p:spPr>
            <a:xfrm>
              <a:off x="5846164" y="1349115"/>
              <a:ext cx="23234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Import the modules</a:t>
              </a:r>
              <a:endParaRPr/>
            </a:p>
          </p:txBody>
        </p:sp>
      </p:grpSp>
      <p:grpSp>
        <p:nvGrpSpPr>
          <p:cNvPr id="328" name="Google Shape;328;p38"/>
          <p:cNvGrpSpPr/>
          <p:nvPr/>
        </p:nvGrpSpPr>
        <p:grpSpPr>
          <a:xfrm>
            <a:off x="1981200" y="3742654"/>
            <a:ext cx="7997252" cy="2912979"/>
            <a:chOff x="457200" y="3742653"/>
            <a:chExt cx="7997252" cy="2912979"/>
          </a:xfrm>
        </p:grpSpPr>
        <p:sp>
          <p:nvSpPr>
            <p:cNvPr id="329" name="Google Shape;329;p38"/>
            <p:cNvSpPr/>
            <p:nvPr/>
          </p:nvSpPr>
          <p:spPr>
            <a:xfrm>
              <a:off x="457200" y="4096995"/>
              <a:ext cx="7997252" cy="2558637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# HTTP GET request sent to the URL url</a:t>
              </a:r>
              <a:endParaRPr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r = requests.get( url 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# Use BeautifulSoup to parse the GET response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root = BeautifulSoup( r.content 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lnks = root.find("div", id="schedule")\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       .find("table")\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       .find("tbody").findAll("a")</a:t>
              </a:r>
              <a:endParaRPr/>
            </a:p>
          </p:txBody>
        </p:sp>
        <p:sp>
          <p:nvSpPr>
            <p:cNvPr id="330" name="Google Shape;330;p38"/>
            <p:cNvSpPr txBox="1"/>
            <p:nvPr/>
          </p:nvSpPr>
          <p:spPr>
            <a:xfrm>
              <a:off x="5291528" y="3742653"/>
              <a:ext cx="2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 some HTML via HTTP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DOWNLOADING A BUNCH OF FILES</a:t>
            </a:r>
            <a:endParaRPr/>
          </a:p>
        </p:txBody>
      </p:sp>
      <p:sp>
        <p:nvSpPr>
          <p:cNvPr id="336" name="Google Shape;336;p3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7" name="Google Shape;337;p39"/>
          <p:cNvGrpSpPr/>
          <p:nvPr/>
        </p:nvGrpSpPr>
        <p:grpSpPr>
          <a:xfrm>
            <a:off x="1981200" y="1214205"/>
            <a:ext cx="7997252" cy="2683240"/>
            <a:chOff x="457200" y="1214205"/>
            <a:chExt cx="7997252" cy="2683240"/>
          </a:xfrm>
        </p:grpSpPr>
        <p:sp>
          <p:nvSpPr>
            <p:cNvPr id="338" name="Google Shape;338;p39"/>
            <p:cNvSpPr/>
            <p:nvPr/>
          </p:nvSpPr>
          <p:spPr>
            <a:xfrm>
              <a:off x="457200" y="1573971"/>
              <a:ext cx="7997252" cy="232347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# Cycle through the href for each anchor, checking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# to see if it's a PDF/PPTX link or not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for lnk in lnks: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href = lnk['href']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# If it's a PDF/PPTX link, queue a download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if href.lower().endswith(('.pdf', '.pptx')):</a:t>
              </a:r>
              <a:endParaRPr/>
            </a:p>
          </p:txBody>
        </p:sp>
        <p:sp>
          <p:nvSpPr>
            <p:cNvPr id="339" name="Google Shape;339;p39"/>
            <p:cNvSpPr txBox="1"/>
            <p:nvPr/>
          </p:nvSpPr>
          <p:spPr>
            <a:xfrm>
              <a:off x="5036696" y="1214205"/>
              <a:ext cx="3132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Parse exactly what you want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39"/>
          <p:cNvGrpSpPr/>
          <p:nvPr/>
        </p:nvGrpSpPr>
        <p:grpSpPr>
          <a:xfrm>
            <a:off x="1981200" y="4012476"/>
            <a:ext cx="7997252" cy="2677816"/>
            <a:chOff x="457200" y="4012476"/>
            <a:chExt cx="7997252" cy="2677816"/>
          </a:xfrm>
        </p:grpSpPr>
        <p:sp>
          <p:nvSpPr>
            <p:cNvPr id="341" name="Google Shape;341;p39"/>
            <p:cNvSpPr/>
            <p:nvPr/>
          </p:nvSpPr>
          <p:spPr>
            <a:xfrm>
              <a:off x="457200" y="4366818"/>
              <a:ext cx="7997252" cy="232347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    urld = urlparse.urljoin(url, href)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    rd = requests.get(urld, stream=True)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    # Write the downloaded PDF to a file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    outfile = path.join(outbase, href)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    with open(outfile, 'wb') as f: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            f.write(rd.content)</a:t>
              </a:r>
              <a:endParaRPr/>
            </a:p>
          </p:txBody>
        </p:sp>
        <p:sp>
          <p:nvSpPr>
            <p:cNvPr id="342" name="Google Shape;342;p39"/>
            <p:cNvSpPr txBox="1"/>
            <p:nvPr/>
          </p:nvSpPr>
          <p:spPr>
            <a:xfrm>
              <a:off x="5411449" y="4012476"/>
              <a:ext cx="27581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 some more data?!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THE DATA LIFECYCLE</a:t>
            </a:r>
            <a:endParaRPr/>
          </a:p>
        </p:txBody>
      </p:sp>
      <p:sp>
        <p:nvSpPr>
          <p:cNvPr id="349" name="Google Shape;349;p4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40"/>
          <p:cNvSpPr/>
          <p:nvPr/>
        </p:nvSpPr>
        <p:spPr>
          <a:xfrm>
            <a:off x="850533" y="2193053"/>
            <a:ext cx="1615053" cy="246398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3B4F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grpSp>
        <p:nvGrpSpPr>
          <p:cNvPr id="351" name="Google Shape;351;p40"/>
          <p:cNvGrpSpPr/>
          <p:nvPr/>
        </p:nvGrpSpPr>
        <p:grpSpPr>
          <a:xfrm>
            <a:off x="2465586" y="2193053"/>
            <a:ext cx="2218970" cy="2463989"/>
            <a:chOff x="1604361" y="2044932"/>
            <a:chExt cx="1781694" cy="1978429"/>
          </a:xfrm>
        </p:grpSpPr>
        <p:sp>
          <p:nvSpPr>
            <p:cNvPr id="352" name="Google Shape;352;p40"/>
            <p:cNvSpPr/>
            <p:nvPr/>
          </p:nvSpPr>
          <p:spPr>
            <a:xfrm>
              <a:off x="2089269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cxnSp>
          <p:nvCxnSpPr>
            <p:cNvPr id="353" name="Google Shape;353;p40"/>
            <p:cNvCxnSpPr>
              <a:stCxn id="350" idx="3"/>
              <a:endCxn id="352" idx="1"/>
            </p:cNvCxnSpPr>
            <p:nvPr/>
          </p:nvCxnSpPr>
          <p:spPr>
            <a:xfrm>
              <a:off x="1604361" y="3034147"/>
              <a:ext cx="484800" cy="0"/>
            </a:xfrm>
            <a:prstGeom prst="straightConnector1">
              <a:avLst/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54" name="Google Shape;354;p40"/>
          <p:cNvCxnSpPr>
            <a:stCxn id="352" idx="2"/>
            <a:endCxn id="350" idx="2"/>
          </p:cNvCxnSpPr>
          <p:nvPr/>
        </p:nvCxnSpPr>
        <p:spPr>
          <a:xfrm rot="5400000">
            <a:off x="2767180" y="3547792"/>
            <a:ext cx="600" cy="2219100"/>
          </a:xfrm>
          <a:prstGeom prst="curvedConnector3">
            <a:avLst>
              <a:gd fmla="val 46132250" name="adj1"/>
            </a:avLst>
          </a:prstGeom>
          <a:noFill/>
          <a:ln cap="flat" cmpd="sng" w="412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</p:cxnSp>
      <p:grpSp>
        <p:nvGrpSpPr>
          <p:cNvPr id="355" name="Google Shape;355;p40"/>
          <p:cNvGrpSpPr/>
          <p:nvPr/>
        </p:nvGrpSpPr>
        <p:grpSpPr>
          <a:xfrm>
            <a:off x="4684556" y="2193053"/>
            <a:ext cx="2218970" cy="2463989"/>
            <a:chOff x="3386055" y="2044932"/>
            <a:chExt cx="1781694" cy="1978429"/>
          </a:xfrm>
        </p:grpSpPr>
        <p:sp>
          <p:nvSpPr>
            <p:cNvPr id="356" name="Google Shape;356;p40"/>
            <p:cNvSpPr/>
            <p:nvPr/>
          </p:nvSpPr>
          <p:spPr>
            <a:xfrm>
              <a:off x="3870963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Exploratory analysis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viz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40"/>
            <p:cNvCxnSpPr>
              <a:stCxn id="352" idx="3"/>
              <a:endCxn id="356" idx="1"/>
            </p:cNvCxnSpPr>
            <p:nvPr/>
          </p:nvCxnSpPr>
          <p:spPr>
            <a:xfrm>
              <a:off x="3386055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358" name="Google Shape;358;p40"/>
          <p:cNvGrpSpPr/>
          <p:nvPr/>
        </p:nvGrpSpPr>
        <p:grpSpPr>
          <a:xfrm>
            <a:off x="1658044" y="4657042"/>
            <a:ext cx="4437956" cy="374"/>
            <a:chOff x="955955" y="4023364"/>
            <a:chExt cx="3563400" cy="300"/>
          </a:xfrm>
        </p:grpSpPr>
        <p:cxnSp>
          <p:nvCxnSpPr>
            <p:cNvPr id="359" name="Google Shape;359;p40"/>
            <p:cNvCxnSpPr>
              <a:stCxn id="356" idx="2"/>
              <a:endCxn id="352" idx="2"/>
            </p:cNvCxnSpPr>
            <p:nvPr/>
          </p:nvCxnSpPr>
          <p:spPr>
            <a:xfrm rot="5400000">
              <a:off x="3628355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360" name="Google Shape;360;p40"/>
            <p:cNvCxnSpPr>
              <a:stCxn id="356" idx="2"/>
              <a:endCxn id="350" idx="2"/>
            </p:cNvCxnSpPr>
            <p:nvPr/>
          </p:nvCxnSpPr>
          <p:spPr>
            <a:xfrm rot="5400000">
              <a:off x="2737505" y="2241814"/>
              <a:ext cx="300" cy="3563400"/>
            </a:xfrm>
            <a:prstGeom prst="curvedConnector3">
              <a:avLst>
                <a:gd fmla="val -974502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361" name="Google Shape;361;p40"/>
          <p:cNvGrpSpPr/>
          <p:nvPr/>
        </p:nvGrpSpPr>
        <p:grpSpPr>
          <a:xfrm>
            <a:off x="6903526" y="2193053"/>
            <a:ext cx="2218970" cy="2463989"/>
            <a:chOff x="5167749" y="2044932"/>
            <a:chExt cx="1781694" cy="1978429"/>
          </a:xfrm>
        </p:grpSpPr>
        <p:sp>
          <p:nvSpPr>
            <p:cNvPr id="362" name="Google Shape;362;p40"/>
            <p:cNvSpPr/>
            <p:nvPr/>
          </p:nvSpPr>
          <p:spPr>
            <a:xfrm>
              <a:off x="5652657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Analysis, hypothesis testing, &amp; ML</a:t>
              </a:r>
              <a:endParaRPr/>
            </a:p>
          </p:txBody>
        </p:sp>
        <p:cxnSp>
          <p:nvCxnSpPr>
            <p:cNvPr id="363" name="Google Shape;363;p40"/>
            <p:cNvCxnSpPr>
              <a:stCxn id="356" idx="3"/>
              <a:endCxn id="362" idx="1"/>
            </p:cNvCxnSpPr>
            <p:nvPr/>
          </p:nvCxnSpPr>
          <p:spPr>
            <a:xfrm>
              <a:off x="5167749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364" name="Google Shape;364;p40"/>
          <p:cNvGrpSpPr/>
          <p:nvPr/>
        </p:nvGrpSpPr>
        <p:grpSpPr>
          <a:xfrm>
            <a:off x="1658036" y="4657042"/>
            <a:ext cx="6656933" cy="374"/>
            <a:chOff x="955949" y="4023364"/>
            <a:chExt cx="5345100" cy="300"/>
          </a:xfrm>
        </p:grpSpPr>
        <p:cxnSp>
          <p:nvCxnSpPr>
            <p:cNvPr id="365" name="Google Shape;365;p40"/>
            <p:cNvCxnSpPr>
              <a:stCxn id="362" idx="2"/>
              <a:endCxn id="356" idx="2"/>
            </p:cNvCxnSpPr>
            <p:nvPr/>
          </p:nvCxnSpPr>
          <p:spPr>
            <a:xfrm rot="5400000">
              <a:off x="5410049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366" name="Google Shape;366;p40"/>
            <p:cNvCxnSpPr>
              <a:stCxn id="362" idx="2"/>
              <a:endCxn id="352" idx="2"/>
            </p:cNvCxnSpPr>
            <p:nvPr/>
          </p:nvCxnSpPr>
          <p:spPr>
            <a:xfrm rot="5400000">
              <a:off x="4519199" y="2241814"/>
              <a:ext cx="300" cy="3563400"/>
            </a:xfrm>
            <a:prstGeom prst="curvedConnector3">
              <a:avLst>
                <a:gd fmla="val -869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367" name="Google Shape;367;p40"/>
            <p:cNvCxnSpPr>
              <a:stCxn id="362" idx="2"/>
              <a:endCxn id="350" idx="2"/>
            </p:cNvCxnSpPr>
            <p:nvPr/>
          </p:nvCxnSpPr>
          <p:spPr>
            <a:xfrm rot="5400000">
              <a:off x="3628349" y="1350964"/>
              <a:ext cx="300" cy="5345100"/>
            </a:xfrm>
            <a:prstGeom prst="curvedConnector3">
              <a:avLst>
                <a:gd fmla="val 707277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368" name="Google Shape;368;p40"/>
          <p:cNvGrpSpPr/>
          <p:nvPr/>
        </p:nvGrpSpPr>
        <p:grpSpPr>
          <a:xfrm>
            <a:off x="9122496" y="2193053"/>
            <a:ext cx="2218971" cy="2463989"/>
            <a:chOff x="6949442" y="2044932"/>
            <a:chExt cx="1781695" cy="1978429"/>
          </a:xfrm>
        </p:grpSpPr>
        <p:sp>
          <p:nvSpPr>
            <p:cNvPr id="369" name="Google Shape;369;p40"/>
            <p:cNvSpPr/>
            <p:nvPr/>
          </p:nvSpPr>
          <p:spPr>
            <a:xfrm>
              <a:off x="7434351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Insight &amp; Policy Decision</a:t>
              </a:r>
              <a:endParaRPr/>
            </a:p>
          </p:txBody>
        </p:sp>
        <p:cxnSp>
          <p:nvCxnSpPr>
            <p:cNvPr id="370" name="Google Shape;370;p40"/>
            <p:cNvCxnSpPr>
              <a:stCxn id="362" idx="3"/>
              <a:endCxn id="369" idx="1"/>
            </p:cNvCxnSpPr>
            <p:nvPr/>
          </p:nvCxnSpPr>
          <p:spPr>
            <a:xfrm>
              <a:off x="6949442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371" name="Google Shape;371;p40"/>
          <p:cNvGrpSpPr/>
          <p:nvPr/>
        </p:nvGrpSpPr>
        <p:grpSpPr>
          <a:xfrm>
            <a:off x="1658030" y="4657042"/>
            <a:ext cx="8875911" cy="374"/>
            <a:chOff x="955944" y="4023364"/>
            <a:chExt cx="7126800" cy="300"/>
          </a:xfrm>
        </p:grpSpPr>
        <p:cxnSp>
          <p:nvCxnSpPr>
            <p:cNvPr id="372" name="Google Shape;372;p40"/>
            <p:cNvCxnSpPr>
              <a:stCxn id="369" idx="2"/>
              <a:endCxn id="362" idx="2"/>
            </p:cNvCxnSpPr>
            <p:nvPr/>
          </p:nvCxnSpPr>
          <p:spPr>
            <a:xfrm rot="5400000">
              <a:off x="7191744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373" name="Google Shape;373;p40"/>
            <p:cNvCxnSpPr>
              <a:stCxn id="369" idx="2"/>
              <a:endCxn id="356" idx="2"/>
            </p:cNvCxnSpPr>
            <p:nvPr/>
          </p:nvCxnSpPr>
          <p:spPr>
            <a:xfrm rot="5400000">
              <a:off x="6300894" y="2241814"/>
              <a:ext cx="300" cy="3563400"/>
            </a:xfrm>
            <a:prstGeom prst="curvedConnector3">
              <a:avLst>
                <a:gd fmla="val -1184725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374" name="Google Shape;374;p40"/>
            <p:cNvCxnSpPr>
              <a:stCxn id="369" idx="2"/>
              <a:endCxn id="352" idx="2"/>
            </p:cNvCxnSpPr>
            <p:nvPr/>
          </p:nvCxnSpPr>
          <p:spPr>
            <a:xfrm rot="5400000">
              <a:off x="5410044" y="1350964"/>
              <a:ext cx="300" cy="5345100"/>
            </a:xfrm>
            <a:prstGeom prst="curvedConnector3">
              <a:avLst>
                <a:gd fmla="val 812391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375" name="Google Shape;375;p40"/>
            <p:cNvCxnSpPr>
              <a:stCxn id="369" idx="2"/>
              <a:endCxn id="350" idx="2"/>
            </p:cNvCxnSpPr>
            <p:nvPr/>
          </p:nvCxnSpPr>
          <p:spPr>
            <a:xfrm rot="5400000">
              <a:off x="4519194" y="460114"/>
              <a:ext cx="300" cy="7126800"/>
            </a:xfrm>
            <a:prstGeom prst="curvedConnector3">
              <a:avLst>
                <a:gd fmla="val 2704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1524000" y="2794716"/>
            <a:ext cx="8989454" cy="1237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i="1" lang="en-US" sz="2400">
                <a:solidFill>
                  <a:srgbClr val="7F7F7F"/>
                </a:solidFill>
              </a:rPr>
              <a:t>NEXT CLASS:</a:t>
            </a:r>
            <a:br>
              <a:rPr lang="en-US"/>
            </a:br>
            <a:r>
              <a:rPr lang="en-US"/>
              <a:t>NUMPY, SCIPY, AND DATAFRAMES</a:t>
            </a:r>
            <a:endParaRPr b="1" i="1">
              <a:solidFill>
                <a:schemeClr val="accent1"/>
              </a:solidFill>
            </a:endParaRPr>
          </a:p>
        </p:txBody>
      </p:sp>
      <p:sp>
        <p:nvSpPr>
          <p:cNvPr id="382" name="Google Shape;382;p4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3" name="Google Shape;3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1616" y="454344"/>
            <a:ext cx="2714222" cy="185905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pic>
        <p:nvPicPr>
          <p:cNvPr id="384" name="Google Shape;38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8727" y="4924528"/>
            <a:ext cx="7620000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 Black"/>
              <a:buNone/>
            </a:pPr>
            <a:r>
              <a:rPr lang="en-US"/>
              <a:t>“… I WILL RETURN INFORMATION IN A STRUCTURED FORMAT.”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So we’ve queried a server using a well-formed GET request via the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requests</a:t>
            </a:r>
            <a:r>
              <a:rPr lang="en-US"/>
              <a:t> Python module.  What comes back?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General structured data: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lang="en-US">
                <a:solidFill>
                  <a:schemeClr val="dk2"/>
                </a:solidFill>
              </a:rPr>
              <a:t>C</a:t>
            </a:r>
            <a:r>
              <a:rPr b="0" lang="en-US"/>
              <a:t>omma-</a:t>
            </a:r>
            <a:r>
              <a:rPr b="0" lang="en-US">
                <a:solidFill>
                  <a:schemeClr val="dk2"/>
                </a:solidFill>
              </a:rPr>
              <a:t>S</a:t>
            </a:r>
            <a:r>
              <a:rPr b="0" lang="en-US"/>
              <a:t>eparated </a:t>
            </a:r>
            <a:r>
              <a:rPr b="0" lang="en-US">
                <a:solidFill>
                  <a:schemeClr val="dk2"/>
                </a:solidFill>
              </a:rPr>
              <a:t>V</a:t>
            </a:r>
            <a:r>
              <a:rPr b="0" lang="en-US"/>
              <a:t>alue (CSV) files &amp; strings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lang="en-US">
                <a:solidFill>
                  <a:schemeClr val="dk2"/>
                </a:solidFill>
              </a:rPr>
              <a:t>J</a:t>
            </a:r>
            <a:r>
              <a:rPr b="0" lang="en-US"/>
              <a:t>ava</a:t>
            </a:r>
            <a:r>
              <a:rPr b="0" lang="en-US">
                <a:solidFill>
                  <a:schemeClr val="dk2"/>
                </a:solidFill>
              </a:rPr>
              <a:t>s</a:t>
            </a:r>
            <a:r>
              <a:rPr b="0" lang="en-US"/>
              <a:t>cript </a:t>
            </a:r>
            <a:r>
              <a:rPr b="0" lang="en-US">
                <a:solidFill>
                  <a:schemeClr val="dk2"/>
                </a:solidFill>
              </a:rPr>
              <a:t>O</a:t>
            </a:r>
            <a:r>
              <a:rPr b="0" lang="en-US"/>
              <a:t>bject </a:t>
            </a:r>
            <a:r>
              <a:rPr b="0" lang="en-US">
                <a:solidFill>
                  <a:schemeClr val="dk2"/>
                </a:solidFill>
              </a:rPr>
              <a:t>N</a:t>
            </a:r>
            <a:r>
              <a:rPr b="0" lang="en-US"/>
              <a:t>otation (JSON) files &amp; strings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HTML, XHTML, XML files &amp; strings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Domain-specific structured data: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Shapefiles: geospatial vector data (OpenStreetMap)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RVT files: architectural planning (Autodesk Revit)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You can make up your own!  </a:t>
            </a:r>
            <a:r>
              <a:rPr b="0" lang="en-US">
                <a:solidFill>
                  <a:schemeClr val="dk2"/>
                </a:solidFill>
              </a:rPr>
              <a:t>Always document it.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GRAPHQL?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An alternative to REST and ad-hoc webservice architectures</a:t>
            </a:r>
            <a:endParaRPr/>
          </a:p>
          <a:p>
            <a:pPr indent="-182880" lvl="1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Developed internally by Facebook and released publicly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Unlike REST, the requester specifies the format of the response</a:t>
            </a:r>
            <a:endParaRPr/>
          </a:p>
          <a:p>
            <a:pPr indent="-55879" lvl="1" marL="4572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050402" y="6468633"/>
            <a:ext cx="60833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E6797D"/>
                </a:solidFill>
                <a:latin typeface="Arial"/>
                <a:ea typeface="Arial"/>
                <a:cs typeface="Arial"/>
                <a:sym typeface="Arial"/>
              </a:rPr>
              <a:t>https://dev-blog.apollodata.com/graphql-vs-rest-5d425123e34b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1981200" y="3117954"/>
            <a:ext cx="8746404" cy="2698230"/>
            <a:chOff x="457200" y="3117954"/>
            <a:chExt cx="8746404" cy="2698230"/>
          </a:xfrm>
        </p:grpSpPr>
        <p:grpSp>
          <p:nvGrpSpPr>
            <p:cNvPr id="125" name="Google Shape;125;p16"/>
            <p:cNvGrpSpPr/>
            <p:nvPr/>
          </p:nvGrpSpPr>
          <p:grpSpPr>
            <a:xfrm>
              <a:off x="457200" y="3222885"/>
              <a:ext cx="2940128" cy="2593299"/>
              <a:chOff x="457200" y="3222885"/>
              <a:chExt cx="2940128" cy="2593299"/>
            </a:xfrm>
          </p:grpSpPr>
          <p:pic>
            <p:nvPicPr>
              <p:cNvPr id="126" name="Google Shape;126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7200" y="3533476"/>
                <a:ext cx="2940128" cy="228270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7" name="Google Shape;127;p16"/>
              <p:cNvCxnSpPr/>
              <p:nvPr/>
            </p:nvCxnSpPr>
            <p:spPr>
              <a:xfrm flipH="1">
                <a:off x="1783830" y="3222885"/>
                <a:ext cx="143434" cy="31059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777777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8" name="Google Shape;128;p16"/>
            <p:cNvGrpSpPr/>
            <p:nvPr/>
          </p:nvGrpSpPr>
          <p:grpSpPr>
            <a:xfrm>
              <a:off x="3625928" y="3117954"/>
              <a:ext cx="5577676" cy="2313489"/>
              <a:chOff x="3625928" y="3117954"/>
              <a:chExt cx="5577676" cy="2313489"/>
            </a:xfrm>
          </p:grpSpPr>
          <p:pic>
            <p:nvPicPr>
              <p:cNvPr id="129" name="Google Shape;129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625928" y="3780651"/>
                <a:ext cx="5577676" cy="165079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0" name="Google Shape;130;p16"/>
              <p:cNvCxnSpPr/>
              <p:nvPr/>
            </p:nvCxnSpPr>
            <p:spPr>
              <a:xfrm>
                <a:off x="6041036" y="3117954"/>
                <a:ext cx="29980" cy="66269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777777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CSV FILES IN PYTHON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609600" y="1752601"/>
            <a:ext cx="10160000" cy="4952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Any CSV reader worth anything can parse files with any delimiter, not just a comma (e.g., “TSV” for tab-separated)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lang="en-US" sz="1600"/>
              <a:t>1,26-Jan,Introduction,—,"pdf, pptx",Dickerson,</a:t>
            </a:r>
            <a:br>
              <a:rPr b="0" lang="en-US" sz="1600"/>
            </a:br>
            <a:r>
              <a:rPr b="0" lang="en-US" sz="1600"/>
              <a:t>2,31-Jan,Scraping Data with Python,Anaconda's Test Drive.,,Dickerson,</a:t>
            </a:r>
            <a:br>
              <a:rPr b="0" lang="en-US" sz="1600"/>
            </a:br>
            <a:r>
              <a:rPr b="0" lang="en-US" sz="1600"/>
              <a:t>3,2-Feb,"Vectors, Matrices, and Dataframes",Introduction to pandas.,,Dickerson,</a:t>
            </a:r>
            <a:br>
              <a:rPr b="0" lang="en-US" sz="1600"/>
            </a:br>
            <a:r>
              <a:rPr b="0" lang="en-US" sz="1600"/>
              <a:t>4,7-Feb,Jupyter notebook lab,,,"Denis, Anant, &amp; Neil",</a:t>
            </a:r>
            <a:br>
              <a:rPr b="0" lang="en-US" sz="1600"/>
            </a:br>
            <a:r>
              <a:rPr b="0" lang="en-US" sz="1600"/>
              <a:t>5,9-Feb,Best Practices for Data Science Projects,,,Dickerson,</a:t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Don’t write your own CSV or JSON parser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(We’ll use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pandas</a:t>
            </a:r>
            <a:r>
              <a:rPr lang="en-US"/>
              <a:t> to do this much more easily and efficiently)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840902" y="2353456"/>
            <a:ext cx="1124262" cy="614596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933341" y="3090472"/>
            <a:ext cx="1124262" cy="614596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1981200" y="4305924"/>
            <a:ext cx="7997252" cy="14989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import csv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with open(“schedule.csv”, ”rb”) as 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reader = csv.reader(f, delimiter=“,”, quotechar=’”’)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for row in reader: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print(row)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JSON FILES &amp; STRINGS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JSON is a method for </a:t>
            </a:r>
            <a:r>
              <a:rPr lang="en-US">
                <a:solidFill>
                  <a:schemeClr val="dk2"/>
                </a:solidFill>
              </a:rPr>
              <a:t>serializing</a:t>
            </a:r>
            <a:r>
              <a:rPr lang="en-US"/>
              <a:t> objects: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Convert an object into a string (done in Java in 131/132?)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lang="en-US">
                <a:solidFill>
                  <a:schemeClr val="dk2"/>
                </a:solidFill>
              </a:rPr>
              <a:t>Deserialization</a:t>
            </a:r>
            <a:r>
              <a:rPr b="0" lang="en-US"/>
              <a:t> converts a string back to an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Easy for humans to read (and sanity check, edit)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Defined by three universal data structures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383" y="3954373"/>
            <a:ext cx="4464154" cy="843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Images from: http://www.json.org/</a:t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6383" y="4784604"/>
            <a:ext cx="4462272" cy="84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3235" y="4797933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6383" y="5503884"/>
            <a:ext cx="4462272" cy="2074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7512987" y="4114542"/>
            <a:ext cx="2443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dictionary, Java Map, hash table, etc …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7512987" y="4944595"/>
            <a:ext cx="2443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list, Java array, vector, etc …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7512987" y="5805624"/>
            <a:ext cx="244339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string, float, int, boolean, JSON object, JSON array, …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2336383" y="6126164"/>
            <a:ext cx="4462272" cy="1452155"/>
          </a:xfrm>
          <a:prstGeom prst="rect">
            <a:avLst/>
          </a:prstGeom>
          <a:gradFill>
            <a:gsLst>
              <a:gs pos="0">
                <a:srgbClr val="F8F8F8">
                  <a:alpha val="0"/>
                </a:srgbClr>
              </a:gs>
              <a:gs pos="38000">
                <a:schemeClr val="lt1"/>
              </a:gs>
              <a:gs pos="8300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JSON IN PYTHON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Some built-in types: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“Strings”</a:t>
            </a:r>
            <a:r>
              <a:rPr lang="en-US"/>
              <a:t>,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1.0</a:t>
            </a:r>
            <a:r>
              <a:rPr lang="en-US"/>
              <a:t>,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lang="en-US"/>
              <a:t>,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lang="en-US"/>
              <a:t>,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None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Lists: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[“Goodbye”, “Cruel”, “World”]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Dictionaries: </a:t>
            </a: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{“hello”: “bonjour”, “goodbye”: “au revoir”}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Dictionaries within lists within dictionaries within lists: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"/>
                <a:ea typeface="Courier"/>
                <a:cs typeface="Courier"/>
                <a:sym typeface="Courier"/>
              </a:rPr>
              <a:t>[1, 2, {“Help”:[</a:t>
            </a:r>
            <a:br>
              <a:rPr b="0" lang="en-US" sz="1800">
                <a:latin typeface="Courier"/>
                <a:ea typeface="Courier"/>
                <a:cs typeface="Courier"/>
                <a:sym typeface="Courier"/>
              </a:rPr>
            </a:br>
            <a:r>
              <a:rPr b="0" lang="en-US" sz="1800">
                <a:latin typeface="Courier"/>
                <a:ea typeface="Courier"/>
                <a:cs typeface="Courier"/>
                <a:sym typeface="Courier"/>
              </a:rPr>
              <a:t>		  “I’m”, {“trapped”: “in”}, </a:t>
            </a:r>
            <a:br>
              <a:rPr b="0" lang="en-US" sz="1800">
                <a:latin typeface="Courier"/>
                <a:ea typeface="Courier"/>
                <a:cs typeface="Courier"/>
                <a:sym typeface="Courier"/>
              </a:rPr>
            </a:br>
            <a:r>
              <a:rPr b="0" lang="en-US" sz="1800">
                <a:latin typeface="Courier"/>
                <a:ea typeface="Courier"/>
                <a:cs typeface="Courier"/>
                <a:sym typeface="Courier"/>
              </a:rPr>
              <a:t>		  “CMSC320”</a:t>
            </a:r>
            <a:br>
              <a:rPr b="0" lang="en-US" sz="1800">
                <a:latin typeface="Courier"/>
                <a:ea typeface="Courier"/>
                <a:cs typeface="Courier"/>
                <a:sym typeface="Courier"/>
              </a:rPr>
            </a:br>
            <a:r>
              <a:rPr b="0" lang="en-US" sz="1800">
                <a:latin typeface="Courier"/>
                <a:ea typeface="Courier"/>
                <a:cs typeface="Courier"/>
                <a:sym typeface="Courier"/>
              </a:rPr>
              <a:t>		  ]}]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5408" y="4244896"/>
            <a:ext cx="2802489" cy="280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JSON FROM TWITTER</a:t>
            </a:r>
            <a:endParaRPr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0"/>
          <p:cNvSpPr/>
          <p:nvPr>
            <p:ph idx="1" type="body"/>
          </p:nvPr>
        </p:nvSpPr>
        <p:spPr>
          <a:xfrm>
            <a:off x="1981200" y="1524318"/>
            <a:ext cx="7997252" cy="120389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GET https://api.twitter.com/1.1/friends/list.json?cursor=-1&amp;screen_name=twitterapi&amp;skip_status=true&amp;include_user_entities=false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1981200" y="2895918"/>
            <a:ext cx="7997252" cy="3459912"/>
          </a:xfrm>
          <a:prstGeom prst="roundRect">
            <a:avLst>
              <a:gd fmla="val 16667" name="adj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"previous_cursor": 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"previous_cursor_str": "0",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"next_cursor": 1333504313713126852,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"users": [{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"profile_sidebar_fill_color": "252429",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"profile_sidebar_border_color": "181A1E",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"profile_background_tile": false,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"name": "Sylvain Carle",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"profile_image_url": "http://a0.twimg.com/profile_images/2838630046/4b82e286a659fae310012520f4f756bb_normal.png",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"created_at": "Thu Jan 18 00:10:45 +0000 2007", …</a:t>
            </a:r>
            <a:endParaRPr sz="16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PARSING JSON IN PYTHON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Repeat: </a:t>
            </a:r>
            <a:r>
              <a:rPr lang="en-US">
                <a:solidFill>
                  <a:schemeClr val="dk2"/>
                </a:solidFill>
              </a:rPr>
              <a:t>don’t</a:t>
            </a:r>
            <a:r>
              <a:rPr lang="en-US"/>
              <a:t> write your own CSV or JSON parser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https://news.ycombinator.com/item?id=7796268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rsdy.github.io/posts/dont_write_your_json_parser_plz.html</a:t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Python comes with a fine JSON parser</a:t>
            </a:r>
            <a:endParaRPr/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1981200" y="3511448"/>
            <a:ext cx="7997252" cy="19599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import json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 = requests.get( “https://api.twitter.com/1.1/statuses/user_timeline.json?screen_name=</a:t>
            </a: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JoseBabydeer</a:t>
            </a: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&amp;count=100”, auth=auth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data = json.loads(r.content)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1981200" y="5645228"/>
            <a:ext cx="7997252" cy="96187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json.load(some_file)  # loads JSON from a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json.dump(json_obj, some_file)  # writes JSON to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json.dumps(json_obj)  # returns JSON string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