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4"/>
  </p:notesMasterIdLst>
  <p:handoutMasterIdLst>
    <p:handoutMasterId r:id="rId35"/>
  </p:handoutMasterIdLst>
  <p:sldIdLst>
    <p:sldId id="256" r:id="rId2"/>
    <p:sldId id="423" r:id="rId3"/>
    <p:sldId id="645" r:id="rId4"/>
    <p:sldId id="524" r:id="rId5"/>
    <p:sldId id="522" r:id="rId6"/>
    <p:sldId id="512" r:id="rId7"/>
    <p:sldId id="474" r:id="rId8"/>
    <p:sldId id="506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5" r:id="rId28"/>
    <p:sldId id="526" r:id="rId29"/>
    <p:sldId id="497" r:id="rId30"/>
    <p:sldId id="499" r:id="rId31"/>
    <p:sldId id="500" r:id="rId32"/>
    <p:sldId id="52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 autoAdjust="0"/>
    <p:restoredTop sz="92165" autoAdjust="0"/>
  </p:normalViewPr>
  <p:slideViewPr>
    <p:cSldViewPr snapToGrid="0" snapToObjects="1">
      <p:cViewPr varScale="1">
        <p:scale>
          <a:sx n="98" d="100"/>
          <a:sy n="98" d="100"/>
        </p:scale>
        <p:origin x="3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3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= low-level</a:t>
            </a:r>
            <a:r>
              <a:rPr lang="en-US" baseline="0" dirty="0"/>
              <a:t> </a:t>
            </a:r>
            <a:r>
              <a:rPr lang="en-US" baseline="0" dirty="0" err="1"/>
              <a:t>LinAlg</a:t>
            </a:r>
            <a:r>
              <a:rPr lang="en-US" baseline="0" dirty="0"/>
              <a:t> storage and manipulation</a:t>
            </a:r>
          </a:p>
          <a:p>
            <a:r>
              <a:rPr lang="en-US" baseline="0" dirty="0" err="1"/>
              <a:t>SciPy</a:t>
            </a:r>
            <a:r>
              <a:rPr lang="en-US" baseline="0" dirty="0"/>
              <a:t> = scientific computing &amp; stats algorithms built on top of </a:t>
            </a:r>
            <a:r>
              <a:rPr lang="en-US" baseline="0" dirty="0" err="1"/>
              <a:t>NumPy</a:t>
            </a:r>
            <a:endParaRPr lang="en-US" baseline="0" dirty="0"/>
          </a:p>
          <a:p>
            <a:r>
              <a:rPr lang="en-US" baseline="0" dirty="0"/>
              <a:t>Pandas = friendlier version of </a:t>
            </a:r>
            <a:r>
              <a:rPr lang="en-US" baseline="0" dirty="0" err="1"/>
              <a:t>NumPy</a:t>
            </a:r>
            <a:r>
              <a:rPr lang="en-US" baseline="0" dirty="0"/>
              <a:t> backed by raw </a:t>
            </a:r>
            <a:r>
              <a:rPr lang="en-US" baseline="0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2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35E08-0426-4D0A-9EAC-56F0F108DA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EC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492876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EC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4" y="5824644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2001499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3"/>
            <a:ext cx="10363200" cy="4571999"/>
          </a:xfrm>
        </p:spPr>
        <p:txBody>
          <a:bodyPr>
            <a:normAutofit/>
          </a:bodyPr>
          <a:lstStyle/>
          <a:p>
            <a:r>
              <a:rPr lang="en-US" sz="6600" dirty="0"/>
              <a:t>Introduction to </a:t>
            </a:r>
            <a:br>
              <a:rPr lang="en-US" sz="6600" dirty="0"/>
            </a:br>
            <a:r>
              <a:rPr lang="en-US" sz="6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986" y="3986683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John P Dickerson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986" y="4951220"/>
            <a:ext cx="2776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Lecture #4 – 09/09/2021</a:t>
            </a:r>
          </a:p>
          <a:p>
            <a:r>
              <a:rPr lang="en-US" sz="1400" b="1" dirty="0"/>
              <a:t>Lecture #5 – 09/14/2021</a:t>
            </a:r>
          </a:p>
          <a:p>
            <a:endParaRPr lang="en-US" sz="1400" b="1" dirty="0"/>
          </a:p>
          <a:p>
            <a:r>
              <a:rPr lang="en-US" sz="1400" b="1" dirty="0"/>
              <a:t>CMSC320</a:t>
            </a:r>
          </a:p>
          <a:p>
            <a:r>
              <a:rPr lang="en-US" sz="1400" b="1" dirty="0"/>
              <a:t>Tuesdays &amp; Thursdays</a:t>
            </a:r>
          </a:p>
          <a:p>
            <a:r>
              <a:rPr lang="en-US" sz="1400" b="1" dirty="0"/>
              <a:t>5:00pm – 6:15pm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https://cmsc320.github.io/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603" y="5257800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ndarray</a:t>
            </a:r>
            <a:r>
              <a:rPr lang="en-US" dirty="0"/>
              <a:t> object: an </a:t>
            </a:r>
            <a:r>
              <a:rPr lang="en-US" i="1" dirty="0"/>
              <a:t>n</a:t>
            </a:r>
            <a:r>
              <a:rPr lang="en-US" dirty="0"/>
              <a:t>-dimensional array of homogeneous data types, with many operations being performed in compiled code for performance </a:t>
            </a:r>
          </a:p>
          <a:p>
            <a:r>
              <a:rPr lang="en-US" dirty="0"/>
              <a:t>Several important differences between </a:t>
            </a:r>
            <a:r>
              <a:rPr lang="en-US" dirty="0" err="1"/>
              <a:t>NumPy</a:t>
            </a:r>
            <a:r>
              <a:rPr lang="en-US" dirty="0"/>
              <a:t> arrays and the standard Python sequences: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 err="1"/>
              <a:t>NumPy</a:t>
            </a:r>
            <a:r>
              <a:rPr lang="en-US" b="0" dirty="0"/>
              <a:t> arrays have a fixed size. Modifying the size means creating a new array.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NumPy</a:t>
            </a:r>
            <a:r>
              <a:rPr lang="en-US" b="0" dirty="0"/>
              <a:t> arrays must be of the same data type, but this can include Python objects </a:t>
            </a:r>
            <a:r>
              <a:rPr lang="mr-IN" b="0" dirty="0"/>
              <a:t>–</a:t>
            </a:r>
            <a:r>
              <a:rPr lang="en-US" b="0" dirty="0"/>
              <a:t> may not get performance benefits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More efficient mathematical operations than built-in sequence types.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B0BC9-E810-1844-AA99-6CA40C0FE0D0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69121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Wider variety of data types than are built-in to the Python language by default. </a:t>
            </a:r>
          </a:p>
          <a:p>
            <a:r>
              <a:rPr lang="en-US" dirty="0"/>
              <a:t>Defined by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numpy.dtype</a:t>
            </a:r>
            <a:r>
              <a:rPr lang="en-US" dirty="0"/>
              <a:t> class and include: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intc</a:t>
            </a:r>
            <a:r>
              <a:rPr lang="en-US" b="0" dirty="0"/>
              <a:t> (same as a C integer) and </a:t>
            </a:r>
            <a:r>
              <a:rPr lang="en-US" b="0" dirty="0" err="1"/>
              <a:t>intp</a:t>
            </a:r>
            <a:r>
              <a:rPr lang="en-US" b="0" dirty="0"/>
              <a:t> (used for indexing)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int8, int16, int32, int64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uint8, uint16, uint32, uint64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float16, float32, float64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complex64, complex128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bool_, </a:t>
            </a:r>
            <a:r>
              <a:rPr lang="en-US" b="0" dirty="0" err="1"/>
              <a:t>int</a:t>
            </a:r>
            <a:r>
              <a:rPr lang="en-US" b="0" dirty="0"/>
              <a:t>_, float_, complex_ are shorthand for defaults. </a:t>
            </a:r>
            <a:endParaRPr lang="en-US" dirty="0"/>
          </a:p>
          <a:p>
            <a:r>
              <a:rPr lang="en-US" dirty="0"/>
              <a:t>These can be used as functions to cast literals or sequence types, as well as arguments to </a:t>
            </a:r>
            <a:r>
              <a:rPr lang="en-US" dirty="0" err="1"/>
              <a:t>NumPy</a:t>
            </a:r>
            <a:r>
              <a:rPr lang="en-US" dirty="0"/>
              <a:t> functions that accept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dtype</a:t>
            </a:r>
            <a:r>
              <a:rPr lang="en-US" dirty="0"/>
              <a:t> keyword argument.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9850C-B793-894F-B4B3-EDADE7567871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41669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1" y="1734044"/>
            <a:ext cx="8072203" cy="43219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float32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1.0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array([1, 2, 4])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uint8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z </a:t>
            </a:r>
            <a:b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  <a:t>array([0, 1, 2],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  <a:t>=uint8)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</a:rPr>
              <a:t>('uint8')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5213C-9ABA-2142-BB34-71182B708900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15956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couple of mechanisms for creating arrays in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/>
              <a:t>Conversion from other Python structures (e.g., lists, tuples)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Any sequence-like data can be mapped to a </a:t>
            </a:r>
            <a:r>
              <a:rPr lang="en-US" dirty="0" err="1"/>
              <a:t>ndarray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Built-in </a:t>
            </a:r>
            <a:r>
              <a:rPr lang="en-US" b="0" dirty="0" err="1"/>
              <a:t>NumPy</a:t>
            </a:r>
            <a:r>
              <a:rPr lang="en-US" b="0" dirty="0"/>
              <a:t> array creation (e.g.,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arange</a:t>
            </a:r>
            <a:r>
              <a:rPr lang="en-US" b="0" dirty="0"/>
              <a:t>,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ones</a:t>
            </a:r>
            <a:r>
              <a:rPr lang="en-US" b="0" dirty="0"/>
              <a:t>,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zeros</a:t>
            </a:r>
            <a:r>
              <a:rPr lang="en-US" b="0" dirty="0"/>
              <a:t>, etc.)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Create arrays with all zeros, all ones, increasing numbers from 0 to 1 etc.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Reading arrays from disk, either from standard or custom formats (e.g., reading in from a CSV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76C51-96F5-4845-ABDA-4EBE3FEC82AB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41541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any numerical data that is stored in an array-like container can be converted to an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ndarray</a:t>
            </a:r>
            <a:r>
              <a:rPr lang="en-US" dirty="0"/>
              <a:t> through use of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array() </a:t>
            </a:r>
            <a:r>
              <a:rPr lang="en-US" dirty="0"/>
              <a:t>function. The most obvious examples are sequence types like lists and tuples.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81201" y="3256296"/>
            <a:ext cx="8072203" cy="3091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DFAB-45B6-6A40-B899-F4DC2C28528F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2110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arrays from scratch in </a:t>
            </a:r>
            <a:r>
              <a:rPr lang="en-US" dirty="0" err="1"/>
              <a:t>NumPy</a:t>
            </a:r>
            <a:r>
              <a:rPr lang="en-US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zeros(shape)</a:t>
            </a:r>
            <a:r>
              <a:rPr lang="mr-IN" b="0" dirty="0"/>
              <a:t>–</a:t>
            </a:r>
            <a:r>
              <a:rPr lang="en-US" b="0" dirty="0"/>
              <a:t> creates an array filled with 0 values with the specified shape. The default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dtype</a:t>
            </a:r>
            <a:r>
              <a:rPr lang="en-US" b="0" dirty="0"/>
              <a:t> is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float64</a:t>
            </a:r>
            <a:r>
              <a:rPr lang="en-US" b="0" dirty="0"/>
              <a:t>.</a:t>
            </a:r>
            <a:br>
              <a:rPr lang="en-US" b="0" dirty="0"/>
            </a:br>
            <a:endParaRPr lang="en-US" b="0" dirty="0"/>
          </a:p>
          <a:p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ones(shape)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creates an array filled with 1 values.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>
                <a:latin typeface="Courier New" charset="0"/>
                <a:ea typeface="Courier New" charset="0"/>
                <a:cs typeface="Courier New" charset="0"/>
              </a:rPr>
              <a:t>arange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like Python’s built-in </a:t>
            </a: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range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77797" y="2953066"/>
            <a:ext cx="8072203" cy="6429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pt-BR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pt-BR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pt-BR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([[ 0., 0., 0.], [ 0., 0., 0.]]) 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77797" y="4541137"/>
            <a:ext cx="8072203" cy="20020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2, 3, 4, 5, 6, 7, 8, 9])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array([ 2., 3., 4., 5., 6., 7., 8., 9.])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array([ 2. , 2.2, 2.4, 2.6, 2.8])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16B52-4BE0-344B-99F4-8C89DD5E4337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4205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linspace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mr-IN" dirty="0"/>
              <a:t>–</a:t>
            </a:r>
            <a:r>
              <a:rPr lang="en-US" dirty="0"/>
              <a:t> creates arrays with a specified number of elements, and spaced equally between the specified beginning and end values.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random.random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(shape)</a:t>
            </a:r>
            <a:r>
              <a:rPr lang="en-US" dirty="0"/>
              <a:t> – creates arrays with random floats over the interval [0,1).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5098" y="4460321"/>
            <a:ext cx="8072203" cy="20020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array([[ 0.75688597, 0.41759916, 0.35007419],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[ 0.77164187, 0.05869089, 0.98792864]])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5098" y="2831231"/>
            <a:ext cx="8072203" cy="7501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array([ 1. , 1.6, 2.2, 2.8, 3.4, 4. 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530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4108704" cy="4373563"/>
          </a:xfrm>
        </p:spPr>
        <p:txBody>
          <a:bodyPr/>
          <a:lstStyle/>
          <a:p>
            <a:r>
              <a:rPr lang="en-US" dirty="0"/>
              <a:t>Printing an array can be done with the print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statement (Python 2)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function (Python 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66610" y="538716"/>
            <a:ext cx="5213272" cy="58874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np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[0 1 2]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(b)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[[0 1 2]  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[3 4 5]  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[6 7 8]]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(c)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[[[0 1]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[2 3]]  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[[4 5]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[6 7]]]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D841C-944C-2C40-8CBD-0A9DEE1FB5E6}"/>
              </a:ext>
            </a:extLst>
          </p:cNvPr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9650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Single-dimension indexing is accomplished as usual.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Multi-dimensional arrays support multi-dimensional indexing.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34979" y="2188563"/>
            <a:ext cx="8072203" cy="16489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9989" y="4477950"/>
            <a:ext cx="8072203" cy="15559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now x is 2-dimensional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9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fewer dimensions to index will result in a subarray: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j] == x[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][j] </a:t>
            </a:r>
            <a:r>
              <a:rPr lang="en-US" dirty="0"/>
              <a:t>but the second method is less efficient.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1" y="2188568"/>
            <a:ext cx="8072203" cy="166095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2, 3, 4])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9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on Piazza: </a:t>
            </a:r>
            <a:r>
              <a:rPr lang="en-US" b="0" dirty="0" err="1">
                <a:latin typeface="Helvetica Neue" charset="0"/>
              </a:rPr>
              <a:t>piazza.com</a:t>
            </a:r>
            <a:r>
              <a:rPr lang="en-US" b="0" dirty="0">
                <a:latin typeface="Helvetica Neue" charset="0"/>
              </a:rPr>
              <a:t>/</a:t>
            </a:r>
            <a:r>
              <a:rPr lang="en-US" b="0" dirty="0" err="1">
                <a:latin typeface="Helvetica Neue" charset="0"/>
              </a:rPr>
              <a:t>umd</a:t>
            </a:r>
            <a:r>
              <a:rPr lang="en-US" b="0" dirty="0">
                <a:latin typeface="Helvetica Neue" charset="0"/>
              </a:rPr>
              <a:t>/fall2021/cmsc320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XXX have registered already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Very few have not registered yet</a:t>
            </a:r>
          </a:p>
          <a:p>
            <a:endParaRPr lang="en-US" b="0" dirty="0"/>
          </a:p>
          <a:p>
            <a:r>
              <a:rPr lang="en-US" dirty="0"/>
              <a:t>If you were on Piazza, you’d know </a:t>
            </a:r>
            <a:r>
              <a:rPr lang="mr-IN" dirty="0"/>
              <a:t>…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Project 1 will be out shortly</a:t>
            </a:r>
            <a:r>
              <a:rPr lang="en-US" b="0" dirty="0"/>
              <a:t>.  </a:t>
            </a:r>
            <a:r>
              <a:rPr lang="en-US" dirty="0"/>
              <a:t>(Worth 10% of grade, as are each of the four projects.)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Link will be on course website @ cmsc320.github.io</a:t>
            </a:r>
          </a:p>
          <a:p>
            <a:pPr marL="342900" indent="-342900">
              <a:buFont typeface="Arial" charset="0"/>
              <a:buChar char="•"/>
            </a:pPr>
            <a:endParaRPr lang="en-US" b="0" dirty="0"/>
          </a:p>
          <a:p>
            <a:r>
              <a:rPr lang="en-US" dirty="0"/>
              <a:t>We’ve also linked some </a:t>
            </a:r>
            <a:r>
              <a:rPr lang="en-US" dirty="0">
                <a:solidFill>
                  <a:schemeClr val="tx2"/>
                </a:solidFill>
              </a:rPr>
              <a:t>reading</a:t>
            </a:r>
            <a:r>
              <a:rPr lang="en-US" dirty="0"/>
              <a:t> for the week!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Quizzes</a:t>
            </a:r>
            <a:r>
              <a:rPr lang="en-US" b="0" dirty="0"/>
              <a:t> are generally due on Tuesdays at noon; on ELMS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614315" y="2183503"/>
            <a:ext cx="314873" cy="286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34F2E-1371-C846-BD6B-17B3942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614315" y="2615825"/>
            <a:ext cx="314873" cy="2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is possible just as it is for typical Python sequences: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81201" y="2188567"/>
            <a:ext cx="8072203" cy="32216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array([2, 3, 4])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[:-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1, 2])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array([1, 3, 5])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,::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array([[ 7, 10, 13], [21, 24, 27]])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operations apply element-wise. The result is a new array with the resultant elements.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1" y="2233239"/>
            <a:ext cx="8072203" cy="45373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2, 4, 6, 8])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array([0, 0, 0, 0, 0])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array([ 0,  1,  4,  9, 16])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array([False, False, False, False,  True],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=bool)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array([ 0., 8.41470985, 9.09297427, 1.41120008, -7.56802495])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array([ 0,  1,  4,  9, 16])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3614928" cy="4373563"/>
          </a:xfrm>
        </p:spPr>
        <p:txBody>
          <a:bodyPr/>
          <a:lstStyle/>
          <a:p>
            <a:r>
              <a:rPr lang="en-US" dirty="0"/>
              <a:t>Since multiplication is done element-wise, you need to specifically perform a dot product to perform matrix multiplication.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0" y="1602621"/>
            <a:ext cx="5213272" cy="4973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zeros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array([[ 0.,  0.],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[ 0.,  0.]])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array([[0, 1],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[2, 3]])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array([[ 0.,  0.],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[ 0.,  3.]])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array([[ 0.,  1.],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       [ 2.,  3.]])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3925824" cy="4373563"/>
          </a:xfrm>
        </p:spPr>
        <p:txBody>
          <a:bodyPr/>
          <a:lstStyle/>
          <a:p>
            <a:r>
              <a:rPr lang="en-US" dirty="0"/>
              <a:t>There are also some built-in methods of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ndarray</a:t>
            </a:r>
            <a:r>
              <a:rPr lang="en-US" dirty="0"/>
              <a:t> objects.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Universal functions which may also be applied include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dirty="0"/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en-US" dirty="0"/>
              <a:t>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sin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cos</a:t>
            </a:r>
            <a:r>
              <a:rPr lang="en-US" dirty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6000" y="1558244"/>
            <a:ext cx="5213272" cy="4973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array([[ 0.68166391, 0.98943098, 0.69361582],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[ 0.78888081, 0.62197125, 0.40517936]])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4.1807421388722164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0.4051793610379143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array([ 0.78888081, 0.98943098, 0.69361582])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axis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array([ 0.68166391, 0.40517936])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3596640" cy="4373563"/>
          </a:xfrm>
        </p:spPr>
        <p:txBody>
          <a:bodyPr>
            <a:normAutofit/>
          </a:bodyPr>
          <a:lstStyle/>
          <a:p>
            <a:r>
              <a:rPr lang="en-US" dirty="0"/>
              <a:t>An array shape can be manipulated by a number of methods.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resize(size)</a:t>
            </a:r>
            <a:r>
              <a:rPr lang="en-US" dirty="0"/>
              <a:t> will modify an array in place.</a:t>
            </a:r>
          </a:p>
          <a:p>
            <a:endParaRPr lang="en-US" dirty="0"/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reshape(size)</a:t>
            </a:r>
            <a:r>
              <a:rPr lang="en-US" dirty="0"/>
              <a:t> will return a copy of the array with a new shape.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31943" y="376537"/>
            <a:ext cx="5798513" cy="63493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floor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random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[[ 9. 8. 7. 9.]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5. 9. 7.]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[ 8. 2. 7. 5.]]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(3, 4)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ravel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array([ 9., 8., 7., 9., 7., 5., 9., 7., 8., 2., 7., 5.])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shape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[[ 9. 8.]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9.]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5.]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[ 9. 7.]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[ 8. 2.]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[ 7. 5.]]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array([[ 9., 7., 7., 9., 8., 7.],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[ 8., 9., 5., 7., 2., 5.]])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4328160" cy="4373563"/>
          </a:xfrm>
        </p:spPr>
        <p:txBody>
          <a:bodyPr/>
          <a:lstStyle/>
          <a:p>
            <a:r>
              <a:rPr lang="en-US" dirty="0"/>
              <a:t>One of the most common reasons for using the </a:t>
            </a:r>
            <a:r>
              <a:rPr lang="en-US" dirty="0" err="1"/>
              <a:t>NumPy</a:t>
            </a:r>
            <a:r>
              <a:rPr lang="en-US" dirty="0"/>
              <a:t> package is its linear algebra module. </a:t>
            </a:r>
          </a:p>
          <a:p>
            <a:endParaRPr lang="en-US" dirty="0"/>
          </a:p>
          <a:p>
            <a:r>
              <a:rPr lang="en-US" dirty="0"/>
              <a:t>It’s like </a:t>
            </a:r>
            <a:r>
              <a:rPr lang="en-US" dirty="0" err="1"/>
              <a:t>Matlab</a:t>
            </a:r>
            <a:r>
              <a:rPr lang="en-US" dirty="0"/>
              <a:t>, but free!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37123" y="2420875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0" y="1842995"/>
            <a:ext cx="4833249" cy="419277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linalg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      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(a)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[[ 1. 2.]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[ 3. 4.]]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transpose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array([[ 1., 3.],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[ 2., 4.]])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inv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inverse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array([[-2. , 1. 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[ 1.5, -0.5]])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17050" y="2677161"/>
            <a:ext cx="6725921" cy="1371600"/>
          </a:xfrm>
        </p:spPr>
        <p:txBody>
          <a:bodyPr/>
          <a:lstStyle/>
          <a:p>
            <a:pPr algn="ctr"/>
            <a:r>
              <a:rPr lang="en-US" dirty="0"/>
              <a:t>Linear algebra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4872" y="2967335"/>
            <a:ext cx="418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(We’ll talk about this stuff </a:t>
            </a:r>
            <a:r>
              <a:rPr lang="en-US" i="1" dirty="0"/>
              <a:t>as needed</a:t>
            </a:r>
            <a:r>
              <a:rPr lang="en-US" dirty="0"/>
              <a:t> in the March/April machine learning and statistics lectures.)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75814" y="565878"/>
            <a:ext cx="8610770" cy="57262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u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eye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unit 2x2 matrix; "eye" represents "I"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u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array([[ 1., 0.],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[ 0., 1.]]) 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j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0.0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dot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matrix product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array([[-1., 0.],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[ 0., -1.]])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trace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trace (sum of elements on diagonal)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7.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solve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solve linear matrix equation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array([[-3.],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[ 4.]])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eig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j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get eigenvalues/eigenvectors of matrix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(array([ 0.+1.j, 0.-1.j]),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array([[ 0.70710678+0.j, 0.70710678+0.j],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  [ 0.00000000-0.70710678j, 0.00000000+0.70710678j]]))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own words: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Basically, </a:t>
            </a:r>
            <a:r>
              <a:rPr lang="en-US" dirty="0" err="1"/>
              <a:t>SciPy</a:t>
            </a:r>
            <a:r>
              <a:rPr lang="en-US" dirty="0"/>
              <a:t> contains various tools and functions for solving common problems in </a:t>
            </a:r>
            <a:r>
              <a:rPr lang="en-US" dirty="0">
                <a:solidFill>
                  <a:schemeClr val="tx2"/>
                </a:solidFill>
              </a:rPr>
              <a:t>scientific</a:t>
            </a:r>
            <a:r>
              <a:rPr lang="en-US" dirty="0"/>
              <a:t> computing.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1316" y="2484770"/>
            <a:ext cx="72998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SciPy</a:t>
            </a:r>
            <a:r>
              <a:rPr lang="en-US" sz="2000" dirty="0"/>
              <a:t> is a collection of mathematical algorithms and convenience functions </a:t>
            </a:r>
            <a:r>
              <a:rPr lang="en-US" sz="2000" dirty="0">
                <a:solidFill>
                  <a:schemeClr val="tx2"/>
                </a:solidFill>
              </a:rPr>
              <a:t>built on the </a:t>
            </a:r>
            <a:r>
              <a:rPr lang="en-US" sz="2000" dirty="0" err="1">
                <a:solidFill>
                  <a:schemeClr val="tx2"/>
                </a:solidFill>
              </a:rPr>
              <a:t>NumPy</a:t>
            </a:r>
            <a:r>
              <a:rPr lang="en-US" sz="2000" dirty="0">
                <a:solidFill>
                  <a:schemeClr val="tx2"/>
                </a:solidFill>
              </a:rPr>
              <a:t> extension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of Python. It adds significant power to the interactive Python session by providing the user with high-level commands and classes for manipulating and visualizing data.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070" y="426504"/>
            <a:ext cx="2093330" cy="20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SciPy</a:t>
            </a:r>
            <a:r>
              <a:rPr lang="en-US" dirty="0"/>
              <a:t> gives you access to a ton of specialized mathematical functionality.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Just know it exists.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We won’t use it much in this class.</a:t>
            </a:r>
          </a:p>
          <a:p>
            <a:r>
              <a:rPr lang="en-US" dirty="0"/>
              <a:t>Some functionality: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Special mathematical functions (</a:t>
            </a:r>
            <a:r>
              <a:rPr lang="en-US" b="0" dirty="0" err="1"/>
              <a:t>scipy.special</a:t>
            </a:r>
            <a:r>
              <a:rPr lang="en-US" b="0" dirty="0"/>
              <a:t>) -- elliptic, </a:t>
            </a:r>
            <a:r>
              <a:rPr lang="en-US" b="0" dirty="0" err="1"/>
              <a:t>bessel</a:t>
            </a:r>
            <a:r>
              <a:rPr lang="en-US" b="0" dirty="0"/>
              <a:t>, etc.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Integration (</a:t>
            </a:r>
            <a:r>
              <a:rPr lang="en-US" b="0" dirty="0" err="1"/>
              <a:t>scipy.integrate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Optimization (</a:t>
            </a:r>
            <a:r>
              <a:rPr lang="en-US" b="0" dirty="0" err="1"/>
              <a:t>scipy.optimize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Interpolation (</a:t>
            </a:r>
            <a:r>
              <a:rPr lang="en-US" b="0" dirty="0" err="1"/>
              <a:t>scipy.interpolate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Fourier Transforms (</a:t>
            </a:r>
            <a:r>
              <a:rPr lang="en-US" b="0" dirty="0" err="1"/>
              <a:t>scipy.fftpack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Signal Processing (</a:t>
            </a:r>
            <a:r>
              <a:rPr lang="en-US" b="0" dirty="0" err="1"/>
              <a:t>scipy.signal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Linear Algebra (</a:t>
            </a:r>
            <a:r>
              <a:rPr lang="en-US" b="0" dirty="0" err="1"/>
              <a:t>scipy.linalg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Compressed Sparse Graph Routines (</a:t>
            </a:r>
            <a:r>
              <a:rPr lang="en-US" b="0" dirty="0" err="1"/>
              <a:t>scipy.sparse.csgraph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Spatial data structures and algorithms (</a:t>
            </a:r>
            <a:r>
              <a:rPr lang="en-US" b="0" dirty="0" err="1"/>
              <a:t>scipy.spatial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Statistics (</a:t>
            </a:r>
            <a:r>
              <a:rPr lang="en-US" b="0" dirty="0" err="1"/>
              <a:t>scipy.stats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Multidimensional image processing (</a:t>
            </a:r>
            <a:r>
              <a:rPr lang="en-US" b="0" dirty="0" err="1"/>
              <a:t>scipy.ndimage</a:t>
            </a:r>
            <a:r>
              <a:rPr lang="en-US" b="0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Data IO (</a:t>
            </a:r>
            <a:r>
              <a:rPr lang="en-US" b="0" dirty="0" err="1"/>
              <a:t>scipy.io</a:t>
            </a:r>
            <a:r>
              <a:rPr lang="en-US" b="0" dirty="0"/>
              <a:t>) </a:t>
            </a:r>
            <a:r>
              <a:rPr lang="mr-IN" b="0" dirty="0"/>
              <a:t>–</a:t>
            </a:r>
            <a:r>
              <a:rPr lang="en-US" b="0" dirty="0"/>
              <a:t> overlaps with pandas, covers some other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SciPy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possibly tour all of the SciPy library and, even if we did, it might be a little boring.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Often, you’ll be able to find higher-level modules that will work around your need to directly call low-level </a:t>
            </a:r>
            <a:r>
              <a:rPr lang="en-US" b="0" dirty="0" err="1"/>
              <a:t>SciPy</a:t>
            </a:r>
            <a:r>
              <a:rPr lang="en-US" b="0" dirty="0"/>
              <a:t> functions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Say you want to compute an integral: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13330" y="4091046"/>
            <a:ext cx="6134793" cy="2177646"/>
            <a:chOff x="1489329" y="4091046"/>
            <a:chExt cx="6134793" cy="21776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5453" y="4091046"/>
              <a:ext cx="3168669" cy="21776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89329" y="4575184"/>
                  <a:ext cx="2513046" cy="1209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29" y="4575184"/>
                  <a:ext cx="2513046" cy="120937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50533" y="2193053"/>
            <a:ext cx="1615053" cy="24639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collection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65586" y="2193053"/>
            <a:ext cx="2218970" cy="2463989"/>
            <a:chOff x="1604361" y="2044932"/>
            <a:chExt cx="1781694" cy="1978429"/>
          </a:xfrm>
        </p:grpSpPr>
        <p:sp>
          <p:nvSpPr>
            <p:cNvPr id="6" name="Rounded Rectangle 5"/>
            <p:cNvSpPr/>
            <p:nvPr/>
          </p:nvSpPr>
          <p:spPr>
            <a:xfrm>
              <a:off x="2089269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processing</a:t>
              </a:r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604361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3" name="Curved Connector 12"/>
          <p:cNvCxnSpPr>
            <a:stCxn id="6" idx="2"/>
            <a:endCxn id="5" idx="2"/>
          </p:cNvCxnSpPr>
          <p:nvPr/>
        </p:nvCxnSpPr>
        <p:spPr>
          <a:xfrm rot="5400000">
            <a:off x="2767545" y="3547553"/>
            <a:ext cx="15817" cy="221897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684556" y="2193053"/>
            <a:ext cx="2218970" cy="2463989"/>
            <a:chOff x="3386055" y="2044932"/>
            <a:chExt cx="1781694" cy="1978429"/>
          </a:xfrm>
        </p:grpSpPr>
        <p:sp>
          <p:nvSpPr>
            <p:cNvPr id="7" name="Rounded Rectangle 6"/>
            <p:cNvSpPr/>
            <p:nvPr/>
          </p:nvSpPr>
          <p:spPr>
            <a:xfrm>
              <a:off x="3870963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Exploratory analysis</a:t>
              </a:r>
            </a:p>
            <a:p>
              <a:pPr algn="ctr"/>
              <a:r>
                <a:rPr lang="en-US" dirty="0"/>
                <a:t>&amp;</a:t>
              </a:r>
            </a:p>
            <a:p>
              <a:pPr algn="ctr"/>
              <a:r>
                <a:rPr lang="en-US" dirty="0"/>
                <a:t>Data </a:t>
              </a:r>
              <a:r>
                <a:rPr lang="en-US" dirty="0" err="1"/>
                <a:t>viz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6" idx="3"/>
              <a:endCxn id="7" idx="1"/>
            </p:cNvCxnSpPr>
            <p:nvPr/>
          </p:nvCxnSpPr>
          <p:spPr>
            <a:xfrm>
              <a:off x="3386055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65968" y="4649130"/>
            <a:ext cx="4437941" cy="15817"/>
            <a:chOff x="962318" y="4017011"/>
            <a:chExt cx="3563388" cy="12700"/>
          </a:xfrm>
        </p:grpSpPr>
        <p:cxnSp>
          <p:nvCxnSpPr>
            <p:cNvPr id="19" name="Curved Connector 18"/>
            <p:cNvCxnSpPr>
              <a:stCxn id="7" idx="2"/>
              <a:endCxn id="6" idx="2"/>
            </p:cNvCxnSpPr>
            <p:nvPr/>
          </p:nvCxnSpPr>
          <p:spPr>
            <a:xfrm rot="5400000">
              <a:off x="3628509" y="3132514"/>
              <a:ext cx="12700" cy="17816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cxnSpLocks/>
              <a:stCxn id="7" idx="2"/>
              <a:endCxn id="5" idx="2"/>
            </p:cNvCxnSpPr>
            <p:nvPr/>
          </p:nvCxnSpPr>
          <p:spPr>
            <a:xfrm rot="5400000">
              <a:off x="2737662" y="2241667"/>
              <a:ext cx="12700" cy="3563388"/>
            </a:xfrm>
            <a:prstGeom prst="curvedConnector3">
              <a:avLst>
                <a:gd name="adj1" fmla="val 376363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3526" y="2193053"/>
            <a:ext cx="2218970" cy="2463989"/>
            <a:chOff x="5167749" y="2044932"/>
            <a:chExt cx="1781694" cy="1978429"/>
          </a:xfrm>
        </p:grpSpPr>
        <p:sp>
          <p:nvSpPr>
            <p:cNvPr id="8" name="Rounded Rectangle 7"/>
            <p:cNvSpPr/>
            <p:nvPr/>
          </p:nvSpPr>
          <p:spPr>
            <a:xfrm>
              <a:off x="5652657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Analysis, hypothesis testing, &amp; ML</a:t>
              </a:r>
            </a:p>
          </p:txBody>
        </p: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5167749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665968" y="4649130"/>
            <a:ext cx="6656911" cy="15817"/>
            <a:chOff x="962318" y="4017011"/>
            <a:chExt cx="5345082" cy="12700"/>
          </a:xfrm>
        </p:grpSpPr>
        <p:cxnSp>
          <p:nvCxnSpPr>
            <p:cNvPr id="34" name="Curved Connector 33"/>
            <p:cNvCxnSpPr>
              <a:stCxn id="8" idx="2"/>
              <a:endCxn id="7" idx="2"/>
            </p:cNvCxnSpPr>
            <p:nvPr/>
          </p:nvCxnSpPr>
          <p:spPr>
            <a:xfrm rot="5400000">
              <a:off x="5410203" y="3132514"/>
              <a:ext cx="12700" cy="17816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8" idx="2"/>
              <a:endCxn id="6" idx="2"/>
            </p:cNvCxnSpPr>
            <p:nvPr/>
          </p:nvCxnSpPr>
          <p:spPr>
            <a:xfrm rot="5400000">
              <a:off x="4519356" y="2241667"/>
              <a:ext cx="12700" cy="3563388"/>
            </a:xfrm>
            <a:prstGeom prst="curvedConnector3">
              <a:avLst>
                <a:gd name="adj1" fmla="val 389454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3628509" y="1350820"/>
              <a:ext cx="12700" cy="5345082"/>
            </a:xfrm>
            <a:prstGeom prst="curvedConnector3">
              <a:avLst>
                <a:gd name="adj1" fmla="val 585818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122497" y="2193053"/>
            <a:ext cx="2218970" cy="2463989"/>
            <a:chOff x="6949443" y="2044932"/>
            <a:chExt cx="1781694" cy="1978429"/>
          </a:xfrm>
        </p:grpSpPr>
        <p:sp>
          <p:nvSpPr>
            <p:cNvPr id="9" name="Rounded Rectangle 8"/>
            <p:cNvSpPr/>
            <p:nvPr/>
          </p:nvSpPr>
          <p:spPr>
            <a:xfrm>
              <a:off x="7434351" y="2044932"/>
              <a:ext cx="1296786" cy="197842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Insight &amp; Policy Decision</a:t>
              </a:r>
            </a:p>
          </p:txBody>
        </p:sp>
        <p:cxnSp>
          <p:nvCxnSpPr>
            <p:cNvPr id="43" name="Straight Arrow Connector 42"/>
            <p:cNvCxnSpPr>
              <a:stCxn id="8" idx="3"/>
              <a:endCxn id="9" idx="1"/>
            </p:cNvCxnSpPr>
            <p:nvPr/>
          </p:nvCxnSpPr>
          <p:spPr>
            <a:xfrm>
              <a:off x="6949443" y="3034147"/>
              <a:ext cx="4849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665968" y="4649130"/>
            <a:ext cx="8875881" cy="15817"/>
            <a:chOff x="962318" y="4017011"/>
            <a:chExt cx="7126776" cy="12700"/>
          </a:xfrm>
        </p:grpSpPr>
        <p:cxnSp>
          <p:nvCxnSpPr>
            <p:cNvPr id="46" name="Curved Connector 45"/>
            <p:cNvCxnSpPr>
              <a:stCxn id="9" idx="2"/>
              <a:endCxn id="8" idx="2"/>
            </p:cNvCxnSpPr>
            <p:nvPr/>
          </p:nvCxnSpPr>
          <p:spPr>
            <a:xfrm rot="5400000">
              <a:off x="7191897" y="3132514"/>
              <a:ext cx="12700" cy="17816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9" idx="2"/>
              <a:endCxn id="7" idx="2"/>
            </p:cNvCxnSpPr>
            <p:nvPr/>
          </p:nvCxnSpPr>
          <p:spPr>
            <a:xfrm rot="5400000">
              <a:off x="6301050" y="2241667"/>
              <a:ext cx="12700" cy="3563388"/>
            </a:xfrm>
            <a:prstGeom prst="curvedConnector3">
              <a:avLst>
                <a:gd name="adj1" fmla="val 350181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9" idx="2"/>
              <a:endCxn id="6" idx="2"/>
            </p:cNvCxnSpPr>
            <p:nvPr/>
          </p:nvCxnSpPr>
          <p:spPr>
            <a:xfrm rot="5400000">
              <a:off x="5410203" y="1350820"/>
              <a:ext cx="12700" cy="5345082"/>
            </a:xfrm>
            <a:prstGeom prst="curvedConnector3">
              <a:avLst>
                <a:gd name="adj1" fmla="val 598909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cxnSpLocks/>
              <a:stCxn id="9" idx="2"/>
              <a:endCxn id="5" idx="2"/>
            </p:cNvCxnSpPr>
            <p:nvPr/>
          </p:nvCxnSpPr>
          <p:spPr>
            <a:xfrm rot="5400000">
              <a:off x="4519356" y="459973"/>
              <a:ext cx="12700" cy="7126776"/>
            </a:xfrm>
            <a:prstGeom prst="curvedConnector3">
              <a:avLst>
                <a:gd name="adj1" fmla="val 834545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6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Scipy.integrate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 function object – </a:t>
                </a:r>
                <a:r>
                  <a:rPr lang="en-US" dirty="0" err="1">
                    <a:latin typeface="Courier" charset="0"/>
                    <a:ea typeface="Courier" charset="0"/>
                    <a:cs typeface="Courier" charset="0"/>
                  </a:rPr>
                  <a:t>np.sin</a:t>
                </a:r>
                <a:r>
                  <a:rPr lang="en-US" dirty="0"/>
                  <a:t> defines the sin function for us.</a:t>
                </a:r>
              </a:p>
              <a:p>
                <a:r>
                  <a:rPr lang="en-US" dirty="0"/>
                  <a:t>We can compute the definite integral from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using the quad function.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0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1" y="3339852"/>
            <a:ext cx="8164995" cy="27282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(2.0, 2.220446049250313e-14)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2 with a very small error margin!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quad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inf</a:t>
            </a: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(0.0, 0.0)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Integral does not converge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Scipy.integrate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we don’t have a function object, we only have some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samples that “define” our function.</a:t>
            </a:r>
          </a:p>
          <a:p>
            <a:r>
              <a:rPr lang="en-US" dirty="0"/>
              <a:t>We can estimate the integral using the trapezoidal rule.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0" y="2971332"/>
            <a:ext cx="8224956" cy="36243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Creating 1,000 samples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(result)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1.99999835177 </a:t>
            </a:r>
          </a:p>
          <a:p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linspace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pi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Creating 1,000,000 samples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result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scipy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integrate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trapz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sample_x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(result)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2.0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up: First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 thinking from imperative coding to operations on datasets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 err="1">
                <a:ea typeface="Courier New" charset="0"/>
                <a:cs typeface="Courier New" charset="0"/>
              </a:rPr>
              <a:t>Numpy</a:t>
            </a:r>
            <a:r>
              <a:rPr lang="en-US" dirty="0">
                <a:ea typeface="Courier New" charset="0"/>
                <a:cs typeface="Courier New" charset="0"/>
              </a:rPr>
              <a:t>: A low-level abstraction that gives us really fast multi-dimensional arrays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Next class: 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Pandas: Higher-level tabular abstraction and operations to manipulate and combine tables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Reading Homework focuses on Pandas and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Few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731520" rtlCol="0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NumPy</a:t>
            </a:r>
            <a:r>
              <a:rPr lang="en-US" dirty="0"/>
              <a:t>: Python Library for Manipulating </a:t>
            </a:r>
            <a:r>
              <a:rPr lang="en-US" dirty="0" err="1"/>
              <a:t>nD</a:t>
            </a:r>
            <a:r>
              <a:rPr lang="en-US" dirty="0"/>
              <a:t> Arrays</a:t>
            </a:r>
          </a:p>
          <a:p>
            <a:pPr lvl="1" indent="0">
              <a:buNone/>
            </a:pPr>
            <a:r>
              <a:rPr lang="en-US" b="0" dirty="0"/>
              <a:t>Multidimensional Arrays, and a variety of operations including Linear Algebra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Pandas: Python Library for Manipulating Tabular Data </a:t>
            </a:r>
          </a:p>
          <a:p>
            <a:pPr lvl="1" indent="0">
              <a:buNone/>
            </a:pPr>
            <a:r>
              <a:rPr lang="en-US" dirty="0"/>
              <a:t>Series, Tables (also called </a:t>
            </a:r>
            <a:r>
              <a:rPr lang="en-US" b="1" dirty="0" err="1"/>
              <a:t>DataFrames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Many operations to manipulate and combine tables/series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Relational Databases</a:t>
            </a:r>
          </a:p>
          <a:p>
            <a:pPr lvl="1" indent="0">
              <a:buNone/>
            </a:pPr>
            <a:r>
              <a:rPr lang="en-US" dirty="0"/>
              <a:t>Tables/Relations, and SQL (similar to Pandas operations)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4.    Apache Spark</a:t>
            </a:r>
          </a:p>
          <a:p>
            <a:pPr marL="274320" lvl="1" indent="0">
              <a:buNone/>
            </a:pPr>
            <a:r>
              <a:rPr lang="en-US" dirty="0"/>
              <a:t>   Sets of objects or key-value pairs </a:t>
            </a:r>
          </a:p>
          <a:p>
            <a:pPr marL="274320" lvl="1" indent="0">
              <a:buNone/>
            </a:pPr>
            <a:r>
              <a:rPr lang="en-US" dirty="0"/>
              <a:t>   MapReduce and SQL-like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Few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731520" rtlCol="0"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NumPy</a:t>
            </a:r>
            <a:r>
              <a:rPr lang="en-US" dirty="0">
                <a:solidFill>
                  <a:schemeClr val="tx2"/>
                </a:solidFill>
              </a:rPr>
              <a:t>: Python Library for Manipulating </a:t>
            </a:r>
            <a:r>
              <a:rPr lang="en-US" dirty="0" err="1">
                <a:solidFill>
                  <a:schemeClr val="tx2"/>
                </a:solidFill>
              </a:rPr>
              <a:t>nD</a:t>
            </a:r>
            <a:r>
              <a:rPr lang="en-US" dirty="0">
                <a:solidFill>
                  <a:schemeClr val="tx2"/>
                </a:solidFill>
              </a:rPr>
              <a:t> Arrays</a:t>
            </a:r>
          </a:p>
          <a:p>
            <a:pPr lvl="1" indent="0">
              <a:buNone/>
            </a:pPr>
            <a:r>
              <a:rPr lang="en-US" b="0" dirty="0">
                <a:solidFill>
                  <a:schemeClr val="tx2"/>
                </a:solidFill>
              </a:rPr>
              <a:t>Multidimensional Arrays, and a variety of operations including Linear Algebra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Pandas: Python Library for Manipulating Tabular Data </a:t>
            </a:r>
          </a:p>
          <a:p>
            <a:pPr lvl="1" indent="0">
              <a:buNone/>
            </a:pPr>
            <a:r>
              <a:rPr lang="en-US" dirty="0"/>
              <a:t>Series, Tables (also called </a:t>
            </a:r>
            <a:r>
              <a:rPr lang="en-US" b="1" dirty="0" err="1"/>
              <a:t>DataFrames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Many operations to manipulate and combine tables/series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Relational Databases</a:t>
            </a:r>
          </a:p>
          <a:p>
            <a:pPr lvl="1" indent="0">
              <a:buNone/>
            </a:pPr>
            <a:r>
              <a:rPr lang="en-US" dirty="0"/>
              <a:t>Tables/Relations, and SQL (similar to Pandas operations)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4.    Apache Spark</a:t>
            </a:r>
          </a:p>
          <a:p>
            <a:pPr marL="274320" lvl="1" indent="0">
              <a:buNone/>
            </a:pPr>
            <a:r>
              <a:rPr lang="en-US" dirty="0"/>
              <a:t>   Sets of objects or key-value pairs </a:t>
            </a:r>
          </a:p>
          <a:p>
            <a:pPr marL="274320" lvl="1" indent="0">
              <a:buNone/>
            </a:pPr>
            <a:r>
              <a:rPr lang="en-US" dirty="0"/>
              <a:t>   MapReduce and SQL-like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&amp; scientific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third-party packages available for numerical and scientific computing</a:t>
            </a:r>
          </a:p>
          <a:p>
            <a:r>
              <a:rPr lang="en-US" dirty="0"/>
              <a:t>These include: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 err="1"/>
              <a:t>NumPy</a:t>
            </a:r>
            <a:r>
              <a:rPr lang="en-US" b="0" dirty="0"/>
              <a:t>/</a:t>
            </a:r>
            <a:r>
              <a:rPr lang="en-US" b="0" dirty="0" err="1"/>
              <a:t>SciPy</a:t>
            </a:r>
            <a:r>
              <a:rPr lang="en-US" b="0" dirty="0"/>
              <a:t> – numerical and scientific function libraries.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numba</a:t>
            </a:r>
            <a:r>
              <a:rPr lang="en-US" b="0" dirty="0"/>
              <a:t> – Python compiler that support JIT compilation.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ALGLIB – numerical analysis library.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pandas – high-performance data structures and data analysis tools.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pyGSL</a:t>
            </a:r>
            <a:r>
              <a:rPr lang="en-US" b="0" dirty="0"/>
              <a:t> – Python interface for GNU Scientific Library. 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ScientificPython</a:t>
            </a:r>
            <a:r>
              <a:rPr lang="en-US" b="0" dirty="0"/>
              <a:t> – collection of scientific computing modules.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Many, many thanks to: FSU CIS4930</a:t>
            </a:r>
          </a:p>
        </p:txBody>
      </p:sp>
    </p:spTree>
    <p:extLst>
      <p:ext uri="{BB962C8B-B14F-4D97-AF65-F5344CB8AC3E}">
        <p14:creationId xmlns:p14="http://schemas.microsoft.com/office/powerpoint/2010/main" val="10020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far, the most commonly used packages are those in the </a:t>
            </a:r>
            <a:r>
              <a:rPr lang="en-US" dirty="0" err="1"/>
              <a:t>NumPy</a:t>
            </a:r>
            <a:r>
              <a:rPr lang="en-US" dirty="0"/>
              <a:t> stack.  These packages include: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 err="1"/>
              <a:t>NumPy</a:t>
            </a:r>
            <a:r>
              <a:rPr lang="en-US" b="0" dirty="0"/>
              <a:t>: similar functionality as </a:t>
            </a:r>
            <a:r>
              <a:rPr lang="en-US" b="0" dirty="0" err="1"/>
              <a:t>Matlab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SciPy</a:t>
            </a:r>
            <a:r>
              <a:rPr lang="en-US" b="0" dirty="0"/>
              <a:t>: integrates many other packages like </a:t>
            </a:r>
            <a:r>
              <a:rPr lang="en-US" b="0" dirty="0" err="1"/>
              <a:t>NumPy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Matplotlib</a:t>
            </a:r>
            <a:r>
              <a:rPr lang="en-US" b="0" dirty="0"/>
              <a:t> &amp; </a:t>
            </a:r>
            <a:r>
              <a:rPr lang="en-US" b="0" dirty="0" err="1"/>
              <a:t>Seaborn</a:t>
            </a:r>
            <a:r>
              <a:rPr lang="en-US" b="0" dirty="0"/>
              <a:t> – plotting libraries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iPython</a:t>
            </a:r>
            <a:r>
              <a:rPr lang="en-US" b="0" dirty="0"/>
              <a:t> via </a:t>
            </a:r>
            <a:r>
              <a:rPr lang="en-US" b="0" dirty="0" err="1"/>
              <a:t>Jupyter</a:t>
            </a:r>
            <a:r>
              <a:rPr lang="en-US" b="0" dirty="0"/>
              <a:t> – interactive computing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Pandas – data analysis library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SymPy</a:t>
            </a:r>
            <a:r>
              <a:rPr lang="en-US" b="0" dirty="0"/>
              <a:t> – symbolic computation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4951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33727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Numpy</a:t>
            </a:r>
            <a:r>
              <a:rPr lang="en-US" dirty="0"/>
              <a:t>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9000" y="2034381"/>
            <a:ext cx="7264400" cy="381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16260" y="4706912"/>
            <a:ext cx="5295125" cy="1251664"/>
            <a:chOff x="-1307741" y="4706912"/>
            <a:chExt cx="5295125" cy="1251664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-590810" y="4706912"/>
              <a:ext cx="2584502" cy="74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537584" y="4706912"/>
              <a:ext cx="3449800" cy="74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1257119" y="5410200"/>
              <a:ext cx="2730265" cy="2685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1307741" y="5496911"/>
              <a:ext cx="2569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Today/next class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34047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 from Continuum Analytics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772400" y="4706912"/>
            <a:ext cx="3448154" cy="1482496"/>
            <a:chOff x="6248400" y="4706911"/>
            <a:chExt cx="3448154" cy="1482496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 flipV="1">
              <a:off x="6248400" y="4706911"/>
              <a:ext cx="2237221" cy="82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753246" y="5727742"/>
              <a:ext cx="1943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Later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22821" y="1434216"/>
            <a:ext cx="7337564" cy="2762634"/>
            <a:chOff x="1798821" y="1434215"/>
            <a:chExt cx="7337564" cy="2762634"/>
          </a:xfrm>
        </p:grpSpPr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>
              <a:off x="5188289" y="2151087"/>
              <a:ext cx="2395135" cy="20457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418345" y="1434215"/>
              <a:ext cx="17180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Mid- &amp; Late-semester</a:t>
              </a:r>
            </a:p>
          </p:txBody>
        </p: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 flipH="1">
              <a:off x="3352801" y="2034379"/>
              <a:ext cx="4230623" cy="21624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 flipH="1">
              <a:off x="1798821" y="1809639"/>
              <a:ext cx="5784603" cy="237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5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other things, </a:t>
            </a:r>
            <a:r>
              <a:rPr lang="en-US" dirty="0" err="1"/>
              <a:t>NumPy</a:t>
            </a:r>
            <a:r>
              <a:rPr lang="en-US" dirty="0"/>
              <a:t> contains: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b="0" dirty="0"/>
              <a:t>A powerful </a:t>
            </a:r>
            <a:r>
              <a:rPr lang="en-US" b="0" i="1" dirty="0"/>
              <a:t>n</a:t>
            </a:r>
            <a:r>
              <a:rPr lang="en-US" b="0" dirty="0"/>
              <a:t>-dimensional array object.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Sophisticated (broadcasting/universal) functions.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Tools for integrating C/C++ and Fortran code.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 Useful linear algebra, Fourier transform, and random number capabilities, etc.</a:t>
            </a:r>
          </a:p>
          <a:p>
            <a:endParaRPr lang="en-US" dirty="0"/>
          </a:p>
          <a:p>
            <a:r>
              <a:rPr lang="en-US" dirty="0"/>
              <a:t>Besides its obvious scientific uses, </a:t>
            </a:r>
            <a:r>
              <a:rPr lang="en-US" dirty="0" err="1"/>
              <a:t>NumPy</a:t>
            </a:r>
            <a:r>
              <a:rPr lang="en-US" dirty="0"/>
              <a:t> can also be used as an efficient multi-dimensional container of generic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886" y="5315258"/>
            <a:ext cx="2676629" cy="15056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6814" y="6534436"/>
            <a:ext cx="4946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[FSU]</a:t>
            </a:r>
          </a:p>
        </p:txBody>
      </p:sp>
    </p:spTree>
    <p:extLst>
      <p:ext uri="{BB962C8B-B14F-4D97-AF65-F5344CB8AC3E}">
        <p14:creationId xmlns:p14="http://schemas.microsoft.com/office/powerpoint/2010/main" val="19476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14959</TotalTime>
  <Words>3355</Words>
  <Application>Microsoft Macintosh PowerPoint</Application>
  <PresentationFormat>Widescreen</PresentationFormat>
  <Paragraphs>305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Courier</vt:lpstr>
      <vt:lpstr>Courier New</vt:lpstr>
      <vt:lpstr>Helvetica Neue</vt:lpstr>
      <vt:lpstr>Essential</vt:lpstr>
      <vt:lpstr>Introduction to  Data Science</vt:lpstr>
      <vt:lpstr>Announcements</vt:lpstr>
      <vt:lpstr>The Data LifeCycle</vt:lpstr>
      <vt:lpstr>Next Few classes</vt:lpstr>
      <vt:lpstr>Next Few classes</vt:lpstr>
      <vt:lpstr>Numeric &amp; scientific applications</vt:lpstr>
      <vt:lpstr>NumPy and friends</vt:lpstr>
      <vt:lpstr>The Numpy Stack</vt:lpstr>
      <vt:lpstr>numpy</vt:lpstr>
      <vt:lpstr>numpy</vt:lpstr>
      <vt:lpstr>Numpy datatypes</vt:lpstr>
      <vt:lpstr>Numpy datatypes</vt:lpstr>
      <vt:lpstr>Numpy arrays</vt:lpstr>
      <vt:lpstr>Numpy arrays</vt:lpstr>
      <vt:lpstr>Numpy arrays</vt:lpstr>
      <vt:lpstr>Numpy arrays</vt:lpstr>
      <vt:lpstr>Numpy arrays</vt:lpstr>
      <vt:lpstr>indexing</vt:lpstr>
      <vt:lpstr>indexing</vt:lpstr>
      <vt:lpstr>indexing</vt:lpstr>
      <vt:lpstr>Array operations</vt:lpstr>
      <vt:lpstr>Array operations</vt:lpstr>
      <vt:lpstr>Array operations</vt:lpstr>
      <vt:lpstr>Array operations</vt:lpstr>
      <vt:lpstr>Linear algebra</vt:lpstr>
      <vt:lpstr>Linear algebra</vt:lpstr>
      <vt:lpstr>SciPy?</vt:lpstr>
      <vt:lpstr>SciPY</vt:lpstr>
      <vt:lpstr>One SciPy Example</vt:lpstr>
      <vt:lpstr>Scipy.integrate</vt:lpstr>
      <vt:lpstr>Scipy.integrate</vt:lpstr>
      <vt:lpstr>Wrap up: First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Paul Dickerson</cp:lastModifiedBy>
  <cp:revision>1894</cp:revision>
  <cp:lastPrinted>2019-09-02T19:28:14Z</cp:lastPrinted>
  <dcterms:created xsi:type="dcterms:W3CDTF">2013-03-05T15:39:19Z</dcterms:created>
  <dcterms:modified xsi:type="dcterms:W3CDTF">2021-09-08T03:18:12Z</dcterms:modified>
</cp:coreProperties>
</file>