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50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1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1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1D04C3A-4D34-4019-BB7C-F05E9E537A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8C76668-02C4-4ED8-A8D1-D0DA7883C3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DF1838C-2F84-4D1F-9CF7-C884E25F97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98467F-91A3-4666-A928-981F59B2DF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EB771A-A802-486C-8A0D-B66F9AD688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7B2EF64-CFAC-4213-A37C-3779F73838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A6C065-2B01-40AB-8D04-F96E62B2A0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13A2C7-6552-4CE5-AD17-82BEA4B8DD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After you install git on your machine to get started you will need to initialize a repository.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You can do this by going into your file system, creating a folder and doing git init within the folder.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All the magic happens in the Dot Git folder. This folder IS GIT. You can copy this folder to another machine and it will work.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When I first started playing with git, I had setup a new machine, and was having a hell of a time trying to figure out how I should move my git projects over to the new machine. It was kind of embarrassing. Eventually I just tried to copy it over and it worked.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At this point you really don’t have much. You need to do your first commit to make this light up.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You create a file. When then stage it, but telling git the track this file. In this case I told git to add all files.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Then I was able to commit with a message say this is my first commit.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Visual Studio Live! Las Vegas 2011MGB 2003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ftr" idx="74"/>
          </p:nvPr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© 2003 Microsoft Corporation. All rights reserved.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This presentation is for informational purposes only. Microsoft makes no warranties, express or implied, in this summary.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0E424D-0587-4A95-82BE-9CC0CE53F5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Now lets see what this visually looks like.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On my first commit I have A.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The default branch that gets created with git is a branch names Master.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This is just a default name. As I mentioned before, most everything in git is done by convention. Master does not mean anything special to git.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7BCABA-C144-4691-9E8E-3F9DEB4B44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make a set of commits, moving master and our current pointer (*) along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578C37A-12DC-4139-B53E-C940A7D916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Suppose we want to work on a bug. We start by creating a local “story branch” for this work.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Notice that the new branch is really just a pointer to the same commit (C) but our current pointer (*) is moved.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DF4195-5F65-4AED-8EF6-0B85579C93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Now we make commits and they move along, with the branch and current pointer following along.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0602B4-268B-4446-99F4-5009889B1B7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We can “checkout” to go back to the master branch.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This is where I was freaked out the first time I did this. My IDE removed the changes I just made. It can be pretty startling, but don’t worry you didn’t lose anything.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D7B2A5-2FA4-408C-9875-930365B15B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then merge from the story branch, bringing those change histories together.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61B4301-D586-44DF-981D-0B47DCEE5C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since we’re done with the story branch, we can delete it. This all happened locally, without affecting anyone upstream.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34288D-3920-4AB2-A4A5-71C1424DD7C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Let’s consider another scenario. Here we created our bug story branch back off of (C). But some changes have happened in master (bug 123 which we just merged) since then.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we made a couple of commits in bug 456.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3834499-043E-4BA4-B470-0EA600BB5A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Again, to merge, we checkout back to master which moves our (*) pointer.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A4FB62-9AFB-4EBF-AD3C-F1283AA372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now we merge, connecting the new (H) to both (E) and (G). Note that this merge, especially if there are conflicts, can be unpleasant to perform.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F3CF738-216B-49DE-8D97-A5155E46BB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Now we delete the branch pointer.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But notice the structure we have now. This is very non-linear. That will make it challenging to see the changes independently. And it can get very messy over time.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FA97C5-3190-441E-9F90-001F7CD115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Rebase flow - Let’s go back in time and look at another approach that git enables. So here we are ready to merge.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91DE3EF-8FDF-4D6B-87AD-E151BF25B8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Instead of merging, we “rebase”.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this means is something like this: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 Take the changes we had made against (C) and undo them, but remember what they were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 Re-apply them on (E) instead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C9C097-4FC6-417E-B951-96AC37A3A5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Now when we merge them, we get a nice linear flow.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Also, the actual changeset ordering in the repository mirrors what actually happened. (F’) and (G’) come after E rather than in parallel to it. Also, there is one fewer snapshots in the repository.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CA98BB-0058-4659-BEA3-F31DDC9B7B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3E3668-7873-44A3-BC28-88A2838E278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193B0F-F549-401C-AB69-83B34F8F2F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50F559F-8E7F-4BD2-873B-6F70DC872C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A9B1BC-5C3D-4F0D-9D35-E5934AF0C8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A0C85A0-6127-4DF6-BF8E-DB61E932C7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5A8E72-70AB-444C-869A-A18E6E6C6D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C7617FF-38F1-48F3-9DBB-898BF8903C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F01B99-4455-4846-B93B-8EE7BBD062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A8015F-0529-4935-B0E8-C2D2E47DC4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74D0B-E016-4327-ADE6-026DFBDA9D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563849-8843-4F80-AF93-EAF785F90A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58028E-22FA-4C64-989D-A8590BE149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BD5BB4-C199-4FF5-ADD4-07F308CF1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E7B573-3D3E-472C-AFD4-10F4EBC90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29C3F8-8C27-4AD3-B228-EF1C0EC5A8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0B35D8-496D-45C8-B79E-49ED186A74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A94840-14E3-4FD4-9A6F-8DEBA4080F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565B43-CEBE-4B46-9321-20BDE5BFD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FA6191-9FA7-4816-9541-1DEA58B905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052A9F-E953-46D5-BE27-14DCE88C9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80CBD0-6FBF-45C8-964C-E8F840ED1C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81475D-E0E1-4B1C-857F-94E7C66461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259573-6367-43A5-ABF3-117D1EC91D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43D7FF-2A20-4F6B-9E2D-4436976138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2FEEB98-675A-4E5B-8EB9-B3CFED9CD5C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A9D4C7F-D78E-4C3D-BE23-2A2E44C3871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E72E015-20E4-4AD9-A4A5-81B25224EE3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8A625E-0E2C-4FBE-B84E-64F23922440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17BC6AF-93E6-45FB-9077-20D14ABA70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A81FB-1D3F-4B89-AF5D-8D03301554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3DF524C-9AF5-4DF4-84EE-8ED177BA527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3660FBA-165E-4F27-9055-2C6CA691C3D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892CB84-17BF-41A4-96CB-EB7D9E02CA6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7D4124-729D-4C22-A2C4-13746F5BD0D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761A91D-C15E-48B5-9712-3BCAC709CD9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141D945-7ED9-4112-AE4A-4F14061B96E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0CE4606-13A1-4909-952C-581914039B92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9D90030-1B95-417B-A9CB-113DE4F4B2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F8DE960-530B-44B7-A01D-CCE784F20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15DC8E7-1A94-4523-80C3-7B31BE5108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965470-B629-4269-ABFC-043904405B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5984883-E231-4184-BC9F-E5FD95A1C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A0FCA2E-2611-460F-921D-333C23F74B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5C4A02C-FC22-4370-B47D-A3F3062A0D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C2BF55E-BFA7-4DFE-9221-679D8E33A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955E49B-3F43-4436-B7FF-E811EF58FC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8DBFE26-73C6-49BD-BB29-470207FA6E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72B307-9822-4306-95F2-1E35E54B5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35CE44F-0D6F-4B69-AB7A-135CE99222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27ABE6F-5B09-463E-A7BB-1F8957E227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FAD2BB-FA84-43FB-8565-142399AF43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40DE9-79F5-4930-A629-F4887333D5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2BE9BB-BCDF-4E41-A5B4-17FD6C6222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7E350F-845C-4299-BC53-EC351CDBEA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761CEE-BEFD-4B89-BA3C-83ED987A9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0A3E8F-FBC8-4B5E-855B-A36C895CEE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4C0269-78F5-4FB4-9640-D671FD9475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DCD69F-90C5-46F5-A70A-F11F04FF33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FAB76D-9B40-4E42-BCF6-EAF3101A65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516DC1-50E2-462B-9F64-3EC0ABA34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BFCCEB-ECD7-4891-BFB1-EF2C221CFF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7B1D6E-6A9D-4764-8230-90C7CBCADA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42A7E-AE7E-4130-9ADB-CA5ACAA1C6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FC6190-BE84-4A68-891A-1250DB5E76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0C71C7F-E570-4C35-81CE-1D95502977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AA4B43D-F1EA-4521-B234-0FE727AF4F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FA4A5DE-E326-4D7E-8875-21A9E850CE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0FFD6AF-7BB4-426A-BF61-31A6AAFE39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050BA3A-2177-4ACD-A589-C2C852A079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152640"/>
            <a:ext cx="772128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D4EBFAE-DBE8-4C63-8090-BEB57D94E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4D7C635-B6E2-4983-8DDD-A0D01683B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4A8E8A5-B477-4B2C-AD58-5DA3D4457C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290019D-1BCD-43E0-A392-894B70191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336A91-D926-45F6-848E-FCDAF3A696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13598DA-BEB6-43C8-84FF-F19BF8032B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74F740F-CDE2-4078-93A0-0693E09281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04460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7480080" y="175248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04460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7480080" y="4037040"/>
            <a:ext cx="32713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5283478-3B3C-438B-A4DD-31361BF08D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815800" y="403704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FA3BD-8F40-46B8-88EC-0BFFF37444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815800" y="1752480"/>
            <a:ext cx="4957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4037040"/>
            <a:ext cx="1015992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06308-96F0-453E-A1CC-BCC7509288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6;p1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US" sz="8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809880" y="6492960"/>
            <a:ext cx="4571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Google Shape;22;p2"/>
          <p:cNvSpPr/>
          <p:nvPr/>
        </p:nvSpPr>
        <p:spPr>
          <a:xfrm>
            <a:off x="12001320" y="4846320"/>
            <a:ext cx="190080" cy="2011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23;p2"/>
          <p:cNvSpPr/>
          <p:nvPr/>
        </p:nvSpPr>
        <p:spPr>
          <a:xfrm>
            <a:off x="12001320" y="0"/>
            <a:ext cx="190080" cy="48459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29460CC-BC8E-477A-8DB6-2F69DA2911CC}" type="slidenum"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5;p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16;p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809880" y="6492960"/>
            <a:ext cx="4571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8015DD9-1982-41F0-B29D-2E9961059DA6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5;p1" hidden="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16;p1" hidden="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5680" y="928800"/>
            <a:ext cx="11120040" cy="223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5680" y="3536280"/>
            <a:ext cx="11120040" cy="223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11501280" y="6509880"/>
            <a:ext cx="241920" cy="17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9A0A23B-A463-44BD-BF13-DA30FB0D6153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5;p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6;p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dt" idx="8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9"/>
          </p:nvPr>
        </p:nvSpPr>
        <p:spPr>
          <a:xfrm>
            <a:off x="3809880" y="6492960"/>
            <a:ext cx="4571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0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D2AE0C7-5183-4890-9F68-73C6E7685919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5;p1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16;p1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1447920"/>
            <a:ext cx="10362960" cy="432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n-US" sz="8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228600"/>
            <a:ext cx="1036296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11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12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E17F01E-4B41-4D49-8870-7553DA1F4F63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 idx="13"/>
          </p:nvPr>
        </p:nvSpPr>
        <p:spPr>
          <a:xfrm>
            <a:off x="3809880" y="6492960"/>
            <a:ext cx="4571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00;p14"/>
          <p:cNvSpPr/>
          <p:nvPr/>
        </p:nvSpPr>
        <p:spPr>
          <a:xfrm>
            <a:off x="12001320" y="0"/>
            <a:ext cx="190080" cy="1371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101;p14"/>
          <p:cNvSpPr/>
          <p:nvPr/>
        </p:nvSpPr>
        <p:spPr>
          <a:xfrm>
            <a:off x="12001320" y="1371600"/>
            <a:ext cx="190080" cy="5486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dt" idx="14"/>
          </p:nvPr>
        </p:nvSpPr>
        <p:spPr>
          <a:xfrm>
            <a:off x="609480" y="6172200"/>
            <a:ext cx="4571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ftr" idx="15"/>
          </p:nvPr>
        </p:nvSpPr>
        <p:spPr>
          <a:xfrm>
            <a:off x="3809880" y="6492960"/>
            <a:ext cx="4571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sldNum" idx="16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F19CFDA-F496-494B-BC42-FDDE0B5EFD8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linux.com/news/sudo-or-not-sudo-question/" TargetMode="External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hyperlink" Target="https://github.com/maxbbraun/trump2cash)" TargetMode="Externa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guides.github.com/activities/hello-world/" TargetMode="External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://git-scm.com/" TargetMode="Externa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://gitlab.org/" TargetMode="External"/><Relationship Id="rId5" Type="http://schemas.openxmlformats.org/officeDocument/2006/relationships/hyperlink" Target="https://gitlab.cs.umd.edu/" TargetMode="External"/><Relationship Id="rId6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hyperlink" Target="https://www.google.com/url?sa=i&amp;url=https%3A%2F%2Fmedium.com%2Fdataseries%2Fmastering-matplotlib-part-1-a480109171e3&amp;psig=AOvVaw1GaQ818Wkosj7SvndTURzB&amp;ust=1645102922988000&amp;source=images&amp;cd=vfe&amp;ved=0CAsQjRxqFwoTCJj9-pakhPYCFQAAAAAdAAAAABAD" TargetMode="External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6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6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6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7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362960" cy="457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600" spc="-1" strike="noStrike">
                <a:solidFill>
                  <a:srgbClr val="000000"/>
                </a:solidFill>
                <a:latin typeface="Arial Black"/>
                <a:ea typeface="Arial Black"/>
              </a:rPr>
              <a:t>INTRODUCTION TO </a:t>
            </a:r>
            <a:br/>
            <a:r>
              <a:rPr b="0" lang="en-US" sz="6600" spc="-1" strike="noStrike">
                <a:solidFill>
                  <a:srgbClr val="000000"/>
                </a:solidFill>
                <a:latin typeface="Arial Black"/>
                <a:ea typeface="Arial Black"/>
              </a:rPr>
              <a:t>DATA SCIENCE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90120" y="3986640"/>
            <a:ext cx="91436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d1282e"/>
                </a:solidFill>
                <a:latin typeface="Arial Black"/>
                <a:ea typeface="Arial Black"/>
              </a:rPr>
              <a:t>Elias Gonzalez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Google Shape;182;p26"/>
          <p:cNvSpPr/>
          <p:nvPr/>
        </p:nvSpPr>
        <p:spPr>
          <a:xfrm>
            <a:off x="690120" y="4951080"/>
            <a:ext cx="277632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Lecture #8 – 02/16/2022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CMSC320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Monday &amp; Wednesday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3:30pm – 4:45pm</a:t>
            </a:r>
            <a:br/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https://cmsc320.github.io/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7" name="Google Shape;183;p26" descr=""/>
          <p:cNvPicPr/>
          <p:nvPr/>
        </p:nvPicPr>
        <p:blipFill>
          <a:blip r:embed="rId1"/>
          <a:stretch/>
        </p:blipFill>
        <p:spPr>
          <a:xfrm>
            <a:off x="7892640" y="5257800"/>
            <a:ext cx="3721680" cy="12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291;p35"/>
          <p:cNvGrpSpPr/>
          <p:nvPr/>
        </p:nvGrpSpPr>
        <p:grpSpPr>
          <a:xfrm>
            <a:off x="2204640" y="3429000"/>
            <a:ext cx="6969600" cy="3097080"/>
            <a:chOff x="2204640" y="3429000"/>
            <a:chExt cx="6969600" cy="3097080"/>
          </a:xfrm>
        </p:grpSpPr>
        <p:sp>
          <p:nvSpPr>
            <p:cNvPr id="338" name="Google Shape;292;p35"/>
            <p:cNvSpPr/>
            <p:nvPr/>
          </p:nvSpPr>
          <p:spPr>
            <a:xfrm>
              <a:off x="3026520" y="4118040"/>
              <a:ext cx="1801440" cy="1074600"/>
            </a:xfrm>
            <a:prstGeom prst="ellipse">
              <a:avLst/>
            </a:prstGeom>
            <a:solidFill>
              <a:srgbClr val="c9c9c9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35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Central Repository</a:t>
              </a:r>
              <a:endParaRPr b="0" lang="en-US" sz="1350" spc="-1" strike="noStrike">
                <a:latin typeface="Arial"/>
              </a:endParaRPr>
            </a:p>
          </p:txBody>
        </p:sp>
        <p:sp>
          <p:nvSpPr>
            <p:cNvPr id="339" name="Google Shape;293;p35"/>
            <p:cNvSpPr/>
            <p:nvPr/>
          </p:nvSpPr>
          <p:spPr>
            <a:xfrm>
              <a:off x="2204640" y="3455640"/>
              <a:ext cx="1134000" cy="662040"/>
            </a:xfrm>
            <a:prstGeom prst="ellipse">
              <a:avLst/>
            </a:prstGeom>
            <a:solidFill>
              <a:srgbClr val="c9c9c9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Developer A’s local files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0" name="Google Shape;294;p35"/>
            <p:cNvSpPr/>
            <p:nvPr/>
          </p:nvSpPr>
          <p:spPr>
            <a:xfrm>
              <a:off x="4409280" y="5193000"/>
              <a:ext cx="1134000" cy="662040"/>
            </a:xfrm>
            <a:prstGeom prst="ellipse">
              <a:avLst/>
            </a:prstGeom>
            <a:solidFill>
              <a:srgbClr val="c9c9c9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Developer D’s local files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1" name="Google Shape;295;p35"/>
            <p:cNvSpPr/>
            <p:nvPr/>
          </p:nvSpPr>
          <p:spPr>
            <a:xfrm>
              <a:off x="2204640" y="5193000"/>
              <a:ext cx="1134000" cy="662040"/>
            </a:xfrm>
            <a:prstGeom prst="ellipse">
              <a:avLst/>
            </a:prstGeom>
            <a:solidFill>
              <a:srgbClr val="c9c9c9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Developer C’s local files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2" name="Google Shape;296;p35"/>
            <p:cNvSpPr/>
            <p:nvPr/>
          </p:nvSpPr>
          <p:spPr>
            <a:xfrm>
              <a:off x="4409280" y="3455640"/>
              <a:ext cx="1134000" cy="662040"/>
            </a:xfrm>
            <a:prstGeom prst="ellipse">
              <a:avLst/>
            </a:prstGeom>
            <a:solidFill>
              <a:srgbClr val="c9c9c9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Developer B’s local files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3" name="Google Shape;297;p35"/>
            <p:cNvSpPr/>
            <p:nvPr/>
          </p:nvSpPr>
          <p:spPr>
            <a:xfrm flipH="1" rot="10800000">
              <a:off x="2771640" y="5035680"/>
              <a:ext cx="518040" cy="1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298;p35"/>
            <p:cNvSpPr/>
            <p:nvPr/>
          </p:nvSpPr>
          <p:spPr>
            <a:xfrm>
              <a:off x="2612880" y="4889520"/>
              <a:ext cx="57240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Commit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5" name="Google Shape;299;p35"/>
            <p:cNvSpPr/>
            <p:nvPr/>
          </p:nvSpPr>
          <p:spPr>
            <a:xfrm>
              <a:off x="3290400" y="5035680"/>
              <a:ext cx="48240" cy="48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300;p35"/>
            <p:cNvSpPr/>
            <p:nvPr/>
          </p:nvSpPr>
          <p:spPr>
            <a:xfrm>
              <a:off x="3240360" y="5159520"/>
              <a:ext cx="70632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Checkout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47" name="Google Shape;301;p35"/>
            <p:cNvSpPr/>
            <p:nvPr/>
          </p:nvSpPr>
          <p:spPr>
            <a:xfrm flipH="1">
              <a:off x="3290400" y="3786840"/>
              <a:ext cx="48240" cy="488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302;p35"/>
            <p:cNvSpPr/>
            <p:nvPr/>
          </p:nvSpPr>
          <p:spPr>
            <a:xfrm rot="10800000">
              <a:off x="2772360" y="4118040"/>
              <a:ext cx="518040" cy="1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303;p35"/>
            <p:cNvSpPr/>
            <p:nvPr/>
          </p:nvSpPr>
          <p:spPr>
            <a:xfrm flipH="1">
              <a:off x="4564440" y="4021200"/>
              <a:ext cx="10800" cy="25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304;p35"/>
            <p:cNvSpPr/>
            <p:nvPr/>
          </p:nvSpPr>
          <p:spPr>
            <a:xfrm flipH="1" rot="10800000">
              <a:off x="4564440" y="4118040"/>
              <a:ext cx="411840" cy="1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305;p35"/>
            <p:cNvSpPr/>
            <p:nvPr/>
          </p:nvSpPr>
          <p:spPr>
            <a:xfrm>
              <a:off x="4564440" y="5035680"/>
              <a:ext cx="10800" cy="254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306;p35"/>
            <p:cNvSpPr/>
            <p:nvPr/>
          </p:nvSpPr>
          <p:spPr>
            <a:xfrm rot="10800000">
              <a:off x="4564440" y="5035680"/>
              <a:ext cx="411840" cy="1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307;p35"/>
            <p:cNvSpPr/>
            <p:nvPr/>
          </p:nvSpPr>
          <p:spPr>
            <a:xfrm>
              <a:off x="3906360" y="5159520"/>
              <a:ext cx="70632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Checkout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54" name="Google Shape;308;p35"/>
            <p:cNvSpPr/>
            <p:nvPr/>
          </p:nvSpPr>
          <p:spPr>
            <a:xfrm>
              <a:off x="4659840" y="4896000"/>
              <a:ext cx="57240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Commit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55" name="Google Shape;309;p35"/>
            <p:cNvSpPr/>
            <p:nvPr/>
          </p:nvSpPr>
          <p:spPr>
            <a:xfrm>
              <a:off x="3255480" y="3908520"/>
              <a:ext cx="57240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Commit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56" name="Google Shape;310;p35"/>
            <p:cNvSpPr/>
            <p:nvPr/>
          </p:nvSpPr>
          <p:spPr>
            <a:xfrm>
              <a:off x="4005720" y="3959640"/>
              <a:ext cx="57240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Commit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57" name="Google Shape;311;p35"/>
            <p:cNvSpPr/>
            <p:nvPr/>
          </p:nvSpPr>
          <p:spPr>
            <a:xfrm>
              <a:off x="4718160" y="4191480"/>
              <a:ext cx="70632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Checkout</a:t>
              </a:r>
              <a:endParaRPr b="0" lang="en-US" sz="820" spc="-1" strike="noStrike">
                <a:latin typeface="Arial"/>
              </a:endParaRPr>
            </a:p>
          </p:txBody>
        </p:sp>
        <p:sp>
          <p:nvSpPr>
            <p:cNvPr id="358" name="Google Shape;312;p35"/>
            <p:cNvSpPr/>
            <p:nvPr/>
          </p:nvSpPr>
          <p:spPr>
            <a:xfrm>
              <a:off x="2394000" y="4184280"/>
              <a:ext cx="706320" cy="21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82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Checkout</a:t>
              </a:r>
              <a:endParaRPr b="0" lang="en-US" sz="820" spc="-1" strike="noStrike">
                <a:latin typeface="Arial"/>
              </a:endParaRPr>
            </a:p>
          </p:txBody>
        </p:sp>
        <p:grpSp>
          <p:nvGrpSpPr>
            <p:cNvPr id="359" name="Google Shape;313;p35"/>
            <p:cNvGrpSpPr/>
            <p:nvPr/>
          </p:nvGrpSpPr>
          <p:grpSpPr>
            <a:xfrm>
              <a:off x="5555160" y="3455640"/>
              <a:ext cx="3619080" cy="2903400"/>
              <a:chOff x="5555160" y="3455640"/>
              <a:chExt cx="3619080" cy="2903400"/>
            </a:xfrm>
          </p:grpSpPr>
          <p:sp>
            <p:nvSpPr>
              <p:cNvPr id="360" name="Google Shape;314;p35"/>
              <p:cNvSpPr/>
              <p:nvPr/>
            </p:nvSpPr>
            <p:spPr>
              <a:xfrm>
                <a:off x="5768280" y="3845520"/>
                <a:ext cx="893520" cy="893520"/>
              </a:xfrm>
              <a:prstGeom prst="ellipse">
                <a:avLst/>
              </a:prstGeom>
              <a:solidFill>
                <a:srgbClr val="c9c9c9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Dev A’s Repo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61" name="Google Shape;315;p35"/>
              <p:cNvSpPr/>
              <p:nvPr/>
            </p:nvSpPr>
            <p:spPr>
              <a:xfrm>
                <a:off x="6237000" y="5268600"/>
                <a:ext cx="893520" cy="893520"/>
              </a:xfrm>
              <a:prstGeom prst="ellipse">
                <a:avLst/>
              </a:prstGeom>
              <a:solidFill>
                <a:srgbClr val="c9c9c9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Dev B’s Repo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62" name="Google Shape;316;p35"/>
              <p:cNvSpPr/>
              <p:nvPr/>
            </p:nvSpPr>
            <p:spPr>
              <a:xfrm>
                <a:off x="7518960" y="3524760"/>
                <a:ext cx="893520" cy="893520"/>
              </a:xfrm>
              <a:prstGeom prst="ellipse">
                <a:avLst/>
              </a:prstGeom>
              <a:solidFill>
                <a:srgbClr val="c9c9c9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Dev C’s Repo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63" name="Google Shape;317;p35"/>
              <p:cNvSpPr/>
              <p:nvPr/>
            </p:nvSpPr>
            <p:spPr>
              <a:xfrm>
                <a:off x="7630200" y="4813560"/>
                <a:ext cx="893520" cy="893520"/>
              </a:xfrm>
              <a:prstGeom prst="ellipse">
                <a:avLst/>
              </a:prstGeom>
              <a:solidFill>
                <a:srgbClr val="c9c9c9"/>
              </a:solidFill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Dev D’s Repo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64" name="Google Shape;318;p35"/>
              <p:cNvSpPr/>
              <p:nvPr/>
            </p:nvSpPr>
            <p:spPr>
              <a:xfrm>
                <a:off x="6215040" y="4739400"/>
                <a:ext cx="152640" cy="659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319;p35"/>
              <p:cNvSpPr/>
              <p:nvPr/>
            </p:nvSpPr>
            <p:spPr>
              <a:xfrm flipH="1" rot="10800000">
                <a:off x="6661800" y="3656160"/>
                <a:ext cx="987480" cy="636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320;p35"/>
              <p:cNvSpPr/>
              <p:nvPr/>
            </p:nvSpPr>
            <p:spPr>
              <a:xfrm flipH="1">
                <a:off x="8077320" y="4287960"/>
                <a:ext cx="204480" cy="525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Google Shape;321;p35"/>
              <p:cNvSpPr/>
              <p:nvPr/>
            </p:nvSpPr>
            <p:spPr>
              <a:xfrm flipH="1" rot="10800000">
                <a:off x="7131240" y="5261040"/>
                <a:ext cx="498960" cy="454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322;p35"/>
              <p:cNvSpPr/>
              <p:nvPr/>
            </p:nvSpPr>
            <p:spPr>
              <a:xfrm flipH="1">
                <a:off x="6999480" y="4287960"/>
                <a:ext cx="649080" cy="11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323;p35"/>
              <p:cNvSpPr/>
              <p:nvPr/>
            </p:nvSpPr>
            <p:spPr>
              <a:xfrm>
                <a:off x="6531120" y="4608360"/>
                <a:ext cx="1229400" cy="335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Google Shape;324;p35"/>
              <p:cNvSpPr/>
              <p:nvPr/>
            </p:nvSpPr>
            <p:spPr>
              <a:xfrm rot="5400000">
                <a:off x="5991840" y="3753000"/>
                <a:ext cx="130680" cy="315720"/>
              </a:xfrm>
              <a:prstGeom prst="curvedConnector3">
                <a:avLst>
                  <a:gd name="adj1" fmla="val -1298701"/>
                </a:avLst>
              </a:pr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Google Shape;325;p35"/>
              <p:cNvSpPr/>
              <p:nvPr/>
            </p:nvSpPr>
            <p:spPr>
              <a:xfrm flipH="1" rot="16200000">
                <a:off x="6460200" y="5939280"/>
                <a:ext cx="130680" cy="315720"/>
              </a:xfrm>
              <a:prstGeom prst="curvedConnector3">
                <a:avLst>
                  <a:gd name="adj1" fmla="val -824254"/>
                </a:avLst>
              </a:pr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326;p35"/>
              <p:cNvSpPr/>
              <p:nvPr/>
            </p:nvSpPr>
            <p:spPr>
              <a:xfrm rot="10800000">
                <a:off x="8282160" y="3656160"/>
                <a:ext cx="130680" cy="315720"/>
              </a:xfrm>
              <a:prstGeom prst="curvedConnector4">
                <a:avLst>
                  <a:gd name="adj1" fmla="val 129053"/>
                  <a:gd name="adj2" fmla="val 599269"/>
                </a:avLst>
              </a:pr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Google Shape;327;p35"/>
              <p:cNvSpPr/>
              <p:nvPr/>
            </p:nvSpPr>
            <p:spPr>
              <a:xfrm rot="10800000">
                <a:off x="8393760" y="4944960"/>
                <a:ext cx="130680" cy="315720"/>
              </a:xfrm>
              <a:prstGeom prst="curvedConnector4">
                <a:avLst>
                  <a:gd name="adj1" fmla="val 110097"/>
                  <a:gd name="adj2" fmla="val 652650"/>
                </a:avLst>
              </a:prstGeom>
              <a:noFill/>
              <a:ln w="127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Google Shape;328;p35"/>
              <p:cNvSpPr/>
              <p:nvPr/>
            </p:nvSpPr>
            <p:spPr>
              <a:xfrm>
                <a:off x="5641560" y="3455640"/>
                <a:ext cx="64980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Commit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75" name="Google Shape;329;p35"/>
              <p:cNvSpPr/>
              <p:nvPr/>
            </p:nvSpPr>
            <p:spPr>
              <a:xfrm>
                <a:off x="8412840" y="3478680"/>
                <a:ext cx="64980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Commit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76" name="Google Shape;330;p35"/>
              <p:cNvSpPr/>
              <p:nvPr/>
            </p:nvSpPr>
            <p:spPr>
              <a:xfrm>
                <a:off x="8524440" y="4512960"/>
                <a:ext cx="64980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Commit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77" name="Google Shape;331;p35"/>
              <p:cNvSpPr/>
              <p:nvPr/>
            </p:nvSpPr>
            <p:spPr>
              <a:xfrm>
                <a:off x="6612120" y="6141600"/>
                <a:ext cx="64980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Commit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78" name="Google Shape;332;p35"/>
              <p:cNvSpPr/>
              <p:nvPr/>
            </p:nvSpPr>
            <p:spPr>
              <a:xfrm>
                <a:off x="6484680" y="3713400"/>
                <a:ext cx="84924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79" name="Google Shape;333;p35"/>
              <p:cNvSpPr/>
              <p:nvPr/>
            </p:nvSpPr>
            <p:spPr>
              <a:xfrm>
                <a:off x="5555160" y="5124960"/>
                <a:ext cx="86472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80" name="Google Shape;334;p35"/>
              <p:cNvSpPr/>
              <p:nvPr/>
            </p:nvSpPr>
            <p:spPr>
              <a:xfrm>
                <a:off x="7131240" y="5625360"/>
                <a:ext cx="82044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81" name="Google Shape;335;p35"/>
              <p:cNvSpPr/>
              <p:nvPr/>
            </p:nvSpPr>
            <p:spPr>
              <a:xfrm>
                <a:off x="8189640" y="4328640"/>
                <a:ext cx="87300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82" name="Google Shape;336;p35"/>
              <p:cNvSpPr/>
              <p:nvPr/>
            </p:nvSpPr>
            <p:spPr>
              <a:xfrm>
                <a:off x="6581160" y="4466880"/>
                <a:ext cx="81252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  <p:sp>
            <p:nvSpPr>
              <p:cNvPr id="383" name="Google Shape;337;p35"/>
              <p:cNvSpPr/>
              <p:nvPr/>
            </p:nvSpPr>
            <p:spPr>
              <a:xfrm>
                <a:off x="7380720" y="4554000"/>
                <a:ext cx="8254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-US" sz="820" spc="-1" strike="noStrike">
                    <a:solidFill>
                      <a:srgbClr val="000000"/>
                    </a:solidFill>
                    <a:latin typeface="Consolas"/>
                    <a:ea typeface="Consolas"/>
                  </a:rPr>
                  <a:t>Push/Fetch</a:t>
                </a:r>
                <a:endParaRPr b="0" lang="en-US" sz="820" spc="-1" strike="noStrike">
                  <a:latin typeface="Arial"/>
                </a:endParaRPr>
              </a:p>
            </p:txBody>
          </p:sp>
        </p:grpSp>
        <p:sp>
          <p:nvSpPr>
            <p:cNvPr id="384" name="Google Shape;338;p35"/>
            <p:cNvSpPr/>
            <p:nvPr/>
          </p:nvSpPr>
          <p:spPr>
            <a:xfrm>
              <a:off x="3044520" y="5947560"/>
              <a:ext cx="1757160" cy="411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5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Centralized Version Control System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385" name="Google Shape;339;p35"/>
            <p:cNvSpPr/>
            <p:nvPr/>
          </p:nvSpPr>
          <p:spPr>
            <a:xfrm>
              <a:off x="7139880" y="5946480"/>
              <a:ext cx="1757160" cy="411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5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Distributed Version Control System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386" name="Google Shape;340;p35"/>
            <p:cNvSpPr/>
            <p:nvPr/>
          </p:nvSpPr>
          <p:spPr>
            <a:xfrm>
              <a:off x="5627880" y="3429000"/>
              <a:ext cx="360" cy="309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" name="Google Shape;341;p35"/>
          <p:cNvSpPr/>
          <p:nvPr/>
        </p:nvSpPr>
        <p:spPr>
          <a:xfrm>
            <a:off x="2152440" y="1131120"/>
            <a:ext cx="788580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342;p35"/>
          <p:cNvSpPr/>
          <p:nvPr/>
        </p:nvSpPr>
        <p:spPr>
          <a:xfrm>
            <a:off x="2181240" y="1949760"/>
            <a:ext cx="423828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DISTRIBUTED VERSION CONTROL SYSTEMS (DVCS)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 central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Every repository has every commit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Examples: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Git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Mercurial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8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5FB4521-2EE4-441F-9FC1-076EF5869155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10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WHAT IS GIT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a version control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Developed as a repository system for both local and remote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Allows teammates to work simultaneously on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Tracks each commit, allowing for a detailed documentation of the project along every step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Allows for advanced merging and branching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Google Shape;352;p36" descr=""/>
          <p:cNvPicPr/>
          <p:nvPr/>
        </p:nvPicPr>
        <p:blipFill>
          <a:blip r:embed="rId1"/>
          <a:stretch/>
        </p:blipFill>
        <p:spPr>
          <a:xfrm>
            <a:off x="3835080" y="4843800"/>
            <a:ext cx="3912120" cy="1633320"/>
          </a:xfrm>
          <a:prstGeom prst="rect">
            <a:avLst/>
          </a:prstGeom>
          <a:ln w="0">
            <a:noFill/>
          </a:ln>
        </p:spPr>
      </p:pic>
      <p:sp>
        <p:nvSpPr>
          <p:cNvPr id="395" name="PlaceHolder 3"/>
          <p:cNvSpPr>
            <a:spLocks noGrp="1"/>
          </p:cNvSpPr>
          <p:nvPr>
            <p:ph type="sldNum" idx="29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BF58DD7-B43B-43E7-91FC-47A46145C85B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 SHORT HISTORY OF GIT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74397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Linux kernel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1991-2002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Changes passed around as archived file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2002-2005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Using a DVCS called BitKeeper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2005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Relationship broke down between two communities (BitKeeper licensing issues)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0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18739AC-250D-43C8-AF3F-1B323D48313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12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99" name="Google Shape;362;p37" descr=""/>
          <p:cNvPicPr/>
          <p:nvPr/>
        </p:nvPicPr>
        <p:blipFill>
          <a:blip r:embed="rId1"/>
          <a:stretch/>
        </p:blipFill>
        <p:spPr>
          <a:xfrm>
            <a:off x="7051320" y="1139400"/>
            <a:ext cx="4794480" cy="57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 SHORT HISTORY OF GIT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Goals: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Simple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Strong support for non-linear development (thousands of parallel branches)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Fully distributed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– not a requirement, can be centralized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Able to handle large projects like the Linux kernel efficiently (speed and data size)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1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CEF496B-589A-4091-B3CD-4DE7A2016697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13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 SHORT HISTORY OF GIT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Popularity: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now the most widely used source code management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50% of professional software developers use Git (often through GitHub) as their primary source control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2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C0BDE7D-8487-4B17-8A7A-241C8C1A961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14</a:t>
            </a:fld>
            <a:endParaRPr b="0" lang="en-US" sz="2400" spc="-1" strike="noStrike">
              <a:latin typeface="Times New Roman"/>
            </a:endParaRPr>
          </a:p>
        </p:txBody>
      </p:sp>
      <p:grpSp>
        <p:nvGrpSpPr>
          <p:cNvPr id="406" name="Google Shape;378;p39"/>
          <p:cNvGrpSpPr/>
          <p:nvPr/>
        </p:nvGrpSpPr>
        <p:grpSpPr>
          <a:xfrm>
            <a:off x="2828520" y="2983320"/>
            <a:ext cx="5175720" cy="657720"/>
            <a:chOff x="2828520" y="2983320"/>
            <a:chExt cx="5175720" cy="657720"/>
          </a:xfrm>
        </p:grpSpPr>
        <p:sp>
          <p:nvSpPr>
            <p:cNvPr id="407" name="Google Shape;379;p39"/>
            <p:cNvSpPr/>
            <p:nvPr/>
          </p:nvSpPr>
          <p:spPr>
            <a:xfrm rot="10800000">
              <a:off x="2828520" y="2983320"/>
              <a:ext cx="1228680" cy="46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380;p39"/>
            <p:cNvSpPr/>
            <p:nvPr/>
          </p:nvSpPr>
          <p:spPr>
            <a:xfrm>
              <a:off x="4012200" y="3305880"/>
              <a:ext cx="3992040" cy="33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[citation needed, IMO much more ☺]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409" name="Google Shape;381;p39" descr=""/>
          <p:cNvPicPr/>
          <p:nvPr/>
        </p:nvPicPr>
        <p:blipFill>
          <a:blip r:embed="rId1"/>
          <a:stretch/>
        </p:blipFill>
        <p:spPr>
          <a:xfrm>
            <a:off x="1523880" y="3851280"/>
            <a:ext cx="9143640" cy="300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IN INDUSTRY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Companies and projects currently using Git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Google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Facebook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396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SzPct val="90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Microsoft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Netflix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Ruby on Rails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Gnome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KDE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Eclipse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5048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X.org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3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F866208-6554-4AFF-B9C9-41B24C9D9E99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15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413" name="Google Shape;390;p40" descr=""/>
          <p:cNvPicPr/>
          <p:nvPr/>
        </p:nvPicPr>
        <p:blipFill>
          <a:blip r:embed="rId1"/>
          <a:stretch/>
        </p:blipFill>
        <p:spPr>
          <a:xfrm>
            <a:off x="7089480" y="1524240"/>
            <a:ext cx="4151160" cy="41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BASICS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Snapshots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not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picture of what all your files look like at that moment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a file has not changed, store a reference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Nearly every operation is local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Browsing the history of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See changes between two versions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4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F6797EA-18E2-4D87-B36C-022CFDC0047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WHY GIT IS BETTER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tracks the content rather than the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Branches are lightweight, and merging is a simple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Allows for a more streamlined offline development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Repositories are smaller in size and are stored in a single .git directory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Allows for advanced staging operations, and the use of stashing when working through troublesome sections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5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DA1F198-5377-4AA9-916E-CB34616D118D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17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962280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Important Command Line Commands!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962280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Important Command Line Commands!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cd- Change directory, must be followed by a folder to enter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ls - List files and folders in current directory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git- Must precede any git commands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Sudo- </a:t>
            </a:r>
            <a:r>
              <a:rPr b="1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1"/>
              </a:rPr>
              <a:t>On linux machines, used whenever permission is needed to execute command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code- Followed by a folder or file, opens it in VScode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THE DATA LIFECYCLE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Num" idx="20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AC8E31F-03C3-4068-A9AA-F06F633BB74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270" name="Google Shape;191;p27"/>
          <p:cNvSpPr/>
          <p:nvPr/>
        </p:nvSpPr>
        <p:spPr>
          <a:xfrm>
            <a:off x="850680" y="2193120"/>
            <a:ext cx="1614600" cy="246348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Data collection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1" name="Google Shape;192;p27"/>
          <p:cNvGrpSpPr/>
          <p:nvPr/>
        </p:nvGrpSpPr>
        <p:grpSpPr>
          <a:xfrm>
            <a:off x="2465640" y="2193120"/>
            <a:ext cx="2218320" cy="2463480"/>
            <a:chOff x="2465640" y="2193120"/>
            <a:chExt cx="2218320" cy="2463480"/>
          </a:xfrm>
        </p:grpSpPr>
        <p:sp>
          <p:nvSpPr>
            <p:cNvPr id="272" name="Google Shape;193;p27"/>
            <p:cNvSpPr/>
            <p:nvPr/>
          </p:nvSpPr>
          <p:spPr>
            <a:xfrm>
              <a:off x="3069360" y="2193120"/>
              <a:ext cx="1614600" cy="246348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Data processing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" name="Google Shape;194;p27"/>
            <p:cNvSpPr/>
            <p:nvPr/>
          </p:nvSpPr>
          <p:spPr>
            <a:xfrm>
              <a:off x="246564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dk1"/>
            </a:solidFill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4" name="Google Shape;195;p27"/>
          <p:cNvSpPr/>
          <p:nvPr/>
        </p:nvSpPr>
        <p:spPr>
          <a:xfrm rot="5400000">
            <a:off x="2767680" y="3547800"/>
            <a:ext cx="360" cy="2218680"/>
          </a:xfrm>
          <a:prstGeom prst="curvedConnector3">
            <a:avLst>
              <a:gd name="adj1" fmla="val 46132250"/>
            </a:avLst>
          </a:prstGeom>
          <a:noFill/>
          <a:ln w="41275">
            <a:solidFill>
              <a:srgbClr val="000000"/>
            </a:solidFill>
            <a:round/>
            <a:tailEnd len="med" type="triangle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75" name="Google Shape;196;p27"/>
          <p:cNvGrpSpPr/>
          <p:nvPr/>
        </p:nvGrpSpPr>
        <p:grpSpPr>
          <a:xfrm>
            <a:off x="4684680" y="2193120"/>
            <a:ext cx="2218320" cy="2463480"/>
            <a:chOff x="4684680" y="2193120"/>
            <a:chExt cx="2218320" cy="2463480"/>
          </a:xfrm>
        </p:grpSpPr>
        <p:sp>
          <p:nvSpPr>
            <p:cNvPr id="276" name="Google Shape;197;p27"/>
            <p:cNvSpPr/>
            <p:nvPr/>
          </p:nvSpPr>
          <p:spPr>
            <a:xfrm>
              <a:off x="5288400" y="2193120"/>
              <a:ext cx="1614600" cy="246348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Exploratory analysis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&amp;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Data viz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7" name="Google Shape;198;p27"/>
            <p:cNvSpPr/>
            <p:nvPr/>
          </p:nvSpPr>
          <p:spPr>
            <a:xfrm>
              <a:off x="468468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8" name="Google Shape;199;p27"/>
          <p:cNvGrpSpPr/>
          <p:nvPr/>
        </p:nvGrpSpPr>
        <p:grpSpPr>
          <a:xfrm>
            <a:off x="1658160" y="4656960"/>
            <a:ext cx="4437720" cy="360"/>
            <a:chOff x="1658160" y="4656960"/>
            <a:chExt cx="4437720" cy="360"/>
          </a:xfrm>
        </p:grpSpPr>
        <p:sp>
          <p:nvSpPr>
            <p:cNvPr id="279" name="Google Shape;200;p27"/>
            <p:cNvSpPr/>
            <p:nvPr/>
          </p:nvSpPr>
          <p:spPr>
            <a:xfrm rot="5400000">
              <a:off x="498636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201;p27"/>
            <p:cNvSpPr/>
            <p:nvPr/>
          </p:nvSpPr>
          <p:spPr>
            <a:xfrm rot="5400000">
              <a:off x="3876840" y="2437920"/>
              <a:ext cx="360" cy="4437720"/>
            </a:xfrm>
            <a:prstGeom prst="curvedConnector3">
              <a:avLst>
                <a:gd name="adj1" fmla="val -974502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" name="Google Shape;202;p27"/>
          <p:cNvGrpSpPr/>
          <p:nvPr/>
        </p:nvGrpSpPr>
        <p:grpSpPr>
          <a:xfrm>
            <a:off x="6903360" y="2193120"/>
            <a:ext cx="2218680" cy="2463480"/>
            <a:chOff x="6903360" y="2193120"/>
            <a:chExt cx="2218680" cy="2463480"/>
          </a:xfrm>
        </p:grpSpPr>
        <p:sp>
          <p:nvSpPr>
            <p:cNvPr id="282" name="Google Shape;203;p27"/>
            <p:cNvSpPr/>
            <p:nvPr/>
          </p:nvSpPr>
          <p:spPr>
            <a:xfrm>
              <a:off x="7507440" y="2193120"/>
              <a:ext cx="1614600" cy="246348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Analysis, hypothesis testing, &amp; ML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3" name="Google Shape;204;p27"/>
            <p:cNvSpPr/>
            <p:nvPr/>
          </p:nvSpPr>
          <p:spPr>
            <a:xfrm>
              <a:off x="690336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oogle Shape;205;p27"/>
          <p:cNvGrpSpPr/>
          <p:nvPr/>
        </p:nvGrpSpPr>
        <p:grpSpPr>
          <a:xfrm>
            <a:off x="1658520" y="4656960"/>
            <a:ext cx="6656400" cy="360"/>
            <a:chOff x="1658520" y="4656960"/>
            <a:chExt cx="6656400" cy="360"/>
          </a:xfrm>
        </p:grpSpPr>
        <p:sp>
          <p:nvSpPr>
            <p:cNvPr id="285" name="Google Shape;206;p27"/>
            <p:cNvSpPr/>
            <p:nvPr/>
          </p:nvSpPr>
          <p:spPr>
            <a:xfrm rot="5400000">
              <a:off x="720540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207;p27"/>
            <p:cNvSpPr/>
            <p:nvPr/>
          </p:nvSpPr>
          <p:spPr>
            <a:xfrm rot="5400000">
              <a:off x="6095880" y="2437920"/>
              <a:ext cx="360" cy="4437720"/>
            </a:xfrm>
            <a:prstGeom prst="curvedConnector3">
              <a:avLst>
                <a:gd name="adj1" fmla="val -869394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208;p27"/>
            <p:cNvSpPr/>
            <p:nvPr/>
          </p:nvSpPr>
          <p:spPr>
            <a:xfrm rot="5400000">
              <a:off x="4986360" y="1328760"/>
              <a:ext cx="360" cy="6656400"/>
            </a:xfrm>
            <a:prstGeom prst="curvedConnector3">
              <a:avLst>
                <a:gd name="adj1" fmla="val 707277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oogle Shape;209;p27"/>
          <p:cNvGrpSpPr/>
          <p:nvPr/>
        </p:nvGrpSpPr>
        <p:grpSpPr>
          <a:xfrm>
            <a:off x="9122400" y="2193120"/>
            <a:ext cx="2218680" cy="2463480"/>
            <a:chOff x="9122400" y="2193120"/>
            <a:chExt cx="2218680" cy="2463480"/>
          </a:xfrm>
        </p:grpSpPr>
        <p:sp>
          <p:nvSpPr>
            <p:cNvPr id="289" name="Google Shape;210;p27"/>
            <p:cNvSpPr/>
            <p:nvPr/>
          </p:nvSpPr>
          <p:spPr>
            <a:xfrm>
              <a:off x="9726480" y="2193120"/>
              <a:ext cx="1614600" cy="246348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Insight &amp; Policy Decision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0" name="Google Shape;211;p27"/>
            <p:cNvSpPr/>
            <p:nvPr/>
          </p:nvSpPr>
          <p:spPr>
            <a:xfrm>
              <a:off x="912240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" name="Google Shape;212;p27"/>
          <p:cNvGrpSpPr/>
          <p:nvPr/>
        </p:nvGrpSpPr>
        <p:grpSpPr>
          <a:xfrm>
            <a:off x="1658520" y="4656960"/>
            <a:ext cx="8875440" cy="360"/>
            <a:chOff x="1658520" y="4656960"/>
            <a:chExt cx="8875440" cy="360"/>
          </a:xfrm>
        </p:grpSpPr>
        <p:sp>
          <p:nvSpPr>
            <p:cNvPr id="292" name="Google Shape;213;p27"/>
            <p:cNvSpPr/>
            <p:nvPr/>
          </p:nvSpPr>
          <p:spPr>
            <a:xfrm rot="5400000">
              <a:off x="942444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214;p27"/>
            <p:cNvSpPr/>
            <p:nvPr/>
          </p:nvSpPr>
          <p:spPr>
            <a:xfrm rot="5400000">
              <a:off x="8314920" y="2437920"/>
              <a:ext cx="360" cy="4437720"/>
            </a:xfrm>
            <a:prstGeom prst="curvedConnector3">
              <a:avLst>
                <a:gd name="adj1" fmla="val -1184725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215;p27"/>
            <p:cNvSpPr/>
            <p:nvPr/>
          </p:nvSpPr>
          <p:spPr>
            <a:xfrm rot="5400000">
              <a:off x="7205400" y="1328760"/>
              <a:ext cx="360" cy="6656400"/>
            </a:xfrm>
            <a:prstGeom prst="curvedConnector3">
              <a:avLst>
                <a:gd name="adj1" fmla="val 812391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216;p27"/>
            <p:cNvSpPr/>
            <p:nvPr/>
          </p:nvSpPr>
          <p:spPr>
            <a:xfrm rot="5400000">
              <a:off x="6095880" y="219240"/>
              <a:ext cx="360" cy="8875440"/>
            </a:xfrm>
            <a:prstGeom prst="curvedConnector3">
              <a:avLst>
                <a:gd name="adj1" fmla="val 2704394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6" name="Google Shape;217;p27"/>
          <p:cNvGrpSpPr/>
          <p:nvPr/>
        </p:nvGrpSpPr>
        <p:grpSpPr>
          <a:xfrm>
            <a:off x="1998720" y="4527720"/>
            <a:ext cx="7906680" cy="2126520"/>
            <a:chOff x="1998720" y="4527720"/>
            <a:chExt cx="7906680" cy="2126520"/>
          </a:xfrm>
        </p:grpSpPr>
        <p:sp>
          <p:nvSpPr>
            <p:cNvPr id="297" name="Google Shape;218;p27"/>
            <p:cNvSpPr/>
            <p:nvPr/>
          </p:nvSpPr>
          <p:spPr>
            <a:xfrm>
              <a:off x="1998720" y="5587560"/>
              <a:ext cx="7906680" cy="10666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3200" spc="-1" strike="noStrike">
                  <a:solidFill>
                    <a:srgbClr val="526db0"/>
                  </a:solidFill>
                  <a:latin typeface="Arial"/>
                  <a:ea typeface="Arial"/>
                </a:rPr>
                <a:t>Version control for tracking code/data and for managing collaboration.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98" name="Google Shape;219;p27"/>
            <p:cNvSpPr/>
            <p:nvPr/>
          </p:nvSpPr>
          <p:spPr>
            <a:xfrm rot="1350000">
              <a:off x="5217840" y="4608720"/>
              <a:ext cx="629280" cy="102996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4d6bb4"/>
            </a:solidFill>
            <a:ln w="12700">
              <a:solidFill>
                <a:srgbClr val="4d69ad"/>
              </a:solidFill>
              <a:round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828720" y="389160"/>
            <a:ext cx="6136920" cy="111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Other Vocab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474120" y="1717560"/>
            <a:ext cx="1157760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09480" indent="-3049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Fork- Making a copy of a branch and allowing you to make changes freely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3049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Branch- The stream you create by forking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3049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Master/Main- Main Branch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609480" indent="-3049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Merge- Merges the stream you forked back into the master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6" name="Google Shape;423;p45" descr=""/>
          <p:cNvPicPr/>
          <p:nvPr/>
        </p:nvPicPr>
        <p:blipFill>
          <a:blip r:embed="rId1"/>
          <a:stretch/>
        </p:blipFill>
        <p:spPr>
          <a:xfrm>
            <a:off x="2774160" y="4331880"/>
            <a:ext cx="2937600" cy="249732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424;p45" descr=""/>
          <p:cNvPicPr/>
          <p:nvPr/>
        </p:nvPicPr>
        <p:blipFill>
          <a:blip r:embed="rId2"/>
          <a:stretch/>
        </p:blipFill>
        <p:spPr>
          <a:xfrm>
            <a:off x="6966000" y="4337640"/>
            <a:ext cx="2937600" cy="248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828720" y="389160"/>
            <a:ext cx="6136920" cy="111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Other Vocab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828720" y="1705320"/>
            <a:ext cx="1157760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status → To see if there are any changes to commit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09480" indent="-3049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28720" y="389160"/>
            <a:ext cx="6136920" cy="111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Other Vocab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828720" y="1742400"/>
            <a:ext cx="1157760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status → To see if there are any changes to commit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fetch [remote]→ See if there is anything to pull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pull → Actually pulling from upstream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09480" indent="-3049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Why you should care: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Many places use legacy systems that will cause problems in the future – be the change you believe in!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much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faster than SVN: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Coded in C, which allows for a great amount of optimization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Accomplishes much of the logic client side, thereby reducing time needed for 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Developed to work on the Linux kernel, so that large project manipulation is at the forefront of the benchmarks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6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61A0B3D-D38F-4580-9368-3C64B8BAF5A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23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9" dur="indefinite" restart="never" nodeType="tmRoot">
          <p:childTnLst>
            <p:seq>
              <p:cTn id="370" dur="indefinite" nodeType="mainSeq">
                <p:childTnLst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Speed benchmarks: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Benchmarks performed by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7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60B6B67-A79A-486C-A082-E0D890C7ACB5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24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438" name="Google Shape;452;p49" descr=""/>
          <p:cNvPicPr/>
          <p:nvPr/>
        </p:nvPicPr>
        <p:blipFill>
          <a:blip r:embed="rId1"/>
          <a:stretch/>
        </p:blipFill>
        <p:spPr>
          <a:xfrm>
            <a:off x="2793240" y="2320920"/>
            <a:ext cx="6220440" cy="241920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453;p49" descr="Faster | Netflix"/>
          <p:cNvPicPr/>
          <p:nvPr/>
        </p:nvPicPr>
        <p:blipFill>
          <a:blip r:embed="rId2"/>
          <a:stretch/>
        </p:blipFill>
        <p:spPr>
          <a:xfrm>
            <a:off x="401400" y="2242440"/>
            <a:ext cx="11004120" cy="467640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454;p49" descr="Code.org - Wikipedia"/>
          <p:cNvPicPr/>
          <p:nvPr/>
        </p:nvPicPr>
        <p:blipFill>
          <a:blip r:embed="rId3"/>
          <a:stretch/>
        </p:blipFill>
        <p:spPr>
          <a:xfrm rot="1800000">
            <a:off x="5943600" y="5589360"/>
            <a:ext cx="902160" cy="8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significantly smaller than SVN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 files are contained in a small decentralized .git file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the case of Mozilla’s projects, a Git repository was 30 times smaller than an identical SVN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Entire Linux kernel with 5 years of versioning contained in a single 1 GB .git file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SVN carries two complete copies of each file, while Git maintains a simple and separate 100 bytes of data per file, noting changes and supporting operations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Nice because you can (and do!) store the whole thing locally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8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810E982-F2CB-40ED-9DC3-A62DF0CCB226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25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444" name="Google Shape;462;p50" descr=""/>
          <p:cNvPicPr/>
          <p:nvPr/>
        </p:nvPicPr>
        <p:blipFill>
          <a:blip r:embed="rId1"/>
          <a:stretch/>
        </p:blipFill>
        <p:spPr>
          <a:xfrm>
            <a:off x="3053160" y="5603400"/>
            <a:ext cx="2347200" cy="1254240"/>
          </a:xfrm>
          <a:prstGeom prst="rect">
            <a:avLst/>
          </a:prstGeom>
          <a:ln w="0">
            <a:noFill/>
          </a:ln>
        </p:spPr>
      </p:pic>
      <p:pic>
        <p:nvPicPr>
          <p:cNvPr id="445" name="Google Shape;463;p50" descr=""/>
          <p:cNvPicPr/>
          <p:nvPr/>
        </p:nvPicPr>
        <p:blipFill>
          <a:blip r:embed="rId2"/>
          <a:stretch/>
        </p:blipFill>
        <p:spPr>
          <a:xfrm>
            <a:off x="6472800" y="5645880"/>
            <a:ext cx="1541160" cy="10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7" dur="indefinite" restart="never" nodeType="tmRoot">
          <p:childTnLst>
            <p:seq>
              <p:cTn id="438" dur="indefinite" nodeType="mainSeq">
                <p:childTnLst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more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secure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than SVN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All commits are uniquely hashed for both security and indexing purposes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Commits can be authenticated through numerous means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1680" indent="-3430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the case of SSH commits, a key may be provided by both the client and server to guarantee authenticity and prevent against unauthorized access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9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AA59AEC-E3A1-4C71-A434-F6828E44F1C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26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9" dur="indefinite" restart="never" nodeType="tmRoot">
          <p:childTnLst>
            <p:seq>
              <p:cTn id="470" dur="indefinite" nodeType="mainSeq">
                <p:childTnLst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decentralized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user contains an individual repository and can check commits against itself, allowing for detailed local revisioning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Being decentralized allows for easy replication and deployment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this case, SVN relies on a single centralized repository and is unusable without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0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EBFF40F-4439-4790-A9B8-A710FB4B615E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27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7" dur="indefinite" restart="never" nodeType="tmRoot">
          <p:childTnLst>
            <p:seq>
              <p:cTn id="488" dur="indefinite" nodeType="mainSeq">
                <p:childTnLst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flexible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Due to it’s decentralized nature, git commits can be stored locally, or committed through HTTP, SSH, FTP, or even by Email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 need for a centralized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Developed as a command line utility, which allows a large amount of features to be built and customized on top of 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1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A016BC3-A2AF-462B-BE00-4EB1FD5CF829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28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Data assurance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 a checksum is performed on both upload and download to ensure sure that the file hasn’t been corrupted.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Commit IDs are generated upon each commit: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Linked list style of commits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commit is linked to the next, so that if something in the history was changed, each following commit will be rebranded to indicate the modification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2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442BA82-DCF1-4D10-B7AE-04407D7DFCE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29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3" dur="indefinite" restart="never" nodeType="tmRoot">
          <p:childTnLst>
            <p:seq>
              <p:cTn id="524" dur="indefinite" nodeType="mainSeq">
                <p:childTnLst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TODAY’S LECTURE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By popular request 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Version control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primer!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Specifically, git via GitHub and GitLab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Thanks: Mark Groves (Microsoft), Ilan Biala &amp; Aaron Perley (CMU), Sharif U., &amp; the HJCB Senior Design Team!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1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9BE005A-0E06-48D9-B2AB-D04EE22C35C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3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02" name="Google Shape;228;p28" descr=""/>
          <p:cNvPicPr/>
          <p:nvPr/>
        </p:nvPicPr>
        <p:blipFill>
          <a:blip r:embed="rId1"/>
          <a:srcRect l="0" t="4176" r="0" b="0"/>
          <a:stretch/>
        </p:blipFill>
        <p:spPr>
          <a:xfrm>
            <a:off x="0" y="3814920"/>
            <a:ext cx="11999160" cy="31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Branching: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allows the usage of advanced </a:t>
            </a:r>
            <a:r>
              <a:rPr b="0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branching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mechanisms and procedures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Individual divisions of the code can be separated and developed separately within separate branches of the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Branches can allow for the separation of work between developers, or even for disposable experimentation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Branching is a precursor and a component of the merging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Will give an example shortly.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3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FCA53E1-E42D-4FBD-A852-0EA96C441870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30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1" dur="indefinite" restart="never" nodeType="tmRoot">
          <p:childTnLst>
            <p:seq>
              <p:cTn id="542" dur="indefinite" nodeType="mainSeq">
                <p:childTnLst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Merging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process of merging is directly related to the process of branching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Individual branches may be merged together, solving code conflicts, back into the default or master branch of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Merges are usually done automatically, unless a conflict is presented, in which case the user is presented with several options with which to handle the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Will give an example shortly.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4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FDD493E-AA26-496F-B8C7-BA59F7AA9B6E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31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7" dur="indefinite" restart="never" nodeType="tmRoot">
          <p:childTnLst>
            <p:seq>
              <p:cTn id="568" dur="indefinite" nodeType="mainSeq">
                <p:childTnLst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VS {CVS, SVN, …}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Merging: content of the files is tracked rather than the file itself: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This allows for a greater element of tracking and a smarter and more automated process of merging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SVN is unable to accomplish this, and will throw a conflict if, e.g., a file name is changed and differs from the name in the central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is able to solve this problem with its use of managing a local repository and tracking individual changes to the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5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3FE12C3-AAB9-47DA-8820-2F41E70DAB7E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32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INITIALIZATION OF A GIT REPOSITORY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oogle Shape;521;p58"/>
          <p:cNvSpPr/>
          <p:nvPr/>
        </p:nvSpPr>
        <p:spPr>
          <a:xfrm>
            <a:off x="609480" y="1596600"/>
            <a:ext cx="7027560" cy="2855160"/>
          </a:xfrm>
          <a:prstGeom prst="rect">
            <a:avLst/>
          </a:prstGeom>
          <a:solidFill>
            <a:srgbClr val="fefefe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9" name="Google Shape;522;p58" descr=""/>
          <p:cNvPicPr/>
          <p:nvPr/>
        </p:nvPicPr>
        <p:blipFill>
          <a:blip r:embed="rId1"/>
          <a:stretch/>
        </p:blipFill>
        <p:spPr>
          <a:xfrm>
            <a:off x="7899120" y="2730600"/>
            <a:ext cx="3567240" cy="780840"/>
          </a:xfrm>
          <a:prstGeom prst="rect">
            <a:avLst/>
          </a:prstGeom>
          <a:ln w="0">
            <a:noFill/>
          </a:ln>
        </p:spPr>
      </p:pic>
      <p:sp>
        <p:nvSpPr>
          <p:cNvPr id="470" name="Google Shape;523;p58"/>
          <p:cNvSpPr/>
          <p:nvPr/>
        </p:nvSpPr>
        <p:spPr>
          <a:xfrm>
            <a:off x="609480" y="1551600"/>
            <a:ext cx="7554960" cy="33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C:\&gt; mkdir CoolProject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C:\&gt; cd CoolProject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C:\CoolProject &gt; git init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Initialized empty Git repository in C:/CoolProject/.git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C:\CoolProject &gt; notepad README.txt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C:\CoolProject &gt; git add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C:\CoolProject &gt; git commit -m 'my first commit'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[master (root-commit) 7106a52] my first commit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1 file changed, 1 insertion(+)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create mode 100644 README.txt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1" name="Google Shape;524;p58"/>
          <p:cNvSpPr/>
          <p:nvPr/>
        </p:nvSpPr>
        <p:spPr>
          <a:xfrm>
            <a:off x="4582080" y="4735800"/>
            <a:ext cx="7027560" cy="1736280"/>
          </a:xfrm>
          <a:prstGeom prst="rect">
            <a:avLst/>
          </a:prstGeom>
          <a:solidFill>
            <a:srgbClr val="fefefe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john@Johns-MBP ~ % mkdir cmsc320 &amp;&amp; cd cmsc320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john@Johns-MBP cmsc320 % git init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Initialized empty Git repository in /Users/john/cmsc320/.git/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john@Johns-MBP cmsc320 % touch README.md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john@Johns-MBP cmsc320 % git add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john@Johns-MBP cmsc320 % git commit -m "First commit!"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2" name="Google Shape;525;p58" descr="The UNIX System, UNIX System"/>
          <p:cNvPicPr/>
          <p:nvPr/>
        </p:nvPicPr>
        <p:blipFill>
          <a:blip r:embed="rId2"/>
          <a:stretch/>
        </p:blipFill>
        <p:spPr>
          <a:xfrm>
            <a:off x="609480" y="4735800"/>
            <a:ext cx="3789720" cy="1593720"/>
          </a:xfrm>
          <a:prstGeom prst="rect">
            <a:avLst/>
          </a:prstGeom>
          <a:ln w="0">
            <a:noFill/>
          </a:ln>
        </p:spPr>
      </p:pic>
      <p:sp>
        <p:nvSpPr>
          <p:cNvPr id="473" name="Google Shape;526;p58"/>
          <p:cNvSpPr/>
          <p:nvPr/>
        </p:nvSpPr>
        <p:spPr>
          <a:xfrm>
            <a:off x="1095480" y="6183720"/>
            <a:ext cx="28177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Arial"/>
              </a:rPr>
              <a:t>-based systems such as MacOS (more related to FreeBSD) and Linux (e.g., the Ubuntu distros many of you are running)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7" dur="indefinite" restart="never" nodeType="tmRoot">
          <p:childTnLst>
            <p:seq>
              <p:cTn id="608" dur="indefinite" nodeType="mainSeq">
                <p:childTnLst>
                  <p:par>
                    <p:cTn id="609" fill="hold">
                      <p:stCondLst>
                        <p:cond delay="0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BASICS 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three (or four) states of a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file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Modified: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File has changed but not committed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Staged: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Marked to go to next commit snapshot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Committed: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Safely stored in local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Untracked!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Newly added or removed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BASICS II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Three main areas of a git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project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Working directory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Single checkout of one version of the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Staging area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Simple file storing information about what will go into your next commit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directory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What is copied when cloning a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7" dur="indefinite" restart="never" nodeType="tmRoot">
          <p:childTnLst>
            <p:seq>
              <p:cTn id="708" dur="indefinite" nodeType="mainSeq">
                <p:childTnLst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GIT BASICS III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Three main areas of a git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project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Google Shape;545;p61" descr="C:\Users\AlirezaF\Desktop\Git presentaion\18333fig0106-tn.png"/>
          <p:cNvPicPr/>
          <p:nvPr/>
        </p:nvPicPr>
        <p:blipFill>
          <a:blip r:embed="rId1"/>
          <a:stretch/>
        </p:blipFill>
        <p:spPr>
          <a:xfrm>
            <a:off x="5283000" y="624600"/>
            <a:ext cx="6095880" cy="56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1" dur="indefinite" restart="never" nodeType="tmRoot">
          <p:childTnLst>
            <p:seq>
              <p:cTn id="742" dur="indefinite" nodeType="mainSeq">
                <p:childTnLst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Google Shape;552;p62"/>
          <p:cNvSpPr/>
          <p:nvPr/>
        </p:nvSpPr>
        <p:spPr>
          <a:xfrm>
            <a:off x="297180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3" name="Google Shape;553;p62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Google Shape;554;p62"/>
          <p:cNvSpPr/>
          <p:nvPr/>
        </p:nvSpPr>
        <p:spPr>
          <a:xfrm>
            <a:off x="1981080" y="54082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commit –m ‘my first commit’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5" name="Google Shape;555;p62"/>
          <p:cNvSpPr/>
          <p:nvPr/>
        </p:nvSpPr>
        <p:spPr>
          <a:xfrm>
            <a:off x="4075920" y="28101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86" name="Google Shape;556;p62"/>
          <p:cNvGrpSpPr/>
          <p:nvPr/>
        </p:nvGrpSpPr>
        <p:grpSpPr>
          <a:xfrm>
            <a:off x="4736520" y="2323440"/>
            <a:ext cx="5046840" cy="1189080"/>
            <a:chOff x="4736520" y="2323440"/>
            <a:chExt cx="5046840" cy="1189080"/>
          </a:xfrm>
        </p:grpSpPr>
        <p:sp>
          <p:nvSpPr>
            <p:cNvPr id="487" name="Google Shape;557;p62"/>
            <p:cNvSpPr/>
            <p:nvPr/>
          </p:nvSpPr>
          <p:spPr>
            <a:xfrm flipH="1">
              <a:off x="4736520" y="2522520"/>
              <a:ext cx="678240" cy="164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777777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558;p62"/>
            <p:cNvSpPr/>
            <p:nvPr/>
          </p:nvSpPr>
          <p:spPr>
            <a:xfrm>
              <a:off x="5355360" y="2323440"/>
              <a:ext cx="4428000" cy="118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(Default branch is called “master”; your first commit will be on this branch.  Starting October 1, 2020, this will be called “main” on GitHub.)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Google Shape;565;p63"/>
          <p:cNvSpPr/>
          <p:nvPr/>
        </p:nvSpPr>
        <p:spPr>
          <a:xfrm>
            <a:off x="464832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1" name="Google Shape;566;p63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commit (x2)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2" name="Google Shape;567;p63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Google Shape;568;p63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4" name="Google Shape;569;p63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Google Shape;570;p63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6" name="Google Shape;571;p63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Google Shape;572;p63"/>
          <p:cNvSpPr/>
          <p:nvPr/>
        </p:nvSpPr>
        <p:spPr>
          <a:xfrm>
            <a:off x="5752440" y="28101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Google Shape;579;p64"/>
          <p:cNvSpPr/>
          <p:nvPr/>
        </p:nvSpPr>
        <p:spPr>
          <a:xfrm>
            <a:off x="4660920" y="40006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0" name="Google Shape;580;p64"/>
          <p:cNvSpPr/>
          <p:nvPr/>
        </p:nvSpPr>
        <p:spPr>
          <a:xfrm>
            <a:off x="464832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1" name="Google Shape;581;p64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checkout –b 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2" name="Google Shape;582;p64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Google Shape;583;p64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" name="Google Shape;584;p64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Google Shape;585;p64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6" name="Google Shape;586;p64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Google Shape;587;p64"/>
          <p:cNvSpPr/>
          <p:nvPr/>
        </p:nvSpPr>
        <p:spPr>
          <a:xfrm>
            <a:off x="5765400" y="382680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233;p29"/>
          <p:cNvSpPr/>
          <p:nvPr/>
        </p:nvSpPr>
        <p:spPr>
          <a:xfrm>
            <a:off x="2152440" y="1131120"/>
            <a:ext cx="788580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Google Shape;234;p29" descr=""/>
          <p:cNvPicPr/>
          <p:nvPr/>
        </p:nvPicPr>
        <p:blipFill>
          <a:blip r:embed="rId1"/>
          <a:stretch/>
        </p:blipFill>
        <p:spPr>
          <a:xfrm>
            <a:off x="619200" y="1939680"/>
            <a:ext cx="10953000" cy="352512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WHAT IS VERSION CONTROL?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Num" idx="22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5E3A1C2-0525-4427-ABFE-C535766960C4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4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Google Shape;594;p65"/>
          <p:cNvSpPr/>
          <p:nvPr/>
        </p:nvSpPr>
        <p:spPr>
          <a:xfrm>
            <a:off x="464832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0" name="Google Shape;595;p65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commit (x2)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1" name="Google Shape;596;p65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Google Shape;597;p65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3" name="Google Shape;598;p65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Google Shape;599;p65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5" name="Google Shape;600;p65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Google Shape;601;p65"/>
          <p:cNvSpPr/>
          <p:nvPr/>
        </p:nvSpPr>
        <p:spPr>
          <a:xfrm rot="10800000">
            <a:off x="4182120" y="387360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7" name="Google Shape;602;p65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Google Shape;603;p65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9" name="Google Shape;604;p65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Google Shape;605;p65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1" name="Google Shape;606;p65"/>
          <p:cNvSpPr/>
          <p:nvPr/>
        </p:nvSpPr>
        <p:spPr>
          <a:xfrm>
            <a:off x="7439400" y="446112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Google Shape;613;p66"/>
          <p:cNvSpPr/>
          <p:nvPr/>
        </p:nvSpPr>
        <p:spPr>
          <a:xfrm>
            <a:off x="464832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4" name="Google Shape;614;p66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checkout 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5" name="Google Shape;615;p66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Google Shape;616;p66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7" name="Google Shape;617;p66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Google Shape;618;p66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9" name="Google Shape;619;p66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Google Shape;620;p66"/>
          <p:cNvSpPr/>
          <p:nvPr/>
        </p:nvSpPr>
        <p:spPr>
          <a:xfrm rot="10800000">
            <a:off x="4182120" y="387360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1" name="Google Shape;621;p66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Google Shape;622;p66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3" name="Google Shape;623;p66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Google Shape;624;p66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5" name="Google Shape;625;p66"/>
          <p:cNvSpPr/>
          <p:nvPr/>
        </p:nvSpPr>
        <p:spPr>
          <a:xfrm>
            <a:off x="5752440" y="279468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Google Shape;632;p67"/>
          <p:cNvSpPr/>
          <p:nvPr/>
        </p:nvSpPr>
        <p:spPr>
          <a:xfrm>
            <a:off x="6248520" y="40006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8" name="Google Shape;633;p67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9" name="Google Shape;634;p67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merge 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0" name="Google Shape;635;p67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Google Shape;636;p67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2" name="Google Shape;637;p67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3" name="Google Shape;638;p67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4" name="Google Shape;639;p67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Google Shape;640;p67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6" name="Google Shape;641;p67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Google Shape;642;p67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8" name="Google Shape;643;p67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Google Shape;644;p67"/>
          <p:cNvSpPr/>
          <p:nvPr/>
        </p:nvSpPr>
        <p:spPr>
          <a:xfrm>
            <a:off x="7352640" y="28011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/>
          </p:nvPr>
        </p:nvSpPr>
        <p:spPr>
          <a:xfrm>
            <a:off x="714240" y="4714920"/>
            <a:ext cx="1482696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Google Shape;650;p68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(Us instructors)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2" name="Google Shape;651;p68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GitHub)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title"/>
          </p:nvPr>
        </p:nvSpPr>
        <p:spPr>
          <a:xfrm>
            <a:off x="609480" y="152640"/>
            <a:ext cx="962280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Typical Git Version Control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4" name="Google Shape;653;p68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/>
          </p:nvPr>
        </p:nvSpPr>
        <p:spPr>
          <a:xfrm>
            <a:off x="714240" y="4714920"/>
            <a:ext cx="1482696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Google Shape;659;p69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7" name="Google Shape;660;p69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GitHug)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8" name="Google Shape;661;p69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59" name="Google Shape;662;p69"/>
          <p:cNvSpPr/>
          <p:nvPr/>
        </p:nvSpPr>
        <p:spPr>
          <a:xfrm>
            <a:off x="8372880" y="3980520"/>
            <a:ext cx="341748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clone git.github@XXXXXXX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60" name="Google Shape;663;p69"/>
          <p:cNvSpPr/>
          <p:nvPr/>
        </p:nvSpPr>
        <p:spPr>
          <a:xfrm rot="19853400">
            <a:off x="7597080" y="3449520"/>
            <a:ext cx="1060920" cy="420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1" name="Google Shape;664;p69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/>
          </p:nvPr>
        </p:nvSpPr>
        <p:spPr>
          <a:xfrm>
            <a:off x="2309040" y="896400"/>
            <a:ext cx="11360520" cy="506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Google Shape;670;p70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64" name="Google Shape;671;p70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65" name="Google Shape;672;p70"/>
          <p:cNvSpPr/>
          <p:nvPr/>
        </p:nvSpPr>
        <p:spPr>
          <a:xfrm rot="1713000">
            <a:off x="3530880" y="3408120"/>
            <a:ext cx="1204200" cy="12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Google Shape;673;p70"/>
          <p:cNvSpPr/>
          <p:nvPr/>
        </p:nvSpPr>
        <p:spPr>
          <a:xfrm>
            <a:off x="0" y="4331520"/>
            <a:ext cx="46533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25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git remote add upstream addressHere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67" name="Google Shape;674;p70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GitHub)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68" name="Google Shape;675;p70"/>
          <p:cNvSpPr/>
          <p:nvPr/>
        </p:nvSpPr>
        <p:spPr>
          <a:xfrm rot="19853400">
            <a:off x="7597080" y="3449520"/>
            <a:ext cx="1060920" cy="420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69" name="Google Shape;676;p70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681;p71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71" name="Google Shape;682;p71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72" name="Google Shape;683;p71"/>
          <p:cNvSpPr/>
          <p:nvPr/>
        </p:nvSpPr>
        <p:spPr>
          <a:xfrm rot="1713000">
            <a:off x="3530880" y="3408120"/>
            <a:ext cx="1204200" cy="12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684;p71"/>
          <p:cNvSpPr/>
          <p:nvPr/>
        </p:nvSpPr>
        <p:spPr>
          <a:xfrm>
            <a:off x="143280" y="3830040"/>
            <a:ext cx="409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25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Courier New"/>
                <a:ea typeface="Courier New"/>
              </a:rPr>
              <a:t>git pull upstream master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74" name="Google Shape;685;p71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GitHub)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75" name="Google Shape;686;p71"/>
          <p:cNvSpPr/>
          <p:nvPr/>
        </p:nvSpPr>
        <p:spPr>
          <a:xfrm rot="19853400">
            <a:off x="7597080" y="3449520"/>
            <a:ext cx="1060920" cy="420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76" name="Google Shape;687;p71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  <p:pic>
        <p:nvPicPr>
          <p:cNvPr id="577" name="Google Shape;688;p71" descr="http://rypress.com/tutorials/git/media/0-2.png"/>
          <p:cNvPicPr/>
          <p:nvPr/>
        </p:nvPicPr>
        <p:blipFill>
          <a:blip r:embed="rId2"/>
          <a:srcRect l="0" t="0" r="74273" b="0"/>
          <a:stretch/>
        </p:blipFill>
        <p:spPr>
          <a:xfrm>
            <a:off x="4386960" y="222408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/>
          </p:nvPr>
        </p:nvSpPr>
        <p:spPr>
          <a:xfrm>
            <a:off x="714240" y="4714920"/>
            <a:ext cx="1482696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Google Shape;694;p72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80" name="Google Shape;695;p72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81" name="Google Shape;696;p72"/>
          <p:cNvSpPr/>
          <p:nvPr/>
        </p:nvSpPr>
        <p:spPr>
          <a:xfrm rot="1713000">
            <a:off x="3530880" y="3408120"/>
            <a:ext cx="1204200" cy="12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Google Shape;697;p72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GitHub)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83" name="Google Shape;698;p72"/>
          <p:cNvSpPr/>
          <p:nvPr/>
        </p:nvSpPr>
        <p:spPr>
          <a:xfrm rot="19853400">
            <a:off x="7597080" y="3449520"/>
            <a:ext cx="1060920" cy="420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Google Shape;699;p72"/>
          <p:cNvSpPr/>
          <p:nvPr/>
        </p:nvSpPr>
        <p:spPr>
          <a:xfrm>
            <a:off x="4458240" y="5809680"/>
            <a:ext cx="345924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Make your changes!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585" name="Google Shape;700;p72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  <p:pic>
        <p:nvPicPr>
          <p:cNvPr id="586" name="Google Shape;701;p72" descr="http://rypress.com/tutorials/git/media/0-2.png"/>
          <p:cNvPicPr/>
          <p:nvPr/>
        </p:nvPicPr>
        <p:blipFill>
          <a:blip r:embed="rId2"/>
          <a:srcRect l="0" t="0" r="74273" b="0"/>
          <a:stretch/>
        </p:blipFill>
        <p:spPr>
          <a:xfrm>
            <a:off x="5923800" y="299376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/>
          </p:nvPr>
        </p:nvSpPr>
        <p:spPr>
          <a:xfrm>
            <a:off x="714240" y="4714920"/>
            <a:ext cx="14826960" cy="297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Google Shape;707;p73"/>
          <p:cNvSpPr/>
          <p:nvPr/>
        </p:nvSpPr>
        <p:spPr>
          <a:xfrm>
            <a:off x="96228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89" name="Google Shape;708;p73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90" name="Google Shape;709;p73"/>
          <p:cNvSpPr/>
          <p:nvPr/>
        </p:nvSpPr>
        <p:spPr>
          <a:xfrm rot="1713000">
            <a:off x="3530880" y="3408120"/>
            <a:ext cx="1204200" cy="12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Google Shape;710;p73"/>
          <p:cNvSpPr/>
          <p:nvPr/>
        </p:nvSpPr>
        <p:spPr>
          <a:xfrm>
            <a:off x="8615160" y="170820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Origin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(on GitHub)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92" name="Google Shape;711;p73"/>
          <p:cNvSpPr/>
          <p:nvPr/>
        </p:nvSpPr>
        <p:spPr>
          <a:xfrm rot="19853400">
            <a:off x="7597080" y="3449520"/>
            <a:ext cx="1060920" cy="4208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Google Shape;712;p73"/>
          <p:cNvSpPr/>
          <p:nvPr/>
        </p:nvSpPr>
        <p:spPr>
          <a:xfrm>
            <a:off x="8475120" y="4144320"/>
            <a:ext cx="345924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git push origin master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594" name="Google Shape;713;p73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1870920" y="832680"/>
            <a:ext cx="663840" cy="1204920"/>
          </a:xfrm>
          <a:prstGeom prst="rect">
            <a:avLst/>
          </a:prstGeom>
          <a:ln w="0">
            <a:noFill/>
          </a:ln>
        </p:spPr>
      </p:pic>
      <p:pic>
        <p:nvPicPr>
          <p:cNvPr id="595" name="Google Shape;714;p73" descr="http://rypress.com/tutorials/git/media/0-2.png"/>
          <p:cNvPicPr/>
          <p:nvPr/>
        </p:nvPicPr>
        <p:blipFill>
          <a:blip r:embed="rId2"/>
          <a:srcRect l="0" t="0" r="74273" b="0"/>
          <a:stretch/>
        </p:blipFill>
        <p:spPr>
          <a:xfrm>
            <a:off x="5856480" y="3057480"/>
            <a:ext cx="663840" cy="1204920"/>
          </a:xfrm>
          <a:prstGeom prst="rect">
            <a:avLst/>
          </a:prstGeom>
          <a:ln w="0">
            <a:noFill/>
          </a:ln>
        </p:spPr>
      </p:pic>
      <p:pic>
        <p:nvPicPr>
          <p:cNvPr id="596" name="Google Shape;715;p73" descr="http://rypress.com/tutorials/git/media/0-2.png"/>
          <p:cNvPicPr/>
          <p:nvPr/>
        </p:nvPicPr>
        <p:blipFill>
          <a:blip r:embed="rId3"/>
          <a:srcRect l="0" t="0" r="74273" b="0"/>
          <a:stretch/>
        </p:blipFill>
        <p:spPr>
          <a:xfrm>
            <a:off x="9695160" y="832680"/>
            <a:ext cx="66384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720;p74"/>
          <p:cNvSpPr/>
          <p:nvPr/>
        </p:nvSpPr>
        <p:spPr>
          <a:xfrm>
            <a:off x="1807200" y="137196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Upstream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98" name="Google Shape;721;p74"/>
          <p:cNvSpPr/>
          <p:nvPr/>
        </p:nvSpPr>
        <p:spPr>
          <a:xfrm>
            <a:off x="4961880" y="3830040"/>
            <a:ext cx="2599920" cy="182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Your Computer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omfortaa"/>
                <a:ea typeface="Comfortaa"/>
              </a:rPr>
              <a:t>(With Git)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599" name="Google Shape;722;p74"/>
          <p:cNvSpPr/>
          <p:nvPr/>
        </p:nvSpPr>
        <p:spPr>
          <a:xfrm rot="1713000">
            <a:off x="3530880" y="3408120"/>
            <a:ext cx="1204200" cy="12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00" name="Google Shape;723;p74" descr="http://rypress.com/tutorials/git/media/0-2.png"/>
          <p:cNvPicPr/>
          <p:nvPr/>
        </p:nvPicPr>
        <p:blipFill>
          <a:blip r:embed="rId1"/>
          <a:srcRect l="0" t="0" r="74273" b="0"/>
          <a:stretch/>
        </p:blipFill>
        <p:spPr>
          <a:xfrm>
            <a:off x="2715840" y="496800"/>
            <a:ext cx="663840" cy="1204920"/>
          </a:xfrm>
          <a:prstGeom prst="rect">
            <a:avLst/>
          </a:prstGeom>
          <a:ln w="0">
            <a:noFill/>
          </a:ln>
        </p:spPr>
      </p:pic>
      <p:pic>
        <p:nvPicPr>
          <p:cNvPr id="601" name="Google Shape;724;p74" descr="http://rypress.com/tutorials/git/media/0-2.png"/>
          <p:cNvPicPr/>
          <p:nvPr/>
        </p:nvPicPr>
        <p:blipFill>
          <a:blip r:embed="rId2"/>
          <a:srcRect l="0" t="0" r="74273" b="0"/>
          <a:stretch/>
        </p:blipFill>
        <p:spPr>
          <a:xfrm>
            <a:off x="5856480" y="3057480"/>
            <a:ext cx="663840" cy="1204920"/>
          </a:xfrm>
          <a:prstGeom prst="rect">
            <a:avLst/>
          </a:prstGeom>
          <a:ln w="0">
            <a:noFill/>
          </a:ln>
        </p:spPr>
      </p:pic>
      <p:sp>
        <p:nvSpPr>
          <p:cNvPr id="602" name="Google Shape;725;p74"/>
          <p:cNvSpPr/>
          <p:nvPr/>
        </p:nvSpPr>
        <p:spPr>
          <a:xfrm flipH="1">
            <a:off x="5271120" y="1011600"/>
            <a:ext cx="1633320" cy="2045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>
            <a:solidFill>
              <a:srgbClr val="d1282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DEVELOPMENT TOOL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When working with a team, the need for a central repository is essential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Need a system to allow versioning, and a way to acquire the latest edition of the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system to track and manage bugs was also needed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23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18454E5-5D7C-45F1-A999-FDE93B6F252B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5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Google Shape;732;p75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5" name="Google Shape;733;p75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branch -d bug123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6" name="Google Shape;734;p75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7" name="Google Shape;735;p75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8" name="Google Shape;736;p75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Google Shape;737;p75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0" name="Google Shape;738;p75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Google Shape;739;p75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2" name="Google Shape;740;p75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3" name="Google Shape;741;p75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4" name="Google Shape;742;p75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Google Shape;743;p75"/>
          <p:cNvSpPr/>
          <p:nvPr/>
        </p:nvSpPr>
        <p:spPr>
          <a:xfrm>
            <a:off x="7352640" y="28011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Google Shape;750;p76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8" name="Google Shape;751;p76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9" name="Google Shape;752;p76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0" name="Google Shape;753;p76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Google Shape;754;p76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2" name="Google Shape;755;p76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Google Shape;756;p76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" name="Google Shape;757;p76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5" name="Google Shape;758;p76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" name="Google Shape;759;p76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Google Shape;760;p76"/>
          <p:cNvSpPr/>
          <p:nvPr/>
        </p:nvSpPr>
        <p:spPr>
          <a:xfrm rot="10800000">
            <a:off x="4182120" y="387396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" name="Google Shape;761;p76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9" name="Google Shape;762;p76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0" name="Google Shape;763;p76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1" name="Google Shape;764;p76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2" name="Google Shape;765;p76"/>
          <p:cNvSpPr/>
          <p:nvPr/>
        </p:nvSpPr>
        <p:spPr>
          <a:xfrm>
            <a:off x="7439400" y="446904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Google Shape;772;p77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5" name="Google Shape;773;p77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6" name="Google Shape;774;p77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7" name="Google Shape;775;p77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8" name="Google Shape;776;p77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9" name="Google Shape;777;p77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Google Shape;778;p77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1" name="Google Shape;779;p77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Google Shape;780;p77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3" name="Google Shape;781;p77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4" name="Google Shape;782;p77"/>
          <p:cNvSpPr/>
          <p:nvPr/>
        </p:nvSpPr>
        <p:spPr>
          <a:xfrm rot="10800000">
            <a:off x="4182120" y="387396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5" name="Google Shape;783;p77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Google Shape;784;p77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7" name="Google Shape;785;p77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8" name="Google Shape;786;p77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9" name="Google Shape;787;p77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checkout 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0" name="Google Shape;788;p77"/>
          <p:cNvSpPr/>
          <p:nvPr/>
        </p:nvSpPr>
        <p:spPr>
          <a:xfrm>
            <a:off x="7352640" y="280620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Google Shape;795;p78"/>
          <p:cNvSpPr/>
          <p:nvPr/>
        </p:nvSpPr>
        <p:spPr>
          <a:xfrm>
            <a:off x="7086600" y="29916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3" name="Google Shape;796;p78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Google Shape;797;p78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5" name="Google Shape;798;p78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Google Shape;799;p78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7" name="Google Shape;800;p78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Google Shape;801;p78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9" name="Google Shape;802;p78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Google Shape;803;p78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" name="Google Shape;804;p78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Google Shape;805;p78"/>
          <p:cNvSpPr/>
          <p:nvPr/>
        </p:nvSpPr>
        <p:spPr>
          <a:xfrm rot="10800000">
            <a:off x="4182120" y="387396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3" name="Google Shape;806;p78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Google Shape;807;p78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5" name="Google Shape;808;p78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6" name="Google Shape;809;p78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merge 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67" name="Google Shape;810;p78"/>
          <p:cNvSpPr/>
          <p:nvPr/>
        </p:nvSpPr>
        <p:spPr>
          <a:xfrm rot="10800000">
            <a:off x="6096240" y="365760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8" name="Google Shape;811;p78"/>
          <p:cNvSpPr/>
          <p:nvPr/>
        </p:nvSpPr>
        <p:spPr>
          <a:xfrm>
            <a:off x="6432480" y="343584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9" name="Google Shape;812;p78"/>
          <p:cNvSpPr/>
          <p:nvPr/>
        </p:nvSpPr>
        <p:spPr>
          <a:xfrm flipH="1">
            <a:off x="6087600" y="3657960"/>
            <a:ext cx="343800" cy="6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0" name="Google Shape;813;p78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1" name="Google Shape;814;p78"/>
          <p:cNvSpPr/>
          <p:nvPr/>
        </p:nvSpPr>
        <p:spPr>
          <a:xfrm>
            <a:off x="8190720" y="280188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821;p79"/>
          <p:cNvSpPr/>
          <p:nvPr/>
        </p:nvSpPr>
        <p:spPr>
          <a:xfrm>
            <a:off x="7086600" y="29916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74" name="Google Shape;822;p79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5" name="Google Shape;823;p79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6" name="Google Shape;824;p79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7" name="Google Shape;825;p79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8" name="Google Shape;826;p79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9" name="Google Shape;827;p79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0" name="Google Shape;828;p79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1" name="Google Shape;829;p79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2" name="Google Shape;830;p79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Google Shape;831;p79"/>
          <p:cNvSpPr/>
          <p:nvPr/>
        </p:nvSpPr>
        <p:spPr>
          <a:xfrm rot="10800000">
            <a:off x="4182120" y="387396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" name="Google Shape;832;p79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5" name="Google Shape;833;p79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6" name="Google Shape;834;p79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Google Shape;835;p79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branch -d 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8" name="Google Shape;836;p79"/>
          <p:cNvSpPr/>
          <p:nvPr/>
        </p:nvSpPr>
        <p:spPr>
          <a:xfrm rot="10800000">
            <a:off x="6096240" y="365760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9" name="Google Shape;837;p79"/>
          <p:cNvSpPr/>
          <p:nvPr/>
        </p:nvSpPr>
        <p:spPr>
          <a:xfrm>
            <a:off x="6432480" y="343584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0" name="Google Shape;838;p79"/>
          <p:cNvSpPr/>
          <p:nvPr/>
        </p:nvSpPr>
        <p:spPr>
          <a:xfrm flipH="1">
            <a:off x="6087600" y="3657960"/>
            <a:ext cx="343800" cy="6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1" name="Google Shape;839;p79"/>
          <p:cNvSpPr/>
          <p:nvPr/>
        </p:nvSpPr>
        <p:spPr>
          <a:xfrm>
            <a:off x="8190720" y="280188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Google Shape;846;p80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94" name="Google Shape;847;p80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5" name="Google Shape;848;p80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6" name="Google Shape;849;p80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7" name="Google Shape;850;p80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8" name="Google Shape;851;p80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9" name="Google Shape;852;p80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0" name="Google Shape;853;p80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1" name="Google Shape;854;p80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2" name="Google Shape;855;p80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3" name="Google Shape;856;p80"/>
          <p:cNvSpPr/>
          <p:nvPr/>
        </p:nvSpPr>
        <p:spPr>
          <a:xfrm rot="10800000">
            <a:off x="4182120" y="387396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4" name="Google Shape;857;p80"/>
          <p:cNvSpPr/>
          <p:nvPr/>
        </p:nvSpPr>
        <p:spPr>
          <a:xfrm>
            <a:off x="47408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Google Shape;858;p80"/>
          <p:cNvSpPr/>
          <p:nvPr/>
        </p:nvSpPr>
        <p:spPr>
          <a:xfrm rot="10800000">
            <a:off x="526140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06" name="Google Shape;859;p80"/>
          <p:cNvSpPr/>
          <p:nvPr/>
        </p:nvSpPr>
        <p:spPr>
          <a:xfrm>
            <a:off x="559764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7" name="Google Shape;860;p80"/>
          <p:cNvSpPr/>
          <p:nvPr/>
        </p:nvSpPr>
        <p:spPr>
          <a:xfrm>
            <a:off x="633528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8" name="Google Shape;861;p80"/>
          <p:cNvSpPr/>
          <p:nvPr/>
        </p:nvSpPr>
        <p:spPr>
          <a:xfrm>
            <a:off x="7439400" y="44535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Google Shape;868;p81"/>
          <p:cNvSpPr/>
          <p:nvPr/>
        </p:nvSpPr>
        <p:spPr>
          <a:xfrm>
            <a:off x="6248520" y="29908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11" name="Google Shape;869;p81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2" name="Google Shape;870;p81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3" name="Google Shape;871;p81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4" name="Google Shape;872;p81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5" name="Google Shape;873;p81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Google Shape;874;p81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7" name="Google Shape;875;p81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Google Shape;876;p81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9" name="Google Shape;877;p81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0" name="Google Shape;878;p81"/>
          <p:cNvSpPr/>
          <p:nvPr/>
        </p:nvSpPr>
        <p:spPr>
          <a:xfrm>
            <a:off x="1981080" y="5397480"/>
            <a:ext cx="8229240" cy="45756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rebase 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1" name="Google Shape;879;p81"/>
          <p:cNvSpPr/>
          <p:nvPr/>
        </p:nvSpPr>
        <p:spPr>
          <a:xfrm rot="10800000">
            <a:off x="5835600" y="3873600"/>
            <a:ext cx="55872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2" name="Google Shape;880;p81"/>
          <p:cNvSpPr/>
          <p:nvPr/>
        </p:nvSpPr>
        <p:spPr>
          <a:xfrm>
            <a:off x="639432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3" name="Google Shape;881;p81"/>
          <p:cNvSpPr/>
          <p:nvPr/>
        </p:nvSpPr>
        <p:spPr>
          <a:xfrm rot="10800000">
            <a:off x="6915240" y="430164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24" name="Google Shape;882;p81"/>
          <p:cNvSpPr/>
          <p:nvPr/>
        </p:nvSpPr>
        <p:spPr>
          <a:xfrm>
            <a:off x="7251480" y="40798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5" name="Google Shape;883;p81"/>
          <p:cNvSpPr/>
          <p:nvPr/>
        </p:nvSpPr>
        <p:spPr>
          <a:xfrm>
            <a:off x="7988760" y="46432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6" name="Google Shape;884;p81"/>
          <p:cNvSpPr/>
          <p:nvPr/>
        </p:nvSpPr>
        <p:spPr>
          <a:xfrm>
            <a:off x="9092880" y="445356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BRANCHES ILLUSTRATED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Google Shape;891;p82"/>
          <p:cNvSpPr/>
          <p:nvPr/>
        </p:nvSpPr>
        <p:spPr>
          <a:xfrm>
            <a:off x="7890120" y="298440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39484" y="166015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master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9" name="Google Shape;892;p82"/>
          <p:cNvSpPr/>
          <p:nvPr/>
        </p:nvSpPr>
        <p:spPr>
          <a:xfrm>
            <a:off x="225432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0" name="Google Shape;893;p82"/>
          <p:cNvSpPr/>
          <p:nvPr/>
        </p:nvSpPr>
        <p:spPr>
          <a:xfrm rot="10800000">
            <a:off x="2756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1" name="Google Shape;894;p82"/>
          <p:cNvSpPr/>
          <p:nvPr/>
        </p:nvSpPr>
        <p:spPr>
          <a:xfrm>
            <a:off x="3092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Google Shape;895;p82"/>
          <p:cNvSpPr/>
          <p:nvPr/>
        </p:nvSpPr>
        <p:spPr>
          <a:xfrm rot="10800000">
            <a:off x="35946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3" name="Google Shape;896;p82"/>
          <p:cNvSpPr/>
          <p:nvPr/>
        </p:nvSpPr>
        <p:spPr>
          <a:xfrm>
            <a:off x="39308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Google Shape;897;p82"/>
          <p:cNvSpPr/>
          <p:nvPr/>
        </p:nvSpPr>
        <p:spPr>
          <a:xfrm rot="10800000">
            <a:off x="440100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5" name="Google Shape;898;p82"/>
          <p:cNvSpPr/>
          <p:nvPr/>
        </p:nvSpPr>
        <p:spPr>
          <a:xfrm>
            <a:off x="473724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6" name="Google Shape;899;p82"/>
          <p:cNvSpPr/>
          <p:nvPr/>
        </p:nvSpPr>
        <p:spPr>
          <a:xfrm rot="10800000">
            <a:off x="525816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7" name="Google Shape;900;p82"/>
          <p:cNvSpPr/>
          <p:nvPr/>
        </p:nvSpPr>
        <p:spPr>
          <a:xfrm>
            <a:off x="559440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8" name="Google Shape;901;p82"/>
          <p:cNvSpPr/>
          <p:nvPr/>
        </p:nvSpPr>
        <p:spPr>
          <a:xfrm>
            <a:off x="1981080" y="5076000"/>
            <a:ext cx="8229240" cy="823320"/>
          </a:xfrm>
          <a:prstGeom prst="rect">
            <a:avLst/>
          </a:prstGeom>
          <a:gradFill rotWithShape="0">
            <a:gsLst>
              <a:gs pos="0">
                <a:srgbClr val="ffaa96"/>
              </a:gs>
              <a:gs pos="100000">
                <a:srgbClr val="ffd1c8"/>
              </a:gs>
            </a:gsLst>
            <a:lin ang="16200000"/>
          </a:gradFill>
          <a:ln w="12700">
            <a:solidFill>
              <a:srgbClr val="da54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checkout master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Consolas"/>
              </a:rPr>
              <a:t>&gt; git merge bug456                  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9" name="Google Shape;902;p82"/>
          <p:cNvSpPr/>
          <p:nvPr/>
        </p:nvSpPr>
        <p:spPr>
          <a:xfrm rot="10800000">
            <a:off x="6096240" y="365076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0" name="Google Shape;903;p82"/>
          <p:cNvSpPr/>
          <p:nvPr/>
        </p:nvSpPr>
        <p:spPr>
          <a:xfrm>
            <a:off x="6432480" y="342900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1" name="Google Shape;904;p82"/>
          <p:cNvSpPr/>
          <p:nvPr/>
        </p:nvSpPr>
        <p:spPr>
          <a:xfrm rot="10800000">
            <a:off x="6934320" y="3637800"/>
            <a:ext cx="33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000000"/>
            </a:solidFill>
            <a:round/>
            <a:tailEnd len="med" type="stealth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42" name="Google Shape;905;p82"/>
          <p:cNvSpPr/>
          <p:nvPr/>
        </p:nvSpPr>
        <p:spPr>
          <a:xfrm>
            <a:off x="7270560" y="3415680"/>
            <a:ext cx="501480" cy="44424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G’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3" name="Google Shape;906;p82"/>
          <p:cNvSpPr/>
          <p:nvPr/>
        </p:nvSpPr>
        <p:spPr>
          <a:xfrm>
            <a:off x="7924680" y="4000680"/>
            <a:ext cx="1294920" cy="31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426" y="53515"/>
                </a:moveTo>
                <a:lnTo>
                  <a:pt x="-40787" y="-46662"/>
                </a:lnTo>
              </a:path>
            </a:pathLst>
          </a:cu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bug456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4" name="Google Shape;907;p82"/>
          <p:cNvSpPr/>
          <p:nvPr/>
        </p:nvSpPr>
        <p:spPr>
          <a:xfrm>
            <a:off x="8994600" y="2794680"/>
            <a:ext cx="381960" cy="348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900"/>
          </a:solidFill>
          <a:ln w="0">
            <a:noFill/>
          </a:ln>
          <a:effectLst>
            <a:outerShdw algn="bl" blurRad="38160" dist="19080" rotWithShape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WHEN TO BRANCH?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General rule of thumb: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Anything in the master branch is always deployable.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Local branching is very lightweight!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New feature? Branch!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Experiment that you won’t ever deploy? Branch!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Good habits: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Name your branch something descriptive (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add-like-button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refactor-jobs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create-ai-singularity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Make your commit messages descriptive, too!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2160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46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EDCF04C-03BF-4C6F-9A84-3E3440692FD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748" name="Google Shape;915;p83" descr=""/>
          <p:cNvPicPr/>
          <p:nvPr/>
        </p:nvPicPr>
        <p:blipFill>
          <a:blip r:embed="rId1"/>
          <a:stretch/>
        </p:blipFill>
        <p:spPr>
          <a:xfrm>
            <a:off x="8221320" y="4212360"/>
            <a:ext cx="2187360" cy="28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9" dur="indefinite" restart="never" nodeType="tmRoot">
          <p:childTnLst>
            <p:seq>
              <p:cTn id="750" dur="indefinite" nodeType="mainSeq">
                <p:childTnLst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SO YOU WANT SOMEBODY ELSE TO HOST THIS FOR YOU 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Git: general distributed version control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GitHub / BitBucket / GitLab / …: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hosting services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for git repositories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 general, GitHub is the most popular: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Lots of big projects (e.g., Python, Bootstrap, Angular, D3, node, Django, Visual Studio)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Lots of ridiculously awesome/“awesome” projects (e.g., </a:t>
            </a:r>
            <a:r>
              <a:rPr b="1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1"/>
              </a:rPr>
              <a:t>https://github.com/maxbbraun/trump2cash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There are reasons to use the competitors (e.g., private repositories, access control)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47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8F824B3-BCB2-403E-A308-16F304D4942E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grpSp>
        <p:nvGrpSpPr>
          <p:cNvPr id="752" name="Google Shape;923;p84"/>
          <p:cNvGrpSpPr/>
          <p:nvPr/>
        </p:nvGrpSpPr>
        <p:grpSpPr>
          <a:xfrm>
            <a:off x="9698400" y="689400"/>
            <a:ext cx="2493360" cy="5489640"/>
            <a:chOff x="9698400" y="689400"/>
            <a:chExt cx="2493360" cy="5489640"/>
          </a:xfrm>
        </p:grpSpPr>
        <p:pic>
          <p:nvPicPr>
            <p:cNvPr id="753" name="Google Shape;924;p84" descr=""/>
            <p:cNvPicPr/>
            <p:nvPr/>
          </p:nvPicPr>
          <p:blipFill>
            <a:blip r:embed="rId2"/>
            <a:stretch/>
          </p:blipFill>
          <p:spPr>
            <a:xfrm>
              <a:off x="9842040" y="689400"/>
              <a:ext cx="2206080" cy="1833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4" name="Google Shape;925;p84" descr=""/>
            <p:cNvPicPr/>
            <p:nvPr/>
          </p:nvPicPr>
          <p:blipFill>
            <a:blip r:embed="rId3"/>
            <a:stretch/>
          </p:blipFill>
          <p:spPr>
            <a:xfrm>
              <a:off x="9698400" y="2278800"/>
              <a:ext cx="2493360" cy="249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5" name="Google Shape;926;p84" descr=""/>
            <p:cNvPicPr/>
            <p:nvPr/>
          </p:nvPicPr>
          <p:blipFill>
            <a:blip r:embed="rId4"/>
            <a:stretch/>
          </p:blipFill>
          <p:spPr>
            <a:xfrm>
              <a:off x="10151280" y="4712400"/>
              <a:ext cx="1587240" cy="1466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1" dur="indefinite" restart="never" nodeType="tmRoot">
          <p:childTnLst>
            <p:seq>
              <p:cTn id="792" dur="indefinite" nodeType="mainSeq">
                <p:childTnLst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248;p31"/>
          <p:cNvSpPr/>
          <p:nvPr/>
        </p:nvSpPr>
        <p:spPr>
          <a:xfrm>
            <a:off x="2152440" y="1131120"/>
            <a:ext cx="788580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249;p31"/>
          <p:cNvSpPr/>
          <p:nvPr/>
        </p:nvSpPr>
        <p:spPr>
          <a:xfrm>
            <a:off x="2152440" y="2226600"/>
            <a:ext cx="7885800" cy="32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2" name="Google Shape;250;p31"/>
          <p:cNvGrpSpPr/>
          <p:nvPr/>
        </p:nvGrpSpPr>
        <p:grpSpPr>
          <a:xfrm>
            <a:off x="3846600" y="3350880"/>
            <a:ext cx="4497480" cy="3262320"/>
            <a:chOff x="3846600" y="3350880"/>
            <a:chExt cx="4497480" cy="3262320"/>
          </a:xfrm>
        </p:grpSpPr>
        <p:sp>
          <p:nvSpPr>
            <p:cNvPr id="313" name="Google Shape;251;p31"/>
            <p:cNvSpPr/>
            <p:nvPr/>
          </p:nvSpPr>
          <p:spPr>
            <a:xfrm>
              <a:off x="3846600" y="6286680"/>
              <a:ext cx="4497480" cy="326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atlassian.com/git/tutorials/what-is-version-control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314" name="Google Shape;252;p31" descr=""/>
            <p:cNvPicPr/>
            <p:nvPr/>
          </p:nvPicPr>
          <p:blipFill>
            <a:blip r:embed="rId1"/>
            <a:stretch/>
          </p:blipFill>
          <p:spPr>
            <a:xfrm>
              <a:off x="3846600" y="3350880"/>
              <a:ext cx="4497480" cy="2984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GOALS OF VERSION CONTROL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 able to search through revision history and retrieve previous versions of any file in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 able to share changes with collaborators on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Be able to confidently make large changes to existing files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4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3CF7B11-D33E-404F-B147-BF56B4CFEE6F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6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REVIEW: HOW TO USE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commands for everyday usage are relatively simple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pull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94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Get the latest changes to the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add 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94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Add any newly created files to the repository for tracking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add –u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94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Remove any deleted files from tracking and the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commit –m ‘Changes’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94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Make a version of changes you have made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push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941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Deploy the latest changes to the central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Make a repo on GitHub and </a:t>
            </a:r>
            <a:r>
              <a:rPr b="1" lang="en-US" sz="2000" spc="-1" strike="noStrike">
                <a:solidFill>
                  <a:srgbClr val="d1282e"/>
                </a:solidFill>
                <a:latin typeface="Arial"/>
                <a:ea typeface="Arial"/>
              </a:rPr>
              <a:t>clone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it to your machine: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9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1"/>
              </a:rPr>
              <a:t>https://guides.github.com/activities/hello-world/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48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2CDFF52-052B-4CFF-8323-45F0984852E7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5" dur="indefinite" restart="never" nodeType="tmRoot">
          <p:childTnLst>
            <p:seq>
              <p:cTn id="826" dur="indefinite" nodeType="mainSeq">
                <p:childTnLst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STUFF TO CLICK 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1"/>
              </a:rPr>
              <a:t>http://git-scm.com/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2"/>
              </a:rPr>
              <a:t>https://github.com/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3"/>
              </a:rPr>
              <a:t>https://guides.github.com/activities/hello-world/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^-- Just do this one.  You may need it for your tutorial ☺.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GitLab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60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4"/>
              </a:rPr>
              <a:t>http://gitlab.org/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60200" indent="-147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5"/>
              </a:rPr>
              <a:t>https://gitlab.cs.umd.edu/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and SVN Comparison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49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53549C6-943F-458A-8C7F-DD4457E03434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3" dur="indefinite" restart="never" nodeType="tmRoot">
          <p:childTnLst>
            <p:seq>
              <p:cTn id="884" dur="indefinite" nodeType="mainSeq">
                <p:childTnLst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609480" y="1447920"/>
            <a:ext cx="10362960" cy="432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00" spc="-1" strike="noStrike">
                <a:solidFill>
                  <a:srgbClr val="000000"/>
                </a:solidFill>
                <a:latin typeface="Arial Black"/>
                <a:ea typeface="Arial Black"/>
              </a:rPr>
              <a:t>Plotting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609480" y="228600"/>
            <a:ext cx="1036296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50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50AF4C67-5944-4838-9BC3-824AE1DBDEF6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THE DATA LIFECYCLE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ldNum" idx="51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CD3A026-301E-431A-829F-6500411AEAD1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767" name="Google Shape;956;p88"/>
          <p:cNvSpPr/>
          <p:nvPr/>
        </p:nvSpPr>
        <p:spPr>
          <a:xfrm>
            <a:off x="850680" y="2193120"/>
            <a:ext cx="1614960" cy="246348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Data collection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68" name="Google Shape;957;p88"/>
          <p:cNvGrpSpPr/>
          <p:nvPr/>
        </p:nvGrpSpPr>
        <p:grpSpPr>
          <a:xfrm>
            <a:off x="2465640" y="2193120"/>
            <a:ext cx="2218680" cy="2463840"/>
            <a:chOff x="2465640" y="2193120"/>
            <a:chExt cx="2218680" cy="2463840"/>
          </a:xfrm>
        </p:grpSpPr>
        <p:sp>
          <p:nvSpPr>
            <p:cNvPr id="769" name="Google Shape;958;p88"/>
            <p:cNvSpPr/>
            <p:nvPr/>
          </p:nvSpPr>
          <p:spPr>
            <a:xfrm>
              <a:off x="3069360" y="2193120"/>
              <a:ext cx="1614960" cy="246384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Data processing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Google Shape;959;p88"/>
            <p:cNvSpPr/>
            <p:nvPr/>
          </p:nvSpPr>
          <p:spPr>
            <a:xfrm>
              <a:off x="246564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dk1"/>
            </a:solidFill>
            <a:ln w="2857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1" name="Google Shape;960;p88"/>
          <p:cNvSpPr/>
          <p:nvPr/>
        </p:nvSpPr>
        <p:spPr>
          <a:xfrm rot="5400000">
            <a:off x="2767680" y="3547800"/>
            <a:ext cx="360" cy="2218320"/>
          </a:xfrm>
          <a:prstGeom prst="curvedConnector3">
            <a:avLst>
              <a:gd name="adj1" fmla="val 46132250"/>
            </a:avLst>
          </a:prstGeom>
          <a:noFill/>
          <a:ln w="41275">
            <a:solidFill>
              <a:srgbClr val="000000"/>
            </a:solidFill>
            <a:round/>
            <a:tailEnd len="med" type="triangle" w="med"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772" name="Google Shape;961;p88"/>
          <p:cNvGrpSpPr/>
          <p:nvPr/>
        </p:nvGrpSpPr>
        <p:grpSpPr>
          <a:xfrm>
            <a:off x="4684680" y="2193120"/>
            <a:ext cx="2218680" cy="2463840"/>
            <a:chOff x="4684680" y="2193120"/>
            <a:chExt cx="2218680" cy="2463840"/>
          </a:xfrm>
        </p:grpSpPr>
        <p:sp>
          <p:nvSpPr>
            <p:cNvPr id="773" name="Google Shape;962;p88"/>
            <p:cNvSpPr/>
            <p:nvPr/>
          </p:nvSpPr>
          <p:spPr>
            <a:xfrm>
              <a:off x="5288400" y="2193120"/>
              <a:ext cx="1614960" cy="246384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Exploratory analysis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&amp;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Data viz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4" name="Google Shape;963;p88"/>
            <p:cNvSpPr/>
            <p:nvPr/>
          </p:nvSpPr>
          <p:spPr>
            <a:xfrm>
              <a:off x="468468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5" name="Google Shape;964;p88"/>
          <p:cNvGrpSpPr/>
          <p:nvPr/>
        </p:nvGrpSpPr>
        <p:grpSpPr>
          <a:xfrm>
            <a:off x="1658520" y="4656960"/>
            <a:ext cx="4437360" cy="360"/>
            <a:chOff x="1658520" y="4656960"/>
            <a:chExt cx="4437360" cy="360"/>
          </a:xfrm>
        </p:grpSpPr>
        <p:sp>
          <p:nvSpPr>
            <p:cNvPr id="776" name="Google Shape;965;p88"/>
            <p:cNvSpPr/>
            <p:nvPr/>
          </p:nvSpPr>
          <p:spPr>
            <a:xfrm rot="5400000">
              <a:off x="498636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966;p88"/>
            <p:cNvSpPr/>
            <p:nvPr/>
          </p:nvSpPr>
          <p:spPr>
            <a:xfrm rot="5400000">
              <a:off x="3876840" y="2438280"/>
              <a:ext cx="360" cy="4437360"/>
            </a:xfrm>
            <a:prstGeom prst="curvedConnector3">
              <a:avLst>
                <a:gd name="adj1" fmla="val -974502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8" name="Google Shape;967;p88"/>
          <p:cNvGrpSpPr/>
          <p:nvPr/>
        </p:nvGrpSpPr>
        <p:grpSpPr>
          <a:xfrm>
            <a:off x="6903360" y="2193120"/>
            <a:ext cx="2219040" cy="2463840"/>
            <a:chOff x="6903360" y="2193120"/>
            <a:chExt cx="2219040" cy="2463840"/>
          </a:xfrm>
        </p:grpSpPr>
        <p:sp>
          <p:nvSpPr>
            <p:cNvPr id="779" name="Google Shape;968;p88"/>
            <p:cNvSpPr/>
            <p:nvPr/>
          </p:nvSpPr>
          <p:spPr>
            <a:xfrm>
              <a:off x="7507440" y="2193120"/>
              <a:ext cx="1614960" cy="246384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Analysis, hypothesis testing, &amp; ML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0" name="Google Shape;969;p88"/>
            <p:cNvSpPr/>
            <p:nvPr/>
          </p:nvSpPr>
          <p:spPr>
            <a:xfrm>
              <a:off x="690336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1" name="Google Shape;970;p88"/>
          <p:cNvGrpSpPr/>
          <p:nvPr/>
        </p:nvGrpSpPr>
        <p:grpSpPr>
          <a:xfrm>
            <a:off x="1658520" y="4656960"/>
            <a:ext cx="6656400" cy="360"/>
            <a:chOff x="1658520" y="4656960"/>
            <a:chExt cx="6656400" cy="360"/>
          </a:xfrm>
        </p:grpSpPr>
        <p:sp>
          <p:nvSpPr>
            <p:cNvPr id="782" name="Google Shape;971;p88"/>
            <p:cNvSpPr/>
            <p:nvPr/>
          </p:nvSpPr>
          <p:spPr>
            <a:xfrm rot="5400000">
              <a:off x="720540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972;p88"/>
            <p:cNvSpPr/>
            <p:nvPr/>
          </p:nvSpPr>
          <p:spPr>
            <a:xfrm rot="5400000">
              <a:off x="6095880" y="2438280"/>
              <a:ext cx="360" cy="4437360"/>
            </a:xfrm>
            <a:prstGeom prst="curvedConnector3">
              <a:avLst>
                <a:gd name="adj1" fmla="val -869394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973;p88"/>
            <p:cNvSpPr/>
            <p:nvPr/>
          </p:nvSpPr>
          <p:spPr>
            <a:xfrm rot="5400000">
              <a:off x="4986360" y="1328760"/>
              <a:ext cx="360" cy="6656400"/>
            </a:xfrm>
            <a:prstGeom prst="curvedConnector3">
              <a:avLst>
                <a:gd name="adj1" fmla="val 707277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oogle Shape;974;p88"/>
          <p:cNvGrpSpPr/>
          <p:nvPr/>
        </p:nvGrpSpPr>
        <p:grpSpPr>
          <a:xfrm>
            <a:off x="9122400" y="2193120"/>
            <a:ext cx="2218680" cy="2463840"/>
            <a:chOff x="9122400" y="2193120"/>
            <a:chExt cx="2218680" cy="2463840"/>
          </a:xfrm>
        </p:grpSpPr>
        <p:sp>
          <p:nvSpPr>
            <p:cNvPr id="786" name="Google Shape;975;p88"/>
            <p:cNvSpPr/>
            <p:nvPr/>
          </p:nvSpPr>
          <p:spPr>
            <a:xfrm>
              <a:off x="9726120" y="2193120"/>
              <a:ext cx="1614960" cy="246384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Insight &amp; Policy Decision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7" name="Google Shape;976;p88"/>
            <p:cNvSpPr/>
            <p:nvPr/>
          </p:nvSpPr>
          <p:spPr>
            <a:xfrm>
              <a:off x="9122400" y="3425040"/>
              <a:ext cx="60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8" name="Google Shape;977;p88"/>
          <p:cNvGrpSpPr/>
          <p:nvPr/>
        </p:nvGrpSpPr>
        <p:grpSpPr>
          <a:xfrm>
            <a:off x="1658520" y="4656960"/>
            <a:ext cx="8875440" cy="360"/>
            <a:chOff x="1658520" y="4656960"/>
            <a:chExt cx="8875440" cy="360"/>
          </a:xfrm>
        </p:grpSpPr>
        <p:sp>
          <p:nvSpPr>
            <p:cNvPr id="789" name="Google Shape;978;p88"/>
            <p:cNvSpPr/>
            <p:nvPr/>
          </p:nvSpPr>
          <p:spPr>
            <a:xfrm rot="5400000">
              <a:off x="9424440" y="3547800"/>
              <a:ext cx="360" cy="2218680"/>
            </a:xfrm>
            <a:prstGeom prst="curvedConnector3">
              <a:avLst>
                <a:gd name="adj1" fmla="val -2551173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979;p88"/>
            <p:cNvSpPr/>
            <p:nvPr/>
          </p:nvSpPr>
          <p:spPr>
            <a:xfrm rot="5400000">
              <a:off x="8314920" y="2438280"/>
              <a:ext cx="360" cy="4437360"/>
            </a:xfrm>
            <a:prstGeom prst="curvedConnector3">
              <a:avLst>
                <a:gd name="adj1" fmla="val -1184725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980;p88"/>
            <p:cNvSpPr/>
            <p:nvPr/>
          </p:nvSpPr>
          <p:spPr>
            <a:xfrm rot="5400000">
              <a:off x="7205400" y="1328760"/>
              <a:ext cx="360" cy="6656400"/>
            </a:xfrm>
            <a:prstGeom prst="curvedConnector3">
              <a:avLst>
                <a:gd name="adj1" fmla="val 812391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981;p88"/>
            <p:cNvSpPr/>
            <p:nvPr/>
          </p:nvSpPr>
          <p:spPr>
            <a:xfrm rot="5400000">
              <a:off x="6095880" y="219240"/>
              <a:ext cx="360" cy="8875440"/>
            </a:xfrm>
            <a:prstGeom prst="curvedConnector3">
              <a:avLst>
                <a:gd name="adj1" fmla="val 2704394"/>
              </a:avLst>
            </a:prstGeom>
            <a:noFill/>
            <a:ln w="41275">
              <a:solidFill>
                <a:srgbClr val="000000"/>
              </a:solidFill>
              <a:round/>
              <a:tailEnd len="med" type="triangle" w="med"/>
            </a:ln>
            <a:effectLst>
              <a:outerShdw algn="bl" blurRad="39960" dist="23040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3" name="Google Shape;982;p88"/>
          <p:cNvSpPr/>
          <p:nvPr/>
        </p:nvSpPr>
        <p:spPr>
          <a:xfrm rot="8100000">
            <a:off x="5943240" y="877320"/>
            <a:ext cx="2245320" cy="133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>
            <a:solidFill>
              <a:srgbClr val="3b4f8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Visualization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Two primary purposes: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explore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our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communicate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our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There are a million different ways to visualize our data, but how do we do it effectively?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52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66F14F1-E882-4B9C-A492-AB68D20795C0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797" name="Google Shape;991;p89" descr=""/>
          <p:cNvPicPr/>
          <p:nvPr/>
        </p:nvPicPr>
        <p:blipFill>
          <a:blip r:embed="rId1"/>
          <a:stretch/>
        </p:blipFill>
        <p:spPr>
          <a:xfrm>
            <a:off x="6392520" y="722880"/>
            <a:ext cx="4700880" cy="2947320"/>
          </a:xfrm>
          <a:prstGeom prst="rect">
            <a:avLst/>
          </a:prstGeom>
          <a:ln w="0">
            <a:noFill/>
          </a:ln>
        </p:spPr>
      </p:pic>
      <p:sp>
        <p:nvSpPr>
          <p:cNvPr id="798" name="Google Shape;992;p89"/>
          <p:cNvSpPr/>
          <p:nvPr/>
        </p:nvSpPr>
        <p:spPr>
          <a:xfrm>
            <a:off x="10298160" y="369000"/>
            <a:ext cx="79560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 u="sng">
                <a:solidFill>
                  <a:srgbClr val="cc9900"/>
                </a:solidFill>
                <a:uFillTx/>
                <a:latin typeface="Arial"/>
                <a:ea typeface="Arial"/>
                <a:hlinkClick r:id="rId2"/>
              </a:rPr>
              <a:t>Source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Matplotlib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Included with our Docker image and through Anaconda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Import into your notebook using: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Developed in 2002 by John Hunter to have Matlab-style plotting from the python command line.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53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6232B43-3B56-49D9-BAA6-AA2EC1FD3F7D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02" name="Google Shape;1001;p90"/>
          <p:cNvSpPr/>
          <p:nvPr/>
        </p:nvSpPr>
        <p:spPr>
          <a:xfrm>
            <a:off x="842400" y="3936960"/>
            <a:ext cx="7997040" cy="8755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Importing, don’t forget to use numpy too!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from matplotlib import pyplot as plt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03" name="Google Shape;1002;p90"/>
          <p:cNvSpPr/>
          <p:nvPr/>
        </p:nvSpPr>
        <p:spPr>
          <a:xfrm>
            <a:off x="842400" y="2292480"/>
            <a:ext cx="7997040" cy="8755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Installing Independently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python -m pip install matplotlib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Core Matplotlib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Bar Charts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Line Charts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Scatterplots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54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E913B5C-49F6-4041-944B-8125DA4D035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Core Matplotlib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Matplotlib use a notion of a 'Figure' as its main abstraction. This abstraction is presented as an object (in the object-oriented sense), so manipulating your figures and plots means interacting with your Figure object (and others, as we'll see). You can create a figure with the plt.subplots() function.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 our purposes today, we just need to know that with plt.subplots() we can create a single figure with one or more plots. If we pass it no arguments, we get a Figure with a single subplot, otherwise we can provide it with the dimensions of how we would like our subplots to divide the figure.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55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94214F8-49F2-4F42-889B-C69B220B7B4D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56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C1FF910-D9DF-46E1-A13A-F5A73B36BB69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13" name="Google Shape;1026;p93"/>
          <p:cNvSpPr/>
          <p:nvPr/>
        </p:nvSpPr>
        <p:spPr>
          <a:xfrm>
            <a:off x="609480" y="1524240"/>
            <a:ext cx="9892440" cy="44517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Create some x values that would give us two periods of a standard sin wave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xs = np.arange(0,4*np.pi,0.1)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y values for the standard 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sin1 = np.sin(xs)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y values for an amplified 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sin2 = 2 * np.sin(xs)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y values for an attenuated 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sin3 = 0.5 * np.sin(xs)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y values for a squashed sin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sin4 = np.sin(2*xs)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9" dur="indefinite" restart="never" nodeType="tmRoot">
          <p:childTnLst>
            <p:seq>
              <p:cTn id="930" dur="indefinite" nodeType="mainSeq">
                <p:childTnLst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On to the Plotting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57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E3A08E0-1EB4-4CBC-B52D-8CC7C9BF2462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17" name="Google Shape;1034;p94"/>
          <p:cNvSpPr/>
          <p:nvPr/>
        </p:nvSpPr>
        <p:spPr>
          <a:xfrm>
            <a:off x="1690920" y="1580760"/>
            <a:ext cx="7997040" cy="25185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## create a single figure with a single subplot: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fig &lt;- The figure that contains all of our subplots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ax  &lt;- the subplot (if there's only one)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       or the list of subplots (if there's more than one)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fig, ax = plt.subplots()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8" name="Google Shape;1035;p94" descr=""/>
          <p:cNvPicPr/>
          <p:nvPr/>
        </p:nvPicPr>
        <p:blipFill>
          <a:blip r:embed="rId1"/>
          <a:stretch/>
        </p:blipFill>
        <p:spPr>
          <a:xfrm>
            <a:off x="3673800" y="4258800"/>
            <a:ext cx="3619080" cy="2400120"/>
          </a:xfrm>
          <a:prstGeom prst="rect">
            <a:avLst/>
          </a:prstGeom>
          <a:ln w="0">
            <a:noFill/>
          </a:ln>
        </p:spPr>
      </p:pic>
      <p:sp>
        <p:nvSpPr>
          <p:cNvPr id="819" name="PlaceHolder 4"/>
          <p:cNvSpPr>
            <a:spLocks noGrp="1"/>
          </p:cNvSpPr>
          <p:nvPr>
            <p:ph type="title"/>
          </p:nvPr>
        </p:nvSpPr>
        <p:spPr>
          <a:xfrm>
            <a:off x="7644960" y="5361120"/>
            <a:ext cx="4444920" cy="107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???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5" dur="indefinite" restart="never" nodeType="tmRoot">
          <p:childTnLst>
            <p:seq>
              <p:cTn id="936" dur="indefinite" nodeType="mainSeq">
                <p:childTnLst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260;p32"/>
          <p:cNvSpPr/>
          <p:nvPr/>
        </p:nvSpPr>
        <p:spPr>
          <a:xfrm>
            <a:off x="2152440" y="1131120"/>
            <a:ext cx="365976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261;p32"/>
          <p:cNvSpPr/>
          <p:nvPr/>
        </p:nvSpPr>
        <p:spPr>
          <a:xfrm>
            <a:off x="2152440" y="2783880"/>
            <a:ext cx="4055760" cy="12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Google Shape;262;p32"/>
          <p:cNvSpPr/>
          <p:nvPr/>
        </p:nvSpPr>
        <p:spPr>
          <a:xfrm>
            <a:off x="6208560" y="2783880"/>
            <a:ext cx="4055760" cy="16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NAMED FOLDERS APPROACH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5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Can be hard to track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Memory-intensive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Can be slow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Hard to share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 record of authorship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5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860A7C6-E2DD-41A5-8C42-B5622D1DF8C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7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4" name="Google Shape;266;p32" descr="ocuments"/>
          <p:cNvPicPr/>
          <p:nvPr/>
        </p:nvPicPr>
        <p:blipFill>
          <a:blip r:embed="rId1"/>
          <a:stretch/>
        </p:blipFill>
        <p:spPr>
          <a:xfrm>
            <a:off x="8039520" y="1627920"/>
            <a:ext cx="3041280" cy="50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On to the Plotting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58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6B02085-5FC2-424E-8328-41BD73BB58C5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23" name="Google Shape;1044;p95"/>
          <p:cNvSpPr/>
          <p:nvPr/>
        </p:nvSpPr>
        <p:spPr>
          <a:xfrm>
            <a:off x="1690920" y="1580760"/>
            <a:ext cx="7997040" cy="25185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## create a single figure with a single subplot: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fig &lt;- The figure that contains all of our subplots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ax  &lt;- the subplot (if there's only one)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       or the list of subplots (if there's more than one)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fig, ax = plt.subplots()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4" name="Google Shape;1045;p95" descr=""/>
          <p:cNvPicPr/>
          <p:nvPr/>
        </p:nvPicPr>
        <p:blipFill>
          <a:blip r:embed="rId1"/>
          <a:stretch/>
        </p:blipFill>
        <p:spPr>
          <a:xfrm>
            <a:off x="3673800" y="4258800"/>
            <a:ext cx="3619080" cy="2400120"/>
          </a:xfrm>
          <a:prstGeom prst="rect">
            <a:avLst/>
          </a:prstGeom>
          <a:ln w="0">
            <a:noFill/>
          </a:ln>
        </p:spPr>
      </p:pic>
      <p:sp>
        <p:nvSpPr>
          <p:cNvPr id="825" name="PlaceHolder 4"/>
          <p:cNvSpPr>
            <a:spLocks noGrp="1"/>
          </p:cNvSpPr>
          <p:nvPr>
            <p:ph type="title"/>
          </p:nvPr>
        </p:nvSpPr>
        <p:spPr>
          <a:xfrm>
            <a:off x="7644960" y="5361120"/>
            <a:ext cx="4444920" cy="107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???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5" dur="indefinite" restart="never" nodeType="tmRoot">
          <p:childTnLst>
            <p:seq>
              <p:cTn id="946" dur="indefinite" nodeType="mainSeq">
                <p:childTnLst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And my Ax[e]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59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51E9449-0017-4DD9-A9E1-F448AE37F4C3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29" name="Google Shape;1054;p96"/>
          <p:cNvSpPr/>
          <p:nvPr/>
        </p:nvSpPr>
        <p:spPr>
          <a:xfrm>
            <a:off x="1690920" y="2314440"/>
            <a:ext cx="7997040" cy="17845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labels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ax.set_xlabel('Time (s)')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ax.set_ylabel('Amplitude')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0" name="Google Shape;1055;p96" descr=""/>
          <p:cNvPicPr/>
          <p:nvPr/>
        </p:nvPicPr>
        <p:blipFill>
          <a:blip r:embed="rId1"/>
          <a:stretch/>
        </p:blipFill>
        <p:spPr>
          <a:xfrm>
            <a:off x="3374640" y="4192200"/>
            <a:ext cx="3752640" cy="25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5" dur="indefinite" restart="never" nodeType="tmRoot">
          <p:childTnLst>
            <p:seq>
              <p:cTn id="956" dur="indefinite" nodeType="mainSeq">
                <p:childTnLst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>
                      <p:stCondLst>
                        <p:cond delay="indefinite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Finally!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60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FDD8EFB-6550-47B7-A8F8-3CC5562A924E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34" name="Google Shape;1063;p97"/>
          <p:cNvSpPr/>
          <p:nvPr/>
        </p:nvSpPr>
        <p:spPr>
          <a:xfrm>
            <a:off x="272160" y="2118600"/>
            <a:ext cx="4626000" cy="18367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labels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ax.plot(xs,sin1)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35" name="Google Shape;1064;p97" descr=""/>
          <p:cNvPicPr/>
          <p:nvPr/>
        </p:nvPicPr>
        <p:blipFill>
          <a:blip r:embed="rId1"/>
          <a:stretch/>
        </p:blipFill>
        <p:spPr>
          <a:xfrm>
            <a:off x="272160" y="4177440"/>
            <a:ext cx="3809520" cy="2495160"/>
          </a:xfrm>
          <a:prstGeom prst="rect">
            <a:avLst/>
          </a:prstGeom>
          <a:ln w="0">
            <a:noFill/>
          </a:ln>
        </p:spPr>
      </p:pic>
      <p:sp>
        <p:nvSpPr>
          <p:cNvPr id="836" name="Google Shape;1065;p97"/>
          <p:cNvSpPr/>
          <p:nvPr/>
        </p:nvSpPr>
        <p:spPr>
          <a:xfrm>
            <a:off x="6192720" y="2118600"/>
            <a:ext cx="4626000" cy="18367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labels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ax.plot(xs,sin2)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37" name="Google Shape;1066;p97" descr=""/>
          <p:cNvPicPr/>
          <p:nvPr/>
        </p:nvPicPr>
        <p:blipFill>
          <a:blip r:embed="rId2"/>
          <a:stretch/>
        </p:blipFill>
        <p:spPr>
          <a:xfrm>
            <a:off x="6629400" y="4177440"/>
            <a:ext cx="3752640" cy="24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5" dur="indefinite" restart="never" nodeType="tmRoot">
          <p:childTnLst>
            <p:seq>
              <p:cTn id="966" dur="indefinite" nodeType="mainSeq">
                <p:childTnLst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Plotting on Separate Subplots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61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F9B9DD47-BA98-47A7-B8C8-48D8D5CA3EE4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41" name="Google Shape;1074;p98"/>
          <p:cNvSpPr/>
          <p:nvPr/>
        </p:nvSpPr>
        <p:spPr>
          <a:xfrm>
            <a:off x="471600" y="1663920"/>
            <a:ext cx="6912720" cy="5061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labels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data_set = [sin1, sin2, sin3, sin4]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fig, axes = plt.subplots(nrows=num_rows, ncols=num_cols)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#Plotting using a 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i =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for x in range(0,num_rows):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for y in range (0, num_cols):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axes[x,y].plot(xs,data_set[i])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i +=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Axis Limits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for ax in axes.reshape(-1):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    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ax.set_ylim([-2.5,2.5])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2" name="Google Shape;1075;p98" descr=""/>
          <p:cNvPicPr/>
          <p:nvPr/>
        </p:nvPicPr>
        <p:blipFill>
          <a:blip r:embed="rId1"/>
          <a:stretch/>
        </p:blipFill>
        <p:spPr>
          <a:xfrm>
            <a:off x="7826040" y="2046960"/>
            <a:ext cx="3975120" cy="26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3" dur="indefinite" restart="never" nodeType="tmRoot">
          <p:childTnLst>
            <p:seq>
              <p:cTn id="984" dur="indefinite" nodeType="mainSeq">
                <p:childTnLst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Bar Charts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62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5B19184-0119-450A-83E0-B8003E2FF283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46" name="Google Shape;1083;p99"/>
          <p:cNvSpPr/>
          <p:nvPr/>
        </p:nvSpPr>
        <p:spPr>
          <a:xfrm>
            <a:off x="471600" y="1663920"/>
            <a:ext cx="7292160" cy="5061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artists = ["Beyonce", "Alison Krauss", "Aretha Franklin", "Adele"]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num_grammys = [28, 27, 18, 15]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plt.bar(range(len(artists)), num_grammys)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#Plotting the bar graph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plt.title("Most Grammys Won by a Female Artist")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plt.ylabel("# of Grammys")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plt.xticks(range(len(artists)), artists)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plt.show()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47" name="Google Shape;1084;p99" descr=""/>
          <p:cNvPicPr/>
          <p:nvPr/>
        </p:nvPicPr>
        <p:blipFill>
          <a:blip r:embed="rId1"/>
          <a:stretch/>
        </p:blipFill>
        <p:spPr>
          <a:xfrm>
            <a:off x="7813440" y="2367720"/>
            <a:ext cx="4069440" cy="281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3" dur="indefinite" restart="never" nodeType="tmRoot">
          <p:childTnLst>
            <p:seq>
              <p:cTn id="994" dur="indefinite" nodeType="mainSeq">
                <p:childTnLst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-41076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Scatterplots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63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2CA8955-CEF0-46E7-BD34-D9DFF2E16B62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51" name="Google Shape;1092;p100"/>
          <p:cNvSpPr/>
          <p:nvPr/>
        </p:nvSpPr>
        <p:spPr>
          <a:xfrm>
            <a:off x="471600" y="960840"/>
            <a:ext cx="9998640" cy="57643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#Setting up my labels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ice_cream_sales = [215, 325, 185, 332, 406, 522, 412, 614, 544, 421, 445, 408]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temp = [14.2, 16.4, 11.9, 15.2, 18.5, 22.1, 19.4, 25.1, 23.4, 18.1, 22.6 17.2]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labels = [‘a’,’b’,’c’,’d’,’e’,’f’,’g’,’h’,’i’,’j’,’k’]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plt.scatter(temp, ice_cream_sales)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#Labeling using a 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for label, temp_count, sales_count in zip(labels, temp, ice_cream_sales):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plt.annotate(label,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xy=(temp_count, sales_count),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xytext=(5, -5),</a:t>
            </a:r>
            <a:endParaRPr b="0" lang="en-US" sz="18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textcoords=’offset points’)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efefe"/>
                </a:solidFill>
                <a:latin typeface="Courier New"/>
                <a:ea typeface="Courier New"/>
              </a:rPr>
              <a:t>plt.show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3" dur="indefinite" restart="never" nodeType="tmRoot">
          <p:childTnLst>
            <p:seq>
              <p:cTn id="1004" dur="indefinite" nodeType="mainSeq">
                <p:childTnLst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609480" y="-41076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Scatterplots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64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7AF6ECC-1250-43ED-A5E7-DDA80AB13CDA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855" name="Google Shape;1100;p101" descr=""/>
          <p:cNvPicPr/>
          <p:nvPr/>
        </p:nvPicPr>
        <p:blipFill>
          <a:blip r:embed="rId1"/>
          <a:stretch/>
        </p:blipFill>
        <p:spPr>
          <a:xfrm>
            <a:off x="2876040" y="1928880"/>
            <a:ext cx="5626440" cy="402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MORE COMPLICATED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1015992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65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BC8F2A9-FB86-4A03-B4C7-F5B076246DF7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59" name="Google Shape;1108;p102"/>
          <p:cNvSpPr/>
          <p:nvPr/>
        </p:nvSpPr>
        <p:spPr>
          <a:xfrm>
            <a:off x="1981080" y="1524240"/>
            <a:ext cx="7997040" cy="1423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Formatting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df["week"] = df['week'].str.extract('(\d+)’,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expand=False).astype(int)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df["rank"] = df["rank"].astype(int)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0" name="Google Shape;1109;p102"/>
          <p:cNvSpPr/>
          <p:nvPr/>
        </p:nvSpPr>
        <p:spPr>
          <a:xfrm>
            <a:off x="1981080" y="3687120"/>
            <a:ext cx="7997040" cy="25185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Cleaning out unnecessary rows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df = df.dropna()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2d050"/>
                </a:solidFill>
                <a:latin typeface="Courier New"/>
                <a:ea typeface="Courier New"/>
              </a:rPr>
              <a:t># Create "date"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df['date'] = pd.to_datetime(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     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df['date.entered'])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     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pd.to_timedelta(df['week'], unit='w') 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     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pd.DateOffset(weeks=1) 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861" name="Google Shape;1110;p102"/>
          <p:cNvSpPr/>
          <p:nvPr/>
        </p:nvSpPr>
        <p:spPr>
          <a:xfrm>
            <a:off x="1981080" y="3043080"/>
            <a:ext cx="7997040" cy="406800"/>
          </a:xfrm>
          <a:prstGeom prst="roundRect">
            <a:avLst>
              <a:gd name="adj" fmla="val 16667"/>
            </a:avLst>
          </a:prstGeom>
          <a:solidFill>
            <a:srgbClr val="4d6bb4"/>
          </a:solidFill>
          <a:ln w="12700">
            <a:solidFill>
              <a:srgbClr val="4d69ad"/>
            </a:solidFill>
            <a:round/>
          </a:ln>
          <a:effectLst>
            <a:outerShdw algn="bl" blurRad="39960" dist="2304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[…, “x2nd.week”, 63.0] 🡪 […, 2, 63]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9" dur="indefinite" restart="never" nodeType="tmRoot">
          <p:childTnLst>
            <p:seq>
              <p:cTn id="1010" dur="indefinite" nodeType="mainSeq">
                <p:childTnLst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523880" y="2794680"/>
            <a:ext cx="8989200" cy="1102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7f7f7f"/>
                </a:solidFill>
                <a:latin typeface="Arial Black"/>
                <a:ea typeface="Arial Black"/>
              </a:rPr>
              <a:t>NEXT CLASS:</a:t>
            </a:r>
            <a:br/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EXPLORATORY ANALYSIS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sldNum" idx="66"/>
          </p:nvPr>
        </p:nvSpPr>
        <p:spPr>
          <a:xfrm rot="16200000">
            <a:off x="11189160" y="5824800"/>
            <a:ext cx="1315440" cy="486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B3225CC-C9F4-4CA1-A30F-478CF3A41C28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864" name="Google Shape;1118;p103" descr=""/>
          <p:cNvPicPr/>
          <p:nvPr/>
        </p:nvPicPr>
        <p:blipFill>
          <a:blip r:embed="rId1"/>
          <a:stretch/>
        </p:blipFill>
        <p:spPr>
          <a:xfrm>
            <a:off x="4812840" y="4077360"/>
            <a:ext cx="2411280" cy="23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271;p33"/>
          <p:cNvSpPr/>
          <p:nvPr/>
        </p:nvSpPr>
        <p:spPr>
          <a:xfrm>
            <a:off x="2152440" y="1131120"/>
            <a:ext cx="788580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Google Shape;272;p33"/>
          <p:cNvSpPr/>
          <p:nvPr/>
        </p:nvSpPr>
        <p:spPr>
          <a:xfrm>
            <a:off x="2152440" y="3509280"/>
            <a:ext cx="788580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Google Shape;273;p33" descr="http://rypress.com/tutorials/git/media/0-2.png"/>
          <p:cNvPicPr/>
          <p:nvPr/>
        </p:nvPicPr>
        <p:blipFill>
          <a:blip r:embed="rId1"/>
          <a:stretch/>
        </p:blipFill>
        <p:spPr>
          <a:xfrm>
            <a:off x="2798640" y="1422000"/>
            <a:ext cx="6593760" cy="3076920"/>
          </a:xfrm>
          <a:prstGeom prst="rect">
            <a:avLst/>
          </a:prstGeom>
          <a:ln w="0"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LOCAL DATABASE OF VERSIONS APPROACH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4332240"/>
            <a:ext cx="10159560" cy="17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Provides an abstraction over finding the right versions of files and replacing them in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Records who changes what, but hard to parse that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Can’t share with collaborators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6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B3F8D6B-C0EA-4B98-90EC-B6CF1ABB75E4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8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281;p34"/>
          <p:cNvSpPr/>
          <p:nvPr/>
        </p:nvSpPr>
        <p:spPr>
          <a:xfrm>
            <a:off x="2152440" y="1131120"/>
            <a:ext cx="788580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282;p34"/>
          <p:cNvSpPr/>
          <p:nvPr/>
        </p:nvSpPr>
        <p:spPr>
          <a:xfrm>
            <a:off x="2152440" y="2124720"/>
            <a:ext cx="423828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Google Shape;283;p34" descr="https://i.stack.imgur.com/eqmGk.png"/>
          <p:cNvPicPr/>
          <p:nvPr/>
        </p:nvPicPr>
        <p:blipFill>
          <a:blip r:embed="rId1"/>
          <a:stretch/>
        </p:blipFill>
        <p:spPr>
          <a:xfrm>
            <a:off x="6368400" y="2124720"/>
            <a:ext cx="5103360" cy="3081240"/>
          </a:xfrm>
          <a:prstGeom prst="rect">
            <a:avLst/>
          </a:prstGeom>
          <a:ln w="0">
            <a:noFill/>
          </a:ln>
        </p:spPr>
      </p:pic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152640"/>
            <a:ext cx="772128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1282e"/>
                </a:solidFill>
                <a:latin typeface="Arial Black"/>
                <a:ea typeface="Arial Black"/>
              </a:rPr>
              <a:t>CENTRALIZED VERSION CONTROL SYSTEMS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752480"/>
            <a:ext cx="521388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central, trusted repository determines the order of commits (“versions” of the project)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Collaborators “push” changes (commits) to this repository.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Any new commits must be compatible with the most recent commit. If it isn’t, somebody must “merge” it in.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Examples: SVN, CVS, Perforce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7"/>
          </p:nvPr>
        </p:nvSpPr>
        <p:spPr>
          <a:xfrm rot="16200000">
            <a:off x="11188800" y="5824800"/>
            <a:ext cx="13154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d1282e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7F300AB-7D1B-4F23-AC4E-B883C052E16F}" type="slidenum">
              <a:rPr b="1" lang="en-US" sz="2400" spc="-1" strike="noStrike">
                <a:solidFill>
                  <a:srgbClr val="d1282e"/>
                </a:solidFill>
                <a:latin typeface="Arial"/>
                <a:ea typeface="Arial"/>
              </a:rPr>
              <a:t>9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