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Arial Black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ArialBlack-regular.fntdata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32edee659_7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232edee659_7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232edee659_7_1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32edee659_7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232edee659_7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32edee659_7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232edee659_7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32edee659_7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232edee659_7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32edee659_7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232edee659_7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32edee659_7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232edee659_7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32edee659_7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232edee659_7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32edee659_7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232edee659_7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32edee659_7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232edee659_7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32edee659_7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232edee659_7_2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32edee659_7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232edee659_7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32edee659_7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232edee659_7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32edee659_7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232edee659_7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32edee659_7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232edee659_7_2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32edee659_7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232edee659_7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32edee659_7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232edee659_7_2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32edee659_7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232edee659_7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32edee659_7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232edee659_7_2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32edee659_7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232edee659_7_2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32edee659_7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1232edee659_7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32edee659_7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1232edee659_7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232edee659_7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232edee659_7_2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32edee659_7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232edee659_7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32edee659_7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1232edee659_7_2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32edee659_7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1232edee659_7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32edee659_7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232edee659_7_2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32edee659_7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1232edee659_7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3da808da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23da808d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3da808da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3da808da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32edee659_7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232edee659_7_2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3da808d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23da808d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3da808da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123da808da0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23da808da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123da808da0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32edee659_7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232edee659_7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23da808da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123da808da0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3da808da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123da808da0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32edee659_7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232edee659_7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32edee659_7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232edee659_7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32edee659_7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232edee659_7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32edee659_7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232edee659_7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32edee659_7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232edee659_7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457200" y="1314450"/>
            <a:ext cx="7620000" cy="3280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857500" y="4869656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627114" y="-855464"/>
            <a:ext cx="3280172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2857500" y="4869656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2857500" y="4869656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showMasterSp="0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01836" y="696515"/>
            <a:ext cx="8340328" cy="1674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01836" y="2652117"/>
            <a:ext cx="8340328" cy="1674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26078" y="4882307"/>
            <a:ext cx="181666" cy="131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524000" y="142875"/>
            <a:ext cx="7010400" cy="11453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524000" y="1428750"/>
            <a:ext cx="3429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05400" y="1428750"/>
            <a:ext cx="34290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3" type="body"/>
          </p:nvPr>
        </p:nvSpPr>
        <p:spPr>
          <a:xfrm>
            <a:off x="5105400" y="3028950"/>
            <a:ext cx="34290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2766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1524000" y="4686300"/>
            <a:ext cx="1295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314450"/>
            <a:ext cx="76200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2857500" y="4869656"/>
            <a:ext cx="3429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1pPr>
            <a:lvl2pPr indent="0" lvl="1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2pPr>
            <a:lvl3pPr indent="0" lvl="2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3pPr>
            <a:lvl4pPr indent="0" lvl="3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4pPr>
            <a:lvl5pPr indent="0" lvl="4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5pPr>
            <a:lvl6pPr indent="0" lvl="5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6pPr>
            <a:lvl7pPr indent="0" lvl="6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7pPr>
            <a:lvl8pPr indent="0" lvl="7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8pPr>
            <a:lvl9pPr indent="0" lvl="8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457200" y="1714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sz="8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457200" y="360045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2857500" y="4869656"/>
            <a:ext cx="3429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/>
          <p:nvPr/>
        </p:nvSpPr>
        <p:spPr>
          <a:xfrm>
            <a:off x="9001124" y="3634740"/>
            <a:ext cx="142800" cy="150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9001124" y="0"/>
            <a:ext cx="142800" cy="363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1085850"/>
            <a:ext cx="7772400" cy="3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b="0" sz="8800" cap="none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171451"/>
            <a:ext cx="7772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1pPr>
            <a:lvl2pPr indent="0" lvl="1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2pPr>
            <a:lvl3pPr indent="0" lvl="2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3pPr>
            <a:lvl4pPr indent="0" lvl="3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4pPr>
            <a:lvl5pPr indent="0" lvl="4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5pPr>
            <a:lvl6pPr indent="0" lvl="5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6pPr>
            <a:lvl7pPr indent="0" lvl="6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7pPr>
            <a:lvl8pPr indent="0" lvl="7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8pPr>
            <a:lvl9pPr indent="0" lvl="8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8"/>
          <p:cNvSpPr txBox="1"/>
          <p:nvPr>
            <p:ph idx="11" type="ftr"/>
          </p:nvPr>
        </p:nvSpPr>
        <p:spPr>
          <a:xfrm>
            <a:off x="2857500" y="4869656"/>
            <a:ext cx="3429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630680" y="1181100"/>
            <a:ext cx="32919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128" name="Google Shape;128;p19"/>
          <p:cNvSpPr txBox="1"/>
          <p:nvPr>
            <p:ph idx="2" type="body"/>
          </p:nvPr>
        </p:nvSpPr>
        <p:spPr>
          <a:xfrm>
            <a:off x="5090160" y="1181100"/>
            <a:ext cx="32919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129" name="Google Shape;129;p19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1" type="ftr"/>
          </p:nvPr>
        </p:nvSpPr>
        <p:spPr>
          <a:xfrm>
            <a:off x="2857500" y="4869656"/>
            <a:ext cx="3429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1pPr>
            <a:lvl2pPr indent="0" lvl="1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2pPr>
            <a:lvl3pPr indent="0" lvl="2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3pPr>
            <a:lvl4pPr indent="0" lvl="3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4pPr>
            <a:lvl5pPr indent="0" lvl="4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5pPr>
            <a:lvl6pPr indent="0" lvl="5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6pPr>
            <a:lvl7pPr indent="0" lvl="6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7pPr>
            <a:lvl8pPr indent="0" lvl="7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8pPr>
            <a:lvl9pPr indent="0" lvl="8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1627632" y="1179576"/>
            <a:ext cx="329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1627632" y="1694525"/>
            <a:ext cx="32919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36" name="Google Shape;136;p20"/>
          <p:cNvSpPr txBox="1"/>
          <p:nvPr>
            <p:ph idx="3" type="body"/>
          </p:nvPr>
        </p:nvSpPr>
        <p:spPr>
          <a:xfrm>
            <a:off x="5093208" y="1179576"/>
            <a:ext cx="329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20"/>
          <p:cNvSpPr txBox="1"/>
          <p:nvPr>
            <p:ph idx="4" type="body"/>
          </p:nvPr>
        </p:nvSpPr>
        <p:spPr>
          <a:xfrm>
            <a:off x="5093208" y="1694525"/>
            <a:ext cx="32919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38" name="Google Shape;138;p20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1" type="ftr"/>
          </p:nvPr>
        </p:nvSpPr>
        <p:spPr>
          <a:xfrm>
            <a:off x="2857500" y="4869656"/>
            <a:ext cx="3429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1pPr>
            <a:lvl2pPr indent="0" lvl="1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2pPr>
            <a:lvl3pPr indent="0" lvl="2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3pPr>
            <a:lvl4pPr indent="0" lvl="3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4pPr>
            <a:lvl5pPr indent="0" lvl="4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5pPr>
            <a:lvl6pPr indent="0" lvl="5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6pPr>
            <a:lvl7pPr indent="0" lvl="6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7pPr>
            <a:lvl8pPr indent="0" lvl="7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8pPr>
            <a:lvl9pPr indent="0" lvl="8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1" type="ftr"/>
          </p:nvPr>
        </p:nvSpPr>
        <p:spPr>
          <a:xfrm>
            <a:off x="2857500" y="4869656"/>
            <a:ext cx="3429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1pPr>
            <a:lvl2pPr indent="0" lvl="1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2pPr>
            <a:lvl3pPr indent="0" lvl="2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3pPr>
            <a:lvl4pPr indent="0" lvl="3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4pPr>
            <a:lvl5pPr indent="0" lvl="4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5pPr>
            <a:lvl6pPr indent="0" lvl="5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6pPr>
            <a:lvl7pPr indent="0" lvl="6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7pPr>
            <a:lvl8pPr indent="0" lvl="7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8pPr>
            <a:lvl9pPr indent="0" lvl="8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457200" y="171450"/>
            <a:ext cx="777240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sz="8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457200" y="360045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857500" y="4869656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2857500" y="4869656"/>
            <a:ext cx="3429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1pPr>
            <a:lvl2pPr indent="0" lvl="1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2pPr>
            <a:lvl3pPr indent="0" lvl="2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3pPr>
            <a:lvl4pPr indent="0" lvl="3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4pPr>
            <a:lvl5pPr indent="0" lvl="4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5pPr>
            <a:lvl6pPr indent="0" lvl="5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6pPr>
            <a:lvl7pPr indent="0" lvl="6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7pPr>
            <a:lvl8pPr indent="0" lvl="7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8pPr>
            <a:lvl9pPr indent="0" lvl="8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575050" y="1200150"/>
            <a:ext cx="5111700" cy="3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rtl="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152" name="Google Shape;152;p23"/>
          <p:cNvSpPr txBox="1"/>
          <p:nvPr>
            <p:ph idx="2" type="body"/>
          </p:nvPr>
        </p:nvSpPr>
        <p:spPr>
          <a:xfrm>
            <a:off x="457200" y="1200150"/>
            <a:ext cx="3008400" cy="3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3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1" type="ftr"/>
          </p:nvPr>
        </p:nvSpPr>
        <p:spPr>
          <a:xfrm>
            <a:off x="2857500" y="4869656"/>
            <a:ext cx="3429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1pPr>
            <a:lvl2pPr indent="0" lvl="1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2pPr>
            <a:lvl3pPr indent="0" lvl="2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3pPr>
            <a:lvl4pPr indent="0" lvl="3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4pPr>
            <a:lvl5pPr indent="0" lvl="4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5pPr>
            <a:lvl6pPr indent="0" lvl="5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6pPr>
            <a:lvl7pPr indent="0" lvl="6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7pPr>
            <a:lvl8pPr indent="0" lvl="7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8pPr>
            <a:lvl9pPr indent="0" lvl="8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>
            <a:off x="9001124" y="3634740"/>
            <a:ext cx="142800" cy="150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/>
          <p:nvPr>
            <p:ph idx="2" type="pic"/>
          </p:nvPr>
        </p:nvSpPr>
        <p:spPr>
          <a:xfrm>
            <a:off x="-1" y="0"/>
            <a:ext cx="9000900" cy="363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57200" y="4286250"/>
            <a:ext cx="8153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1" name="Google Shape;161;p24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1" type="ftr"/>
          </p:nvPr>
        </p:nvSpPr>
        <p:spPr>
          <a:xfrm>
            <a:off x="2857500" y="4869656"/>
            <a:ext cx="3429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457200" y="3714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/>
          <p:nvPr/>
        </p:nvSpPr>
        <p:spPr>
          <a:xfrm>
            <a:off x="9001124" y="0"/>
            <a:ext cx="142800" cy="363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 rot="5400000">
            <a:off x="2627100" y="-855450"/>
            <a:ext cx="32802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1" type="ftr"/>
          </p:nvPr>
        </p:nvSpPr>
        <p:spPr>
          <a:xfrm>
            <a:off x="2857500" y="4869656"/>
            <a:ext cx="3429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1pPr>
            <a:lvl2pPr indent="0" lvl="1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2pPr>
            <a:lvl3pPr indent="0" lvl="2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3pPr>
            <a:lvl4pPr indent="0" lvl="3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4pPr>
            <a:lvl5pPr indent="0" lvl="4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5pPr>
            <a:lvl6pPr indent="0" lvl="5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6pPr>
            <a:lvl7pPr indent="0" lvl="6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7pPr>
            <a:lvl8pPr indent="0" lvl="7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8pPr>
            <a:lvl9pPr indent="0" lvl="8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6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11" type="ftr"/>
          </p:nvPr>
        </p:nvSpPr>
        <p:spPr>
          <a:xfrm>
            <a:off x="2857500" y="4869656"/>
            <a:ext cx="3429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1pPr>
            <a:lvl2pPr indent="0" lvl="1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2pPr>
            <a:lvl3pPr indent="0" lvl="2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3pPr>
            <a:lvl4pPr indent="0" lvl="3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4pPr>
            <a:lvl5pPr indent="0" lvl="4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5pPr>
            <a:lvl6pPr indent="0" lvl="5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6pPr>
            <a:lvl7pPr indent="0" lvl="6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7pPr>
            <a:lvl8pPr indent="0" lvl="7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8pPr>
            <a:lvl9pPr indent="0" lvl="8" marL="0" rt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showMasterSp="0" type="tx">
  <p:cSld name="TITLE_AND_BOD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401836" y="696515"/>
            <a:ext cx="83403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401836" y="2652117"/>
            <a:ext cx="83403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626078" y="4882307"/>
            <a:ext cx="1818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524000" y="142875"/>
            <a:ext cx="70104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1524000" y="1428750"/>
            <a:ext cx="3429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2" type="body"/>
          </p:nvPr>
        </p:nvSpPr>
        <p:spPr>
          <a:xfrm>
            <a:off x="5105400" y="1428750"/>
            <a:ext cx="34290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3" type="body"/>
          </p:nvPr>
        </p:nvSpPr>
        <p:spPr>
          <a:xfrm>
            <a:off x="5105400" y="3028950"/>
            <a:ext cx="34290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8"/>
          <p:cNvSpPr txBox="1"/>
          <p:nvPr>
            <p:ph idx="11" type="ftr"/>
          </p:nvPr>
        </p:nvSpPr>
        <p:spPr>
          <a:xfrm>
            <a:off x="32766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1524000" y="4686300"/>
            <a:ext cx="1295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1085850"/>
            <a:ext cx="7772400" cy="3240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b="0" sz="8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71451"/>
            <a:ext cx="7772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2857500" y="4869656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630680" y="1181100"/>
            <a:ext cx="329184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090160" y="1181100"/>
            <a:ext cx="329184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857500" y="4869656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627632" y="1179576"/>
            <a:ext cx="3291840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627632" y="1694524"/>
            <a:ext cx="329184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5093208" y="1179576"/>
            <a:ext cx="3291840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093208" y="1694524"/>
            <a:ext cx="329184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2857500" y="4869656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2857500" y="4869656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857500" y="4869656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1200150"/>
            <a:ext cx="5111750" cy="3360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200150"/>
            <a:ext cx="3008313" cy="3360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2857500" y="4869656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-1" y="0"/>
            <a:ext cx="9000877" cy="363474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57200" y="4286250"/>
            <a:ext cx="8153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857500" y="4869656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457200" y="3714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14450"/>
            <a:ext cx="7620000" cy="3280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57500" y="4869656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314450"/>
            <a:ext cx="76200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2857500" y="4869656"/>
            <a:ext cx="3429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9001124" y="0"/>
            <a:ext cx="142800" cy="10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9001124" y="1028700"/>
            <a:ext cx="142800" cy="411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"/>
              <a:t>TODAY’S LECTURE</a:t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307575" y="1533699"/>
            <a:ext cx="1296786" cy="1483822"/>
          </a:xfrm>
          <a:prstGeom prst="roundRect">
            <a:avLst>
              <a:gd fmla="val 16667" name="adj"/>
            </a:avLst>
          </a:prstGeom>
          <a:solidFill>
            <a:srgbClr val="4D6BB4"/>
          </a:solidFill>
          <a:ln cap="flat" cmpd="sng" w="12700">
            <a:solidFill>
              <a:srgbClr val="4D69AD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/>
          </a:p>
        </p:txBody>
      </p:sp>
      <p:grpSp>
        <p:nvGrpSpPr>
          <p:cNvPr id="196" name="Google Shape;196;p29"/>
          <p:cNvGrpSpPr/>
          <p:nvPr/>
        </p:nvGrpSpPr>
        <p:grpSpPr>
          <a:xfrm>
            <a:off x="1604361" y="1533699"/>
            <a:ext cx="1781694" cy="1483822"/>
            <a:chOff x="1604361" y="2044932"/>
            <a:chExt cx="1781694" cy="1978429"/>
          </a:xfrm>
        </p:grpSpPr>
        <p:sp>
          <p:nvSpPr>
            <p:cNvPr id="197" name="Google Shape;197;p29"/>
            <p:cNvSpPr/>
            <p:nvPr/>
          </p:nvSpPr>
          <p:spPr>
            <a:xfrm>
              <a:off x="2089269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rgbClr val="4D6BB4"/>
            </a:solidFill>
            <a:ln cap="flat" cmpd="sng" w="12700">
              <a:solidFill>
                <a:srgbClr val="4D69A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cxnSp>
          <p:nvCxnSpPr>
            <p:cNvPr id="198" name="Google Shape;198;p29"/>
            <p:cNvCxnSpPr>
              <a:stCxn id="195" idx="3"/>
              <a:endCxn id="197" idx="1"/>
            </p:cNvCxnSpPr>
            <p:nvPr/>
          </p:nvCxnSpPr>
          <p:spPr>
            <a:xfrm>
              <a:off x="1604361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cxnSp>
        <p:nvCxnSpPr>
          <p:cNvPr id="199" name="Google Shape;199;p29"/>
          <p:cNvCxnSpPr>
            <a:stCxn id="197" idx="2"/>
            <a:endCxn id="195" idx="2"/>
          </p:cNvCxnSpPr>
          <p:nvPr/>
        </p:nvCxnSpPr>
        <p:spPr>
          <a:xfrm rot="5400000">
            <a:off x="1846512" y="2126971"/>
            <a:ext cx="600" cy="1781700"/>
          </a:xfrm>
          <a:prstGeom prst="curvedConnector3">
            <a:avLst>
              <a:gd fmla="val 37041667" name="adj1"/>
            </a:avLst>
          </a:prstGeom>
          <a:noFill/>
          <a:ln cap="flat" cmpd="sng" w="412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</p:cxnSp>
      <p:grpSp>
        <p:nvGrpSpPr>
          <p:cNvPr id="200" name="Google Shape;200;p29"/>
          <p:cNvGrpSpPr/>
          <p:nvPr/>
        </p:nvGrpSpPr>
        <p:grpSpPr>
          <a:xfrm>
            <a:off x="3386055" y="1533699"/>
            <a:ext cx="1781694" cy="1483822"/>
            <a:chOff x="3386055" y="2044932"/>
            <a:chExt cx="1781694" cy="1978429"/>
          </a:xfrm>
        </p:grpSpPr>
        <p:sp>
          <p:nvSpPr>
            <p:cNvPr id="201" name="Google Shape;201;p29"/>
            <p:cNvSpPr/>
            <p:nvPr/>
          </p:nvSpPr>
          <p:spPr>
            <a:xfrm>
              <a:off x="3870963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rgbClr val="4D69A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Exploratory analysis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&amp;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viz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2" name="Google Shape;202;p29"/>
            <p:cNvCxnSpPr>
              <a:stCxn id="197" idx="3"/>
              <a:endCxn id="201" idx="1"/>
            </p:cNvCxnSpPr>
            <p:nvPr/>
          </p:nvCxnSpPr>
          <p:spPr>
            <a:xfrm>
              <a:off x="3386055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203" name="Google Shape;203;p29"/>
          <p:cNvGrpSpPr/>
          <p:nvPr/>
        </p:nvGrpSpPr>
        <p:grpSpPr>
          <a:xfrm>
            <a:off x="955956" y="3017521"/>
            <a:ext cx="3563400" cy="450"/>
            <a:chOff x="955956" y="4023361"/>
            <a:chExt cx="3563400" cy="600"/>
          </a:xfrm>
        </p:grpSpPr>
        <p:cxnSp>
          <p:nvCxnSpPr>
            <p:cNvPr id="204" name="Google Shape;204;p29"/>
            <p:cNvCxnSpPr>
              <a:stCxn id="201" idx="2"/>
              <a:endCxn id="197" idx="2"/>
            </p:cNvCxnSpPr>
            <p:nvPr/>
          </p:nvCxnSpPr>
          <p:spPr>
            <a:xfrm rot="5400000">
              <a:off x="3628206" y="3132811"/>
              <a:ext cx="600" cy="1781700"/>
            </a:xfrm>
            <a:prstGeom prst="curvedConnector3">
              <a:avLst>
                <a:gd fmla="val 1800000" name="adj1"/>
              </a:avLst>
            </a:prstGeom>
            <a:noFill/>
            <a:ln cap="flat" cmpd="sng" w="41275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205" name="Google Shape;205;p29"/>
            <p:cNvCxnSpPr>
              <a:stCxn id="201" idx="2"/>
              <a:endCxn id="195" idx="2"/>
            </p:cNvCxnSpPr>
            <p:nvPr/>
          </p:nvCxnSpPr>
          <p:spPr>
            <a:xfrm rot="5400000">
              <a:off x="2737356" y="2241961"/>
              <a:ext cx="600" cy="3563400"/>
            </a:xfrm>
            <a:prstGeom prst="curvedConnector3">
              <a:avLst>
                <a:gd fmla="val 3763638" name="adj1"/>
              </a:avLst>
            </a:prstGeom>
            <a:noFill/>
            <a:ln cap="flat" cmpd="sng" w="41275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206" name="Google Shape;206;p29"/>
          <p:cNvGrpSpPr/>
          <p:nvPr/>
        </p:nvGrpSpPr>
        <p:grpSpPr>
          <a:xfrm>
            <a:off x="5167749" y="1533699"/>
            <a:ext cx="1781694" cy="1483822"/>
            <a:chOff x="5167749" y="2044932"/>
            <a:chExt cx="1781694" cy="1978429"/>
          </a:xfrm>
        </p:grpSpPr>
        <p:sp>
          <p:nvSpPr>
            <p:cNvPr id="207" name="Google Shape;207;p29"/>
            <p:cNvSpPr/>
            <p:nvPr/>
          </p:nvSpPr>
          <p:spPr>
            <a:xfrm>
              <a:off x="5652657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rgbClr val="4D6BB4"/>
            </a:solidFill>
            <a:ln cap="flat" cmpd="sng" w="12700">
              <a:solidFill>
                <a:srgbClr val="4D69A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Analysis, hypothesis testing, &amp; ML</a:t>
              </a:r>
              <a:endParaRPr/>
            </a:p>
          </p:txBody>
        </p:sp>
        <p:cxnSp>
          <p:nvCxnSpPr>
            <p:cNvPr id="208" name="Google Shape;208;p29"/>
            <p:cNvCxnSpPr>
              <a:stCxn id="201" idx="3"/>
              <a:endCxn id="207" idx="1"/>
            </p:cNvCxnSpPr>
            <p:nvPr/>
          </p:nvCxnSpPr>
          <p:spPr>
            <a:xfrm>
              <a:off x="5167749" y="3034147"/>
              <a:ext cx="484800" cy="0"/>
            </a:xfrm>
            <a:prstGeom prst="straightConnector1">
              <a:avLst/>
            </a:prstGeom>
            <a:solidFill>
              <a:srgbClr val="4D6BB4"/>
            </a:solidFill>
            <a:ln cap="flat" cmpd="sng" w="12700">
              <a:solidFill>
                <a:srgbClr val="4D69AD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209" name="Google Shape;209;p29"/>
          <p:cNvGrpSpPr/>
          <p:nvPr/>
        </p:nvGrpSpPr>
        <p:grpSpPr>
          <a:xfrm>
            <a:off x="955950" y="3017521"/>
            <a:ext cx="5345100" cy="450"/>
            <a:chOff x="955950" y="4023361"/>
            <a:chExt cx="5345100" cy="600"/>
          </a:xfrm>
        </p:grpSpPr>
        <p:cxnSp>
          <p:nvCxnSpPr>
            <p:cNvPr id="210" name="Google Shape;210;p29"/>
            <p:cNvCxnSpPr>
              <a:stCxn id="207" idx="2"/>
              <a:endCxn id="201" idx="2"/>
            </p:cNvCxnSpPr>
            <p:nvPr/>
          </p:nvCxnSpPr>
          <p:spPr>
            <a:xfrm rot="5400000">
              <a:off x="5409900" y="3132811"/>
              <a:ext cx="600" cy="1781700"/>
            </a:xfrm>
            <a:prstGeom prst="curvedConnector3">
              <a:avLst>
                <a:gd fmla="val 1800000" name="adj1"/>
              </a:avLst>
            </a:prstGeom>
            <a:noFill/>
            <a:ln cap="flat" cmpd="sng" w="41275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211" name="Google Shape;211;p29"/>
            <p:cNvCxnSpPr>
              <a:stCxn id="207" idx="2"/>
              <a:endCxn id="197" idx="2"/>
            </p:cNvCxnSpPr>
            <p:nvPr/>
          </p:nvCxnSpPr>
          <p:spPr>
            <a:xfrm rot="5400000">
              <a:off x="4519050" y="2241961"/>
              <a:ext cx="600" cy="3563400"/>
            </a:xfrm>
            <a:prstGeom prst="curvedConnector3">
              <a:avLst>
                <a:gd fmla="val 3894543" name="adj1"/>
              </a:avLst>
            </a:prstGeom>
            <a:noFill/>
            <a:ln cap="flat" cmpd="sng" w="41275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212" name="Google Shape;212;p29"/>
            <p:cNvCxnSpPr>
              <a:stCxn id="207" idx="2"/>
              <a:endCxn id="195" idx="2"/>
            </p:cNvCxnSpPr>
            <p:nvPr/>
          </p:nvCxnSpPr>
          <p:spPr>
            <a:xfrm rot="5400000">
              <a:off x="3628200" y="1351111"/>
              <a:ext cx="600" cy="5345100"/>
            </a:xfrm>
            <a:prstGeom prst="curvedConnector3">
              <a:avLst>
                <a:gd fmla="val 5858181" name="adj1"/>
              </a:avLst>
            </a:prstGeom>
            <a:noFill/>
            <a:ln cap="flat" cmpd="sng" w="41275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213" name="Google Shape;213;p29"/>
          <p:cNvGrpSpPr/>
          <p:nvPr/>
        </p:nvGrpSpPr>
        <p:grpSpPr>
          <a:xfrm>
            <a:off x="6949443" y="1533699"/>
            <a:ext cx="1781694" cy="1483822"/>
            <a:chOff x="6949443" y="2044932"/>
            <a:chExt cx="1781694" cy="1978429"/>
          </a:xfrm>
        </p:grpSpPr>
        <p:sp>
          <p:nvSpPr>
            <p:cNvPr id="214" name="Google Shape;214;p29"/>
            <p:cNvSpPr/>
            <p:nvPr/>
          </p:nvSpPr>
          <p:spPr>
            <a:xfrm>
              <a:off x="7434351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Insight &amp; Policy Decision</a:t>
              </a:r>
              <a:endParaRPr/>
            </a:p>
          </p:txBody>
        </p:sp>
        <p:cxnSp>
          <p:nvCxnSpPr>
            <p:cNvPr id="215" name="Google Shape;215;p29"/>
            <p:cNvCxnSpPr>
              <a:stCxn id="207" idx="3"/>
              <a:endCxn id="214" idx="1"/>
            </p:cNvCxnSpPr>
            <p:nvPr/>
          </p:nvCxnSpPr>
          <p:spPr>
            <a:xfrm>
              <a:off x="6949443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216" name="Google Shape;216;p29"/>
          <p:cNvGrpSpPr/>
          <p:nvPr/>
        </p:nvGrpSpPr>
        <p:grpSpPr>
          <a:xfrm>
            <a:off x="955944" y="3017521"/>
            <a:ext cx="7126800" cy="450"/>
            <a:chOff x="955944" y="4023361"/>
            <a:chExt cx="7126800" cy="600"/>
          </a:xfrm>
        </p:grpSpPr>
        <p:cxnSp>
          <p:nvCxnSpPr>
            <p:cNvPr id="217" name="Google Shape;217;p29"/>
            <p:cNvCxnSpPr>
              <a:stCxn id="214" idx="2"/>
              <a:endCxn id="207" idx="2"/>
            </p:cNvCxnSpPr>
            <p:nvPr/>
          </p:nvCxnSpPr>
          <p:spPr>
            <a:xfrm rot="5400000">
              <a:off x="7191594" y="3132811"/>
              <a:ext cx="600" cy="1781700"/>
            </a:xfrm>
            <a:prstGeom prst="curvedConnector3">
              <a:avLst>
                <a:gd fmla="val 1800000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218" name="Google Shape;218;p29"/>
            <p:cNvCxnSpPr>
              <a:stCxn id="214" idx="2"/>
              <a:endCxn id="201" idx="2"/>
            </p:cNvCxnSpPr>
            <p:nvPr/>
          </p:nvCxnSpPr>
          <p:spPr>
            <a:xfrm rot="5400000">
              <a:off x="6300744" y="2241961"/>
              <a:ext cx="600" cy="3563400"/>
            </a:xfrm>
            <a:prstGeom prst="curvedConnector3">
              <a:avLst>
                <a:gd fmla="val 3501819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219" name="Google Shape;219;p29"/>
            <p:cNvCxnSpPr>
              <a:stCxn id="214" idx="2"/>
              <a:endCxn id="197" idx="2"/>
            </p:cNvCxnSpPr>
            <p:nvPr/>
          </p:nvCxnSpPr>
          <p:spPr>
            <a:xfrm rot="5400000">
              <a:off x="5409894" y="1351111"/>
              <a:ext cx="600" cy="5345100"/>
            </a:xfrm>
            <a:prstGeom prst="curvedConnector3">
              <a:avLst>
                <a:gd fmla="val 5989094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220" name="Google Shape;220;p29"/>
            <p:cNvCxnSpPr>
              <a:stCxn id="214" idx="2"/>
              <a:endCxn id="195" idx="2"/>
            </p:cNvCxnSpPr>
            <p:nvPr/>
          </p:nvCxnSpPr>
          <p:spPr>
            <a:xfrm rot="5400000">
              <a:off x="4519044" y="460261"/>
              <a:ext cx="600" cy="7126800"/>
            </a:xfrm>
            <a:prstGeom prst="curvedConnector3">
              <a:avLst>
                <a:gd fmla="val 8345457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221" name="Google Shape;221;p29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2" name="Google Shape;29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2" name="Google Shape;32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8" name="Google Shape;32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457200" y="1314450"/>
            <a:ext cx="7620000" cy="3280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067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/>
          <p:nvPr/>
        </p:nvSpPr>
        <p:spPr>
          <a:xfrm>
            <a:off x="1" y="3974125"/>
            <a:ext cx="9144000" cy="1169375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-87923" y="3974126"/>
            <a:ext cx="923192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en" sz="36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FILLING IN THE GAPS:</a:t>
            </a:r>
            <a:br>
              <a:rPr lang="en" sz="36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" sz="36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NONLINEAR REGRESSION &amp; REGULARIZATION</a:t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6952341" y="4948562"/>
            <a:ext cx="2220687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Thanks: Zico Kolter</a:t>
            </a:r>
            <a:endParaRPr i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0" name="Google Shape;34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2" name="Google Shape;35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8" name="Google Shape;35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" name="Google Shape;36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0" name="Google Shape;37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6" name="Google Shape;37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4"/>
          <p:cNvSpPr/>
          <p:nvPr/>
        </p:nvSpPr>
        <p:spPr>
          <a:xfrm>
            <a:off x="841828" y="4463144"/>
            <a:ext cx="7402285" cy="51598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combinations_with_replacement(p,r)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r-length tuples, in sorted order, with replacement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3" name="Google Shape;38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6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9" name="Google Shape;38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" name="Google Shape;39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8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1" name="Google Shape;40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9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7" name="Google Shape;40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0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3" name="Google Shape;41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9" name="Google Shape;41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2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K-Folds Cross Validation</a:t>
            </a:r>
            <a:endParaRPr/>
          </a:p>
        </p:txBody>
      </p:sp>
      <p:sp>
        <p:nvSpPr>
          <p:cNvPr id="425" name="Google Shape;425;p62"/>
          <p:cNvSpPr txBox="1"/>
          <p:nvPr>
            <p:ph idx="1" type="body"/>
          </p:nvPr>
        </p:nvSpPr>
        <p:spPr>
          <a:xfrm>
            <a:off x="457200" y="1314450"/>
            <a:ext cx="7620000" cy="328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Cross Validation is good!</a:t>
            </a:r>
            <a:br>
              <a:rPr lang="en"/>
            </a:br>
            <a:r>
              <a:rPr lang="en"/>
              <a:t>Let’s do more of it!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the data set into ‘k’ </a:t>
            </a:r>
            <a:r>
              <a:rPr lang="en"/>
              <a:t>folks</a:t>
            </a:r>
            <a:r>
              <a:rPr lang="en"/>
              <a:t> (5-10)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Fit your model using k-1 of the folds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Validate the model using the kth fold (remember your error)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steps 2 and 3, changing with one of the folds being used for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Average of the errors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3"/>
          <p:cNvSpPr txBox="1"/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K-Folds Cross Validation</a:t>
            </a:r>
            <a:endParaRPr/>
          </a:p>
        </p:txBody>
      </p:sp>
      <p:sp>
        <p:nvSpPr>
          <p:cNvPr id="431" name="Google Shape;431;p63"/>
          <p:cNvSpPr txBox="1"/>
          <p:nvPr>
            <p:ph idx="1" type="body"/>
          </p:nvPr>
        </p:nvSpPr>
        <p:spPr>
          <a:xfrm>
            <a:off x="457200" y="1314450"/>
            <a:ext cx="7620000" cy="328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Things to consider: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we have </a:t>
            </a:r>
            <a:r>
              <a:rPr lang="en"/>
              <a:t>described is “leave on out” (LOO) CV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There is also “Leave P Out”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LOO lets you train the model better but have fewer tests. LPO better tests but if its a steep learning curve, you might overestimate the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sampling can be bad (what about class labels)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StratifiedKFold helps you ensure that each fold as a similar proportion of various class labels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4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7" name="Google Shape;43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5"/>
          <p:cNvSpPr txBox="1"/>
          <p:nvPr>
            <p:ph type="title"/>
          </p:nvPr>
        </p:nvSpPr>
        <p:spPr>
          <a:xfrm>
            <a:off x="457200" y="114550"/>
            <a:ext cx="8441700" cy="102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(SVM)</a:t>
            </a:r>
            <a:endParaRPr/>
          </a:p>
        </p:txBody>
      </p:sp>
      <p:sp>
        <p:nvSpPr>
          <p:cNvPr id="443" name="Google Shape;443;p65"/>
          <p:cNvSpPr txBox="1"/>
          <p:nvPr>
            <p:ph idx="1" type="body"/>
          </p:nvPr>
        </p:nvSpPr>
        <p:spPr>
          <a:xfrm>
            <a:off x="457200" y="1314450"/>
            <a:ext cx="7620000" cy="328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Regressions</a:t>
            </a:r>
            <a:r>
              <a:rPr lang="en"/>
              <a:t> are great but sometimes we don’t want a ‘predicative’ line. </a:t>
            </a:r>
            <a:r>
              <a:rPr lang="en"/>
              <a:t>Sometimes we want a dividing line.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 is to find the hyperplane that best divides the dataset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linear regressions can be thought of a statistical, SVMs are geometric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Good for ‘medium’ sized datasets (low 10’s of thousands)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Has classification (SVC) and regression (SVR) variants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SKLearn has implementations!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6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9" name="Google Shape;4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338125"/>
            <a:ext cx="550545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7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5" name="Google Shape;45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500" y="195263"/>
            <a:ext cx="570547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8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1" name="Google Shape;46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88" y="209550"/>
            <a:ext cx="599122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9"/>
          <p:cNvSpPr txBox="1"/>
          <p:nvPr>
            <p:ph idx="12" type="sldNum"/>
          </p:nvPr>
        </p:nvSpPr>
        <p:spPr>
          <a:xfrm rot="-5400000">
            <a:off x="8391875" y="4368540"/>
            <a:ext cx="9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7" name="Google Shape;46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88" y="357188"/>
            <a:ext cx="583882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8" name="Google Shape;26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idx="12" type="sldNum"/>
          </p:nvPr>
        </p:nvSpPr>
        <p:spPr>
          <a:xfrm rot="-5400000">
            <a:off x="8391842" y="4368482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