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6858000" cx="12192000"/>
  <p:notesSz cx="6858000" cy="9144000"/>
  <p:embeddedFontLst>
    <p:embeddedFont>
      <p:font typeface="Arial Black"/>
      <p:regular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ECB2BDE-BF2B-4FC4-8DC0-D260D793111D}">
  <a:tblStyle styleId="{1ECB2BDE-BF2B-4FC4-8DC0-D260D793111D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CECEC"/>
          </a:solidFill>
        </a:fill>
      </a:tcStyle>
    </a:wholeTbl>
    <a:band1H>
      <a:tcTxStyle/>
      <a:tcStyle>
        <a:fill>
          <a:solidFill>
            <a:srgbClr val="D6D6D6"/>
          </a:solidFill>
        </a:fill>
      </a:tcStyle>
    </a:band1H>
    <a:band2H>
      <a:tcTxStyle/>
    </a:band2H>
    <a:band1V>
      <a:tcTxStyle/>
      <a:tcStyle>
        <a:fill>
          <a:solidFill>
            <a:srgbClr val="D6D6D6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ArialBlack-regular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Coefficient of variation aka “relative standard deviation” – generally the ratio of the standard deviation to the mean of the sample – 0% = point (stdev 0 divided by mean), higher is more variable</a:t>
            </a:r>
            <a:endParaRPr/>
          </a:p>
        </p:txBody>
      </p:sp>
      <p:sp>
        <p:nvSpPr>
          <p:cNvPr id="272" name="Google Shape;272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Coefficient of variation aka “relative standard deviation” – generally the ratio of the standard deviation to the mean of the sample – 0% = point (stdev 0 divided by mean), higher is more variable</a:t>
            </a:r>
            <a:endParaRPr/>
          </a:p>
        </p:txBody>
      </p:sp>
      <p:sp>
        <p:nvSpPr>
          <p:cNvPr id="288" name="Google Shape;288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0" name="Google Shape;44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”Wherefore” means “why”, not “where”!</a:t>
            </a:r>
            <a:endParaRPr/>
          </a:p>
        </p:txBody>
      </p:sp>
      <p:sp>
        <p:nvSpPr>
          <p:cNvPr id="441" name="Google Shape;441;p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609600" y="228601"/>
            <a:ext cx="10363200" cy="457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 Black"/>
              <a:buNone/>
              <a:defRPr sz="8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609600" y="48006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0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3810000" y="6492876"/>
            <a:ext cx="4572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/>
          <p:nvPr/>
        </p:nvSpPr>
        <p:spPr>
          <a:xfrm>
            <a:off x="12001499" y="4846320"/>
            <a:ext cx="190501" cy="20116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12001499" y="0"/>
            <a:ext cx="190501" cy="484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" type="body"/>
          </p:nvPr>
        </p:nvSpPr>
        <p:spPr>
          <a:xfrm rot="5400000">
            <a:off x="3502818" y="-1140618"/>
            <a:ext cx="4373563" cy="101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0" type="dt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1" type="ftr"/>
          </p:nvPr>
        </p:nvSpPr>
        <p:spPr>
          <a:xfrm>
            <a:off x="3810000" y="6492876"/>
            <a:ext cx="4572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" type="body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0" type="dt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1" type="ftr"/>
          </p:nvPr>
        </p:nvSpPr>
        <p:spPr>
          <a:xfrm>
            <a:off x="3810000" y="6492876"/>
            <a:ext cx="4572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3810000" y="6492876"/>
            <a:ext cx="4572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810000" y="6492876"/>
            <a:ext cx="4572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2174240" y="1574800"/>
            <a:ext cx="438912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381000" lvl="1" marL="914400" algn="l"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6786880" y="1574800"/>
            <a:ext cx="438912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381000" lvl="1" marL="914400" algn="l"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3810000" y="6492876"/>
            <a:ext cx="4572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609600" y="1447801"/>
            <a:ext cx="10363200" cy="432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 Black"/>
              <a:buNone/>
              <a:defRPr b="0" sz="88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609600" y="228601"/>
            <a:ext cx="10363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0" sz="2000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3810000" y="6492876"/>
            <a:ext cx="4572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2170176" y="1572768"/>
            <a:ext cx="43891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2170176" y="2259366"/>
            <a:ext cx="4389120" cy="384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6790944" y="1572768"/>
            <a:ext cx="43891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7"/>
          <p:cNvSpPr txBox="1"/>
          <p:nvPr>
            <p:ph idx="4" type="body"/>
          </p:nvPr>
        </p:nvSpPr>
        <p:spPr>
          <a:xfrm>
            <a:off x="6790944" y="2259366"/>
            <a:ext cx="4389120" cy="384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3810000" y="6492876"/>
            <a:ext cx="4572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idx="10" type="dt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3810000" y="6492876"/>
            <a:ext cx="4572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idx="1" type="body"/>
          </p:nvPr>
        </p:nvSpPr>
        <p:spPr>
          <a:xfrm>
            <a:off x="4766733" y="1600200"/>
            <a:ext cx="6815667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406400" lvl="1" marL="914400" algn="l">
              <a:spcBef>
                <a:spcPts val="60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609601" y="1600200"/>
            <a:ext cx="4011084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3810000" y="6492876"/>
            <a:ext cx="4572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9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/>
          <p:nvPr/>
        </p:nvSpPr>
        <p:spPr>
          <a:xfrm>
            <a:off x="12001499" y="4846320"/>
            <a:ext cx="190501" cy="20116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-1" y="0"/>
            <a:ext cx="12001169" cy="484632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609600" y="5715000"/>
            <a:ext cx="1087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3810000" y="6492876"/>
            <a:ext cx="4572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10"/>
          <p:cNvSpPr txBox="1"/>
          <p:nvPr>
            <p:ph type="title"/>
          </p:nvPr>
        </p:nvSpPr>
        <p:spPr>
          <a:xfrm>
            <a:off x="609600" y="4953000"/>
            <a:ext cx="10871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/>
          <p:nvPr/>
        </p:nvSpPr>
        <p:spPr>
          <a:xfrm>
            <a:off x="12001499" y="0"/>
            <a:ext cx="190501" cy="484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810000" y="6492876"/>
            <a:ext cx="4572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12001499" y="0"/>
            <a:ext cx="190501" cy="13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12001499" y="1371600"/>
            <a:ext cx="190501" cy="548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jpg"/><Relationship Id="rId4" Type="http://schemas.openxmlformats.org/officeDocument/2006/relationships/image" Target="../media/image14.png"/><Relationship Id="rId5" Type="http://schemas.openxmlformats.org/officeDocument/2006/relationships/hyperlink" Target="mailto:amol@cs.umd.edu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>
            <p:ph type="title"/>
          </p:nvPr>
        </p:nvSpPr>
        <p:spPr>
          <a:xfrm>
            <a:off x="609599" y="152718"/>
            <a:ext cx="878731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/>
              <a:t>TODAY’S LECTURE</a:t>
            </a:r>
            <a:endParaRPr/>
          </a:p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13"/>
          <p:cNvSpPr/>
          <p:nvPr/>
        </p:nvSpPr>
        <p:spPr>
          <a:xfrm>
            <a:off x="850533" y="2193053"/>
            <a:ext cx="1615053" cy="2463989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28575">
            <a:solidFill>
              <a:srgbClr val="3B4F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collection</a:t>
            </a:r>
            <a:endParaRPr/>
          </a:p>
        </p:txBody>
      </p:sp>
      <p:grpSp>
        <p:nvGrpSpPr>
          <p:cNvPr id="98" name="Google Shape;98;p13"/>
          <p:cNvGrpSpPr/>
          <p:nvPr/>
        </p:nvGrpSpPr>
        <p:grpSpPr>
          <a:xfrm>
            <a:off x="2465586" y="2193053"/>
            <a:ext cx="2218970" cy="2463989"/>
            <a:chOff x="1604361" y="2044932"/>
            <a:chExt cx="1781694" cy="1978429"/>
          </a:xfrm>
        </p:grpSpPr>
        <p:sp>
          <p:nvSpPr>
            <p:cNvPr id="99" name="Google Shape;99;p13"/>
            <p:cNvSpPr/>
            <p:nvPr/>
          </p:nvSpPr>
          <p:spPr>
            <a:xfrm>
              <a:off x="2089269" y="2044932"/>
              <a:ext cx="1296786" cy="1978429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processing</a:t>
              </a:r>
              <a:endParaRPr/>
            </a:p>
          </p:txBody>
        </p:sp>
        <p:cxnSp>
          <p:nvCxnSpPr>
            <p:cNvPr id="100" name="Google Shape;100;p13"/>
            <p:cNvCxnSpPr>
              <a:stCxn id="97" idx="3"/>
              <a:endCxn id="99" idx="1"/>
            </p:cNvCxnSpPr>
            <p:nvPr/>
          </p:nvCxnSpPr>
          <p:spPr>
            <a:xfrm>
              <a:off x="1604361" y="3034147"/>
              <a:ext cx="484800" cy="0"/>
            </a:xfrm>
            <a:prstGeom prst="straightConnector1">
              <a:avLst/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</p:cxnSp>
      </p:grpSp>
      <p:cxnSp>
        <p:nvCxnSpPr>
          <p:cNvPr id="101" name="Google Shape;101;p13"/>
          <p:cNvCxnSpPr>
            <a:stCxn id="99" idx="2"/>
            <a:endCxn id="97" idx="2"/>
          </p:cNvCxnSpPr>
          <p:nvPr/>
        </p:nvCxnSpPr>
        <p:spPr>
          <a:xfrm rot="5400000">
            <a:off x="2767180" y="3547792"/>
            <a:ext cx="600" cy="2219100"/>
          </a:xfrm>
          <a:prstGeom prst="curvedConnector3">
            <a:avLst>
              <a:gd fmla="val 46132250" name="adj1"/>
            </a:avLst>
          </a:prstGeom>
          <a:noFill/>
          <a:ln cap="flat" cmpd="sng" w="412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9999" rotWithShape="0" algn="bl" dist="23000">
              <a:srgbClr val="000000">
                <a:alpha val="40000"/>
              </a:srgbClr>
            </a:outerShdw>
          </a:effectLst>
        </p:spPr>
      </p:cxnSp>
      <p:grpSp>
        <p:nvGrpSpPr>
          <p:cNvPr id="102" name="Google Shape;102;p13"/>
          <p:cNvGrpSpPr/>
          <p:nvPr/>
        </p:nvGrpSpPr>
        <p:grpSpPr>
          <a:xfrm>
            <a:off x="4684556" y="2193053"/>
            <a:ext cx="2218970" cy="2463989"/>
            <a:chOff x="3386055" y="2044932"/>
            <a:chExt cx="1781694" cy="1978429"/>
          </a:xfrm>
        </p:grpSpPr>
        <p:sp>
          <p:nvSpPr>
            <p:cNvPr id="103" name="Google Shape;103;p13"/>
            <p:cNvSpPr/>
            <p:nvPr/>
          </p:nvSpPr>
          <p:spPr>
            <a:xfrm>
              <a:off x="3870963" y="2044932"/>
              <a:ext cx="1296786" cy="1978429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Exploratory analysis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&amp;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viz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4" name="Google Shape;104;p13"/>
            <p:cNvCxnSpPr>
              <a:stCxn id="99" idx="3"/>
              <a:endCxn id="103" idx="1"/>
            </p:cNvCxnSpPr>
            <p:nvPr/>
          </p:nvCxnSpPr>
          <p:spPr>
            <a:xfrm>
              <a:off x="3386055" y="3034147"/>
              <a:ext cx="484800" cy="0"/>
            </a:xfrm>
            <a:prstGeom prst="straightConnector1">
              <a:avLst/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</p:cxnSp>
      </p:grpSp>
      <p:grpSp>
        <p:nvGrpSpPr>
          <p:cNvPr id="105" name="Google Shape;105;p13"/>
          <p:cNvGrpSpPr/>
          <p:nvPr/>
        </p:nvGrpSpPr>
        <p:grpSpPr>
          <a:xfrm>
            <a:off x="1658044" y="4657042"/>
            <a:ext cx="4437956" cy="374"/>
            <a:chOff x="955955" y="4023364"/>
            <a:chExt cx="3563400" cy="300"/>
          </a:xfrm>
        </p:grpSpPr>
        <p:cxnSp>
          <p:nvCxnSpPr>
            <p:cNvPr id="106" name="Google Shape;106;p13"/>
            <p:cNvCxnSpPr>
              <a:stCxn id="103" idx="2"/>
              <a:endCxn id="99" idx="2"/>
            </p:cNvCxnSpPr>
            <p:nvPr/>
          </p:nvCxnSpPr>
          <p:spPr>
            <a:xfrm rot="5400000">
              <a:off x="3628355" y="3132664"/>
              <a:ext cx="300" cy="1781700"/>
            </a:xfrm>
            <a:prstGeom prst="curvedConnector3">
              <a:avLst>
                <a:gd fmla="val -2551173" name="adj1"/>
              </a:avLst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</p:cxnSp>
        <p:cxnSp>
          <p:nvCxnSpPr>
            <p:cNvPr id="107" name="Google Shape;107;p13"/>
            <p:cNvCxnSpPr>
              <a:stCxn id="103" idx="2"/>
              <a:endCxn id="97" idx="2"/>
            </p:cNvCxnSpPr>
            <p:nvPr/>
          </p:nvCxnSpPr>
          <p:spPr>
            <a:xfrm rot="5400000">
              <a:off x="2737505" y="2241814"/>
              <a:ext cx="300" cy="3563400"/>
            </a:xfrm>
            <a:prstGeom prst="curvedConnector3">
              <a:avLst>
                <a:gd fmla="val -974502" name="adj1"/>
              </a:avLst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</p:cxnSp>
      </p:grpSp>
      <p:grpSp>
        <p:nvGrpSpPr>
          <p:cNvPr id="108" name="Google Shape;108;p13"/>
          <p:cNvGrpSpPr/>
          <p:nvPr/>
        </p:nvGrpSpPr>
        <p:grpSpPr>
          <a:xfrm>
            <a:off x="6903526" y="2193053"/>
            <a:ext cx="2218970" cy="2463989"/>
            <a:chOff x="5167749" y="2044932"/>
            <a:chExt cx="1781694" cy="1978429"/>
          </a:xfrm>
        </p:grpSpPr>
        <p:sp>
          <p:nvSpPr>
            <p:cNvPr id="109" name="Google Shape;109;p13"/>
            <p:cNvSpPr/>
            <p:nvPr/>
          </p:nvSpPr>
          <p:spPr>
            <a:xfrm>
              <a:off x="5652657" y="2044932"/>
              <a:ext cx="1296786" cy="1978429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Analysis, hypothesis testing, &amp; ML</a:t>
              </a:r>
              <a:endParaRPr/>
            </a:p>
          </p:txBody>
        </p:sp>
        <p:cxnSp>
          <p:nvCxnSpPr>
            <p:cNvPr id="110" name="Google Shape;110;p13"/>
            <p:cNvCxnSpPr>
              <a:stCxn id="103" idx="3"/>
              <a:endCxn id="109" idx="1"/>
            </p:cNvCxnSpPr>
            <p:nvPr/>
          </p:nvCxnSpPr>
          <p:spPr>
            <a:xfrm>
              <a:off x="5167749" y="3034147"/>
              <a:ext cx="484800" cy="0"/>
            </a:xfrm>
            <a:prstGeom prst="straightConnector1">
              <a:avLst/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</p:cxnSp>
      </p:grpSp>
      <p:grpSp>
        <p:nvGrpSpPr>
          <p:cNvPr id="111" name="Google Shape;111;p13"/>
          <p:cNvGrpSpPr/>
          <p:nvPr/>
        </p:nvGrpSpPr>
        <p:grpSpPr>
          <a:xfrm>
            <a:off x="1658036" y="4657042"/>
            <a:ext cx="6656933" cy="374"/>
            <a:chOff x="955949" y="4023364"/>
            <a:chExt cx="5345100" cy="300"/>
          </a:xfrm>
        </p:grpSpPr>
        <p:cxnSp>
          <p:nvCxnSpPr>
            <p:cNvPr id="112" name="Google Shape;112;p13"/>
            <p:cNvCxnSpPr>
              <a:stCxn id="109" idx="2"/>
              <a:endCxn id="103" idx="2"/>
            </p:cNvCxnSpPr>
            <p:nvPr/>
          </p:nvCxnSpPr>
          <p:spPr>
            <a:xfrm rot="5400000">
              <a:off x="5410049" y="3132664"/>
              <a:ext cx="300" cy="1781700"/>
            </a:xfrm>
            <a:prstGeom prst="curvedConnector3">
              <a:avLst>
                <a:gd fmla="val -2551173" name="adj1"/>
              </a:avLst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</p:cxnSp>
        <p:cxnSp>
          <p:nvCxnSpPr>
            <p:cNvPr id="113" name="Google Shape;113;p13"/>
            <p:cNvCxnSpPr>
              <a:stCxn id="109" idx="2"/>
              <a:endCxn id="99" idx="2"/>
            </p:cNvCxnSpPr>
            <p:nvPr/>
          </p:nvCxnSpPr>
          <p:spPr>
            <a:xfrm rot="5400000">
              <a:off x="4519199" y="2241814"/>
              <a:ext cx="300" cy="3563400"/>
            </a:xfrm>
            <a:prstGeom prst="curvedConnector3">
              <a:avLst>
                <a:gd fmla="val -869394" name="adj1"/>
              </a:avLst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</p:cxnSp>
        <p:cxnSp>
          <p:nvCxnSpPr>
            <p:cNvPr id="114" name="Google Shape;114;p13"/>
            <p:cNvCxnSpPr>
              <a:stCxn id="109" idx="2"/>
              <a:endCxn id="97" idx="2"/>
            </p:cNvCxnSpPr>
            <p:nvPr/>
          </p:nvCxnSpPr>
          <p:spPr>
            <a:xfrm rot="5400000">
              <a:off x="3628349" y="1350964"/>
              <a:ext cx="300" cy="5345100"/>
            </a:xfrm>
            <a:prstGeom prst="curvedConnector3">
              <a:avLst>
                <a:gd fmla="val 707277" name="adj1"/>
              </a:avLst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</p:cxnSp>
      </p:grpSp>
      <p:grpSp>
        <p:nvGrpSpPr>
          <p:cNvPr id="115" name="Google Shape;115;p13"/>
          <p:cNvGrpSpPr/>
          <p:nvPr/>
        </p:nvGrpSpPr>
        <p:grpSpPr>
          <a:xfrm>
            <a:off x="9122496" y="2193053"/>
            <a:ext cx="2218971" cy="2463989"/>
            <a:chOff x="6949442" y="2044932"/>
            <a:chExt cx="1781695" cy="1978429"/>
          </a:xfrm>
        </p:grpSpPr>
        <p:sp>
          <p:nvSpPr>
            <p:cNvPr id="116" name="Google Shape;116;p13"/>
            <p:cNvSpPr/>
            <p:nvPr/>
          </p:nvSpPr>
          <p:spPr>
            <a:xfrm>
              <a:off x="7434351" y="2044932"/>
              <a:ext cx="1296786" cy="1978429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Insight &amp; Policy Decision</a:t>
              </a:r>
              <a:endParaRPr/>
            </a:p>
          </p:txBody>
        </p:sp>
        <p:cxnSp>
          <p:nvCxnSpPr>
            <p:cNvPr id="117" name="Google Shape;117;p13"/>
            <p:cNvCxnSpPr>
              <a:stCxn id="109" idx="3"/>
              <a:endCxn id="116" idx="1"/>
            </p:cNvCxnSpPr>
            <p:nvPr/>
          </p:nvCxnSpPr>
          <p:spPr>
            <a:xfrm>
              <a:off x="6949442" y="3034147"/>
              <a:ext cx="484800" cy="0"/>
            </a:xfrm>
            <a:prstGeom prst="straightConnector1">
              <a:avLst/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</p:cxnSp>
      </p:grpSp>
      <p:grpSp>
        <p:nvGrpSpPr>
          <p:cNvPr id="118" name="Google Shape;118;p13"/>
          <p:cNvGrpSpPr/>
          <p:nvPr/>
        </p:nvGrpSpPr>
        <p:grpSpPr>
          <a:xfrm>
            <a:off x="1658030" y="4657042"/>
            <a:ext cx="8875911" cy="374"/>
            <a:chOff x="955944" y="4023364"/>
            <a:chExt cx="7126800" cy="300"/>
          </a:xfrm>
        </p:grpSpPr>
        <p:cxnSp>
          <p:nvCxnSpPr>
            <p:cNvPr id="119" name="Google Shape;119;p13"/>
            <p:cNvCxnSpPr>
              <a:stCxn id="116" idx="2"/>
              <a:endCxn id="109" idx="2"/>
            </p:cNvCxnSpPr>
            <p:nvPr/>
          </p:nvCxnSpPr>
          <p:spPr>
            <a:xfrm rot="5400000">
              <a:off x="7191744" y="3132664"/>
              <a:ext cx="300" cy="1781700"/>
            </a:xfrm>
            <a:prstGeom prst="curvedConnector3">
              <a:avLst>
                <a:gd fmla="val -2551173" name="adj1"/>
              </a:avLst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</p:cxnSp>
        <p:cxnSp>
          <p:nvCxnSpPr>
            <p:cNvPr id="120" name="Google Shape;120;p13"/>
            <p:cNvCxnSpPr>
              <a:stCxn id="116" idx="2"/>
              <a:endCxn id="103" idx="2"/>
            </p:cNvCxnSpPr>
            <p:nvPr/>
          </p:nvCxnSpPr>
          <p:spPr>
            <a:xfrm rot="5400000">
              <a:off x="6300894" y="2241814"/>
              <a:ext cx="300" cy="3563400"/>
            </a:xfrm>
            <a:prstGeom prst="curvedConnector3">
              <a:avLst>
                <a:gd fmla="val -1184725" name="adj1"/>
              </a:avLst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</p:cxnSp>
        <p:cxnSp>
          <p:nvCxnSpPr>
            <p:cNvPr id="121" name="Google Shape;121;p13"/>
            <p:cNvCxnSpPr>
              <a:stCxn id="116" idx="2"/>
              <a:endCxn id="99" idx="2"/>
            </p:cNvCxnSpPr>
            <p:nvPr/>
          </p:nvCxnSpPr>
          <p:spPr>
            <a:xfrm rot="5400000">
              <a:off x="5410044" y="1350964"/>
              <a:ext cx="300" cy="5345100"/>
            </a:xfrm>
            <a:prstGeom prst="curvedConnector3">
              <a:avLst>
                <a:gd fmla="val 812391" name="adj1"/>
              </a:avLst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</p:cxnSp>
        <p:cxnSp>
          <p:nvCxnSpPr>
            <p:cNvPr id="122" name="Google Shape;122;p13"/>
            <p:cNvCxnSpPr>
              <a:stCxn id="116" idx="2"/>
              <a:endCxn id="97" idx="2"/>
            </p:cNvCxnSpPr>
            <p:nvPr/>
          </p:nvCxnSpPr>
          <p:spPr>
            <a:xfrm rot="5400000">
              <a:off x="4519194" y="460114"/>
              <a:ext cx="300" cy="7126800"/>
            </a:xfrm>
            <a:prstGeom prst="curvedConnector3">
              <a:avLst>
                <a:gd fmla="val 2704394" name="adj1"/>
              </a:avLst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</p:cxnSp>
      </p:grpSp>
      <p:sp>
        <p:nvSpPr>
          <p:cNvPr id="123" name="Google Shape;123;p13"/>
          <p:cNvSpPr/>
          <p:nvPr/>
        </p:nvSpPr>
        <p:spPr>
          <a:xfrm rot="7906186">
            <a:off x="2980719" y="3620014"/>
            <a:ext cx="959371" cy="2322535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D6BB4"/>
          </a:solidFill>
          <a:ln cap="flat" cmpd="sng" w="12700">
            <a:solidFill>
              <a:srgbClr val="4D69AD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algn="bl" dist="2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7666" y="5226471"/>
            <a:ext cx="3263926" cy="1102457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3"/>
          <p:cNvSpPr txBox="1"/>
          <p:nvPr/>
        </p:nvSpPr>
        <p:spPr>
          <a:xfrm>
            <a:off x="3806979" y="5375370"/>
            <a:ext cx="154398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with</a:t>
            </a:r>
            <a:endParaRPr/>
          </a:p>
        </p:txBody>
      </p:sp>
      <p:sp>
        <p:nvSpPr>
          <p:cNvPr id="126" name="Google Shape;126;p13"/>
          <p:cNvSpPr txBox="1"/>
          <p:nvPr/>
        </p:nvSpPr>
        <p:spPr>
          <a:xfrm>
            <a:off x="5503533" y="6534436"/>
            <a:ext cx="610003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Thanks: Zico Kolter’s 15-388, Amol Deshpande, Nick Mattei</a:t>
            </a:r>
            <a:endParaRPr sz="16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2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/>
              <a:t>GENERAL RULES</a:t>
            </a:r>
            <a:endParaRPr/>
          </a:p>
        </p:txBody>
      </p:sp>
      <p:sp>
        <p:nvSpPr>
          <p:cNvPr id="243" name="Google Shape;243;p22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44" name="Google Shape;244;p22"/>
          <p:cNvGraphicFramePr/>
          <p:nvPr/>
        </p:nvGraphicFramePr>
        <p:xfrm>
          <a:off x="2010295" y="18929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{1ECB2BDE-BF2B-4FC4-8DC0-D260D793111D}</a:tableStyleId>
              </a:tblPr>
              <a:tblGrid>
                <a:gridCol w="2179425"/>
                <a:gridCol w="1394850"/>
                <a:gridCol w="1472350"/>
                <a:gridCol w="1526500"/>
                <a:gridCol w="16432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OK to compute....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Nominal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Ordinal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Interval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Ratio</a:t>
                      </a:r>
                      <a:endParaRPr/>
                    </a:p>
                  </a:txBody>
                  <a:tcPr marT="19050" marB="19050" marR="19050" marL="190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frequency distribution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/>
                    </a:p>
                  </a:txBody>
                  <a:tcPr marT="19050" marB="19050" marR="19050" marL="190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median and percentiles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/>
                    </a:p>
                  </a:txBody>
                  <a:tcPr marT="19050" marB="19050" marR="19050" marL="190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addition or subtraction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/>
                    </a:p>
                  </a:txBody>
                  <a:tcPr marT="19050" marB="19050" marR="19050" marL="190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mean, standard deviation, standard error of the mean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/>
                    </a:p>
                  </a:txBody>
                  <a:tcPr marT="19050" marB="19050" marR="19050" marL="190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ratio, or coefficient of variation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/>
                    </a:p>
                  </a:txBody>
                  <a:tcPr marT="19050" marB="19050" marR="19050" marL="19050" anchor="ctr"/>
                </a:tc>
              </a:tr>
            </a:tbl>
          </a:graphicData>
        </a:graphic>
      </p:graphicFrame>
      <p:grpSp>
        <p:nvGrpSpPr>
          <p:cNvPr id="245" name="Google Shape;245;p22"/>
          <p:cNvGrpSpPr/>
          <p:nvPr/>
        </p:nvGrpSpPr>
        <p:grpSpPr>
          <a:xfrm>
            <a:off x="2010296" y="3456120"/>
            <a:ext cx="8324869" cy="3502252"/>
            <a:chOff x="486295" y="2278251"/>
            <a:chExt cx="8324869" cy="3502252"/>
          </a:xfrm>
        </p:grpSpPr>
        <p:grpSp>
          <p:nvGrpSpPr>
            <p:cNvPr id="246" name="Google Shape;246;p22"/>
            <p:cNvGrpSpPr/>
            <p:nvPr/>
          </p:nvGrpSpPr>
          <p:grpSpPr>
            <a:xfrm>
              <a:off x="486295" y="2278251"/>
              <a:ext cx="8324869" cy="3502252"/>
              <a:chOff x="486295" y="2278251"/>
              <a:chExt cx="8324869" cy="3502252"/>
            </a:xfrm>
          </p:grpSpPr>
          <p:sp>
            <p:nvSpPr>
              <p:cNvPr id="247" name="Google Shape;247;p22"/>
              <p:cNvSpPr/>
              <p:nvPr/>
            </p:nvSpPr>
            <p:spPr>
              <a:xfrm>
                <a:off x="2666159" y="2278251"/>
                <a:ext cx="6145005" cy="2977655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22"/>
              <p:cNvSpPr/>
              <p:nvPr/>
            </p:nvSpPr>
            <p:spPr>
              <a:xfrm>
                <a:off x="486295" y="2802848"/>
                <a:ext cx="6145005" cy="2977655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9" name="Google Shape;249;p22"/>
            <p:cNvSpPr txBox="1"/>
            <p:nvPr/>
          </p:nvSpPr>
          <p:spPr>
            <a:xfrm>
              <a:off x="3295325" y="2355743"/>
              <a:ext cx="526943" cy="3696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/>
            </a:p>
          </p:txBody>
        </p:sp>
        <p:sp>
          <p:nvSpPr>
            <p:cNvPr id="250" name="Google Shape;250;p22"/>
            <p:cNvSpPr txBox="1"/>
            <p:nvPr/>
          </p:nvSpPr>
          <p:spPr>
            <a:xfrm>
              <a:off x="4594485" y="2355743"/>
              <a:ext cx="526943" cy="3696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/>
            </a:p>
          </p:txBody>
        </p:sp>
        <p:sp>
          <p:nvSpPr>
            <p:cNvPr id="251" name="Google Shape;251;p22"/>
            <p:cNvSpPr txBox="1"/>
            <p:nvPr/>
          </p:nvSpPr>
          <p:spPr>
            <a:xfrm>
              <a:off x="6114041" y="2355743"/>
              <a:ext cx="526943" cy="3696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/>
            </a:p>
          </p:txBody>
        </p:sp>
        <p:sp>
          <p:nvSpPr>
            <p:cNvPr id="252" name="Google Shape;252;p22"/>
            <p:cNvSpPr txBox="1"/>
            <p:nvPr/>
          </p:nvSpPr>
          <p:spPr>
            <a:xfrm>
              <a:off x="7767267" y="2355743"/>
              <a:ext cx="526943" cy="3696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/>
              <a:t>GENERAL RULES</a:t>
            </a:r>
            <a:endParaRPr/>
          </a:p>
        </p:txBody>
      </p:sp>
      <p:sp>
        <p:nvSpPr>
          <p:cNvPr id="259" name="Google Shape;259;p23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60" name="Google Shape;260;p23"/>
          <p:cNvGraphicFramePr/>
          <p:nvPr/>
        </p:nvGraphicFramePr>
        <p:xfrm>
          <a:off x="2010295" y="18929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{1ECB2BDE-BF2B-4FC4-8DC0-D260D793111D}</a:tableStyleId>
              </a:tblPr>
              <a:tblGrid>
                <a:gridCol w="2179425"/>
                <a:gridCol w="1394850"/>
                <a:gridCol w="1472350"/>
                <a:gridCol w="1526500"/>
                <a:gridCol w="16432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OK to compute....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Nominal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Ordinal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Interval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Ratio</a:t>
                      </a:r>
                      <a:endParaRPr/>
                    </a:p>
                  </a:txBody>
                  <a:tcPr marT="19050" marB="19050" marR="19050" marL="190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frequency distribution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/>
                    </a:p>
                  </a:txBody>
                  <a:tcPr marT="19050" marB="19050" marR="19050" marL="190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median and percentiles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/>
                    </a:p>
                  </a:txBody>
                  <a:tcPr marT="19050" marB="19050" marR="19050" marL="190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addition or subtraction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/>
                    </a:p>
                  </a:txBody>
                  <a:tcPr marT="19050" marB="19050" marR="19050" marL="190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mean or standard deviation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/>
                    </a:p>
                  </a:txBody>
                  <a:tcPr marT="19050" marB="19050" marR="19050" marL="190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ratio, or coefficient of variation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/>
                    </a:p>
                  </a:txBody>
                  <a:tcPr marT="19050" marB="19050" marR="19050" marL="19050" anchor="ctr"/>
                </a:tc>
              </a:tr>
            </a:tbl>
          </a:graphicData>
        </a:graphic>
      </p:graphicFrame>
      <p:grpSp>
        <p:nvGrpSpPr>
          <p:cNvPr id="261" name="Google Shape;261;p23"/>
          <p:cNvGrpSpPr/>
          <p:nvPr/>
        </p:nvGrpSpPr>
        <p:grpSpPr>
          <a:xfrm>
            <a:off x="2010296" y="4045055"/>
            <a:ext cx="8324869" cy="3502252"/>
            <a:chOff x="486295" y="2278251"/>
            <a:chExt cx="8324869" cy="3502252"/>
          </a:xfrm>
        </p:grpSpPr>
        <p:grpSp>
          <p:nvGrpSpPr>
            <p:cNvPr id="262" name="Google Shape;262;p23"/>
            <p:cNvGrpSpPr/>
            <p:nvPr/>
          </p:nvGrpSpPr>
          <p:grpSpPr>
            <a:xfrm>
              <a:off x="486295" y="2278251"/>
              <a:ext cx="8324869" cy="3502252"/>
              <a:chOff x="486295" y="2278251"/>
              <a:chExt cx="8324869" cy="3502252"/>
            </a:xfrm>
          </p:grpSpPr>
          <p:sp>
            <p:nvSpPr>
              <p:cNvPr id="263" name="Google Shape;263;p23"/>
              <p:cNvSpPr/>
              <p:nvPr/>
            </p:nvSpPr>
            <p:spPr>
              <a:xfrm>
                <a:off x="2666159" y="2278251"/>
                <a:ext cx="6145005" cy="2977655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23"/>
              <p:cNvSpPr/>
              <p:nvPr/>
            </p:nvSpPr>
            <p:spPr>
              <a:xfrm>
                <a:off x="486295" y="2802848"/>
                <a:ext cx="6145005" cy="2977655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5" name="Google Shape;265;p23"/>
            <p:cNvSpPr txBox="1"/>
            <p:nvPr/>
          </p:nvSpPr>
          <p:spPr>
            <a:xfrm>
              <a:off x="3295325" y="2355743"/>
              <a:ext cx="526943" cy="3696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/>
            </a:p>
          </p:txBody>
        </p:sp>
        <p:sp>
          <p:nvSpPr>
            <p:cNvPr id="266" name="Google Shape;266;p23"/>
            <p:cNvSpPr txBox="1"/>
            <p:nvPr/>
          </p:nvSpPr>
          <p:spPr>
            <a:xfrm>
              <a:off x="4594485" y="2355743"/>
              <a:ext cx="526943" cy="3696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/>
            </a:p>
          </p:txBody>
        </p:sp>
        <p:sp>
          <p:nvSpPr>
            <p:cNvPr id="267" name="Google Shape;267;p23"/>
            <p:cNvSpPr txBox="1"/>
            <p:nvPr/>
          </p:nvSpPr>
          <p:spPr>
            <a:xfrm>
              <a:off x="6114041" y="2355743"/>
              <a:ext cx="526943" cy="3696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/>
            </a:p>
          </p:txBody>
        </p:sp>
        <p:sp>
          <p:nvSpPr>
            <p:cNvPr id="268" name="Google Shape;268;p23"/>
            <p:cNvSpPr txBox="1"/>
            <p:nvPr/>
          </p:nvSpPr>
          <p:spPr>
            <a:xfrm>
              <a:off x="7767267" y="2355743"/>
              <a:ext cx="526943" cy="3696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/>
              <a:t>GENERAL RULES</a:t>
            </a:r>
            <a:endParaRPr/>
          </a:p>
        </p:txBody>
      </p:sp>
      <p:sp>
        <p:nvSpPr>
          <p:cNvPr id="275" name="Google Shape;275;p24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76" name="Google Shape;276;p24"/>
          <p:cNvGraphicFramePr/>
          <p:nvPr/>
        </p:nvGraphicFramePr>
        <p:xfrm>
          <a:off x="2010295" y="18929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{1ECB2BDE-BF2B-4FC4-8DC0-D260D793111D}</a:tableStyleId>
              </a:tblPr>
              <a:tblGrid>
                <a:gridCol w="2179425"/>
                <a:gridCol w="1394850"/>
                <a:gridCol w="1472350"/>
                <a:gridCol w="1526500"/>
                <a:gridCol w="16432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OK to compute....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Nominal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Ordinal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Interval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Ratio</a:t>
                      </a:r>
                      <a:endParaRPr/>
                    </a:p>
                  </a:txBody>
                  <a:tcPr marT="19050" marB="19050" marR="19050" marL="190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frequency distribution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/>
                    </a:p>
                  </a:txBody>
                  <a:tcPr marT="19050" marB="19050" marR="19050" marL="190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median and percentiles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/>
                    </a:p>
                  </a:txBody>
                  <a:tcPr marT="19050" marB="19050" marR="19050" marL="190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addition or subtraction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/>
                    </a:p>
                  </a:txBody>
                  <a:tcPr marT="19050" marB="19050" marR="19050" marL="190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mean or standard deviation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/>
                    </a:p>
                  </a:txBody>
                  <a:tcPr marT="19050" marB="19050" marR="19050" marL="190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ratio, or coefficient of variation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/>
                    </a:p>
                  </a:txBody>
                  <a:tcPr marT="19050" marB="19050" marR="19050" marL="19050" anchor="ctr"/>
                </a:tc>
              </a:tr>
            </a:tbl>
          </a:graphicData>
        </a:graphic>
      </p:graphicFrame>
      <p:grpSp>
        <p:nvGrpSpPr>
          <p:cNvPr id="277" name="Google Shape;277;p24"/>
          <p:cNvGrpSpPr/>
          <p:nvPr/>
        </p:nvGrpSpPr>
        <p:grpSpPr>
          <a:xfrm>
            <a:off x="2010296" y="4633993"/>
            <a:ext cx="8324869" cy="3502252"/>
            <a:chOff x="486295" y="2278251"/>
            <a:chExt cx="8324869" cy="3502252"/>
          </a:xfrm>
        </p:grpSpPr>
        <p:grpSp>
          <p:nvGrpSpPr>
            <p:cNvPr id="278" name="Google Shape;278;p24"/>
            <p:cNvGrpSpPr/>
            <p:nvPr/>
          </p:nvGrpSpPr>
          <p:grpSpPr>
            <a:xfrm>
              <a:off x="486295" y="2278251"/>
              <a:ext cx="8324869" cy="3502252"/>
              <a:chOff x="486295" y="2278251"/>
              <a:chExt cx="8324869" cy="3502252"/>
            </a:xfrm>
          </p:grpSpPr>
          <p:sp>
            <p:nvSpPr>
              <p:cNvPr id="279" name="Google Shape;279;p24"/>
              <p:cNvSpPr/>
              <p:nvPr/>
            </p:nvSpPr>
            <p:spPr>
              <a:xfrm>
                <a:off x="2666159" y="2278251"/>
                <a:ext cx="6145005" cy="2977655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24"/>
              <p:cNvSpPr/>
              <p:nvPr/>
            </p:nvSpPr>
            <p:spPr>
              <a:xfrm>
                <a:off x="486295" y="2802848"/>
                <a:ext cx="6145005" cy="2977655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1" name="Google Shape;281;p24"/>
            <p:cNvSpPr txBox="1"/>
            <p:nvPr/>
          </p:nvSpPr>
          <p:spPr>
            <a:xfrm>
              <a:off x="3295325" y="2355743"/>
              <a:ext cx="526943" cy="3696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/>
            </a:p>
          </p:txBody>
        </p:sp>
        <p:sp>
          <p:nvSpPr>
            <p:cNvPr id="282" name="Google Shape;282;p24"/>
            <p:cNvSpPr txBox="1"/>
            <p:nvPr/>
          </p:nvSpPr>
          <p:spPr>
            <a:xfrm>
              <a:off x="4594485" y="2355743"/>
              <a:ext cx="526943" cy="3696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/>
            </a:p>
          </p:txBody>
        </p:sp>
        <p:sp>
          <p:nvSpPr>
            <p:cNvPr id="283" name="Google Shape;283;p24"/>
            <p:cNvSpPr txBox="1"/>
            <p:nvPr/>
          </p:nvSpPr>
          <p:spPr>
            <a:xfrm>
              <a:off x="6114041" y="2355743"/>
              <a:ext cx="526943" cy="3696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/>
            </a:p>
          </p:txBody>
        </p:sp>
        <p:sp>
          <p:nvSpPr>
            <p:cNvPr id="284" name="Google Shape;284;p24"/>
            <p:cNvSpPr txBox="1"/>
            <p:nvPr/>
          </p:nvSpPr>
          <p:spPr>
            <a:xfrm>
              <a:off x="7767267" y="2355743"/>
              <a:ext cx="526943" cy="3696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5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/>
              <a:t>GENERAL RULES</a:t>
            </a:r>
            <a:endParaRPr/>
          </a:p>
        </p:txBody>
      </p:sp>
      <p:sp>
        <p:nvSpPr>
          <p:cNvPr id="291" name="Google Shape;291;p25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92" name="Google Shape;292;p25"/>
          <p:cNvGraphicFramePr/>
          <p:nvPr/>
        </p:nvGraphicFramePr>
        <p:xfrm>
          <a:off x="2010295" y="18929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{1ECB2BDE-BF2B-4FC4-8DC0-D260D793111D}</a:tableStyleId>
              </a:tblPr>
              <a:tblGrid>
                <a:gridCol w="2179425"/>
                <a:gridCol w="1394850"/>
                <a:gridCol w="1472350"/>
                <a:gridCol w="1526500"/>
                <a:gridCol w="16432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OK to compute....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Nominal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Ordinal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Interval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Ratio</a:t>
                      </a:r>
                      <a:endParaRPr/>
                    </a:p>
                  </a:txBody>
                  <a:tcPr marT="19050" marB="19050" marR="19050" marL="190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frequency distribution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/>
                    </a:p>
                  </a:txBody>
                  <a:tcPr marT="19050" marB="19050" marR="19050" marL="190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median and percentiles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/>
                    </a:p>
                  </a:txBody>
                  <a:tcPr marT="19050" marB="19050" marR="19050" marL="190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addition or subtraction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/>
                    </a:p>
                  </a:txBody>
                  <a:tcPr marT="19050" marB="19050" marR="19050" marL="190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mean or standard deviation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/>
                    </a:p>
                  </a:txBody>
                  <a:tcPr marT="19050" marB="19050" marR="19050" marL="190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ratio, or coefficient of variation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/>
                    </a:p>
                  </a:txBody>
                  <a:tcPr marT="19050" marB="19050" marR="19050" marL="190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6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/>
              <a:t>DATA MANIPULATION AND COMPUTATION</a:t>
            </a:r>
            <a:endParaRPr/>
          </a:p>
        </p:txBody>
      </p:sp>
      <p:sp>
        <p:nvSpPr>
          <p:cNvPr id="299" name="Google Shape;299;p26"/>
          <p:cNvSpPr txBox="1"/>
          <p:nvPr>
            <p:ph idx="1" type="body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Data Science == manipulating and computing on data</a:t>
            </a:r>
            <a:endParaRPr/>
          </a:p>
          <a:p>
            <a:pPr indent="0" lvl="0" marL="0" rtl="0" algn="l">
              <a:spcBef>
                <a:spcPts val="9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0" lang="en-US"/>
              <a:t>	Large to very large, but somewhat “structured” data</a:t>
            </a:r>
            <a:endParaRPr/>
          </a:p>
          <a:p>
            <a:pPr indent="0" lvl="0" marL="0" rtl="0" algn="l">
              <a:spcBef>
                <a:spcPts val="9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We will see several tools for doing that this semester</a:t>
            </a:r>
            <a:endParaRPr/>
          </a:p>
          <a:p>
            <a:pPr indent="0" lvl="0" marL="0" rtl="0" algn="l">
              <a:spcBef>
                <a:spcPts val="9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0" lang="en-US"/>
              <a:t>	Thousands more out there that we won’t cover</a:t>
            </a:r>
            <a:endParaRPr/>
          </a:p>
          <a:p>
            <a:pPr indent="0" lvl="0" marL="0" rtl="0" algn="l">
              <a:spcBef>
                <a:spcPts val="9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</a:t>
            </a:r>
            <a:endParaRPr/>
          </a:p>
          <a:p>
            <a:pPr indent="0" lvl="0" marL="0" rtl="0" algn="l">
              <a:spcBef>
                <a:spcPts val="9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Need to learn to shift thinking from:</a:t>
            </a:r>
            <a:endParaRPr/>
          </a:p>
          <a:p>
            <a:pPr indent="0" lvl="0" marL="0" rtl="0" algn="l">
              <a:spcBef>
                <a:spcPts val="1008"/>
              </a:spcBef>
              <a:spcAft>
                <a:spcPts val="0"/>
              </a:spcAft>
              <a:buClr>
                <a:srgbClr val="00B050"/>
              </a:buClr>
              <a:buSzPct val="100000"/>
              <a:buNone/>
            </a:pPr>
            <a:r>
              <a:rPr i="1" lang="en-US" sz="2400">
                <a:solidFill>
                  <a:srgbClr val="00B050"/>
                </a:solidFill>
              </a:rPr>
              <a:t>	Imperative code to manipulate data structures</a:t>
            </a:r>
            <a:endParaRPr/>
          </a:p>
          <a:p>
            <a:pPr indent="0" lvl="0" marL="0" rtl="0" algn="l">
              <a:spcBef>
                <a:spcPts val="9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to: </a:t>
            </a:r>
            <a:endParaRPr/>
          </a:p>
          <a:p>
            <a:pPr indent="0" lvl="0" marL="0" rtl="0" algn="l">
              <a:spcBef>
                <a:spcPts val="1008"/>
              </a:spcBef>
              <a:spcAft>
                <a:spcPts val="0"/>
              </a:spcAft>
              <a:buClr>
                <a:srgbClr val="00B0F0"/>
              </a:buClr>
              <a:buSzPct val="100000"/>
              <a:buNone/>
            </a:pPr>
            <a:r>
              <a:rPr i="1" lang="en-US" sz="2400">
                <a:solidFill>
                  <a:srgbClr val="00B0F0"/>
                </a:solidFill>
              </a:rPr>
              <a:t>	Sequences/pipelines of operations on data</a:t>
            </a:r>
            <a:endParaRPr/>
          </a:p>
          <a:p>
            <a:pPr indent="0" lvl="0" marL="0" rtl="0" algn="l">
              <a:spcBef>
                <a:spcPts val="9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</a:t>
            </a:r>
            <a:endParaRPr/>
          </a:p>
          <a:p>
            <a:pPr indent="0" lvl="0" marL="0" rtl="0" algn="l">
              <a:spcBef>
                <a:spcPts val="9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Should still know how to implement the operations themselves, especially for debugging performance (covered in classes like 420, 424), but we won’t cover that much</a:t>
            </a:r>
            <a:endParaRPr/>
          </a:p>
          <a:p>
            <a:pPr indent="0" lvl="0" marL="0" rtl="0" algn="l">
              <a:spcBef>
                <a:spcPts val="9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0"/>
          </a:p>
        </p:txBody>
      </p:sp>
      <p:sp>
        <p:nvSpPr>
          <p:cNvPr id="300" name="Google Shape;300;p26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7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/>
              <a:t>DATA MANIPULATION AND COMPUTATION</a:t>
            </a:r>
            <a:endParaRPr/>
          </a:p>
        </p:txBody>
      </p:sp>
      <p:sp>
        <p:nvSpPr>
          <p:cNvPr id="307" name="Google Shape;307;p27"/>
          <p:cNvSpPr txBox="1"/>
          <p:nvPr>
            <p:ph idx="1" type="body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/>
              <a:t>Data Representation</a:t>
            </a:r>
            <a:r>
              <a:rPr b="0" lang="en-US"/>
              <a:t>, i.e., what is the natural way to think about given data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457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/>
              <a:t>Data Processing Operations</a:t>
            </a:r>
            <a:r>
              <a:rPr b="0" lang="en-US"/>
              <a:t>, which take one or more datasets as input and produce one or more datasets as output</a:t>
            </a:r>
            <a:endParaRPr/>
          </a:p>
        </p:txBody>
      </p:sp>
      <p:sp>
        <p:nvSpPr>
          <p:cNvPr id="308" name="Google Shape;308;p27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descr="mage result for arrays" id="309" name="Google Shape;309;p27"/>
          <p:cNvSpPr/>
          <p:nvPr/>
        </p:nvSpPr>
        <p:spPr>
          <a:xfrm>
            <a:off x="1949856" y="2462604"/>
            <a:ext cx="229026" cy="2290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7"/>
          <p:cNvSpPr txBox="1"/>
          <p:nvPr/>
        </p:nvSpPr>
        <p:spPr>
          <a:xfrm>
            <a:off x="6543463" y="2615598"/>
            <a:ext cx="4989336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Slicing/subsetting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‘map’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🡪 apply a function to every element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’reduce/aggregate’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🡪 combine values to get a single scalar (e.g., sum, median)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two vectors: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Dot and cross products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1" name="Google Shape;311;p27"/>
          <p:cNvGraphicFramePr/>
          <p:nvPr/>
        </p:nvGraphicFramePr>
        <p:xfrm>
          <a:off x="1653275" y="33643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{1ECB2BDE-BF2B-4FC4-8DC0-D260D793111D}</a:tableStyleId>
              </a:tblPr>
              <a:tblGrid>
                <a:gridCol w="661125"/>
                <a:gridCol w="661125"/>
                <a:gridCol w="661125"/>
                <a:gridCol w="661125"/>
                <a:gridCol w="661125"/>
                <a:gridCol w="6611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3.2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6.5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3.4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4.1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12" name="Google Shape;312;p27"/>
          <p:cNvGraphicFramePr/>
          <p:nvPr/>
        </p:nvGraphicFramePr>
        <p:xfrm>
          <a:off x="1782136" y="44622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{1ECB2BDE-BF2B-4FC4-8DC0-D260D793111D}</a:tableStyleId>
              </a:tblPr>
              <a:tblGrid>
                <a:gridCol w="1037525"/>
                <a:gridCol w="2069350"/>
                <a:gridCol w="859925"/>
              </a:tblGrid>
              <a:tr h="34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“data”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”representation”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”i.e.”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13" name="Google Shape;313;p27"/>
          <p:cNvSpPr txBox="1"/>
          <p:nvPr/>
        </p:nvSpPr>
        <p:spPr>
          <a:xfrm>
            <a:off x="1583075" y="2615598"/>
            <a:ext cx="38054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One-dimensional Arrays, Vectors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8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/>
              <a:t>DATA MANIPULATION AND COMPUTATION</a:t>
            </a:r>
            <a:endParaRPr/>
          </a:p>
        </p:txBody>
      </p:sp>
      <p:sp>
        <p:nvSpPr>
          <p:cNvPr id="320" name="Google Shape;320;p28"/>
          <p:cNvSpPr txBox="1"/>
          <p:nvPr>
            <p:ph idx="1" type="body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/>
              <a:t>Data Representation</a:t>
            </a:r>
            <a:r>
              <a:rPr b="0" lang="en-US"/>
              <a:t>, i.e., what is the natural way to think about given data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457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/>
              <a:t>Data Processing Operations</a:t>
            </a:r>
            <a:r>
              <a:rPr b="0" lang="en-US"/>
              <a:t>, which take one or more datasets as input and produce one or more datasets as output</a:t>
            </a:r>
            <a:endParaRPr/>
          </a:p>
        </p:txBody>
      </p:sp>
      <p:sp>
        <p:nvSpPr>
          <p:cNvPr id="321" name="Google Shape;321;p28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descr="mage result for arrays" id="322" name="Google Shape;322;p28"/>
          <p:cNvSpPr/>
          <p:nvPr/>
        </p:nvSpPr>
        <p:spPr>
          <a:xfrm>
            <a:off x="1949856" y="2462604"/>
            <a:ext cx="229026" cy="2290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8"/>
          <p:cNvSpPr txBox="1"/>
          <p:nvPr/>
        </p:nvSpPr>
        <p:spPr>
          <a:xfrm>
            <a:off x="6643757" y="2691630"/>
            <a:ext cx="407963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Slicing/subsetting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‘map’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🡪 apply a function to every element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’reduce/aggregate’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🡪 combine values across a row or a column (e.g., sum, average, median etc..)</a:t>
            </a:r>
            <a:endParaRPr/>
          </a:p>
        </p:txBody>
      </p:sp>
      <p:sp>
        <p:nvSpPr>
          <p:cNvPr id="324" name="Google Shape;324;p28"/>
          <p:cNvSpPr txBox="1"/>
          <p:nvPr/>
        </p:nvSpPr>
        <p:spPr>
          <a:xfrm>
            <a:off x="2028298" y="2322298"/>
            <a:ext cx="25058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n-dimensional arrays</a:t>
            </a:r>
            <a:endParaRPr/>
          </a:p>
        </p:txBody>
      </p:sp>
      <p:pic>
        <p:nvPicPr>
          <p:cNvPr descr="mage result for 2-dimensional array" id="325" name="Google Shape;32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691630"/>
            <a:ext cx="4371975" cy="2638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9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/>
              <a:t>DATA MANIPULATION AND COMPUTATION</a:t>
            </a:r>
            <a:endParaRPr/>
          </a:p>
        </p:txBody>
      </p:sp>
      <p:sp>
        <p:nvSpPr>
          <p:cNvPr id="332" name="Google Shape;332;p29"/>
          <p:cNvSpPr txBox="1"/>
          <p:nvPr>
            <p:ph idx="1" type="body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/>
              <a:t>Data Representation</a:t>
            </a:r>
            <a:r>
              <a:rPr b="0" lang="en-US"/>
              <a:t>, i.e., what is the natural way to think about given data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457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/>
              <a:t>Data Processing Operations</a:t>
            </a:r>
            <a:r>
              <a:rPr b="0" lang="en-US"/>
              <a:t>, which take one or more datasets as input and produce one or more datasets as output</a:t>
            </a:r>
            <a:endParaRPr/>
          </a:p>
        </p:txBody>
      </p:sp>
      <p:sp>
        <p:nvSpPr>
          <p:cNvPr id="333" name="Google Shape;333;p29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descr="mage result for arrays" id="334" name="Google Shape;334;p29"/>
          <p:cNvSpPr/>
          <p:nvPr/>
        </p:nvSpPr>
        <p:spPr>
          <a:xfrm>
            <a:off x="1949856" y="2462604"/>
            <a:ext cx="229026" cy="2290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9"/>
          <p:cNvSpPr txBox="1"/>
          <p:nvPr/>
        </p:nvSpPr>
        <p:spPr>
          <a:xfrm>
            <a:off x="6675529" y="2508221"/>
            <a:ext cx="4685241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n-dimensional array operations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 Algebra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Matrix/tensor multiplication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Transpose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Matrix-vector multiplication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Matrix factorization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9"/>
          <p:cNvSpPr txBox="1"/>
          <p:nvPr/>
        </p:nvSpPr>
        <p:spPr>
          <a:xfrm>
            <a:off x="1614417" y="2209685"/>
            <a:ext cx="2129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Matrices, Tensors</a:t>
            </a:r>
            <a:endParaRPr/>
          </a:p>
        </p:txBody>
      </p:sp>
      <p:pic>
        <p:nvPicPr>
          <p:cNvPr id="337" name="Google Shape;33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4418" y="2579017"/>
            <a:ext cx="4034623" cy="2798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0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/>
              <a:t>DATA MANIPULATION AND COMPUTATION</a:t>
            </a:r>
            <a:endParaRPr/>
          </a:p>
        </p:txBody>
      </p:sp>
      <p:sp>
        <p:nvSpPr>
          <p:cNvPr id="344" name="Google Shape;344;p30"/>
          <p:cNvSpPr txBox="1"/>
          <p:nvPr>
            <p:ph idx="1" type="body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/>
              <a:t>Data Representation</a:t>
            </a:r>
            <a:r>
              <a:rPr b="0" lang="en-US"/>
              <a:t>, i.e., what is the natural way to think about given data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457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/>
              <a:t>Data Processing Operations</a:t>
            </a:r>
            <a:r>
              <a:rPr b="0" lang="en-US"/>
              <a:t>, which take one or more datasets as input and produce one or more datasets as output</a:t>
            </a:r>
            <a:endParaRPr/>
          </a:p>
        </p:txBody>
      </p:sp>
      <p:sp>
        <p:nvSpPr>
          <p:cNvPr id="345" name="Google Shape;345;p30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descr="mage result for arrays" id="346" name="Google Shape;346;p30"/>
          <p:cNvSpPr/>
          <p:nvPr/>
        </p:nvSpPr>
        <p:spPr>
          <a:xfrm>
            <a:off x="1949856" y="2462604"/>
            <a:ext cx="229026" cy="2290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0"/>
          <p:cNvSpPr txBox="1"/>
          <p:nvPr/>
        </p:nvSpPr>
        <p:spPr>
          <a:xfrm>
            <a:off x="6579035" y="2462603"/>
            <a:ext cx="407963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Reduce/Aggregate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two sets,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Combine/Join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using “keys”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and then aggregate</a:t>
            </a:r>
            <a:endParaRPr/>
          </a:p>
        </p:txBody>
      </p:sp>
      <p:sp>
        <p:nvSpPr>
          <p:cNvPr id="348" name="Google Shape;348;p30"/>
          <p:cNvSpPr txBox="1"/>
          <p:nvPr/>
        </p:nvSpPr>
        <p:spPr>
          <a:xfrm>
            <a:off x="1614418" y="2462603"/>
            <a:ext cx="19415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Sets: of Objects</a:t>
            </a:r>
            <a:endParaRPr/>
          </a:p>
        </p:txBody>
      </p:sp>
      <p:sp>
        <p:nvSpPr>
          <p:cNvPr id="349" name="Google Shape;349;p30"/>
          <p:cNvSpPr txBox="1"/>
          <p:nvPr/>
        </p:nvSpPr>
        <p:spPr>
          <a:xfrm>
            <a:off x="1583075" y="4078691"/>
            <a:ext cx="30146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Sets: of (Key, Value Pairs)</a:t>
            </a:r>
            <a:endParaRPr/>
          </a:p>
        </p:txBody>
      </p:sp>
      <p:pic>
        <p:nvPicPr>
          <p:cNvPr descr="mage result for set documents" id="350" name="Google Shape;35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4331" y="2154906"/>
            <a:ext cx="1134875" cy="1738859"/>
          </a:xfrm>
          <a:prstGeom prst="rect">
            <a:avLst/>
          </a:prstGeom>
          <a:noFill/>
          <a:ln>
            <a:noFill/>
          </a:ln>
        </p:spPr>
      </p:pic>
      <p:sp>
        <p:nvSpPr>
          <p:cNvPr descr="mage result for imagenet" id="351" name="Google Shape;351;p30"/>
          <p:cNvSpPr/>
          <p:nvPr/>
        </p:nvSpPr>
        <p:spPr>
          <a:xfrm>
            <a:off x="1524001" y="0"/>
            <a:ext cx="4200525" cy="4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2" name="Google Shape;35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6446" y="2888378"/>
            <a:ext cx="2447925" cy="86559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30"/>
          <p:cNvSpPr txBox="1"/>
          <p:nvPr/>
        </p:nvSpPr>
        <p:spPr>
          <a:xfrm>
            <a:off x="1544603" y="4490227"/>
            <a:ext cx="43300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amol@cs.umd.edu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,(email1, email2,…))</a:t>
            </a:r>
            <a:endParaRPr/>
          </a:p>
        </p:txBody>
      </p:sp>
      <p:sp>
        <p:nvSpPr>
          <p:cNvPr id="354" name="Google Shape;354;p30"/>
          <p:cNvSpPr txBox="1"/>
          <p:nvPr/>
        </p:nvSpPr>
        <p:spPr>
          <a:xfrm>
            <a:off x="1638966" y="4901763"/>
            <a:ext cx="42017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(john@cs.umd.edu,(email3, email4,…))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1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/>
              <a:t>DATA MANIPULATION AND COMPUTATION</a:t>
            </a:r>
            <a:endParaRPr/>
          </a:p>
        </p:txBody>
      </p:sp>
      <p:sp>
        <p:nvSpPr>
          <p:cNvPr id="361" name="Google Shape;361;p31"/>
          <p:cNvSpPr txBox="1"/>
          <p:nvPr>
            <p:ph idx="1" type="body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/>
              <a:t>Data Representation</a:t>
            </a:r>
            <a:r>
              <a:rPr b="0" lang="en-US"/>
              <a:t>, i.e., what is the natural way to think about given data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457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/>
              <a:t>Data Processing Operations</a:t>
            </a:r>
            <a:r>
              <a:rPr b="0" lang="en-US"/>
              <a:t>, which take one or more datasets as input and produce one or more datasets as output</a:t>
            </a:r>
            <a:endParaRPr/>
          </a:p>
        </p:txBody>
      </p:sp>
      <p:sp>
        <p:nvSpPr>
          <p:cNvPr id="362" name="Google Shape;362;p31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descr="mage result for arrays" id="363" name="Google Shape;363;p31"/>
          <p:cNvSpPr/>
          <p:nvPr/>
        </p:nvSpPr>
        <p:spPr>
          <a:xfrm>
            <a:off x="1949856" y="2462604"/>
            <a:ext cx="229026" cy="2290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31"/>
          <p:cNvSpPr txBox="1"/>
          <p:nvPr/>
        </p:nvSpPr>
        <p:spPr>
          <a:xfrm>
            <a:off x="6329607" y="2102840"/>
            <a:ext cx="4079630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Filter rows or columns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”Join” two or more relations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”Group” and “aggregate” them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Relational Algebra formalizes some of them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Structured Query Language (SQL)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Many other languages and constructs, that look very similar </a:t>
            </a:r>
            <a:endParaRPr b="0" i="1" sz="18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age result for tabular data" id="365" name="Google Shape;36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3500" y="3085409"/>
            <a:ext cx="4122735" cy="2079418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31"/>
          <p:cNvSpPr txBox="1"/>
          <p:nvPr/>
        </p:nvSpPr>
        <p:spPr>
          <a:xfrm>
            <a:off x="1614418" y="2462603"/>
            <a:ext cx="39592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Tables/Relations == Sets of Tuples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3" name="Google Shape;13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4673"/>
            <a:ext cx="12192000" cy="630218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4"/>
          <p:cNvSpPr/>
          <p:nvPr/>
        </p:nvSpPr>
        <p:spPr>
          <a:xfrm>
            <a:off x="-1" y="5533052"/>
            <a:ext cx="12192001" cy="1449259"/>
          </a:xfrm>
          <a:prstGeom prst="rect">
            <a:avLst/>
          </a:prstGeom>
          <a:gradFill>
            <a:gsLst>
              <a:gs pos="0">
                <a:srgbClr val="C2C2C2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4"/>
          <p:cNvSpPr txBox="1"/>
          <p:nvPr>
            <p:ph type="title"/>
          </p:nvPr>
        </p:nvSpPr>
        <p:spPr>
          <a:xfrm>
            <a:off x="3200400" y="5533052"/>
            <a:ext cx="5791200" cy="9530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/>
              <a:t>WHAT IS THIS “DATA”?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2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/>
              <a:t>DATA MANIPULATION AND COMPUTATION</a:t>
            </a:r>
            <a:endParaRPr/>
          </a:p>
        </p:txBody>
      </p:sp>
      <p:sp>
        <p:nvSpPr>
          <p:cNvPr id="373" name="Google Shape;373;p32"/>
          <p:cNvSpPr txBox="1"/>
          <p:nvPr>
            <p:ph idx="1" type="body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/>
              <a:t>Data Representation</a:t>
            </a:r>
            <a:r>
              <a:rPr b="0" lang="en-US"/>
              <a:t>, i.e., what is the natural way to think about given data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457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/>
              <a:t>Data Processing Operations</a:t>
            </a:r>
            <a:r>
              <a:rPr b="0" lang="en-US"/>
              <a:t>, which take one or more datasets as input and produce one or more datasets as output</a:t>
            </a:r>
            <a:endParaRPr/>
          </a:p>
        </p:txBody>
      </p:sp>
      <p:sp>
        <p:nvSpPr>
          <p:cNvPr id="374" name="Google Shape;374;p32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descr="mage result for arrays" id="375" name="Google Shape;375;p32"/>
          <p:cNvSpPr/>
          <p:nvPr/>
        </p:nvSpPr>
        <p:spPr>
          <a:xfrm>
            <a:off x="1949856" y="2462604"/>
            <a:ext cx="229026" cy="2290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32"/>
          <p:cNvSpPr txBox="1"/>
          <p:nvPr/>
        </p:nvSpPr>
        <p:spPr>
          <a:xfrm>
            <a:off x="6174777" y="5619802"/>
            <a:ext cx="250333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32"/>
          <p:cNvSpPr txBox="1"/>
          <p:nvPr/>
        </p:nvSpPr>
        <p:spPr>
          <a:xfrm>
            <a:off x="1614418" y="2210782"/>
            <a:ext cx="29804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Hierarchies/Trees/Graphs</a:t>
            </a:r>
            <a:endParaRPr/>
          </a:p>
        </p:txBody>
      </p:sp>
      <p:pic>
        <p:nvPicPr>
          <p:cNvPr descr="mage result for ontology hierarchy" id="378" name="Google Shape;37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594" y="2831936"/>
            <a:ext cx="4301701" cy="882550"/>
          </a:xfrm>
          <a:prstGeom prst="rect">
            <a:avLst/>
          </a:prstGeom>
          <a:noFill/>
          <a:ln>
            <a:noFill/>
          </a:ln>
        </p:spPr>
      </p:pic>
      <p:sp>
        <p:nvSpPr>
          <p:cNvPr descr="mage result for social network" id="379" name="Google Shape;379;p32"/>
          <p:cNvSpPr/>
          <p:nvPr/>
        </p:nvSpPr>
        <p:spPr>
          <a:xfrm>
            <a:off x="1524001" y="0"/>
            <a:ext cx="5781675" cy="4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le:Social Network Analysis Visualization.png" id="380" name="Google Shape;38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83448" y="3754207"/>
            <a:ext cx="2185183" cy="1627961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32"/>
          <p:cNvSpPr txBox="1"/>
          <p:nvPr/>
        </p:nvSpPr>
        <p:spPr>
          <a:xfrm>
            <a:off x="7037487" y="2443374"/>
            <a:ext cx="407963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“Path” queries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 Algorithms and Transformations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Science</a:t>
            </a:r>
            <a:endParaRPr i="1" sz="180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Somewhat more ad hoc and special-purpose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Changing in recent years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3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/>
              <a:t>DATA MANIPULATION AND COMPUTATION</a:t>
            </a:r>
            <a:endParaRPr/>
          </a:p>
        </p:txBody>
      </p:sp>
      <p:sp>
        <p:nvSpPr>
          <p:cNvPr id="388" name="Google Shape;388;p33"/>
          <p:cNvSpPr txBox="1"/>
          <p:nvPr>
            <p:ph idx="1" type="body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/>
              <a:t>Data Representation</a:t>
            </a:r>
            <a:r>
              <a:rPr b="0" lang="en-US"/>
              <a:t>, i.e., what is the natural way to think about given data</a:t>
            </a:r>
            <a:endParaRPr/>
          </a:p>
          <a:p>
            <a:pPr indent="-457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/>
              <a:t>Data Processing Operations</a:t>
            </a:r>
            <a:r>
              <a:rPr b="0" lang="en-US"/>
              <a:t>, which take one or more datasets as input and produce 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0"/>
          </a:p>
          <a:p>
            <a:pPr indent="-457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Why?</a:t>
            </a:r>
            <a:endParaRPr/>
          </a:p>
          <a:p>
            <a:pPr indent="-457200" lvl="1" marL="914400" rtl="0" algn="l">
              <a:spcBef>
                <a:spcPts val="9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Allows one to think at a higher level of abstraction, leading to simpler and easier-to-understand scripts</a:t>
            </a:r>
            <a:endParaRPr/>
          </a:p>
          <a:p>
            <a:pPr indent="-457200" lvl="1" marL="914400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Provides ”independence” between the abstract operations and concrete implementation</a:t>
            </a:r>
            <a:endParaRPr/>
          </a:p>
          <a:p>
            <a:pPr indent="-457200" lvl="1" marL="914400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Can switch from one implementation to another easily</a:t>
            </a:r>
            <a:endParaRPr/>
          </a:p>
          <a:p>
            <a:pPr indent="-355600" lvl="2" marL="1600200" rtl="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sz="1600"/>
          </a:p>
          <a:p>
            <a:pPr indent="-4572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For performance debugging, useful to know how they are implemented and rough characteristics</a:t>
            </a:r>
            <a:endParaRPr/>
          </a:p>
        </p:txBody>
      </p:sp>
      <p:sp>
        <p:nvSpPr>
          <p:cNvPr id="389" name="Google Shape;389;p33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0" name="Google Shape;390;p33"/>
          <p:cNvSpPr txBox="1"/>
          <p:nvPr/>
        </p:nvSpPr>
        <p:spPr>
          <a:xfrm>
            <a:off x="6174777" y="5619802"/>
            <a:ext cx="250333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mage result for social network" id="391" name="Google Shape;391;p33"/>
          <p:cNvSpPr/>
          <p:nvPr/>
        </p:nvSpPr>
        <p:spPr>
          <a:xfrm>
            <a:off x="1524001" y="0"/>
            <a:ext cx="5781675" cy="4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4"/>
          <p:cNvSpPr txBox="1"/>
          <p:nvPr>
            <p:ph type="title"/>
          </p:nvPr>
        </p:nvSpPr>
        <p:spPr>
          <a:xfrm>
            <a:off x="609599" y="152718"/>
            <a:ext cx="878731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/>
              <a:t>THE REST OF TODAY’S LECTURE</a:t>
            </a:r>
            <a:endParaRPr/>
          </a:p>
        </p:txBody>
      </p:sp>
      <p:sp>
        <p:nvSpPr>
          <p:cNvPr id="398" name="Google Shape;398;p34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9" name="Google Shape;399;p34"/>
          <p:cNvSpPr/>
          <p:nvPr/>
        </p:nvSpPr>
        <p:spPr>
          <a:xfrm>
            <a:off x="850533" y="2193053"/>
            <a:ext cx="1615053" cy="2463989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28575">
            <a:solidFill>
              <a:srgbClr val="3B4F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collection</a:t>
            </a:r>
            <a:endParaRPr/>
          </a:p>
        </p:txBody>
      </p:sp>
      <p:grpSp>
        <p:nvGrpSpPr>
          <p:cNvPr id="400" name="Google Shape;400;p34"/>
          <p:cNvGrpSpPr/>
          <p:nvPr/>
        </p:nvGrpSpPr>
        <p:grpSpPr>
          <a:xfrm>
            <a:off x="2465586" y="2193053"/>
            <a:ext cx="2218970" cy="2463989"/>
            <a:chOff x="1604361" y="2044932"/>
            <a:chExt cx="1781694" cy="1978429"/>
          </a:xfrm>
        </p:grpSpPr>
        <p:sp>
          <p:nvSpPr>
            <p:cNvPr id="401" name="Google Shape;401;p34"/>
            <p:cNvSpPr/>
            <p:nvPr/>
          </p:nvSpPr>
          <p:spPr>
            <a:xfrm>
              <a:off x="2089269" y="2044932"/>
              <a:ext cx="1296786" cy="1978429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processing</a:t>
              </a:r>
              <a:endParaRPr/>
            </a:p>
          </p:txBody>
        </p:sp>
        <p:cxnSp>
          <p:nvCxnSpPr>
            <p:cNvPr id="402" name="Google Shape;402;p34"/>
            <p:cNvCxnSpPr>
              <a:stCxn id="399" idx="3"/>
              <a:endCxn id="401" idx="1"/>
            </p:cNvCxnSpPr>
            <p:nvPr/>
          </p:nvCxnSpPr>
          <p:spPr>
            <a:xfrm>
              <a:off x="1604361" y="3034147"/>
              <a:ext cx="484800" cy="0"/>
            </a:xfrm>
            <a:prstGeom prst="straightConnector1">
              <a:avLst/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</p:cxnSp>
      </p:grpSp>
      <p:cxnSp>
        <p:nvCxnSpPr>
          <p:cNvPr id="403" name="Google Shape;403;p34"/>
          <p:cNvCxnSpPr>
            <a:stCxn id="401" idx="2"/>
            <a:endCxn id="399" idx="2"/>
          </p:cNvCxnSpPr>
          <p:nvPr/>
        </p:nvCxnSpPr>
        <p:spPr>
          <a:xfrm rot="5400000">
            <a:off x="2767180" y="3547792"/>
            <a:ext cx="600" cy="2219100"/>
          </a:xfrm>
          <a:prstGeom prst="curvedConnector3">
            <a:avLst>
              <a:gd fmla="val 46132250" name="adj1"/>
            </a:avLst>
          </a:prstGeom>
          <a:noFill/>
          <a:ln cap="flat" cmpd="sng" w="412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9999" rotWithShape="0" algn="bl" dist="23000">
              <a:srgbClr val="000000">
                <a:alpha val="40000"/>
              </a:srgbClr>
            </a:outerShdw>
          </a:effectLst>
        </p:spPr>
      </p:cxnSp>
      <p:grpSp>
        <p:nvGrpSpPr>
          <p:cNvPr id="404" name="Google Shape;404;p34"/>
          <p:cNvGrpSpPr/>
          <p:nvPr/>
        </p:nvGrpSpPr>
        <p:grpSpPr>
          <a:xfrm>
            <a:off x="4684556" y="2193053"/>
            <a:ext cx="2218970" cy="2463989"/>
            <a:chOff x="3386055" y="2044932"/>
            <a:chExt cx="1781694" cy="1978429"/>
          </a:xfrm>
        </p:grpSpPr>
        <p:sp>
          <p:nvSpPr>
            <p:cNvPr id="405" name="Google Shape;405;p34"/>
            <p:cNvSpPr/>
            <p:nvPr/>
          </p:nvSpPr>
          <p:spPr>
            <a:xfrm>
              <a:off x="3870963" y="2044932"/>
              <a:ext cx="1296786" cy="1978429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Exploratory analysis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&amp;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viz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6" name="Google Shape;406;p34"/>
            <p:cNvCxnSpPr>
              <a:stCxn id="401" idx="3"/>
              <a:endCxn id="405" idx="1"/>
            </p:cNvCxnSpPr>
            <p:nvPr/>
          </p:nvCxnSpPr>
          <p:spPr>
            <a:xfrm>
              <a:off x="3386055" y="3034147"/>
              <a:ext cx="484800" cy="0"/>
            </a:xfrm>
            <a:prstGeom prst="straightConnector1">
              <a:avLst/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</p:cxnSp>
      </p:grpSp>
      <p:grpSp>
        <p:nvGrpSpPr>
          <p:cNvPr id="407" name="Google Shape;407;p34"/>
          <p:cNvGrpSpPr/>
          <p:nvPr/>
        </p:nvGrpSpPr>
        <p:grpSpPr>
          <a:xfrm>
            <a:off x="1658044" y="4657042"/>
            <a:ext cx="4437956" cy="374"/>
            <a:chOff x="955955" y="4023364"/>
            <a:chExt cx="3563400" cy="300"/>
          </a:xfrm>
        </p:grpSpPr>
        <p:cxnSp>
          <p:nvCxnSpPr>
            <p:cNvPr id="408" name="Google Shape;408;p34"/>
            <p:cNvCxnSpPr>
              <a:stCxn id="405" idx="2"/>
              <a:endCxn id="401" idx="2"/>
            </p:cNvCxnSpPr>
            <p:nvPr/>
          </p:nvCxnSpPr>
          <p:spPr>
            <a:xfrm rot="5400000">
              <a:off x="3628355" y="3132664"/>
              <a:ext cx="300" cy="1781700"/>
            </a:xfrm>
            <a:prstGeom prst="curvedConnector3">
              <a:avLst>
                <a:gd fmla="val -2551173" name="adj1"/>
              </a:avLst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</p:cxnSp>
        <p:cxnSp>
          <p:nvCxnSpPr>
            <p:cNvPr id="409" name="Google Shape;409;p34"/>
            <p:cNvCxnSpPr>
              <a:stCxn id="405" idx="2"/>
              <a:endCxn id="399" idx="2"/>
            </p:cNvCxnSpPr>
            <p:nvPr/>
          </p:nvCxnSpPr>
          <p:spPr>
            <a:xfrm rot="5400000">
              <a:off x="2737505" y="2241814"/>
              <a:ext cx="300" cy="3563400"/>
            </a:xfrm>
            <a:prstGeom prst="curvedConnector3">
              <a:avLst>
                <a:gd fmla="val -974502" name="adj1"/>
              </a:avLst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</p:cxnSp>
      </p:grpSp>
      <p:grpSp>
        <p:nvGrpSpPr>
          <p:cNvPr id="410" name="Google Shape;410;p34"/>
          <p:cNvGrpSpPr/>
          <p:nvPr/>
        </p:nvGrpSpPr>
        <p:grpSpPr>
          <a:xfrm>
            <a:off x="6903526" y="2193053"/>
            <a:ext cx="2218970" cy="2463989"/>
            <a:chOff x="5167749" y="2044932"/>
            <a:chExt cx="1781694" cy="1978429"/>
          </a:xfrm>
        </p:grpSpPr>
        <p:sp>
          <p:nvSpPr>
            <p:cNvPr id="411" name="Google Shape;411;p34"/>
            <p:cNvSpPr/>
            <p:nvPr/>
          </p:nvSpPr>
          <p:spPr>
            <a:xfrm>
              <a:off x="5652657" y="2044932"/>
              <a:ext cx="1296786" cy="1978429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Analysis, hypothesis testing, &amp; ML</a:t>
              </a:r>
              <a:endParaRPr/>
            </a:p>
          </p:txBody>
        </p:sp>
        <p:cxnSp>
          <p:nvCxnSpPr>
            <p:cNvPr id="412" name="Google Shape;412;p34"/>
            <p:cNvCxnSpPr>
              <a:stCxn id="405" idx="3"/>
              <a:endCxn id="411" idx="1"/>
            </p:cNvCxnSpPr>
            <p:nvPr/>
          </p:nvCxnSpPr>
          <p:spPr>
            <a:xfrm>
              <a:off x="5167749" y="3034147"/>
              <a:ext cx="484800" cy="0"/>
            </a:xfrm>
            <a:prstGeom prst="straightConnector1">
              <a:avLst/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</p:cxnSp>
      </p:grpSp>
      <p:grpSp>
        <p:nvGrpSpPr>
          <p:cNvPr id="413" name="Google Shape;413;p34"/>
          <p:cNvGrpSpPr/>
          <p:nvPr/>
        </p:nvGrpSpPr>
        <p:grpSpPr>
          <a:xfrm>
            <a:off x="1658036" y="4657042"/>
            <a:ext cx="6656933" cy="374"/>
            <a:chOff x="955949" y="4023364"/>
            <a:chExt cx="5345100" cy="300"/>
          </a:xfrm>
        </p:grpSpPr>
        <p:cxnSp>
          <p:nvCxnSpPr>
            <p:cNvPr id="414" name="Google Shape;414;p34"/>
            <p:cNvCxnSpPr>
              <a:stCxn id="411" idx="2"/>
              <a:endCxn id="405" idx="2"/>
            </p:cNvCxnSpPr>
            <p:nvPr/>
          </p:nvCxnSpPr>
          <p:spPr>
            <a:xfrm rot="5400000">
              <a:off x="5410049" y="3132664"/>
              <a:ext cx="300" cy="1781700"/>
            </a:xfrm>
            <a:prstGeom prst="curvedConnector3">
              <a:avLst>
                <a:gd fmla="val -2551173" name="adj1"/>
              </a:avLst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</p:cxnSp>
        <p:cxnSp>
          <p:nvCxnSpPr>
            <p:cNvPr id="415" name="Google Shape;415;p34"/>
            <p:cNvCxnSpPr>
              <a:stCxn id="411" idx="2"/>
              <a:endCxn id="401" idx="2"/>
            </p:cNvCxnSpPr>
            <p:nvPr/>
          </p:nvCxnSpPr>
          <p:spPr>
            <a:xfrm rot="5400000">
              <a:off x="4519199" y="2241814"/>
              <a:ext cx="300" cy="3563400"/>
            </a:xfrm>
            <a:prstGeom prst="curvedConnector3">
              <a:avLst>
                <a:gd fmla="val -869394" name="adj1"/>
              </a:avLst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</p:cxnSp>
        <p:cxnSp>
          <p:nvCxnSpPr>
            <p:cNvPr id="416" name="Google Shape;416;p34"/>
            <p:cNvCxnSpPr>
              <a:stCxn id="411" idx="2"/>
              <a:endCxn id="399" idx="2"/>
            </p:cNvCxnSpPr>
            <p:nvPr/>
          </p:nvCxnSpPr>
          <p:spPr>
            <a:xfrm rot="5400000">
              <a:off x="3628349" y="1350964"/>
              <a:ext cx="300" cy="5345100"/>
            </a:xfrm>
            <a:prstGeom prst="curvedConnector3">
              <a:avLst>
                <a:gd fmla="val 707277" name="adj1"/>
              </a:avLst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</p:cxnSp>
      </p:grpSp>
      <p:grpSp>
        <p:nvGrpSpPr>
          <p:cNvPr id="417" name="Google Shape;417;p34"/>
          <p:cNvGrpSpPr/>
          <p:nvPr/>
        </p:nvGrpSpPr>
        <p:grpSpPr>
          <a:xfrm>
            <a:off x="9122496" y="2193053"/>
            <a:ext cx="2218971" cy="2463989"/>
            <a:chOff x="6949442" y="2044932"/>
            <a:chExt cx="1781695" cy="1978429"/>
          </a:xfrm>
        </p:grpSpPr>
        <p:sp>
          <p:nvSpPr>
            <p:cNvPr id="418" name="Google Shape;418;p34"/>
            <p:cNvSpPr/>
            <p:nvPr/>
          </p:nvSpPr>
          <p:spPr>
            <a:xfrm>
              <a:off x="7434351" y="2044932"/>
              <a:ext cx="1296786" cy="1978429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Insight &amp; Policy Decision</a:t>
              </a:r>
              <a:endParaRPr/>
            </a:p>
          </p:txBody>
        </p:sp>
        <p:cxnSp>
          <p:nvCxnSpPr>
            <p:cNvPr id="419" name="Google Shape;419;p34"/>
            <p:cNvCxnSpPr>
              <a:stCxn id="411" idx="3"/>
              <a:endCxn id="418" idx="1"/>
            </p:cNvCxnSpPr>
            <p:nvPr/>
          </p:nvCxnSpPr>
          <p:spPr>
            <a:xfrm>
              <a:off x="6949442" y="3034147"/>
              <a:ext cx="484800" cy="0"/>
            </a:xfrm>
            <a:prstGeom prst="straightConnector1">
              <a:avLst/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</p:cxnSp>
      </p:grpSp>
      <p:grpSp>
        <p:nvGrpSpPr>
          <p:cNvPr id="420" name="Google Shape;420;p34"/>
          <p:cNvGrpSpPr/>
          <p:nvPr/>
        </p:nvGrpSpPr>
        <p:grpSpPr>
          <a:xfrm>
            <a:off x="1658030" y="4657042"/>
            <a:ext cx="8875911" cy="374"/>
            <a:chOff x="955944" y="4023364"/>
            <a:chExt cx="7126800" cy="300"/>
          </a:xfrm>
        </p:grpSpPr>
        <p:cxnSp>
          <p:nvCxnSpPr>
            <p:cNvPr id="421" name="Google Shape;421;p34"/>
            <p:cNvCxnSpPr>
              <a:stCxn id="418" idx="2"/>
              <a:endCxn id="411" idx="2"/>
            </p:cNvCxnSpPr>
            <p:nvPr/>
          </p:nvCxnSpPr>
          <p:spPr>
            <a:xfrm rot="5400000">
              <a:off x="7191744" y="3132664"/>
              <a:ext cx="300" cy="1781700"/>
            </a:xfrm>
            <a:prstGeom prst="curvedConnector3">
              <a:avLst>
                <a:gd fmla="val -2551173" name="adj1"/>
              </a:avLst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</p:cxnSp>
        <p:cxnSp>
          <p:nvCxnSpPr>
            <p:cNvPr id="422" name="Google Shape;422;p34"/>
            <p:cNvCxnSpPr>
              <a:stCxn id="418" idx="2"/>
              <a:endCxn id="405" idx="2"/>
            </p:cNvCxnSpPr>
            <p:nvPr/>
          </p:nvCxnSpPr>
          <p:spPr>
            <a:xfrm rot="5400000">
              <a:off x="6300894" y="2241814"/>
              <a:ext cx="300" cy="3563400"/>
            </a:xfrm>
            <a:prstGeom prst="curvedConnector3">
              <a:avLst>
                <a:gd fmla="val -1184725" name="adj1"/>
              </a:avLst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</p:cxnSp>
        <p:cxnSp>
          <p:nvCxnSpPr>
            <p:cNvPr id="423" name="Google Shape;423;p34"/>
            <p:cNvCxnSpPr>
              <a:stCxn id="418" idx="2"/>
              <a:endCxn id="401" idx="2"/>
            </p:cNvCxnSpPr>
            <p:nvPr/>
          </p:nvCxnSpPr>
          <p:spPr>
            <a:xfrm rot="5400000">
              <a:off x="5410044" y="1350964"/>
              <a:ext cx="300" cy="5345100"/>
            </a:xfrm>
            <a:prstGeom prst="curvedConnector3">
              <a:avLst>
                <a:gd fmla="val 812391" name="adj1"/>
              </a:avLst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</p:cxnSp>
        <p:cxnSp>
          <p:nvCxnSpPr>
            <p:cNvPr id="424" name="Google Shape;424;p34"/>
            <p:cNvCxnSpPr>
              <a:stCxn id="418" idx="2"/>
              <a:endCxn id="399" idx="2"/>
            </p:cNvCxnSpPr>
            <p:nvPr/>
          </p:nvCxnSpPr>
          <p:spPr>
            <a:xfrm rot="5400000">
              <a:off x="4519194" y="460114"/>
              <a:ext cx="300" cy="7126800"/>
            </a:xfrm>
            <a:prstGeom prst="curvedConnector3">
              <a:avLst>
                <a:gd fmla="val 2704394" name="adj1"/>
              </a:avLst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</p:cxnSp>
      </p:grpSp>
      <p:sp>
        <p:nvSpPr>
          <p:cNvPr id="425" name="Google Shape;425;p34"/>
          <p:cNvSpPr/>
          <p:nvPr/>
        </p:nvSpPr>
        <p:spPr>
          <a:xfrm rot="7906186">
            <a:off x="2980719" y="3620014"/>
            <a:ext cx="959371" cy="2322535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D6BB4"/>
          </a:solidFill>
          <a:ln cap="flat" cmpd="sng" w="12700">
            <a:solidFill>
              <a:srgbClr val="4D69AD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algn="bl" dist="2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34"/>
          <p:cNvSpPr txBox="1"/>
          <p:nvPr/>
        </p:nvSpPr>
        <p:spPr>
          <a:xfrm>
            <a:off x="1015363" y="5998778"/>
            <a:ext cx="1058820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… on to the “collection” part of things …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5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/>
              <a:t>GOTTA CATCH ‘EM ALL</a:t>
            </a:r>
            <a:endParaRPr/>
          </a:p>
        </p:txBody>
      </p:sp>
      <p:sp>
        <p:nvSpPr>
          <p:cNvPr id="432" name="Google Shape;432;p35"/>
          <p:cNvSpPr txBox="1"/>
          <p:nvPr>
            <p:ph idx="1" type="body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Five ways to get data: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Direct download and load from local storage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Generate locally via downloaded code (e.g., simulation)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Query data from a database (covered in a few lectures)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Query an API from the intra/internet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Scrape data from a webpage</a:t>
            </a:r>
            <a:endParaRPr/>
          </a:p>
        </p:txBody>
      </p:sp>
      <p:sp>
        <p:nvSpPr>
          <p:cNvPr id="433" name="Google Shape;433;p35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34" name="Google Shape;43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11463" y="2291439"/>
            <a:ext cx="2275121" cy="22751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5" name="Google Shape;435;p35"/>
          <p:cNvGrpSpPr/>
          <p:nvPr/>
        </p:nvGrpSpPr>
        <p:grpSpPr>
          <a:xfrm>
            <a:off x="5643040" y="3582649"/>
            <a:ext cx="2938070" cy="749508"/>
            <a:chOff x="4119040" y="3582649"/>
            <a:chExt cx="2938070" cy="749508"/>
          </a:xfrm>
        </p:grpSpPr>
        <p:sp>
          <p:nvSpPr>
            <p:cNvPr id="436" name="Google Shape;436;p35"/>
            <p:cNvSpPr/>
            <p:nvPr/>
          </p:nvSpPr>
          <p:spPr>
            <a:xfrm>
              <a:off x="4119040" y="3582649"/>
              <a:ext cx="329784" cy="749508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412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99" rotWithShape="0" algn="bl" dist="23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35"/>
            <p:cNvSpPr txBox="1"/>
            <p:nvPr/>
          </p:nvSpPr>
          <p:spPr>
            <a:xfrm>
              <a:off x="4478802" y="3762532"/>
              <a:ext cx="257830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Covered today.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6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/>
              <a:t>WHEREFORE ART THOU, API?</a:t>
            </a:r>
            <a:endParaRPr/>
          </a:p>
        </p:txBody>
      </p:sp>
      <p:sp>
        <p:nvSpPr>
          <p:cNvPr id="444" name="Google Shape;444;p36"/>
          <p:cNvSpPr txBox="1"/>
          <p:nvPr>
            <p:ph idx="1" type="body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A web-based </a:t>
            </a:r>
            <a:r>
              <a:rPr lang="en-US">
                <a:solidFill>
                  <a:schemeClr val="dk2"/>
                </a:solidFill>
              </a:rPr>
              <a:t>A</a:t>
            </a:r>
            <a:r>
              <a:rPr lang="en-US"/>
              <a:t>pplication </a:t>
            </a:r>
            <a:r>
              <a:rPr lang="en-US">
                <a:solidFill>
                  <a:schemeClr val="dk2"/>
                </a:solidFill>
              </a:rPr>
              <a:t>P</a:t>
            </a:r>
            <a:r>
              <a:rPr lang="en-US"/>
              <a:t>rogramming </a:t>
            </a:r>
            <a:r>
              <a:rPr lang="en-US">
                <a:solidFill>
                  <a:schemeClr val="dk2"/>
                </a:solidFill>
              </a:rPr>
              <a:t>I</a:t>
            </a:r>
            <a:r>
              <a:rPr lang="en-US"/>
              <a:t>nterface (API) like we’ll be using in this class is a contract between a server and a user stating: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br>
              <a:rPr lang="en-US"/>
            </a:br>
            <a:r>
              <a:rPr lang="en-US">
                <a:solidFill>
                  <a:schemeClr val="dk2"/>
                </a:solidFill>
              </a:rPr>
              <a:t>“If you send me a specific request, I will return some information in a structured and documented format.”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(More generally, APIs can also perform actions, may not be web-based, be a set of protocols for communicating between processes, between an application and an OS, etc.)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445" name="Google Shape;445;p36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7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/>
              <a:t>“SEND ME A SPECIFIC REQUEST”</a:t>
            </a:r>
            <a:endParaRPr/>
          </a:p>
        </p:txBody>
      </p:sp>
      <p:sp>
        <p:nvSpPr>
          <p:cNvPr id="451" name="Google Shape;451;p37"/>
          <p:cNvSpPr txBox="1"/>
          <p:nvPr>
            <p:ph idx="1" type="body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Most web API queries we’ll be doing will use HTTP requests:</a:t>
            </a:r>
            <a:endParaRPr b="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>
                <a:latin typeface="Courier"/>
                <a:ea typeface="Courier"/>
                <a:cs typeface="Courier"/>
                <a:sym typeface="Courier"/>
              </a:rPr>
              <a:t>conda install –c anaconda requests=2.12.4</a:t>
            </a:r>
            <a:endParaRPr/>
          </a:p>
        </p:txBody>
      </p:sp>
      <p:sp>
        <p:nvSpPr>
          <p:cNvPr id="452" name="Google Shape;452;p37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3" name="Google Shape;453;p37"/>
          <p:cNvSpPr txBox="1"/>
          <p:nvPr/>
        </p:nvSpPr>
        <p:spPr>
          <a:xfrm>
            <a:off x="5234951" y="6534436"/>
            <a:ext cx="494675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http://docs.python-requests.org/en/master/</a:t>
            </a:r>
            <a:endParaRPr/>
          </a:p>
        </p:txBody>
      </p:sp>
      <p:sp>
        <p:nvSpPr>
          <p:cNvPr id="454" name="Google Shape;454;p37"/>
          <p:cNvSpPr/>
          <p:nvPr/>
        </p:nvSpPr>
        <p:spPr>
          <a:xfrm>
            <a:off x="1951219" y="2592028"/>
            <a:ext cx="7997252" cy="807459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r = requests.get</a:t>
            </a:r>
            <a:r>
              <a:rPr b="1"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	</a:t>
            </a:r>
            <a:r>
              <a:rPr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'https://api.github.com/user'</a:t>
            </a:r>
            <a:r>
              <a:rPr b="1"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,</a:t>
            </a:r>
            <a:r>
              <a:rPr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							auth=</a:t>
            </a:r>
            <a:r>
              <a:rPr b="1"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'user'</a:t>
            </a:r>
            <a:r>
              <a:rPr b="1"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,</a:t>
            </a:r>
            <a:r>
              <a:rPr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'pass'</a:t>
            </a:r>
            <a:r>
              <a:rPr b="1"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   )</a:t>
            </a:r>
            <a:endParaRPr sz="18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55" name="Google Shape;455;p37"/>
          <p:cNvSpPr/>
          <p:nvPr/>
        </p:nvSpPr>
        <p:spPr>
          <a:xfrm>
            <a:off x="1951219" y="4016098"/>
            <a:ext cx="7997252" cy="438912"/>
          </a:xfrm>
          <a:prstGeom prst="roundRect">
            <a:avLst>
              <a:gd fmla="val 16667" name="adj"/>
            </a:avLst>
          </a:prstGeom>
          <a:solidFill>
            <a:srgbClr val="4D6BB4"/>
          </a:solidFill>
          <a:ln cap="flat" cmpd="sng" w="12700">
            <a:solidFill>
              <a:srgbClr val="4D69AD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algn="bl" dist="2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200</a:t>
            </a:r>
            <a:endParaRPr/>
          </a:p>
        </p:txBody>
      </p:sp>
      <p:sp>
        <p:nvSpPr>
          <p:cNvPr id="456" name="Google Shape;456;p37"/>
          <p:cNvSpPr/>
          <p:nvPr/>
        </p:nvSpPr>
        <p:spPr>
          <a:xfrm>
            <a:off x="1951219" y="3488336"/>
            <a:ext cx="7997252" cy="438912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r.status_code</a:t>
            </a:r>
            <a:endParaRPr sz="18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57" name="Google Shape;457;p37"/>
          <p:cNvSpPr/>
          <p:nvPr/>
        </p:nvSpPr>
        <p:spPr>
          <a:xfrm>
            <a:off x="1951219" y="4543860"/>
            <a:ext cx="7997252" cy="438912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r.headers[‘content-type’]</a:t>
            </a:r>
            <a:endParaRPr/>
          </a:p>
        </p:txBody>
      </p:sp>
      <p:sp>
        <p:nvSpPr>
          <p:cNvPr id="458" name="Google Shape;458;p37"/>
          <p:cNvSpPr/>
          <p:nvPr/>
        </p:nvSpPr>
        <p:spPr>
          <a:xfrm>
            <a:off x="1951219" y="5071622"/>
            <a:ext cx="7997252" cy="438912"/>
          </a:xfrm>
          <a:prstGeom prst="roundRect">
            <a:avLst>
              <a:gd fmla="val 16667" name="adj"/>
            </a:avLst>
          </a:prstGeom>
          <a:solidFill>
            <a:srgbClr val="4D6BB4"/>
          </a:solidFill>
          <a:ln cap="flat" cmpd="sng" w="12700">
            <a:solidFill>
              <a:srgbClr val="4D69AD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algn="bl" dist="2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‘application/json; charset=utf8’</a:t>
            </a:r>
            <a:endParaRPr/>
          </a:p>
        </p:txBody>
      </p:sp>
      <p:sp>
        <p:nvSpPr>
          <p:cNvPr id="459" name="Google Shape;459;p37"/>
          <p:cNvSpPr/>
          <p:nvPr/>
        </p:nvSpPr>
        <p:spPr>
          <a:xfrm>
            <a:off x="1951219" y="5599384"/>
            <a:ext cx="7997252" cy="438912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r.json()</a:t>
            </a:r>
            <a:endParaRPr/>
          </a:p>
        </p:txBody>
      </p:sp>
      <p:sp>
        <p:nvSpPr>
          <p:cNvPr id="460" name="Google Shape;460;p37"/>
          <p:cNvSpPr/>
          <p:nvPr/>
        </p:nvSpPr>
        <p:spPr>
          <a:xfrm>
            <a:off x="1951219" y="6127145"/>
            <a:ext cx="7997252" cy="438912"/>
          </a:xfrm>
          <a:prstGeom prst="roundRect">
            <a:avLst>
              <a:gd fmla="val 16667" name="adj"/>
            </a:avLst>
          </a:prstGeom>
          <a:solidFill>
            <a:srgbClr val="4D6BB4"/>
          </a:solidFill>
          <a:ln cap="flat" cmpd="sng" w="12700">
            <a:solidFill>
              <a:srgbClr val="4D69AD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algn="bl" dist="2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{u'private_gists': 419, u'total_private_repos': 77, ...}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8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/>
              <a:t>HTTP REQUESTS</a:t>
            </a:r>
            <a:endParaRPr/>
          </a:p>
        </p:txBody>
      </p:sp>
      <p:sp>
        <p:nvSpPr>
          <p:cNvPr id="466" name="Google Shape;466;p38"/>
          <p:cNvSpPr txBox="1"/>
          <p:nvPr>
            <p:ph idx="1" type="body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0" lang="en-US"/>
              <a:t>https://www.google.com/</a:t>
            </a:r>
            <a:r>
              <a:rPr lang="en-US"/>
              <a:t>?q=cmsc320&amp;tbs=qdr:m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HTTP GET Request: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GET /?q=cmsc320&amp;tbs=qdr:m HTTP/1.1</a:t>
            </a:r>
            <a:br>
              <a:rPr lang="en-US"/>
            </a:br>
            <a:r>
              <a:rPr lang="en-US"/>
              <a:t>Host: www.google.com</a:t>
            </a:r>
            <a:br>
              <a:rPr lang="en-US"/>
            </a:br>
            <a:r>
              <a:rPr lang="en-US"/>
              <a:t>User-Agent:</a:t>
            </a:r>
            <a:r>
              <a:rPr lang="en-US" sz="1200"/>
              <a:t> Mozilla/5.0 (X11; Linux x86_64; rv:10.0.1) Gecko/20100101 Firefox/10.0.1 </a:t>
            </a:r>
            <a:br>
              <a:rPr lang="en-US"/>
            </a:br>
            <a:endParaRPr/>
          </a:p>
        </p:txBody>
      </p:sp>
      <p:sp>
        <p:nvSpPr>
          <p:cNvPr id="467" name="Google Shape;467;p38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68" name="Google Shape;468;p38"/>
          <p:cNvGrpSpPr/>
          <p:nvPr/>
        </p:nvGrpSpPr>
        <p:grpSpPr>
          <a:xfrm>
            <a:off x="2678243" y="2313807"/>
            <a:ext cx="4864307" cy="599007"/>
            <a:chOff x="1154242" y="2313806"/>
            <a:chExt cx="4864307" cy="599007"/>
          </a:xfrm>
        </p:grpSpPr>
        <p:pic>
          <p:nvPicPr>
            <p:cNvPr id="469" name="Google Shape;469;p3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54242" y="2313806"/>
              <a:ext cx="1798820" cy="5990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0" name="Google Shape;470;p38"/>
            <p:cNvSpPr txBox="1"/>
            <p:nvPr/>
          </p:nvSpPr>
          <p:spPr>
            <a:xfrm>
              <a:off x="3650104" y="2428643"/>
              <a:ext cx="23684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??????????</a:t>
              </a:r>
              <a:endParaRPr/>
            </a:p>
          </p:txBody>
        </p:sp>
      </p:grpSp>
      <p:sp>
        <p:nvSpPr>
          <p:cNvPr id="471" name="Google Shape;471;p38"/>
          <p:cNvSpPr/>
          <p:nvPr/>
        </p:nvSpPr>
        <p:spPr>
          <a:xfrm>
            <a:off x="1951219" y="4570727"/>
            <a:ext cx="7997252" cy="1498908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params = { “q”: “cmsc320”, “tbs”: “qdr:m”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r = requests.get(	“https://www.google.com”,</a:t>
            </a:r>
            <a:br>
              <a:rPr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US" sz="1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						params = params )</a:t>
            </a:r>
            <a:endParaRPr/>
          </a:p>
        </p:txBody>
      </p:sp>
      <p:sp>
        <p:nvSpPr>
          <p:cNvPr id="472" name="Google Shape;472;p38"/>
          <p:cNvSpPr txBox="1"/>
          <p:nvPr/>
        </p:nvSpPr>
        <p:spPr>
          <a:xfrm>
            <a:off x="4192248" y="6056031"/>
            <a:ext cx="56363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*be careful with https:// calls; </a:t>
            </a: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requests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will not verify SSL by default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9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/>
              <a:t>RESTFUL APIS</a:t>
            </a:r>
            <a:endParaRPr/>
          </a:p>
        </p:txBody>
      </p:sp>
      <p:sp>
        <p:nvSpPr>
          <p:cNvPr id="478" name="Google Shape;478;p39"/>
          <p:cNvSpPr txBox="1"/>
          <p:nvPr>
            <p:ph idx="1" type="body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This class will just </a:t>
            </a:r>
            <a:r>
              <a:rPr lang="en-US">
                <a:solidFill>
                  <a:schemeClr val="dk2"/>
                </a:solidFill>
              </a:rPr>
              <a:t>query</a:t>
            </a:r>
            <a:r>
              <a:rPr lang="en-US"/>
              <a:t> web APIs, but full web APIs typically allow more.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>
                <a:solidFill>
                  <a:schemeClr val="dk2"/>
                </a:solidFill>
              </a:rPr>
              <a:t>Re</a:t>
            </a:r>
            <a:r>
              <a:rPr lang="en-US"/>
              <a:t>presentational </a:t>
            </a:r>
            <a:r>
              <a:rPr lang="en-US">
                <a:solidFill>
                  <a:schemeClr val="dk2"/>
                </a:solidFill>
              </a:rPr>
              <a:t>S</a:t>
            </a:r>
            <a:r>
              <a:rPr lang="en-US"/>
              <a:t>tate </a:t>
            </a:r>
            <a:r>
              <a:rPr lang="en-US">
                <a:solidFill>
                  <a:schemeClr val="dk2"/>
                </a:solidFill>
              </a:rPr>
              <a:t>T</a:t>
            </a:r>
            <a:r>
              <a:rPr lang="en-US"/>
              <a:t>ransfer (RESTful) APIs: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lang="en-US">
                <a:solidFill>
                  <a:schemeClr val="dk2"/>
                </a:solidFill>
              </a:rPr>
              <a:t>GET</a:t>
            </a:r>
            <a:r>
              <a:rPr b="0" lang="en-US"/>
              <a:t>: perform query, return data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lang="en-US">
                <a:solidFill>
                  <a:schemeClr val="dk2"/>
                </a:solidFill>
              </a:rPr>
              <a:t>POST</a:t>
            </a:r>
            <a:r>
              <a:rPr b="0" lang="en-US"/>
              <a:t>: create a new entry or object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lang="en-US">
                <a:solidFill>
                  <a:schemeClr val="dk2"/>
                </a:solidFill>
              </a:rPr>
              <a:t>PUT</a:t>
            </a:r>
            <a:r>
              <a:rPr b="0" lang="en-US"/>
              <a:t>: update an existing entry or object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lang="en-US">
                <a:solidFill>
                  <a:schemeClr val="dk2"/>
                </a:solidFill>
              </a:rPr>
              <a:t>DELETE</a:t>
            </a:r>
            <a:r>
              <a:rPr b="0" lang="en-US"/>
              <a:t>: delete an existing entry or object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Can be more intricate, but verbs (“put”) align with actions</a:t>
            </a:r>
            <a:endParaRPr/>
          </a:p>
        </p:txBody>
      </p:sp>
      <p:sp>
        <p:nvSpPr>
          <p:cNvPr id="479" name="Google Shape;479;p39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0" name="Google Shape;48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5821" y="5693682"/>
            <a:ext cx="2762010" cy="1171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/>
              <a:t>TABULAR DATA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Data is an abstraction of some real world entity.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/>
              <a:t>Also called: instance, example, record, object, case, individual.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Each of these entities is described by a set of features.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/>
              <a:t>Sometimes called variables, features, attributes, …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Can be processed into an </a:t>
            </a:r>
            <a:r>
              <a:rPr i="1" lang="en-US"/>
              <a:t>n</a:t>
            </a:r>
            <a:r>
              <a:rPr lang="en-US"/>
              <a:t> (number of entities) by </a:t>
            </a:r>
            <a:r>
              <a:rPr i="1" lang="en-US"/>
              <a:t>m</a:t>
            </a:r>
            <a:r>
              <a:rPr lang="en-US"/>
              <a:t> (number of attributes) matrix.</a:t>
            </a:r>
            <a:endParaRPr/>
          </a:p>
          <a:p>
            <a:pPr indent="-160020" lvl="0" marL="16002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/>
              <a:t>Result of merging &amp; processing different records!</a:t>
            </a:r>
            <a:endParaRPr/>
          </a:p>
          <a:p>
            <a:pPr indent="-160020" lvl="0" marL="16002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/>
              <a:t>Picking the data that goes into this table has both technical and ethical concerns (recall: Target, Netflix, AOL examples)</a:t>
            </a:r>
            <a:endParaRPr/>
          </a:p>
        </p:txBody>
      </p:sp>
      <p:sp>
        <p:nvSpPr>
          <p:cNvPr id="142" name="Google Shape;142;p15"/>
          <p:cNvSpPr txBox="1"/>
          <p:nvPr>
            <p:ph idx="12" type="sldNum"/>
          </p:nvPr>
        </p:nvSpPr>
        <p:spPr>
          <a:xfrm>
            <a:off x="3810000" y="6492876"/>
            <a:ext cx="4572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3" name="Google Shape;143;p15"/>
          <p:cNvGraphicFramePr/>
          <p:nvPr/>
        </p:nvGraphicFramePr>
        <p:xfrm>
          <a:off x="3048000" y="54296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{1ECB2BDE-BF2B-4FC4-8DC0-D260D793111D}</a:tableStyleId>
              </a:tblPr>
              <a:tblGrid>
                <a:gridCol w="378125"/>
                <a:gridCol w="1164575"/>
                <a:gridCol w="1069875"/>
                <a:gridCol w="870850"/>
                <a:gridCol w="870850"/>
                <a:gridCol w="870850"/>
                <a:gridCol w="87085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ID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Title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Author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Year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Cover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Edition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Price</a:t>
                      </a:r>
                      <a:endParaRPr/>
                    </a:p>
                  </a:txBody>
                  <a:tcPr marT="34300" marB="34300" marR="68575" marL="68575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Emma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Austen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1815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Paper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20th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$5.75</a:t>
                      </a:r>
                      <a:endParaRPr/>
                    </a:p>
                  </a:txBody>
                  <a:tcPr marT="34300" marB="34300" marR="68575" marL="68575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Dracula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Stoker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1897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Hard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15th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$12.00</a:t>
                      </a:r>
                      <a:endParaRPr/>
                    </a:p>
                  </a:txBody>
                  <a:tcPr marT="34300" marB="34300" marR="68575" marL="68575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Ivanhoe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Scott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1820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Hard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8th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$25.00</a:t>
                      </a:r>
                      <a:endParaRPr/>
                    </a:p>
                  </a:txBody>
                  <a:tcPr marT="34300" marB="34300" marR="68575" marL="68575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Kidnapped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Stevenson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1886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Paper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11th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$5.00</a:t>
                      </a:r>
                      <a:endParaRPr/>
                    </a:p>
                  </a:txBody>
                  <a:tcPr marT="34300" marB="34300" marR="68575" marL="68575"/>
                </a:tc>
              </a:tr>
            </a:tbl>
          </a:graphicData>
        </a:graphic>
      </p:graphicFrame>
      <p:sp>
        <p:nvSpPr>
          <p:cNvPr id="144" name="Google Shape;144;p15"/>
          <p:cNvSpPr/>
          <p:nvPr/>
        </p:nvSpPr>
        <p:spPr>
          <a:xfrm>
            <a:off x="7301948" y="313119"/>
            <a:ext cx="2908852" cy="95909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Quick teaser.  We’ll go into greater depth when discussing</a:t>
            </a: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tidy data.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/>
              <a:t>CLASSICAL STATISTICAL VIEW OF DATA</a:t>
            </a:r>
            <a:endParaRPr/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There are four classical types of data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51" name="Google Shape;151;p16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2" name="Google Shape;152;p16"/>
          <p:cNvGrpSpPr/>
          <p:nvPr/>
        </p:nvGrpSpPr>
        <p:grpSpPr>
          <a:xfrm>
            <a:off x="2627311" y="2442626"/>
            <a:ext cx="6937376" cy="4062015"/>
            <a:chOff x="2017711" y="992"/>
            <a:chExt cx="6937376" cy="4062015"/>
          </a:xfrm>
        </p:grpSpPr>
        <p:sp>
          <p:nvSpPr>
            <p:cNvPr id="153" name="Google Shape;153;p16"/>
            <p:cNvSpPr/>
            <p:nvPr/>
          </p:nvSpPr>
          <p:spPr>
            <a:xfrm>
              <a:off x="2017711" y="1575593"/>
              <a:ext cx="1825625" cy="912812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6"/>
            <p:cNvSpPr txBox="1"/>
            <p:nvPr/>
          </p:nvSpPr>
          <p:spPr>
            <a:xfrm>
              <a:off x="2044446" y="1602328"/>
              <a:ext cx="1772155" cy="8593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25" lIns="17125" spcFirstLastPara="1" rIns="17125" wrap="square" tIns="171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Arial"/>
                <a:buNone/>
              </a:pPr>
              <a:r>
                <a:rPr lang="en-US"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Types</a:t>
              </a:r>
              <a:endParaRPr/>
            </a:p>
          </p:txBody>
        </p:sp>
        <p:sp>
          <p:nvSpPr>
            <p:cNvPr id="155" name="Google Shape;155;p16"/>
            <p:cNvSpPr/>
            <p:nvPr/>
          </p:nvSpPr>
          <p:spPr>
            <a:xfrm rot="-3310531">
              <a:off x="3569085" y="1486917"/>
              <a:ext cx="1278752" cy="40429"/>
            </a:xfrm>
            <a:custGeom>
              <a:rect b="b" l="l" r="r" t="t"/>
              <a:pathLst>
                <a:path extrusionOk="0" h="120000" w="120000">
                  <a:moveTo>
                    <a:pt x="0" y="59999"/>
                  </a:moveTo>
                  <a:lnTo>
                    <a:pt x="120000" y="59999"/>
                  </a:lnTo>
                </a:path>
              </a:pathLst>
            </a:custGeom>
            <a:noFill/>
            <a:ln cap="flat" cmpd="sng" w="28575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6"/>
            <p:cNvSpPr txBox="1"/>
            <p:nvPr/>
          </p:nvSpPr>
          <p:spPr>
            <a:xfrm rot="-3310531">
              <a:off x="4176493" y="1475164"/>
              <a:ext cx="63937" cy="639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Arial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4573586" y="525859"/>
              <a:ext cx="1825625" cy="912812"/>
            </a:xfrm>
            <a:prstGeom prst="roundRect">
              <a:avLst>
                <a:gd fmla="val 10000" name="adj"/>
              </a:avLst>
            </a:prstGeom>
            <a:solidFill>
              <a:schemeClr val="accen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6"/>
            <p:cNvSpPr txBox="1"/>
            <p:nvPr/>
          </p:nvSpPr>
          <p:spPr>
            <a:xfrm>
              <a:off x="4600321" y="552594"/>
              <a:ext cx="1772155" cy="8593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25" lIns="17125" spcFirstLastPara="1" rIns="17125" wrap="square" tIns="171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Arial"/>
                <a:buNone/>
              </a:pPr>
              <a:r>
                <a:rPr lang="en-US"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Categorical</a:t>
              </a:r>
              <a:endParaRPr/>
            </a:p>
          </p:txBody>
        </p:sp>
        <p:sp>
          <p:nvSpPr>
            <p:cNvPr id="159" name="Google Shape;159;p16"/>
            <p:cNvSpPr/>
            <p:nvPr/>
          </p:nvSpPr>
          <p:spPr>
            <a:xfrm rot="-2142401">
              <a:off x="6314684" y="699617"/>
              <a:ext cx="899305" cy="40429"/>
            </a:xfrm>
            <a:custGeom>
              <a:rect b="b" l="l" r="r" t="t"/>
              <a:pathLst>
                <a:path extrusionOk="0" h="120000" w="120000">
                  <a:moveTo>
                    <a:pt x="0" y="59999"/>
                  </a:moveTo>
                  <a:lnTo>
                    <a:pt x="120000" y="59999"/>
                  </a:lnTo>
                </a:path>
              </a:pathLst>
            </a:custGeom>
            <a:noFill/>
            <a:ln cap="flat" cmpd="sng" w="28575">
              <a:solidFill>
                <a:srgbClr val="6E6E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6"/>
            <p:cNvSpPr txBox="1"/>
            <p:nvPr/>
          </p:nvSpPr>
          <p:spPr>
            <a:xfrm rot="-2142401">
              <a:off x="6741854" y="697349"/>
              <a:ext cx="44965" cy="449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Arial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7129462" y="992"/>
              <a:ext cx="1825625" cy="912812"/>
            </a:xfrm>
            <a:prstGeom prst="roundRect">
              <a:avLst>
                <a:gd fmla="val 10000" name="adj"/>
              </a:avLst>
            </a:prstGeom>
            <a:solidFill>
              <a:schemeClr val="accent4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6"/>
            <p:cNvSpPr txBox="1"/>
            <p:nvPr/>
          </p:nvSpPr>
          <p:spPr>
            <a:xfrm>
              <a:off x="7156197" y="27727"/>
              <a:ext cx="1772155" cy="8593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25" lIns="17125" spcFirstLastPara="1" rIns="17125" wrap="square" tIns="171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Arial"/>
                <a:buNone/>
              </a:pPr>
              <a:r>
                <a:rPr lang="en-US"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Nominal</a:t>
              </a:r>
              <a:endParaRPr/>
            </a:p>
          </p:txBody>
        </p:sp>
        <p:sp>
          <p:nvSpPr>
            <p:cNvPr id="163" name="Google Shape;163;p16"/>
            <p:cNvSpPr/>
            <p:nvPr/>
          </p:nvSpPr>
          <p:spPr>
            <a:xfrm rot="2142401">
              <a:off x="6314684" y="1224484"/>
              <a:ext cx="899305" cy="40429"/>
            </a:xfrm>
            <a:custGeom>
              <a:rect b="b" l="l" r="r" t="t"/>
              <a:pathLst>
                <a:path extrusionOk="0" h="120000" w="120000">
                  <a:moveTo>
                    <a:pt x="0" y="59999"/>
                  </a:moveTo>
                  <a:lnTo>
                    <a:pt x="120000" y="59999"/>
                  </a:lnTo>
                </a:path>
              </a:pathLst>
            </a:custGeom>
            <a:noFill/>
            <a:ln cap="flat" cmpd="sng" w="28575">
              <a:solidFill>
                <a:srgbClr val="6E6E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6"/>
            <p:cNvSpPr txBox="1"/>
            <p:nvPr/>
          </p:nvSpPr>
          <p:spPr>
            <a:xfrm rot="2142401">
              <a:off x="6741854" y="1222216"/>
              <a:ext cx="44965" cy="449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Arial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7129462" y="1050726"/>
              <a:ext cx="1825625" cy="912812"/>
            </a:xfrm>
            <a:prstGeom prst="roundRect">
              <a:avLst>
                <a:gd fmla="val 10000" name="adj"/>
              </a:avLst>
            </a:prstGeom>
            <a:solidFill>
              <a:schemeClr val="accent4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6"/>
            <p:cNvSpPr txBox="1"/>
            <p:nvPr/>
          </p:nvSpPr>
          <p:spPr>
            <a:xfrm>
              <a:off x="7156197" y="1077461"/>
              <a:ext cx="1772155" cy="8593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25" lIns="17125" spcFirstLastPara="1" rIns="17125" wrap="square" tIns="171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Arial"/>
                <a:buNone/>
              </a:pPr>
              <a:r>
                <a:rPr lang="en-US"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Ordinal</a:t>
              </a:r>
              <a:endParaRPr/>
            </a:p>
          </p:txBody>
        </p:sp>
        <p:sp>
          <p:nvSpPr>
            <p:cNvPr id="167" name="Google Shape;167;p16"/>
            <p:cNvSpPr/>
            <p:nvPr/>
          </p:nvSpPr>
          <p:spPr>
            <a:xfrm rot="3310531">
              <a:off x="3569085" y="2536652"/>
              <a:ext cx="1278752" cy="40429"/>
            </a:xfrm>
            <a:custGeom>
              <a:rect b="b" l="l" r="r" t="t"/>
              <a:pathLst>
                <a:path extrusionOk="0" h="120000" w="120000">
                  <a:moveTo>
                    <a:pt x="0" y="59999"/>
                  </a:moveTo>
                  <a:lnTo>
                    <a:pt x="120000" y="59999"/>
                  </a:lnTo>
                </a:path>
              </a:pathLst>
            </a:custGeom>
            <a:noFill/>
            <a:ln cap="flat" cmpd="sng" w="28575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6"/>
            <p:cNvSpPr txBox="1"/>
            <p:nvPr/>
          </p:nvSpPr>
          <p:spPr>
            <a:xfrm rot="3310531">
              <a:off x="4176493" y="2524898"/>
              <a:ext cx="63937" cy="639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Arial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4573586" y="2625328"/>
              <a:ext cx="1825625" cy="912812"/>
            </a:xfrm>
            <a:prstGeom prst="roundRect">
              <a:avLst>
                <a:gd fmla="val 10000" name="adj"/>
              </a:avLst>
            </a:prstGeom>
            <a:solidFill>
              <a:schemeClr val="accen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6"/>
            <p:cNvSpPr txBox="1"/>
            <p:nvPr/>
          </p:nvSpPr>
          <p:spPr>
            <a:xfrm>
              <a:off x="4600321" y="2652063"/>
              <a:ext cx="1772155" cy="8593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25" lIns="17125" spcFirstLastPara="1" rIns="17125" wrap="square" tIns="171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Arial"/>
                <a:buNone/>
              </a:pPr>
              <a:r>
                <a:rPr lang="en-US"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Numerical</a:t>
              </a:r>
              <a:endParaRPr/>
            </a:p>
          </p:txBody>
        </p:sp>
        <p:sp>
          <p:nvSpPr>
            <p:cNvPr id="171" name="Google Shape;171;p16"/>
            <p:cNvSpPr/>
            <p:nvPr/>
          </p:nvSpPr>
          <p:spPr>
            <a:xfrm rot="-2142401">
              <a:off x="6314684" y="2799085"/>
              <a:ext cx="899305" cy="40429"/>
            </a:xfrm>
            <a:custGeom>
              <a:rect b="b" l="l" r="r" t="t"/>
              <a:pathLst>
                <a:path extrusionOk="0" h="120000" w="120000">
                  <a:moveTo>
                    <a:pt x="0" y="59999"/>
                  </a:moveTo>
                  <a:lnTo>
                    <a:pt x="120000" y="59999"/>
                  </a:lnTo>
                </a:path>
              </a:pathLst>
            </a:custGeom>
            <a:noFill/>
            <a:ln cap="flat" cmpd="sng" w="28575">
              <a:solidFill>
                <a:srgbClr val="6E6E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6"/>
            <p:cNvSpPr txBox="1"/>
            <p:nvPr/>
          </p:nvSpPr>
          <p:spPr>
            <a:xfrm rot="-2142401">
              <a:off x="6741854" y="2796818"/>
              <a:ext cx="44965" cy="449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Arial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7129462" y="2100460"/>
              <a:ext cx="1825625" cy="912812"/>
            </a:xfrm>
            <a:prstGeom prst="roundRect">
              <a:avLst>
                <a:gd fmla="val 10000" name="adj"/>
              </a:avLst>
            </a:prstGeom>
            <a:solidFill>
              <a:srgbClr val="EEA5A8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6"/>
            <p:cNvSpPr txBox="1"/>
            <p:nvPr/>
          </p:nvSpPr>
          <p:spPr>
            <a:xfrm>
              <a:off x="7156197" y="2127195"/>
              <a:ext cx="1772155" cy="8593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25" lIns="17125" spcFirstLastPara="1" rIns="17125" wrap="square" tIns="171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Arial"/>
                <a:buNone/>
              </a:pPr>
              <a:r>
                <a:rPr lang="en-US"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Interval</a:t>
              </a:r>
              <a:endParaRPr/>
            </a:p>
          </p:txBody>
        </p:sp>
        <p:sp>
          <p:nvSpPr>
            <p:cNvPr id="175" name="Google Shape;175;p16"/>
            <p:cNvSpPr/>
            <p:nvPr/>
          </p:nvSpPr>
          <p:spPr>
            <a:xfrm rot="2142401">
              <a:off x="6314684" y="3323953"/>
              <a:ext cx="899305" cy="40429"/>
            </a:xfrm>
            <a:custGeom>
              <a:rect b="b" l="l" r="r" t="t"/>
              <a:pathLst>
                <a:path extrusionOk="0" h="120000" w="120000">
                  <a:moveTo>
                    <a:pt x="0" y="59999"/>
                  </a:moveTo>
                  <a:lnTo>
                    <a:pt x="120000" y="59999"/>
                  </a:lnTo>
                </a:path>
              </a:pathLst>
            </a:custGeom>
            <a:noFill/>
            <a:ln cap="flat" cmpd="sng" w="28575">
              <a:solidFill>
                <a:srgbClr val="6E6E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6"/>
            <p:cNvSpPr txBox="1"/>
            <p:nvPr/>
          </p:nvSpPr>
          <p:spPr>
            <a:xfrm rot="2142401">
              <a:off x="6741854" y="3321685"/>
              <a:ext cx="44965" cy="449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Arial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7129462" y="3150195"/>
              <a:ext cx="1825625" cy="912812"/>
            </a:xfrm>
            <a:prstGeom prst="roundRect">
              <a:avLst>
                <a:gd fmla="val 10000" name="adj"/>
              </a:avLst>
            </a:prstGeom>
            <a:solidFill>
              <a:srgbClr val="EEA5A8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6"/>
            <p:cNvSpPr txBox="1"/>
            <p:nvPr/>
          </p:nvSpPr>
          <p:spPr>
            <a:xfrm>
              <a:off x="7156197" y="3176930"/>
              <a:ext cx="1772155" cy="8593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25" lIns="17125" spcFirstLastPara="1" rIns="17125" wrap="square" tIns="171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Arial"/>
                <a:buNone/>
              </a:pPr>
              <a:r>
                <a:rPr lang="en-US"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Ratio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/>
              <a:t>CATEGORICAL DATA: TAKES A VALUE FROM A FINITE SET</a:t>
            </a:r>
            <a:endParaRPr/>
          </a:p>
        </p:txBody>
      </p:sp>
      <p:sp>
        <p:nvSpPr>
          <p:cNvPr id="184" name="Google Shape;184;p17"/>
          <p:cNvSpPr txBox="1"/>
          <p:nvPr>
            <p:ph idx="1" type="body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Nominal (aka Categorical) Data:</a:t>
            </a:r>
            <a:endParaRPr/>
          </a:p>
          <a:p>
            <a:pPr indent="-160020" lvl="0" marL="160020" rtl="0" algn="l">
              <a:spcBef>
                <a:spcPts val="9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lang="en-US"/>
              <a:t>Values have names: describe the categories, classes, or states of things</a:t>
            </a:r>
            <a:endParaRPr/>
          </a:p>
          <a:p>
            <a:pPr indent="-160020" lvl="0" marL="160020" rtl="0" algn="l">
              <a:spcBef>
                <a:spcPts val="9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lang="en-US"/>
              <a:t>Marital status, drink type, or some binary attribute</a:t>
            </a:r>
            <a:endParaRPr/>
          </a:p>
          <a:p>
            <a:pPr indent="-160020" lvl="0" marL="160020" rtl="0" algn="l">
              <a:spcBef>
                <a:spcPts val="9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lang="en-US"/>
              <a:t>Cannot compare easily, thus cannot naturally order them</a:t>
            </a:r>
            <a:endParaRPr/>
          </a:p>
          <a:p>
            <a:pPr indent="0" lvl="0" marL="0" rtl="0" algn="l">
              <a:spcBef>
                <a:spcPts val="9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Ordinal Data:</a:t>
            </a:r>
            <a:endParaRPr/>
          </a:p>
          <a:p>
            <a:pPr indent="-160020" lvl="0" marL="160020" rtl="0" algn="l">
              <a:spcBef>
                <a:spcPts val="9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lang="en-US"/>
              <a:t>Values have names: describe the categories, classes, or states of things</a:t>
            </a:r>
            <a:endParaRPr/>
          </a:p>
          <a:p>
            <a:pPr indent="-160020" lvl="0" marL="160020" rtl="0" algn="l">
              <a:spcBef>
                <a:spcPts val="9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lang="en-US"/>
              <a:t>However, there is an </a:t>
            </a:r>
            <a:r>
              <a:rPr b="0" i="1" lang="en-US"/>
              <a:t>ordering</a:t>
            </a:r>
            <a:r>
              <a:rPr b="0" lang="en-US"/>
              <a:t> over the values:</a:t>
            </a:r>
            <a:endParaRPr/>
          </a:p>
          <a:p>
            <a:pPr indent="-342900" lvl="1" marL="571500" rtl="0" algn="l">
              <a:spcBef>
                <a:spcPts val="9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Strongly like, like, neutral, strongly dislike</a:t>
            </a:r>
            <a:endParaRPr/>
          </a:p>
          <a:p>
            <a:pPr indent="-160020" lvl="0" marL="16002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lang="en-US"/>
              <a:t>Lacks a mathematical notion of </a:t>
            </a:r>
            <a:r>
              <a:rPr b="0" i="1" lang="en-US"/>
              <a:t>distance</a:t>
            </a:r>
            <a:r>
              <a:rPr b="0" lang="en-US"/>
              <a:t> between the values</a:t>
            </a:r>
            <a:endParaRPr/>
          </a:p>
          <a:p>
            <a:pPr indent="-65404" lvl="1" marL="457200" rtl="0" algn="l">
              <a:spcBef>
                <a:spcPts val="97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This distinction can be blurry…</a:t>
            </a:r>
            <a:endParaRPr/>
          </a:p>
          <a:p>
            <a:pPr indent="-160020" lvl="0" marL="160020" rtl="0" algn="l">
              <a:spcBef>
                <a:spcPts val="9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lang="en-US"/>
              <a:t>Is there an ordering over: sunny, overcast, rainy?</a:t>
            </a:r>
            <a:endParaRPr/>
          </a:p>
        </p:txBody>
      </p:sp>
      <p:grpSp>
        <p:nvGrpSpPr>
          <p:cNvPr id="185" name="Google Shape;185;p17"/>
          <p:cNvGrpSpPr/>
          <p:nvPr/>
        </p:nvGrpSpPr>
        <p:grpSpPr>
          <a:xfrm>
            <a:off x="7467600" y="5077763"/>
            <a:ext cx="2467156" cy="1231756"/>
            <a:chOff x="7924800" y="5022850"/>
            <a:chExt cx="3289541" cy="1642341"/>
          </a:xfrm>
        </p:grpSpPr>
        <p:pic>
          <p:nvPicPr>
            <p:cNvPr id="186" name="Google Shape;186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588741" y="5022850"/>
              <a:ext cx="1625600" cy="1625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924800" y="5039591"/>
              <a:ext cx="1625600" cy="1625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/>
              <a:t>NUMERICAL DATA: MEASURED USING INTEGERS OR REALS</a:t>
            </a:r>
            <a:endParaRPr/>
          </a:p>
        </p:txBody>
      </p:sp>
      <p:sp>
        <p:nvSpPr>
          <p:cNvPr id="193" name="Google Shape;193;p18"/>
          <p:cNvSpPr txBox="1"/>
          <p:nvPr>
            <p:ph idx="1" type="body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Interval Scale:</a:t>
            </a:r>
            <a:endParaRPr/>
          </a:p>
          <a:p>
            <a:pPr indent="-160020" lvl="0" marL="160020" rtl="0" algn="l">
              <a:spcBef>
                <a:spcPts val="9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lang="en-US"/>
              <a:t>Scale with fixed but arbitrary interval (e.g., dates)</a:t>
            </a:r>
            <a:endParaRPr/>
          </a:p>
          <a:p>
            <a:pPr indent="-160020" lvl="0" marL="160020" rtl="0" algn="l">
              <a:spcBef>
                <a:spcPts val="9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lang="en-US"/>
              <a:t>The difference between two values is </a:t>
            </a:r>
            <a:r>
              <a:rPr b="0" i="1" lang="en-US"/>
              <a:t>meaningful</a:t>
            </a:r>
            <a:r>
              <a:rPr b="0" lang="en-US"/>
              <a:t>:</a:t>
            </a:r>
            <a:endParaRPr/>
          </a:p>
          <a:p>
            <a:pPr indent="-342899" lvl="1" marL="617220" rtl="0" algn="l">
              <a:spcBef>
                <a:spcPts val="97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Difference between 9/1/2019 and 10/1/2019 is the same as the difference between 9/1/2018 and 10/1/2018</a:t>
            </a:r>
            <a:endParaRPr/>
          </a:p>
          <a:p>
            <a:pPr indent="-160020" lvl="0" marL="16002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lang="en-US"/>
              <a:t>Can’t compute ratios or scales: e.g., what unit is 9/1/2019 * 8/2/2020?</a:t>
            </a:r>
            <a:br>
              <a:rPr b="0" lang="en-US"/>
            </a:br>
            <a:endParaRPr b="0"/>
          </a:p>
          <a:p>
            <a:pPr indent="0" lvl="0" marL="0" rtl="0" algn="l">
              <a:spcBef>
                <a:spcPts val="9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Ratio Scale:</a:t>
            </a:r>
            <a:endParaRPr/>
          </a:p>
          <a:p>
            <a:pPr indent="-342900" lvl="0" marL="342900" rtl="0" algn="l">
              <a:spcBef>
                <a:spcPts val="9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lang="en-US"/>
              <a:t>All the same properties as interval scale data, but the scale of measurement also possesses a </a:t>
            </a:r>
            <a:r>
              <a:rPr lang="en-US">
                <a:solidFill>
                  <a:schemeClr val="dk2"/>
                </a:solidFill>
              </a:rPr>
              <a:t>true-zero origin</a:t>
            </a:r>
            <a:endParaRPr/>
          </a:p>
          <a:p>
            <a:pPr indent="-342900" lvl="0" marL="342900" rtl="0" algn="l">
              <a:spcBef>
                <a:spcPts val="9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lang="en-US"/>
              <a:t>Can look at the </a:t>
            </a:r>
            <a:r>
              <a:rPr b="0" i="1" lang="en-US"/>
              <a:t>ratio</a:t>
            </a:r>
            <a:r>
              <a:rPr b="0" lang="en-US"/>
              <a:t> of two quantities (unlike interval)</a:t>
            </a:r>
            <a:endParaRPr/>
          </a:p>
          <a:p>
            <a:pPr indent="-342900" lvl="0" marL="342900" rtl="0" algn="l">
              <a:spcBef>
                <a:spcPts val="9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lang="en-US"/>
              <a:t>E.g., zero money is an absolute, one money is half as much as two money, and so on</a:t>
            </a:r>
            <a:endParaRPr/>
          </a:p>
        </p:txBody>
      </p:sp>
      <p:sp>
        <p:nvSpPr>
          <p:cNvPr id="194" name="Google Shape;194;p18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/>
              <a:t>NUMERICAL DATA: EXAMPLES</a:t>
            </a:r>
            <a:endParaRPr/>
          </a:p>
        </p:txBody>
      </p:sp>
      <p:sp>
        <p:nvSpPr>
          <p:cNvPr id="200" name="Google Shape;200;p19"/>
          <p:cNvSpPr txBox="1"/>
          <p:nvPr>
            <p:ph idx="1" type="body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Temperatures:</a:t>
            </a:r>
            <a:endParaRPr/>
          </a:p>
          <a:p>
            <a:pPr indent="-160020" lvl="0" marL="16002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/>
              <a:t>Celsius / Fahrenheit: interval or ratio scale ???????????</a:t>
            </a:r>
            <a:endParaRPr/>
          </a:p>
          <a:p>
            <a:pPr indent="-342899" lvl="1" marL="61722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b="1" lang="en-US"/>
              <a:t>Interval: </a:t>
            </a:r>
            <a:r>
              <a:rPr b="0" lang="en-US"/>
              <a:t>0C is not 0 heat, but is an arbitrary fixed point</a:t>
            </a:r>
            <a:endParaRPr/>
          </a:p>
          <a:p>
            <a:pPr indent="-342899" lvl="1" marL="61722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b="0" lang="en-US"/>
              <a:t>Hence, we can’t say that 30F is twice as warm as 15F.</a:t>
            </a:r>
            <a:endParaRPr/>
          </a:p>
          <a:p>
            <a:pPr indent="-160020" lvl="0" marL="16002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/>
              <a:t>Kelvin (K): interval or ratio scale ???????????</a:t>
            </a:r>
            <a:endParaRPr/>
          </a:p>
          <a:p>
            <a:pPr indent="-342899" lvl="1" marL="61722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b="1" lang="en-US"/>
              <a:t>Ratio:</a:t>
            </a:r>
            <a:r>
              <a:rPr lang="en-US"/>
              <a:t> 0K is assumed to mean zero heat, a true fixed point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Weight:</a:t>
            </a:r>
            <a:endParaRPr b="0"/>
          </a:p>
          <a:p>
            <a:pPr indent="-160020" lvl="0" marL="16002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/>
              <a:t>Grams: interval or ratio scale ??????????</a:t>
            </a:r>
            <a:endParaRPr/>
          </a:p>
          <a:p>
            <a:pPr indent="-160020" lvl="0" marL="16002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Ratio:</a:t>
            </a:r>
            <a:r>
              <a:rPr b="0" lang="en-US"/>
              <a:t> 0g served as fixed point, 4g is twice 2g, …</a:t>
            </a:r>
            <a:endParaRPr/>
          </a:p>
        </p:txBody>
      </p:sp>
      <p:sp>
        <p:nvSpPr>
          <p:cNvPr id="201" name="Google Shape;201;p19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87108" y="2438707"/>
            <a:ext cx="1380893" cy="1380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16198" y="4901246"/>
            <a:ext cx="1552900" cy="1395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/>
              <a:t>GENERAL RULES</a:t>
            </a:r>
            <a:endParaRPr/>
          </a:p>
        </p:txBody>
      </p:sp>
      <p:sp>
        <p:nvSpPr>
          <p:cNvPr id="210" name="Google Shape;210;p20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1" name="Google Shape;211;p20"/>
          <p:cNvSpPr txBox="1"/>
          <p:nvPr/>
        </p:nvSpPr>
        <p:spPr>
          <a:xfrm>
            <a:off x="4081671" y="6534436"/>
            <a:ext cx="610003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Thanks to GraphPad</a:t>
            </a:r>
            <a:endParaRPr/>
          </a:p>
        </p:txBody>
      </p:sp>
      <p:graphicFrame>
        <p:nvGraphicFramePr>
          <p:cNvPr id="212" name="Google Shape;212;p20"/>
          <p:cNvGraphicFramePr/>
          <p:nvPr/>
        </p:nvGraphicFramePr>
        <p:xfrm>
          <a:off x="2010295" y="18929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{1ECB2BDE-BF2B-4FC4-8DC0-D260D793111D}</a:tableStyleId>
              </a:tblPr>
              <a:tblGrid>
                <a:gridCol w="2179425"/>
                <a:gridCol w="1394850"/>
                <a:gridCol w="1472350"/>
                <a:gridCol w="1526500"/>
                <a:gridCol w="16432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OK to compute....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Nominal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Ordinal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Interval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Ratio</a:t>
                      </a:r>
                      <a:endParaRPr/>
                    </a:p>
                  </a:txBody>
                  <a:tcPr marT="19050" marB="19050" marR="19050" marL="190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frequency distribution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/>
                    </a:p>
                  </a:txBody>
                  <a:tcPr marT="19050" marB="19050" marR="19050" marL="190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median and percentiles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/>
                    </a:p>
                  </a:txBody>
                  <a:tcPr marT="19050" marB="19050" marR="19050" marL="190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add or subtract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/>
                    </a:p>
                  </a:txBody>
                  <a:tcPr marT="19050" marB="19050" marR="19050" marL="190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mean, standard deviation, standard error of the mean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/>
                    </a:p>
                  </a:txBody>
                  <a:tcPr marT="19050" marB="19050" marR="19050" marL="190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ratio, or coefficient of variation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/>
                    </a:p>
                  </a:txBody>
                  <a:tcPr marT="19050" marB="19050" marR="19050" marL="19050" anchor="ctr"/>
                </a:tc>
              </a:tr>
            </a:tbl>
          </a:graphicData>
        </a:graphic>
      </p:graphicFrame>
      <p:grpSp>
        <p:nvGrpSpPr>
          <p:cNvPr id="213" name="Google Shape;213;p20"/>
          <p:cNvGrpSpPr/>
          <p:nvPr/>
        </p:nvGrpSpPr>
        <p:grpSpPr>
          <a:xfrm>
            <a:off x="2010296" y="2278251"/>
            <a:ext cx="8324869" cy="3502252"/>
            <a:chOff x="486295" y="2278251"/>
            <a:chExt cx="8324869" cy="3502252"/>
          </a:xfrm>
        </p:grpSpPr>
        <p:grpSp>
          <p:nvGrpSpPr>
            <p:cNvPr id="214" name="Google Shape;214;p20"/>
            <p:cNvGrpSpPr/>
            <p:nvPr/>
          </p:nvGrpSpPr>
          <p:grpSpPr>
            <a:xfrm>
              <a:off x="486295" y="2278251"/>
              <a:ext cx="8324869" cy="3502252"/>
              <a:chOff x="486295" y="2278251"/>
              <a:chExt cx="8324869" cy="3502252"/>
            </a:xfrm>
          </p:grpSpPr>
          <p:sp>
            <p:nvSpPr>
              <p:cNvPr id="215" name="Google Shape;215;p20"/>
              <p:cNvSpPr/>
              <p:nvPr/>
            </p:nvSpPr>
            <p:spPr>
              <a:xfrm>
                <a:off x="2666159" y="2278251"/>
                <a:ext cx="6145005" cy="2977655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20"/>
              <p:cNvSpPr/>
              <p:nvPr/>
            </p:nvSpPr>
            <p:spPr>
              <a:xfrm>
                <a:off x="486295" y="2802848"/>
                <a:ext cx="6145005" cy="2977655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7" name="Google Shape;217;p20"/>
            <p:cNvSpPr txBox="1"/>
            <p:nvPr/>
          </p:nvSpPr>
          <p:spPr>
            <a:xfrm>
              <a:off x="3295325" y="2355743"/>
              <a:ext cx="526943" cy="3696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/>
            </a:p>
          </p:txBody>
        </p:sp>
        <p:sp>
          <p:nvSpPr>
            <p:cNvPr id="218" name="Google Shape;218;p20"/>
            <p:cNvSpPr txBox="1"/>
            <p:nvPr/>
          </p:nvSpPr>
          <p:spPr>
            <a:xfrm>
              <a:off x="4594485" y="2355743"/>
              <a:ext cx="526943" cy="3696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/>
            </a:p>
          </p:txBody>
        </p:sp>
        <p:sp>
          <p:nvSpPr>
            <p:cNvPr id="219" name="Google Shape;219;p20"/>
            <p:cNvSpPr txBox="1"/>
            <p:nvPr/>
          </p:nvSpPr>
          <p:spPr>
            <a:xfrm>
              <a:off x="6114041" y="2355743"/>
              <a:ext cx="526943" cy="3696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/>
            </a:p>
          </p:txBody>
        </p:sp>
        <p:sp>
          <p:nvSpPr>
            <p:cNvPr id="220" name="Google Shape;220;p20"/>
            <p:cNvSpPr txBox="1"/>
            <p:nvPr/>
          </p:nvSpPr>
          <p:spPr>
            <a:xfrm>
              <a:off x="7767267" y="2355743"/>
              <a:ext cx="526943" cy="3696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"/>
          <p:cNvSpPr txBox="1"/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/>
              <a:t>GENERAL RULES</a:t>
            </a:r>
            <a:endParaRPr/>
          </a:p>
        </p:txBody>
      </p:sp>
      <p:sp>
        <p:nvSpPr>
          <p:cNvPr id="227" name="Google Shape;227;p21"/>
          <p:cNvSpPr txBox="1"/>
          <p:nvPr>
            <p:ph idx="12" type="sldNum"/>
          </p:nvPr>
        </p:nvSpPr>
        <p:spPr>
          <a:xfrm rot="-5400000">
            <a:off x="11189124" y="5824644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28" name="Google Shape;228;p21"/>
          <p:cNvGraphicFramePr/>
          <p:nvPr/>
        </p:nvGraphicFramePr>
        <p:xfrm>
          <a:off x="2010295" y="18929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{1ECB2BDE-BF2B-4FC4-8DC0-D260D793111D}</a:tableStyleId>
              </a:tblPr>
              <a:tblGrid>
                <a:gridCol w="2179425"/>
                <a:gridCol w="1394850"/>
                <a:gridCol w="1472350"/>
                <a:gridCol w="1526500"/>
                <a:gridCol w="16432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OK to compute....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Nominal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Ordinal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Interval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Ratio</a:t>
                      </a:r>
                      <a:endParaRPr/>
                    </a:p>
                  </a:txBody>
                  <a:tcPr marT="19050" marB="19050" marR="19050" marL="190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frequency distribution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/>
                    </a:p>
                  </a:txBody>
                  <a:tcPr marT="19050" marB="19050" marR="19050" marL="190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median and percentiles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/>
                    </a:p>
                  </a:txBody>
                  <a:tcPr marT="19050" marB="19050" marR="19050" marL="190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add or subtract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/>
                    </a:p>
                  </a:txBody>
                  <a:tcPr marT="19050" marB="19050" marR="19050" marL="190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mean, standard deviation, standard error of the mean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/>
                    </a:p>
                  </a:txBody>
                  <a:tcPr marT="19050" marB="19050" marR="19050" marL="190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ratio, or coefficient of variation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/>
                    </a:p>
                  </a:txBody>
                  <a:tcPr marT="19050" marB="19050" marR="19050" marL="19050" anchor="ctr"/>
                </a:tc>
              </a:tr>
            </a:tbl>
          </a:graphicData>
        </a:graphic>
      </p:graphicFrame>
      <p:grpSp>
        <p:nvGrpSpPr>
          <p:cNvPr id="229" name="Google Shape;229;p21"/>
          <p:cNvGrpSpPr/>
          <p:nvPr/>
        </p:nvGrpSpPr>
        <p:grpSpPr>
          <a:xfrm>
            <a:off x="2010296" y="2882684"/>
            <a:ext cx="8324869" cy="3502252"/>
            <a:chOff x="486295" y="2278251"/>
            <a:chExt cx="8324869" cy="3502252"/>
          </a:xfrm>
        </p:grpSpPr>
        <p:grpSp>
          <p:nvGrpSpPr>
            <p:cNvPr id="230" name="Google Shape;230;p21"/>
            <p:cNvGrpSpPr/>
            <p:nvPr/>
          </p:nvGrpSpPr>
          <p:grpSpPr>
            <a:xfrm>
              <a:off x="486295" y="2278251"/>
              <a:ext cx="8324869" cy="3502252"/>
              <a:chOff x="486295" y="2278251"/>
              <a:chExt cx="8324869" cy="3502252"/>
            </a:xfrm>
          </p:grpSpPr>
          <p:sp>
            <p:nvSpPr>
              <p:cNvPr id="231" name="Google Shape;231;p21"/>
              <p:cNvSpPr/>
              <p:nvPr/>
            </p:nvSpPr>
            <p:spPr>
              <a:xfrm>
                <a:off x="2666159" y="2278251"/>
                <a:ext cx="6145005" cy="2977655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21"/>
              <p:cNvSpPr/>
              <p:nvPr/>
            </p:nvSpPr>
            <p:spPr>
              <a:xfrm>
                <a:off x="486295" y="2802848"/>
                <a:ext cx="6145005" cy="2977655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3" name="Google Shape;233;p21"/>
            <p:cNvSpPr txBox="1"/>
            <p:nvPr/>
          </p:nvSpPr>
          <p:spPr>
            <a:xfrm>
              <a:off x="3295325" y="2355743"/>
              <a:ext cx="526943" cy="3696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/>
            </a:p>
          </p:txBody>
        </p:sp>
        <p:sp>
          <p:nvSpPr>
            <p:cNvPr id="234" name="Google Shape;234;p21"/>
            <p:cNvSpPr txBox="1"/>
            <p:nvPr/>
          </p:nvSpPr>
          <p:spPr>
            <a:xfrm>
              <a:off x="4594485" y="2355743"/>
              <a:ext cx="526943" cy="3696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/>
            </a:p>
          </p:txBody>
        </p:sp>
        <p:sp>
          <p:nvSpPr>
            <p:cNvPr id="235" name="Google Shape;235;p21"/>
            <p:cNvSpPr txBox="1"/>
            <p:nvPr/>
          </p:nvSpPr>
          <p:spPr>
            <a:xfrm>
              <a:off x="6114041" y="2355743"/>
              <a:ext cx="526943" cy="3696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/>
            </a:p>
          </p:txBody>
        </p:sp>
        <p:sp>
          <p:nvSpPr>
            <p:cNvPr id="236" name="Google Shape;236;p21"/>
            <p:cNvSpPr txBox="1"/>
            <p:nvPr/>
          </p:nvSpPr>
          <p:spPr>
            <a:xfrm>
              <a:off x="7767267" y="2355743"/>
              <a:ext cx="526943" cy="3696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