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embeddedFontLst>
    <p:embeddedFont>
      <p:font typeface="Arial Black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ArialBlack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68b25f8f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168b25f8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168b25f8f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f5832ed01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f5832ed0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1f5832ed01_0_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f5832ed01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f5832ed0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1f5832ed01_0_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f5832ed01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f5832ed0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1f5832ed01_0_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f5832ed01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f5832ed0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1f5832ed01_0_1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f5832ed01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f5832ed0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1f5832ed01_0_1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f5832ed01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f5832ed0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1f5832ed01_0_1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f5832ed01_0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f5832ed0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1f5832ed01_0_1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f5832ed01_0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f5832ed0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1f5832ed01_0_1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f5832ed01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f5832ed0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1f5832ed01_1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f5832ed01_1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f5832ed0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1f5832ed01_1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f5832ed01_1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f5832ed0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1f5832ed01_1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f5832ed01_1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f5832ed0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11f5832ed01_1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f5832ed01_1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f5832ed0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11f5832ed01_1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f5832ed01_1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f5832ed0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11f5832ed01_1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f5832ed01_1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f5832ed01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1f5832ed01_1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f5832ed01_1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f5832ed01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11f5832ed01_1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f5832ed01_1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1f5832ed01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1f5832ed01_1_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f5832ed01_1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1f5832ed01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11f5832ed01_1_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f5832ed01_1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f5832ed01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11f5832ed01_1_1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f5832ed01_1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f5832ed01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11f5832ed01_1_1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f5832ed01_1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1f5832ed01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11f5832ed01_1_1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1f5832ed01_1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1f5832ed01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11f5832ed01_1_1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1f5832ed01_1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1f5832ed01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11f5832ed01_1_1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8ff8c365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8ff8c36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18ff8c365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8ff8c365d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8ff8c36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18ff8c365d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f5832ed0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f5832ed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1f5832ed0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f5832ed01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f5832ed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1f5832ed01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f5832ed01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f5832ed0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1f5832ed01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f5832ed01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f5832ed0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1f5832ed01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09600" y="228601"/>
            <a:ext cx="103632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sz="8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09600" y="4800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3502818" y="-1140618"/>
            <a:ext cx="4373563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showMasterSp="0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535782" y="928687"/>
            <a:ext cx="11120437" cy="22324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535782" y="3536156"/>
            <a:ext cx="11120437" cy="223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1501438" y="6509742"/>
            <a:ext cx="242221" cy="175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09600" y="1447801"/>
            <a:ext cx="103632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b="0" sz="8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609600" y="228601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2174240" y="1574800"/>
            <a:ext cx="438912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786880" y="1574800"/>
            <a:ext cx="438912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2170176" y="1572768"/>
            <a:ext cx="43891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2170176" y="2259366"/>
            <a:ext cx="438912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6790944" y="1572768"/>
            <a:ext cx="43891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6790944" y="2259366"/>
            <a:ext cx="438912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766733" y="1600200"/>
            <a:ext cx="6815667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09601" y="1600200"/>
            <a:ext cx="4011084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-1" y="0"/>
            <a:ext cx="12001169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09600" y="5715000"/>
            <a:ext cx="1087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609600" y="4953000"/>
            <a:ext cx="10871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36.png"/><Relationship Id="rId6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Relationship Id="rId5" Type="http://schemas.openxmlformats.org/officeDocument/2006/relationships/image" Target="../media/image34.png"/><Relationship Id="rId6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0.png"/><Relationship Id="rId6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28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609600" y="228601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 Black"/>
              <a:buNone/>
            </a:pPr>
            <a:r>
              <a:rPr lang="en-US" sz="6600"/>
              <a:t>INTRODUCTION TO </a:t>
            </a:r>
            <a:br>
              <a:rPr lang="en-US" sz="6600"/>
            </a:br>
            <a:r>
              <a:rPr lang="en-US" sz="6600"/>
              <a:t>DATA SCIENCE</a:t>
            </a:r>
            <a:endParaRPr/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689986" y="3986683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/>
              <a:t>JC and EG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689986" y="4951220"/>
            <a:ext cx="2776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#</a:t>
            </a:r>
            <a:r>
              <a:rPr b="1" lang="en-US">
                <a:solidFill>
                  <a:schemeClr val="dk1"/>
                </a:solidFill>
              </a:rPr>
              <a:t>17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0</a:t>
            </a:r>
            <a:r>
              <a:rPr b="1" lang="en-US">
                <a:solidFill>
                  <a:schemeClr val="dk1"/>
                </a:solidFill>
              </a:rPr>
              <a:t>3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lang="en-US">
                <a:solidFill>
                  <a:schemeClr val="dk1"/>
                </a:solidFill>
              </a:rPr>
              <a:t>27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b="1" lang="en-US">
                <a:solidFill>
                  <a:schemeClr val="dk1"/>
                </a:solidFill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CMSC320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Mondays &amp; Wednesdays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3:30-4:45</a:t>
            </a:r>
            <a:b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https://cmsc320.github.io/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2603" y="5257800"/>
            <a:ext cx="3721993" cy="129385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6682775" y="4009675"/>
            <a:ext cx="45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 Thanks to Dr. Arlo Clark-Foos of the University of Michigan for some of today’s slides!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CDC Example: Jessica</a:t>
            </a:r>
            <a:endParaRPr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3. What percentage of 15 year old girls are as far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from the mean as Jessica (tall or short)?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16.35 % + 16.35% = 32.7%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975" y="4930334"/>
            <a:ext cx="8789325" cy="1348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4975" y="3661209"/>
            <a:ext cx="8789325" cy="1348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4975" y="2883400"/>
            <a:ext cx="8789325" cy="777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4975" y="6279098"/>
            <a:ext cx="8789325" cy="446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CDC Example: Manuel</a:t>
            </a:r>
            <a:endParaRPr/>
          </a:p>
        </p:txBody>
      </p:sp>
      <p:sp>
        <p:nvSpPr>
          <p:cNvPr id="224" name="Google Shape;224;p24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Manuel is 15 years old and 61.2 in. tall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15 year old boys, μ = 67, σ = 3.19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Consult z table for 1.82 -&gt; 46.56%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88" y="2725488"/>
            <a:ext cx="557212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CDC Example: Manuel</a:t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1. Percentile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Negative z, below mean: 50% - 46.56% = 3.44%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5" name="Google Shape;2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175" y="2967100"/>
            <a:ext cx="8745650" cy="994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175" y="3961858"/>
            <a:ext cx="8745650" cy="1237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3175" y="5199610"/>
            <a:ext cx="8745650" cy="1237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3175" y="6437371"/>
            <a:ext cx="8745650" cy="129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CDC Example: Manuel</a:t>
            </a:r>
            <a:endParaRPr/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Percent Above Manuel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100% - 3.44% = 96.56 %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725" y="2805123"/>
            <a:ext cx="8592550" cy="10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725" y="3888714"/>
            <a:ext cx="8592550" cy="134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9725" y="5236998"/>
            <a:ext cx="8592550" cy="134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9725" y="6585293"/>
            <a:ext cx="8592550" cy="140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CDC Example: Manuel</a:t>
            </a:r>
            <a:endParaRPr/>
          </a:p>
        </p:txBody>
      </p:sp>
      <p:sp>
        <p:nvSpPr>
          <p:cNvPr id="257" name="Google Shape;257;p27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 Percent as extreme as Manuel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3.44% + 3.44% = 6.88%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425" y="2790825"/>
            <a:ext cx="8759150" cy="11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425" y="3903264"/>
            <a:ext cx="8759150" cy="1353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425" y="5256468"/>
            <a:ext cx="8759150" cy="1353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6425" y="6609683"/>
            <a:ext cx="8759150" cy="116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Percentages to Z-Scores</a:t>
            </a:r>
            <a:endParaRPr/>
          </a:p>
        </p:txBody>
      </p:sp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SAT Example: μ = 500, σ = 100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You find out you are at 63rd percentile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Consult z table for 13% -&gt; z = .33</a:t>
            </a:r>
            <a:endParaRPr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X = .33(100) + 500 = 533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1" name="Google Shape;2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050" y="3790950"/>
            <a:ext cx="680085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Z-Table and Distribution of Means</a:t>
            </a:r>
            <a:endParaRPr/>
          </a:p>
        </p:txBody>
      </p:sp>
      <p:sp>
        <p:nvSpPr>
          <p:cNvPr id="278" name="Google Shape;278;p29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Remember that if we use distribution of means, we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are using a sample and need to use standard error.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How do UMD students measure up on the GRE?</a:t>
            </a:r>
            <a:endParaRPr sz="2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μ = 554, σ = 99 				M = 568, N = 90</a:t>
            </a:r>
            <a:endParaRPr sz="2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μ</a:t>
            </a:r>
            <a:r>
              <a:rPr baseline="-25000" lang="en-US" sz="2500"/>
              <a:t>M</a:t>
            </a:r>
            <a:r>
              <a:rPr lang="en-US" sz="2500"/>
              <a:t> = μ = 554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0" name="Google Shape;2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722" y="4184172"/>
            <a:ext cx="5953451" cy="15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UMich Dearborn &amp; GRE Scores</a:t>
            </a:r>
            <a:endParaRPr/>
          </a:p>
        </p:txBody>
      </p:sp>
      <p:sp>
        <p:nvSpPr>
          <p:cNvPr id="287" name="Google Shape;287;p30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Consult z table for z = 1.34 -&gt; 40.99 %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50% + 40.99% = 90.99%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9" name="Google Shape;2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875" y="1752588"/>
            <a:ext cx="68675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1650" y="4005226"/>
            <a:ext cx="7652900" cy="64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1650" y="4653257"/>
            <a:ext cx="7652900" cy="100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1650" y="5661286"/>
            <a:ext cx="7652900" cy="958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 of Hypothesis Testing</a:t>
            </a:r>
            <a:endParaRPr/>
          </a:p>
        </p:txBody>
      </p:sp>
      <p:sp>
        <p:nvSpPr>
          <p:cNvPr id="299" name="Google Shape;299;p31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The DV is measured on an interval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Participants are randomly selected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The distribution of the population is approximately normal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Robust: These hyp. tests are those that produce fairly accurate results even when the data suggest that the population might not meet some of the assumptions.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Parametric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Nonparametric Tests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1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 of Hypothesis Testing</a:t>
            </a:r>
            <a:endParaRPr/>
          </a:p>
        </p:txBody>
      </p:sp>
      <p:sp>
        <p:nvSpPr>
          <p:cNvPr id="307" name="Google Shape;307;p32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9" name="Google Shape;3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138" y="1752600"/>
            <a:ext cx="787717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THE DATA LIFECYCLE</a:t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850533" y="2193053"/>
            <a:ext cx="1615053" cy="2463989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rgbClr val="3B4F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/>
          </a:p>
        </p:txBody>
      </p:sp>
      <p:grpSp>
        <p:nvGrpSpPr>
          <p:cNvPr id="112" name="Google Shape;112;p15"/>
          <p:cNvGrpSpPr/>
          <p:nvPr/>
        </p:nvGrpSpPr>
        <p:grpSpPr>
          <a:xfrm>
            <a:off x="2465586" y="2193053"/>
            <a:ext cx="2218970" cy="2463989"/>
            <a:chOff x="1604361" y="2044932"/>
            <a:chExt cx="1781694" cy="1978429"/>
          </a:xfrm>
        </p:grpSpPr>
        <p:sp>
          <p:nvSpPr>
            <p:cNvPr id="113" name="Google Shape;113;p15"/>
            <p:cNvSpPr/>
            <p:nvPr/>
          </p:nvSpPr>
          <p:spPr>
            <a:xfrm>
              <a:off x="2089269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8575">
              <a:solidFill>
                <a:srgbClr val="3B4F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processing</a:t>
              </a:r>
              <a:endParaRPr/>
            </a:p>
          </p:txBody>
        </p:sp>
        <p:cxnSp>
          <p:nvCxnSpPr>
            <p:cNvPr id="114" name="Google Shape;114;p15"/>
            <p:cNvCxnSpPr>
              <a:stCxn id="111" idx="3"/>
              <a:endCxn id="113" idx="1"/>
            </p:cNvCxnSpPr>
            <p:nvPr/>
          </p:nvCxnSpPr>
          <p:spPr>
            <a:xfrm>
              <a:off x="1604361" y="3034147"/>
              <a:ext cx="484800" cy="0"/>
            </a:xfrm>
            <a:prstGeom prst="straightConnector1">
              <a:avLst/>
            </a:pr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15" name="Google Shape;115;p15"/>
          <p:cNvCxnSpPr>
            <a:stCxn id="113" idx="2"/>
            <a:endCxn id="111" idx="2"/>
          </p:cNvCxnSpPr>
          <p:nvPr/>
        </p:nvCxnSpPr>
        <p:spPr>
          <a:xfrm rot="5400000">
            <a:off x="2767180" y="3547792"/>
            <a:ext cx="600" cy="2219100"/>
          </a:xfrm>
          <a:prstGeom prst="curvedConnector3">
            <a:avLst>
              <a:gd fmla="val 46132250" name="adj1"/>
            </a:avLst>
          </a:prstGeom>
          <a:noFill/>
          <a:ln cap="flat" cmpd="sng" w="412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</p:cxnSp>
      <p:grpSp>
        <p:nvGrpSpPr>
          <p:cNvPr id="116" name="Google Shape;116;p15"/>
          <p:cNvGrpSpPr/>
          <p:nvPr/>
        </p:nvGrpSpPr>
        <p:grpSpPr>
          <a:xfrm>
            <a:off x="4684556" y="2193053"/>
            <a:ext cx="2218970" cy="2463989"/>
            <a:chOff x="3386055" y="2044932"/>
            <a:chExt cx="1781694" cy="1978429"/>
          </a:xfrm>
        </p:grpSpPr>
        <p:sp>
          <p:nvSpPr>
            <p:cNvPr id="117" name="Google Shape;117;p15"/>
            <p:cNvSpPr/>
            <p:nvPr/>
          </p:nvSpPr>
          <p:spPr>
            <a:xfrm>
              <a:off x="3870963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8575">
              <a:solidFill>
                <a:srgbClr val="3B4F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Exploratory analysis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&amp;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viz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" name="Google Shape;118;p15"/>
            <p:cNvCxnSpPr>
              <a:stCxn id="113" idx="3"/>
              <a:endCxn id="117" idx="1"/>
            </p:cNvCxnSpPr>
            <p:nvPr/>
          </p:nvCxnSpPr>
          <p:spPr>
            <a:xfrm>
              <a:off x="3386055" y="3034147"/>
              <a:ext cx="484800" cy="0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19" name="Google Shape;119;p15"/>
          <p:cNvGrpSpPr/>
          <p:nvPr/>
        </p:nvGrpSpPr>
        <p:grpSpPr>
          <a:xfrm>
            <a:off x="1658044" y="4657042"/>
            <a:ext cx="4437956" cy="374"/>
            <a:chOff x="955955" y="4023364"/>
            <a:chExt cx="3563400" cy="300"/>
          </a:xfrm>
        </p:grpSpPr>
        <p:cxnSp>
          <p:nvCxnSpPr>
            <p:cNvPr id="120" name="Google Shape;120;p15"/>
            <p:cNvCxnSpPr>
              <a:stCxn id="117" idx="2"/>
              <a:endCxn id="113" idx="2"/>
            </p:cNvCxnSpPr>
            <p:nvPr/>
          </p:nvCxnSpPr>
          <p:spPr>
            <a:xfrm rot="5400000">
              <a:off x="3628355" y="3132664"/>
              <a:ext cx="300" cy="1781700"/>
            </a:xfrm>
            <a:prstGeom prst="curvedConnector3">
              <a:avLst>
                <a:gd fmla="val -2551173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21" name="Google Shape;121;p15"/>
            <p:cNvCxnSpPr>
              <a:stCxn id="117" idx="2"/>
              <a:endCxn id="111" idx="2"/>
            </p:cNvCxnSpPr>
            <p:nvPr/>
          </p:nvCxnSpPr>
          <p:spPr>
            <a:xfrm rot="5400000">
              <a:off x="2737505" y="2241814"/>
              <a:ext cx="300" cy="3563400"/>
            </a:xfrm>
            <a:prstGeom prst="curvedConnector3">
              <a:avLst>
                <a:gd fmla="val -974502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22" name="Google Shape;122;p15"/>
          <p:cNvGrpSpPr/>
          <p:nvPr/>
        </p:nvGrpSpPr>
        <p:grpSpPr>
          <a:xfrm>
            <a:off x="6903526" y="2193053"/>
            <a:ext cx="2218970" cy="2463989"/>
            <a:chOff x="5167749" y="2044932"/>
            <a:chExt cx="1781694" cy="1978429"/>
          </a:xfrm>
        </p:grpSpPr>
        <p:sp>
          <p:nvSpPr>
            <p:cNvPr id="123" name="Google Shape;123;p15"/>
            <p:cNvSpPr/>
            <p:nvPr/>
          </p:nvSpPr>
          <p:spPr>
            <a:xfrm>
              <a:off x="5652657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rgbClr val="96A7C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Analysis, hypothesis testing, &amp; ML</a:t>
              </a:r>
              <a:endParaRPr/>
            </a:p>
          </p:txBody>
        </p:sp>
        <p:cxnSp>
          <p:nvCxnSpPr>
            <p:cNvPr id="124" name="Google Shape;124;p15"/>
            <p:cNvCxnSpPr>
              <a:stCxn id="117" idx="3"/>
              <a:endCxn id="123" idx="1"/>
            </p:cNvCxnSpPr>
            <p:nvPr/>
          </p:nvCxnSpPr>
          <p:spPr>
            <a:xfrm>
              <a:off x="5167749" y="3034147"/>
              <a:ext cx="484800" cy="0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25" name="Google Shape;125;p15"/>
          <p:cNvGrpSpPr/>
          <p:nvPr/>
        </p:nvGrpSpPr>
        <p:grpSpPr>
          <a:xfrm>
            <a:off x="1658036" y="4657042"/>
            <a:ext cx="6656933" cy="374"/>
            <a:chOff x="955949" y="4023364"/>
            <a:chExt cx="5345100" cy="300"/>
          </a:xfrm>
        </p:grpSpPr>
        <p:cxnSp>
          <p:nvCxnSpPr>
            <p:cNvPr id="126" name="Google Shape;126;p15"/>
            <p:cNvCxnSpPr>
              <a:stCxn id="123" idx="2"/>
              <a:endCxn id="117" idx="2"/>
            </p:cNvCxnSpPr>
            <p:nvPr/>
          </p:nvCxnSpPr>
          <p:spPr>
            <a:xfrm rot="5400000">
              <a:off x="5410049" y="3132664"/>
              <a:ext cx="300" cy="1781700"/>
            </a:xfrm>
            <a:prstGeom prst="curvedConnector3">
              <a:avLst>
                <a:gd fmla="val -2551173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27" name="Google Shape;127;p15"/>
            <p:cNvCxnSpPr>
              <a:stCxn id="123" idx="2"/>
              <a:endCxn id="113" idx="2"/>
            </p:cNvCxnSpPr>
            <p:nvPr/>
          </p:nvCxnSpPr>
          <p:spPr>
            <a:xfrm rot="5400000">
              <a:off x="4519199" y="2241814"/>
              <a:ext cx="300" cy="3563400"/>
            </a:xfrm>
            <a:prstGeom prst="curvedConnector3">
              <a:avLst>
                <a:gd fmla="val -869394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28" name="Google Shape;128;p15"/>
            <p:cNvCxnSpPr>
              <a:stCxn id="123" idx="2"/>
              <a:endCxn id="111" idx="2"/>
            </p:cNvCxnSpPr>
            <p:nvPr/>
          </p:nvCxnSpPr>
          <p:spPr>
            <a:xfrm rot="5400000">
              <a:off x="3628349" y="1350964"/>
              <a:ext cx="300" cy="5345100"/>
            </a:xfrm>
            <a:prstGeom prst="curvedConnector3">
              <a:avLst>
                <a:gd fmla="val 707277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29" name="Google Shape;129;p15"/>
          <p:cNvGrpSpPr/>
          <p:nvPr/>
        </p:nvGrpSpPr>
        <p:grpSpPr>
          <a:xfrm>
            <a:off x="9122496" y="2193053"/>
            <a:ext cx="2218971" cy="2463989"/>
            <a:chOff x="6949442" y="2044932"/>
            <a:chExt cx="1781695" cy="1978429"/>
          </a:xfrm>
        </p:grpSpPr>
        <p:sp>
          <p:nvSpPr>
            <p:cNvPr id="130" name="Google Shape;130;p15"/>
            <p:cNvSpPr/>
            <p:nvPr/>
          </p:nvSpPr>
          <p:spPr>
            <a:xfrm>
              <a:off x="7434351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Insight &amp; Policy Decision</a:t>
              </a:r>
              <a:endParaRPr/>
            </a:p>
          </p:txBody>
        </p:sp>
        <p:cxnSp>
          <p:nvCxnSpPr>
            <p:cNvPr id="131" name="Google Shape;131;p15"/>
            <p:cNvCxnSpPr>
              <a:stCxn id="123" idx="3"/>
              <a:endCxn id="130" idx="1"/>
            </p:cNvCxnSpPr>
            <p:nvPr/>
          </p:nvCxnSpPr>
          <p:spPr>
            <a:xfrm>
              <a:off x="6949442" y="3034147"/>
              <a:ext cx="484800" cy="0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32" name="Google Shape;132;p15"/>
          <p:cNvGrpSpPr/>
          <p:nvPr/>
        </p:nvGrpSpPr>
        <p:grpSpPr>
          <a:xfrm>
            <a:off x="1658030" y="4657042"/>
            <a:ext cx="8875911" cy="374"/>
            <a:chOff x="955944" y="4023364"/>
            <a:chExt cx="7126800" cy="300"/>
          </a:xfrm>
        </p:grpSpPr>
        <p:cxnSp>
          <p:nvCxnSpPr>
            <p:cNvPr id="133" name="Google Shape;133;p15"/>
            <p:cNvCxnSpPr>
              <a:stCxn id="130" idx="2"/>
              <a:endCxn id="123" idx="2"/>
            </p:cNvCxnSpPr>
            <p:nvPr/>
          </p:nvCxnSpPr>
          <p:spPr>
            <a:xfrm rot="5400000">
              <a:off x="7191744" y="3132664"/>
              <a:ext cx="300" cy="1781700"/>
            </a:xfrm>
            <a:prstGeom prst="curvedConnector3">
              <a:avLst>
                <a:gd fmla="val -2551173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34" name="Google Shape;134;p15"/>
            <p:cNvCxnSpPr>
              <a:stCxn id="130" idx="2"/>
              <a:endCxn id="117" idx="2"/>
            </p:cNvCxnSpPr>
            <p:nvPr/>
          </p:nvCxnSpPr>
          <p:spPr>
            <a:xfrm rot="5400000">
              <a:off x="6300894" y="2241814"/>
              <a:ext cx="300" cy="3563400"/>
            </a:xfrm>
            <a:prstGeom prst="curvedConnector3">
              <a:avLst>
                <a:gd fmla="val -1184725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35" name="Google Shape;135;p15"/>
            <p:cNvCxnSpPr>
              <a:stCxn id="130" idx="2"/>
              <a:endCxn id="113" idx="2"/>
            </p:cNvCxnSpPr>
            <p:nvPr/>
          </p:nvCxnSpPr>
          <p:spPr>
            <a:xfrm rot="5400000">
              <a:off x="5410044" y="1350964"/>
              <a:ext cx="300" cy="5345100"/>
            </a:xfrm>
            <a:prstGeom prst="curvedConnector3">
              <a:avLst>
                <a:gd fmla="val 812391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36" name="Google Shape;136;p15"/>
            <p:cNvCxnSpPr>
              <a:stCxn id="130" idx="2"/>
              <a:endCxn id="111" idx="2"/>
            </p:cNvCxnSpPr>
            <p:nvPr/>
          </p:nvCxnSpPr>
          <p:spPr>
            <a:xfrm rot="5400000">
              <a:off x="4519194" y="460114"/>
              <a:ext cx="300" cy="7126800"/>
            </a:xfrm>
            <a:prstGeom prst="curvedConnector3">
              <a:avLst>
                <a:gd fmla="val 2704394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37" name="Google Shape;137;p15"/>
          <p:cNvGrpSpPr/>
          <p:nvPr/>
        </p:nvGrpSpPr>
        <p:grpSpPr>
          <a:xfrm>
            <a:off x="8152693" y="4341211"/>
            <a:ext cx="3188527" cy="2516800"/>
            <a:chOff x="4572914" y="4017009"/>
            <a:chExt cx="3629513" cy="2722337"/>
          </a:xfrm>
        </p:grpSpPr>
        <p:sp>
          <p:nvSpPr>
            <p:cNvPr id="138" name="Google Shape;138;p15"/>
            <p:cNvSpPr/>
            <p:nvPr/>
          </p:nvSpPr>
          <p:spPr>
            <a:xfrm rot="-1225255">
              <a:off x="4910815" y="4052299"/>
              <a:ext cx="569626" cy="2039473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4D6BB4"/>
            </a:solidFill>
            <a:ln cap="flat" cmpd="sng" w="12700">
              <a:solidFill>
                <a:srgbClr val="4D69A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 txBox="1"/>
            <p:nvPr/>
          </p:nvSpPr>
          <p:spPr>
            <a:xfrm>
              <a:off x="4639027" y="6040046"/>
              <a:ext cx="35634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(Mainly.)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Hypotheses (6 Steps)</a:t>
            </a:r>
            <a:endParaRPr/>
          </a:p>
        </p:txBody>
      </p:sp>
      <p:sp>
        <p:nvSpPr>
          <p:cNvPr id="316" name="Google Shape;316;p33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400"/>
              <a:t>Identify the population, comparison distribution, inferential test, and assumptions</a:t>
            </a:r>
            <a:endParaRPr sz="24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400"/>
              <a:t>State the null and research hypotheses</a:t>
            </a:r>
            <a:endParaRPr sz="24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400"/>
              <a:t>Determine characteristics of the comparison distribution</a:t>
            </a:r>
            <a:endParaRPr sz="24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400"/>
              <a:t>Whether this is the whole population or a control group, we need to find the mean and some measure of spread (variability).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Hypotheses (6 Steps)</a:t>
            </a:r>
            <a:endParaRPr/>
          </a:p>
        </p:txBody>
      </p:sp>
      <p:sp>
        <p:nvSpPr>
          <p:cNvPr id="324" name="Google Shape;324;p34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537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ct val="92048"/>
              <a:buAutoNum type="arabicPeriod" startAt="4"/>
            </a:pPr>
            <a:r>
              <a:rPr lang="en-US" sz="2515"/>
              <a:t>Determine critical values or cutoffs</a:t>
            </a:r>
            <a:endParaRPr sz="2515"/>
          </a:p>
          <a:p>
            <a:pPr indent="-3425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2048"/>
              <a:buAutoNum type="alphaLcPeriod"/>
            </a:pPr>
            <a:r>
              <a:rPr lang="en-US" sz="2515"/>
              <a:t>How extreme must our data be to reject the null?</a:t>
            </a:r>
            <a:endParaRPr sz="2515"/>
          </a:p>
          <a:p>
            <a:pPr indent="-3425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2048"/>
              <a:buAutoNum type="alphaLcPeriod"/>
            </a:pPr>
            <a:r>
              <a:rPr lang="en-US" sz="2515"/>
              <a:t>Critical Values: Test statistic values beyond which we will reject the null hypothesis (cutoffs)</a:t>
            </a:r>
            <a:endParaRPr sz="2515"/>
          </a:p>
          <a:p>
            <a:pPr indent="-34253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2048"/>
              <a:buAutoNum type="romanLcPeriod"/>
            </a:pPr>
            <a:r>
              <a:rPr lang="en-US" sz="2515"/>
              <a:t>p levels (α): Probabilities used to determine the critical value</a:t>
            </a:r>
            <a:endParaRPr sz="2515"/>
          </a:p>
          <a:p>
            <a:pPr indent="-3425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2048"/>
              <a:buAutoNum type="arabicPeriod" startAt="4"/>
            </a:pPr>
            <a:r>
              <a:rPr lang="en-US" sz="2515"/>
              <a:t>Calculate test statistic (e.g., z statistic)</a:t>
            </a:r>
            <a:endParaRPr sz="2515"/>
          </a:p>
          <a:p>
            <a:pPr indent="-3425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2048"/>
              <a:buAutoNum type="arabicPeriod" startAt="4"/>
            </a:pPr>
            <a:r>
              <a:rPr lang="en-US" sz="2515"/>
              <a:t>Make a decision</a:t>
            </a:r>
            <a:endParaRPr sz="2515"/>
          </a:p>
          <a:p>
            <a:pPr indent="-3425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2048"/>
              <a:buAutoNum type="alphaLcPeriod"/>
            </a:pPr>
            <a:r>
              <a:rPr lang="en-US" sz="2515"/>
              <a:t>Statistically Significant: Instructs us to reject the null hypothesis because the pattern in the data differs from what we would expect by chance alone.</a:t>
            </a:r>
            <a:endParaRPr sz="2515"/>
          </a:p>
          <a:p>
            <a:pPr indent="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4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z Test: An Example</a:t>
            </a:r>
            <a:endParaRPr/>
          </a:p>
        </p:txBody>
      </p:sp>
      <p:sp>
        <p:nvSpPr>
          <p:cNvPr id="332" name="Google Shape;332;p35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μ = 156.5, σ = 14.6, M = 156.11, N = 97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Populations, distributions, and assumptions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Populations: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All students at UMD who have taken the test (not just our sample)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All students nationwide who have taken the test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Distribution: Sample -&gt; distribution of means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Test &amp; Assumptions: z test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Data are interval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We hope random selection (otherwise, less generalizable)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Sample size &gt; 30, therefore distribution is normal</a:t>
            </a:r>
            <a:endParaRPr/>
          </a:p>
        </p:txBody>
      </p:sp>
      <p:sp>
        <p:nvSpPr>
          <p:cNvPr id="333" name="Google Shape;333;p35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z Test: An Example</a:t>
            </a:r>
            <a:endParaRPr/>
          </a:p>
        </p:txBody>
      </p:sp>
      <p:sp>
        <p:nvSpPr>
          <p:cNvPr id="340" name="Google Shape;340;p36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AutoNum type="arabicPeriod" startAt="2"/>
            </a:pPr>
            <a:r>
              <a:rPr lang="en-US" sz="2400"/>
              <a:t>State the null and research hypotheses</a:t>
            </a:r>
            <a:endParaRPr sz="2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H</a:t>
            </a:r>
            <a:r>
              <a:rPr baseline="-25000" lang="en-US" sz="2400"/>
              <a:t>0</a:t>
            </a:r>
            <a:r>
              <a:rPr lang="en-US" sz="2400"/>
              <a:t>: μ1 ≤ μ2</a:t>
            </a:r>
            <a:endParaRPr sz="2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H</a:t>
            </a:r>
            <a:r>
              <a:rPr baseline="-25000" lang="en-US" sz="2400"/>
              <a:t>1</a:t>
            </a:r>
            <a:r>
              <a:rPr lang="en-US" sz="2400"/>
              <a:t>: μ1 &gt; μ2</a:t>
            </a:r>
            <a:endParaRPr sz="2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or</a:t>
            </a:r>
            <a:endParaRPr sz="2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H</a:t>
            </a:r>
            <a:r>
              <a:rPr baseline="-25000" lang="en-US" sz="2400"/>
              <a:t>0</a:t>
            </a:r>
            <a:r>
              <a:rPr lang="en-US" sz="2400"/>
              <a:t>: μ1 = μ2</a:t>
            </a:r>
            <a:endParaRPr sz="2400"/>
          </a:p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/>
              <a:t>H</a:t>
            </a:r>
            <a:r>
              <a:rPr baseline="-25000" lang="en-US" sz="2400"/>
              <a:t>1</a:t>
            </a:r>
            <a:r>
              <a:rPr lang="en-US" sz="2400"/>
              <a:t>: μ1 ≠ μ2</a:t>
            </a:r>
            <a:endParaRPr sz="2400"/>
          </a:p>
        </p:txBody>
      </p:sp>
      <p:sp>
        <p:nvSpPr>
          <p:cNvPr id="341" name="Google Shape;341;p36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z Test: An Example</a:t>
            </a:r>
            <a:endParaRPr/>
          </a:p>
        </p:txBody>
      </p:sp>
      <p:sp>
        <p:nvSpPr>
          <p:cNvPr id="348" name="Google Shape;348;p37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spcBef>
                <a:spcPts val="360"/>
              </a:spcBef>
              <a:spcAft>
                <a:spcPts val="0"/>
              </a:spcAft>
              <a:buSzPts val="2300"/>
              <a:buAutoNum type="arabicPeriod" startAt="3"/>
            </a:pPr>
            <a:r>
              <a:rPr lang="en-US" sz="2500"/>
              <a:t>Determine characteristics of comparison distribution.</a:t>
            </a:r>
            <a:endParaRPr sz="25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AutoNum type="alphaLcPeriod"/>
            </a:pPr>
            <a:r>
              <a:rPr lang="en-US" sz="2500"/>
              <a:t>Population: μ = 156.5, σ = 14.6</a:t>
            </a:r>
            <a:endParaRPr sz="25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AutoNum type="alphaLcPeriod"/>
            </a:pPr>
            <a:r>
              <a:rPr lang="en-US" sz="2500"/>
              <a:t>Sample: M = 156.11, N = 97</a:t>
            </a:r>
            <a:endParaRPr sz="2500"/>
          </a:p>
        </p:txBody>
      </p:sp>
      <p:sp>
        <p:nvSpPr>
          <p:cNvPr id="349" name="Google Shape;349;p37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963" y="3985363"/>
            <a:ext cx="72866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z Test: An Example</a:t>
            </a:r>
            <a:endParaRPr/>
          </a:p>
        </p:txBody>
      </p:sp>
      <p:sp>
        <p:nvSpPr>
          <p:cNvPr id="357" name="Google Shape;357;p38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spcBef>
                <a:spcPts val="360"/>
              </a:spcBef>
              <a:spcAft>
                <a:spcPts val="0"/>
              </a:spcAft>
              <a:buSzPts val="2300"/>
              <a:buAutoNum type="arabicPeriod" startAt="4"/>
            </a:pPr>
            <a:r>
              <a:rPr lang="en-US" sz="2500"/>
              <a:t>Determine critical value (cutoffs)</a:t>
            </a:r>
            <a:endParaRPr sz="25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AutoNum type="alphaLcPeriod"/>
            </a:pPr>
            <a:r>
              <a:rPr lang="en-US" sz="2500"/>
              <a:t>In Data Science, we use p = .05</a:t>
            </a:r>
            <a:endParaRPr sz="2500"/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SzPts val="2300"/>
              <a:buAutoNum type="romanLcPeriod"/>
            </a:pPr>
            <a:r>
              <a:rPr lang="en-US" sz="2500"/>
              <a:t>p = .05 = 5% -&gt; 2.5% in each tail</a:t>
            </a:r>
            <a:endParaRPr sz="25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AutoNum type="alphaLcPeriod"/>
            </a:pPr>
            <a:r>
              <a:rPr lang="en-US" sz="2500"/>
              <a:t>50% - 2.5% = 47.5%</a:t>
            </a:r>
            <a:endParaRPr sz="25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AutoNum type="alphaLcPeriod"/>
            </a:pPr>
            <a:r>
              <a:rPr lang="en-US" sz="2500"/>
              <a:t>Consult z table for 47.5% -&gt; z = 1.96</a:t>
            </a:r>
            <a:endParaRPr sz="2500"/>
          </a:p>
          <a:p>
            <a:pPr indent="0" lvl="0" marL="45720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58" name="Google Shape;358;p38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9" name="Google Shape;3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238" y="3763638"/>
            <a:ext cx="65817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z Test: An Example</a:t>
            </a:r>
            <a:endParaRPr/>
          </a:p>
        </p:txBody>
      </p:sp>
      <p:sp>
        <p:nvSpPr>
          <p:cNvPr id="366" name="Google Shape;366;p39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spcBef>
                <a:spcPts val="360"/>
              </a:spcBef>
              <a:spcAft>
                <a:spcPts val="0"/>
              </a:spcAft>
              <a:buSzPts val="2300"/>
              <a:buAutoNum type="arabicPeriod" startAt="5"/>
            </a:pPr>
            <a:r>
              <a:rPr lang="en-US" sz="2500"/>
              <a:t>Calculate test statistic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AutoNum type="arabicPeriod" startAt="5"/>
            </a:pPr>
            <a:r>
              <a:rPr lang="en-US" sz="2500"/>
              <a:t>Make a Decision</a:t>
            </a:r>
            <a:endParaRPr sz="2500"/>
          </a:p>
        </p:txBody>
      </p:sp>
      <p:sp>
        <p:nvSpPr>
          <p:cNvPr id="367" name="Google Shape;367;p39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8" name="Google Shape;3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613" y="4028725"/>
            <a:ext cx="580072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9825" y="2171700"/>
            <a:ext cx="73723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Increasing Sample Size</a:t>
            </a:r>
            <a:endParaRPr/>
          </a:p>
        </p:txBody>
      </p:sp>
      <p:sp>
        <p:nvSpPr>
          <p:cNvPr id="376" name="Google Shape;376;p40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By increasing sample size, one can increase the value of the test statistic, thus increasing probability of finding a significant effect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Example: Psychology GRE scores: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Population: μ = 554, σ = 99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Sample: M = 568, N = 90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0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8" name="Google Shape;3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800" y="3945913"/>
            <a:ext cx="46482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73" y="5410125"/>
            <a:ext cx="5155441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0"/>
          <p:cNvSpPr txBox="1"/>
          <p:nvPr/>
        </p:nvSpPr>
        <p:spPr>
          <a:xfrm>
            <a:off x="5966625" y="2691650"/>
            <a:ext cx="4690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Population: μ = 554, σ = 99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Sample: M = 568, N = 200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7700" y="3964963"/>
            <a:ext cx="45720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7700" y="5429175"/>
            <a:ext cx="5551163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Calculating t-Statistic</a:t>
            </a:r>
            <a:endParaRPr/>
          </a:p>
        </p:txBody>
      </p:sp>
      <p:sp>
        <p:nvSpPr>
          <p:cNvPr id="389" name="Google Shape;389;p41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Because our sample size is less than 30, this will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now have a t distribution!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We can then use the t-Score to calculate the probability of getting a t value at least t extreme. Look it up on a t-table!</a:t>
            </a:r>
            <a:endParaRPr/>
          </a:p>
        </p:txBody>
      </p:sp>
      <p:sp>
        <p:nvSpPr>
          <p:cNvPr id="390" name="Google Shape;390;p41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1" name="Google Shape;3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625" y="2108325"/>
            <a:ext cx="1117500" cy="59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z-Score and t-Scores in Python</a:t>
            </a:r>
            <a:endParaRPr/>
          </a:p>
        </p:txBody>
      </p:sp>
      <p:sp>
        <p:nvSpPr>
          <p:cNvPr id="398" name="Google Shape;398;p42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Use SciPy!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2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0" name="Google Shape;400;p42"/>
          <p:cNvSpPr/>
          <p:nvPr/>
        </p:nvSpPr>
        <p:spPr>
          <a:xfrm>
            <a:off x="2097300" y="2502499"/>
            <a:ext cx="7997400" cy="16068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import scipy.stats as stats</a:t>
            </a:r>
            <a:endParaRPr sz="1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values = [4,5,6,6,6,7,8,12,13,13,14,18]</a:t>
            </a:r>
            <a:endParaRPr sz="1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zscores = stats.zscore(values)</a:t>
            </a:r>
            <a:endParaRPr sz="1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2D05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1" name="Google Shape;401;p42"/>
          <p:cNvSpPr/>
          <p:nvPr/>
        </p:nvSpPr>
        <p:spPr>
          <a:xfrm>
            <a:off x="2097300" y="4778924"/>
            <a:ext cx="7997400" cy="16068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import scipy.stats as stats</a:t>
            </a:r>
            <a:endParaRPr sz="1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stats.t.ppf(q=1-.05/2,df=22)</a:t>
            </a:r>
            <a:endParaRPr sz="1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2D05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TODAY’S LECTURE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Hypothesis Testing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What is it?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What are we looking to prove?</a:t>
            </a:r>
            <a:r>
              <a:rPr b="0" lang="en-US">
                <a:solidFill>
                  <a:schemeClr val="dk2"/>
                </a:solidFill>
              </a:rPr>
              <a:t> </a:t>
            </a:r>
            <a:endParaRPr/>
          </a:p>
          <a:p>
            <a:pPr indent="-3302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can we use it to justify our hypothesis?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z-Score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t-Score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3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Sample z and t-Test</a:t>
            </a:r>
            <a:endParaRPr/>
          </a:p>
        </p:txBody>
      </p:sp>
      <p:sp>
        <p:nvSpPr>
          <p:cNvPr id="408" name="Google Shape;408;p43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Bivariate independent variable (A, B groups)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Continuous dependent variable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Each observation of the dependent variable is independent of the other observations of the dependent variable (its probability distribution isn't affected by their values).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**Exception: For the paired t-test, we only require that the pair-differences (Ai - Bi) be independent from each other (across i). [Note: "independent" and "dependent" are used in two different senses here. Just think of a "dependent variable" as one thing, and "observations that are dependent" as another thing.]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3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4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Sample z and t-Test</a:t>
            </a:r>
            <a:endParaRPr/>
          </a:p>
        </p:txBody>
      </p:sp>
      <p:sp>
        <p:nvSpPr>
          <p:cNvPr id="416" name="Google Shape;416;p44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-US"/>
              <a:t>Dependent variable has a normal distribution, with the same variance, σ2, in each group (as though the distribution for group A were merely shifted over to become the distribution for group B, without changing shape):</a:t>
            </a:r>
            <a:endParaRPr/>
          </a:p>
        </p:txBody>
      </p:sp>
      <p:sp>
        <p:nvSpPr>
          <p:cNvPr id="417" name="Google Shape;417;p44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8" name="Google Shape;41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250" y="3860950"/>
            <a:ext cx="57054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5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Sample</a:t>
            </a:r>
            <a:r>
              <a:rPr lang="en-US"/>
              <a:t> z and t-Test</a:t>
            </a:r>
            <a:endParaRPr/>
          </a:p>
        </p:txBody>
      </p:sp>
      <p:sp>
        <p:nvSpPr>
          <p:cNvPr id="425" name="Google Shape;425;p45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Used for determining if there is a statistical difference between two the means of two groups.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5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7" name="Google Shape;4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800" y="2993013"/>
            <a:ext cx="56007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Hypothesis Testing 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It’s easy to maker claims and hypothesize, but how can we test the likelihood that the hypothesis is true?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H</a:t>
            </a:r>
            <a:r>
              <a:rPr baseline="-25000" lang="en-US"/>
              <a:t>0</a:t>
            </a:r>
            <a:r>
              <a:rPr lang="en-US"/>
              <a:t>- Null Hypothesis that represents the default position, status quo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H</a:t>
            </a:r>
            <a:r>
              <a:rPr baseline="-25000" lang="en-US"/>
              <a:t>1</a:t>
            </a:r>
            <a:r>
              <a:rPr lang="en-US"/>
              <a:t>- </a:t>
            </a:r>
            <a:r>
              <a:rPr lang="en-US"/>
              <a:t>Alternative</a:t>
            </a:r>
            <a:r>
              <a:rPr lang="en-US"/>
              <a:t> Hypothesis that we are comparing to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p-Value: Compute the probability that </a:t>
            </a:r>
            <a:r>
              <a:rPr lang="en-US"/>
              <a:t>H</a:t>
            </a:r>
            <a:r>
              <a:rPr baseline="-25000" lang="en-US"/>
              <a:t>0</a:t>
            </a:r>
            <a:r>
              <a:rPr lang="en-US"/>
              <a:t> is true, that we will see a value at least as extreme as those we observed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p-values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Instead of looking at our data based on some probability cutoff– can we compute the probability assuming that H</a:t>
            </a:r>
            <a:r>
              <a:rPr baseline="-25000" lang="en-US"/>
              <a:t>0 </a:t>
            </a:r>
            <a:r>
              <a:rPr lang="en-US"/>
              <a:t> is true?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Calculated by adding </a:t>
            </a:r>
            <a:r>
              <a:rPr lang="en-US"/>
              <a:t>together</a:t>
            </a:r>
            <a:r>
              <a:rPr lang="en-US"/>
              <a:t> the probability that </a:t>
            </a:r>
            <a:r>
              <a:rPr lang="en-US"/>
              <a:t>random</a:t>
            </a:r>
            <a:r>
              <a:rPr lang="en-US"/>
              <a:t> chance generated the data, something else that is equals and something else that is rarer. For normally distributed values, use a density function.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Smaller the p-value the stronger the evidence to reject the null hypothesis.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Typically our p-value cutoff will be 5%</a:t>
            </a:r>
            <a:endParaRPr/>
          </a:p>
        </p:txBody>
      </p:sp>
      <p:sp>
        <p:nvSpPr>
          <p:cNvPr id="163" name="Google Shape;163;p18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Review: Standardization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Allows us to easily see how one score (or sample) compares with all other scores (or a population).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250" y="3860950"/>
            <a:ext cx="57054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CDC Example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Jessica is 15 years old and 66.41 in. tall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15 year old girls, μ = 63.8, σ = 2.66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225" y="3183077"/>
            <a:ext cx="5801561" cy="35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CDC Example: Jessica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1. Percentile: How many 15 year old girls are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shorter than Jessica?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50% + 33.65% = 83.65%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388" y="3244747"/>
            <a:ext cx="8668525" cy="624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388" y="3869669"/>
            <a:ext cx="8668525" cy="1198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5388" y="5027372"/>
            <a:ext cx="8668525" cy="1198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5388" y="6203928"/>
            <a:ext cx="8668525" cy="52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609600" y="152718"/>
            <a:ext cx="77217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CDC Example: Jessica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609600" y="1752601"/>
            <a:ext cx="10160100" cy="43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What percentage of 15 year old girls are taller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than Jessica?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50% - 33.65% OR 100% - 83.65% = 16.35%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>
            <p:ph idx="12" type="sldNum"/>
          </p:nvPr>
        </p:nvSpPr>
        <p:spPr>
          <a:xfrm rot="-5400000">
            <a:off x="11189118" y="5824571"/>
            <a:ext cx="13158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175" y="3119773"/>
            <a:ext cx="8276275" cy="688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175" y="3808022"/>
            <a:ext cx="8276275" cy="127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6175" y="5090627"/>
            <a:ext cx="8276275" cy="127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6175" y="6302697"/>
            <a:ext cx="8276275" cy="55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