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embeddedFontLst>
    <p:embeddedFont>
      <p:font typeface="Arial Black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ArialBlack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NumPy = low-level LinAlg storage and manipulation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SciPy = scientific computing &amp; stats algorithms built on top of NumPy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Pandas = friendlier version of NumPy backed by raw NumPy</a:t>
            </a:r>
            <a:endParaRPr/>
          </a:p>
        </p:txBody>
      </p:sp>
      <p:sp>
        <p:nvSpPr>
          <p:cNvPr id="159" name="Google Shape;15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09600" y="228601"/>
            <a:ext cx="103632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sz="8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09600" y="4800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 rot="5400000">
            <a:off x="3502818" y="-1140618"/>
            <a:ext cx="4373563" cy="10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609600" y="1447801"/>
            <a:ext cx="103632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b="0" sz="88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609600" y="228601"/>
            <a:ext cx="10363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sz="200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2174240" y="1574800"/>
            <a:ext cx="438912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6786880" y="1574800"/>
            <a:ext cx="438912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2170176" y="1572768"/>
            <a:ext cx="43891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2170176" y="2259366"/>
            <a:ext cx="438912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790944" y="1572768"/>
            <a:ext cx="43891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6790944" y="2259366"/>
            <a:ext cx="438912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766733" y="1600200"/>
            <a:ext cx="6815667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algn="l"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09601" y="1600200"/>
            <a:ext cx="4011084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-1" y="0"/>
            <a:ext cx="12001169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609600" y="5715000"/>
            <a:ext cx="1087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609600" y="4953000"/>
            <a:ext cx="10871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2001499" y="0"/>
            <a:ext cx="190501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2001499" y="1371600"/>
            <a:ext cx="190501" cy="54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THE DATA LIFECYCLE</a:t>
            </a:r>
            <a:endParaRPr/>
          </a:p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850533" y="2193053"/>
            <a:ext cx="1615053" cy="2463989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rgbClr val="3B4F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2465586" y="2193053"/>
            <a:ext cx="2218970" cy="2463989"/>
            <a:chOff x="1604361" y="2044932"/>
            <a:chExt cx="1781694" cy="1978429"/>
          </a:xfrm>
        </p:grpSpPr>
        <p:sp>
          <p:nvSpPr>
            <p:cNvPr id="99" name="Google Shape;99;p13"/>
            <p:cNvSpPr/>
            <p:nvPr/>
          </p:nvSpPr>
          <p:spPr>
            <a:xfrm>
              <a:off x="2089269" y="2044932"/>
              <a:ext cx="1296786" cy="197842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processing</a:t>
              </a:r>
              <a:endParaRPr/>
            </a:p>
          </p:txBody>
        </p:sp>
        <p:cxnSp>
          <p:nvCxnSpPr>
            <p:cNvPr id="100" name="Google Shape;100;p13"/>
            <p:cNvCxnSpPr>
              <a:stCxn id="97" idx="3"/>
              <a:endCxn id="99" idx="1"/>
            </p:cNvCxnSpPr>
            <p:nvPr/>
          </p:nvCxnSpPr>
          <p:spPr>
            <a:xfrm>
              <a:off x="1604361" y="3034147"/>
              <a:ext cx="484800" cy="0"/>
            </a:xfrm>
            <a:prstGeom prst="straightConnector1">
              <a:avLst/>
            </a:pr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01" name="Google Shape;101;p13"/>
          <p:cNvCxnSpPr>
            <a:stCxn id="99" idx="2"/>
            <a:endCxn id="97" idx="2"/>
          </p:cNvCxnSpPr>
          <p:nvPr/>
        </p:nvCxnSpPr>
        <p:spPr>
          <a:xfrm rot="5400000">
            <a:off x="2767180" y="3547792"/>
            <a:ext cx="600" cy="2219100"/>
          </a:xfrm>
          <a:prstGeom prst="curvedConnector3">
            <a:avLst>
              <a:gd fmla="val 46132250" name="adj1"/>
            </a:avLst>
          </a:prstGeom>
          <a:noFill/>
          <a:ln cap="flat" cmpd="sng" w="412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</p:cxnSp>
      <p:grpSp>
        <p:nvGrpSpPr>
          <p:cNvPr id="102" name="Google Shape;102;p13"/>
          <p:cNvGrpSpPr/>
          <p:nvPr/>
        </p:nvGrpSpPr>
        <p:grpSpPr>
          <a:xfrm>
            <a:off x="4684556" y="2193053"/>
            <a:ext cx="2218970" cy="2463989"/>
            <a:chOff x="3386055" y="2044932"/>
            <a:chExt cx="1781694" cy="1978429"/>
          </a:xfrm>
        </p:grpSpPr>
        <p:sp>
          <p:nvSpPr>
            <p:cNvPr id="103" name="Google Shape;103;p13"/>
            <p:cNvSpPr/>
            <p:nvPr/>
          </p:nvSpPr>
          <p:spPr>
            <a:xfrm>
              <a:off x="3870963" y="2044932"/>
              <a:ext cx="1296786" cy="1978429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Exploratory analysis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&amp;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viz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" name="Google Shape;104;p13"/>
            <p:cNvCxnSpPr>
              <a:stCxn id="99" idx="3"/>
              <a:endCxn id="103" idx="1"/>
            </p:cNvCxnSpPr>
            <p:nvPr/>
          </p:nvCxnSpPr>
          <p:spPr>
            <a:xfrm>
              <a:off x="3386055" y="3034147"/>
              <a:ext cx="484800" cy="0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105" name="Google Shape;105;p13"/>
          <p:cNvGrpSpPr/>
          <p:nvPr/>
        </p:nvGrpSpPr>
        <p:grpSpPr>
          <a:xfrm>
            <a:off x="1658044" y="4657042"/>
            <a:ext cx="4437956" cy="374"/>
            <a:chOff x="955955" y="4023364"/>
            <a:chExt cx="3563400" cy="300"/>
          </a:xfrm>
        </p:grpSpPr>
        <p:cxnSp>
          <p:nvCxnSpPr>
            <p:cNvPr id="106" name="Google Shape;106;p13"/>
            <p:cNvCxnSpPr>
              <a:stCxn id="103" idx="2"/>
              <a:endCxn id="99" idx="2"/>
            </p:cNvCxnSpPr>
            <p:nvPr/>
          </p:nvCxnSpPr>
          <p:spPr>
            <a:xfrm rot="5400000">
              <a:off x="3628355" y="3132664"/>
              <a:ext cx="300" cy="1781700"/>
            </a:xfrm>
            <a:prstGeom prst="curvedConnector3">
              <a:avLst>
                <a:gd fmla="val -2551173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07" name="Google Shape;107;p13"/>
            <p:cNvCxnSpPr>
              <a:stCxn id="103" idx="2"/>
              <a:endCxn id="97" idx="2"/>
            </p:cNvCxnSpPr>
            <p:nvPr/>
          </p:nvCxnSpPr>
          <p:spPr>
            <a:xfrm rot="5400000">
              <a:off x="2737505" y="2241814"/>
              <a:ext cx="300" cy="3563400"/>
            </a:xfrm>
            <a:prstGeom prst="curvedConnector3">
              <a:avLst>
                <a:gd fmla="val -974502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108" name="Google Shape;108;p13"/>
          <p:cNvGrpSpPr/>
          <p:nvPr/>
        </p:nvGrpSpPr>
        <p:grpSpPr>
          <a:xfrm>
            <a:off x="6903526" y="2193053"/>
            <a:ext cx="2218970" cy="2463989"/>
            <a:chOff x="5167749" y="2044932"/>
            <a:chExt cx="1781694" cy="1978429"/>
          </a:xfrm>
        </p:grpSpPr>
        <p:sp>
          <p:nvSpPr>
            <p:cNvPr id="109" name="Google Shape;109;p13"/>
            <p:cNvSpPr/>
            <p:nvPr/>
          </p:nvSpPr>
          <p:spPr>
            <a:xfrm>
              <a:off x="5652657" y="2044932"/>
              <a:ext cx="1296786" cy="1978429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Analysis, hypothesis testing, &amp; ML</a:t>
              </a:r>
              <a:endParaRPr/>
            </a:p>
          </p:txBody>
        </p:sp>
        <p:cxnSp>
          <p:nvCxnSpPr>
            <p:cNvPr id="110" name="Google Shape;110;p13"/>
            <p:cNvCxnSpPr>
              <a:stCxn id="103" idx="3"/>
              <a:endCxn id="109" idx="1"/>
            </p:cNvCxnSpPr>
            <p:nvPr/>
          </p:nvCxnSpPr>
          <p:spPr>
            <a:xfrm>
              <a:off x="5167749" y="3034147"/>
              <a:ext cx="484800" cy="0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111" name="Google Shape;111;p13"/>
          <p:cNvGrpSpPr/>
          <p:nvPr/>
        </p:nvGrpSpPr>
        <p:grpSpPr>
          <a:xfrm>
            <a:off x="1658036" y="4657042"/>
            <a:ext cx="6656933" cy="374"/>
            <a:chOff x="955949" y="4023364"/>
            <a:chExt cx="5345100" cy="300"/>
          </a:xfrm>
        </p:grpSpPr>
        <p:cxnSp>
          <p:nvCxnSpPr>
            <p:cNvPr id="112" name="Google Shape;112;p13"/>
            <p:cNvCxnSpPr>
              <a:stCxn id="109" idx="2"/>
              <a:endCxn id="103" idx="2"/>
            </p:cNvCxnSpPr>
            <p:nvPr/>
          </p:nvCxnSpPr>
          <p:spPr>
            <a:xfrm rot="5400000">
              <a:off x="5410049" y="3132664"/>
              <a:ext cx="300" cy="1781700"/>
            </a:xfrm>
            <a:prstGeom prst="curvedConnector3">
              <a:avLst>
                <a:gd fmla="val -2551173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13" name="Google Shape;113;p13"/>
            <p:cNvCxnSpPr>
              <a:stCxn id="109" idx="2"/>
              <a:endCxn id="99" idx="2"/>
            </p:cNvCxnSpPr>
            <p:nvPr/>
          </p:nvCxnSpPr>
          <p:spPr>
            <a:xfrm rot="5400000">
              <a:off x="4519199" y="2241814"/>
              <a:ext cx="300" cy="3563400"/>
            </a:xfrm>
            <a:prstGeom prst="curvedConnector3">
              <a:avLst>
                <a:gd fmla="val -869394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14" name="Google Shape;114;p13"/>
            <p:cNvCxnSpPr>
              <a:stCxn id="109" idx="2"/>
              <a:endCxn id="97" idx="2"/>
            </p:cNvCxnSpPr>
            <p:nvPr/>
          </p:nvCxnSpPr>
          <p:spPr>
            <a:xfrm rot="5400000">
              <a:off x="3628349" y="1350964"/>
              <a:ext cx="300" cy="5345100"/>
            </a:xfrm>
            <a:prstGeom prst="curvedConnector3">
              <a:avLst>
                <a:gd fmla="val 707277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115" name="Google Shape;115;p13"/>
          <p:cNvGrpSpPr/>
          <p:nvPr/>
        </p:nvGrpSpPr>
        <p:grpSpPr>
          <a:xfrm>
            <a:off x="9122496" y="2193053"/>
            <a:ext cx="2218971" cy="2463989"/>
            <a:chOff x="6949442" y="2044932"/>
            <a:chExt cx="1781695" cy="1978429"/>
          </a:xfrm>
        </p:grpSpPr>
        <p:sp>
          <p:nvSpPr>
            <p:cNvPr id="116" name="Google Shape;116;p13"/>
            <p:cNvSpPr/>
            <p:nvPr/>
          </p:nvSpPr>
          <p:spPr>
            <a:xfrm>
              <a:off x="7434351" y="2044932"/>
              <a:ext cx="1296786" cy="1978429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Insight &amp; Policy Decision</a:t>
              </a:r>
              <a:endParaRPr/>
            </a:p>
          </p:txBody>
        </p:sp>
        <p:cxnSp>
          <p:nvCxnSpPr>
            <p:cNvPr id="117" name="Google Shape;117;p13"/>
            <p:cNvCxnSpPr>
              <a:stCxn id="109" idx="3"/>
              <a:endCxn id="116" idx="1"/>
            </p:cNvCxnSpPr>
            <p:nvPr/>
          </p:nvCxnSpPr>
          <p:spPr>
            <a:xfrm>
              <a:off x="6949442" y="3034147"/>
              <a:ext cx="484800" cy="0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118" name="Google Shape;118;p13"/>
          <p:cNvGrpSpPr/>
          <p:nvPr/>
        </p:nvGrpSpPr>
        <p:grpSpPr>
          <a:xfrm>
            <a:off x="1658030" y="4657042"/>
            <a:ext cx="8875911" cy="374"/>
            <a:chOff x="955944" y="4023364"/>
            <a:chExt cx="7126800" cy="300"/>
          </a:xfrm>
        </p:grpSpPr>
        <p:cxnSp>
          <p:nvCxnSpPr>
            <p:cNvPr id="119" name="Google Shape;119;p13"/>
            <p:cNvCxnSpPr>
              <a:stCxn id="116" idx="2"/>
              <a:endCxn id="109" idx="2"/>
            </p:cNvCxnSpPr>
            <p:nvPr/>
          </p:nvCxnSpPr>
          <p:spPr>
            <a:xfrm rot="5400000">
              <a:off x="7191744" y="3132664"/>
              <a:ext cx="300" cy="1781700"/>
            </a:xfrm>
            <a:prstGeom prst="curvedConnector3">
              <a:avLst>
                <a:gd fmla="val -2551173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20" name="Google Shape;120;p13"/>
            <p:cNvCxnSpPr>
              <a:stCxn id="116" idx="2"/>
              <a:endCxn id="103" idx="2"/>
            </p:cNvCxnSpPr>
            <p:nvPr/>
          </p:nvCxnSpPr>
          <p:spPr>
            <a:xfrm rot="5400000">
              <a:off x="6300894" y="2241814"/>
              <a:ext cx="300" cy="3563400"/>
            </a:xfrm>
            <a:prstGeom prst="curvedConnector3">
              <a:avLst>
                <a:gd fmla="val -1184725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21" name="Google Shape;121;p13"/>
            <p:cNvCxnSpPr>
              <a:stCxn id="116" idx="2"/>
              <a:endCxn id="99" idx="2"/>
            </p:cNvCxnSpPr>
            <p:nvPr/>
          </p:nvCxnSpPr>
          <p:spPr>
            <a:xfrm rot="5400000">
              <a:off x="5410044" y="1350964"/>
              <a:ext cx="300" cy="5345100"/>
            </a:xfrm>
            <a:prstGeom prst="curvedConnector3">
              <a:avLst>
                <a:gd fmla="val 812391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22" name="Google Shape;122;p13"/>
            <p:cNvCxnSpPr>
              <a:stCxn id="116" idx="2"/>
              <a:endCxn id="97" idx="2"/>
            </p:cNvCxnSpPr>
            <p:nvPr/>
          </p:nvCxnSpPr>
          <p:spPr>
            <a:xfrm rot="5400000">
              <a:off x="4519194" y="460114"/>
              <a:ext cx="300" cy="7126800"/>
            </a:xfrm>
            <a:prstGeom prst="curvedConnector3">
              <a:avLst>
                <a:gd fmla="val 2704394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/>
          <p:nvPr/>
        </p:nvSpPr>
        <p:spPr>
          <a:xfrm>
            <a:off x="1981201" y="1734044"/>
            <a:ext cx="8072203" cy="432198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b="1" lang="en-US" sz="18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float32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1.0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int_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array([1, 2, 4])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z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arange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dtype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uint8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z </a:t>
            </a:r>
            <a:br>
              <a:rPr lang="en-US" sz="18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array([0, 1, 2], dtype=uint8)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z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dtype </a:t>
            </a:r>
            <a:br>
              <a:rPr lang="en-US" sz="18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dtype('uint8') </a:t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2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NUMPY DATATYPES</a:t>
            </a:r>
            <a:endParaRPr/>
          </a:p>
        </p:txBody>
      </p:sp>
      <p:sp>
        <p:nvSpPr>
          <p:cNvPr id="210" name="Google Shape;210;p22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22"/>
          <p:cNvSpPr txBox="1"/>
          <p:nvPr/>
        </p:nvSpPr>
        <p:spPr>
          <a:xfrm>
            <a:off x="6656814" y="6534436"/>
            <a:ext cx="49467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[FSU]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NUMPY ARRAYS</a:t>
            </a:r>
            <a:endParaRPr/>
          </a:p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There are a couple of mechanisms for creating arrays in NumPy: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 </a:t>
            </a:r>
            <a:r>
              <a:rPr b="0" lang="en-US"/>
              <a:t>Conversion from other Python structures (e.g., lists, tuples)</a:t>
            </a:r>
            <a:endParaRPr/>
          </a:p>
          <a:p>
            <a:pPr indent="-342900" lvl="1" marL="800100" rtl="0" algn="l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Any sequence-like data can be mapped to a ndarray</a:t>
            </a:r>
            <a:endParaRPr b="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 Built-in NumPy array creation (e.g., </a:t>
            </a:r>
            <a:r>
              <a:rPr b="0" lang="en-US">
                <a:latin typeface="Courier New"/>
                <a:ea typeface="Courier New"/>
                <a:cs typeface="Courier New"/>
                <a:sym typeface="Courier New"/>
              </a:rPr>
              <a:t>arange</a:t>
            </a:r>
            <a:r>
              <a:rPr b="0" lang="en-US"/>
              <a:t>, </a:t>
            </a:r>
            <a:r>
              <a:rPr b="0" lang="en-US">
                <a:latin typeface="Courier New"/>
                <a:ea typeface="Courier New"/>
                <a:cs typeface="Courier New"/>
                <a:sym typeface="Courier New"/>
              </a:rPr>
              <a:t>ones</a:t>
            </a:r>
            <a:r>
              <a:rPr b="0" lang="en-US"/>
              <a:t>, </a:t>
            </a:r>
            <a:r>
              <a:rPr b="0" lang="en-US">
                <a:latin typeface="Courier New"/>
                <a:ea typeface="Courier New"/>
                <a:cs typeface="Courier New"/>
                <a:sym typeface="Courier New"/>
              </a:rPr>
              <a:t>zeros</a:t>
            </a:r>
            <a:r>
              <a:rPr b="0" lang="en-US"/>
              <a:t>, etc.)</a:t>
            </a:r>
            <a:endParaRPr/>
          </a:p>
          <a:p>
            <a:pPr indent="-342900" lvl="1" marL="800100" rtl="0" algn="l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Create arrays with all zeros, all ones, increasing numbers from 0 to 1 etc.</a:t>
            </a:r>
            <a:endParaRPr b="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 Reading arrays from disk, either from standard or custom formats (e.g., reading in from a CSV file)</a:t>
            </a:r>
            <a:endParaRPr/>
          </a:p>
        </p:txBody>
      </p:sp>
      <p:sp>
        <p:nvSpPr>
          <p:cNvPr id="218" name="Google Shape;218;p23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23"/>
          <p:cNvSpPr txBox="1"/>
          <p:nvPr/>
        </p:nvSpPr>
        <p:spPr>
          <a:xfrm>
            <a:off x="6656814" y="6534436"/>
            <a:ext cx="49467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[FSU]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NUMPY ARRAYS</a:t>
            </a:r>
            <a:endParaRPr/>
          </a:p>
        </p:txBody>
      </p:sp>
      <p:sp>
        <p:nvSpPr>
          <p:cNvPr id="225" name="Google Shape;225;p24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In general, any numerical data that is stored in an array-like container can be converted to an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ndarray</a:t>
            </a:r>
            <a:r>
              <a:rPr lang="en-US"/>
              <a:t> through use of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array() </a:t>
            </a:r>
            <a:r>
              <a:rPr lang="en-US"/>
              <a:t>function. The most obvious examples are sequence types like lists and tuples. </a:t>
            </a:r>
            <a:endParaRPr/>
          </a:p>
        </p:txBody>
      </p:sp>
      <p:sp>
        <p:nvSpPr>
          <p:cNvPr id="226" name="Google Shape;226;p24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1981201" y="3256296"/>
            <a:ext cx="8072203" cy="309163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([[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],[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],(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1j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)])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([[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0.j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0.j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0.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0.j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0.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0.j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1.j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0.j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6656814" y="6534436"/>
            <a:ext cx="49467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[FSU]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NUMPY ARRAYS</a:t>
            </a:r>
            <a:endParaRPr/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Creating arrays from scratch in NumPy: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 </a:t>
            </a:r>
            <a:r>
              <a:rPr b="0" lang="en-US">
                <a:latin typeface="Courier New"/>
                <a:ea typeface="Courier New"/>
                <a:cs typeface="Courier New"/>
                <a:sym typeface="Courier New"/>
              </a:rPr>
              <a:t>zeros(shape)</a:t>
            </a:r>
            <a:r>
              <a:rPr b="0" lang="en-US"/>
              <a:t>– creates an array filled with 0 values with the specified shape. The default </a:t>
            </a:r>
            <a:r>
              <a:rPr b="0" lang="en-US">
                <a:latin typeface="Courier New"/>
                <a:ea typeface="Courier New"/>
                <a:cs typeface="Courier New"/>
                <a:sym typeface="Courier New"/>
              </a:rPr>
              <a:t>dtype</a:t>
            </a:r>
            <a:r>
              <a:rPr b="0" lang="en-US"/>
              <a:t> is </a:t>
            </a:r>
            <a:r>
              <a:rPr b="0" lang="en-US">
                <a:latin typeface="Courier New"/>
                <a:ea typeface="Courier New"/>
                <a:cs typeface="Courier New"/>
                <a:sym typeface="Courier New"/>
              </a:rPr>
              <a:t>float64</a:t>
            </a:r>
            <a:r>
              <a:rPr b="0" lang="en-US"/>
              <a:t>.</a:t>
            </a:r>
            <a:br>
              <a:rPr b="0" lang="en-US"/>
            </a:br>
            <a:endParaRPr b="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 </a:t>
            </a:r>
            <a:r>
              <a:rPr b="0" lang="en-US">
                <a:latin typeface="Courier New"/>
                <a:ea typeface="Courier New"/>
                <a:cs typeface="Courier New"/>
                <a:sym typeface="Courier New"/>
              </a:rPr>
              <a:t>ones(shape)</a:t>
            </a:r>
            <a:r>
              <a:rPr b="0" lang="en-US"/>
              <a:t> – creates an array filled with 1 values.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 </a:t>
            </a:r>
            <a:r>
              <a:rPr b="0" lang="en-US">
                <a:latin typeface="Courier New"/>
                <a:ea typeface="Courier New"/>
                <a:cs typeface="Courier New"/>
                <a:sym typeface="Courier New"/>
              </a:rPr>
              <a:t>arange()</a:t>
            </a:r>
            <a:r>
              <a:rPr b="0" lang="en-US"/>
              <a:t> – like Python’s built-in </a:t>
            </a:r>
            <a:r>
              <a:rPr b="0" lang="en-US"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br>
              <a:rPr lang="en-US"/>
            </a:br>
            <a:endParaRPr/>
          </a:p>
        </p:txBody>
      </p:sp>
      <p:sp>
        <p:nvSpPr>
          <p:cNvPr id="236" name="Google Shape;236;p25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1977797" y="2953066"/>
            <a:ext cx="8072203" cy="64294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zeros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array([[ 0., 0., 0.], [ 0., 0., 0.]]) 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1977797" y="4541137"/>
            <a:ext cx="8072203" cy="200207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arange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array([0, 1, 2, 3, 4, 5, 6, 7, 8, 9])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arange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dtype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array([ 2., 3., 4., 5., 6., 7., 8., 9.])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arange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array([ 2. , 2.2, 2.4, 2.6, 2.8]) 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6656814" y="6534436"/>
            <a:ext cx="49467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[FSU]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NUMPY ARRAYS</a:t>
            </a:r>
            <a:endParaRPr/>
          </a:p>
        </p:txBody>
      </p:sp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linspace()</a:t>
            </a:r>
            <a:r>
              <a:rPr lang="en-US"/>
              <a:t>– creates arrays with a specified number of elements, and spaced equally between the specified beginning and end values.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random.random(shape)</a:t>
            </a:r>
            <a:r>
              <a:rPr lang="en-US"/>
              <a:t> – creates arrays with random floats over the interval [0,1).</a:t>
            </a:r>
            <a:endParaRPr/>
          </a:p>
        </p:txBody>
      </p:sp>
      <p:sp>
        <p:nvSpPr>
          <p:cNvPr id="246" name="Google Shape;246;p26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26"/>
          <p:cNvSpPr/>
          <p:nvPr/>
        </p:nvSpPr>
        <p:spPr>
          <a:xfrm>
            <a:off x="1755098" y="4172935"/>
            <a:ext cx="8072203" cy="200207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array([[ 0.75688597, 0.41759916, 0.35007419],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[ 0.77164187, 0.05869089, 0.98792864]]) 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6"/>
          <p:cNvSpPr/>
          <p:nvPr/>
        </p:nvSpPr>
        <p:spPr>
          <a:xfrm>
            <a:off x="1755098" y="2543845"/>
            <a:ext cx="8072203" cy="750169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linspace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array([ 1. , 1.6, 2.2, 2.8, 3.4, 4. ]) 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6656814" y="6534436"/>
            <a:ext cx="49467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[FSU]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NUMPY ARRAYS</a:t>
            </a:r>
            <a:endParaRPr/>
          </a:p>
        </p:txBody>
      </p:sp>
      <p:sp>
        <p:nvSpPr>
          <p:cNvPr id="255" name="Google Shape;255;p27"/>
          <p:cNvSpPr txBox="1"/>
          <p:nvPr>
            <p:ph idx="1" type="body"/>
          </p:nvPr>
        </p:nvSpPr>
        <p:spPr>
          <a:xfrm>
            <a:off x="609600" y="1752601"/>
            <a:ext cx="4108704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Printing an array can be done with the print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statement (Python 2)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function (Python 3)</a:t>
            </a:r>
            <a:endParaRPr/>
          </a:p>
        </p:txBody>
      </p:sp>
      <p:sp>
        <p:nvSpPr>
          <p:cNvPr id="256" name="Google Shape;256;p27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5166610" y="538716"/>
            <a:ext cx="5213272" cy="58874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b="1" lang="en-US" sz="18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arange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(a)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[0 1 2]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array([0, 1, 2])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arange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reshape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(b)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[[0 1 2]  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[3 4 5]  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[6 7 8]]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arange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reshape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(c)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[[[0 1]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[2 3]]  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[[4 5]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[6 7]]] 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6656814" y="6534436"/>
            <a:ext cx="49467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[FSU]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INDEXING</a:t>
            </a:r>
            <a:endParaRPr/>
          </a:p>
        </p:txBody>
      </p:sp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Single-dimension indexing is accomplished as usual.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Multi-dimensional arrays support multi-dimensional indexing.  </a:t>
            </a:r>
            <a:endParaRPr/>
          </a:p>
        </p:txBody>
      </p:sp>
      <p:sp>
        <p:nvSpPr>
          <p:cNvPr id="265" name="Google Shape;265;p28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28"/>
          <p:cNvSpPr/>
          <p:nvPr/>
        </p:nvSpPr>
        <p:spPr>
          <a:xfrm>
            <a:off x="1934979" y="2188563"/>
            <a:ext cx="8072203" cy="1648919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arange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2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[-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8 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8"/>
          <p:cNvSpPr/>
          <p:nvPr/>
        </p:nvSpPr>
        <p:spPr>
          <a:xfrm>
            <a:off x="1919989" y="4477950"/>
            <a:ext cx="8072203" cy="155592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shape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# now x is 2-dimensional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8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,-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9 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INDEXING</a:t>
            </a:r>
            <a:endParaRPr/>
          </a:p>
        </p:txBody>
      </p:sp>
      <p:sp>
        <p:nvSpPr>
          <p:cNvPr id="273" name="Google Shape;273;p29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Using fewer dimensions to index will result in a subarray: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This means that </a:t>
            </a: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x[i, j] == x[i][j] </a:t>
            </a:r>
            <a:r>
              <a:rPr lang="en-US"/>
              <a:t>but the second method is less efficient.</a:t>
            </a:r>
            <a:endParaRPr/>
          </a:p>
        </p:txBody>
      </p:sp>
      <p:sp>
        <p:nvSpPr>
          <p:cNvPr id="274" name="Google Shape;274;p29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1981201" y="2188568"/>
            <a:ext cx="8072203" cy="166095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arange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shape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array([0, 1, 2, 3, 4]) 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INDEXING</a:t>
            </a:r>
            <a:endParaRPr/>
          </a:p>
        </p:txBody>
      </p:sp>
      <p:sp>
        <p:nvSpPr>
          <p:cNvPr id="281" name="Google Shape;281;p30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Slicing is possible just as it is for typical Python sequences: </a:t>
            </a:r>
            <a:endParaRPr/>
          </a:p>
        </p:txBody>
      </p:sp>
      <p:sp>
        <p:nvSpPr>
          <p:cNvPr id="282" name="Google Shape;282;p30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30"/>
          <p:cNvSpPr/>
          <p:nvPr/>
        </p:nvSpPr>
        <p:spPr>
          <a:xfrm>
            <a:off x="1981201" y="2188567"/>
            <a:ext cx="8072203" cy="322163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arange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array([2, 3, 4])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[:-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array([0, 1, 2])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array([1, 3, 5])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arange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reshape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,::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array([[ 7, 10, 13], [21, 24, 27]]) 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ARRAY OPERATIONS</a:t>
            </a:r>
            <a:endParaRPr/>
          </a:p>
        </p:txBody>
      </p:sp>
      <p:sp>
        <p:nvSpPr>
          <p:cNvPr id="289" name="Google Shape;289;p31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Basic operations apply element-wise. The result is a new array with the resultant elements. </a:t>
            </a:r>
            <a:endParaRPr/>
          </a:p>
        </p:txBody>
      </p:sp>
      <p:sp>
        <p:nvSpPr>
          <p:cNvPr id="290" name="Google Shape;290;p31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31"/>
          <p:cNvSpPr/>
          <p:nvPr/>
        </p:nvSpPr>
        <p:spPr>
          <a:xfrm>
            <a:off x="1981201" y="2233239"/>
            <a:ext cx="8072203" cy="453735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arange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arange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array([0, 2, 4, 6, 8])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array([0, 0, 0, 0, 0])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array([ 0,  1,  4,  9, 16])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array([False, False, False, False,  True], dtype=bool)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sin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array([ 0., 8.41470985, 9.09297427, 1.41120008, -7.56802495])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array([ 0,  1,  4,  9, 16]) 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NEXT FEW CLASSES</a:t>
            </a:r>
            <a:endParaRPr/>
          </a:p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0" lIns="91425" spcFirstLastPara="1" rIns="91425" wrap="square" tIns="45700">
            <a:normAutofit fontScale="77500" lnSpcReduction="2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/>
              <a:t>NumPy: Python Library for Manipulating nD Arrays</a:t>
            </a:r>
            <a:endParaRPr/>
          </a:p>
          <a:p>
            <a:pPr indent="0" lvl="1" marL="457200" rtl="0" algn="l">
              <a:spcBef>
                <a:spcPts val="910"/>
              </a:spcBef>
              <a:spcAft>
                <a:spcPts val="0"/>
              </a:spcAft>
              <a:buSzPct val="100000"/>
              <a:buNone/>
            </a:pPr>
            <a:r>
              <a:rPr b="0" lang="en-US"/>
              <a:t>Multidimensional Arrays, and a variety of operations including Linear Algebra</a:t>
            </a:r>
            <a:endParaRPr/>
          </a:p>
          <a:p>
            <a:pPr indent="0" lvl="1" marL="45720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/>
              <a:t>Pandas: Python Library for Manipulating Tabular Data </a:t>
            </a:r>
            <a:endParaRPr/>
          </a:p>
          <a:p>
            <a:pPr indent="0" lvl="1" marL="457200" rtl="0" algn="l">
              <a:spcBef>
                <a:spcPts val="910"/>
              </a:spcBef>
              <a:spcAft>
                <a:spcPts val="0"/>
              </a:spcAft>
              <a:buSzPct val="100000"/>
              <a:buNone/>
            </a:pPr>
            <a:r>
              <a:rPr lang="en-US"/>
              <a:t>Series, Tables (also called </a:t>
            </a:r>
            <a:r>
              <a:rPr b="1" lang="en-US"/>
              <a:t>DataFrames</a:t>
            </a:r>
            <a:r>
              <a:rPr lang="en-US"/>
              <a:t>)</a:t>
            </a:r>
            <a:endParaRPr/>
          </a:p>
          <a:p>
            <a:pPr indent="0" lvl="1" marL="45720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en-US"/>
              <a:t>Many operations to manipulate and combine tables/series</a:t>
            </a:r>
            <a:endParaRPr/>
          </a:p>
          <a:p>
            <a:pPr indent="0" lvl="1" marL="45720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/>
              <a:t>Relational Databases</a:t>
            </a:r>
            <a:endParaRPr/>
          </a:p>
          <a:p>
            <a:pPr indent="0" lvl="1" marL="457200" rtl="0" algn="l">
              <a:spcBef>
                <a:spcPts val="910"/>
              </a:spcBef>
              <a:spcAft>
                <a:spcPts val="0"/>
              </a:spcAft>
              <a:buSzPct val="100000"/>
              <a:buNone/>
            </a:pPr>
            <a:r>
              <a:rPr lang="en-US"/>
              <a:t>Tables/Relations, and SQL (similar to Pandas operations)</a:t>
            </a:r>
            <a:endParaRPr/>
          </a:p>
          <a:p>
            <a:pPr indent="0" lvl="1" marL="45720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4.    Apache Spark</a:t>
            </a:r>
            <a:endParaRPr/>
          </a:p>
          <a:p>
            <a:pPr indent="0" lvl="1" marL="274320" rtl="0" algn="l">
              <a:spcBef>
                <a:spcPts val="91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Sets of objects or key-value pairs </a:t>
            </a:r>
            <a:endParaRPr/>
          </a:p>
          <a:p>
            <a:pPr indent="0" lvl="1" marL="2743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MapReduce and SQL-like operations</a:t>
            </a:r>
            <a:endParaRPr/>
          </a:p>
        </p:txBody>
      </p:sp>
      <p:sp>
        <p:nvSpPr>
          <p:cNvPr id="130" name="Google Shape;130;p14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ARRAY OPERATIONS</a:t>
            </a:r>
            <a:endParaRPr/>
          </a:p>
        </p:txBody>
      </p:sp>
      <p:sp>
        <p:nvSpPr>
          <p:cNvPr id="297" name="Google Shape;297;p32"/>
          <p:cNvSpPr txBox="1"/>
          <p:nvPr>
            <p:ph idx="1" type="body"/>
          </p:nvPr>
        </p:nvSpPr>
        <p:spPr>
          <a:xfrm>
            <a:off x="609600" y="1752601"/>
            <a:ext cx="3614928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Since multiplication is done element-wise, you need to specifically perform a dot product to perform matrix multiplication. </a:t>
            </a:r>
            <a:endParaRPr/>
          </a:p>
        </p:txBody>
      </p:sp>
      <p:sp>
        <p:nvSpPr>
          <p:cNvPr id="298" name="Google Shape;298;p32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6096000" y="1602621"/>
            <a:ext cx="5213272" cy="497332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zeros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reshape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array([[ 0.,  0.],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 [ 0.,  0.]])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arange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reshape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array([[0, 1],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 [2, 3]])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array([[ 0.,  0.],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 [ 0.,  3.]])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dot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array([[ 0.,  1.],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 [ 2.,  3.]]) 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ARRAY OPERATIONS</a:t>
            </a:r>
            <a:endParaRPr/>
          </a:p>
        </p:txBody>
      </p:sp>
      <p:sp>
        <p:nvSpPr>
          <p:cNvPr id="305" name="Google Shape;305;p33"/>
          <p:cNvSpPr txBox="1"/>
          <p:nvPr>
            <p:ph idx="1" type="body"/>
          </p:nvPr>
        </p:nvSpPr>
        <p:spPr>
          <a:xfrm>
            <a:off x="609600" y="1752601"/>
            <a:ext cx="3925824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There are also some built-in methods of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ndarray</a:t>
            </a:r>
            <a:r>
              <a:rPr lang="en-US"/>
              <a:t> objects.</a:t>
            </a:r>
            <a:br>
              <a:rPr lang="en-US"/>
            </a:br>
            <a:br>
              <a:rPr lang="en-US"/>
            </a:br>
            <a:r>
              <a:rPr lang="en-US"/>
              <a:t>Universal functions which may also be applied include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exp</a:t>
            </a:r>
            <a:r>
              <a:rPr lang="en-US"/>
              <a:t>,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sqrt</a:t>
            </a:r>
            <a:r>
              <a:rPr lang="en-US"/>
              <a:t>,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add</a:t>
            </a:r>
            <a:r>
              <a:rPr lang="en-US"/>
              <a:t>,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sin</a:t>
            </a:r>
            <a:r>
              <a:rPr lang="en-US"/>
              <a:t>, </a:t>
            </a:r>
            <a:br>
              <a:rPr lang="en-US"/>
            </a:br>
            <a:r>
              <a:rPr lang="en-US">
                <a:latin typeface="Courier"/>
                <a:ea typeface="Courier"/>
                <a:cs typeface="Courier"/>
                <a:sym typeface="Courier"/>
              </a:rPr>
              <a:t>cos</a:t>
            </a:r>
            <a:r>
              <a:rPr lang="en-US"/>
              <a:t>, etc.</a:t>
            </a:r>
            <a:endParaRPr/>
          </a:p>
        </p:txBody>
      </p:sp>
      <p:sp>
        <p:nvSpPr>
          <p:cNvPr id="306" name="Google Shape;306;p33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p33"/>
          <p:cNvSpPr/>
          <p:nvPr/>
        </p:nvSpPr>
        <p:spPr>
          <a:xfrm>
            <a:off x="6096000" y="1558244"/>
            <a:ext cx="5213272" cy="497332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array([[ 0.68166391, 0.98943098, 0.69361582],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[ 0.78888081, 0.62197125, 0.40517936]])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4.1807421388722164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0.4051793610379143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axis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array([ 0.78888081, 0.98943098, 0.69361582])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axis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array([ 0.68166391, 0.40517936]) 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 Black"/>
              <a:buNone/>
            </a:pPr>
            <a:r>
              <a:rPr lang="en-US" sz="2800"/>
              <a:t>ARRAY OPERATIONS</a:t>
            </a:r>
            <a:endParaRPr/>
          </a:p>
        </p:txBody>
      </p:sp>
      <p:sp>
        <p:nvSpPr>
          <p:cNvPr id="313" name="Google Shape;313;p34"/>
          <p:cNvSpPr txBox="1"/>
          <p:nvPr>
            <p:ph idx="1" type="body"/>
          </p:nvPr>
        </p:nvSpPr>
        <p:spPr>
          <a:xfrm>
            <a:off x="609600" y="1752601"/>
            <a:ext cx="359664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An array shape can be manipulated by a number of methods.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resize(size)</a:t>
            </a:r>
            <a:r>
              <a:rPr lang="en-US"/>
              <a:t> will modify an array in place.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reshape(size)</a:t>
            </a:r>
            <a:r>
              <a:rPr lang="en-US"/>
              <a:t> will return a copy of the array with a new shape.  </a:t>
            </a:r>
            <a:endParaRPr/>
          </a:p>
        </p:txBody>
      </p:sp>
      <p:sp>
        <p:nvSpPr>
          <p:cNvPr id="314" name="Google Shape;314;p34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p34"/>
          <p:cNvSpPr/>
          <p:nvPr/>
        </p:nvSpPr>
        <p:spPr>
          <a:xfrm>
            <a:off x="5431943" y="376537"/>
            <a:ext cx="5798513" cy="63493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floor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(a)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[[ 9. 8. 7. 9.]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[ 7. 5. 9. 7.]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[ 8. 2. 7. 5.]]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shape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(3, 4)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ravel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array([ 9., 8., 7., 9., 7., 5., 9., 7., 8., 2., 7., 5.])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shape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(a)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[[ 9. 8.]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[ 7. 9.]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[ 7. 5.]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[ 9. 7.]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[ 8. 2.]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[ 7. 5.]]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transpose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array([[ 9., 7., 7., 9., 8., 7.],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[ 8., 9., 5., 7., 2., 5.]]) 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LINEAR ALGEBRA</a:t>
            </a:r>
            <a:endParaRPr/>
          </a:p>
        </p:txBody>
      </p:sp>
      <p:sp>
        <p:nvSpPr>
          <p:cNvPr id="321" name="Google Shape;321;p35"/>
          <p:cNvSpPr txBox="1"/>
          <p:nvPr>
            <p:ph idx="1" type="body"/>
          </p:nvPr>
        </p:nvSpPr>
        <p:spPr>
          <a:xfrm>
            <a:off x="609600" y="1752601"/>
            <a:ext cx="432816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One of the most common reasons for using the NumPy package is its linear algebra module.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It’s like Matlab, but free!</a:t>
            </a:r>
            <a:endParaRPr/>
          </a:p>
        </p:txBody>
      </p:sp>
      <p:sp>
        <p:nvSpPr>
          <p:cNvPr id="322" name="Google Shape;322;p35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35"/>
          <p:cNvSpPr/>
          <p:nvPr/>
        </p:nvSpPr>
        <p:spPr>
          <a:xfrm>
            <a:off x="5937123" y="2420875"/>
            <a:ext cx="457200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6096000" y="1842995"/>
            <a:ext cx="4833249" cy="419277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b="1" lang="en-US" sz="18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numpy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linalg </a:t>
            </a:r>
            <a:r>
              <a:rPr b="1" lang="en-US" sz="18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array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([[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3.0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4.0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(a)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[[ 1. 2.]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[ 3. 4.]]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transpose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array([[ 1., 3.],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[ 2., 4.]])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inv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# inverse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array([[-2. , 1. ],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[ 1.5, -0.5]]) 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>
            <p:ph type="title"/>
          </p:nvPr>
        </p:nvSpPr>
        <p:spPr>
          <a:xfrm rot="-5400000">
            <a:off x="-2417050" y="2677161"/>
            <a:ext cx="67259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LINEAR ALGEBRA</a:t>
            </a:r>
            <a:endParaRPr/>
          </a:p>
        </p:txBody>
      </p:sp>
      <p:sp>
        <p:nvSpPr>
          <p:cNvPr id="330" name="Google Shape;330;p36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1" name="Google Shape;331;p36"/>
          <p:cNvSpPr txBox="1"/>
          <p:nvPr/>
        </p:nvSpPr>
        <p:spPr>
          <a:xfrm>
            <a:off x="4004872" y="2967335"/>
            <a:ext cx="41822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(We’ll talk about this stuff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needed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March/April machine learning and statistics lectures.)</a:t>
            </a:r>
            <a:endParaRPr/>
          </a:p>
        </p:txBody>
      </p:sp>
      <p:sp>
        <p:nvSpPr>
          <p:cNvPr id="332" name="Google Shape;332;p36"/>
          <p:cNvSpPr/>
          <p:nvPr/>
        </p:nvSpPr>
        <p:spPr>
          <a:xfrm>
            <a:off x="2575814" y="565878"/>
            <a:ext cx="8610770" cy="572624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eye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# unit 2x2 matrix; "eye" represents "I"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array([[ 1., 0.],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[ 0., 1.]])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array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([[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dot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# matrix product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array([[-1., 0.],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[ 0., -1.]])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trace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# trace (sum of elements on diagonal)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array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([[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solve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# solve linear matrix equation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array([[-3.],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[ 4.]])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eig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# get eigenvalues/eigenvectors of matrix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(array([ 0.+1.j, 0.-1.j]),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array([[ 0.70710678+0.j, 0.70710678+0.j], </a:t>
            </a:r>
            <a:b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 [ 0.00000000-0.70710678j, 0.00000000+0.70710678j]])) 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SCIPY?</a:t>
            </a:r>
            <a:endParaRPr/>
          </a:p>
        </p:txBody>
      </p:sp>
      <p:sp>
        <p:nvSpPr>
          <p:cNvPr id="338" name="Google Shape;338;p37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In its own words: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Basically, SciPy contains various tools and functions for solving common problems in </a:t>
            </a:r>
            <a:r>
              <a:rPr lang="en-US">
                <a:solidFill>
                  <a:schemeClr val="dk2"/>
                </a:solidFill>
              </a:rPr>
              <a:t>scientific</a:t>
            </a:r>
            <a:r>
              <a:rPr lang="en-US"/>
              <a:t> computing. </a:t>
            </a:r>
            <a:endParaRPr/>
          </a:p>
        </p:txBody>
      </p:sp>
      <p:sp>
        <p:nvSpPr>
          <p:cNvPr id="339" name="Google Shape;339;p37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2301316" y="2484770"/>
            <a:ext cx="7299884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SciPy is a collection of mathematical algorithms and convenience functions </a:t>
            </a: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built on the NumPy extension</a:t>
            </a:r>
            <a: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Python. It adds significant power to the interactive Python session by providing the user with high-level commands and classes for manipulating and visualizing data.</a:t>
            </a:r>
            <a:endParaRPr/>
          </a:p>
        </p:txBody>
      </p:sp>
      <p:pic>
        <p:nvPicPr>
          <p:cNvPr id="341" name="Google Shape;34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9070" y="426504"/>
            <a:ext cx="2093330" cy="2058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SCIPY</a:t>
            </a:r>
            <a:endParaRPr/>
          </a:p>
        </p:txBody>
      </p:sp>
      <p:sp>
        <p:nvSpPr>
          <p:cNvPr id="347" name="Google Shape;347;p38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SciPy gives you access to a ton of specialized mathematical functionality.</a:t>
            </a:r>
            <a:endParaRPr/>
          </a:p>
          <a:p>
            <a:pPr indent="-342900" lvl="0" marL="342900" rtl="0" algn="l">
              <a:spcBef>
                <a:spcPts val="8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>
                <a:solidFill>
                  <a:schemeClr val="dk2"/>
                </a:solidFill>
              </a:rPr>
              <a:t>Just know it exists.</a:t>
            </a:r>
            <a:r>
              <a:rPr lang="en-US"/>
              <a:t> 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We won’t use it much in this class.</a:t>
            </a:r>
            <a:endParaRPr/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Some functionality:</a:t>
            </a:r>
            <a:endParaRPr/>
          </a:p>
          <a:p>
            <a:pPr indent="-342900" lvl="0" marL="34290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Special mathematical functions (scipy.special) -- elliptic, bessel, etc.</a:t>
            </a:r>
            <a:endParaRPr/>
          </a:p>
          <a:p>
            <a:pPr indent="-342900" lvl="0" marL="34290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Integration (scipy.integrate)</a:t>
            </a:r>
            <a:endParaRPr/>
          </a:p>
          <a:p>
            <a:pPr indent="-342900" lvl="0" marL="34290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Optimization (scipy.optimize)</a:t>
            </a:r>
            <a:endParaRPr/>
          </a:p>
          <a:p>
            <a:pPr indent="-342900" lvl="0" marL="34290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Interpolation (scipy.interpolate)</a:t>
            </a:r>
            <a:endParaRPr/>
          </a:p>
          <a:p>
            <a:pPr indent="-342900" lvl="0" marL="34290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Fourier Transforms (scipy.fftpack)</a:t>
            </a:r>
            <a:endParaRPr/>
          </a:p>
          <a:p>
            <a:pPr indent="-342900" lvl="0" marL="34290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Signal Processing (scipy.signal)</a:t>
            </a:r>
            <a:endParaRPr/>
          </a:p>
          <a:p>
            <a:pPr indent="-342900" lvl="0" marL="34290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Linear Algebra (scipy.linalg)</a:t>
            </a:r>
            <a:endParaRPr/>
          </a:p>
          <a:p>
            <a:pPr indent="-342900" lvl="0" marL="34290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Compressed Sparse Graph Routines (scipy.sparse.csgraph)</a:t>
            </a:r>
            <a:endParaRPr/>
          </a:p>
          <a:p>
            <a:pPr indent="-342900" lvl="0" marL="34290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Spatial data structures and algorithms (scipy.spatial)</a:t>
            </a:r>
            <a:endParaRPr/>
          </a:p>
          <a:p>
            <a:pPr indent="-342900" lvl="0" marL="34290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Statistics (scipy.stats)</a:t>
            </a:r>
            <a:endParaRPr/>
          </a:p>
          <a:p>
            <a:pPr indent="-342900" lvl="0" marL="34290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Multidimensional image processing (scipy.ndimage)</a:t>
            </a:r>
            <a:endParaRPr/>
          </a:p>
          <a:p>
            <a:pPr indent="-342900" lvl="0" marL="34290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Data IO (scipy.io) – overlaps with pandas, covers some other formats</a:t>
            </a:r>
            <a:endParaRPr/>
          </a:p>
        </p:txBody>
      </p:sp>
      <p:sp>
        <p:nvSpPr>
          <p:cNvPr id="348" name="Google Shape;348;p38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ONE SCIPY EXAMPLE</a:t>
            </a:r>
            <a:endParaRPr/>
          </a:p>
        </p:txBody>
      </p:sp>
      <p:sp>
        <p:nvSpPr>
          <p:cNvPr id="354" name="Google Shape;354;p39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We can’t possibly tour all of the SciPy library and, even if we did, it might be a little boring.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Often, you’ll be able to find higher-level modules that will work around your need to directly call low-level SciPy functions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Say you want to compute an integral:</a:t>
            </a:r>
            <a:endParaRPr/>
          </a:p>
        </p:txBody>
      </p:sp>
      <p:grpSp>
        <p:nvGrpSpPr>
          <p:cNvPr id="355" name="Google Shape;355;p39"/>
          <p:cNvGrpSpPr/>
          <p:nvPr/>
        </p:nvGrpSpPr>
        <p:grpSpPr>
          <a:xfrm>
            <a:off x="3013330" y="4091046"/>
            <a:ext cx="6134793" cy="2177646"/>
            <a:chOff x="1489329" y="4091046"/>
            <a:chExt cx="6134793" cy="2177646"/>
          </a:xfrm>
        </p:grpSpPr>
        <p:pic>
          <p:nvPicPr>
            <p:cNvPr id="356" name="Google Shape;356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55453" y="4091046"/>
              <a:ext cx="3168669" cy="21776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" name="Google Shape;357;p39"/>
            <p:cNvSpPr txBox="1"/>
            <p:nvPr/>
          </p:nvSpPr>
          <p:spPr>
            <a:xfrm>
              <a:off x="1489329" y="4575184"/>
              <a:ext cx="2513046" cy="12093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sp>
        <p:nvSpPr>
          <p:cNvPr id="358" name="Google Shape;358;p39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SCIPY.INTEGRATE</a:t>
            </a:r>
            <a:endParaRPr/>
          </a:p>
        </p:txBody>
      </p:sp>
      <p:sp>
        <p:nvSpPr>
          <p:cNvPr id="365" name="Google Shape;365;p40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98" r="0" t="-97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366" name="Google Shape;366;p40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7" name="Google Shape;367;p40"/>
          <p:cNvSpPr/>
          <p:nvPr/>
        </p:nvSpPr>
        <p:spPr>
          <a:xfrm>
            <a:off x="1981201" y="3339852"/>
            <a:ext cx="8164995" cy="272820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res </a:t>
            </a:r>
            <a:r>
              <a:rPr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scipy</a:t>
            </a:r>
            <a:r>
              <a:rPr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integrate</a:t>
            </a:r>
            <a:r>
              <a:rPr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quad</a:t>
            </a:r>
            <a:r>
              <a:rPr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sin</a:t>
            </a:r>
            <a:r>
              <a:rPr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(res)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(2.0, 2.220446049250313e-14)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# 2 with a very small error margin!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res </a:t>
            </a:r>
            <a:r>
              <a:rPr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scipy</a:t>
            </a:r>
            <a:r>
              <a:rPr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integrate</a:t>
            </a:r>
            <a:r>
              <a:rPr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quad</a:t>
            </a:r>
            <a:r>
              <a:rPr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sin</a:t>
            </a:r>
            <a:r>
              <a:rPr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inf</a:t>
            </a:r>
            <a:r>
              <a:rPr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inf</a:t>
            </a:r>
            <a:r>
              <a:rPr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(res)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(0.0, 0.0)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# Integral does not converge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SCIPY.INTEGRATE</a:t>
            </a:r>
            <a:endParaRPr/>
          </a:p>
        </p:txBody>
      </p:sp>
      <p:sp>
        <p:nvSpPr>
          <p:cNvPr id="373" name="Google Shape;373;p41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Let’s say that we don’t have a function object, we only have some (</a:t>
            </a:r>
            <a:r>
              <a:rPr i="1" lang="en-US"/>
              <a:t>x</a:t>
            </a:r>
            <a:r>
              <a:rPr lang="en-US"/>
              <a:t>,</a:t>
            </a:r>
            <a:r>
              <a:rPr i="1" lang="en-US"/>
              <a:t>y</a:t>
            </a:r>
            <a:r>
              <a:rPr lang="en-US"/>
              <a:t>) samples that “define” our function.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We can estimate the integral using the trapezoidal rule.  </a:t>
            </a:r>
            <a:endParaRPr/>
          </a:p>
        </p:txBody>
      </p:sp>
      <p:sp>
        <p:nvSpPr>
          <p:cNvPr id="374" name="Google Shape;374;p41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5" name="Google Shape;375;p41"/>
          <p:cNvSpPr/>
          <p:nvPr/>
        </p:nvSpPr>
        <p:spPr>
          <a:xfrm>
            <a:off x="1981200" y="2971332"/>
            <a:ext cx="8224956" cy="362434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sample_x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linspace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sample_y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sin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sample_x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# Creating 1,000 samples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result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scipy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integrate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trapz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sample_y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sample_x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(result)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1.99999835177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sample_x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linspace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9CC99"/>
                </a:solidFill>
                <a:latin typeface="Courier New"/>
                <a:ea typeface="Courier New"/>
                <a:cs typeface="Courier New"/>
                <a:sym typeface="Courier New"/>
              </a:rPr>
              <a:t>1000000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sample_y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sin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sample_x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# Creating 1,000,000 samples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result 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scipy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integrate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trapz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sample_y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sample_x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(result) </a:t>
            </a:r>
            <a:b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NEXT FEW CLASSES</a:t>
            </a:r>
            <a:endParaRPr/>
          </a:p>
        </p:txBody>
      </p:sp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0" lIns="91425" spcFirstLastPara="1" rIns="91425" wrap="square" tIns="45700">
            <a:normAutofit fontScale="77500" lnSpcReduction="2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>
                <a:solidFill>
                  <a:schemeClr val="dk2"/>
                </a:solidFill>
              </a:rPr>
              <a:t>NumPy: Python Library for Manipulating nD Arrays</a:t>
            </a:r>
            <a:endParaRPr/>
          </a:p>
          <a:p>
            <a:pPr indent="0" lvl="1" marL="457200" rtl="0" algn="l">
              <a:spcBef>
                <a:spcPts val="910"/>
              </a:spcBef>
              <a:spcAft>
                <a:spcPts val="0"/>
              </a:spcAft>
              <a:buSzPct val="100000"/>
              <a:buNone/>
            </a:pPr>
            <a:r>
              <a:rPr b="0" lang="en-US">
                <a:solidFill>
                  <a:schemeClr val="dk2"/>
                </a:solidFill>
              </a:rPr>
              <a:t>Multidimensional Arrays, and a variety of operations including Linear Algebra</a:t>
            </a:r>
            <a:endParaRPr/>
          </a:p>
          <a:p>
            <a:pPr indent="0" lvl="1" marL="45720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/>
              <a:t>Pandas: Python Library for Manipulating Tabular Data </a:t>
            </a:r>
            <a:endParaRPr/>
          </a:p>
          <a:p>
            <a:pPr indent="0" lvl="1" marL="457200" rtl="0" algn="l">
              <a:spcBef>
                <a:spcPts val="910"/>
              </a:spcBef>
              <a:spcAft>
                <a:spcPts val="0"/>
              </a:spcAft>
              <a:buSzPct val="100000"/>
              <a:buNone/>
            </a:pPr>
            <a:r>
              <a:rPr lang="en-US"/>
              <a:t>Series, Tables (also called </a:t>
            </a:r>
            <a:r>
              <a:rPr b="1" lang="en-US"/>
              <a:t>DataFrames</a:t>
            </a:r>
            <a:r>
              <a:rPr lang="en-US"/>
              <a:t>)</a:t>
            </a:r>
            <a:endParaRPr/>
          </a:p>
          <a:p>
            <a:pPr indent="0" lvl="1" marL="45720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en-US"/>
              <a:t>Many operations to manipulate and combine tables/series</a:t>
            </a:r>
            <a:endParaRPr/>
          </a:p>
          <a:p>
            <a:pPr indent="0" lvl="1" marL="45720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/>
              <a:t>Relational Databases</a:t>
            </a:r>
            <a:endParaRPr/>
          </a:p>
          <a:p>
            <a:pPr indent="0" lvl="1" marL="457200" rtl="0" algn="l">
              <a:spcBef>
                <a:spcPts val="910"/>
              </a:spcBef>
              <a:spcAft>
                <a:spcPts val="0"/>
              </a:spcAft>
              <a:buSzPct val="100000"/>
              <a:buNone/>
            </a:pPr>
            <a:r>
              <a:rPr lang="en-US"/>
              <a:t>Tables/Relations, and SQL (similar to Pandas operations)</a:t>
            </a:r>
            <a:endParaRPr/>
          </a:p>
          <a:p>
            <a:pPr indent="0" lvl="1" marL="45720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4.    Apache Spark</a:t>
            </a:r>
            <a:endParaRPr/>
          </a:p>
          <a:p>
            <a:pPr indent="0" lvl="1" marL="274320" rtl="0" algn="l">
              <a:spcBef>
                <a:spcPts val="91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Sets of objects or key-value pairs </a:t>
            </a:r>
            <a:endParaRPr/>
          </a:p>
          <a:p>
            <a:pPr indent="0" lvl="1" marL="2743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MapReduce and SQL-like operations</a:t>
            </a:r>
            <a:endParaRPr/>
          </a:p>
        </p:txBody>
      </p:sp>
      <p:sp>
        <p:nvSpPr>
          <p:cNvPr id="138" name="Google Shape;138;p15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2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WRAP UP: FIRST PART</a:t>
            </a:r>
            <a:endParaRPr/>
          </a:p>
        </p:txBody>
      </p:sp>
      <p:sp>
        <p:nvSpPr>
          <p:cNvPr id="381" name="Google Shape;381;p42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Shift thinking from imperative coding to operations on datasets</a:t>
            </a:r>
            <a:br>
              <a:rPr lang="en-US"/>
            </a:br>
            <a:r>
              <a:rPr lang="en-US"/>
              <a:t>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Numpy: A low-level abstraction that gives us really fast multi-dimensional arrays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Next class: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Pandas: Higher-level tabular abstraction and operations to manipulate and combine tables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Reading Homework focuses on Pandas and SQL</a:t>
            </a:r>
            <a:endParaRPr/>
          </a:p>
        </p:txBody>
      </p:sp>
      <p:sp>
        <p:nvSpPr>
          <p:cNvPr id="382" name="Google Shape;382;p42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NUMERIC &amp; SCIENTIFIC APPLICATIONS</a:t>
            </a:r>
            <a:endParaRPr/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Number of third-party packages available for numerical and scientific computing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These include: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 </a:t>
            </a:r>
            <a:r>
              <a:rPr b="0" lang="en-US"/>
              <a:t>NumPy/SciPy – numerical and scientific function libraries.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 numba – Python compiler that support JIT compilation.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 ALGLIB – numerical analysis library.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 pandas – high-performance data structures and data analysis tools.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 pyGSL – Python interface for GNU Scientific Library.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 ScientificPython – collection of scientific computing modules.</a:t>
            </a:r>
            <a:endParaRPr/>
          </a:p>
        </p:txBody>
      </p:sp>
      <p:sp>
        <p:nvSpPr>
          <p:cNvPr id="146" name="Google Shape;146;p16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16"/>
          <p:cNvSpPr txBox="1"/>
          <p:nvPr/>
        </p:nvSpPr>
        <p:spPr>
          <a:xfrm>
            <a:off x="5234951" y="6534436"/>
            <a:ext cx="49467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Many, many thanks to: FSU CIS4930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NUMPY AND FRIENDS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By far, the most commonly used packages are those in the NumPy stack.  These packages include: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 </a:t>
            </a:r>
            <a:r>
              <a:rPr b="0" lang="en-US"/>
              <a:t>NumPy: similar functionality as Matlab</a:t>
            </a:r>
            <a:endParaRPr b="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 SciPy: integrates many other packages like NumPy</a:t>
            </a:r>
            <a:endParaRPr b="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 Matplotlib &amp; Seaborn – plotting libraries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 iPython via Jupyter – interactive computing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 Pandas – data analysis library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 SymPy – symbolic computation library</a:t>
            </a:r>
            <a:endParaRPr/>
          </a:p>
        </p:txBody>
      </p:sp>
      <p:sp>
        <p:nvSpPr>
          <p:cNvPr id="154" name="Google Shape;154;p17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5234951" y="6534436"/>
            <a:ext cx="49467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[FSU]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THE NUMPY STACK</a:t>
            </a:r>
            <a:endParaRPr/>
          </a:p>
        </p:txBody>
      </p:sp>
      <p:sp>
        <p:nvSpPr>
          <p:cNvPr id="162" name="Google Shape;162;p18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9000" y="2034381"/>
            <a:ext cx="7264400" cy="381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8"/>
          <p:cNvGrpSpPr/>
          <p:nvPr/>
        </p:nvGrpSpPr>
        <p:grpSpPr>
          <a:xfrm>
            <a:off x="216260" y="4706912"/>
            <a:ext cx="5295125" cy="1251664"/>
            <a:chOff x="-1307741" y="4706912"/>
            <a:chExt cx="5295125" cy="1251664"/>
          </a:xfrm>
        </p:grpSpPr>
        <p:cxnSp>
          <p:nvCxnSpPr>
            <p:cNvPr id="165" name="Google Shape;165;p18"/>
            <p:cNvCxnSpPr/>
            <p:nvPr/>
          </p:nvCxnSpPr>
          <p:spPr>
            <a:xfrm flipH="1" rot="10800000">
              <a:off x="-590810" y="4706912"/>
              <a:ext cx="2584502" cy="747086"/>
            </a:xfrm>
            <a:prstGeom prst="straightConnector1">
              <a:avLst/>
            </a:prstGeom>
            <a:noFill/>
            <a:ln cap="flat" cmpd="sng" w="41275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66" name="Google Shape;166;p18"/>
            <p:cNvCxnSpPr/>
            <p:nvPr/>
          </p:nvCxnSpPr>
          <p:spPr>
            <a:xfrm flipH="1" rot="10800000">
              <a:off x="537584" y="4706912"/>
              <a:ext cx="3449800" cy="747086"/>
            </a:xfrm>
            <a:prstGeom prst="straightConnector1">
              <a:avLst/>
            </a:prstGeom>
            <a:noFill/>
            <a:ln cap="flat" cmpd="sng" w="41275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67" name="Google Shape;167;p18"/>
            <p:cNvCxnSpPr/>
            <p:nvPr/>
          </p:nvCxnSpPr>
          <p:spPr>
            <a:xfrm flipH="1" rot="10800000">
              <a:off x="1257119" y="5410200"/>
              <a:ext cx="2730265" cy="268539"/>
            </a:xfrm>
            <a:prstGeom prst="straightConnector1">
              <a:avLst/>
            </a:prstGeom>
            <a:noFill/>
            <a:ln cap="flat" cmpd="sng" w="41275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sp>
          <p:nvSpPr>
            <p:cNvPr id="168" name="Google Shape;168;p18"/>
            <p:cNvSpPr txBox="1"/>
            <p:nvPr/>
          </p:nvSpPr>
          <p:spPr>
            <a:xfrm>
              <a:off x="-1307741" y="5496911"/>
              <a:ext cx="25690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Today/next class</a:t>
              </a:r>
              <a:endParaRPr/>
            </a:p>
          </p:txBody>
        </p:sp>
      </p:grpSp>
      <p:sp>
        <p:nvSpPr>
          <p:cNvPr id="169" name="Google Shape;169;p18"/>
          <p:cNvSpPr txBox="1"/>
          <p:nvPr/>
        </p:nvSpPr>
        <p:spPr>
          <a:xfrm>
            <a:off x="6634047" y="6534436"/>
            <a:ext cx="49467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Image from Continuum Analytics</a:t>
            </a:r>
            <a:endParaRPr/>
          </a:p>
        </p:txBody>
      </p:sp>
      <p:grpSp>
        <p:nvGrpSpPr>
          <p:cNvPr id="170" name="Google Shape;170;p18"/>
          <p:cNvGrpSpPr/>
          <p:nvPr/>
        </p:nvGrpSpPr>
        <p:grpSpPr>
          <a:xfrm>
            <a:off x="7772400" y="4706912"/>
            <a:ext cx="3448154" cy="1482496"/>
            <a:chOff x="6248400" y="4706911"/>
            <a:chExt cx="3448154" cy="1482496"/>
          </a:xfrm>
        </p:grpSpPr>
        <p:cxnSp>
          <p:nvCxnSpPr>
            <p:cNvPr id="171" name="Google Shape;171;p18"/>
            <p:cNvCxnSpPr/>
            <p:nvPr/>
          </p:nvCxnSpPr>
          <p:spPr>
            <a:xfrm rot="10800000">
              <a:off x="6248400" y="4706911"/>
              <a:ext cx="2237221" cy="823765"/>
            </a:xfrm>
            <a:prstGeom prst="straightConnector1">
              <a:avLst/>
            </a:prstGeom>
            <a:noFill/>
            <a:ln cap="flat" cmpd="sng" w="41275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sp>
          <p:nvSpPr>
            <p:cNvPr id="172" name="Google Shape;172;p18"/>
            <p:cNvSpPr txBox="1"/>
            <p:nvPr/>
          </p:nvSpPr>
          <p:spPr>
            <a:xfrm>
              <a:off x="7753246" y="5727742"/>
              <a:ext cx="19433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Later </a:t>
              </a:r>
              <a:endParaRPr/>
            </a:p>
          </p:txBody>
        </p:sp>
      </p:grpSp>
      <p:grpSp>
        <p:nvGrpSpPr>
          <p:cNvPr id="173" name="Google Shape;173;p18"/>
          <p:cNvGrpSpPr/>
          <p:nvPr/>
        </p:nvGrpSpPr>
        <p:grpSpPr>
          <a:xfrm>
            <a:off x="3322821" y="1434216"/>
            <a:ext cx="7337564" cy="2762634"/>
            <a:chOff x="1798821" y="1434215"/>
            <a:chExt cx="7337564" cy="2762634"/>
          </a:xfrm>
        </p:grpSpPr>
        <p:cxnSp>
          <p:nvCxnSpPr>
            <p:cNvPr id="174" name="Google Shape;174;p18"/>
            <p:cNvCxnSpPr/>
            <p:nvPr/>
          </p:nvCxnSpPr>
          <p:spPr>
            <a:xfrm flipH="1">
              <a:off x="5188289" y="2151087"/>
              <a:ext cx="2395135" cy="2045762"/>
            </a:xfrm>
            <a:prstGeom prst="straightConnector1">
              <a:avLst/>
            </a:prstGeom>
            <a:noFill/>
            <a:ln cap="flat" cmpd="sng" w="41275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sp>
          <p:nvSpPr>
            <p:cNvPr id="175" name="Google Shape;175;p18"/>
            <p:cNvSpPr txBox="1"/>
            <p:nvPr/>
          </p:nvSpPr>
          <p:spPr>
            <a:xfrm>
              <a:off x="7418345" y="1434215"/>
              <a:ext cx="171804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Mid- &amp; Late-semester</a:t>
              </a:r>
              <a:endParaRPr/>
            </a:p>
          </p:txBody>
        </p:sp>
        <p:cxnSp>
          <p:nvCxnSpPr>
            <p:cNvPr id="176" name="Google Shape;176;p18"/>
            <p:cNvCxnSpPr/>
            <p:nvPr/>
          </p:nvCxnSpPr>
          <p:spPr>
            <a:xfrm flipH="1">
              <a:off x="3352801" y="2034379"/>
              <a:ext cx="4230623" cy="2162470"/>
            </a:xfrm>
            <a:prstGeom prst="straightConnector1">
              <a:avLst/>
            </a:prstGeom>
            <a:noFill/>
            <a:ln cap="flat" cmpd="sng" w="41275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77" name="Google Shape;177;p18"/>
            <p:cNvCxnSpPr/>
            <p:nvPr/>
          </p:nvCxnSpPr>
          <p:spPr>
            <a:xfrm flipH="1">
              <a:off x="1798821" y="1809639"/>
              <a:ext cx="5784603" cy="2373892"/>
            </a:xfrm>
            <a:prstGeom prst="straightConnector1">
              <a:avLst/>
            </a:prstGeom>
            <a:noFill/>
            <a:ln cap="flat" cmpd="sng" w="41275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NUMPY</a:t>
            </a:r>
            <a:endParaRPr/>
          </a:p>
        </p:txBody>
      </p:sp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Among other things, NumPy contains: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 </a:t>
            </a:r>
            <a:r>
              <a:rPr b="0" lang="en-US"/>
              <a:t>A powerful </a:t>
            </a:r>
            <a:r>
              <a:rPr b="0" i="1" lang="en-US"/>
              <a:t>n</a:t>
            </a:r>
            <a:r>
              <a:rPr b="0" lang="en-US"/>
              <a:t>-dimensional array object.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 Sophisticated (broadcasting/universal) functions.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 Tools for integrating C/C++ and Fortran code.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 Useful linear algebra, Fourier transform, and random number capabilities, etc.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Besides its obvious scientific uses, NumPy can also be used as an efficient multi-dimensional container of generic data. </a:t>
            </a:r>
            <a:endParaRPr/>
          </a:p>
        </p:txBody>
      </p:sp>
      <p:sp>
        <p:nvSpPr>
          <p:cNvPr id="185" name="Google Shape;185;p19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6" name="Google Shape;1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2886" y="5315258"/>
            <a:ext cx="2676629" cy="150560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/>
        </p:nvSpPr>
        <p:spPr>
          <a:xfrm>
            <a:off x="6656814" y="6534436"/>
            <a:ext cx="49467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[FSU]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NUMPY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ndarray</a:t>
            </a:r>
            <a:r>
              <a:rPr lang="en-US"/>
              <a:t> object: an </a:t>
            </a:r>
            <a:r>
              <a:rPr i="1" lang="en-US"/>
              <a:t>n</a:t>
            </a:r>
            <a:r>
              <a:rPr lang="en-US"/>
              <a:t>-dimensional array of homogeneous data types, with many operations being performed in compiled code for performance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Several important differences between NumPy arrays and the standard Python sequences: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 </a:t>
            </a:r>
            <a:r>
              <a:rPr b="0" lang="en-US"/>
              <a:t>NumPy arrays have a fixed size. Modifying the size means creating a new array.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 NumPy arrays must be of the same data type, but this can include Python objects – may not get performance benefits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 More efficient mathematical operations than built-in sequence types. </a:t>
            </a:r>
            <a:endParaRPr/>
          </a:p>
        </p:txBody>
      </p:sp>
      <p:sp>
        <p:nvSpPr>
          <p:cNvPr id="194" name="Google Shape;194;p20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6656814" y="6534436"/>
            <a:ext cx="49467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[FSU]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NUMPY DATATYPES</a:t>
            </a:r>
            <a:endParaRPr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Wider variety of data types than are built-in to the Python language by default.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Defined by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numpy.dtype</a:t>
            </a:r>
            <a:r>
              <a:rPr lang="en-US"/>
              <a:t> class and include: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 intc (same as a C integer) and intp (used for indexing)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 int8, int16, int32, int64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 uint8, uint16, uint32, uint64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 float16, float32, float64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 complex64, complex128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 bool_, int_, float_, complex_ are shorthand for defaults.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These can be used as functions to cast literals or sequence types, as well as arguments to NumPy functions that accept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dtype</a:t>
            </a:r>
            <a:r>
              <a:rPr lang="en-US"/>
              <a:t> keyword argument.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6656814" y="6534436"/>
            <a:ext cx="49467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[FSU]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