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59" r:id="rId6"/>
    <p:sldId id="261" r:id="rId7"/>
    <p:sldId id="268" r:id="rId8"/>
    <p:sldId id="269" r:id="rId9"/>
    <p:sldId id="270" r:id="rId10"/>
    <p:sldId id="271" r:id="rId11"/>
    <p:sldId id="276" r:id="rId12"/>
    <p:sldId id="277" r:id="rId13"/>
    <p:sldId id="278" r:id="rId14"/>
    <p:sldId id="272" r:id="rId15"/>
    <p:sldId id="273" r:id="rId16"/>
    <p:sldId id="275" r:id="rId17"/>
    <p:sldId id="281" r:id="rId18"/>
    <p:sldId id="279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DFFC-EB85-4C80-B396-69DCD5C4CD6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2802D-7A38-4FF1-8B7F-51746D04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72CF-CBF7-4551-9D3A-EEB2C8E0B39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1806-9B92-4773-8BDB-4DA48E9005AB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73B9-37E6-4A10-AA2B-7FF71D20AE9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D85A-E401-4507-A666-65599482F03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9337-228D-4D1D-B816-5FF90D0CC6D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101D-9627-4478-A47E-CE2E67623131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85F-B4F5-47DA-B8DB-4DFEEA1F22FF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C35-6CCC-47D5-9662-19136776B990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18A3-FC13-41A8-AFFE-874B0919CEE5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494-D922-47E3-9601-2C3921FD6E1C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CDD400-7402-4D3A-8018-DC2260717ED4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7C27D02-F903-4094-8A2E-AFD1775FD7BA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20398"/>
            <a:ext cx="6801612" cy="174345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Guannan Shen</a:t>
            </a:r>
          </a:p>
          <a:p>
            <a:r>
              <a:rPr lang="en-US" sz="3200" dirty="0" smtClean="0"/>
              <a:t>9/25/2018</a:t>
            </a:r>
          </a:p>
          <a:p>
            <a:r>
              <a:rPr lang="en-US" sz="3200" dirty="0" smtClean="0"/>
              <a:t>BIOS 7659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61" y="726502"/>
            <a:ext cx="9296878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Under RVM assumption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471" y="1417904"/>
            <a:ext cx="6309058" cy="33660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71691"/>
            <a:ext cx="3117072" cy="46166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Sum of square residuals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4954905"/>
            <a:ext cx="6524625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" y="3271105"/>
            <a:ext cx="3652548" cy="7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RVM Residual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23949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smtClean="0"/>
              <a:t>(</a:t>
            </a:r>
            <a:r>
              <a:rPr lang="en-US" sz="2200" dirty="0"/>
              <a:t>ab</a:t>
            </a:r>
            <a:r>
              <a:rPr lang="en-US" sz="2200" dirty="0" smtClean="0"/>
              <a:t>)</a:t>
            </a:r>
            <a:r>
              <a:rPr lang="en-US" sz="2200" baseline="30000" dirty="0" smtClean="0"/>
              <a:t>−1</a:t>
            </a:r>
            <a:r>
              <a:rPr lang="en-US" sz="2200" dirty="0" smtClean="0"/>
              <a:t>could </a:t>
            </a:r>
            <a:r>
              <a:rPr lang="en-US" sz="2200" dirty="0"/>
              <a:t>be thought of as an estimate of σ</a:t>
            </a:r>
            <a:r>
              <a:rPr lang="en-US" sz="2200" baseline="30000" dirty="0"/>
              <a:t>2</a:t>
            </a:r>
            <a:r>
              <a:rPr lang="en-US" sz="2200" dirty="0"/>
              <a:t> based on the </a:t>
            </a:r>
            <a:r>
              <a:rPr lang="en-US" sz="2200" dirty="0" smtClean="0"/>
              <a:t>shared variance distribution</a:t>
            </a:r>
          </a:p>
          <a:p>
            <a:r>
              <a:rPr lang="en-US" sz="2200" dirty="0" smtClean="0"/>
              <a:t>(n-k) and 2a can be considered as weighting parameters</a:t>
            </a:r>
          </a:p>
          <a:p>
            <a:r>
              <a:rPr lang="en-US" sz="2200" dirty="0"/>
              <a:t>W</a:t>
            </a:r>
            <a:r>
              <a:rPr lang="en-US" sz="2200" dirty="0" smtClean="0"/>
              <a:t>eighted average of (ab</a:t>
            </a:r>
            <a:r>
              <a:rPr lang="en-US" sz="2200" dirty="0"/>
              <a:t>)</a:t>
            </a:r>
            <a:r>
              <a:rPr lang="en-US" sz="2200" baseline="30000" dirty="0" smtClean="0"/>
              <a:t>−1</a:t>
            </a:r>
            <a:r>
              <a:rPr lang="en-US" sz="2200" dirty="0" smtClean="0"/>
              <a:t>and </a:t>
            </a:r>
            <a:r>
              <a:rPr lang="en-US" sz="2200" dirty="0"/>
              <a:t>the sample variance for the specific gene.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1475974"/>
            <a:ext cx="4202545" cy="820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65" y="1475974"/>
            <a:ext cx="4808717" cy="980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2708085"/>
            <a:ext cx="53625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49" y="1496292"/>
            <a:ext cx="5076269" cy="45904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t-tes</a:t>
            </a:r>
            <a:r>
              <a:rPr lang="en-US" sz="2200" dirty="0" smtClean="0"/>
              <a:t>t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9" y="1974850"/>
            <a:ext cx="4775777" cy="75753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58481" y="1496292"/>
            <a:ext cx="5710066" cy="459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F-test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9" y="2981613"/>
            <a:ext cx="5145409" cy="2320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4850"/>
            <a:ext cx="5604597" cy="37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Estimation of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450109"/>
            <a:ext cx="10317018" cy="48767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values </a:t>
            </a:r>
            <a:r>
              <a:rPr lang="en-US" sz="2200" b="1" i="1" dirty="0"/>
              <a:t>a</a:t>
            </a:r>
            <a:r>
              <a:rPr lang="en-US" sz="2200" dirty="0"/>
              <a:t> and </a:t>
            </a:r>
            <a:r>
              <a:rPr lang="en-US" sz="2200" b="1" i="1" dirty="0"/>
              <a:t>b</a:t>
            </a:r>
            <a:r>
              <a:rPr lang="en-US" sz="2200" dirty="0"/>
              <a:t> are assumed </a:t>
            </a:r>
            <a:r>
              <a:rPr lang="en-US" sz="2200" dirty="0" smtClean="0"/>
              <a:t>constant across </a:t>
            </a:r>
            <a:r>
              <a:rPr lang="en-US" sz="2200" dirty="0"/>
              <a:t>genes, so it is possible to use the data from all </a:t>
            </a:r>
            <a:r>
              <a:rPr lang="en-US" sz="2200" dirty="0" smtClean="0"/>
              <a:t>genes to </a:t>
            </a:r>
            <a:r>
              <a:rPr lang="en-US" sz="2200" dirty="0"/>
              <a:t>form an estimate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They recommend </a:t>
            </a:r>
            <a:r>
              <a:rPr lang="en-US" sz="2200" dirty="0"/>
              <a:t>numerically </a:t>
            </a:r>
            <a:r>
              <a:rPr lang="en-US" sz="2200" dirty="0" smtClean="0"/>
              <a:t>maximizing the </a:t>
            </a:r>
            <a:r>
              <a:rPr lang="en-US" sz="2200" dirty="0"/>
              <a:t>likelihood under the F-distribution with respect to </a:t>
            </a:r>
            <a:r>
              <a:rPr lang="en-US" sz="2200" b="1" i="1" dirty="0"/>
              <a:t>a</a:t>
            </a:r>
            <a:r>
              <a:rPr lang="en-US" sz="2200" dirty="0" smtClean="0"/>
              <a:t> and </a:t>
            </a:r>
            <a:r>
              <a:rPr lang="en-US" sz="2200" b="1" i="1" dirty="0"/>
              <a:t>b</a:t>
            </a:r>
            <a:r>
              <a:rPr lang="en-US" sz="2200" dirty="0"/>
              <a:t>. This provides more accurate estimates for </a:t>
            </a:r>
            <a:r>
              <a:rPr lang="en-US" sz="2200" b="1" i="1" dirty="0"/>
              <a:t>a</a:t>
            </a:r>
            <a:r>
              <a:rPr lang="en-US" sz="2200" dirty="0"/>
              <a:t> and </a:t>
            </a:r>
            <a:r>
              <a:rPr lang="en-US" sz="2200" b="1" i="1" dirty="0"/>
              <a:t>b</a:t>
            </a:r>
            <a:r>
              <a:rPr lang="en-US" sz="2200" dirty="0" smtClean="0"/>
              <a:t>. </a:t>
            </a:r>
          </a:p>
          <a:p>
            <a:r>
              <a:rPr lang="en-US" sz="2200" dirty="0" smtClean="0"/>
              <a:t>Correlation between genes will influence the estimation of </a:t>
            </a:r>
            <a:r>
              <a:rPr lang="en-US" sz="2200" b="1" i="1" dirty="0"/>
              <a:t>a</a:t>
            </a:r>
            <a:r>
              <a:rPr lang="en-US" sz="2200" dirty="0"/>
              <a:t> and </a:t>
            </a:r>
            <a:r>
              <a:rPr lang="en-US" sz="2200" b="1" i="1" dirty="0"/>
              <a:t>b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28562"/>
            <a:ext cx="6772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1673628"/>
            <a:ext cx="2309091" cy="4544292"/>
          </a:xfrm>
        </p:spPr>
        <p:txBody>
          <a:bodyPr>
            <a:normAutofit/>
          </a:bodyPr>
          <a:lstStyle/>
          <a:p>
            <a:r>
              <a:rPr lang="en-US" sz="2200" dirty="0"/>
              <a:t>2000 </a:t>
            </a:r>
            <a:r>
              <a:rPr lang="en-US" sz="2200" dirty="0" smtClean="0"/>
              <a:t>simulated data </a:t>
            </a:r>
            <a:r>
              <a:rPr lang="en-US" sz="2200" dirty="0"/>
              <a:t>sets, of the expressions of 6000 genes from 2 groups </a:t>
            </a:r>
            <a:r>
              <a:rPr lang="en-US" sz="2200" dirty="0" smtClean="0"/>
              <a:t>of 5/10 </a:t>
            </a:r>
            <a:r>
              <a:rPr lang="en-US" sz="2200" dirty="0"/>
              <a:t>samples each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values </a:t>
            </a:r>
            <a:r>
              <a:rPr lang="en-US" sz="2200" b="1" i="1" dirty="0"/>
              <a:t>a</a:t>
            </a:r>
            <a:r>
              <a:rPr lang="en-US" sz="2200" dirty="0"/>
              <a:t> = 3, </a:t>
            </a:r>
            <a:r>
              <a:rPr lang="en-US" sz="2200" b="1" i="1" dirty="0"/>
              <a:t>b</a:t>
            </a:r>
            <a:r>
              <a:rPr lang="en-US" sz="2200" dirty="0"/>
              <a:t> = </a:t>
            </a:r>
            <a:r>
              <a:rPr lang="en-US" sz="2200" dirty="0" smtClean="0"/>
              <a:t>1, based on their experience.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16" y="1703821"/>
            <a:ext cx="6838950" cy="398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248" y="1641908"/>
            <a:ext cx="69056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/>
              <a:t>SIMULATION 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19" y="1589390"/>
            <a:ext cx="4910439" cy="45093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72" y="1589389"/>
            <a:ext cx="5044786" cy="45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91165"/>
            <a:ext cx="7729728" cy="947235"/>
          </a:xfrm>
        </p:spPr>
        <p:txBody>
          <a:bodyPr/>
          <a:lstStyle/>
          <a:p>
            <a:r>
              <a:rPr lang="en-US" dirty="0" smtClean="0"/>
              <a:t>TEST OF assumption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41" y="1252691"/>
            <a:ext cx="4701823" cy="46223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03" y="1252691"/>
            <a:ext cx="4694993" cy="4622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18" y="5875046"/>
            <a:ext cx="52959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164" y="5927434"/>
            <a:ext cx="4686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EXPERIMENTAL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20" y="1616364"/>
            <a:ext cx="2863272" cy="441498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 DLBCL data</a:t>
            </a:r>
            <a:r>
              <a:rPr lang="en-US" sz="2200" dirty="0"/>
              <a:t>, and in particular the 83 ABC patients and 134 </a:t>
            </a:r>
            <a:r>
              <a:rPr lang="en-US" sz="2200" dirty="0" smtClean="0"/>
              <a:t>GCB patients.</a:t>
            </a:r>
          </a:p>
          <a:p>
            <a:r>
              <a:rPr lang="en-US" sz="2200" dirty="0" smtClean="0"/>
              <a:t>Repeatedly </a:t>
            </a:r>
            <a:r>
              <a:rPr lang="en-US" sz="2200" dirty="0"/>
              <a:t>took sub-samples </a:t>
            </a:r>
            <a:r>
              <a:rPr lang="en-US" sz="2200" dirty="0" smtClean="0"/>
              <a:t>of size </a:t>
            </a:r>
            <a:r>
              <a:rPr lang="en-US" sz="2200" dirty="0"/>
              <a:t>10 (5 GCB, 5 ABC) and 20 (10 GCB, 10 ABC</a:t>
            </a:r>
            <a:r>
              <a:rPr lang="en-US" sz="2200" dirty="0" smtClean="0"/>
              <a:t>), 2000 times. </a:t>
            </a:r>
          </a:p>
          <a:p>
            <a:r>
              <a:rPr lang="en-US" sz="2200" dirty="0"/>
              <a:t>Excluded all missing values, resulted in 6027 </a:t>
            </a:r>
            <a:r>
              <a:rPr lang="en-US" sz="2200" dirty="0" smtClean="0"/>
              <a:t>genes, to estimate </a:t>
            </a:r>
            <a:r>
              <a:rPr lang="en-US" sz="2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of </a:t>
            </a:r>
            <a:r>
              <a:rPr lang="en-US" sz="22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a</a:t>
            </a:r>
            <a:r>
              <a:rPr lang="en-US" sz="2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and </a:t>
            </a:r>
            <a:r>
              <a:rPr lang="en-US" sz="2200" b="1" i="1" dirty="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t>b.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52" y="1818842"/>
            <a:ext cx="6915150" cy="401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52" y="1818842"/>
            <a:ext cx="70580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Experimental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21" y="1570816"/>
            <a:ext cx="5240059" cy="45646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22" y="1570816"/>
            <a:ext cx="5104065" cy="45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459345"/>
            <a:ext cx="10317018" cy="489527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This method works. </a:t>
            </a:r>
          </a:p>
          <a:p>
            <a:r>
              <a:rPr lang="en-US" sz="2200" dirty="0" smtClean="0"/>
              <a:t>Easy </a:t>
            </a:r>
            <a:r>
              <a:rPr lang="en-US" sz="2200" dirty="0"/>
              <a:t>implementation. </a:t>
            </a:r>
            <a:endParaRPr lang="en-US" sz="2200" dirty="0" smtClean="0"/>
          </a:p>
          <a:p>
            <a:r>
              <a:rPr lang="en-US" sz="2400" dirty="0"/>
              <a:t>Recommended to use in the context of controlling the false discoveries (FDR). </a:t>
            </a:r>
            <a:endParaRPr lang="en-US" sz="2200" dirty="0"/>
          </a:p>
          <a:p>
            <a:r>
              <a:rPr lang="en-US" sz="2200" dirty="0"/>
              <a:t>Control correctly for type 1 error, while increasing the power, especially in </a:t>
            </a:r>
            <a:r>
              <a:rPr lang="en-US" sz="2200" b="1" dirty="0"/>
              <a:t>small sample size, small p-value and large fold change</a:t>
            </a:r>
            <a:r>
              <a:rPr lang="en-US" sz="2200" dirty="0"/>
              <a:t>. </a:t>
            </a:r>
          </a:p>
          <a:p>
            <a:r>
              <a:rPr lang="en-US" sz="2200" dirty="0" smtClean="0"/>
              <a:t>Concerns: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primary assumption of the RVM model is that </a:t>
            </a:r>
            <a:r>
              <a:rPr lang="en-US" sz="2000" dirty="0" smtClean="0"/>
              <a:t>the within </a:t>
            </a:r>
            <a:r>
              <a:rPr lang="en-US" sz="2000" dirty="0"/>
              <a:t>group variance is distributed according to an </a:t>
            </a:r>
            <a:r>
              <a:rPr lang="en-US" sz="2000" dirty="0" smtClean="0"/>
              <a:t>inverse gamma distribution, this assumption </a:t>
            </a:r>
            <a:r>
              <a:rPr lang="en-US" sz="2000" b="1" dirty="0" smtClean="0"/>
              <a:t>appears to be correct.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Large fold change for more power.</a:t>
            </a:r>
          </a:p>
          <a:p>
            <a:pPr lvl="1"/>
            <a:r>
              <a:rPr lang="en-US" sz="2000" dirty="0" smtClean="0"/>
              <a:t>Variability in parameters estimation. (</a:t>
            </a:r>
            <a:r>
              <a:rPr lang="en-US" sz="20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a</a:t>
            </a:r>
            <a:r>
              <a:rPr lang="en-US" sz="2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and </a:t>
            </a:r>
            <a:r>
              <a:rPr lang="en-US" sz="2000" b="1" i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b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Normalized log intensity, log2?</a:t>
            </a:r>
          </a:p>
          <a:p>
            <a:pPr lvl="1"/>
            <a:r>
              <a:rPr lang="en-US" sz="2000" dirty="0" smtClean="0"/>
              <a:t>The experimental data </a:t>
            </a:r>
            <a:r>
              <a:rPr lang="en-US" sz="2000" dirty="0" smtClean="0"/>
              <a:t>was tailored in the way as the scope of the simulation data.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8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644073"/>
            <a:ext cx="10317018" cy="444269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Approaches 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Method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Model formulation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Hypothesis testing for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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Application to t, F tests and ANOVA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Estimation of a, b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Simulation results</a:t>
            </a:r>
          </a:p>
          <a:p>
            <a:pPr lvl="1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Discussion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755" y="355093"/>
            <a:ext cx="7729728" cy="9472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89" y="1727200"/>
            <a:ext cx="3180159" cy="42402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239490"/>
          </a:xfrm>
        </p:spPr>
        <p:txBody>
          <a:bodyPr>
            <a:noAutofit/>
          </a:bodyPr>
          <a:lstStyle/>
          <a:p>
            <a:r>
              <a:rPr lang="en-US" sz="2400" dirty="0"/>
              <a:t>Conduct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differential expression (DE) </a:t>
            </a:r>
            <a:r>
              <a:rPr lang="en-US" sz="2400" dirty="0"/>
              <a:t>analysis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Expense</a:t>
            </a:r>
            <a:r>
              <a:rPr lang="en-US" sz="2400" dirty="0" smtClean="0"/>
              <a:t> </a:t>
            </a:r>
            <a:r>
              <a:rPr lang="en-US" sz="2400" dirty="0"/>
              <a:t>and limited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specimen</a:t>
            </a:r>
            <a:r>
              <a:rPr lang="en-US" sz="2400" dirty="0"/>
              <a:t> availability often lead to </a:t>
            </a:r>
            <a:r>
              <a:rPr lang="en-US" sz="2400" dirty="0" smtClean="0"/>
              <a:t>studies with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small sample sizes.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need </a:t>
            </a:r>
            <a:r>
              <a:rPr lang="en-US" sz="2400" dirty="0" smtClean="0"/>
              <a:t>of testing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 multitude of hypotheses </a:t>
            </a:r>
            <a:r>
              <a:rPr lang="en-US" sz="2400" dirty="0"/>
              <a:t>relating gene expression to </a:t>
            </a:r>
            <a:r>
              <a:rPr lang="en-US" sz="2400" dirty="0" smtClean="0"/>
              <a:t>other characteristics </a:t>
            </a:r>
            <a:r>
              <a:rPr lang="en-US" sz="2400" dirty="0"/>
              <a:t>of the </a:t>
            </a:r>
            <a:r>
              <a:rPr lang="en-US" sz="2400" dirty="0" smtClean="0"/>
              <a:t>samples.</a:t>
            </a:r>
          </a:p>
          <a:p>
            <a:r>
              <a:rPr lang="en-US" sz="2400" dirty="0" smtClean="0"/>
              <a:t>Using </a:t>
            </a:r>
            <a:r>
              <a:rPr lang="en-US" sz="2400" dirty="0" smtClean="0"/>
              <a:t>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linear model framework </a:t>
            </a:r>
            <a:r>
              <a:rPr lang="en-US" sz="2400" dirty="0" smtClean="0"/>
              <a:t>to model gene expression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t-test</a:t>
            </a:r>
            <a:r>
              <a:rPr lang="en-US" sz="2400" dirty="0"/>
              <a:t>, paired </a:t>
            </a:r>
            <a:r>
              <a:rPr lang="en-US" sz="2400" dirty="0" smtClean="0"/>
              <a:t>t-test </a:t>
            </a:r>
            <a:r>
              <a:rPr lang="en-US" sz="2400" dirty="0"/>
              <a:t>and F-test, </a:t>
            </a:r>
            <a:r>
              <a:rPr lang="en-US" sz="2400" dirty="0" smtClean="0"/>
              <a:t>and Analysis </a:t>
            </a:r>
            <a:r>
              <a:rPr lang="en-US" sz="2400" dirty="0"/>
              <a:t>of Variance (ANOVA)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How to estimate residual error (variance)?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23949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Small sample size</a:t>
            </a:r>
          </a:p>
          <a:p>
            <a:r>
              <a:rPr lang="en-US" sz="2200" b="1" dirty="0" smtClean="0"/>
              <a:t>Simple </a:t>
            </a:r>
            <a:r>
              <a:rPr lang="en-US" sz="2200" b="1" dirty="0" smtClean="0"/>
              <a:t>thoughts</a:t>
            </a:r>
          </a:p>
          <a:p>
            <a:pPr lvl="1"/>
            <a:r>
              <a:rPr lang="en-US" sz="2000" b="1" dirty="0" smtClean="0"/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Pooled</a:t>
            </a:r>
            <a:r>
              <a:rPr lang="en-US" sz="2000" b="1" dirty="0" smtClean="0"/>
              <a:t> the residual sum of squares across all genes</a:t>
            </a:r>
          </a:p>
          <a:p>
            <a:pPr lvl="2"/>
            <a:r>
              <a:rPr lang="en-US" sz="2000" b="1" dirty="0" smtClean="0"/>
              <a:t>Assumption</a:t>
            </a:r>
            <a:r>
              <a:rPr lang="en-US" sz="2000" b="1" dirty="0" smtClean="0"/>
              <a:t>: all genes share equal variance, which is unlikely to be true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2. </a:t>
            </a:r>
            <a:r>
              <a:rPr lang="en-US" sz="2000" b="1" dirty="0" smtClean="0"/>
              <a:t> </a:t>
            </a:r>
            <a:r>
              <a:rPr lang="en-US" sz="2000" b="1" dirty="0" smtClean="0"/>
              <a:t>Estimate the gene-specific residual variance,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individually </a:t>
            </a:r>
          </a:p>
          <a:p>
            <a:pPr lvl="2"/>
            <a:r>
              <a:rPr lang="en-US" sz="2000" b="1" dirty="0" smtClean="0"/>
              <a:t>No information shared between genes</a:t>
            </a:r>
          </a:p>
          <a:p>
            <a:pPr lvl="2"/>
            <a:r>
              <a:rPr lang="en-US" sz="2000" b="1" dirty="0" smtClean="0"/>
              <a:t>Reduce the degree of freedom</a:t>
            </a:r>
          </a:p>
          <a:p>
            <a:pPr lvl="2"/>
            <a:r>
              <a:rPr lang="en-US" sz="2000" b="1" dirty="0" smtClean="0"/>
              <a:t>Less power</a:t>
            </a:r>
            <a:endParaRPr lang="en-US" sz="2000" b="1" dirty="0" smtClean="0"/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Random Variance Model (RVM)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2394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hybrid approach: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i="1" dirty="0" smtClean="0"/>
              <a:t>It </a:t>
            </a:r>
            <a:r>
              <a:rPr lang="en-US" sz="2800" i="1" dirty="0"/>
              <a:t>is assumed </a:t>
            </a:r>
            <a:r>
              <a:rPr lang="en-US" sz="2800" i="1" dirty="0" smtClean="0"/>
              <a:t>that the </a:t>
            </a:r>
            <a:r>
              <a:rPr lang="en-US" sz="2800" i="1" dirty="0"/>
              <a:t>variance of the residuals change from gene to gene, </a:t>
            </a:r>
            <a:r>
              <a:rPr lang="en-US" sz="2800" i="1" dirty="0" smtClean="0"/>
              <a:t>but represent </a:t>
            </a:r>
            <a:r>
              <a:rPr lang="en-US" sz="2800" i="1" dirty="0"/>
              <a:t>random selections from a single distribution (inverse gamma distribution), </a:t>
            </a:r>
            <a:r>
              <a:rPr lang="en-US" sz="2800" i="1" dirty="0" smtClean="0"/>
              <a:t>whose parameters </a:t>
            </a:r>
            <a:r>
              <a:rPr lang="en-US" sz="2800" i="1" dirty="0"/>
              <a:t>are estimated across all genes.</a:t>
            </a:r>
            <a:endParaRPr lang="en-US" sz="2800" i="1" dirty="0" smtClean="0"/>
          </a:p>
          <a:p>
            <a:pPr lvl="1"/>
            <a:r>
              <a:rPr lang="en-US" sz="2800" dirty="0" smtClean="0"/>
              <a:t>Boost the residual degrees of freedom, more power</a:t>
            </a:r>
          </a:p>
          <a:p>
            <a:pPr lvl="1"/>
            <a:r>
              <a:rPr lang="en-US" sz="2800" dirty="0" smtClean="0"/>
              <a:t>Similar in form with standard linear model</a:t>
            </a:r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dirty="0" smtClean="0"/>
              <a:t>Model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378034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Build up the linear regression framework</a:t>
            </a:r>
          </a:p>
          <a:p>
            <a:pPr lvl="1"/>
            <a:r>
              <a:rPr lang="en-US" sz="2000" dirty="0" smtClean="0"/>
              <a:t>The t-test</a:t>
            </a:r>
            <a:r>
              <a:rPr lang="en-US" sz="2000" dirty="0"/>
              <a:t>, paired </a:t>
            </a:r>
            <a:r>
              <a:rPr lang="en-US" sz="2000" dirty="0" smtClean="0"/>
              <a:t>t-test </a:t>
            </a:r>
            <a:r>
              <a:rPr lang="en-US" sz="2000" dirty="0"/>
              <a:t>and F-test, </a:t>
            </a:r>
            <a:r>
              <a:rPr lang="en-US" sz="2000" dirty="0" smtClean="0"/>
              <a:t>and Analysis </a:t>
            </a:r>
            <a:r>
              <a:rPr lang="en-US" sz="2000" dirty="0"/>
              <a:t>of Variance (ANOVA) are actually special cases</a:t>
            </a:r>
          </a:p>
          <a:p>
            <a:r>
              <a:rPr lang="en-US" sz="2200" dirty="0" smtClean="0"/>
              <a:t>Equation</a:t>
            </a:r>
          </a:p>
          <a:p>
            <a:endParaRPr lang="en-US" sz="2200" b="1" dirty="0"/>
          </a:p>
          <a:p>
            <a:r>
              <a:rPr lang="en-US" sz="2200" dirty="0" smtClean="0"/>
              <a:t>Notations: 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b="1" dirty="0" smtClean="0"/>
              <a:t>y</a:t>
            </a:r>
            <a:r>
              <a:rPr lang="en-US" sz="2200" b="1" baseline="-25000" dirty="0" smtClean="0"/>
              <a:t>ij</a:t>
            </a:r>
            <a:r>
              <a:rPr lang="en-US" sz="2200" b="1" dirty="0" smtClean="0"/>
              <a:t>:</a:t>
            </a:r>
            <a:r>
              <a:rPr lang="en-US" sz="2200" dirty="0" smtClean="0"/>
              <a:t> normalized log intensity;        </a:t>
            </a:r>
            <a:r>
              <a:rPr lang="en-US" sz="2200" b="1" dirty="0"/>
              <a:t>x</a:t>
            </a:r>
            <a:r>
              <a:rPr lang="en-US" sz="2200" b="1" baseline="-25000" dirty="0"/>
              <a:t>i</a:t>
            </a:r>
            <a:r>
              <a:rPr lang="en-US" sz="2200" b="1" dirty="0"/>
              <a:t>: </a:t>
            </a:r>
            <a:r>
              <a:rPr lang="en-US" sz="2200" dirty="0" smtClean="0"/>
              <a:t>designed characteristics vectors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2200" b="1" dirty="0">
                <a:sym typeface="Symbol" panose="05050102010706020507" pitchFamily="18" charset="2"/>
              </a:rPr>
              <a:t></a:t>
            </a:r>
            <a:r>
              <a:rPr lang="en-US" sz="2200" b="1" baseline="-25000" dirty="0">
                <a:sym typeface="Symbol" panose="05050102010706020507" pitchFamily="18" charset="2"/>
              </a:rPr>
              <a:t>ij</a:t>
            </a:r>
            <a:r>
              <a:rPr lang="en-US" sz="2200" b="1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encompass both measurement error and biological variability</a:t>
            </a:r>
          </a:p>
          <a:p>
            <a:pPr marL="0" indent="0">
              <a:buNone/>
            </a:pP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b="1" dirty="0">
                <a:sym typeface="Symbol" panose="05050102010706020507" pitchFamily="18" charset="2"/>
              </a:rPr>
              <a:t>n</a:t>
            </a:r>
            <a:r>
              <a:rPr lang="en-US" sz="2200" b="1" dirty="0"/>
              <a:t>:</a:t>
            </a:r>
            <a:r>
              <a:rPr lang="en-US" sz="2200" b="1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the number of samples </a:t>
            </a:r>
            <a:r>
              <a:rPr lang="en-US" sz="2200" b="1" dirty="0">
                <a:sym typeface="Symbol" panose="05050102010706020507" pitchFamily="18" charset="2"/>
              </a:rPr>
              <a:t>m</a:t>
            </a:r>
            <a:r>
              <a:rPr lang="en-US" sz="2200" b="1" dirty="0"/>
              <a:t>: </a:t>
            </a:r>
            <a:r>
              <a:rPr lang="en-US" sz="2200" dirty="0" smtClean="0">
                <a:sym typeface="Symbol" panose="05050102010706020507" pitchFamily="18" charset="2"/>
              </a:rPr>
              <a:t>the number of genes </a:t>
            </a:r>
            <a:r>
              <a:rPr lang="en-US" sz="2200" b="1" dirty="0">
                <a:sym typeface="Symbol" panose="05050102010706020507" pitchFamily="18" charset="2"/>
              </a:rPr>
              <a:t>k</a:t>
            </a:r>
            <a:r>
              <a:rPr lang="en-US" sz="2200" b="1" dirty="0"/>
              <a:t>:</a:t>
            </a:r>
            <a:r>
              <a:rPr lang="en-US" sz="2200" b="1" dirty="0">
                <a:sym typeface="Symbol" panose="05050102010706020507" pitchFamily="18" charset="2"/>
              </a:rPr>
              <a:t> </a:t>
            </a:r>
            <a:r>
              <a:rPr lang="en-US" sz="2200" dirty="0" smtClean="0">
                <a:sym typeface="Symbol" panose="05050102010706020507" pitchFamily="18" charset="2"/>
              </a:rPr>
              <a:t>the dimension of </a:t>
            </a:r>
            <a:r>
              <a:rPr lang="en-US" sz="2200" baseline="-25000" dirty="0" smtClean="0">
                <a:sym typeface="Symbol" panose="05050102010706020507" pitchFamily="18" charset="2"/>
              </a:rPr>
              <a:t>j</a:t>
            </a:r>
          </a:p>
          <a:p>
            <a:pPr marL="0" indent="0">
              <a:buNone/>
            </a:pP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sym typeface="Symbol" panose="05050102010706020507" pitchFamily="18" charset="2"/>
              </a:rPr>
              <a:t>i</a:t>
            </a:r>
            <a:r>
              <a:rPr lang="en-US" sz="2200" dirty="0" smtClean="0">
                <a:sym typeface="Symbol" panose="05050102010706020507" pitchFamily="18" charset="2"/>
              </a:rPr>
              <a:t> is the index for samples, and j is for genes</a:t>
            </a:r>
            <a:endParaRPr lang="en-US" sz="22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200" b="1" dirty="0" smtClean="0">
                <a:sym typeface="Symbol" panose="05050102010706020507" pitchFamily="18" charset="2"/>
              </a:rPr>
              <a:t> X </a:t>
            </a:r>
            <a:r>
              <a:rPr lang="en-US" sz="2200" dirty="0" smtClean="0">
                <a:sym typeface="Symbol" panose="05050102010706020507" pitchFamily="18" charset="2"/>
              </a:rPr>
              <a:t>the </a:t>
            </a:r>
            <a:r>
              <a:rPr lang="en-US" sz="2200" dirty="0" err="1">
                <a:sym typeface="Symbol" panose="05050102010706020507" pitchFamily="18" charset="2"/>
              </a:rPr>
              <a:t>n×k</a:t>
            </a:r>
            <a:r>
              <a:rPr lang="en-US" sz="2200" dirty="0">
                <a:sym typeface="Symbol" panose="05050102010706020507" pitchFamily="18" charset="2"/>
              </a:rPr>
              <a:t> dimensional design </a:t>
            </a:r>
            <a:r>
              <a:rPr lang="en-US" sz="2200" dirty="0" smtClean="0">
                <a:sym typeface="Symbol" panose="05050102010706020507" pitchFamily="18" charset="2"/>
              </a:rPr>
              <a:t>matrix, assuming it is full rank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48" y="3178161"/>
            <a:ext cx="3644774" cy="6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b="1" dirty="0" smtClean="0">
                <a:sym typeface="Symbol" panose="05050102010706020507" pitchFamily="18" charset="2"/>
              </a:rPr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49071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Unknown parameters </a:t>
            </a:r>
            <a:r>
              <a:rPr lang="en-US" sz="2200" b="1" i="1" dirty="0" smtClean="0"/>
              <a:t>a</a:t>
            </a:r>
            <a:r>
              <a:rPr lang="en-US" sz="2200" dirty="0" smtClean="0"/>
              <a:t> and </a:t>
            </a:r>
            <a:r>
              <a:rPr lang="en-US" sz="2200" b="1" i="1" dirty="0"/>
              <a:t>b</a:t>
            </a:r>
            <a:r>
              <a:rPr lang="en-US" sz="2200" dirty="0" smtClean="0"/>
              <a:t>. </a:t>
            </a:r>
          </a:p>
          <a:p>
            <a:r>
              <a:rPr lang="en-US" sz="2200" dirty="0" smtClean="0"/>
              <a:t>E[</a:t>
            </a:r>
            <a:r>
              <a:rPr lang="en-US" sz="2200" dirty="0" smtClean="0">
                <a:sym typeface="Symbol" panose="05050102010706020507" pitchFamily="18" charset="2"/>
              </a:rPr>
              <a:t></a:t>
            </a:r>
            <a:r>
              <a:rPr lang="en-US" sz="2200" baseline="30000" dirty="0" smtClean="0">
                <a:sym typeface="Symbol" panose="05050102010706020507" pitchFamily="18" charset="2"/>
              </a:rPr>
              <a:t>-2</a:t>
            </a:r>
            <a:r>
              <a:rPr lang="en-US" sz="2200" dirty="0" smtClean="0"/>
              <a:t>] = </a:t>
            </a:r>
            <a:r>
              <a:rPr lang="en-US" sz="2200" b="1" i="1" dirty="0"/>
              <a:t>ab</a:t>
            </a:r>
          </a:p>
          <a:p>
            <a:r>
              <a:rPr lang="en-US" sz="2200" dirty="0"/>
              <a:t>Inverse-Gamma </a:t>
            </a:r>
            <a:r>
              <a:rPr lang="en-US" sz="2200" dirty="0"/>
              <a:t>distribution as a prior distribution of </a:t>
            </a:r>
            <a:r>
              <a:rPr lang="en-US" sz="2200" dirty="0"/>
              <a:t>variance is </a:t>
            </a:r>
            <a:r>
              <a:rPr lang="en-US" sz="2200" dirty="0"/>
              <a:t>a standard choice in Bayesian </a:t>
            </a:r>
            <a:r>
              <a:rPr lang="en-US" sz="2200" dirty="0"/>
              <a:t>analysis.</a:t>
            </a:r>
          </a:p>
          <a:p>
            <a:r>
              <a:rPr lang="en-US" sz="2200" dirty="0"/>
              <a:t>Computational</a:t>
            </a:r>
            <a:r>
              <a:rPr lang="en-US" sz="2200" dirty="0"/>
              <a:t> </a:t>
            </a:r>
            <a:r>
              <a:rPr lang="en-US" sz="2200" dirty="0"/>
              <a:t>convenience, the conjugate </a:t>
            </a:r>
            <a:r>
              <a:rPr lang="en-US" sz="2200" dirty="0" smtClean="0"/>
              <a:t>prior</a:t>
            </a:r>
          </a:p>
          <a:p>
            <a:r>
              <a:rPr lang="en-US" sz="2200" dirty="0" smtClean="0"/>
              <a:t>They showed later, this distribution appears </a:t>
            </a:r>
            <a:r>
              <a:rPr lang="en-US" sz="2200" dirty="0"/>
              <a:t>to be correct in </a:t>
            </a:r>
            <a:r>
              <a:rPr lang="en-US" sz="2200" dirty="0" smtClean="0"/>
              <a:t>actual experimental </a:t>
            </a:r>
            <a:r>
              <a:rPr lang="en-US" sz="2200" dirty="0"/>
              <a:t>data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39" y="1727202"/>
            <a:ext cx="3637321" cy="58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43" y="2569424"/>
            <a:ext cx="4530323" cy="7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9674"/>
            <a:ext cx="7729728" cy="947235"/>
          </a:xfrm>
        </p:spPr>
        <p:txBody>
          <a:bodyPr/>
          <a:lstStyle/>
          <a:p>
            <a:r>
              <a:rPr lang="en-US" b="1" dirty="0"/>
              <a:t>HYPOTHESIS TESTING FOR </a:t>
            </a:r>
            <a:r>
              <a:rPr lang="el-GR" i="1" dirty="0" smtClean="0">
                <a:sym typeface="Symbol" panose="05050102010706020507" pitchFamily="18" charset="2"/>
              </a:rPr>
              <a:t>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10" y="1727202"/>
            <a:ext cx="10317018" cy="42394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Performe</a:t>
            </a:r>
            <a:r>
              <a:rPr lang="en-US" sz="2200" dirty="0" smtClean="0"/>
              <a:t>d on a gene by gene basis. So from now on</a:t>
            </a:r>
            <a:r>
              <a:rPr lang="en-US" sz="2200" dirty="0"/>
              <a:t>, they </a:t>
            </a:r>
            <a:r>
              <a:rPr lang="en-US" sz="2200" dirty="0" smtClean="0"/>
              <a:t>suppress the </a:t>
            </a:r>
            <a:r>
              <a:rPr lang="en-US" sz="2200" dirty="0"/>
              <a:t>j </a:t>
            </a:r>
            <a:r>
              <a:rPr lang="en-US" sz="2200" dirty="0" smtClean="0"/>
              <a:t>subscript.</a:t>
            </a:r>
          </a:p>
          <a:p>
            <a:r>
              <a:rPr lang="en-US" sz="2200" dirty="0" smtClean="0"/>
              <a:t>Temporary assumption, </a:t>
            </a:r>
            <a:r>
              <a:rPr lang="en-US" sz="2200" b="1" i="1" dirty="0"/>
              <a:t>a</a:t>
            </a:r>
            <a:r>
              <a:rPr lang="en-US" sz="2200" dirty="0"/>
              <a:t> and </a:t>
            </a:r>
            <a:r>
              <a:rPr lang="en-US" sz="2200" b="1" i="1" dirty="0"/>
              <a:t>b </a:t>
            </a:r>
            <a:r>
              <a:rPr lang="en-US" sz="2200" dirty="0" smtClean="0"/>
              <a:t>are known.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number of linear constraints imposed by ω.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66" y="2770910"/>
            <a:ext cx="2226671" cy="58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20" y="3612463"/>
            <a:ext cx="4180846" cy="45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0" y="4267703"/>
            <a:ext cx="2455860" cy="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72" y="96474"/>
            <a:ext cx="7729728" cy="947235"/>
          </a:xfrm>
        </p:spPr>
        <p:txBody>
          <a:bodyPr/>
          <a:lstStyle/>
          <a:p>
            <a:r>
              <a:rPr lang="en-US" dirty="0" smtClean="0"/>
              <a:t>Standard linear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528" y="1170638"/>
            <a:ext cx="5735781" cy="27386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28" y="3909271"/>
            <a:ext cx="5735781" cy="2739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036200"/>
            <a:ext cx="3117072" cy="46166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Sum of square residuals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812" y="2866851"/>
            <a:ext cx="1446230" cy="46166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Under H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812" y="1951360"/>
            <a:ext cx="1446230" cy="461665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Under H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2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447</TotalTime>
  <Words>793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Gill Sans MT</vt:lpstr>
      <vt:lpstr>Symbol</vt:lpstr>
      <vt:lpstr>Parcel</vt:lpstr>
      <vt:lpstr>PowerPoint Presentation</vt:lpstr>
      <vt:lpstr>Outline</vt:lpstr>
      <vt:lpstr>MOTIVATION</vt:lpstr>
      <vt:lpstr>APPROACHES</vt:lpstr>
      <vt:lpstr>Method</vt:lpstr>
      <vt:lpstr>Model formulation</vt:lpstr>
      <vt:lpstr>RESIDUALS</vt:lpstr>
      <vt:lpstr>HYPOTHESIS TESTING FOR </vt:lpstr>
      <vt:lpstr>Standard linear model</vt:lpstr>
      <vt:lpstr>Under RVM assumption</vt:lpstr>
      <vt:lpstr>RVM Residual variance</vt:lpstr>
      <vt:lpstr>Application</vt:lpstr>
      <vt:lpstr>Estimation of parameters </vt:lpstr>
      <vt:lpstr>SIMULATION RESULTS</vt:lpstr>
      <vt:lpstr>SIMULATION RESULTS</vt:lpstr>
      <vt:lpstr>TEST OF assumption</vt:lpstr>
      <vt:lpstr>EXPERIMENTAL DATA</vt:lpstr>
      <vt:lpstr>Experimental data</vt:lpstr>
      <vt:lpstr>Discussion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Shen, Guannan</dc:creator>
  <cp:lastModifiedBy>Shen, Guannan</cp:lastModifiedBy>
  <cp:revision>56</cp:revision>
  <dcterms:created xsi:type="dcterms:W3CDTF">2018-09-24T03:21:07Z</dcterms:created>
  <dcterms:modified xsi:type="dcterms:W3CDTF">2018-09-25T07:41:33Z</dcterms:modified>
</cp:coreProperties>
</file>