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59" r:id="rId10"/>
    <p:sldId id="260" r:id="rId11"/>
    <p:sldId id="261" r:id="rId12"/>
    <p:sldId id="263" r:id="rId13"/>
    <p:sldId id="262" r:id="rId14"/>
    <p:sldId id="264" r:id="rId15"/>
    <p:sldId id="266" r:id="rId16"/>
    <p:sldId id="267" r:id="rId17"/>
    <p:sldId id="275" r:id="rId18"/>
    <p:sldId id="276" r:id="rId19"/>
    <p:sldId id="277" r:id="rId20"/>
    <p:sldId id="268" r:id="rId21"/>
    <p:sldId id="278" r:id="rId22"/>
    <p:sldId id="265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EF4E-AFD6-46EB-BC9A-2CB27F951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Cario</a:t>
            </a:r>
            <a:r>
              <a:rPr lang="en-US" dirty="0"/>
              <a:t> Project: Core ISGs and IFN-beta Genes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EA504-FF09-4237-B3DB-48DD28298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RNA-Seq Data</a:t>
            </a:r>
          </a:p>
          <a:p>
            <a:r>
              <a:rPr lang="en-US" dirty="0"/>
              <a:t>Guannan Shen</a:t>
            </a:r>
          </a:p>
          <a:p>
            <a:r>
              <a:rPr lang="en-US" dirty="0"/>
              <a:t>1/8/2019</a:t>
            </a:r>
          </a:p>
        </p:txBody>
      </p:sp>
    </p:spTree>
    <p:extLst>
      <p:ext uri="{BB962C8B-B14F-4D97-AF65-F5344CB8AC3E}">
        <p14:creationId xmlns:p14="http://schemas.microsoft.com/office/powerpoint/2010/main" val="405100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2"/>
            <a:ext cx="8866716" cy="4463987"/>
          </a:xfrm>
        </p:spPr>
        <p:txBody>
          <a:bodyPr/>
          <a:lstStyle/>
          <a:p>
            <a:r>
              <a:rPr lang="en-US" dirty="0"/>
              <a:t>The performance of DESeq2 and TMM (</a:t>
            </a:r>
            <a:r>
              <a:rPr lang="en-US" dirty="0" err="1"/>
              <a:t>edgeR</a:t>
            </a:r>
            <a:r>
              <a:rPr lang="en-US" dirty="0"/>
              <a:t>) are close.</a:t>
            </a:r>
          </a:p>
          <a:p>
            <a:r>
              <a:rPr lang="en-US" dirty="0"/>
              <a:t>DESeq2 results were shown here. (TMM and downstream were also generated, not shown here)</a:t>
            </a:r>
          </a:p>
          <a:p>
            <a:pPr lvl="0">
              <a:buChar char="•"/>
            </a:pPr>
            <a:r>
              <a:rPr lang="en-US" dirty="0">
                <a:latin typeface="Century Gothic"/>
                <a:ea typeface="Arial"/>
                <a:cs typeface="Arial"/>
              </a:rPr>
              <a:t>Interpretation of </a:t>
            </a:r>
            <a:r>
              <a:rPr lang="en-US" b="1" dirty="0">
                <a:latin typeface="Century Gothic"/>
                <a:ea typeface="Arial"/>
                <a:cs typeface="Arial"/>
              </a:rPr>
              <a:t>size factor</a:t>
            </a:r>
            <a:r>
              <a:rPr lang="en-US" dirty="0">
                <a:latin typeface="Century Gothic"/>
                <a:ea typeface="Arial"/>
                <a:cs typeface="Arial"/>
              </a:rPr>
              <a:t> normalization (DESeq2)​</a:t>
            </a:r>
          </a:p>
          <a:p>
            <a:pPr lvl="1">
              <a:buChar char="•"/>
            </a:pPr>
            <a:r>
              <a:rPr lang="en-US" dirty="0">
                <a:latin typeface="Century Gothic"/>
                <a:ea typeface="Arial"/>
                <a:cs typeface="Arial"/>
              </a:rPr>
              <a:t>Median ratio method to estimate size factors for each sample. </a:t>
            </a:r>
          </a:p>
          <a:p>
            <a:pPr lvl="1">
              <a:buChar char="•"/>
            </a:pPr>
            <a:r>
              <a:rPr lang="en-US" dirty="0">
                <a:latin typeface="Century Gothic"/>
                <a:cs typeface="Arial"/>
              </a:rPr>
              <a:t>Then</a:t>
            </a:r>
            <a:r>
              <a:rPr lang="en-US" dirty="0"/>
              <a:t> just dividing the raw counts by the size factor for each sample to get the normalized counts.</a:t>
            </a:r>
          </a:p>
          <a:p>
            <a:pPr>
              <a:buChar char="•"/>
            </a:pPr>
            <a:r>
              <a:rPr lang="en-US" dirty="0"/>
              <a:t>Test for </a:t>
            </a:r>
            <a:r>
              <a:rPr lang="en-US" b="1" dirty="0"/>
              <a:t>differential expression</a:t>
            </a:r>
            <a:r>
              <a:rPr lang="en-US" dirty="0"/>
              <a:t> </a:t>
            </a:r>
          </a:p>
          <a:p>
            <a:pPr lvl="1">
              <a:buChar char="•"/>
            </a:pPr>
            <a:r>
              <a:rPr lang="en-US" dirty="0"/>
              <a:t>By fitting normalized counts with negative binomial generalized linear models.</a:t>
            </a:r>
          </a:p>
          <a:p>
            <a:pPr lvl="1">
              <a:buChar char="•"/>
            </a:pPr>
            <a:r>
              <a:rPr lang="en-US" dirty="0"/>
              <a:t>Then performing the negative binomial Wald tests to get p-values.</a:t>
            </a:r>
          </a:p>
          <a:p>
            <a:pPr lvl="1">
              <a:buChar char="•"/>
            </a:pPr>
            <a:r>
              <a:rPr lang="en-US" dirty="0"/>
              <a:t>Finally, using the </a:t>
            </a:r>
            <a:r>
              <a:rPr lang="en-US" dirty="0" err="1"/>
              <a:t>Benjamini</a:t>
            </a:r>
            <a:r>
              <a:rPr lang="en-US" dirty="0"/>
              <a:t> &amp; Hochberg correction (FDR) to get the adjusted p-values (multiple comparison)</a:t>
            </a:r>
            <a:r>
              <a:rPr lang="en-US" baseline="30000" dirty="0"/>
              <a:t>4</a:t>
            </a:r>
            <a:r>
              <a:rPr lang="en-US" dirty="0"/>
              <a:t>. And </a:t>
            </a:r>
            <a:r>
              <a:rPr lang="en-US" b="1" dirty="0" err="1"/>
              <a:t>p.adj</a:t>
            </a:r>
            <a:r>
              <a:rPr lang="en-US" b="1" dirty="0"/>
              <a:t> can be 0.05 or 0.1.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3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Differential Expression Analysis (DE)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dirty="0"/>
              <a:t>HIV Infected Untreated vs. Health Control</a:t>
            </a:r>
          </a:p>
          <a:p>
            <a:r>
              <a:rPr lang="en-US" dirty="0"/>
              <a:t>Significantly differential expressed genes:</a:t>
            </a:r>
          </a:p>
          <a:p>
            <a:pPr lvl="1"/>
            <a:r>
              <a:rPr lang="en-US" dirty="0"/>
              <a:t>FDR (adjusted p value) cutoff 0.1, 6585 genes out of 19890 are significant.</a:t>
            </a:r>
          </a:p>
          <a:p>
            <a:pPr lvl="1"/>
            <a:r>
              <a:rPr lang="en-US" dirty="0"/>
              <a:t>FDR cutoff 0.05, 4730 genes out of 19890 are significant.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EOMES has the smallest adjusted p.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62A07-A556-4608-9617-1801BDCE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581400"/>
            <a:ext cx="4731289" cy="29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0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DE, Top 10 Genes out of 19890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0D617-D55B-486A-A54D-E54AEF78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02" y="2324053"/>
            <a:ext cx="72199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3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Core ISGs, IFN-beta Genes and 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sz="2000" dirty="0"/>
              <a:t>With FDR cutoff 0.1,</a:t>
            </a:r>
          </a:p>
          <a:p>
            <a:pPr lvl="1"/>
            <a:r>
              <a:rPr lang="en-US" sz="1800" dirty="0"/>
              <a:t>All 230 genes in Core ISGs are significant.</a:t>
            </a:r>
          </a:p>
          <a:p>
            <a:pPr lvl="1"/>
            <a:r>
              <a:rPr lang="en-US" sz="1800" dirty="0"/>
              <a:t>All 423 genes in IFN-beta genes are significant.</a:t>
            </a:r>
          </a:p>
          <a:p>
            <a:r>
              <a:rPr lang="en-US" sz="2000" dirty="0"/>
              <a:t>With cutoff 0.05</a:t>
            </a:r>
          </a:p>
          <a:p>
            <a:pPr lvl="1"/>
            <a:r>
              <a:rPr lang="en-US" sz="1800" dirty="0"/>
              <a:t>124 genes in ISGs.</a:t>
            </a:r>
          </a:p>
          <a:p>
            <a:pPr lvl="1"/>
            <a:r>
              <a:rPr lang="en-US" sz="1800" dirty="0"/>
              <a:t>137 genes in IFN-beta genes.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6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Top genes in Core ISGs by 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F9561-2D44-4373-92FD-9B696392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74" y="1352776"/>
            <a:ext cx="7596188" cy="2134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A80EA-69F2-4E5D-A565-78D5A67E5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33" y="3429000"/>
            <a:ext cx="381027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Top genes in IFN-beta list by 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1FBCF-80F4-4E43-B2AA-D7A3C0BB6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468884"/>
            <a:ext cx="6877050" cy="49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5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64238"/>
            <a:ext cx="8596668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Volcano Plots by DE and gene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5379C-E862-46B3-937C-D996955B3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04775"/>
            <a:ext cx="4550183" cy="2808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DB14D-63DA-426C-8187-97EC9EC2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353" y="1104774"/>
            <a:ext cx="4550183" cy="2808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39D7C8-5E7C-4E72-8D11-72EF14C01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352" y="3912889"/>
            <a:ext cx="4550183" cy="280811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CB6E52-BE8A-4C49-960D-2B840321C40C}"/>
              </a:ext>
            </a:extLst>
          </p:cNvPr>
          <p:cNvSpPr txBox="1">
            <a:spLocks/>
          </p:cNvSpPr>
          <p:nvPr/>
        </p:nvSpPr>
        <p:spPr>
          <a:xfrm>
            <a:off x="829734" y="4181383"/>
            <a:ext cx="4550183" cy="201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here, I just used all Core ISGs list and IFN-beta genes for downstream analysis, since all genes are FDR &lt;= 0.1</a:t>
            </a:r>
          </a:p>
          <a:p>
            <a:r>
              <a:rPr lang="en-US" dirty="0"/>
              <a:t>Results are also available for subsets of gene lists by FDR 0.05.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3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65656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Core ISGs, IFN-beta Genes and DE: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E698E-B39A-4F5B-BFC4-B954F3890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63963"/>
            <a:ext cx="4772256" cy="2945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D850A-F447-40CA-9B8F-A7AFEA9C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46" y="2363963"/>
            <a:ext cx="4772256" cy="29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4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83" y="318619"/>
            <a:ext cx="9590617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Core ISGs, IFN-beta Genes and Viral 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4F700-5C15-412A-BF30-578DB4EA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09" y="1455438"/>
            <a:ext cx="5286555" cy="2973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511C8E-AEC3-4340-B677-4F87EE00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413" y="1351388"/>
            <a:ext cx="5419205" cy="307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1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FE729A-FAD0-4BDD-85BC-4CA2D48E7CC0}"/>
              </a:ext>
            </a:extLst>
          </p:cNvPr>
          <p:cNvSpPr txBox="1">
            <a:spLocks/>
          </p:cNvSpPr>
          <p:nvPr/>
        </p:nvSpPr>
        <p:spPr>
          <a:xfrm>
            <a:off x="277283" y="318619"/>
            <a:ext cx="9590617" cy="10327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Core ISGs, IFN-beta Genes and CD4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32A8A-E805-4C0F-A47A-B87B922B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" y="1181101"/>
            <a:ext cx="5619750" cy="300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8F0EE-0C9B-43CF-956D-7A372E2E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1101"/>
            <a:ext cx="5418666" cy="333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6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9038166" cy="4256950"/>
          </a:xfrm>
        </p:spPr>
        <p:txBody>
          <a:bodyPr/>
          <a:lstStyle/>
          <a:p>
            <a:r>
              <a:rPr lang="en-US" sz="2000" dirty="0"/>
              <a:t>Questions of Interest (QOI)</a:t>
            </a:r>
          </a:p>
          <a:p>
            <a:r>
              <a:rPr lang="en-US" sz="2000" dirty="0" err="1"/>
              <a:t>RNASeq</a:t>
            </a:r>
            <a:r>
              <a:rPr lang="en-US" sz="2000" dirty="0"/>
              <a:t> Data and Clinical Data</a:t>
            </a:r>
          </a:p>
          <a:p>
            <a:r>
              <a:rPr lang="en-US" sz="2000" dirty="0"/>
              <a:t>Normalization of </a:t>
            </a:r>
            <a:r>
              <a:rPr lang="en-US" sz="2000" dirty="0" err="1"/>
              <a:t>RNASeq</a:t>
            </a:r>
            <a:r>
              <a:rPr lang="en-US" sz="2000" dirty="0"/>
              <a:t> Data</a:t>
            </a:r>
          </a:p>
          <a:p>
            <a:r>
              <a:rPr lang="en-US" sz="2000" dirty="0"/>
              <a:t>Differential Expression Analysis (DE): HIV Infected Untreated vs. Health Control</a:t>
            </a:r>
          </a:p>
          <a:p>
            <a:r>
              <a:rPr lang="en-US" sz="2000" dirty="0"/>
              <a:t>Core ISGs, IFN-beta Genes and DE</a:t>
            </a:r>
          </a:p>
          <a:p>
            <a:r>
              <a:rPr lang="en-US" sz="2000" dirty="0"/>
              <a:t>Core ISGs, IFN-beta Genes and Clinical Outcomes, differences between gene lists</a:t>
            </a:r>
          </a:p>
          <a:p>
            <a:r>
              <a:rPr lang="en-US" sz="2000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61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Differences between gene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B9C6D-8DE9-4B0E-8781-CF506879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16262"/>
            <a:ext cx="5334462" cy="329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DAE30-23E8-4328-B141-ECB720EF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769" y="1782937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6353781" cy="42569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3d PCA plots with key genes.</a:t>
            </a:r>
          </a:p>
          <a:p>
            <a:pPr lvl="1"/>
            <a:r>
              <a:rPr lang="en-US" sz="1800" dirty="0"/>
              <a:t>2d PCA plot does not have a very clear separation.</a:t>
            </a:r>
          </a:p>
          <a:p>
            <a:pPr lvl="1"/>
            <a:r>
              <a:rPr lang="en-US" sz="1800" dirty="0"/>
              <a:t>Key genes to show in the 3d PCA plots.</a:t>
            </a:r>
          </a:p>
          <a:p>
            <a:pPr lvl="2"/>
            <a:r>
              <a:rPr lang="en-US" sz="1600" dirty="0"/>
              <a:t>Key genes defined by the rank of the association with CD4 counts?</a:t>
            </a:r>
          </a:p>
          <a:p>
            <a:r>
              <a:rPr lang="en-US" sz="2000" dirty="0"/>
              <a:t>.gif to show 3d PCA plots or just the snapshot?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461ADB4-BDAD-4574-A4A1-A29E149C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893" y="816637"/>
            <a:ext cx="3962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1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Biomed Res Int.2015 Jun 15. </a:t>
            </a:r>
            <a:r>
              <a:rPr lang="en-US" dirty="0" err="1"/>
              <a:t>doi</a:t>
            </a:r>
            <a:r>
              <a:rPr lang="en-US" dirty="0"/>
              <a:t>: 10.1155/2015/621690, The Impact of Normalization Methods on RNA-Seq Data Analysis, J. </a:t>
            </a:r>
            <a:r>
              <a:rPr lang="en-US" dirty="0" err="1"/>
              <a:t>Zyprych</a:t>
            </a:r>
            <a:r>
              <a:rPr lang="en-US" dirty="0"/>
              <a:t>-Walczak, A. </a:t>
            </a:r>
            <a:r>
              <a:rPr lang="en-US" dirty="0" err="1"/>
              <a:t>Szabelska</a:t>
            </a:r>
            <a:r>
              <a:rPr lang="en-US" dirty="0"/>
              <a:t>, L. </a:t>
            </a:r>
            <a:r>
              <a:rPr lang="en-US" dirty="0" err="1"/>
              <a:t>Handschuh</a:t>
            </a:r>
            <a:r>
              <a:rPr lang="en-US" dirty="0"/>
              <a:t>, K. </a:t>
            </a:r>
            <a:r>
              <a:rPr lang="en-US" dirty="0" err="1"/>
              <a:t>Górczak</a:t>
            </a:r>
            <a:r>
              <a:rPr lang="en-US" dirty="0"/>
              <a:t>, K. </a:t>
            </a:r>
            <a:r>
              <a:rPr lang="en-US" dirty="0" err="1"/>
              <a:t>Klamecka</a:t>
            </a:r>
            <a:r>
              <a:rPr lang="en-US" dirty="0"/>
              <a:t>, M. </a:t>
            </a:r>
            <a:r>
              <a:rPr lang="en-US" dirty="0" err="1"/>
              <a:t>Figlerowicz</a:t>
            </a:r>
            <a:r>
              <a:rPr lang="en-US" dirty="0"/>
              <a:t>, and I. </a:t>
            </a:r>
            <a:r>
              <a:rPr lang="en-US" dirty="0" err="1"/>
              <a:t>Siatkowski</a:t>
            </a:r>
            <a:endParaRPr lang="en-US" dirty="0"/>
          </a:p>
          <a:p>
            <a:r>
              <a:rPr lang="en-US" dirty="0"/>
              <a:t>2. A comparison of per sample global scaling and per gene normalization methods for differential expression analysis of RNA-seq data, </a:t>
            </a:r>
            <a:r>
              <a:rPr lang="en-US" dirty="0" err="1"/>
              <a:t>PLos</a:t>
            </a:r>
            <a:r>
              <a:rPr lang="en-US" dirty="0"/>
              <a:t> One. 2017. </a:t>
            </a:r>
          </a:p>
          <a:p>
            <a:r>
              <a:rPr lang="en-US" dirty="0"/>
              <a:t>3. </a:t>
            </a:r>
            <a:r>
              <a:rPr lang="en-US" dirty="0" err="1"/>
              <a:t>Voom</a:t>
            </a:r>
            <a:r>
              <a:rPr lang="en-US" dirty="0"/>
              <a:t>: precision weights unlock linear model analysis tools for RNA-seq read counts, Charity W Law, </a:t>
            </a:r>
            <a:r>
              <a:rPr lang="en-US" dirty="0" err="1"/>
              <a:t>Yunshun</a:t>
            </a:r>
            <a:r>
              <a:rPr lang="en-US" dirty="0"/>
              <a:t> Chen, Wei Shi and Gordon K Smyth, Genome Biology, 2014 15:R29. </a:t>
            </a:r>
          </a:p>
          <a:p>
            <a:r>
              <a:rPr lang="en-US" dirty="0"/>
              <a:t>4. Michael I Love, Wolfgang Huber, Simon Anders: Moderated estimation of fold change and dispersion for RNA-seq data with DESeq2. Genome Biology 2014, 15:550.</a:t>
            </a:r>
          </a:p>
          <a:p>
            <a:r>
              <a:rPr lang="en-US" dirty="0"/>
              <a:t>5. Controlling the False Discovery Rate: A Practical and Powerful Approach to Multiple Testing, Yoav </a:t>
            </a:r>
            <a:r>
              <a:rPr lang="en-US" dirty="0" err="1"/>
              <a:t>Benjamini</a:t>
            </a:r>
            <a:r>
              <a:rPr lang="en-US" dirty="0"/>
              <a:t> and Yosef Hochberg, Journal of the Royal Statistical Society. Series B (Methodological), Vol. 57, No. 1 (1995), pp. 289-300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Are there batch effects among RNA-Seq samples?</a:t>
            </a:r>
          </a:p>
          <a:p>
            <a:r>
              <a:rPr lang="en-US" dirty="0"/>
              <a:t>FDR 0.1 or 0.05?</a:t>
            </a:r>
          </a:p>
        </p:txBody>
      </p:sp>
    </p:spTree>
    <p:extLst>
      <p:ext uri="{BB962C8B-B14F-4D97-AF65-F5344CB8AC3E}">
        <p14:creationId xmlns:p14="http://schemas.microsoft.com/office/powerpoint/2010/main" val="33722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QOI: 3 main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r>
              <a:rPr lang="en-US" sz="2000" dirty="0"/>
              <a:t>How Genes in the gene lists (Core ISGs and IFN-beta genes) are significantly altered in gut biopsies (HIV Infected vs. Health Control), and what are the directions of the regulations?</a:t>
            </a:r>
          </a:p>
          <a:p>
            <a:r>
              <a:rPr lang="en-US" sz="2000" dirty="0"/>
              <a:t>How are the altered genes associated with clinical outcomes such as plasma viral load, CD4 counts, inflammation, while adjusting for age and sex of participants?</a:t>
            </a:r>
          </a:p>
          <a:p>
            <a:pPr lvl="1"/>
            <a:r>
              <a:rPr lang="en-US" sz="1800" dirty="0"/>
              <a:t>Show some PCA plots with the effects of key genes. </a:t>
            </a:r>
          </a:p>
          <a:p>
            <a:r>
              <a:rPr lang="en-US" sz="2000" dirty="0"/>
              <a:t>Are the scopes of the associations different between Core ISGs and IFN-beta genes?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792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92290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RNA-Seq Data: HIV Infected vs. Health Control 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>
            <a:normAutofit/>
          </a:bodyPr>
          <a:lstStyle/>
          <a:p>
            <a:r>
              <a:rPr lang="en-US" sz="2000" dirty="0"/>
              <a:t>HIV infected sample: 19 subjects.</a:t>
            </a:r>
          </a:p>
          <a:p>
            <a:pPr lvl="2"/>
            <a:r>
              <a:rPr lang="en-US" sz="1600" dirty="0"/>
              <a:t>H124 H132 H154 H188 H217 H286 H307 H323 H391 H428 H594 H622 H648 H683 H819 H825 H839 H965 H998</a:t>
            </a:r>
          </a:p>
          <a:p>
            <a:r>
              <a:rPr lang="en-US" sz="2000" dirty="0"/>
              <a:t>Health control: 13 subjects. </a:t>
            </a:r>
          </a:p>
          <a:p>
            <a:pPr lvl="2"/>
            <a:r>
              <a:rPr lang="en-US" sz="1600" dirty="0"/>
              <a:t>C138 C178 C255 C278 C361 C404 C493 C582 C708 C716 C914 C947 C972. </a:t>
            </a:r>
          </a:p>
          <a:p>
            <a:pPr lvl="1"/>
            <a:r>
              <a:rPr lang="en-US" sz="1800" dirty="0"/>
              <a:t>43297 genes in the raw data. </a:t>
            </a:r>
          </a:p>
          <a:p>
            <a:pPr lvl="1"/>
            <a:r>
              <a:rPr lang="en-US" sz="1800" dirty="0"/>
              <a:t>Annotated with gene symbol.</a:t>
            </a:r>
          </a:p>
          <a:p>
            <a:pPr lvl="1"/>
            <a:r>
              <a:rPr lang="en-US" sz="1800" dirty="0"/>
              <a:t>Gut mucosal sample </a:t>
            </a:r>
          </a:p>
          <a:p>
            <a:r>
              <a:rPr lang="en-US" sz="2000" b="1" dirty="0"/>
              <a:t>19890 genes</a:t>
            </a:r>
            <a:r>
              <a:rPr lang="en-US" sz="2000" dirty="0"/>
              <a:t> left </a:t>
            </a:r>
            <a:r>
              <a:rPr lang="en-US" sz="2000" b="1" dirty="0"/>
              <a:t>with filtering criteria: each gene </a:t>
            </a:r>
            <a:r>
              <a:rPr lang="en-US" sz="2000" dirty="0"/>
              <a:t>must have at least 5 counts per sample, on average.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23B44-964A-4EA4-B460-C529C135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69" y="3521568"/>
            <a:ext cx="7267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9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Clinical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dirty="0"/>
              <a:t>Age, Gender, Plasma Viral load, CD4 Counts …</a:t>
            </a:r>
          </a:p>
          <a:p>
            <a:r>
              <a:rPr lang="en-US" dirty="0"/>
              <a:t>IL-6 (</a:t>
            </a:r>
            <a:r>
              <a:rPr lang="en-US" dirty="0" err="1"/>
              <a:t>pg</a:t>
            </a:r>
            <a:r>
              <a:rPr lang="en-US" dirty="0"/>
              <a:t>/ml), CRP(ug/ml), </a:t>
            </a:r>
            <a:r>
              <a:rPr lang="en-US" dirty="0" err="1"/>
              <a:t>iFABP</a:t>
            </a:r>
            <a:r>
              <a:rPr lang="en-US" dirty="0"/>
              <a:t> (</a:t>
            </a:r>
            <a:r>
              <a:rPr lang="en-US" dirty="0" err="1"/>
              <a:t>pg</a:t>
            </a:r>
            <a:r>
              <a:rPr lang="en-US" dirty="0"/>
              <a:t>/ml), sCD27 (U/ml), CD14 (ng/ml)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3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Gene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sz="2000" dirty="0"/>
              <a:t>ISGs list (Interferon stimulated genes)</a:t>
            </a:r>
          </a:p>
          <a:p>
            <a:pPr lvl="1"/>
            <a:r>
              <a:rPr lang="en-US" sz="1800" dirty="0"/>
              <a:t>230 genes stimulated by interferon alpha/beta. This gene list was summarized from the result of </a:t>
            </a:r>
            <a:r>
              <a:rPr lang="en-US" sz="1800" i="1" dirty="0"/>
              <a:t>in vitro</a:t>
            </a:r>
            <a:r>
              <a:rPr lang="en-US" sz="1800" dirty="0"/>
              <a:t> studies, the preliminary study. </a:t>
            </a:r>
          </a:p>
          <a:p>
            <a:r>
              <a:rPr lang="en-US" sz="2000" dirty="0"/>
              <a:t>IFN-beta specific genes </a:t>
            </a:r>
          </a:p>
          <a:p>
            <a:pPr lvl="1"/>
            <a:r>
              <a:rPr lang="en-US" sz="1800" dirty="0"/>
              <a:t>423 genes that were induced specifically by IFN-beta, but not the IFN-alpha subtypes tested.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4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Normalization of RNA-Seq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dirty="0"/>
              <a:t>The data normalization is one of the most crucial steps of data processing and </a:t>
            </a:r>
            <a:r>
              <a:rPr lang="en-US" b="1" dirty="0"/>
              <a:t>the choice of normalization procedure affects the results of DE (Differential Expression) analysis</a:t>
            </a:r>
            <a:r>
              <a:rPr lang="en-US" b="1" baseline="30000" dirty="0"/>
              <a:t>1</a:t>
            </a:r>
            <a:r>
              <a:rPr lang="en-US" dirty="0"/>
              <a:t>. </a:t>
            </a:r>
          </a:p>
          <a:p>
            <a:r>
              <a:rPr lang="en-US" dirty="0"/>
              <a:t>The top commonly used methods are </a:t>
            </a:r>
            <a:r>
              <a:rPr lang="en-US" dirty="0" err="1"/>
              <a:t>DESeq</a:t>
            </a:r>
            <a:r>
              <a:rPr lang="en-US" dirty="0"/>
              <a:t> (median-of-ratios) and TMM (Trimmed Mean of M values)-</a:t>
            </a:r>
            <a:r>
              <a:rPr lang="en-US" dirty="0" err="1"/>
              <a:t>edgeR</a:t>
            </a:r>
            <a:r>
              <a:rPr lang="en-US" dirty="0"/>
              <a:t>. </a:t>
            </a:r>
            <a:r>
              <a:rPr lang="en-US" dirty="0" err="1"/>
              <a:t>DESeq</a:t>
            </a:r>
            <a:r>
              <a:rPr lang="en-US" dirty="0"/>
              <a:t> and TMM-</a:t>
            </a:r>
            <a:r>
              <a:rPr lang="en-US" dirty="0" err="1"/>
              <a:t>edgeR</a:t>
            </a:r>
            <a:r>
              <a:rPr lang="en-US" dirty="0"/>
              <a:t> were reported to have overall better performance, based on the false positive rate and detection power.</a:t>
            </a:r>
          </a:p>
          <a:p>
            <a:r>
              <a:rPr lang="en-US" dirty="0"/>
              <a:t>Here I compared 3 normalization methods: DESeq2, TMM and TPM, based on quality control (QC) plots</a:t>
            </a:r>
          </a:p>
        </p:txBody>
      </p:sp>
    </p:spTree>
    <p:extLst>
      <p:ext uri="{BB962C8B-B14F-4D97-AF65-F5344CB8AC3E}">
        <p14:creationId xmlns:p14="http://schemas.microsoft.com/office/powerpoint/2010/main" val="352179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84" y="507064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RLE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58" y="1552786"/>
            <a:ext cx="2151591" cy="479815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boxplots of the </a:t>
            </a:r>
            <a:r>
              <a:rPr lang="en-US" b="1" dirty="0"/>
              <a:t>log-ratios of the gene-level read counts </a:t>
            </a:r>
            <a:r>
              <a:rPr lang="en-US" dirty="0"/>
              <a:t>of each sample to the median across the samples. </a:t>
            </a:r>
          </a:p>
          <a:p>
            <a:r>
              <a:rPr lang="en-US" dirty="0"/>
              <a:t>We want the median of each sample close to 0 and equal spread across samples.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D38BD-F403-4BF9-A214-08BFFF70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52" y="1023448"/>
            <a:ext cx="4241538" cy="2617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C1C665-FB19-4AFC-B397-BEA3B4B1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40" y="1023448"/>
            <a:ext cx="4241538" cy="2617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8DDD3-11EF-4068-9FE1-930C8F1D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252" y="3641083"/>
            <a:ext cx="4241538" cy="2617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193F9-8BAF-47C8-A6D9-00B8312CB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140" y="3681261"/>
            <a:ext cx="4241538" cy="261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9" y="600075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PCA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867B8-9D78-486F-94A2-10B847DB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816637"/>
            <a:ext cx="3901954" cy="2408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AEAF50-A8FC-4641-8722-A36D525A1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52" y="816637"/>
            <a:ext cx="3901954" cy="2408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855F38-58EA-4E66-89D4-1C413D043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998" y="3441262"/>
            <a:ext cx="3901954" cy="2408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580DB-A66B-4E08-9EDA-3D45F6F91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51" y="3441262"/>
            <a:ext cx="3901955" cy="24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678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900</Words>
  <Application>Microsoft Office PowerPoint</Application>
  <PresentationFormat>Widescreen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Trebuchet MS</vt:lpstr>
      <vt:lpstr>Wingdings 3</vt:lpstr>
      <vt:lpstr>Facet</vt:lpstr>
      <vt:lpstr>Cario Project: Core ISGs and IFN-beta Genes</vt:lpstr>
      <vt:lpstr>Outline</vt:lpstr>
      <vt:lpstr>QOI: 3 main questions </vt:lpstr>
      <vt:lpstr>RNA-Seq Data: HIV Infected vs. Health Control  </vt:lpstr>
      <vt:lpstr>Clinical Data</vt:lpstr>
      <vt:lpstr>Gene lists</vt:lpstr>
      <vt:lpstr>Normalization of RNA-Seq Data</vt:lpstr>
      <vt:lpstr>RLE Plots</vt:lpstr>
      <vt:lpstr>PCA plots</vt:lpstr>
      <vt:lpstr>Normalization</vt:lpstr>
      <vt:lpstr>Differential Expression Analysis (DE)</vt:lpstr>
      <vt:lpstr>DE, Top 10 Genes out of 19890 genes</vt:lpstr>
      <vt:lpstr>Core ISGs, IFN-beta Genes and DE</vt:lpstr>
      <vt:lpstr>Top genes in Core ISGs by DE</vt:lpstr>
      <vt:lpstr>Top genes in IFN-beta list by DE </vt:lpstr>
      <vt:lpstr>Volcano Plots by DE and gene lists</vt:lpstr>
      <vt:lpstr>Core ISGs, IFN-beta Genes and DE: clustering </vt:lpstr>
      <vt:lpstr>Core ISGs, IFN-beta Genes and Viral Load </vt:lpstr>
      <vt:lpstr>PowerPoint Presentation</vt:lpstr>
      <vt:lpstr>Differences between gene lists</vt:lpstr>
      <vt:lpstr>To do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Cario Project: Inter</dc:title>
  <dc:creator>Guannan Shen</dc:creator>
  <cp:lastModifiedBy>Guannan Shen</cp:lastModifiedBy>
  <cp:revision>19</cp:revision>
  <dcterms:created xsi:type="dcterms:W3CDTF">2019-01-08T16:06:24Z</dcterms:created>
  <dcterms:modified xsi:type="dcterms:W3CDTF">2019-01-08T20:53:37Z</dcterms:modified>
</cp:coreProperties>
</file>