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59" r:id="rId10"/>
    <p:sldId id="281" r:id="rId11"/>
    <p:sldId id="260" r:id="rId12"/>
    <p:sldId id="261" r:id="rId13"/>
    <p:sldId id="263" r:id="rId14"/>
    <p:sldId id="283" r:id="rId15"/>
    <p:sldId id="279" r:id="rId16"/>
    <p:sldId id="282" r:id="rId17"/>
    <p:sldId id="289" r:id="rId18"/>
    <p:sldId id="290" r:id="rId19"/>
    <p:sldId id="291" r:id="rId20"/>
    <p:sldId id="284" r:id="rId21"/>
    <p:sldId id="262" r:id="rId22"/>
    <p:sldId id="264" r:id="rId23"/>
    <p:sldId id="266" r:id="rId24"/>
    <p:sldId id="267" r:id="rId25"/>
    <p:sldId id="275" r:id="rId26"/>
    <p:sldId id="287" r:id="rId27"/>
    <p:sldId id="288" r:id="rId28"/>
    <p:sldId id="292" r:id="rId29"/>
    <p:sldId id="293" r:id="rId30"/>
    <p:sldId id="276" r:id="rId31"/>
    <p:sldId id="277" r:id="rId32"/>
    <p:sldId id="268" r:id="rId33"/>
    <p:sldId id="285" r:id="rId34"/>
    <p:sldId id="286" r:id="rId35"/>
    <p:sldId id="294" r:id="rId36"/>
    <p:sldId id="295" r:id="rId37"/>
    <p:sldId id="297" r:id="rId38"/>
    <p:sldId id="296" r:id="rId39"/>
    <p:sldId id="298" r:id="rId40"/>
    <p:sldId id="299" r:id="rId41"/>
    <p:sldId id="269" r:id="rId42"/>
    <p:sldId id="26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, Guannan" userId="S::guannan.shen@ucdenver.edu::f1cb1996-ae0f-468e-9ec0-7a85d0f8b506" providerId="AD" clId="Web-{6D833801-42A1-1BBB-3022-22AC14F7C3BC}"/>
    <pc:docChg chg="addSld delSld modSld sldOrd">
      <pc:chgData name="Shen, Guannan" userId="S::guannan.shen@ucdenver.edu::f1cb1996-ae0f-468e-9ec0-7a85d0f8b506" providerId="AD" clId="Web-{6D833801-42A1-1BBB-3022-22AC14F7C3BC}" dt="2019-01-17T06:12:18.649" v="671" actId="20577"/>
      <pc:docMkLst>
        <pc:docMk/>
      </pc:docMkLst>
      <pc:sldChg chg="modSp">
        <pc:chgData name="Shen, Guannan" userId="S::guannan.shen@ucdenver.edu::f1cb1996-ae0f-468e-9ec0-7a85d0f8b506" providerId="AD" clId="Web-{6D833801-42A1-1BBB-3022-22AC14F7C3BC}" dt="2019-01-17T04:11:41.420" v="262" actId="20577"/>
        <pc:sldMkLst>
          <pc:docMk/>
          <pc:sldMk cId="2953561223" sldId="257"/>
        </pc:sldMkLst>
        <pc:spChg chg="mod">
          <ac:chgData name="Shen, Guannan" userId="S::guannan.shen@ucdenver.edu::f1cb1996-ae0f-468e-9ec0-7a85d0f8b506" providerId="AD" clId="Web-{6D833801-42A1-1BBB-3022-22AC14F7C3BC}" dt="2019-01-17T04:11:41.420" v="262" actId="20577"/>
          <ac:spMkLst>
            <pc:docMk/>
            <pc:sldMk cId="2953561223" sldId="257"/>
            <ac:spMk id="3" creationId="{DFCC80B2-B029-4B79-B879-C26B6D606B8F}"/>
          </ac:spMkLst>
        </pc:spChg>
      </pc:sldChg>
      <pc:sldChg chg="modSp">
        <pc:chgData name="Shen, Guannan" userId="S::guannan.shen@ucdenver.edu::f1cb1996-ae0f-468e-9ec0-7a85d0f8b506" providerId="AD" clId="Web-{6D833801-42A1-1BBB-3022-22AC14F7C3BC}" dt="2019-01-17T03:05:41.403" v="5" actId="20577"/>
        <pc:sldMkLst>
          <pc:docMk/>
          <pc:sldMk cId="1441102590" sldId="261"/>
        </pc:sldMkLst>
        <pc:spChg chg="mod">
          <ac:chgData name="Shen, Guannan" userId="S::guannan.shen@ucdenver.edu::f1cb1996-ae0f-468e-9ec0-7a85d0f8b506" providerId="AD" clId="Web-{6D833801-42A1-1BBB-3022-22AC14F7C3BC}" dt="2019-01-17T03:05:41.403" v="5" actId="20577"/>
          <ac:spMkLst>
            <pc:docMk/>
            <pc:sldMk cId="1441102590" sldId="261"/>
            <ac:spMk id="3" creationId="{DFCC80B2-B029-4B79-B879-C26B6D606B8F}"/>
          </ac:spMkLst>
        </pc:spChg>
      </pc:sldChg>
      <pc:sldChg chg="modSp">
        <pc:chgData name="Shen, Guannan" userId="S::guannan.shen@ucdenver.edu::f1cb1996-ae0f-468e-9ec0-7a85d0f8b506" providerId="AD" clId="Web-{6D833801-42A1-1BBB-3022-22AC14F7C3BC}" dt="2019-01-17T04:33:36.413" v="367" actId="20577"/>
        <pc:sldMkLst>
          <pc:docMk/>
          <pc:sldMk cId="571863894" sldId="262"/>
        </pc:sldMkLst>
        <pc:spChg chg="mod">
          <ac:chgData name="Shen, Guannan" userId="S::guannan.shen@ucdenver.edu::f1cb1996-ae0f-468e-9ec0-7a85d0f8b506" providerId="AD" clId="Web-{6D833801-42A1-1BBB-3022-22AC14F7C3BC}" dt="2019-01-17T04:33:36.413" v="367" actId="20577"/>
          <ac:spMkLst>
            <pc:docMk/>
            <pc:sldMk cId="571863894" sldId="262"/>
            <ac:spMk id="3" creationId="{DFCC80B2-B029-4B79-B879-C26B6D606B8F}"/>
          </ac:spMkLst>
        </pc:spChg>
      </pc:sldChg>
      <pc:sldChg chg="addSp delSp modSp">
        <pc:chgData name="Shen, Guannan" userId="S::guannan.shen@ucdenver.edu::f1cb1996-ae0f-468e-9ec0-7a85d0f8b506" providerId="AD" clId="Web-{6D833801-42A1-1BBB-3022-22AC14F7C3BC}" dt="2019-01-17T04:24:57.657" v="335" actId="20577"/>
        <pc:sldMkLst>
          <pc:docMk/>
          <pc:sldMk cId="1863836157" sldId="267"/>
        </pc:sldMkLst>
        <pc:spChg chg="mod">
          <ac:chgData name="Shen, Guannan" userId="S::guannan.shen@ucdenver.edu::f1cb1996-ae0f-468e-9ec0-7a85d0f8b506" providerId="AD" clId="Web-{6D833801-42A1-1BBB-3022-22AC14F7C3BC}" dt="2019-01-17T04:24:57.657" v="335" actId="20577"/>
          <ac:spMkLst>
            <pc:docMk/>
            <pc:sldMk cId="1863836157" sldId="267"/>
            <ac:spMk id="7" creationId="{EDCB6E52-BE8A-4C49-960D-2B840321C40C}"/>
          </ac:spMkLst>
        </pc:spChg>
        <pc:picChg chg="mod">
          <ac:chgData name="Shen, Guannan" userId="S::guannan.shen@ucdenver.edu::f1cb1996-ae0f-468e-9ec0-7a85d0f8b506" providerId="AD" clId="Web-{6D833801-42A1-1BBB-3022-22AC14F7C3BC}" dt="2019-01-17T04:22:52.292" v="294" actId="1076"/>
          <ac:picMkLst>
            <pc:docMk/>
            <pc:sldMk cId="1863836157" sldId="267"/>
            <ac:picMk id="4" creationId="{AC15379C-E862-46B3-937C-D996955B3A0F}"/>
          </ac:picMkLst>
        </pc:picChg>
        <pc:picChg chg="mod">
          <ac:chgData name="Shen, Guannan" userId="S::guannan.shen@ucdenver.edu::f1cb1996-ae0f-468e-9ec0-7a85d0f8b506" providerId="AD" clId="Web-{6D833801-42A1-1BBB-3022-22AC14F7C3BC}" dt="2019-01-17T04:22:57.464" v="296" actId="1076"/>
          <ac:picMkLst>
            <pc:docMk/>
            <pc:sldMk cId="1863836157" sldId="267"/>
            <ac:picMk id="5" creationId="{DEBDB14D-63DA-426C-8187-97EC9EC2D225}"/>
          </ac:picMkLst>
        </pc:picChg>
        <pc:picChg chg="del">
          <ac:chgData name="Shen, Guannan" userId="S::guannan.shen@ucdenver.edu::f1cb1996-ae0f-468e-9ec0-7a85d0f8b506" providerId="AD" clId="Web-{6D833801-42A1-1BBB-3022-22AC14F7C3BC}" dt="2019-01-17T04:22:12.040" v="290"/>
          <ac:picMkLst>
            <pc:docMk/>
            <pc:sldMk cId="1863836157" sldId="267"/>
            <ac:picMk id="6" creationId="{7239D7C8-5E7C-4E72-8D11-72EF14C01081}"/>
          </ac:picMkLst>
        </pc:picChg>
        <pc:picChg chg="add mod">
          <ac:chgData name="Shen, Guannan" userId="S::guannan.shen@ucdenver.edu::f1cb1996-ae0f-468e-9ec0-7a85d0f8b506" providerId="AD" clId="Web-{6D833801-42A1-1BBB-3022-22AC14F7C3BC}" dt="2019-01-17T04:23:20.637" v="301" actId="1076"/>
          <ac:picMkLst>
            <pc:docMk/>
            <pc:sldMk cId="1863836157" sldId="267"/>
            <ac:picMk id="8" creationId="{0C7D1E87-7456-4C5D-979A-70843A4ACBA2}"/>
          </ac:picMkLst>
        </pc:picChg>
      </pc:sldChg>
      <pc:sldChg chg="modSp">
        <pc:chgData name="Shen, Guannan" userId="S::guannan.shen@ucdenver.edu::f1cb1996-ae0f-468e-9ec0-7a85d0f8b506" providerId="AD" clId="Web-{6D833801-42A1-1BBB-3022-22AC14F7C3BC}" dt="2019-01-17T04:50:49.165" v="392" actId="20577"/>
        <pc:sldMkLst>
          <pc:docMk/>
          <pc:sldMk cId="3372295953" sldId="269"/>
        </pc:sldMkLst>
        <pc:spChg chg="mod">
          <ac:chgData name="Shen, Guannan" userId="S::guannan.shen@ucdenver.edu::f1cb1996-ae0f-468e-9ec0-7a85d0f8b506" providerId="AD" clId="Web-{6D833801-42A1-1BBB-3022-22AC14F7C3BC}" dt="2019-01-17T04:50:49.165" v="392" actId="20577"/>
          <ac:spMkLst>
            <pc:docMk/>
            <pc:sldMk cId="3372295953" sldId="269"/>
            <ac:spMk id="3" creationId="{DFCC80B2-B029-4B79-B879-C26B6D606B8F}"/>
          </ac:spMkLst>
        </pc:spChg>
      </pc:sldChg>
      <pc:sldChg chg="add del replId">
        <pc:chgData name="Shen, Guannan" userId="S::guannan.shen@ucdenver.edu::f1cb1996-ae0f-468e-9ec0-7a85d0f8b506" providerId="AD" clId="Web-{6D833801-42A1-1BBB-3022-22AC14F7C3BC}" dt="2019-01-17T04:10:18.245" v="241"/>
        <pc:sldMkLst>
          <pc:docMk/>
          <pc:sldMk cId="2540565203" sldId="280"/>
        </pc:sldMkLst>
      </pc:sldChg>
      <pc:sldChg chg="modSp new mod modClrScheme chgLayout">
        <pc:chgData name="Shen, Guannan" userId="S::guannan.shen@ucdenver.edu::f1cb1996-ae0f-468e-9ec0-7a85d0f8b506" providerId="AD" clId="Web-{6D833801-42A1-1BBB-3022-22AC14F7C3BC}" dt="2019-01-17T03:07:33.127" v="32" actId="20577"/>
        <pc:sldMkLst>
          <pc:docMk/>
          <pc:sldMk cId="1167224828" sldId="281"/>
        </pc:sldMkLst>
        <pc:spChg chg="mod ord">
          <ac:chgData name="Shen, Guannan" userId="S::guannan.shen@ucdenver.edu::f1cb1996-ae0f-468e-9ec0-7a85d0f8b506" providerId="AD" clId="Web-{6D833801-42A1-1BBB-3022-22AC14F7C3BC}" dt="2019-01-17T03:07:33.127" v="32" actId="20577"/>
          <ac:spMkLst>
            <pc:docMk/>
            <pc:sldMk cId="1167224828" sldId="281"/>
            <ac:spMk id="2" creationId="{1C5BBC08-744A-425F-BB28-7787BA5D13CA}"/>
          </ac:spMkLst>
        </pc:spChg>
        <pc:spChg chg="mod ord">
          <ac:chgData name="Shen, Guannan" userId="S::guannan.shen@ucdenver.edu::f1cb1996-ae0f-468e-9ec0-7a85d0f8b506" providerId="AD" clId="Web-{6D833801-42A1-1BBB-3022-22AC14F7C3BC}" dt="2019-01-17T03:07:16.017" v="9"/>
          <ac:spMkLst>
            <pc:docMk/>
            <pc:sldMk cId="1167224828" sldId="281"/>
            <ac:spMk id="3" creationId="{19AE0611-607A-4383-922C-FC7EFECC5FCC}"/>
          </ac:spMkLst>
        </pc:spChg>
      </pc:sldChg>
      <pc:sldChg chg="delSp modSp add ord replId">
        <pc:chgData name="Shen, Guannan" userId="S::guannan.shen@ucdenver.edu::f1cb1996-ae0f-468e-9ec0-7a85d0f8b506" providerId="AD" clId="Web-{6D833801-42A1-1BBB-3022-22AC14F7C3BC}" dt="2019-01-17T05:11:16.119" v="460" actId="20577"/>
        <pc:sldMkLst>
          <pc:docMk/>
          <pc:sldMk cId="2643630199" sldId="282"/>
        </pc:sldMkLst>
        <pc:spChg chg="mod">
          <ac:chgData name="Shen, Guannan" userId="S::guannan.shen@ucdenver.edu::f1cb1996-ae0f-468e-9ec0-7a85d0f8b506" providerId="AD" clId="Web-{6D833801-42A1-1BBB-3022-22AC14F7C3BC}" dt="2019-01-17T05:11:16.119" v="460" actId="20577"/>
          <ac:spMkLst>
            <pc:docMk/>
            <pc:sldMk cId="2643630199" sldId="282"/>
            <ac:spMk id="3" creationId="{DFCC80B2-B029-4B79-B879-C26B6D606B8F}"/>
          </ac:spMkLst>
        </pc:spChg>
        <pc:picChg chg="del">
          <ac:chgData name="Shen, Guannan" userId="S::guannan.shen@ucdenver.edu::f1cb1996-ae0f-468e-9ec0-7a85d0f8b506" providerId="AD" clId="Web-{6D833801-42A1-1BBB-3022-22AC14F7C3BC}" dt="2019-01-17T03:09:16.564" v="82"/>
          <ac:picMkLst>
            <pc:docMk/>
            <pc:sldMk cId="2643630199" sldId="282"/>
            <ac:picMk id="4" creationId="{FA062A07-A556-4608-9617-1801BDCE3DB7}"/>
          </ac:picMkLst>
        </pc:picChg>
      </pc:sldChg>
      <pc:sldChg chg="modSp new mod ord modClrScheme chgLayout">
        <pc:chgData name="Shen, Guannan" userId="S::guannan.shen@ucdenver.edu::f1cb1996-ae0f-468e-9ec0-7a85d0f8b506" providerId="AD" clId="Web-{6D833801-42A1-1BBB-3022-22AC14F7C3BC}" dt="2019-01-17T04:12:03.640" v="265"/>
        <pc:sldMkLst>
          <pc:docMk/>
          <pc:sldMk cId="2197959892" sldId="283"/>
        </pc:sldMkLst>
        <pc:spChg chg="mod ord">
          <ac:chgData name="Shen, Guannan" userId="S::guannan.shen@ucdenver.edu::f1cb1996-ae0f-468e-9ec0-7a85d0f8b506" providerId="AD" clId="Web-{6D833801-42A1-1BBB-3022-22AC14F7C3BC}" dt="2019-01-17T03:08:21.049" v="70" actId="20577"/>
          <ac:spMkLst>
            <pc:docMk/>
            <pc:sldMk cId="2197959892" sldId="283"/>
            <ac:spMk id="2" creationId="{553B437B-256D-4859-AF14-D29F178F105F}"/>
          </ac:spMkLst>
        </pc:spChg>
        <pc:spChg chg="mod ord">
          <ac:chgData name="Shen, Guannan" userId="S::guannan.shen@ucdenver.edu::f1cb1996-ae0f-468e-9ec0-7a85d0f8b506" providerId="AD" clId="Web-{6D833801-42A1-1BBB-3022-22AC14F7C3BC}" dt="2019-01-17T03:07:54.939" v="37"/>
          <ac:spMkLst>
            <pc:docMk/>
            <pc:sldMk cId="2197959892" sldId="283"/>
            <ac:spMk id="3" creationId="{2CAC168E-7D79-405A-A9AB-2640FFB62635}"/>
          </ac:spMkLst>
        </pc:spChg>
      </pc:sldChg>
      <pc:sldChg chg="modSp add replId">
        <pc:chgData name="Shen, Guannan" userId="S::guannan.shen@ucdenver.edu::f1cb1996-ae0f-468e-9ec0-7a85d0f8b506" providerId="AD" clId="Web-{6D833801-42A1-1BBB-3022-22AC14F7C3BC}" dt="2019-01-17T05:09:56.385" v="428" actId="20577"/>
        <pc:sldMkLst>
          <pc:docMk/>
          <pc:sldMk cId="1037330506" sldId="284"/>
        </pc:sldMkLst>
        <pc:spChg chg="mod">
          <ac:chgData name="Shen, Guannan" userId="S::guannan.shen@ucdenver.edu::f1cb1996-ae0f-468e-9ec0-7a85d0f8b506" providerId="AD" clId="Web-{6D833801-42A1-1BBB-3022-22AC14F7C3BC}" dt="2019-01-17T05:09:56.385" v="428" actId="20577"/>
          <ac:spMkLst>
            <pc:docMk/>
            <pc:sldMk cId="1037330506" sldId="284"/>
            <ac:spMk id="2" creationId="{1C5BBC08-744A-425F-BB28-7787BA5D13CA}"/>
          </ac:spMkLst>
        </pc:spChg>
      </pc:sldChg>
      <pc:sldChg chg="modSp add replId">
        <pc:chgData name="Shen, Guannan" userId="S::guannan.shen@ucdenver.edu::f1cb1996-ae0f-468e-9ec0-7a85d0f8b506" providerId="AD" clId="Web-{6D833801-42A1-1BBB-3022-22AC14F7C3BC}" dt="2019-01-17T05:10:04.385" v="433" actId="20577"/>
        <pc:sldMkLst>
          <pc:docMk/>
          <pc:sldMk cId="2694412741" sldId="285"/>
        </pc:sldMkLst>
        <pc:spChg chg="mod">
          <ac:chgData name="Shen, Guannan" userId="S::guannan.shen@ucdenver.edu::f1cb1996-ae0f-468e-9ec0-7a85d0f8b506" providerId="AD" clId="Web-{6D833801-42A1-1BBB-3022-22AC14F7C3BC}" dt="2019-01-17T05:10:04.385" v="433" actId="20577"/>
          <ac:spMkLst>
            <pc:docMk/>
            <pc:sldMk cId="2694412741" sldId="285"/>
            <ac:spMk id="2" creationId="{553B437B-256D-4859-AF14-D29F178F105F}"/>
          </ac:spMkLst>
        </pc:spChg>
      </pc:sldChg>
      <pc:sldChg chg="new del">
        <pc:chgData name="Shen, Guannan" userId="S::guannan.shen@ucdenver.edu::f1cb1996-ae0f-468e-9ec0-7a85d0f8b506" providerId="AD" clId="Web-{6D833801-42A1-1BBB-3022-22AC14F7C3BC}" dt="2019-01-17T05:10:15.072" v="437"/>
        <pc:sldMkLst>
          <pc:docMk/>
          <pc:sldMk cId="820186809" sldId="286"/>
        </pc:sldMkLst>
      </pc:sldChg>
      <pc:sldChg chg="modSp add replId">
        <pc:chgData name="Shen, Guannan" userId="S::guannan.shen@ucdenver.edu::f1cb1996-ae0f-468e-9ec0-7a85d0f8b506" providerId="AD" clId="Web-{6D833801-42A1-1BBB-3022-22AC14F7C3BC}" dt="2019-01-17T06:12:18.633" v="670" actId="20577"/>
        <pc:sldMkLst>
          <pc:docMk/>
          <pc:sldMk cId="4072280942" sldId="286"/>
        </pc:sldMkLst>
        <pc:spChg chg="mod">
          <ac:chgData name="Shen, Guannan" userId="S::guannan.shen@ucdenver.edu::f1cb1996-ae0f-468e-9ec0-7a85d0f8b506" providerId="AD" clId="Web-{6D833801-42A1-1BBB-3022-22AC14F7C3BC}" dt="2019-01-17T06:12:18.633" v="670" actId="20577"/>
          <ac:spMkLst>
            <pc:docMk/>
            <pc:sldMk cId="4072280942" sldId="286"/>
            <ac:spMk id="3" creationId="{DFCC80B2-B029-4B79-B879-C26B6D606B8F}"/>
          </ac:spMkLst>
        </pc:spChg>
      </pc:sldChg>
      <pc:sldChg chg="modSp new mod modClrScheme chgLayout">
        <pc:chgData name="Shen, Guannan" userId="S::guannan.shen@ucdenver.edu::f1cb1996-ae0f-468e-9ec0-7a85d0f8b506" providerId="AD" clId="Web-{6D833801-42A1-1BBB-3022-22AC14F7C3BC}" dt="2019-01-17T06:05:39.776" v="530" actId="20577"/>
        <pc:sldMkLst>
          <pc:docMk/>
          <pc:sldMk cId="2738521608" sldId="287"/>
        </pc:sldMkLst>
        <pc:spChg chg="mod ord">
          <ac:chgData name="Shen, Guannan" userId="S::guannan.shen@ucdenver.edu::f1cb1996-ae0f-468e-9ec0-7a85d0f8b506" providerId="AD" clId="Web-{6D833801-42A1-1BBB-3022-22AC14F7C3BC}" dt="2019-01-17T06:05:39.776" v="530" actId="20577"/>
          <ac:spMkLst>
            <pc:docMk/>
            <pc:sldMk cId="2738521608" sldId="287"/>
            <ac:spMk id="2" creationId="{9CF2ED00-7B63-48C7-967E-0FA4BECCD626}"/>
          </ac:spMkLst>
        </pc:spChg>
        <pc:spChg chg="mod ord">
          <ac:chgData name="Shen, Guannan" userId="S::guannan.shen@ucdenver.edu::f1cb1996-ae0f-468e-9ec0-7a85d0f8b506" providerId="AD" clId="Web-{6D833801-42A1-1BBB-3022-22AC14F7C3BC}" dt="2019-01-17T06:05:28.979" v="515"/>
          <ac:spMkLst>
            <pc:docMk/>
            <pc:sldMk cId="2738521608" sldId="287"/>
            <ac:spMk id="3" creationId="{0A18CDFD-C7A8-4576-B889-1332B4D7385F}"/>
          </ac:spMkLst>
        </pc:spChg>
      </pc:sldChg>
      <pc:sldChg chg="modSp new mod modClrScheme chgLayout">
        <pc:chgData name="Shen, Guannan" userId="S::guannan.shen@ucdenver.edu::f1cb1996-ae0f-468e-9ec0-7a85d0f8b506" providerId="AD" clId="Web-{6D833801-42A1-1BBB-3022-22AC14F7C3BC}" dt="2019-01-17T06:11:16.334" v="625" actId="20577"/>
        <pc:sldMkLst>
          <pc:docMk/>
          <pc:sldMk cId="549785007" sldId="288"/>
        </pc:sldMkLst>
        <pc:spChg chg="mod ord">
          <ac:chgData name="Shen, Guannan" userId="S::guannan.shen@ucdenver.edu::f1cb1996-ae0f-468e-9ec0-7a85d0f8b506" providerId="AD" clId="Web-{6D833801-42A1-1BBB-3022-22AC14F7C3BC}" dt="2019-01-17T06:06:01.230" v="553" actId="20577"/>
          <ac:spMkLst>
            <pc:docMk/>
            <pc:sldMk cId="549785007" sldId="288"/>
            <ac:spMk id="2" creationId="{4BC97BA2-8E93-4BB7-8F67-3930E3700CE9}"/>
          </ac:spMkLst>
        </pc:spChg>
        <pc:spChg chg="mod ord">
          <ac:chgData name="Shen, Guannan" userId="S::guannan.shen@ucdenver.edu::f1cb1996-ae0f-468e-9ec0-7a85d0f8b506" providerId="AD" clId="Web-{6D833801-42A1-1BBB-3022-22AC14F7C3BC}" dt="2019-01-17T06:11:16.334" v="625" actId="20577"/>
          <ac:spMkLst>
            <pc:docMk/>
            <pc:sldMk cId="549785007" sldId="288"/>
            <ac:spMk id="3" creationId="{B1913164-3258-4429-A510-93BD17DB0A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EF4E-AFD6-46EB-BC9A-2CB27F951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Cario</a:t>
            </a:r>
            <a:r>
              <a:rPr lang="en-US" dirty="0"/>
              <a:t> </a:t>
            </a:r>
            <a:r>
              <a:rPr lang="en-US" dirty="0" err="1"/>
              <a:t>Interferome</a:t>
            </a:r>
            <a:r>
              <a:rPr lang="en-US" dirty="0"/>
              <a:t>: Core ISGs and IFN-beta Genes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EA504-FF09-4237-B3DB-48DD28298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RNA-Seq Data</a:t>
            </a:r>
          </a:p>
          <a:p>
            <a:r>
              <a:rPr lang="en-US" dirty="0"/>
              <a:t>Guannan Shen</a:t>
            </a:r>
          </a:p>
          <a:p>
            <a:r>
              <a:rPr lang="en-US" dirty="0"/>
              <a:t>1/8/2019</a:t>
            </a:r>
          </a:p>
        </p:txBody>
      </p:sp>
    </p:spTree>
    <p:extLst>
      <p:ext uri="{BB962C8B-B14F-4D97-AF65-F5344CB8AC3E}">
        <p14:creationId xmlns:p14="http://schemas.microsoft.com/office/powerpoint/2010/main" val="405100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BC08-744A-425F-BB28-7787BA5D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Differential Expression Analysis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E0611-607A-4383-922C-FC7EFECC5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2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Normalization: DESeq2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2"/>
            <a:ext cx="8866716" cy="4463987"/>
          </a:xfrm>
        </p:spPr>
        <p:txBody>
          <a:bodyPr/>
          <a:lstStyle/>
          <a:p>
            <a:r>
              <a:rPr lang="en-US" dirty="0"/>
              <a:t>The performance of DESeq2 and TMM (</a:t>
            </a:r>
            <a:r>
              <a:rPr lang="en-US" dirty="0" err="1"/>
              <a:t>edgeR</a:t>
            </a:r>
            <a:r>
              <a:rPr lang="en-US" dirty="0"/>
              <a:t>) are close.</a:t>
            </a:r>
          </a:p>
          <a:p>
            <a:r>
              <a:rPr lang="en-US" dirty="0"/>
              <a:t>DESeq2 </a:t>
            </a:r>
          </a:p>
          <a:p>
            <a:r>
              <a:rPr lang="en-US" dirty="0">
                <a:latin typeface="Century Gothic"/>
                <a:ea typeface="Arial"/>
                <a:cs typeface="Arial"/>
              </a:rPr>
              <a:t>Interpretation of </a:t>
            </a:r>
            <a:r>
              <a:rPr lang="en-US" b="1" dirty="0">
                <a:latin typeface="Century Gothic"/>
                <a:ea typeface="Arial"/>
                <a:cs typeface="Arial"/>
              </a:rPr>
              <a:t>size factor</a:t>
            </a:r>
            <a:r>
              <a:rPr lang="en-US" dirty="0">
                <a:latin typeface="Century Gothic"/>
                <a:ea typeface="Arial"/>
                <a:cs typeface="Arial"/>
              </a:rPr>
              <a:t> normalization (DESeq2)​</a:t>
            </a:r>
          </a:p>
          <a:p>
            <a:pPr lvl="1">
              <a:buChar char="•"/>
            </a:pPr>
            <a:r>
              <a:rPr lang="en-US" dirty="0">
                <a:latin typeface="Century Gothic"/>
                <a:ea typeface="Arial"/>
                <a:cs typeface="Arial"/>
              </a:rPr>
              <a:t>Median ratio method to estimate size factors for each sample. </a:t>
            </a:r>
          </a:p>
          <a:p>
            <a:pPr lvl="1">
              <a:buChar char="•"/>
            </a:pPr>
            <a:r>
              <a:rPr lang="en-US" dirty="0">
                <a:latin typeface="Century Gothic"/>
                <a:cs typeface="Arial"/>
              </a:rPr>
              <a:t>Then</a:t>
            </a:r>
            <a:r>
              <a:rPr lang="en-US" dirty="0"/>
              <a:t> just dividing the raw counts by the size factor for each sample to get the normalized counts.</a:t>
            </a:r>
          </a:p>
          <a:p>
            <a:pPr>
              <a:buChar char="•"/>
            </a:pPr>
            <a:r>
              <a:rPr lang="en-US" dirty="0"/>
              <a:t>Test for </a:t>
            </a:r>
            <a:r>
              <a:rPr lang="en-US" b="1" dirty="0"/>
              <a:t>differential expression</a:t>
            </a:r>
            <a:r>
              <a:rPr lang="en-US" dirty="0"/>
              <a:t> </a:t>
            </a:r>
          </a:p>
          <a:p>
            <a:pPr lvl="1">
              <a:buChar char="•"/>
            </a:pPr>
            <a:r>
              <a:rPr lang="en-US" dirty="0"/>
              <a:t>By fitting normalized counts with negative binomial generalized linear models.</a:t>
            </a:r>
          </a:p>
          <a:p>
            <a:pPr lvl="1">
              <a:buChar char="•"/>
            </a:pPr>
            <a:r>
              <a:rPr lang="en-US" dirty="0"/>
              <a:t>Then performing the negative binomial Wald tests to get p-values.</a:t>
            </a:r>
          </a:p>
          <a:p>
            <a:pPr lvl="1">
              <a:buChar char="•"/>
            </a:pPr>
            <a:r>
              <a:rPr lang="en-US" dirty="0"/>
              <a:t>Finally, using the </a:t>
            </a:r>
            <a:r>
              <a:rPr lang="en-US" dirty="0" err="1"/>
              <a:t>Benjamini</a:t>
            </a:r>
            <a:r>
              <a:rPr lang="en-US" dirty="0"/>
              <a:t> &amp; Hochberg correction (FDR) to get the adjusted p-values (multiple comparison)</a:t>
            </a:r>
            <a:r>
              <a:rPr lang="en-US" baseline="30000" dirty="0"/>
              <a:t>4</a:t>
            </a:r>
            <a:r>
              <a:rPr lang="en-US" dirty="0"/>
              <a:t>. And </a:t>
            </a:r>
            <a:r>
              <a:rPr lang="en-US" b="1" dirty="0" err="1"/>
              <a:t>p.adj</a:t>
            </a:r>
            <a:r>
              <a:rPr lang="en-US" b="1" dirty="0"/>
              <a:t> can be 0.05 or 0.1.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3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Differential Expression Analysis (DE)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3760085" cy="4256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HIV Infected Untreated vs. Health Control</a:t>
            </a:r>
          </a:p>
          <a:p>
            <a:r>
              <a:rPr lang="en-US" dirty="0"/>
              <a:t>Significantly differential expressed genes:</a:t>
            </a:r>
          </a:p>
          <a:p>
            <a:pPr lvl="1"/>
            <a:r>
              <a:rPr lang="en-US" dirty="0"/>
              <a:t>FDR (adjusted p value) cutoff 0.1, 6585 genes out of 19890 are significant.</a:t>
            </a:r>
          </a:p>
          <a:p>
            <a:pPr lvl="1"/>
            <a:r>
              <a:rPr lang="en-US" dirty="0"/>
              <a:t>FDR cutoff 0.05, 4730 genes out of 19890 are significant.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EOMES has the smallest adjusted p value.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62A07-A556-4608-9617-1801BDCE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3581400"/>
            <a:ext cx="4731289" cy="29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0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47666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DE, Top 10 Genes out of 19890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0D617-D55B-486A-A54D-E54AEF78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02" y="2324053"/>
            <a:ext cx="72199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3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437B-256D-4859-AF14-D29F178F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edgeR</a:t>
            </a:r>
            <a:r>
              <a:rPr lang="en-US" dirty="0"/>
              <a:t>, TMM, Differential Expression Analysis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168E-7D79-405A-A9AB-2640FFB62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Normalization: TMM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r>
              <a:rPr lang="en-US" dirty="0"/>
              <a:t>More on normalization in RNA-seq data.</a:t>
            </a:r>
          </a:p>
          <a:p>
            <a:pPr lvl="1"/>
            <a:r>
              <a:rPr lang="en-US" dirty="0"/>
              <a:t>It’s crucial to remove sample-specific technical noise by normalization, while keeping biological signals.</a:t>
            </a:r>
          </a:p>
          <a:p>
            <a:pPr lvl="1"/>
            <a:r>
              <a:rPr lang="en-US" dirty="0"/>
              <a:t>Total RNA counts per sample vary across samples.</a:t>
            </a:r>
          </a:p>
          <a:p>
            <a:pPr lvl="1"/>
            <a:r>
              <a:rPr lang="en-US" dirty="0"/>
              <a:t>A small number of genes are very highly expressed in some samples, while the levels of most genes don’t change across samples.</a:t>
            </a:r>
          </a:p>
          <a:p>
            <a:r>
              <a:rPr lang="en-US" dirty="0"/>
              <a:t>TMM: a trimmed mean of M-values (TMM)</a:t>
            </a:r>
          </a:p>
          <a:p>
            <a:pPr lvl="1"/>
            <a:r>
              <a:rPr lang="en-US" dirty="0"/>
              <a:t>Taking above factors into account, by a sample-specific scaling factor and the total RNA counts per sample.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6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Differential Expression Analysis (DE)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1" y="1519830"/>
            <a:ext cx="9157584" cy="4521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HIV Infected Untreated vs. Health Control</a:t>
            </a:r>
          </a:p>
          <a:p>
            <a:r>
              <a:rPr lang="en-US" dirty="0"/>
              <a:t>Significantly differential expressed genes, </a:t>
            </a:r>
            <a:r>
              <a:rPr lang="en-US" b="1" dirty="0"/>
              <a:t>more up-regulated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FDR (adjusted p value) cutoff 0.05: </a:t>
            </a:r>
            <a:r>
              <a:rPr lang="en-US" b="1" dirty="0"/>
              <a:t>4246 genes out of 19890 are significant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1706 down regulated, 2540 up regulated</a:t>
            </a:r>
          </a:p>
          <a:p>
            <a:pPr lvl="1"/>
            <a:r>
              <a:rPr lang="en-US" dirty="0"/>
              <a:t>FDR cutoff 0.05, log2 Fold Change cutoff 1:</a:t>
            </a:r>
            <a:r>
              <a:rPr lang="en-US" b="1" dirty="0"/>
              <a:t> 837 genes out of 19890 are significant.</a:t>
            </a:r>
          </a:p>
          <a:p>
            <a:pPr lvl="2"/>
            <a:r>
              <a:rPr lang="en-US" dirty="0"/>
              <a:t>157 down regulated, 680 up regulated</a:t>
            </a:r>
          </a:p>
          <a:p>
            <a:pPr lvl="1"/>
            <a:r>
              <a:rPr lang="en-US" dirty="0"/>
              <a:t>FDR cutoff 0.05, log2 Fold Change cutoff 2: </a:t>
            </a:r>
            <a:r>
              <a:rPr lang="en-US" b="1" dirty="0"/>
              <a:t>104 genes out of 19890 are significant.</a:t>
            </a:r>
          </a:p>
          <a:p>
            <a:pPr lvl="2"/>
            <a:r>
              <a:rPr lang="en-US" dirty="0"/>
              <a:t>7 down regulated, 97 up regulated</a:t>
            </a:r>
          </a:p>
          <a:p>
            <a:r>
              <a:rPr lang="en-US" sz="2000" b="1" dirty="0"/>
              <a:t>Example: Top 10 genes normalized counts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30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edgeR DE Analysis Top 10 genes 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548640" y="1646280"/>
            <a:ext cx="10639080" cy="411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TMM normalized counts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838080" y="1371600"/>
            <a:ext cx="4191120" cy="2586600"/>
          </a:xfrm>
          <a:prstGeom prst="rect">
            <a:avLst/>
          </a:prstGeom>
          <a:ln>
            <a:noFill/>
          </a:ln>
        </p:spPr>
      </p:pic>
      <p:pic>
        <p:nvPicPr>
          <p:cNvPr id="88" name="Picture 87"/>
          <p:cNvPicPr/>
          <p:nvPr/>
        </p:nvPicPr>
        <p:blipFill>
          <a:blip r:embed="rId3"/>
          <a:stretch/>
        </p:blipFill>
        <p:spPr>
          <a:xfrm>
            <a:off x="5705640" y="1371600"/>
            <a:ext cx="4169880" cy="2573280"/>
          </a:xfrm>
          <a:prstGeom prst="rect">
            <a:avLst/>
          </a:prstGeom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4"/>
          <a:stretch/>
        </p:blipFill>
        <p:spPr>
          <a:xfrm>
            <a:off x="880200" y="3840480"/>
            <a:ext cx="4149000" cy="2560320"/>
          </a:xfrm>
          <a:prstGeom prst="rect">
            <a:avLst/>
          </a:prstGeom>
          <a:ln>
            <a:noFill/>
          </a:ln>
        </p:spPr>
      </p:pic>
      <p:pic>
        <p:nvPicPr>
          <p:cNvPr id="90" name="Picture 89"/>
          <p:cNvPicPr/>
          <p:nvPr/>
        </p:nvPicPr>
        <p:blipFill>
          <a:blip r:embed="rId5"/>
          <a:stretch/>
        </p:blipFill>
        <p:spPr>
          <a:xfrm>
            <a:off x="5705640" y="3840480"/>
            <a:ext cx="4169880" cy="257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TMM normalized counts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914400" y="1371600"/>
            <a:ext cx="4114800" cy="2539080"/>
          </a:xfrm>
          <a:prstGeom prst="rect">
            <a:avLst/>
          </a:prstGeom>
          <a:ln>
            <a:noFill/>
          </a:ln>
        </p:spPr>
      </p:pic>
      <p:pic>
        <p:nvPicPr>
          <p:cNvPr id="93" name="Picture 92"/>
          <p:cNvPicPr/>
          <p:nvPr/>
        </p:nvPicPr>
        <p:blipFill>
          <a:blip r:embed="rId3"/>
          <a:stretch/>
        </p:blipFill>
        <p:spPr>
          <a:xfrm>
            <a:off x="5760720" y="1371240"/>
            <a:ext cx="4297680" cy="2652120"/>
          </a:xfrm>
          <a:prstGeom prst="rect">
            <a:avLst/>
          </a:prstGeom>
          <a:ln>
            <a:noFill/>
          </a:ln>
        </p:spPr>
      </p:pic>
      <p:pic>
        <p:nvPicPr>
          <p:cNvPr id="94" name="Picture 93"/>
          <p:cNvPicPr/>
          <p:nvPr/>
        </p:nvPicPr>
        <p:blipFill>
          <a:blip r:embed="rId4"/>
          <a:stretch/>
        </p:blipFill>
        <p:spPr>
          <a:xfrm>
            <a:off x="859320" y="3910680"/>
            <a:ext cx="4169880" cy="2573280"/>
          </a:xfrm>
          <a:prstGeom prst="rect">
            <a:avLst/>
          </a:prstGeom>
          <a:ln>
            <a:noFill/>
          </a:ln>
        </p:spPr>
      </p:pic>
      <p:pic>
        <p:nvPicPr>
          <p:cNvPr id="95" name="Picture 94"/>
          <p:cNvPicPr/>
          <p:nvPr/>
        </p:nvPicPr>
        <p:blipFill>
          <a:blip r:embed="rId5"/>
          <a:stretch/>
        </p:blipFill>
        <p:spPr>
          <a:xfrm>
            <a:off x="5852160" y="3931920"/>
            <a:ext cx="4149360" cy="256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9038166" cy="42569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/>
              <a:t>Questions of Interest (QOI)</a:t>
            </a:r>
          </a:p>
          <a:p>
            <a:r>
              <a:rPr lang="en-US" sz="2000" err="1"/>
              <a:t>RNASeq</a:t>
            </a:r>
            <a:r>
              <a:rPr lang="en-US" sz="2000" dirty="0"/>
              <a:t> Data and Clinical Data</a:t>
            </a:r>
          </a:p>
          <a:p>
            <a:r>
              <a:rPr lang="en-US" sz="2000" dirty="0"/>
              <a:t>Normalization of </a:t>
            </a:r>
            <a:r>
              <a:rPr lang="en-US" sz="2000" err="1"/>
              <a:t>RNASeq</a:t>
            </a:r>
            <a:r>
              <a:rPr lang="en-US" sz="2000" dirty="0"/>
              <a:t> Data</a:t>
            </a:r>
          </a:p>
          <a:p>
            <a:r>
              <a:rPr lang="en-US" sz="2000" dirty="0"/>
              <a:t>Differential Expression Analysis (DE): HIV Infected Untreated vs. Health Control</a:t>
            </a:r>
          </a:p>
          <a:p>
            <a:pPr lvl="1"/>
            <a:r>
              <a:rPr lang="en-US" sz="1800"/>
              <a:t>DESeq2</a:t>
            </a:r>
          </a:p>
          <a:p>
            <a:pPr lvl="1"/>
            <a:r>
              <a:rPr lang="en-US"/>
              <a:t>edgeR </a:t>
            </a:r>
          </a:p>
          <a:p>
            <a:r>
              <a:rPr lang="en-US" sz="2000" dirty="0"/>
              <a:t>Core ISGs, IFN-beta Genes and DE</a:t>
            </a:r>
          </a:p>
          <a:p>
            <a:r>
              <a:rPr lang="en-US" sz="2000" dirty="0"/>
              <a:t>Core ISGs, IFN-beta Genes and Clinical Outcomes, differences between gene lists</a:t>
            </a:r>
          </a:p>
          <a:p>
            <a:r>
              <a:rPr lang="en-US" sz="2000" dirty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61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BC08-744A-425F-BB28-7787BA5D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DESeq2 DE and Gene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E0611-607A-4383-922C-FC7EFECC5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30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Core ISGs, IFN-beta Genes and 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With FDR cutoff 0.1,</a:t>
            </a:r>
          </a:p>
          <a:p>
            <a:pPr lvl="1"/>
            <a:r>
              <a:rPr lang="en-US" sz="1800" b="1" dirty="0"/>
              <a:t>All 230 genes in Core ISGs are significant.</a:t>
            </a:r>
          </a:p>
          <a:p>
            <a:pPr lvl="1"/>
            <a:r>
              <a:rPr lang="en-US" sz="1800" b="1" dirty="0"/>
              <a:t>All 423 genes in IFN-beta genes are significant.</a:t>
            </a:r>
          </a:p>
          <a:p>
            <a:pPr lvl="1"/>
            <a:r>
              <a:rPr lang="en-US" sz="1800" b="1"/>
              <a:t>For downstream</a:t>
            </a:r>
            <a:r>
              <a:rPr lang="en-US" sz="1800" b="1" dirty="0"/>
              <a:t> </a:t>
            </a:r>
          </a:p>
          <a:p>
            <a:r>
              <a:rPr lang="en-US" sz="2000"/>
              <a:t>With FDR cutoff 0.05 by DESeq2</a:t>
            </a:r>
          </a:p>
          <a:p>
            <a:pPr lvl="1"/>
            <a:r>
              <a:rPr lang="en-US" sz="1800" dirty="0"/>
              <a:t>124 genes in ISGs.</a:t>
            </a:r>
          </a:p>
          <a:p>
            <a:pPr lvl="1"/>
            <a:r>
              <a:rPr lang="en-US" sz="1800" dirty="0"/>
              <a:t>137 genes in IFN-beta genes.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63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Top genes in Core ISGs by 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F9561-2D44-4373-92FD-9B696392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74" y="1352776"/>
            <a:ext cx="7596188" cy="2134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A80EA-69F2-4E5D-A565-78D5A67E5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533" y="3429000"/>
            <a:ext cx="381027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5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Top genes in IFN-beta list by 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1FBCF-80F4-4E43-B2AA-D7A3C0BB6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468884"/>
            <a:ext cx="6877050" cy="497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53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164238"/>
            <a:ext cx="8596668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Volcano Plots by DE and gene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5379C-E862-46B3-937C-D996955B3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7" y="977775"/>
            <a:ext cx="4550183" cy="2808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BDB14D-63DA-426C-8187-97EC9EC2D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70" y="977774"/>
            <a:ext cx="4550183" cy="280811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CB6E52-BE8A-4C49-960D-2B840321C40C}"/>
              </a:ext>
            </a:extLst>
          </p:cNvPr>
          <p:cNvSpPr txBox="1">
            <a:spLocks/>
          </p:cNvSpPr>
          <p:nvPr/>
        </p:nvSpPr>
        <p:spPr>
          <a:xfrm>
            <a:off x="543984" y="3980300"/>
            <a:ext cx="4835933" cy="2626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Core ISGs Trend: </a:t>
            </a:r>
          </a:p>
          <a:p>
            <a:pPr lvl="1"/>
            <a:r>
              <a:rPr lang="en-US" b="1" dirty="0"/>
              <a:t>up-regulation </a:t>
            </a:r>
          </a:p>
          <a:p>
            <a:pPr lvl="1"/>
            <a:r>
              <a:rPr lang="en-US" b="1" dirty="0"/>
              <a:t>and larger fold changes, overall.</a:t>
            </a:r>
          </a:p>
          <a:p>
            <a:r>
              <a:rPr lang="en-US" b="1" dirty="0"/>
              <a:t>IFN-beta Genes Trend: </a:t>
            </a:r>
          </a:p>
          <a:p>
            <a:pPr lvl="1"/>
            <a:r>
              <a:rPr lang="en-US" b="1" dirty="0"/>
              <a:t>Down-regulation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7D1E87-7456-4C5D-979A-70843A4AC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3256384"/>
            <a:ext cx="3166533" cy="348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36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65656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Core ISGs, IFN-beta Genes and DE: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E698E-B39A-4F5B-BFC4-B954F3890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63963"/>
            <a:ext cx="4772256" cy="2945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D850A-F447-40CA-9B8F-A7AFEA9C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46" y="2363963"/>
            <a:ext cx="4772256" cy="29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49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ED00-7B63-48C7-967E-0FA4BECC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with the clinical outcomes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CDFD-C7A8-4576-B889-1332B4D73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21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7BA2-8E93-4BB7-8F67-3930E370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log transformation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13164-3258-4429-A510-93BD17DB0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Transformed normalized counts (gene by gene) ~ </a:t>
            </a:r>
            <a:r>
              <a:rPr lang="en-US" b="1" dirty="0"/>
              <a:t>clinical outcome </a:t>
            </a:r>
            <a:r>
              <a:rPr lang="en-US" dirty="0"/>
              <a:t>+ age + gender</a:t>
            </a:r>
          </a:p>
          <a:p>
            <a:r>
              <a:rPr lang="en-US" b="1" dirty="0"/>
              <a:t>Transformed normalized counts</a:t>
            </a:r>
          </a:p>
          <a:p>
            <a:pPr lvl="1"/>
            <a:r>
              <a:rPr lang="en-US" dirty="0"/>
              <a:t>Regularized log transformation </a:t>
            </a:r>
          </a:p>
          <a:p>
            <a:pPr lvl="1"/>
            <a:r>
              <a:rPr lang="en-US" dirty="0"/>
              <a:t>Prepare RNA-seq genes counts ready for the test of associations with the clinical outcomes</a:t>
            </a:r>
          </a:p>
          <a:p>
            <a:pPr lvl="1"/>
            <a:r>
              <a:rPr lang="en-US" sz="1800" b="1" dirty="0"/>
              <a:t>QC plots </a:t>
            </a:r>
          </a:p>
          <a:p>
            <a:r>
              <a:rPr lang="en-US" sz="2000" b="1" dirty="0"/>
              <a:t>Multiple testing/comparison correction: BH controlling FDR. </a:t>
            </a:r>
          </a:p>
        </p:txBody>
      </p:sp>
    </p:spTree>
    <p:extLst>
      <p:ext uri="{BB962C8B-B14F-4D97-AF65-F5344CB8AC3E}">
        <p14:creationId xmlns:p14="http://schemas.microsoft.com/office/powerpoint/2010/main" val="549785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Regularized log Transformation QC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365760" y="1604520"/>
            <a:ext cx="3474720" cy="2144520"/>
          </a:xfrm>
          <a:prstGeom prst="rect">
            <a:avLst/>
          </a:prstGeom>
          <a:ln>
            <a:noFill/>
          </a:ln>
        </p:spPr>
      </p:pic>
      <p:pic>
        <p:nvPicPr>
          <p:cNvPr id="98" name="Picture 97"/>
          <p:cNvPicPr/>
          <p:nvPr/>
        </p:nvPicPr>
        <p:blipFill>
          <a:blip r:embed="rId3"/>
          <a:stretch/>
        </p:blipFill>
        <p:spPr>
          <a:xfrm>
            <a:off x="4114800" y="1619280"/>
            <a:ext cx="3599640" cy="2221200"/>
          </a:xfrm>
          <a:prstGeom prst="rect">
            <a:avLst/>
          </a:prstGeom>
          <a:ln>
            <a:noFill/>
          </a:ln>
        </p:spPr>
      </p:pic>
      <p:pic>
        <p:nvPicPr>
          <p:cNvPr id="99" name="Picture 98"/>
          <p:cNvPicPr/>
          <p:nvPr/>
        </p:nvPicPr>
        <p:blipFill>
          <a:blip r:embed="rId4"/>
          <a:stretch/>
        </p:blipFill>
        <p:spPr>
          <a:xfrm>
            <a:off x="8148240" y="1619280"/>
            <a:ext cx="3556080" cy="2194560"/>
          </a:xfrm>
          <a:prstGeom prst="rect">
            <a:avLst/>
          </a:prstGeom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5"/>
          <a:stretch/>
        </p:blipFill>
        <p:spPr>
          <a:xfrm>
            <a:off x="2011680" y="3849120"/>
            <a:ext cx="4134960" cy="2551680"/>
          </a:xfrm>
          <a:prstGeom prst="rect">
            <a:avLst/>
          </a:prstGeom>
          <a:ln>
            <a:noFill/>
          </a:ln>
        </p:spPr>
      </p:pic>
      <p:pic>
        <p:nvPicPr>
          <p:cNvPr id="101" name="Picture 100"/>
          <p:cNvPicPr/>
          <p:nvPr/>
        </p:nvPicPr>
        <p:blipFill>
          <a:blip r:embed="rId6"/>
          <a:stretch/>
        </p:blipFill>
        <p:spPr>
          <a:xfrm>
            <a:off x="6766560" y="3870360"/>
            <a:ext cx="3804120" cy="234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4817-CEE8-4BCA-9469-0B9B7204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genes in the lists for association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25F95-8836-4A6F-B049-144BDC520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1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QOI: 3 main questions from Mario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2"/>
            <a:ext cx="8596668" cy="4953739"/>
          </a:xfrm>
        </p:spPr>
        <p:txBody>
          <a:bodyPr/>
          <a:lstStyle/>
          <a:p>
            <a:endParaRPr lang="en-US" dirty="0"/>
          </a:p>
          <a:p>
            <a:r>
              <a:rPr lang="en-US" sz="2000" dirty="0"/>
              <a:t>How Genes in the gene lists (Core ISGs and IFN-beta genes) are significantly altered in gut biopsies (HIV Infected vs. Health Control), and what are the directions of the regulations?</a:t>
            </a:r>
          </a:p>
          <a:p>
            <a:pPr lvl="1"/>
            <a:r>
              <a:rPr lang="en-US" sz="1800" dirty="0"/>
              <a:t>Differential expression (DE) analysis then take the intersection</a:t>
            </a:r>
          </a:p>
          <a:p>
            <a:r>
              <a:rPr lang="en-US" sz="2000" dirty="0"/>
              <a:t>How are the altered genes associated with clinical outcomes such as plasma viral load, CD4 counts, inflammation, while adjusting for age and sex of participants?</a:t>
            </a:r>
          </a:p>
          <a:p>
            <a:pPr lvl="1"/>
            <a:r>
              <a:rPr lang="en-US" sz="1800" dirty="0"/>
              <a:t>Linear regression</a:t>
            </a:r>
          </a:p>
          <a:p>
            <a:pPr lvl="1"/>
            <a:r>
              <a:rPr lang="en-US" sz="1800" dirty="0"/>
              <a:t>Show some PCA plots with the effects of key genes. </a:t>
            </a:r>
          </a:p>
          <a:p>
            <a:r>
              <a:rPr lang="en-US" sz="2000" dirty="0"/>
              <a:t>Are the scopes of the associations different between Core ISGs and IFN-beta genes?</a:t>
            </a:r>
          </a:p>
          <a:p>
            <a:pPr lvl="1"/>
            <a:r>
              <a:rPr lang="en-US" sz="1800" dirty="0"/>
              <a:t>Descriptive table and plots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7924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83" y="318619"/>
            <a:ext cx="9590617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Core ISGs, IFN-beta Genes and Viral Load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4F700-5C15-412A-BF30-578DB4EAE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09" y="1455438"/>
            <a:ext cx="5286555" cy="2973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511C8E-AEC3-4340-B677-4F87EE00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413" y="1351388"/>
            <a:ext cx="5419205" cy="307773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67C4C8-74CB-41C7-A8FB-91680BDFB405}"/>
              </a:ext>
            </a:extLst>
          </p:cNvPr>
          <p:cNvSpPr txBox="1">
            <a:spLocks/>
          </p:cNvSpPr>
          <p:nvPr/>
        </p:nvSpPr>
        <p:spPr>
          <a:xfrm>
            <a:off x="915459" y="4676318"/>
            <a:ext cx="8596668" cy="166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Genes associated with plasma viral load, while adjusting for age and sex of participants.</a:t>
            </a:r>
          </a:p>
          <a:p>
            <a:pPr lvl="1"/>
            <a:r>
              <a:rPr lang="en-US" sz="1800" dirty="0"/>
              <a:t>Transformed normalized counts ~ plasma viral load + age + gender</a:t>
            </a:r>
          </a:p>
          <a:p>
            <a:pPr lvl="1"/>
            <a:r>
              <a:rPr lang="en-US" sz="1800" dirty="0"/>
              <a:t>Summary table of the coefficient and p-value of plasma viral load.  </a:t>
            </a:r>
          </a:p>
        </p:txBody>
      </p:sp>
    </p:spTree>
    <p:extLst>
      <p:ext uri="{BB962C8B-B14F-4D97-AF65-F5344CB8AC3E}">
        <p14:creationId xmlns:p14="http://schemas.microsoft.com/office/powerpoint/2010/main" val="1254519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FE729A-FAD0-4BDD-85BC-4CA2D48E7CC0}"/>
              </a:ext>
            </a:extLst>
          </p:cNvPr>
          <p:cNvSpPr txBox="1">
            <a:spLocks/>
          </p:cNvSpPr>
          <p:nvPr/>
        </p:nvSpPr>
        <p:spPr>
          <a:xfrm>
            <a:off x="277283" y="318619"/>
            <a:ext cx="9590617" cy="10327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Core ISGs, IFN-beta Genes and CD4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32A8A-E805-4C0F-A47A-B87B922B7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3" y="1181101"/>
            <a:ext cx="5619750" cy="300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88F0EE-0C9B-43CF-956D-7A372E2E9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1101"/>
            <a:ext cx="5418666" cy="333263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722640-8C34-4264-9720-353F777A3262}"/>
              </a:ext>
            </a:extLst>
          </p:cNvPr>
          <p:cNvSpPr txBox="1">
            <a:spLocks/>
          </p:cNvSpPr>
          <p:nvPr/>
        </p:nvSpPr>
        <p:spPr>
          <a:xfrm>
            <a:off x="915459" y="4676318"/>
            <a:ext cx="8596668" cy="166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Genes associated with CD4 counts, while adjusting for age and sex of participants.</a:t>
            </a:r>
          </a:p>
          <a:p>
            <a:pPr lvl="1"/>
            <a:r>
              <a:rPr lang="en-US" sz="1800" dirty="0"/>
              <a:t>Transformed normalized counts ~ CD4 counts + age + gender</a:t>
            </a:r>
          </a:p>
          <a:p>
            <a:pPr lvl="1"/>
            <a:r>
              <a:rPr lang="en-US" sz="1800" dirty="0"/>
              <a:t>Summary table of the coefficient and p-value of CD4 counts.  </a:t>
            </a:r>
          </a:p>
        </p:txBody>
      </p:sp>
    </p:spTree>
    <p:extLst>
      <p:ext uri="{BB962C8B-B14F-4D97-AF65-F5344CB8AC3E}">
        <p14:creationId xmlns:p14="http://schemas.microsoft.com/office/powerpoint/2010/main" val="1997668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Differences between gene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B9C6D-8DE9-4B0E-8781-CF5068791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16262"/>
            <a:ext cx="5334462" cy="3292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DAE30-23E8-4328-B141-ECB720EF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769" y="1782937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92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437B-256D-4859-AF14-D29F178F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edgeR</a:t>
            </a:r>
            <a:r>
              <a:rPr lang="en-US"/>
              <a:t>, TMM, DE and Gene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168E-7D79-405A-A9AB-2640FFB62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12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Core ISGs, IFN-beta Genes and 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With FDR cutoff 0.05 by </a:t>
            </a:r>
            <a:r>
              <a:rPr lang="en-US" sz="2000" dirty="0" err="1"/>
              <a:t>edgeR</a:t>
            </a:r>
            <a:endParaRPr lang="en-US" sz="2000" dirty="0"/>
          </a:p>
          <a:p>
            <a:pPr lvl="1"/>
            <a:r>
              <a:rPr lang="en-US" sz="1800" dirty="0"/>
              <a:t>117 genes out of 230 in ISGs.</a:t>
            </a:r>
          </a:p>
          <a:p>
            <a:pPr lvl="1"/>
            <a:r>
              <a:rPr lang="en-US" sz="1800" dirty="0"/>
              <a:t>130 genes out of 423 in IFN-beta genes.</a:t>
            </a:r>
          </a:p>
          <a:p>
            <a:pPr lvl="1"/>
            <a:r>
              <a:rPr lang="en-US" sz="1800" b="1" dirty="0"/>
              <a:t>Filtered and </a:t>
            </a:r>
            <a:r>
              <a:rPr lang="en-US" sz="1800" dirty="0"/>
              <a:t>then test the association with outcomes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/>
              <a:t>With FDR cutoff 0.05 and log2 Fold Change 1 by </a:t>
            </a:r>
            <a:r>
              <a:rPr lang="en-US" dirty="0" err="1"/>
              <a:t>edgeR</a:t>
            </a:r>
            <a:endParaRPr lang="en-US" dirty="0"/>
          </a:p>
          <a:p>
            <a:pPr lvl="1"/>
            <a:r>
              <a:rPr lang="en-US" sz="1800" dirty="0"/>
              <a:t>52 genes out of 230 in ISGs.</a:t>
            </a:r>
          </a:p>
          <a:p>
            <a:pPr lvl="1"/>
            <a:r>
              <a:rPr lang="en-US" sz="1800" dirty="0"/>
              <a:t>8 genes out of 423 in IFN-beta genes.</a:t>
            </a:r>
          </a:p>
          <a:p>
            <a:pPr lvl="1"/>
            <a:r>
              <a:rPr lang="en-US" sz="1800" b="1" dirty="0"/>
              <a:t>Filtered and </a:t>
            </a:r>
            <a:r>
              <a:rPr lang="en-US" sz="1800" dirty="0"/>
              <a:t>then test the association with outcomes </a:t>
            </a:r>
            <a:endParaRPr lang="en-US" dirty="0"/>
          </a:p>
          <a:p>
            <a:pPr marL="0" indent="0">
              <a:buNone/>
            </a:pP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80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Filtered Predefined gene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27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83" y="318619"/>
            <a:ext cx="9590617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Core ISGs, IFN-beta Genes and Viral Load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67C4C8-74CB-41C7-A8FB-91680BDFB405}"/>
              </a:ext>
            </a:extLst>
          </p:cNvPr>
          <p:cNvSpPr txBox="1">
            <a:spLocks/>
          </p:cNvSpPr>
          <p:nvPr/>
        </p:nvSpPr>
        <p:spPr>
          <a:xfrm>
            <a:off x="915459" y="4616388"/>
            <a:ext cx="8596668" cy="1720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Genes associated with plasma viral load, while adjusting for age and sex of participants.</a:t>
            </a:r>
          </a:p>
          <a:p>
            <a:pPr lvl="1"/>
            <a:r>
              <a:rPr lang="en-US" sz="1800" dirty="0"/>
              <a:t>Transformed normalized counts ~ plasma viral load + age + gender</a:t>
            </a:r>
          </a:p>
          <a:p>
            <a:pPr lvl="1"/>
            <a:r>
              <a:rPr lang="en-US" sz="1800" dirty="0"/>
              <a:t>Summary table of the coefficient and p-value of plasma viral load.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1ED00-9739-49F6-97FC-D84F760E2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09" y="1465887"/>
            <a:ext cx="5125606" cy="1547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1537E6-BF1C-43E1-81B7-BD894FA7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91" y="2681302"/>
            <a:ext cx="6354418" cy="18647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5DEF5F-B577-4F7C-8FD8-62C30FBE6CD4}"/>
              </a:ext>
            </a:extLst>
          </p:cNvPr>
          <p:cNvSpPr/>
          <p:nvPr/>
        </p:nvSpPr>
        <p:spPr>
          <a:xfrm>
            <a:off x="463775" y="3244334"/>
            <a:ext cx="475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130 genes out of 423 in IFN-beta genes.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175599-830E-4E3E-9540-318D16739FBB}"/>
              </a:ext>
            </a:extLst>
          </p:cNvPr>
          <p:cNvSpPr/>
          <p:nvPr/>
        </p:nvSpPr>
        <p:spPr>
          <a:xfrm>
            <a:off x="6477119" y="2092125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8 genes out of 423 in IFN-beta genes.</a:t>
            </a:r>
          </a:p>
        </p:txBody>
      </p:sp>
    </p:spTree>
    <p:extLst>
      <p:ext uri="{BB962C8B-B14F-4D97-AF65-F5344CB8AC3E}">
        <p14:creationId xmlns:p14="http://schemas.microsoft.com/office/powerpoint/2010/main" val="3680363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Blood HIV Viral Load and IFN-beta (0.05 and log2FC 1)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914400" y="2004480"/>
            <a:ext cx="4901400" cy="3024720"/>
          </a:xfrm>
          <a:prstGeom prst="rect">
            <a:avLst/>
          </a:prstGeom>
          <a:ln>
            <a:noFill/>
          </a:ln>
        </p:spPr>
      </p:pic>
      <p:pic>
        <p:nvPicPr>
          <p:cNvPr id="104" name="Picture 103"/>
          <p:cNvPicPr/>
          <p:nvPr/>
        </p:nvPicPr>
        <p:blipFill>
          <a:blip r:embed="rId3"/>
          <a:stretch/>
        </p:blipFill>
        <p:spPr>
          <a:xfrm>
            <a:off x="6126480" y="1982880"/>
            <a:ext cx="5084280" cy="313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FE729A-FAD0-4BDD-85BC-4CA2D48E7CC0}"/>
              </a:ext>
            </a:extLst>
          </p:cNvPr>
          <p:cNvSpPr txBox="1">
            <a:spLocks/>
          </p:cNvSpPr>
          <p:nvPr/>
        </p:nvSpPr>
        <p:spPr>
          <a:xfrm>
            <a:off x="277283" y="318619"/>
            <a:ext cx="9590617" cy="10327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Core ISGs, IFN-beta Genes and CD4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722640-8C34-4264-9720-353F777A3262}"/>
              </a:ext>
            </a:extLst>
          </p:cNvPr>
          <p:cNvSpPr txBox="1">
            <a:spLocks/>
          </p:cNvSpPr>
          <p:nvPr/>
        </p:nvSpPr>
        <p:spPr>
          <a:xfrm>
            <a:off x="915459" y="4676318"/>
            <a:ext cx="8596668" cy="166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Genes associated with CD4 counts, while adjusting for age and sex of participants.</a:t>
            </a:r>
          </a:p>
          <a:p>
            <a:pPr lvl="1"/>
            <a:r>
              <a:rPr lang="en-US" sz="1800" dirty="0"/>
              <a:t>Transformed normalized counts ~ CD4 counts + age + gender</a:t>
            </a:r>
          </a:p>
          <a:p>
            <a:pPr lvl="1"/>
            <a:r>
              <a:rPr lang="en-US" sz="1800" dirty="0"/>
              <a:t>Summary table of the coefficient and p-value of CD4 counts.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8194C0-EEEF-4C35-A945-A69B825EE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7" y="1266590"/>
            <a:ext cx="5433643" cy="1963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B07E28-04A4-4216-9EDC-7A0BEB1ACB1C}"/>
              </a:ext>
            </a:extLst>
          </p:cNvPr>
          <p:cNvSpPr/>
          <p:nvPr/>
        </p:nvSpPr>
        <p:spPr>
          <a:xfrm>
            <a:off x="1564418" y="3294058"/>
            <a:ext cx="3629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117 genes out of 230 in ISGs.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8B6CB-E8DB-4844-8619-112278582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40" y="1287201"/>
            <a:ext cx="5433644" cy="24137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BF2F66-F766-4F77-8097-682A9A8A6E87}"/>
              </a:ext>
            </a:extLst>
          </p:cNvPr>
          <p:cNvSpPr/>
          <p:nvPr/>
        </p:nvSpPr>
        <p:spPr>
          <a:xfrm>
            <a:off x="7143916" y="3873961"/>
            <a:ext cx="3507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52 genes out of 230 in ISGs.</a:t>
            </a:r>
          </a:p>
        </p:txBody>
      </p:sp>
    </p:spTree>
    <p:extLst>
      <p:ext uri="{BB962C8B-B14F-4D97-AF65-F5344CB8AC3E}">
        <p14:creationId xmlns:p14="http://schemas.microsoft.com/office/powerpoint/2010/main" val="2131911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Blood CD4 counts and Core-ISGs (In both filtered lists)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548640" y="1920240"/>
            <a:ext cx="4572000" cy="282132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/>
        </p:blipFill>
        <p:spPr>
          <a:xfrm>
            <a:off x="6254280" y="1899360"/>
            <a:ext cx="4627080" cy="285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92290" cy="103276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RNA-Seq Data: HIV Infected vs. Health Control 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>
            <a:normAutofit/>
          </a:bodyPr>
          <a:lstStyle/>
          <a:p>
            <a:r>
              <a:rPr lang="en-US" sz="2000" dirty="0"/>
              <a:t>HIV infected sample: 19 subjects.</a:t>
            </a:r>
          </a:p>
          <a:p>
            <a:pPr lvl="2"/>
            <a:r>
              <a:rPr lang="en-US" sz="1600" dirty="0"/>
              <a:t>H124 H132 H154 H188 H217 H286 H307 H323 H391 H428 H594 H622 H648 H683 H819 H825 H839 H965 H998</a:t>
            </a:r>
          </a:p>
          <a:p>
            <a:r>
              <a:rPr lang="en-US" sz="2000" dirty="0"/>
              <a:t>Health control: 13 subjects. </a:t>
            </a:r>
          </a:p>
          <a:p>
            <a:pPr lvl="2"/>
            <a:r>
              <a:rPr lang="en-US" sz="1600" dirty="0"/>
              <a:t>C138 C178 C255 C278 C361 C404 C493 C582 C708 C716 C914 C947 C972. </a:t>
            </a:r>
          </a:p>
          <a:p>
            <a:pPr lvl="1"/>
            <a:r>
              <a:rPr lang="en-US" sz="1800" dirty="0"/>
              <a:t>43297 genes in the raw data. </a:t>
            </a:r>
          </a:p>
          <a:p>
            <a:pPr lvl="1"/>
            <a:r>
              <a:rPr lang="en-US" sz="1800" dirty="0"/>
              <a:t>Annotated with gene symbol.</a:t>
            </a:r>
          </a:p>
          <a:p>
            <a:pPr lvl="1"/>
            <a:r>
              <a:rPr lang="en-US" sz="1800" dirty="0"/>
              <a:t>Gut mucosal sample </a:t>
            </a:r>
          </a:p>
          <a:p>
            <a:r>
              <a:rPr lang="en-US" sz="2000" b="1" dirty="0"/>
              <a:t>19890 genes</a:t>
            </a:r>
            <a:r>
              <a:rPr lang="en-US" sz="2000" dirty="0"/>
              <a:t> left </a:t>
            </a:r>
            <a:r>
              <a:rPr lang="en-US" sz="2000" b="1" dirty="0"/>
              <a:t>with filtering criteria: each gene </a:t>
            </a:r>
            <a:r>
              <a:rPr lang="en-US" sz="2000" dirty="0"/>
              <a:t>must have at least 5 counts per sample, on average.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23B44-964A-4EA4-B460-C529C135E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869" y="3521568"/>
            <a:ext cx="7267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94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PCA clustering by ISGs (0.05, log2 FC 2 filtered),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3422880" y="1822320"/>
            <a:ext cx="4989600" cy="430416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7E3738-BCF0-4B3A-BF05-13E2CF39E3EC}"/>
              </a:ext>
            </a:extLst>
          </p:cNvPr>
          <p:cNvSpPr/>
          <p:nvPr/>
        </p:nvSpPr>
        <p:spPr>
          <a:xfrm>
            <a:off x="4163834" y="1571594"/>
            <a:ext cx="3507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52 genes out of 230 in ISGs.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96D731-5FD6-4B35-B38A-54873F7ABE48}"/>
              </a:ext>
            </a:extLst>
          </p:cNvPr>
          <p:cNvSpPr/>
          <p:nvPr/>
        </p:nvSpPr>
        <p:spPr>
          <a:xfrm>
            <a:off x="168676" y="2824825"/>
            <a:ext cx="27875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The scales of those 3 vectors were multiplied by 20 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Red dots: HIV Infected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Blue dots: Health Control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Questions and 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816"/>
            <a:ext cx="7760720" cy="45765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Are there batch effects among RNA-Seq samples?</a:t>
            </a:r>
          </a:p>
          <a:p>
            <a:pPr lvl="1"/>
            <a:r>
              <a:rPr lang="en-US" dirty="0"/>
              <a:t>This is to confirm if I used the right normalization method here.</a:t>
            </a:r>
          </a:p>
          <a:p>
            <a:r>
              <a:rPr lang="en-US" dirty="0"/>
              <a:t>How to filter/intersect predefined genes list? Subset of gene lists for downstream. </a:t>
            </a:r>
          </a:p>
          <a:p>
            <a:r>
              <a:rPr lang="en-US" dirty="0"/>
              <a:t>Some blood CD4 counts in HIV infected group are higher than health control?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Decide the clinical outcomes to be tested. </a:t>
            </a:r>
          </a:p>
          <a:p>
            <a:r>
              <a:rPr lang="en-US" dirty="0"/>
              <a:t>Participants’ ID, double check between dataset.</a:t>
            </a:r>
          </a:p>
          <a:p>
            <a:r>
              <a:rPr lang="en-US" dirty="0"/>
              <a:t>gif to show 3d PCA plots or just the snapshot?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77163-18F7-4BE9-B290-09C4785A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054" y="172402"/>
            <a:ext cx="3207917" cy="336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95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Biomed Res Int.2015 Jun 15. </a:t>
            </a:r>
            <a:r>
              <a:rPr lang="en-US" dirty="0" err="1"/>
              <a:t>doi</a:t>
            </a:r>
            <a:r>
              <a:rPr lang="en-US" dirty="0"/>
              <a:t>: 10.1155/2015/621690, The Impact of Normalization Methods on RNA-Seq Data Analysis, J. </a:t>
            </a:r>
            <a:r>
              <a:rPr lang="en-US" dirty="0" err="1"/>
              <a:t>Zyprych</a:t>
            </a:r>
            <a:r>
              <a:rPr lang="en-US" dirty="0"/>
              <a:t>-Walczak, A. </a:t>
            </a:r>
            <a:r>
              <a:rPr lang="en-US" dirty="0" err="1"/>
              <a:t>Szabelska</a:t>
            </a:r>
            <a:r>
              <a:rPr lang="en-US" dirty="0"/>
              <a:t>, L. </a:t>
            </a:r>
            <a:r>
              <a:rPr lang="en-US" dirty="0" err="1"/>
              <a:t>Handschuh</a:t>
            </a:r>
            <a:r>
              <a:rPr lang="en-US" dirty="0"/>
              <a:t>, K. </a:t>
            </a:r>
            <a:r>
              <a:rPr lang="en-US" dirty="0" err="1"/>
              <a:t>Górczak</a:t>
            </a:r>
            <a:r>
              <a:rPr lang="en-US" dirty="0"/>
              <a:t>, K. </a:t>
            </a:r>
            <a:r>
              <a:rPr lang="en-US" dirty="0" err="1"/>
              <a:t>Klamecka</a:t>
            </a:r>
            <a:r>
              <a:rPr lang="en-US" dirty="0"/>
              <a:t>, M. </a:t>
            </a:r>
            <a:r>
              <a:rPr lang="en-US" dirty="0" err="1"/>
              <a:t>Figlerowicz</a:t>
            </a:r>
            <a:r>
              <a:rPr lang="en-US" dirty="0"/>
              <a:t>, and I. </a:t>
            </a:r>
            <a:r>
              <a:rPr lang="en-US" dirty="0" err="1"/>
              <a:t>Siatkowski</a:t>
            </a:r>
            <a:endParaRPr lang="en-US" dirty="0"/>
          </a:p>
          <a:p>
            <a:r>
              <a:rPr lang="en-US" dirty="0"/>
              <a:t>2. A comparison of per sample global scaling and per gene normalization methods for differential expression analysis of RNA-seq data, </a:t>
            </a:r>
            <a:r>
              <a:rPr lang="en-US" dirty="0" err="1"/>
              <a:t>PLos</a:t>
            </a:r>
            <a:r>
              <a:rPr lang="en-US" dirty="0"/>
              <a:t> One. 2017. </a:t>
            </a:r>
          </a:p>
          <a:p>
            <a:r>
              <a:rPr lang="en-US" dirty="0"/>
              <a:t>3. </a:t>
            </a:r>
            <a:r>
              <a:rPr lang="en-US" dirty="0" err="1"/>
              <a:t>Voom</a:t>
            </a:r>
            <a:r>
              <a:rPr lang="en-US" dirty="0"/>
              <a:t>: precision weights unlock linear model analysis tools for RNA-seq read counts, Charity W Law, </a:t>
            </a:r>
            <a:r>
              <a:rPr lang="en-US" dirty="0" err="1"/>
              <a:t>Yunshun</a:t>
            </a:r>
            <a:r>
              <a:rPr lang="en-US" dirty="0"/>
              <a:t> Chen, Wei Shi and Gordon K Smyth, Genome Biology, 2014 15:R29. </a:t>
            </a:r>
          </a:p>
          <a:p>
            <a:r>
              <a:rPr lang="en-US" dirty="0"/>
              <a:t>4. Michael I Love, Wolfgang Huber, Simon Anders: Moderated estimation of fold change and dispersion for RNA-seq data with DESeq2. Genome Biology 2014, 15:550.</a:t>
            </a:r>
          </a:p>
          <a:p>
            <a:r>
              <a:rPr lang="en-US" dirty="0"/>
              <a:t>5. Controlling the False Discovery Rate: A Practical and Powerful Approach to Multiple Testing, Yoav </a:t>
            </a:r>
            <a:r>
              <a:rPr lang="en-US" dirty="0" err="1"/>
              <a:t>Benjamini</a:t>
            </a:r>
            <a:r>
              <a:rPr lang="en-US" dirty="0"/>
              <a:t> and Yosef Hochberg, Journal of the Royal Statistical Society. Series B (Methodological), Vol. 57, No. 1 (1995), pp. 289-300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Clinical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r>
              <a:rPr lang="en-US" dirty="0"/>
              <a:t>For each participant</a:t>
            </a:r>
          </a:p>
          <a:p>
            <a:pPr lvl="1"/>
            <a:r>
              <a:rPr lang="en-US" dirty="0"/>
              <a:t>Age, Gender, Plasma Viral load, CD4 Counts …</a:t>
            </a:r>
          </a:p>
          <a:p>
            <a:pPr lvl="1"/>
            <a:r>
              <a:rPr lang="en-US" dirty="0"/>
              <a:t>IL-6 (</a:t>
            </a:r>
            <a:r>
              <a:rPr lang="en-US" dirty="0" err="1"/>
              <a:t>pg</a:t>
            </a:r>
            <a:r>
              <a:rPr lang="en-US" dirty="0"/>
              <a:t>/ml), CRP(ug/ml), </a:t>
            </a:r>
            <a:r>
              <a:rPr lang="en-US" dirty="0" err="1"/>
              <a:t>iFABP</a:t>
            </a:r>
            <a:r>
              <a:rPr lang="en-US" dirty="0"/>
              <a:t> (</a:t>
            </a:r>
            <a:r>
              <a:rPr lang="en-US" dirty="0" err="1"/>
              <a:t>pg</a:t>
            </a:r>
            <a:r>
              <a:rPr lang="en-US" dirty="0"/>
              <a:t>/ml), sCD27 (U/ml), CD14 (ng/ml) …</a:t>
            </a:r>
          </a:p>
          <a:p>
            <a:pPr lvl="1"/>
            <a:r>
              <a:rPr lang="en-US" dirty="0"/>
              <a:t>There are missing values in several measurements for some participants.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3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Predefined Gene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r>
              <a:rPr lang="en-US" sz="2000" dirty="0"/>
              <a:t>ISGs list (Interferon stimulated genes)</a:t>
            </a:r>
          </a:p>
          <a:p>
            <a:pPr lvl="1"/>
            <a:r>
              <a:rPr lang="en-US" sz="1800" dirty="0"/>
              <a:t>230 genes stimulated by interferon alpha/beta. This gene list was summarized from the result of </a:t>
            </a:r>
            <a:r>
              <a:rPr lang="en-US" sz="1800" i="1" dirty="0"/>
              <a:t>in vitro</a:t>
            </a:r>
            <a:r>
              <a:rPr lang="en-US" sz="1800" dirty="0"/>
              <a:t> studies, the preliminary study. </a:t>
            </a:r>
          </a:p>
          <a:p>
            <a:r>
              <a:rPr lang="en-US" sz="2000" dirty="0"/>
              <a:t>IFN-beta specific genes </a:t>
            </a:r>
          </a:p>
          <a:p>
            <a:pPr lvl="1"/>
            <a:r>
              <a:rPr lang="en-US" sz="1800" dirty="0"/>
              <a:t>423 genes that were induced specifically by IFN-beta, but not the IFN-alpha subtypes tested.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4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Normalization of RNA-Seq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r>
              <a:rPr lang="en-US" dirty="0"/>
              <a:t>The data normalization is one of the most crucial steps of data processing and </a:t>
            </a:r>
            <a:r>
              <a:rPr lang="en-US" b="1" dirty="0"/>
              <a:t>the choice of normalization procedure affects the results of DE (Differential Expression) analysis</a:t>
            </a:r>
            <a:r>
              <a:rPr lang="en-US" b="1" baseline="30000" dirty="0"/>
              <a:t>1</a:t>
            </a:r>
            <a:r>
              <a:rPr lang="en-US" dirty="0"/>
              <a:t>. </a:t>
            </a:r>
          </a:p>
          <a:p>
            <a:r>
              <a:rPr lang="en-US" dirty="0"/>
              <a:t>The top commonly used methods are </a:t>
            </a:r>
            <a:r>
              <a:rPr lang="en-US" dirty="0" err="1"/>
              <a:t>DESeq</a:t>
            </a:r>
            <a:r>
              <a:rPr lang="en-US" dirty="0"/>
              <a:t> (median-of-ratios) and TMM (Trimmed Mean of M values)-</a:t>
            </a:r>
            <a:r>
              <a:rPr lang="en-US" dirty="0" err="1"/>
              <a:t>edgeR</a:t>
            </a:r>
            <a:r>
              <a:rPr lang="en-US" dirty="0"/>
              <a:t>. </a:t>
            </a:r>
            <a:r>
              <a:rPr lang="en-US" dirty="0" err="1"/>
              <a:t>DESeq</a:t>
            </a:r>
            <a:r>
              <a:rPr lang="en-US" dirty="0"/>
              <a:t> and TMM-</a:t>
            </a:r>
            <a:r>
              <a:rPr lang="en-US" dirty="0" err="1"/>
              <a:t>edgeR</a:t>
            </a:r>
            <a:r>
              <a:rPr lang="en-US" dirty="0"/>
              <a:t> were reported to have overall better performance, based on the false positive rate and detection power.</a:t>
            </a:r>
          </a:p>
          <a:p>
            <a:r>
              <a:rPr lang="en-US" dirty="0"/>
              <a:t>Here I compared 3 normalization methods: DESeq2, TMM and TPM, based on quality control (QC) plots</a:t>
            </a:r>
          </a:p>
        </p:txBody>
      </p:sp>
    </p:spTree>
    <p:extLst>
      <p:ext uri="{BB962C8B-B14F-4D97-AF65-F5344CB8AC3E}">
        <p14:creationId xmlns:p14="http://schemas.microsoft.com/office/powerpoint/2010/main" val="352179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84" y="507064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RLE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1552786"/>
            <a:ext cx="2418800" cy="479815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Boxplots of the log-ratios of the gene-level read counts of each sample to the median across the samples. </a:t>
            </a:r>
          </a:p>
          <a:p>
            <a:r>
              <a:rPr lang="en-US" dirty="0"/>
              <a:t>We want </a:t>
            </a:r>
          </a:p>
          <a:p>
            <a:pPr lvl="1"/>
            <a:r>
              <a:rPr lang="en-US" dirty="0"/>
              <a:t>The median of </a:t>
            </a:r>
            <a:r>
              <a:rPr lang="en-US" b="1" dirty="0"/>
              <a:t>each sample close to 0. </a:t>
            </a:r>
          </a:p>
          <a:p>
            <a:pPr lvl="1"/>
            <a:r>
              <a:rPr lang="en-US" b="1" dirty="0"/>
              <a:t>Equal and narrow spread </a:t>
            </a:r>
            <a:r>
              <a:rPr lang="en-US" dirty="0"/>
              <a:t>across samples.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D38BD-F403-4BF9-A214-08BFFF70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52" y="1023448"/>
            <a:ext cx="4241538" cy="2617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C1C665-FB19-4AFC-B397-BEA3B4B1A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40" y="1023448"/>
            <a:ext cx="4241538" cy="2617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E8DDD3-11EF-4068-9FE1-930C8F1D1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252" y="3641083"/>
            <a:ext cx="4241538" cy="2617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193F9-8BAF-47C8-A6D9-00B8312CB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140" y="3681261"/>
            <a:ext cx="4241538" cy="261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B88-4BC9-4E26-B30D-D0F59F50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9" y="600075"/>
            <a:ext cx="8596668" cy="1032769"/>
          </a:xfrm>
        </p:spPr>
        <p:txBody>
          <a:bodyPr>
            <a:normAutofit/>
          </a:bodyPr>
          <a:lstStyle/>
          <a:p>
            <a:r>
              <a:rPr lang="en-US" sz="4400" dirty="0"/>
              <a:t>PCA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80B2-B029-4B79-B879-C26B6D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867B8-9D78-486F-94A2-10B847DB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816637"/>
            <a:ext cx="3901954" cy="2408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AEAF50-A8FC-4641-8722-A36D525A1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52" y="816637"/>
            <a:ext cx="3901954" cy="2408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855F38-58EA-4E66-89D4-1C413D043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998" y="3441262"/>
            <a:ext cx="3901954" cy="2408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580DB-A66B-4E08-9EDA-3D45F6F91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951" y="3441262"/>
            <a:ext cx="3901955" cy="240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678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729</TotalTime>
  <Words>1294</Words>
  <Application>Microsoft Office PowerPoint</Application>
  <PresentationFormat>Widescreen</PresentationFormat>
  <Paragraphs>179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Century Gothic</vt:lpstr>
      <vt:lpstr>Trebuchet MS</vt:lpstr>
      <vt:lpstr>Wingdings</vt:lpstr>
      <vt:lpstr>Wingdings 3</vt:lpstr>
      <vt:lpstr>Facet</vt:lpstr>
      <vt:lpstr>Cario Interferome: Core ISGs and IFN-beta Genes</vt:lpstr>
      <vt:lpstr>Outline</vt:lpstr>
      <vt:lpstr>QOI: 3 main questions from Mario </vt:lpstr>
      <vt:lpstr>RNA-Seq Data: HIV Infected vs. Health Control  </vt:lpstr>
      <vt:lpstr>Clinical Data</vt:lpstr>
      <vt:lpstr>Predefined Gene lists</vt:lpstr>
      <vt:lpstr>Normalization of RNA-Seq Data</vt:lpstr>
      <vt:lpstr>RLE Plots</vt:lpstr>
      <vt:lpstr>PCA plots</vt:lpstr>
      <vt:lpstr>DESeq2 Differential Expression Analysis </vt:lpstr>
      <vt:lpstr>Normalization: DESeq2</vt:lpstr>
      <vt:lpstr>Differential Expression Analysis (DE)</vt:lpstr>
      <vt:lpstr>DE, Top 10 Genes out of 19890 genes</vt:lpstr>
      <vt:lpstr>edgeR, TMM, Differential Expression Analysis </vt:lpstr>
      <vt:lpstr>Normalization: TMM</vt:lpstr>
      <vt:lpstr>Differential Expression Analysis (DE)</vt:lpstr>
      <vt:lpstr>PowerPoint Presentation</vt:lpstr>
      <vt:lpstr>PowerPoint Presentation</vt:lpstr>
      <vt:lpstr>PowerPoint Presentation</vt:lpstr>
      <vt:lpstr>DESeq2 DE and Gene Lists</vt:lpstr>
      <vt:lpstr>Core ISGs, IFN-beta Genes and DE</vt:lpstr>
      <vt:lpstr>Top genes in Core ISGs by DE</vt:lpstr>
      <vt:lpstr>Top genes in IFN-beta list by DE </vt:lpstr>
      <vt:lpstr>Volcano Plots by DE and gene lists</vt:lpstr>
      <vt:lpstr>Core ISGs, IFN-beta Genes and DE: clustering </vt:lpstr>
      <vt:lpstr>Association with the clinical outcomes </vt:lpstr>
      <vt:lpstr>Regularized log transformation </vt:lpstr>
      <vt:lpstr>PowerPoint Presentation</vt:lpstr>
      <vt:lpstr>All genes in the lists for association test</vt:lpstr>
      <vt:lpstr>Core ISGs, IFN-beta Genes and Viral Load </vt:lpstr>
      <vt:lpstr>PowerPoint Presentation</vt:lpstr>
      <vt:lpstr>Differences between gene lists</vt:lpstr>
      <vt:lpstr>edgeR, TMM, DE and Gene Lists</vt:lpstr>
      <vt:lpstr>Core ISGs, IFN-beta Genes and DE</vt:lpstr>
      <vt:lpstr>Filtered Predefined gene lists</vt:lpstr>
      <vt:lpstr>Core ISGs, IFN-beta Genes and Viral Load </vt:lpstr>
      <vt:lpstr>PowerPoint Presentation</vt:lpstr>
      <vt:lpstr>PowerPoint Presentation</vt:lpstr>
      <vt:lpstr>PowerPoint Presentation</vt:lpstr>
      <vt:lpstr>PowerPoint Presentation</vt:lpstr>
      <vt:lpstr>Questions and To-do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Cario Project: Inter</dc:title>
  <dc:creator>Guannan Shen</dc:creator>
  <cp:lastModifiedBy>Guannan Shen</cp:lastModifiedBy>
  <cp:revision>208</cp:revision>
  <dcterms:created xsi:type="dcterms:W3CDTF">2019-01-08T16:06:24Z</dcterms:created>
  <dcterms:modified xsi:type="dcterms:W3CDTF">2019-01-17T16:58:35Z</dcterms:modified>
</cp:coreProperties>
</file>