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521C56-84B6-4C6D-BE92-56CE4EAD828A}">
  <a:tblStyle styleId="{70521C56-84B6-4C6D-BE92-56CE4EAD828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lfaSlabOn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the SES is scaled in two ways. We observed difference level of influence. From the categorical one, we can observe weak correlation, however we can see the continuous SES looks more significant. We will have further discussion on which we want to include on our model.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We observed weak relationship between TV and Y, but we decide to perform further test….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the trends are same regardless it’s weekdays or weekends.</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Weixin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We build our model using AIC selection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Guanqian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Weixin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Yang</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Guanqian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Guanqian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806739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806739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Yang</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zh-CN"/>
              <a:t>10 candidate variables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Normality assumption of dependent variable was met. General Knowledge Score ranges from 20.3 to 83.6, with Mean to 51.2 (SD = 9.8).</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As anticipated, White students have highest mean and central 50% percentile range (25%-75%), followed by Asian students, and the mean and 50% percentile range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African-American students are the lowest among all race groups.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The plot shows that male has slightly higher mean and central 50% percentile range (25%-75%), the effect of gender needs to be further determined.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the morning and afternoon kindergarten has the similar mean and central 50% percentile range, with all-day being the lowest.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Compared to public school students, private schools students have higher average score and smaller standard deviation.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Seems like the influence of private or public is more significant.</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it looks like there’s a correlation between age and Y.</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As it’s  shown on the plot, there’s regression of Y on motor skills. Y is increased while child’s assessment on composite motor skills is higher, we’d like to include the variable in our model for further validation.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1pPr>
            <a:lvl2pPr lvl="1"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2pPr>
            <a:lvl3pPr lvl="2"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3pPr>
            <a:lvl4pPr lvl="3"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4pPr>
            <a:lvl5pPr lvl="4"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5pPr>
            <a:lvl6pPr lvl="5"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6pPr>
            <a:lvl7pPr lvl="6"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7pPr>
            <a:lvl8pPr lvl="7"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8pPr>
            <a:lvl9pPr lvl="8" marR="0" rtl="0" algn="ctr">
              <a:lnSpc>
                <a:spcPct val="100000"/>
              </a:lnSpc>
              <a:spcBef>
                <a:spcPts val="0"/>
              </a:spcBef>
              <a:spcAft>
                <a:spcPts val="0"/>
              </a:spcAft>
              <a:buClr>
                <a:schemeClr val="accent3"/>
              </a:buClr>
              <a:buSzPts val="5400"/>
              <a:buFont typeface="Alfa Slab One"/>
              <a:buNone/>
              <a:defRPr b="0" i="0" sz="5400" u="none" cap="none" strike="noStrike">
                <a:solidFill>
                  <a:schemeClr val="accent3"/>
                </a:solidFill>
                <a:latin typeface="Alfa Slab One"/>
                <a:ea typeface="Alfa Slab One"/>
                <a:cs typeface="Alfa Slab One"/>
                <a:sym typeface="Alfa Slab One"/>
              </a:defRPr>
            </a:lvl9pPr>
          </a:lstStyle>
          <a:p/>
        </p:txBody>
      </p:sp>
      <p:sp>
        <p:nvSpPr>
          <p:cNvPr id="12" name="Google Shape;12;p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1pPr>
            <a:lvl2pPr lvl="1"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2pPr>
            <a:lvl3pPr lvl="2"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3pPr>
            <a:lvl4pPr lvl="3"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4pPr>
            <a:lvl5pPr lvl="4"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5pPr>
            <a:lvl6pPr lvl="5"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6pPr>
            <a:lvl7pPr lvl="6"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7pPr>
            <a:lvl8pPr lvl="7"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8pPr>
            <a:lvl9pPr lvl="8" marR="0" rtl="0" algn="ctr">
              <a:lnSpc>
                <a:spcPct val="100000"/>
              </a:lnSpc>
              <a:spcBef>
                <a:spcPts val="0"/>
              </a:spcBef>
              <a:spcAft>
                <a:spcPts val="0"/>
              </a:spcAft>
              <a:buClr>
                <a:schemeClr val="dk2"/>
              </a:buClr>
              <a:buSzPts val="2400"/>
              <a:buFont typeface="Proxima Nova"/>
              <a:buNone/>
              <a:defRPr b="0" i="0" sz="2400" u="none" cap="none" strike="noStrike">
                <a:solidFill>
                  <a:schemeClr val="dk2"/>
                </a:solidFill>
                <a:latin typeface="Proxima Nova"/>
                <a:ea typeface="Proxima Nova"/>
                <a:cs typeface="Proxima Nova"/>
                <a:sym typeface="Proxima Nova"/>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6" name="Shape 46"/>
        <p:cNvGrpSpPr/>
        <p:nvPr/>
      </p:nvGrpSpPr>
      <p:grpSpPr>
        <a:xfrm>
          <a:off x="0" y="0"/>
          <a:ext cx="0" cy="0"/>
          <a:chOff x="0" y="0"/>
          <a:chExt cx="0" cy="0"/>
        </a:xfrm>
      </p:grpSpPr>
      <p:sp>
        <p:nvSpPr>
          <p:cNvPr id="47" name="Google Shape;47;p11"/>
          <p:cNvSpPr txBox="1"/>
          <p:nvPr>
            <p:ph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1pPr>
            <a:lvl2pPr lvl="1"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2pPr>
            <a:lvl3pPr lvl="2"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3pPr>
            <a:lvl4pPr lvl="3"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4pPr>
            <a:lvl5pPr lvl="4"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5pPr>
            <a:lvl6pPr lvl="5"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6pPr>
            <a:lvl7pPr lvl="6"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7pPr>
            <a:lvl8pPr lvl="7"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8pPr>
            <a:lvl9pPr lvl="8"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9pPr>
          </a:lstStyle>
          <a:p/>
        </p:txBody>
      </p:sp>
      <p:sp>
        <p:nvSpPr>
          <p:cNvPr id="48" name="Google Shape;48;p1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1pPr>
            <a:lvl2pPr lvl="1"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2pPr>
            <a:lvl3pPr lvl="2"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3pPr>
            <a:lvl4pPr lvl="3"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4pPr>
            <a:lvl5pPr lvl="4"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5pPr>
            <a:lvl6pPr lvl="5"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6pPr>
            <a:lvl7pPr lvl="6"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7pPr>
            <a:lvl8pPr lvl="7"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8pPr>
            <a:lvl9pPr lvl="8"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65" name="Google Shape;65;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9pPr>
          </a:lstStyle>
          <a:p/>
        </p:txBody>
      </p:sp>
      <p:sp>
        <p:nvSpPr>
          <p:cNvPr id="66" name="Google Shape;66;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9pPr>
          </a:lstStyle>
          <a:p/>
        </p:txBody>
      </p:sp>
      <p:sp>
        <p:nvSpPr>
          <p:cNvPr id="67" name="Google Shape;6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8"/>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9pPr>
          </a:lstStyle>
          <a:p/>
        </p:txBody>
      </p:sp>
      <p:sp>
        <p:nvSpPr>
          <p:cNvPr id="73" name="Google Shape;73;p18"/>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5" name="Shape 75"/>
        <p:cNvGrpSpPr/>
        <p:nvPr/>
      </p:nvGrpSpPr>
      <p:grpSpPr>
        <a:xfrm>
          <a:off x="0" y="0"/>
          <a:ext cx="0" cy="0"/>
          <a:chOff x="0" y="0"/>
          <a:chExt cx="0" cy="0"/>
        </a:xfrm>
      </p:grpSpPr>
      <p:sp>
        <p:nvSpPr>
          <p:cNvPr id="76" name="Google Shape;76;p1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1pPr>
            <a:lvl2pPr lvl="1"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2pPr>
            <a:lvl3pPr lvl="2"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3pPr>
            <a:lvl4pPr lvl="3"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4pPr>
            <a:lvl5pPr lvl="4"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5pPr>
            <a:lvl6pPr lvl="5"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6pPr>
            <a:lvl7pPr lvl="6"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7pPr>
            <a:lvl8pPr lvl="7"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8pPr>
            <a:lvl9pPr lvl="8"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1" name="Google Shape;81;p2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1pPr>
            <a:lvl2pPr lvl="1"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2pPr>
            <a:lvl3pPr lvl="2"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3pPr>
            <a:lvl4pPr lvl="3"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4pPr>
            <a:lvl5pPr lvl="4"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5pPr>
            <a:lvl6pPr lvl="5"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6pPr>
            <a:lvl7pPr lvl="6"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7pPr>
            <a:lvl8pPr lvl="7"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8pPr>
            <a:lvl9pPr lvl="8"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9pPr>
          </a:lstStyle>
          <a:p/>
        </p:txBody>
      </p:sp>
      <p:sp>
        <p:nvSpPr>
          <p:cNvPr id="82" name="Google Shape;82;p2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1pPr>
            <a:lvl2pPr lvl="1"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2pPr>
            <a:lvl3pPr lvl="2"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3pPr>
            <a:lvl4pPr lvl="3"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4pPr>
            <a:lvl5pPr lvl="4"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5pPr>
            <a:lvl6pPr lvl="5"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6pPr>
            <a:lvl7pPr lvl="6"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7pPr>
            <a:lvl8pPr lvl="7"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8pPr>
            <a:lvl9pPr lvl="8"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9pPr>
          </a:lstStyle>
          <a:p/>
        </p:txBody>
      </p:sp>
      <p:sp>
        <p:nvSpPr>
          <p:cNvPr id="83" name="Google Shape;83;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2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3"/>
              </a:buClr>
              <a:buSzPts val="1800"/>
              <a:buFont typeface="Alfa Slab One"/>
              <a:buNone/>
              <a:defRPr b="0" i="0" sz="1800" u="none" cap="none" strike="noStrike">
                <a:solidFill>
                  <a:schemeClr val="accent3"/>
                </a:solidFill>
                <a:latin typeface="Alfa Slab One"/>
                <a:ea typeface="Alfa Slab One"/>
                <a:cs typeface="Alfa Slab One"/>
                <a:sym typeface="Alfa Slab One"/>
              </a:defRPr>
            </a:lvl1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2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1pPr>
            <a:lvl2pPr lvl="1"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2pPr>
            <a:lvl3pPr lvl="2"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3pPr>
            <a:lvl4pPr lvl="3"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4pPr>
            <a:lvl5pPr lvl="4"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5pPr>
            <a:lvl6pPr lvl="5"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6pPr>
            <a:lvl7pPr lvl="6"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7pPr>
            <a:lvl8pPr lvl="7"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8pPr>
            <a:lvl9pPr lvl="8" marR="0" rtl="0" algn="ctr">
              <a:lnSpc>
                <a:spcPct val="100000"/>
              </a:lnSpc>
              <a:spcBef>
                <a:spcPts val="0"/>
              </a:spcBef>
              <a:spcAft>
                <a:spcPts val="0"/>
              </a:spcAft>
              <a:buClr>
                <a:schemeClr val="dk1"/>
              </a:buClr>
              <a:buSzPts val="11000"/>
              <a:buFont typeface="Alfa Slab One"/>
              <a:buNone/>
              <a:defRPr b="0" i="0" sz="11000" u="none" cap="none" strike="noStrike">
                <a:solidFill>
                  <a:schemeClr val="dk1"/>
                </a:solidFill>
                <a:latin typeface="Alfa Slab One"/>
                <a:ea typeface="Alfa Slab One"/>
                <a:cs typeface="Alfa Slab One"/>
                <a:sym typeface="Alfa Slab One"/>
              </a:defRPr>
            </a:lvl9pPr>
          </a:lstStyle>
          <a:p>
            <a:r>
              <a:t>xx%</a:t>
            </a:r>
          </a:p>
        </p:txBody>
      </p:sp>
      <p:sp>
        <p:nvSpPr>
          <p:cNvPr id="90" name="Google Shape;90;p2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20" name="Google Shape;20;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9pPr>
          </a:lstStyle>
          <a:p/>
        </p:txBody>
      </p:sp>
      <p:sp>
        <p:nvSpPr>
          <p:cNvPr id="21" name="Google Shape;21;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1pPr>
            <a:lvl2pPr lvl="1"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2pPr>
            <a:lvl3pPr lvl="2"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3pPr>
            <a:lvl4pPr lvl="3"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4pPr>
            <a:lvl5pPr lvl="4"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5pPr>
            <a:lvl6pPr lvl="5"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6pPr>
            <a:lvl7pPr lvl="6"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7pPr>
            <a:lvl8pPr lvl="7"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8pPr>
            <a:lvl9pPr lvl="8" marR="0" rtl="0" algn="l">
              <a:lnSpc>
                <a:spcPct val="100000"/>
              </a:lnSpc>
              <a:spcBef>
                <a:spcPts val="0"/>
              </a:spcBef>
              <a:spcAft>
                <a:spcPts val="0"/>
              </a:spcAft>
              <a:buClr>
                <a:schemeClr val="lt1"/>
              </a:buClr>
              <a:buSzPts val="6800"/>
              <a:buFont typeface="Alfa Slab One"/>
              <a:buNone/>
              <a:defRPr b="0" i="0" sz="6800" u="none" cap="none" strike="noStrike">
                <a:solidFill>
                  <a:schemeClr val="lt1"/>
                </a:solidFill>
                <a:latin typeface="Alfa Slab One"/>
                <a:ea typeface="Alfa Slab One"/>
                <a:cs typeface="Alfa Slab One"/>
                <a:sym typeface="Alfa Slab One"/>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2400"/>
              <a:buFont typeface="Alfa Slab One"/>
              <a:buNone/>
              <a:defRPr b="0" i="0" sz="2400" u="none" cap="none" strike="noStrike">
                <a:solidFill>
                  <a:schemeClr val="accent3"/>
                </a:solidFill>
                <a:latin typeface="Alfa Slab One"/>
                <a:ea typeface="Alfa Slab One"/>
                <a:cs typeface="Alfa Slab One"/>
                <a:sym typeface="Alfa Slab One"/>
              </a:defRPr>
            </a:lvl9pPr>
          </a:lstStyle>
          <a:p/>
        </p:txBody>
      </p:sp>
      <p:sp>
        <p:nvSpPr>
          <p:cNvPr id="31" name="Google Shape;31;p7"/>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dk2"/>
              </a:buClr>
              <a:buSzPts val="1200"/>
              <a:buFont typeface="Proxima Nova"/>
              <a:buChar char="■"/>
              <a:defRPr b="0" i="0" sz="1200" u="none" cap="none" strike="noStrike">
                <a:solidFill>
                  <a:schemeClr val="dk2"/>
                </a:solidFill>
                <a:latin typeface="Proxima Nova"/>
                <a:ea typeface="Proxima Nova"/>
                <a:cs typeface="Proxima Nova"/>
                <a:sym typeface="Proxima Nova"/>
              </a:defRPr>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1pPr>
            <a:lvl2pPr lvl="1"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2pPr>
            <a:lvl3pPr lvl="2"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3pPr>
            <a:lvl4pPr lvl="3"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4pPr>
            <a:lvl5pPr lvl="4"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5pPr>
            <a:lvl6pPr lvl="5"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6pPr>
            <a:lvl7pPr lvl="6"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7pPr>
            <a:lvl8pPr lvl="7"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8pPr>
            <a:lvl9pPr lvl="8" marR="0" rtl="0" algn="l">
              <a:lnSpc>
                <a:spcPct val="100000"/>
              </a:lnSpc>
              <a:spcBef>
                <a:spcPts val="0"/>
              </a:spcBef>
              <a:spcAft>
                <a:spcPts val="0"/>
              </a:spcAft>
              <a:buClr>
                <a:schemeClr val="lt1"/>
              </a:buClr>
              <a:buSzPts val="4800"/>
              <a:buFont typeface="Alfa Slab One"/>
              <a:buNone/>
              <a:defRPr b="0" i="0" sz="4800" u="none" cap="none" strike="noStrike">
                <a:solidFill>
                  <a:schemeClr val="lt1"/>
                </a:solidFill>
                <a:latin typeface="Alfa Slab One"/>
                <a:ea typeface="Alfa Slab One"/>
                <a:cs typeface="Alfa Slab One"/>
                <a:sym typeface="Alfa Slab One"/>
              </a:defRPr>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1pPr>
            <a:lvl2pPr lvl="1"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2pPr>
            <a:lvl3pPr lvl="2"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3pPr>
            <a:lvl4pPr lvl="3"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4pPr>
            <a:lvl5pPr lvl="4"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5pPr>
            <a:lvl6pPr lvl="5"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6pPr>
            <a:lvl7pPr lvl="6"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7pPr>
            <a:lvl8pPr lvl="7"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8pPr>
            <a:lvl9pPr lvl="8" marR="0" rtl="0" algn="ctr">
              <a:lnSpc>
                <a:spcPct val="100000"/>
              </a:lnSpc>
              <a:spcBef>
                <a:spcPts val="0"/>
              </a:spcBef>
              <a:spcAft>
                <a:spcPts val="0"/>
              </a:spcAft>
              <a:buClr>
                <a:schemeClr val="accent3"/>
              </a:buClr>
              <a:buSzPts val="3800"/>
              <a:buFont typeface="Alfa Slab One"/>
              <a:buNone/>
              <a:defRPr b="0" i="0" sz="3800" u="none" cap="none" strike="noStrike">
                <a:solidFill>
                  <a:schemeClr val="accent3"/>
                </a:solidFill>
                <a:latin typeface="Alfa Slab One"/>
                <a:ea typeface="Alfa Slab One"/>
                <a:cs typeface="Alfa Slab One"/>
                <a:sym typeface="Alfa Slab One"/>
              </a:defRPr>
            </a:lvl9pPr>
          </a:lstStyle>
          <a:p/>
        </p:txBody>
      </p:sp>
      <p:sp>
        <p:nvSpPr>
          <p:cNvPr id="40" name="Google Shape;40;p9"/>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1pPr>
            <a:lvl2pPr lvl="1"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2pPr>
            <a:lvl3pPr lvl="2"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3pPr>
            <a:lvl4pPr lvl="3"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4pPr>
            <a:lvl5pPr lvl="4"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5pPr>
            <a:lvl6pPr lvl="5"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6pPr>
            <a:lvl7pPr lvl="6"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7pPr>
            <a:lvl8pPr lvl="7"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8pPr>
            <a:lvl9pPr lvl="8" marR="0" rtl="0" algn="ctr">
              <a:lnSpc>
                <a:spcPct val="100000"/>
              </a:lnSpc>
              <a:spcBef>
                <a:spcPts val="0"/>
              </a:spcBef>
              <a:spcAft>
                <a:spcPts val="0"/>
              </a:spcAft>
              <a:buClr>
                <a:schemeClr val="dk2"/>
              </a:buClr>
              <a:buSzPts val="1800"/>
              <a:buFont typeface="Proxima Nova"/>
              <a:buNone/>
              <a:defRPr b="0" i="0" sz="1800" u="none" cap="none" strike="noStrike">
                <a:solidFill>
                  <a:schemeClr val="dk2"/>
                </a:solidFill>
                <a:latin typeface="Proxima Nova"/>
                <a:ea typeface="Proxima Nova"/>
                <a:cs typeface="Proxima Nova"/>
                <a:sym typeface="Proxima Nova"/>
              </a:defRPr>
            </a:lvl9pPr>
          </a:lstStyle>
          <a:p/>
        </p:txBody>
      </p:sp>
      <p:sp>
        <p:nvSpPr>
          <p:cNvPr id="41" name="Google Shape;41;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3"/>
              </a:buClr>
              <a:buSzPts val="1800"/>
              <a:buFont typeface="Alfa Slab One"/>
              <a:buNone/>
              <a:defRPr b="0" i="0" sz="1800" u="none" cap="none" strike="noStrike">
                <a:solidFill>
                  <a:schemeClr val="accent3"/>
                </a:solidFill>
                <a:latin typeface="Alfa Slab One"/>
                <a:ea typeface="Alfa Slab One"/>
                <a:cs typeface="Alfa Slab One"/>
                <a:sym typeface="Alfa Slab One"/>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4"/>
          <p:cNvSpPr txBox="1"/>
          <p:nvPr>
            <p:ph type="ctrTitle"/>
          </p:nvPr>
        </p:nvSpPr>
        <p:spPr>
          <a:xfrm>
            <a:off x="150150" y="761500"/>
            <a:ext cx="8843700" cy="2560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5400"/>
              <a:buFont typeface="Alfa Slab One"/>
              <a:buNone/>
            </a:pPr>
            <a:r>
              <a:rPr b="0" i="0" lang="zh-CN" sz="4800" u="none" cap="none" strike="noStrike">
                <a:solidFill>
                  <a:schemeClr val="accent3"/>
                </a:solidFill>
                <a:latin typeface="Alfa Slab One"/>
                <a:ea typeface="Alfa Slab One"/>
                <a:cs typeface="Alfa Slab One"/>
                <a:sym typeface="Alfa Slab One"/>
              </a:rPr>
              <a:t>Factors influencing children’s general knowledge assessment</a:t>
            </a:r>
            <a:endParaRPr b="0" i="0" sz="4800" u="none" cap="none" strike="noStrike">
              <a:solidFill>
                <a:schemeClr val="accent3"/>
              </a:solidFill>
              <a:latin typeface="Alfa Slab One"/>
              <a:ea typeface="Alfa Slab One"/>
              <a:cs typeface="Alfa Slab One"/>
              <a:sym typeface="Alfa Slab One"/>
            </a:endParaRPr>
          </a:p>
        </p:txBody>
      </p:sp>
      <p:sp>
        <p:nvSpPr>
          <p:cNvPr id="99" name="Google Shape;99;p24"/>
          <p:cNvSpPr txBox="1"/>
          <p:nvPr>
            <p:ph idx="1" type="subTitle"/>
          </p:nvPr>
        </p:nvSpPr>
        <p:spPr>
          <a:xfrm>
            <a:off x="311700" y="4004023"/>
            <a:ext cx="8520600" cy="733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2"/>
              </a:buClr>
              <a:buSzPts val="2400"/>
              <a:buFont typeface="Proxima Nova"/>
              <a:buNone/>
            </a:pPr>
            <a:r>
              <a:rPr b="0" i="0" lang="zh-CN" sz="1800" u="none" cap="none" strike="noStrike">
                <a:solidFill>
                  <a:schemeClr val="dk2"/>
                </a:solidFill>
                <a:latin typeface="Proxima Nova"/>
                <a:ea typeface="Proxima Nova"/>
                <a:cs typeface="Proxima Nova"/>
                <a:sym typeface="Proxima Nova"/>
              </a:rPr>
              <a:t>Yang Shi, Guanqian Wang, Weixin Zhong, Fenfen Tang-4/20/18</a:t>
            </a:r>
            <a:endParaRPr b="0" i="0" sz="1800" u="none" cap="none" strike="noStrike">
              <a:solidFill>
                <a:schemeClr val="dk2"/>
              </a:solidFill>
              <a:latin typeface="Proxima Nova"/>
              <a:ea typeface="Proxima Nova"/>
              <a:cs typeface="Proxima Nova"/>
              <a:sym typeface="Proxima Nova"/>
            </a:endParaRPr>
          </a:p>
        </p:txBody>
      </p:sp>
      <p:sp>
        <p:nvSpPr>
          <p:cNvPr id="100" name="Google Shape;10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General analysis</a:t>
            </a:r>
            <a:endParaRPr b="0" i="0" sz="3000" u="none" cap="none" strike="noStrike">
              <a:solidFill>
                <a:schemeClr val="accent3"/>
              </a:solidFill>
              <a:latin typeface="Alfa Slab One"/>
              <a:ea typeface="Alfa Slab One"/>
              <a:cs typeface="Alfa Slab One"/>
              <a:sym typeface="Alfa Slab One"/>
            </a:endParaRPr>
          </a:p>
        </p:txBody>
      </p:sp>
      <p:sp>
        <p:nvSpPr>
          <p:cNvPr id="173" name="Google Shape;173;p33"/>
          <p:cNvSpPr txBox="1"/>
          <p:nvPr>
            <p:ph idx="1" type="body"/>
          </p:nvPr>
        </p:nvSpPr>
        <p:spPr>
          <a:xfrm>
            <a:off x="4418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Plot of SES scale of the family against Y (categorical)</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400"/>
              <a:buFont typeface="Proxima Nova"/>
              <a:buNone/>
            </a:pPr>
            <a:r>
              <a:t/>
            </a:r>
            <a:endParaRPr b="0" i="0" sz="1400" u="none" cap="none" strike="noStrike">
              <a:solidFill>
                <a:schemeClr val="dk2"/>
              </a:solidFill>
              <a:latin typeface="Proxima Nova"/>
              <a:ea typeface="Proxima Nova"/>
              <a:cs typeface="Proxima Nova"/>
              <a:sym typeface="Proxima Nova"/>
            </a:endParaRPr>
          </a:p>
        </p:txBody>
      </p:sp>
      <p:sp>
        <p:nvSpPr>
          <p:cNvPr id="174" name="Google Shape;174;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Plot of SES scale of the family against</a:t>
            </a:r>
            <a:r>
              <a:rPr b="0" i="0" lang="zh-CN" sz="1800" u="none" cap="none" strike="noStrike">
                <a:solidFill>
                  <a:schemeClr val="dk2"/>
                </a:solidFill>
                <a:latin typeface="Proxima Nova"/>
                <a:ea typeface="Proxima Nova"/>
                <a:cs typeface="Proxima Nova"/>
                <a:sym typeface="Proxima Nova"/>
              </a:rPr>
              <a:t> </a:t>
            </a:r>
            <a:r>
              <a:rPr b="0" i="0" lang="zh-CN" sz="1400" u="none" cap="none" strike="noStrike">
                <a:solidFill>
                  <a:schemeClr val="dk2"/>
                </a:solidFill>
                <a:latin typeface="Proxima Nova"/>
                <a:ea typeface="Proxima Nova"/>
                <a:cs typeface="Proxima Nova"/>
                <a:sym typeface="Proxima Nova"/>
              </a:rPr>
              <a:t>Y (continuous)</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2"/>
              </a:buClr>
              <a:buSzPts val="1400"/>
              <a:buFont typeface="Proxima Nova"/>
              <a:buNone/>
            </a:pPr>
            <a:r>
              <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2"/>
              </a:buClr>
              <a:buSzPts val="1400"/>
              <a:buFont typeface="Proxima Nova"/>
              <a:buNone/>
            </a:pPr>
            <a:r>
              <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400"/>
              <a:buFont typeface="Proxima Nova"/>
              <a:buNone/>
            </a:pPr>
            <a:r>
              <a:t/>
            </a:r>
            <a:endParaRPr b="0" i="0" sz="1400" u="none" cap="none" strike="noStrike">
              <a:solidFill>
                <a:schemeClr val="dk2"/>
              </a:solidFill>
              <a:latin typeface="Proxima Nova"/>
              <a:ea typeface="Proxima Nova"/>
              <a:cs typeface="Proxima Nova"/>
              <a:sym typeface="Proxima Nova"/>
            </a:endParaRPr>
          </a:p>
        </p:txBody>
      </p:sp>
      <p:pic>
        <p:nvPicPr>
          <p:cNvPr id="175" name="Google Shape;175;p33"/>
          <p:cNvPicPr preferRelativeResize="0"/>
          <p:nvPr/>
        </p:nvPicPr>
        <p:blipFill rotWithShape="1">
          <a:blip r:embed="rId3">
            <a:alphaModFix/>
          </a:blip>
          <a:srcRect b="0" l="0" r="0" t="0"/>
          <a:stretch/>
        </p:blipFill>
        <p:spPr>
          <a:xfrm>
            <a:off x="311700" y="2030775"/>
            <a:ext cx="3886200" cy="2400300"/>
          </a:xfrm>
          <a:prstGeom prst="rect">
            <a:avLst/>
          </a:prstGeom>
          <a:noFill/>
          <a:ln>
            <a:noFill/>
          </a:ln>
        </p:spPr>
      </p:pic>
      <p:pic>
        <p:nvPicPr>
          <p:cNvPr id="176" name="Google Shape;176;p33"/>
          <p:cNvPicPr preferRelativeResize="0"/>
          <p:nvPr/>
        </p:nvPicPr>
        <p:blipFill rotWithShape="1">
          <a:blip r:embed="rId4">
            <a:alphaModFix/>
          </a:blip>
          <a:srcRect b="0" l="0" r="0" t="13874"/>
          <a:stretch/>
        </p:blipFill>
        <p:spPr>
          <a:xfrm>
            <a:off x="4607175" y="2091425"/>
            <a:ext cx="4010025" cy="2477450"/>
          </a:xfrm>
          <a:prstGeom prst="rect">
            <a:avLst/>
          </a:prstGeom>
          <a:noFill/>
          <a:ln>
            <a:noFill/>
          </a:ln>
        </p:spPr>
      </p:pic>
      <p:sp>
        <p:nvSpPr>
          <p:cNvPr id="177" name="Google Shape;177;p33"/>
          <p:cNvSpPr txBox="1"/>
          <p:nvPr/>
        </p:nvSpPr>
        <p:spPr>
          <a:xfrm>
            <a:off x="908950" y="4568875"/>
            <a:ext cx="3332100" cy="53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zh-CN" sz="1100" u="none" cap="none" strike="noStrike">
                <a:solidFill>
                  <a:srgbClr val="000000"/>
                </a:solidFill>
                <a:latin typeface="Arial"/>
                <a:ea typeface="Arial"/>
                <a:cs typeface="Arial"/>
                <a:sym typeface="Arial"/>
              </a:rPr>
              <a:t>(SES) : Social Economic Status </a:t>
            </a:r>
            <a:endParaRPr b="0" i="0" sz="1400" u="none" cap="none" strike="noStrike">
              <a:solidFill>
                <a:srgbClr val="000000"/>
              </a:solidFill>
              <a:latin typeface="Arial"/>
              <a:ea typeface="Arial"/>
              <a:cs typeface="Arial"/>
              <a:sym typeface="Arial"/>
            </a:endParaRPr>
          </a:p>
        </p:txBody>
      </p:sp>
      <p:sp>
        <p:nvSpPr>
          <p:cNvPr id="178" name="Google Shape;17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General analysis</a:t>
            </a:r>
            <a:endParaRPr b="0" i="0" sz="3000" u="none" cap="none" strike="noStrike">
              <a:solidFill>
                <a:schemeClr val="accent3"/>
              </a:solidFill>
              <a:latin typeface="Alfa Slab One"/>
              <a:ea typeface="Alfa Slab One"/>
              <a:cs typeface="Alfa Slab One"/>
              <a:sym typeface="Alfa Slab One"/>
            </a:endParaRPr>
          </a:p>
        </p:txBody>
      </p:sp>
      <p:sp>
        <p:nvSpPr>
          <p:cNvPr id="184" name="Google Shape;184;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Plot of number of hours TV watched on the weekdays against Y</a:t>
            </a:r>
            <a:endParaRPr b="0" i="0" sz="1400" u="none" cap="none" strike="noStrike">
              <a:solidFill>
                <a:schemeClr val="dk2"/>
              </a:solidFill>
              <a:latin typeface="Proxima Nova"/>
              <a:ea typeface="Proxima Nova"/>
              <a:cs typeface="Proxima Nova"/>
              <a:sym typeface="Proxima Nova"/>
            </a:endParaRPr>
          </a:p>
        </p:txBody>
      </p:sp>
      <p:sp>
        <p:nvSpPr>
          <p:cNvPr id="185" name="Google Shape;185;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Plot of number of hours TV watched on the weekends against Y</a:t>
            </a:r>
            <a:endParaRPr b="0" i="0" sz="1400" u="none" cap="none" strike="noStrike">
              <a:solidFill>
                <a:schemeClr val="dk2"/>
              </a:solidFill>
              <a:latin typeface="Proxima Nova"/>
              <a:ea typeface="Proxima Nova"/>
              <a:cs typeface="Proxima Nova"/>
              <a:sym typeface="Proxima Nova"/>
            </a:endParaRPr>
          </a:p>
        </p:txBody>
      </p:sp>
      <p:pic>
        <p:nvPicPr>
          <p:cNvPr id="186" name="Google Shape;186;p34"/>
          <p:cNvPicPr preferRelativeResize="0"/>
          <p:nvPr/>
        </p:nvPicPr>
        <p:blipFill rotWithShape="1">
          <a:blip r:embed="rId3">
            <a:alphaModFix/>
          </a:blip>
          <a:srcRect b="0" l="0" r="0" t="0"/>
          <a:stretch/>
        </p:blipFill>
        <p:spPr>
          <a:xfrm>
            <a:off x="611438" y="2163775"/>
            <a:ext cx="3400425" cy="2095500"/>
          </a:xfrm>
          <a:prstGeom prst="rect">
            <a:avLst/>
          </a:prstGeom>
          <a:noFill/>
          <a:ln>
            <a:noFill/>
          </a:ln>
        </p:spPr>
      </p:pic>
      <p:pic>
        <p:nvPicPr>
          <p:cNvPr id="187" name="Google Shape;187;p34"/>
          <p:cNvPicPr preferRelativeResize="0"/>
          <p:nvPr/>
        </p:nvPicPr>
        <p:blipFill rotWithShape="1">
          <a:blip r:embed="rId4">
            <a:alphaModFix/>
          </a:blip>
          <a:srcRect b="0" l="0" r="0" t="0"/>
          <a:stretch/>
        </p:blipFill>
        <p:spPr>
          <a:xfrm>
            <a:off x="4832400" y="2116138"/>
            <a:ext cx="3448050" cy="2143125"/>
          </a:xfrm>
          <a:prstGeom prst="rect">
            <a:avLst/>
          </a:prstGeom>
          <a:noFill/>
          <a:ln>
            <a:noFill/>
          </a:ln>
        </p:spPr>
      </p:pic>
      <p:sp>
        <p:nvSpPr>
          <p:cNvPr id="188" name="Google Shape;18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Model building and variable selection</a:t>
            </a:r>
            <a:endParaRPr b="0" i="0" sz="3000" u="none" cap="none" strike="noStrike">
              <a:solidFill>
                <a:schemeClr val="accent3"/>
              </a:solidFill>
              <a:latin typeface="Alfa Slab One"/>
              <a:ea typeface="Alfa Slab One"/>
              <a:cs typeface="Alfa Slab One"/>
              <a:sym typeface="Alfa Slab One"/>
            </a:endParaRPr>
          </a:p>
        </p:txBody>
      </p:sp>
      <p:sp>
        <p:nvSpPr>
          <p:cNvPr id="194" name="Google Shape;194;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AIC, BIC Forward/Backward</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Interprete the Model</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Adjust Significance Level</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sp>
        <p:nvSpPr>
          <p:cNvPr id="195" name="Google Shape;19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Model building and variable selection</a:t>
            </a:r>
            <a:endParaRPr b="0" i="0" sz="3000" u="none" cap="none" strike="noStrike">
              <a:solidFill>
                <a:schemeClr val="accent3"/>
              </a:solidFill>
              <a:latin typeface="Alfa Slab One"/>
              <a:ea typeface="Alfa Slab One"/>
              <a:cs typeface="Alfa Slab One"/>
              <a:sym typeface="Alfa Slab One"/>
            </a:endParaRPr>
          </a:p>
          <a:p>
            <a:pPr indent="0" lvl="0" marL="0" marR="0" rtl="0" algn="l">
              <a:lnSpc>
                <a:spcPct val="100000"/>
              </a:lnSpc>
              <a:spcBef>
                <a:spcPts val="0"/>
              </a:spcBef>
              <a:spcAft>
                <a:spcPts val="0"/>
              </a:spcAft>
              <a:buClr>
                <a:schemeClr val="accent3"/>
              </a:buClr>
              <a:buSzPts val="3000"/>
              <a:buFont typeface="Alfa Slab One"/>
              <a:buNone/>
            </a:pPr>
            <a:r>
              <a:t/>
            </a:r>
            <a:endParaRPr b="0" i="0" sz="3000" u="none" cap="none" strike="noStrike">
              <a:solidFill>
                <a:schemeClr val="accent3"/>
              </a:solidFill>
              <a:latin typeface="Alfa Slab One"/>
              <a:ea typeface="Alfa Slab One"/>
              <a:cs typeface="Alfa Slab One"/>
              <a:sym typeface="Alfa Slab One"/>
            </a:endParaRPr>
          </a:p>
        </p:txBody>
      </p:sp>
      <p:sp>
        <p:nvSpPr>
          <p:cNvPr id="201" name="Google Shape;201;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2"/>
              </a:buClr>
              <a:buSzPts val="1800"/>
              <a:buFont typeface="Proxima Nova"/>
              <a:buNone/>
            </a:pPr>
            <a:r>
              <a:rPr b="0" i="0" lang="zh-CN" sz="1800" u="none" cap="none" strike="noStrike">
                <a:solidFill>
                  <a:schemeClr val="dk2"/>
                </a:solidFill>
                <a:latin typeface="Proxima Nova"/>
                <a:ea typeface="Proxima Nova"/>
                <a:cs typeface="Proxima Nova"/>
                <a:sym typeface="Proxima Nova"/>
              </a:rPr>
              <a:t>Our Model:  (Same Result for both AIC and BIC; and for all Both Direction)</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0"/>
              </a:spcAft>
              <a:buClr>
                <a:schemeClr val="dk2"/>
              </a:buClr>
              <a:buSzPts val="1800"/>
              <a:buFont typeface="Proxima Nova"/>
              <a:buNone/>
            </a:pPr>
            <a:r>
              <a:rPr b="0" i="0" lang="zh-CN" sz="1800" u="none" cap="none" strike="noStrike">
                <a:solidFill>
                  <a:schemeClr val="dk2"/>
                </a:solidFill>
                <a:latin typeface="Proxima Nova"/>
                <a:ea typeface="Proxima Nova"/>
                <a:cs typeface="Proxima Nova"/>
                <a:sym typeface="Proxima Nova"/>
              </a:rPr>
              <a:t>General Knowledge Score ~  Social Economic Status + Race + Motor Skill + Age + Class Type + School Type + Gender</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sp>
        <p:nvSpPr>
          <p:cNvPr id="202" name="Google Shape;20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176407" y="236309"/>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Model building and variable selection</a:t>
            </a:r>
            <a:endParaRPr b="0" i="0" sz="3000" u="none" cap="none" strike="noStrike">
              <a:solidFill>
                <a:schemeClr val="accent3"/>
              </a:solidFill>
              <a:latin typeface="Alfa Slab One"/>
              <a:ea typeface="Alfa Slab One"/>
              <a:cs typeface="Alfa Slab One"/>
              <a:sym typeface="Alfa Slab One"/>
            </a:endParaRPr>
          </a:p>
        </p:txBody>
      </p:sp>
      <p:pic>
        <p:nvPicPr>
          <p:cNvPr id="208" name="Google Shape;208;p37"/>
          <p:cNvPicPr preferRelativeResize="0"/>
          <p:nvPr/>
        </p:nvPicPr>
        <p:blipFill rotWithShape="1">
          <a:blip r:embed="rId3">
            <a:alphaModFix/>
          </a:blip>
          <a:srcRect b="0" l="0" r="0" t="0"/>
          <a:stretch/>
        </p:blipFill>
        <p:spPr>
          <a:xfrm>
            <a:off x="348375" y="1068375"/>
            <a:ext cx="4440550" cy="3851375"/>
          </a:xfrm>
          <a:prstGeom prst="rect">
            <a:avLst/>
          </a:prstGeom>
          <a:noFill/>
          <a:ln>
            <a:noFill/>
          </a:ln>
        </p:spPr>
      </p:pic>
      <p:sp>
        <p:nvSpPr>
          <p:cNvPr id="209" name="Google Shape;209;p37"/>
          <p:cNvSpPr txBox="1"/>
          <p:nvPr>
            <p:ph idx="1" type="body"/>
          </p:nvPr>
        </p:nvSpPr>
        <p:spPr>
          <a:xfrm>
            <a:off x="4729807" y="350042"/>
            <a:ext cx="39672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All variables are significant at 0.001 level (after adjusting significance level for multiple testing)</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Race </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SES </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Motor skill score and  age are positively related to RGT-score</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On average, children in private schools have higher RGT-score than those in public schools</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Time of Class</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Gender</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R^2 is less than 0.4</a:t>
            </a:r>
            <a:endParaRPr/>
          </a:p>
          <a:p>
            <a:pPr indent="0" lvl="0" marL="0" marR="0" rtl="0" algn="l">
              <a:lnSpc>
                <a:spcPct val="115000"/>
              </a:lnSpc>
              <a:spcBef>
                <a:spcPts val="1600"/>
              </a:spcBef>
              <a:spcAft>
                <a:spcPts val="160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sp>
        <p:nvSpPr>
          <p:cNvPr id="210" name="Google Shape;210;p37"/>
          <p:cNvSpPr/>
          <p:nvPr/>
        </p:nvSpPr>
        <p:spPr>
          <a:xfrm>
            <a:off x="387220" y="2696547"/>
            <a:ext cx="4175449" cy="53184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37"/>
          <p:cNvSpPr/>
          <p:nvPr/>
        </p:nvSpPr>
        <p:spPr>
          <a:xfrm>
            <a:off x="348375" y="3601616"/>
            <a:ext cx="4097662" cy="27525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22109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Diagnostics</a:t>
            </a:r>
            <a:endParaRPr b="0" i="0" sz="3000" u="none" cap="none" strike="noStrike">
              <a:solidFill>
                <a:schemeClr val="accent3"/>
              </a:solidFill>
              <a:latin typeface="Alfa Slab One"/>
              <a:ea typeface="Alfa Slab One"/>
              <a:cs typeface="Alfa Slab One"/>
              <a:sym typeface="Alfa Slab One"/>
            </a:endParaRPr>
          </a:p>
        </p:txBody>
      </p:sp>
      <p:sp>
        <p:nvSpPr>
          <p:cNvPr descr="data:image/png;base64,iVBORw0KGgoAAAANSUhEUgAABUAAAAPACAMAAADDuCPrAAAA7VBMVEUAAAAAADoAAGYAAP8AOjoAOmYAOpAAZmYAZpAAZrY6AAA6OgA6Ojo6OmY6ZmY6ZpA6ZrY6kJA6kLY6kNtmAABmADpmOgBmOjpmOmZmZjpmZmZmZpBmkJBmkLZmkNtmtrZmtttmtv+QOgCQOjqQZgCQZjqQZmaQkDqQkGaQkJCQkLaQtraQttuQ29uQ2/+2ZgC2Zjq2kDq2kGa2kJC2tpC2tra2ttu225C227a229u22/+2///bkDrbkGbbtmbbtpDbtrbbttvb25Db27bb29vb2//b/7bb////tmb/25D/27b/29v//7b//9v///9L4YFZAAAACXBIWXMAAB2HAAAdhwGP5fFlAAAgAElEQVR4nOy9DZNkN7EmrOZliGCwMbH2ji/D+q5NrIm74Lg2XIZYw2D7XYbweHDr//+c7eqqI+Wnvup8Vj9P2D0qKZWZOsp8TupUdXWIAAAAwBDC1g4AAAAcFS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gECBQAAGAQIFAAAIBBgEABAAAGAQIFAAAYBAgUAABgECBQAACAQYBAAQAABgECBQAAGAQIFAAAYBAgUAAAgEGAQAEAAAYBAgUAABjEWgR6/92rv3y/ki0AAIBVsBaB/vhR+MnfVrIFAACwCkCgAAAAg1iOQP/1huIfDwT69cO//+zSEQAAAGbD7DS3GIE+lJwWusrQlS8uAAA3jrl5bucEupR3AAA8PRyIQOM3z0O4eznh18/D3S8f/v1Nz1vxIFAAAObDkQg0vvttCM/+ennR8CbSGgU3AABPF4ci0Bj//lB2/vu5CQIFAGBjHIxA47sXIfzssQgd+hgTCBQAgPlwNAKN938M4e7TCAIFAGBzHI5AY/zhoQj94HsQKAAAW+OABBrvv3ooQr8AgQIAsDGOSKDnDzT98jkIFACATXFMAn38QFPnZ+gfAQIFAGA+HJRAHz/QBAIFAGBTHJZA47vf9f0S0iNAoAAAzIfjEugQQKAAAMwHECgAAMAgQKAAcBPALytvARAoANwC8HUPmwAECgA3gEScYNBVAQIFgOOD0CZifE2AQAHg+KCBjSBfESBQADg+QKAbAQQKAMcHCHQjgEAB4PgAgW4EECgAHB8g0I0AAgWA4wMEuhFAoABwfOBjTBsBBAoANwB8kH4bgEAB4BaAX+XcBCBQALgJgD+3AAgUAABgECBQAACAQYBAAQAABgECBQAAGAQIFAAAYBAgUAAwcM172ng//OkABAoAGtd8qhKfyHxCAIECgMI1v9eD3wl6SgCBAoDENb9Zjt9Kf1IAgQKAxDXfbYTvRXpSAIECgAQIFGgECBQAJECgQCNAoAAgAQIFGgECBXaP1T8VBAIFGgECBfaO9T9XCQIFGgECBXaODT5XiY8xAY0AgQL7xiaEhA/SA20AgQL7xjZHYvwqJ9AEECiwb2z0TBFfJgK0AAQK7Bt4UwbYMUCgwL4BAgV2DBAosG+AQIEdAwQK7BsgUGDHAIEC+wY+VwnsGCBQYOe4lc9VDr43j7f0dw0QKLB33MbnKgdXcRuLv12AQIHd4xYoZLCO3kf5fQsbsBBAoACwPAaf5O7jATCqYB8gUABYHoOfJdjFRxD2UQXvFCBQAFgeHhNWSrs9EOg+quC9AgQKAMvDYcLa4XhBAm0+le+BxPcLECgALA+bhaqH4+XIq/25Jgi0BBAoACwPk4Xqh+PFyKvjuSYItAQQKAAsD4dAbYHKtFncaX+uCQItAQQK7BG39rkZk7FaCHSZN3B6SBEEWgIIFNghbu+Th9aZuYGaFvoIEQh0LoBAgT1BEOdtMai8J7RQ0zK3kj4CxceYfIBAgR1B0cUNbZgmwiYaW6QU76oqb/F2NhtAoMB+cMnQG2VQhe0Oxw/WEjG3fJDp1h6ozAcQKLAbTBlKs/qWd2y7w3FgaBZfwbOjAQQK7Ab5qMjbh0IP2Wx2OL7Jp8ybAAQKLIKRomUrAp2zwOo77m51OAaBzgUQKLAEhphhIwKdk8V6iWmjw3HnEX5eoyuZWwcgUGABDBU47G2N9Qh0zmJsu6eafeh7E2kum7fIoCBQYH4M8QgvivL7SQvD8XUs2Y/yofMN/LzRhwYgUGB+jORnoitKXXMnm0GLtq+D5RII1Ld4jNq8FyBQYH4M5Oe56ryw5lLHPUut2e4ol5hGEOh+LK4DECjQjGZSGyLQGDODLsafohFtXzvKJe7q3mjCu4wg0LkAAgVa0U5rowS67BsNYSJpZsAmUN1X0mkq30GsuZdz/QM1CLRZ49wK58Qtbd3a6DrW2u36lAX5MzKKI6d15US7/4KImPLtY62wYx2bOZcvdvvoAIECbegpWsYJtGdKLy4Ud2mXyLKDQGmbFJ/rfTrIR3HHFq31TWfs9tEBAgXa0JMBAyfEdQiUFl6F553DBMqe4s7hc8Fylf7Kq1iXP0Gg7RrnVjgnbmnrVkZXBvSfENciUN02fB0l0LhaZddiZlectf5T13UAAn1yGEzwvnTs5pEVEswhUMPXKwh0ncqu6Qa1KwJd/6nrOgCBPjWMlkid6dhtZPkE8whU+9rM5gaBtky7Fm3+7YtAV3/qug5AoLcOEbXDPLV4Oi6eYET3+f2koqhoeHLGHDkwP9ostfqzFq/dIn+CQG8dgpbGT8rLH1A11TPKu94wvwqVs3mTQXY5+TPQaxytYVYCvc3KcC2AQG8bspQar5IupLNasnFT8xhmWmq1ZZM5TvCdfirR1rmtBNp20L/JZ5NrAQR601A5dMUxkzDPCgzK83quLG/mz26NIdDr0nSBBNmGIDpKM+22NiAaBZmnlxyzAAR601CZds1zOprfS19IntfzZfn89RbjZMqFna5wJq5Ntdueb8d5p+lwAIHeNGYlUHbCXCBweDnGB+irWayM3j2alddJkN0UyIWt/xZT8/Woe70HAh3bkX0ABHrTmJtAr5hcV+7x86wEOpitbbxLhfpIkN46muxYakawAwIdvaftAiDQm8ZxCFQdaNnQ1lkuvPPF7HZdNpWdzUzd4k8DNr+0CzxVWRMg0JuGQaBX1C4LJpv0q5NAFy5hWq8af5hZ08n0h7w/IdQfos5WtW1OoDNW01sABHrT0Olxzf1+UQLl7T4CXfoQ2P6mTbsvJoGGy9rrz0HnWvAOCHRjB64DCPSmYdzeryCbvRKovCnMzqbB/COW2kwIEwW2nMLZAsjfIg1BXYLlsHkBCAKVGudWOCcOuEPXwSg4x+llwWTTBEpNlQ3r43/XEhuEA4Pq5HKNDuyEQAeOJPPen0CgUuPcCufEAXfoSlxRcJrKRGMu+A9rAy3/TMNWDdjupEmOhozR0maSj5PXRbvM6TiR6DSvVsDOtau9ETJrRIFAtca5Fc6JA+7QtZg52uctP4hi2SamKhQna7muMjkkziqsK/dTn1z7mexLx3nGwGmZeQmNNXF9iTV086doXGvdbh8EIFCgBwvxp5VGnKsKhtVh2Bzx7BJ+dknBOLY7ZuiooH7LNhWWf8y5Ur4qHreG5wfROoN+4egB0xMECuwBhbyspmwTgTqcwknOt8A5XajiTUoHWazEoEIvr8BNbwKZWhKwFnMdZi0YhaNHzE4QKLAL+ExTTdkWAvU4hTOWb4Ee9NM8wwFNoEXXpXOMcB0SZOxpMWiRtK/FnARKr2pcxt3FAQIF9gGXMeYgUJdTaBXHCFSURorhWgm04rt0Tql3KD9Oh36tto20RzEjgeqre5W6bQACBZZFc3L4FZfdphPJuCXuc0og53bRZvUmP+gLS/JJQe5toRvpvrgOBuNnr8QNQ0246rKP3c7aQW9vR+VPECiwLK4vL+opy+pLm0A9FQ6BMo1EgFaGJoGK0pGc990rIJyTTK0cFj5cSXHe/vj9PdorpmdTtR1AoMCSEEw0psJucysp261qs5dApQ5WiBKTjkbhS+UeopwT8osSqLc/7r6BQDlAoMCCsNisX4fdFnYS4xi530SgIbctTosegWqKIfxJGN1jUGksldGZtrn0jATq7Y+/b3PsqDH/sIkJAgUWxBw50p2yuuIruBEmVjxP0JzFT+GEk53CMnBwyvVcJcYYpWuHA//AfQhBKukjUG+hrg63Nu0GCNTWOLfCOXHYfTooZsmRtpQlma9IoMwHgvEMec2WjMGUs5zb6AzbZ0p+tATmJ3oiobwWhuzFlsmRG7Mvnun0KECgtsa5Fc6Jw+7TQeFVNb68Jak4ojDTFOkgUOWDoqvLLDuWiP1ESMoKF+ZVaoFAQ5JwiFM9UrD5s3BnIToCn2ToMZbfBdfRIwEECiwIr6pxxW1Jg3z0TNEwR40ICNWCzuJA/5coRbusOTuQZkyz8msmbrkrbFMWZMPyEkl3+AgTWSRxypt2DIBAgQVhVzVeDeMmVDXTGK3IEYO0TIlcMRpuuzToKxPlN7WRLk52fhrIrKrLTW4hK07GpRPEUeKwUjT18rJbuTY7ytfyEACBAgsikO8ZYiwmUlvmkTp72gPCjpGNim7s+pTSU5RMxkrCSs5rYgtEQ9LC18J06osibPLXFoHSFQlvsqChVxEouw7meq9E8VoeAiBQYEFMuSsZII3GKEenoWi/MHaQzxZqJB/ZXtIJ6Z9EM95p2zBP3WAMnLTlybYKo4z01iKKVHGdCowfps8/cUWCgXkfUscECBRYEilBQyrAAiWOQorbL/QOaqJhQ7lZcJLOkEoJiwTWNswL2qI+BPKb67qoY2RKO4Ma4RcsKFCFjGTlJWPMS5eWvA7ssah7/Z4yQKDAODTxuSL5eGpkMpeMkVNrmUAnGqHcx8aMtipatRSlqBKB0gm6piYSdCklAlUahZAgS2qGLorzubN8Sbzi3sM2F6ljAgQKDEMlWUno0jYI1NIW+NsndIZSLxQ3EKhFNpYUF048rdlxEr+QJGFMYa2BQI17DhUKFxvZGOHV7BGd7Ny3rGrZlpFjQAIIFBhFyq4igyoSk1lKmpRlqfYigWYjnNMEA1i8qnmjRKD2B0KZK4JaBYESF7VHxFlhgJhn7iSXkjXJzhUCNYxxvixdeApJtk8IIFBgBDxlZiBQltKcNYOR+yb1JIJhA4rlJU3oDjEoQeYoAqXyRnXHZonFmxykLCseN3rztcgL4YtULoorEeh8dWVcDx2RGwYIFBiAZqeSKJ3lE6jkE1cFN0w6aOmq0jorMUlS+iP5M7tFWckgUItxE4GJSYp6NAfxpeY5phlmLhtiNxblYJx+6OurroYBrsgRul2AQI8HnnMbeZDo6tJREb40igSqqy1DijY4PZE8Fqr4VKuuMgwrRiHas08mgZLlEh6ivtKVscWaBMpcm6iK8ZZeKbnUhUo6XUZ1JazrbYEt8ibSqw8g0MNBZvomHkSjxvGljVyfpvEKVPGU1GAdQzlh5nqL1VZ8apRtU1Naq+QdWugyXcTzINrWIgoOWWsnC5HKlMvZleSx5tA4XSSyn9xH12fqXvb8FvKrDyDQo4HG9gy6CslRmGb/LBuRFBmj7KKDmpmEp0llrrgEwUz/5CqLuq/b5kURDMUWE2XhzAsyVY16l7tGoJYOVtNquubXPXqecG3WrcrzObubxp5kCQoCPRgcIhjV5Wd1cZ790zdD7EWDcYQPmpWY4ayV1nyKW+QS7WXX1q2YhHulVBky3HHDrr4v0GvhgYnSOdIVugxPU8y3KbpTzhXJwyBQEOix0FgZtKnSJ9YOH5oJVNc1KvMVaTDmcwjUZ2LjoOvxZ23dQV5w4YxSRb02HNd2+Wvpm3gtnediky1LnqxGXF6+kuxGbTOTsbzI4+dXL0CgB4OqJK7QFHhGdfqQptYvq+WtwT80ec1U9glUzFf1YiBpnseLlVZWZii1F8CmUN3s3qAajJDUXUUIFihW6GPSkbXoZWD+MlovXQ8aOXmRx8+vXoBADwZBXrX8r2jKWddzaWg5Q7W0TiRtQQgXtRYfGfMFzwRzKBFy1kYZpXYryk4JrrT5SvRJx3VXUpVdzU2miC6HOSEvQzLMFlWaRQSouH850gJAoCDQYyEn20Re12jKid2jSadtz0TWlvlrI8/JPVKE69Ya8q1CMFxlFSETRbaUxANZRtagrNPrLK8ireXJS8HZFoGK7dNXzLx0adnyMjDSdK6HXAC9h7uX8JYBAj0YUq6J9pimUQKV5ViHSd5myS50av1SZkp96QUhGEk2ivAstpGrJeaEU9wDpsG6QnKx2Z2YyciueSUFUr3WDYWviVoIIclnxp5UUu8bdjDpoPfCpwQQ6MGwKYGqFGVMojnEdJ61g2CgSDOZcV6SdkmF6ZZsIwk0r1qxW2HV3NWoSkbJoKIR1cWyrh7n+CKIWnNI/CvlhCPUf7EWvmukzbXYF/CWAQI9GAKtUfLPIU29BGqmsE73skne1mlP6U6s0OAPYdcbke6ZBNrAoFmMMFPuD3yB+proglMviV4ZVYfa9a4WCtQSJVBlTyim3g/t4OEzrA8g0KMhTPTCuGBIUSeBhiwt8z1lTjmFeM4LVTShPQJVtOS9ivyFzHCfQB0a4KTJ/CcXkT2JpeREr7NdDgqH3Qp0GqLXMiqmNdjN1sl2g/QYl0BdGncLnxJWI9D7f7w64eu5zfXhFnZXROoVBMrPtTVFLHV4IVLJPENH4NkXeR46NTalDYtbuHZDwlAvGMGjgQKBEqvsItrVKFMjneJScm3ZFpOeVGXPeFvoNJdIV8P85XvHO+WoaDwNrEOg7z5/nq7+3Sf/nNtkO25ic3kcjy+J5lVTAeq2OQtVGFR4r3KWVGmC2GmF57OLT51pjKw4M4vSJvw2WV0akNRmO0Qum7I7XUHhi1wpn0gvVQiqnZiR+Ckc9K4cvwJ0nsmusv/msQaBfvtCbMqzL+Y22oob2VwS2NesiKZJqCrqIFCVfdqmIR2opkDoSKmWevgKNAdQk6KHvFKwrxWjWO2/UeFNbeFSDLKinro1U7o3haxPXaDIrqZR1gYyrpZJHZcz0zXXV0cEhwN5hY6L5Qn0TJ9377/8w8MJ/s8vP368cM82OsrfwpadQPPuOjUik4rCXpspsHT6JqhsYFRsOEa7RP4bXKY7tH/McGKuJGd7avqhLfGVaMukHiTmLH1tEEW8cTF9b1U1Ga01GBPFjMlyBZaOg2JpAr3/6uEqPfv996TrX3/6xUPfr76PG+AGduyM+UKwWU+VQHmxEyPjIseIyQGOY0xSJ3NLj+7M6sSdoDYtRj5JVrqUfJzKz+hSVyTIY7y7BlsF9Z4X3qlHXurAr7ncQS6sttxgY8M/bemgWJhAf3goP3+ln3m++/yhJv3PuS034PgbNkGH8fIWTctTZtNc41NK+aIpyBUXGczoi/rFsjz10BRP7Jf95Twl1CUbBhNoAeqvKcVNmLcXZTxJ8kthMGK9iKWbJnZAXXdtxdjGtCDR9q8iD5AjY1kC/fGj8MFfTakHCv3J3+Y2XcfxN2w72OXklFKp8mBMIPLNJFBR3pTYg2ci90R7RFNWEWggKc9tZH4VpKn4k9SgxPMo9DrrEZeKa+alJ9WSZA039dJ9y7JOJaPEq8yY2TG9jT6BMoezOhVUx8XCBPpv/ttF7/5tgEDv//Txe78kDwQeGLqLhw+6XyJtN3Mi5hRgCZmSUPBnrOYL5TK/+DNpQFJCMqxI2CZQujApHXlDF3hkS0xyry5iEtFOmJfCVJg6C/b0EpN+2mXOItsdA7u4ahNtAs2uUQIGgZY1zq2Q4O/nT0PdfTJR6NMgUCOw1zPKenJFwkumcyOXY3lKlUATg8oKKutN3lCriUCou8xzk0skIeR1KUKZPMosaanXfJ3WpDR6TqmFssVMzlpzvbWmwXzhfXleKVK3OgiU7IPc7ml7qSNeQLDQYK7sE4ci0Ndpf392YdAnQaA0ONc0amUTz+1I8sKQbyk4glHAsbwmBmwnCjQg9RGNdQJl9whOoIJM5dW6/EvdoX4qp5hOQ5O7rAKBZsvZglLC1kD9lhc3khVrZuPjPQSqVEU1tPOUPRKB/vD89BHSN2++Ov17ps2nQKAkhJZw3w7TEIIRwvw1IyKVl0mkUnB4BBAE1QVpSc73dRkEKbhBiEkCZQ8B+CXQ2mOqXymn0HE5PwtQ9fVlWB2JzmhXunxaWnEqGTKUOzdWvhS53S6BWnPykGjsE6sR6P3/fyoaf/y3349/fOn1VHm+ezEx6NMgULs9l3YrhoMsoFxntHedBJoJkadpSjWWntk9pYWv5ixM1LpE4NBurlazGPE3WU0veVt+Rt7ywRtTLlKXfI+zH6bAdN2kD0Iqc7lvJe2RsX10ZyoEKlXxoCjFzH6wEoG++/hMdA+Ed/fvg4rvfxvCZ7n5yKUg0CtV89yidlTC2M5YBCpLE23QSmTK1UkgSkLghmQXy/oSPfnckGTCxP7KOHMzvRLq2wi0xKBMH7mR2KVhJLJSQdaorhtZzrRsqyi1wkHZEFffJ1DisA4rO872inUI9O3DoXsi0BA+HFNMyfLEoD+PNQJ1AvNgWC6WVHKRlNHZZzvDxlSG+RLWluRXU94aGUz1Wrkq0thpM0se0lUxpGpzk4EKgZJ1Bdbk97RUuPnKuBraQzaLWqXm8+V3aJFddOpU4RG2d+WYPR1XZpztFasQ6Onh5d35V4/+9dXwR+gZWZ6Y+EMQ6JWKcyRHebVEivnOkBR1rraWIAksiNGjNV1OUQX8ZxDHyctytB901PHeHsgS2itB7GzZQnlyXyiM6XZGr3WFQHVPWnjaLIO3DQ3JXnoZ9Abk/ZKDZFfqvlpxZcfZTrEKgX6Z3zZ/fPHzIcWcLB9I+YGItz/Cy0iYH0vFks4uFuc0FXi6C19U3kbx0qpCtGyglmSamkoC9T5xJ0ldYl53SMuqIG8gUL36TKLRWT6t+S7eW6ui12h6mTfA8YaroARKf4orrFdSXTcxp3aShUdaDGlY/AkCJRpVz8N5mxSdD8z3s6E3ksgz0BPehvCTv25OoEYszI15Y4mGPyVBI8+zTZ54otFUT6jEpqk1pZqSIJ1uFidzrJO4k9VQd+iEZD1dB82LwiNrbanGcyaKlcgN4YtqJVB5r5FLF0Sm99G6skmJMZbNipUIj607g7VQL2L8sV1hDQLlLNfLeRmvee368PIn/2djAmWhuhCI6vn4M5FFVszyziVQixJYPxeSpqlslktm2PVMPSnpspjBC9wmd4WujrfpzcO6kXggs2knvxmY89KaqDNpmK9TX9vJSiJyqjuJyNsQu9OkC2xvKLncydNslTsqlJPrQp1Uy5c3ERAo1ah65iLQ06PUD8g3k3z5uAdbEigJgQV3OVkJVxuhqgwCJWKBD3EdMilYr36VFBlJq9PdtSJeTM6Jss8gj0YCnXzkb8AXSUNyZZ1ATQ3SX/paLo25oi+UcXWVLX4NAr+2KTjS63xBqAXmSNpfe795qFk1qCbQNTJrBqxBoPzs/TYMHuHPv4lE+fL0VXkbE+gCqmVs2XQ0qprqlAQqLU5TLMMiKXkOWxnrEGheVspHQ0B0xuRtaqdeS0FaL1078cs0l7zJncGUna4kfW0JOUasCZoEzYtiECgTjJFvq7iBWlO42XRx6PpIgKT/2LVX+00niy3Ke1CMr91iDQI9EV96CHoqIwc/xxTjN885X37z/PYIlMc172ue7A4z0RydOvhlJmlDVOmUa1FOKBFotkNsWuu30lKTTPZFriCxAFHB2bREeVKVKzgmJ3z0R9Wi/FuNM52P8CvtzNOKqNlpN8TNi2jS4SS6ZTQZIWj3qwnbYBUCffz05wdfvHnz5rvPw3gB+oD7b3/DJt9/9fzGCJRG18jkYngpAuX1GhO0E9DRpIlLC7KKJKUtT2TbpFBH0tWYaJeUkQ5TipeC0ovmIeJ0sqNJyXSMzaC6HBPKmHLB90/6Ol3erNfY/dIC8mSzwOX7LQJN+8JCzBoqTtkAqxDoY9mZsMk3KV+wewJl0TU82QsvSXtR1JpUMNgjjqZEoHKeINBAZ+g60abt3MwqWerySdp5LeG8TPQa9VqMmYauaaEOgXZ4VZhLbn01gjZMqRjRqiWX+7ovA+m2NPlNL0GUk5VhM1otWO5vinUI9PEr6C/4YJO/5XHBAQh0XCOLzAbtU7bk9KCaUlybAW4SqMWJsnhkdYhMW6pQ5bMQNMaM1KZ22UqFRu4yp25Rt9GZ+d9cW02rtnTLhdU8F12lCTXQ9dAuaigSuzEEKQBjtVEAACAASURBVK1VslfT/4ovbV/80BLe8TErAjfESgT6cNj+7ncvX778zRdb0ufNE2htrpDgEZ2D1g14T1MgNRGdIbOlVFOxrIx8gGeVXZ25jlvZHFWekiHuc36npBkl0rFccIbFPYLfAcrmFeNPGyaG2CZOl1ZNn8ZtF5vXlOVZ5AhXTO+cAN4BViPQfWB2Ap37hrgqgXISkUkoY7+gSWUTHaJy1GQp1bgHyraVqaIrGzcIx7oyzDHmfx97GjWqudaYalW7l5TrtCRscMUQSRs2GaHqhZTnai6yhbNeGKmg0kr1Jkv3SmGnx9cHCPRKfaXtHlJot+t+0Cg05koJkxRJOLNEE8rJdD6oRQNfkEouQdu501oUUzpRnUhLqSqlafbAvn6Kf+Ulsc3QRi7WkrpMoMxIZkhuOKbeTOSEOhnlyB2LRLnlsLGgwgq5mK033x54QKUdrN4lJzEqL0PMCjtvfH2AQK9VSAN4Dn12u9cLOVdKmA6L1HCVR5LchmX9SqdT1iFNhpzt7uVVWWimZlbL1m0vXKymAi3Kr4XnGXmy2FiMl2yWhAWZ2gTK3/epWTcWPf3gIef6apgRAVuJ/6dGoOffOnr8FBPFFn+P8+Lc/MsVgXC1Ortd8yG5IuYWMsJWNI1xDiNWqM0pfYhCrt6xR0ykvEo2VVlmuJ1esazM7E3luf3Ar7D2blLrXjdLtyRQn0HtNdWMtozXJssVE/Nk3dR1sVTfARZyjqhxSdhmSBYGgcYnQaAzI7Aw7JvDS7dpSKcJeVlSmpUb1YEgH5EWVbtTSsY8P1kwNUh9OUuTjy5UbaiXYJzJ1wFntIZaVN0t2jy2AiIpYldDuEFrQ1e5CA/WyRQpf6mMjDEQaPzx4/fe/9vpJ8f7IFAXNPSap+QZnOsCSRupv12pTKXIR4SY9Viv9Nom0NSdG8J9noGDvCc84V7qzhZ9ttAVvFxj1apqQWj2hvA7lphMdsXyj0dMgUAnjex+GvgLHYI85gqjW2BZAt0ddnLVS9CRWZ9Bp14a5B9GoCJEXUtTL09Ex3AUSU47Tc/YIZw6HHOhEvMtgRiXFdNkRWWjmea6U0hMuugIq50amdAw1oxSsTeoL+jdrE/L8t5dJgumnWHTrXlUZNrbHCu16AxkJ42oXR8g0N3BipvKBDlVkg0lP6JYiCsvskzkucBV8V4uUDqjTXqpYLbIE1WkonC/BXLJ5z66tuSUq6LTXJ+DyaPCvMINYhbW7aXYyz9RbF5Brahu5U2+Gp1273YAgR4fZtCxaLQJlMauoZTrshhU9pOZVLFUQ03EqQqRBMqsWSlpStamFYXJtRpWl4s2y8GSium6zVx+9qF+UfUUercO5p3Dix4ye4pRNU9FJx/cHJsQ6JvNfh1p/eu+wn5bx55LcOYYl/HOArNGoGJC0DmjMiPPvPybX5omJgINBkRRyvK0MC0tV/da5tkcT59nJCs2VbYp6SWvcaalfuprcel25E1tUcwwS3siTjpyCMpL5kfnfrASgd7/+eWE937xlN6FV9GwiA1uT1q24l1Nc/1mGcDFOZeZNRzLQkGgBoXZXsekiJ37vYLH1EnlhPVIfl6HsjOVuSuUns7lrZbKzroqF74wSKMk76TQ6EfnjrAOgb59zi7g0yHQQLJ1eSOM5CINTtZO41SFVikjWYc0Gee0Rl3gSeXVy8KamDglJDVtGLBS1ez0jVviNSNc89j86EgOcmpnBV0j0DmMEEM6wkKmcV4as4BSAzvAKgT6A+fPDb+QaeWLTzZ72RKURBjp5IFX8kh4R+KZaeHyPJUiYTXmQ85PnQFmkln9tDq5tlBjpqskPF5T7hjOtTerUTZsTHAFxA1Walf8GaU+EZ16YAdYhUBPf4rjgz9/FO7+559ehHD3mZZYC6sT6DqmZSTmPj3eUoH6NSQRkOlSJ1AvA/SQmjAnxi1Y0zxNC6yizG3lU/PMrpgWLJpkInQk0aW4/wv5HFBUrJ4Sa2ENAj39TaQPH/8G3GePZHrFN9Jfi6MRqAylqpyiPjbMlJUrUDcDJnmZKdElUJlmMVAqUqLi0YALc6w4gd5VCnJ9qBLonMaGEV1HZ/IuEgtMpTjJpBgVs2NWkOKBRad8vROsQaA/fvT4LfSvH2lU/HX3lXEwAhUR1mXxcZYR6KMEKuUpW+YU4rqcVOPZPEnK/grMOZXpSxBoFYtYm0EjOR+YVN/st5gmnONb5BCofmKUGjnG3HDdEisR6Olto7fnP+v+lv9193VxLAJNMRSaJwsCNUpYWvN5vlHDJNyZEk6gNENkUUnbKj1YEhGPSznpJF57NbVuSRhb3erROZsiu/jv01CcZgyzEChopNEJAv3h+ePh/eHVdmf4QxFoCC7DNVgMznQmoQypARXZkw5aOhpSXorJtiTKGHJBlMrM6WUhOwsyJSxOpdYFWtLq6leAbGJ5nWSzeXwSiZDvwFS3H8ObYw0CfTi1nwj0wpwXOt0GByPQ/tkpKhkrOppkGiglKr0I+VH29TJqSiJhTOYUKT0ZgUbGP3amR/J/AxuUBRw3G+EssduLITtk8EpKJPe3JnFvc6UGO6L4HTXkW7MxszsbVsAaBBq/fHwGmnn0CRFofw1JZ9vtoj0alLTbVCSDVMoTnvQS0yxT+Wtj0iSVnzREQpPC1gwn4JIG4x4wg9asfUB1fcp0u0nq4wzXKbbZJncsXzhvbO6K5sXQd1uLec1s4BKNiTEvViHQ1+fHnue34d9u+Tb82rcusv2+ZW93uwnUiM3cbfnhd5MqgHhgxjz3P6isMo7sqchgBMoKEaHgeg4t42r9rgKysFkWka4YJ+f+azSHN4r8+IBz7rD71JMgeVdXbepHY2JUBPuxCoGevlH5gTQfqPMnX//fj57Qm0hNW+eK9BJocGnIMcKEuOGgJkylGvF5ssmEzYSIbDBppYWKsptIIS7BoXMz8moEmjUNV5xNEwsymunsGTHdLqlJj1Qjd0vGfMgvyb1aDpUSoy44gFUI9JE6//b4CaYTTuf5jbA6gdYPD/7ulglUKTYjLIlYfqhwJ9NVPw3pKQ2iSXp2QtiQBCqnTBw6fwW6dE2b7DRdhyHNq0/stWPco4UD7IYrzyPlRAlBxruDZsERrEOg8dsXj48/X5wu0N2nc5tsx/oEWkNhd0sEqiJ14MRfJNCp4RCoVW1Emg2a9KzSmGRRMmEwb7l8GeMDi9ZqVDdkqbScpaBtbqLTOMxM3VLSolc3XPvivT8xOrASgU749uXLT/45t8UO7JFA7Xak3KoiygjuQQLN6pRyIhCnitI2LzyNqXIUOeK9To8CkieGhT1h7w5eeQXtyVEM5ic55hzBnHK7uWyuOoOYJuI1dz9JAt0ahyLQxKAqongUkvrN0+SYFrxH2tLkZEKOpExhSpsIVCaQ/7IOsyheEHsn0DqGF8CCxVWoRnkYS3XiDKJVdWbOmOAIQKAbo7i7OiBTNy3aeHlIJ1ZMC95LRuzEkfnCxJkiWqbwrMkee2g98Ir8DMXP1nQQ3v6pkS8mGi379bzWRYBOXdaEKVR5t36ZboNG7HdmzpDgCECgG6O8uyKGBIHyNpldDT6iRrR1aOvkoCmU2JBYVkoi/+EiPSkQk62pviZLyQ0huotbfs2kRKRho+pP2vD9teekGakgHcmcEcERgEA3Rn13tURI0WUTKI3vomlzSp4V+HwZ8ZFMECMqIbys4TxLF1UWZSPewLWYiYWtqmxmfYtB21I7LvcrRyLrsoXJOKsWQo4GECjHU/pNpAbMSaCa96oEKkNd5IVR1pLGpVdzqOJFyqau3CgzuFXz1YXoYgTaMmuvNXT0fJvCQRNooNFGOlmTTdY/rfAtJ0634AhAoBujvrutBJpUhcaIqSUKJ9ApeXjGGBk15YHKkpq9mWSoOLO+E0ZqdGOjc3qb+pJUCrpASsvGgCAhLn+agatyyAv0NsEBgEC3RnV3CwRK4nnqp4EVywu2wzc3GIGWol4kiFF5KHmVNGKIT6QWEl1XE1HKbEOgi1jd7l6Q9soPihyN5bgxZorgsQnUmVjOsTbBfqxPoPFfb7b7JOgOCbS6uzaBGjTESMyYbBvOzUgKyqn8NE5j3Ho+e13EtLRZtqbW5KUcsxbpdBWxk7rTxJ59S+A3oVoBydhVSnuzaaRyy0YMByMma2gW7MYGBLol9kigtd11CDQHt6xddXBWDIsJJBPIaYwWHxfFtEgwzNnqmWuBndp0gnUwTMFgZxk0MDKCOLfCNeDWf7JVmKT3mIZ5oGcSlQAtz7xWBQh09zAiRoenmCDD29RazJP0CGtq0mJzksn6LWNlEyyf8jobJzl67IE+tVc70mhmJ+w56AYJhCC2v1VDJM0U22kohzUTM+qJTQEC3T+m0CFEaYUjk6cBaqs0NYh2JEGblfLpZcepWGrqIqQ5i4X9ponegitzeqeQyVeM7hHpnEP7VCBcujXvyVGzHc1ZoofIRdneCOsR6P0/Xr169WZua53YwRUfAI8g0XUJbiV9aZpLNnPEGTh355pA5E3d52xBZBKha223hJj+kYbmI6frC8QdE6W5061z8920oL7PQHT4c3I0hVR8sgT67YvLJXn/r3Mb7MEOrvgIWGTmTq9Ng9haM8mFQAtLu6KI5EClkqTmMbNEZ0t70ZBqAc/lZUirwhdHxJLrMSOgbWKabiiM0w3TDvuNsA6BTt8E+ogP57bYgR1c8dngE2gUQakmTqwZEznYBzIznFmSuL4R0ZQa5D2vyXxbYjXKzafg1vhyAOYRvHnyNSWujCAe5k+SQL98uAx3v/z9q//69emCbMigO7jis6FAoKxSLBEoYzQzC9KMwrDhGjmlTzaUY+3p6NhvnT+ARZUfFpfboHXSjrKHjPVZIDGUtdPQtsN+I6xCoG8frsKvzn8H6f6rJ/aN9F3QIVMU9tv87G1YoQSqMoSlhRaiwW57bCs3+HP04C61zY4nwp9jyyxe+eJY1R6JXDJL9FhRvxVWIdAv6Z9B+vJJ/U2kLugQqUjnJutvJNA2yHJ2ck+JCRe0SBJM/1xHU4uT3M2zqLdH1XltAzpG5Jjq4fdeGuWmrba8WhJrEOiPH9Gi84fnT+ivcnaBxsoV8kME2phJRhgnD0hPJlAchXeNK7fHvUVqemxQk+IlzYsqlsTj9e2xEoGS337H78I7IAHRfIi3IimFosOfmUCJivwuT47ejvwSYZ2SKG5HoKDuBdByTXNott6VL4cR9cAosiiaxJStmTCmcw0Cvf/tUyfQpr2hw50Mqnp5SSjEeOTmDzOJqE8EypQRbmSRnNRPM8uPQGcGyHI/IDHmbItmQV9Rps6JPxeqQQd1rkGg8XUIn6UXb5/eM9C2vRkg0Ko9LyTtSL7I5EFBvaRt0CFXXnLDHhyqdoXPwB5Q3PvQQKDT+WiKqBRv/qnomnxJVlijdd61lpVG3fXji/CT6fPzvBxdG5sQaOPezEeghdpQjtohHYL5tImGqp4jdFcIVD5DaMcV3Ausg743CEUQpBu4Dmbzxi3EhzMmN/smXmfY0Gj03X8e7j59bL17seWnmDYhUGNvzE2fkUAjZ+18dqfGRfTJkM9PRZOr1GnBzFmCVrBuFuU5joA3FnkbpefiiE57AfV6kMdrJASqQ7A7P7KJK5JvDQL98eP33jv5+tPzP3fvnfH+BoXoNgQq2yJCXLlRezI0WJiICJ3+d+/rRBtXK19E51G/zdilwaPjmIta1WtlLJr9KRfIfTvmganVnzHcxN4J9CPzGm5xkt8FgZJdCyW5UXMqNDiZnodC/g2hWmUqmtRMlLKT8yIzCKnGKCcCu8DM1fyYOhlvNKZIbNFIH0mZEEQKgkAbndsBgeY95+54/b3WcnRNuhSBEk9CHidhPPFetOhOCKsxzrvTD0qgN11/HhbV3Vj5gQk9pAcazVcQKFHOpu2aQHeEfRCo40/a1jDuJtVBCTTFTSARyTqs5MiKypEuZzjqWFpQ/VVYYmDfWdBzGTe55CywSR+pBlQqFdKDaSXRGkVPc8J1CLdpnFvhnNg1gVrbO2iM6DHCnooUGSw28hsRrvHnFQaAnaNrL03hOP1kIRxVQMVcAfQQaCCxzzMGBNqGfROoCppWA3mWZC+bQGuxHX1e40ORD4V05jINgSxvG/b+lu/Q4sV0KrrEMs8Ve7KdSk6iZFU8BVVHe/L1SDdpdPr/9erVX76P99v9Rc4TtiFQvjfDNzumMscOjajJgvFrSH4wZzdzGXlNZXjVZODpIodNDnMv9HOYtacSlZXzqNG+VOyRbtJo9n7zi/D4ttGPHz3b8ivptyBQUaXNQKAyiFLvVOJOwZXOQmlaTPMiD9A0u3gGb2FGdzLwhOAfYVpEdXwauURFG0/wuaEmKo1tWIlAv3r07JFAn9wH6eXedBOo3FgaYLK+Jc8ICuFL9DJPiIfJpggs0SciOXi2Z6fUaLSA/aBjVzxRg0CDvj+LnCgnUm5o5uUKW7EOgb5+8OvZ/37+QKCnP+6x3bfZNS537FJW1V1UBsFa7dO1OvmUiBKo+9CIkRx3JXlYCPaYjvuGH4Wp1yOaTWCPmGmDVCo4oV3KJOIS7elIwQJWIdAfnofw6UPxefrk54lBP9MiK2GIsa626T2wbrIQaMnH3ZNOBvGxztRFi1dndjsB5uM+7dTzG9T1ZRlI8zCYbatkLshAbih2LHWpXZzZglUI9Pwl9GcC3f+3MYUufuuzKWml0Rs2IVAHg9ROIysyAi1HaOHeToTD5A5la6qJVLA1ZVytK9yeiyDYnWJ8Y6qp1JhAU2TTXttEL9Yg0Iei8/Tc80Kge/9G+qBJZT6bok5rnB3INOFgENpl9GUCrQZ0ZFodEfZKz6dUnZ7RmprkC59AwYu3hEh+eiKRNEVM2mlVzB9ddkbLwiDWINDLVyhfCHTvX6g8cpdbUGGqJWMmUDrqH8/JdFKQmnHKY4m+5sKGlUL0WzbsOaGQUusRKJh6BXQ+tVGx3ZtKdraE2XgPBFoS2QuBsjZ5SWNKBF6uCBOHSiEvXK0JMT9MoPVinU9rAlWAQNfHDq9EivGu85sm0K7Jnfpn0qh6jnaE7xLvszkngfJgSM38L+c8GT1ekBL5mMhUGCyXosWCEtg/drJ5zpMm0uzPvp6pTViDQE9vIn2YCPT1zt9EOgCBTgSYmEpUijryomhfFFRDuECg+pEBi88G7cCTRsvbhnacpt7Fs69P/0waddfby2foTwT60N73x5gWINBr3pUyCZTUlawSrTJjFHHbynPTOmSvpxv8CSyGHIxmsiUZlXKHJdDTZz/vvjgR6P0fw94/SD//FU/7GYYIlEw3ystIgyYHVz7K87O+YFzOvuxZgGUl8hHQJPCItkDoOZbURaOVnmw4JY3VngurECj/SuWd/ypnEKQ0i9Ur1KVpwSLQy0iizrQAeo8md+tMs5M+GrPUVyuEraeb9jODmQGqPhpmiQrnXn9+bWRz0KVKbi3CnysR6GMNesHuv0xEbtwsZq9QxoMoZiYV5SMJtPO0SLmyTqAiYq2CIRpyzQQKEnwaiOSnbPaqyrGVE4FmhsoUNURVHZhAY3z3+en7mO4++Hpue11oWi7f+sV9avaHFpfl+I25kM4aLi1RdHoqmmE9EgBXAhl2NDQc6KMkUFIJxGgRqGpLfQsk5+wa51Y4J9qWyzdwBxAxIGPCCc6owkidg+xw7nlYZWLeU32cwSNgd2jc0qsINNDQWSg1Z9eoeu6/O32VcsJ3f/pkz58DjeadbGOwGBABRt8vimpETyjGbwrRYjTnF24WRN+GdPFqEWA/aN+s0l1WPwCIIwRKpJfK4zUIlP/u0d5/EykuRqApJOZRo4LNHiXVaFtUe2Vth5ZQSqR5y9Mmk8COQYNKFQfOhEuEqswQ7RUqIRBoRWq+C6QjYFiB+W6OHXf0Aah7gBd92l3VWhYNdWn6ARwdhSNS4TZMy8uUIKJ9fAL9+8sH/Pp5uPvlywkvtvmL8Bfnegk079f1poNo9CtwYstik8j6iQ9imhee5QqUP1wCAI2rH6T7Z60kITNEtI9PoKevUtbY9a9yMil/s/otX/k4ZlJwiSTqXNTxlocJgeap1QKufoSP2xAoWPum0fJMnL8q5djxCfT0a/AKzzYrQHsJNO2R3KrrLI8oC5oFUzw10KGYSorRFkayjvClUAfLAfPAeqZPo9Bh0HAzBHr/6tWrPz8c4f/wKuHN3BY70Eqg5DFgz8RGy83KrOjJzcu/jN/ct8+nIUWg9Zg17ZdJEgwK1DAUI5EEb9SFjRC8AQI9YdO3jTgalxsIV/TNbLLcqsuMH9GiBCrlZECF0EKggZuWL+SzWABQaAoMK76rc2IObSuVmBw/09OB+bAGgYrPgW6JfurqndliuY/GM+8FwolpQBOokiW/nUS/M6QcrdyQdYg3hNcDuPvJIBUygRaWRpHpp5B35r8eaxDojtB9eO6f2WB55EFCChrimB9wTJRMT9Rq1q22tm3eLAJuCIVgbZqc/8n500SgijjD3IS3LoF+8zyED/b+ZSK29BYEmv/NUUgY1A24XJfSt5jImb8QrcNxDgAuoh91Taf287/BJFAiZmYRHz4ogX774vQU9PXjUnb+dXaO9PUE2ruHHoGyiIvkf9kXaOXZiJY436Ik9U2C8veO+uOiynwRcDaBlpJqzkQuqJ5Jo9H3+vHD89OHQjd8R2k7AmWPY7qs80CKir5yhXmpN0W4DfJdZP/kCA2Z0If0WkYAILjRYEQw5c+GrDo6gZ6Y84E1H2n09M2gH85tsxm9BDpn5c8ioklezzNoK1ICndrcFhWUE91gnh4CSK9LkwBgCAZFmmK0kcK9nqFHJ9DXj3/G40SdP3/8o0h7/00kIj7ns+ccLY3i2TQPMaFMRhQVJoYVf8qOSgTzRVwPUPGTQjF09Fg0+qNMApaXhcQ6OIFe/qzxqQ797BBfJkLl2X6tCnqPLQQcf8IuIm1SZEWhHKji4g6dFudkVOCGUXgXyeJK71tyRBUSngSBXijzdbj8efhjEKjaujVRDzsSQSK0eNmZRKIci6RXa3fDlz1oZRdKXzUAaEQ0Wk3zSM5Eya9syGjPkqmzqosFAv3y/PbRQQjU2qLVwOJKVpXcK0Jleagab6Iotdtmc5qcnz9Nw8JzAOAwTjxRNYxpxph6Mh/N9wdCjkoqNW+qzqvPJ9DLI9DTSX67v2vc8QByzqefnQhFNors2Tl7AkreI/fD0decJpMSVQZsekkLXxAoYOOKgCg+o0/BH0WUqvhmGTV/Oq/0DDR8Nj0CPRWi+38TKYTFblk9xkuRxaNEjBqzIx1PsWU0Vewaz6iiHit5PAfAzQcEjbXSaL/iKdyEXppCtE9JzJesMyt03oV/9vX/ejzB3/8xnHl0G7QTaP+c2cCNh6mnGHj8/J4n16PQHqlNtWXnIlCQ5Q1idFNpkOY2jfDctANfajAyrjDYnqzzwFD4cIZ/xIfn1nYF6JEJ1AktWWfa9135/DTLuHGbhPlPcBuwCmj8GwelnB86DaYw5RKlhONGR5N1HlgKz7+D9LPvHwn0Vxt+M9MRCXR639sPMVF/kmEaU/lf99mmHclSsbLkTwOADkQRv7lpicbI5dlwYPlRybcrHpCuQ6Dx/tuXv/n64d8f//sHX89tsAeHJFBa+BEyzdJkQhqR4TgYxTkYRY9XFQPAOOwH7VaosYBP0qkrOvlhpts173esRKB7wQEJVBy+JYFeOJXcrVMYnWODH8KdmPUKVxWeNJxNwXGAj4ETaEA6R6tgcN5l6NLsIlC73Z+s8wAEei1UBcpjRz46149I6dRI/tO6qrSl9HqvZgAY9OkhRbDsZnds2p+iXrz345EmCHROtBPoNWX9lWDGSfDQmBOxxkOKzqXsKScanYVQJwckGuTawVGAP58e7JumCq3KzMiSgFWjxybQ++9eWdjuD3w0L5fuxWy2A93YRuOMDe1YI/EiHwUp0gwen9Yidrp2HVMAoAoSptPZu+3ZUBJkDRL6U+LUsn7PBDp9fkngSf4qZ4/CoIWNCGLiUyu/mqSMyLPOTIVYnaaRonXB4zZ4+QiYeZdEfgQSZJe4NieR553KqSk1QKBzOte+XLYPc1juKWmDsq7CjD1kkATqhKYPRyh6w2A5YCFEQnuX1/YdO+dTFi2q9XLNbrdhpSP85yHcffCHV6/+43m4++QIR/j5DY88VDXLzBwoWbU4sIjI8V40BLMzbYg/8SYRUEeK+xTLURcFSZKN0byxFduZye32YVkCnfA6hP/2fWpu94X0WxLoiBOSQNNeyzOPIlM/PHuCGQCWhV1XTs9DJwJVIkmSZQZPG6nSzjqhtTUzzRSdB4ZC9iX0Xx7hd+EXNdxFoEakTTtN4oPfjhdlyQgOBuaC82w/1ZjmaEzEyjKKDNJ3UenhzMow+fi1E2sQ6OUb6S84xtfZLWm4h0C9aHPVq4BTjTS/ENiGgqm8nYNBQcHAIwZC6RK5RkZxmaa0C3xma16amTcXtEL+FcoH+ULlBQ33EShreTsdDAaNLDrpaM8DzcyfU2Ew2WuZDQCjKBQDwSRQIzvqBDqSlp6GeQACrRnuItDGSYEybY6iIGPKCs1mCoxeZLfMAgA/FrxnoaKLT6jnxm0Q6PkLlSe8DU/rCE8DoteJPI9rKJghNMd7iRhT33+OAiMCMyEdZfitPqjwncamn5HXDH5WlNPuGAR6/oPwl/a7j47zd+HnsUgjo9MHGT4tspEQKItTuxxNwWgHuNQL8gTmgh1LtOKwB+WTy0Jm3AiBnj5P/+yLU+v+m+dbfo5+fQJNu6sbXMoMBBpOfXWriLvIwpUKqgfwPI7ZLDPgAaCOmWNHB7qXCna7dbwl2UZmFTUafW/Pi3zv8Sd5R351rE2ggbOVs9fukPtwvGZUxxv5h53npQ0vYsNoEqw5C7gFyJw494UQjEQQYnyw/ibCUQg0/vAiLfTZX+e22IH1CZS29QZP7gDVIAAAIABJREFUA85g81FF6ptijrbVu/gp7riRtiB3XwDACEjcpuDP/fluz7IgiXNNtoCdKjzXurESgcb4j89/8eDtT7f9QvqNCdSTsY7XeUogDBdTy5AmCnV4JlVW3OpJkfy0ldlDAHAteGhNGZAHeerIZlAMmhXZyWdNa8ZqBLoP7JNAS7uvS0cZXoZCv0Lk81lotkTzpKQ4pUkHADQhspBVBag3Rcm4GVoRqGAVAv3q/A7SDrBPAs27Z+5+FBHE+jyNNmlGGTGhRoc+gYIWgYVAgl+8CxBaCLQryUfmsOmDE32Nqof/Kuem2CuBWu3UkTeYR4i8H0cnopj17lguHeSrUwFgAKVQFeFOBe0UWhZrEOimv3vEcTgCtd/2yRq9Bz55Gqk0TQkA2B38WNVpYUzrztNxrFSBPl0Crb/Ll8NCBEmax4/ZPoFSRenfFGTZ2ExRDgArwHpOSXqEbCnTlsAqz0Bf06+z2xRrE2jLu3xk42WcnHvFKdol0EAGrFPQNCKDMoVhbhmxOQvA3cBVYPHtDN8egcZvnodnf3gzt6UBrE6gDe/yBRoO0XhQLgKlRKAXQxeVLLKmLtbIIxfNBsfNSal4hgBUUYqRKdBFwLPD280R6P3vXv6aXYUn9W1MbOs9iSQX82NLPj9ykcsQFaVRFjhXqfFMoFER6BDJgRmBRZDjipYaVmqQ6L0+a5uxBoGqPy13HYHevzn9paW/vBn5SqcNCLQBLFzOHXL00khV42WESKb+IMkzSAZNcwMn0IGwTqwOAgUWASXEIAlUH5dyHqyDVQj04/c43h8n0H98Tq5W/6817ZNAMx0Fg0Atarr0C/7McaXIMovFNgItEiLYEpgHfiTpA1eKZPMJP59bzbS5sM4z0Lnw7oW4Us/+s0/BTglUn7adUSrGI0Ed7XXcyaekRJG0US4ot+VPsPcNgz/JSk0zT+gLrqQ1z2bAoQj07fPT0t97ecbpd+vDXd8fqNsrgYo7o0Gg0eY0IlMnUEdBU2TbiGZTmWhUAQAKXr1px035EWgguuzM68aRCPT0LPWO/lLot91fLrpbAo3RILz80o0uOoWGh33yGWar6LVBf8BicIKLPH4yZQspFnhGsNy6Pm3nQYPCofd/+Bfbn/Fj79fbH4JA1Y6KmIrWOuS7RZpAp5nVAHXCFmQJrIliwOV3C5RwS4rRQ1nkjU6sRKD3f3454b1fDL4Lz/+00hm9f2Bp1wSqjipkKPVY7zKlHi3IBoWya+DoAccCc4HGKn1mX55STjHZDjTJutL1ymkljUbf+eFlwhiBWr9SX/41e+sa/38AAACzYYTLSjAI9AfOn+GDoSP8LAS69dUGAOCmMMJlJRgE+vpEmn/+KNz9zz+96H7jPMH6VrzjHuGDeoajn+JYh242QpVNxxv6JFSYIuLBOh5JO3Z/caIza0/YvYMAh7FhMT+WYp21nJPtwju3jVjjCH96ePlhjF8+PsJ8Pf5n4b9UU0+au76mZDcEGiRF5QEqlP4RgnwdQRBX6nXmtIRoS2CDioAxtIeOEf2TAivIK0kn28cg0Idz9ql0fP1Io9ZbQY04PQn4Gf2TdO9+2/s3PndEoOef+TbKBlibVpTme0iygNXhyidZUVoLeLPcrE0DgHkxhS+pGvgnUMpJpw93Kos6sRKBnh5Uvj1Xi2/Hv9vu9Cgg3L38w6sT/nz+JH3Xp5h2RqAh02EDgV7O51EHi5ijwi1N57GYRV0mrNNmLA3uALtzCBiGPmoFUcxWs058aOlQBPpQQJ5O4A+vRs/wp6/F47j7tNO5nRGoapcI1I0UPmcKKvXsU0RjHGKXWc/tYLdbxvjuiqf0tkLnEX0l7bggmTFIDSs9Az0R6IU5r/oDH/d/ohR690kvEx+bQE0GFR2XJpVTT4uqYViAuunPoBO4RcwUBZGdlUi/TAf2JMzPuyQ/vRaNTqxBoPHLxyeVmUev+jq7+3+8+tPLly8/efX1QB17BAJV90ROoEKKxVBMpSft9h5hjiJrY1qHTYBvgSKs6CXZEownYR2JyDX2zx+bV9Couy5/0uP8NnzvJ49mxf4J1Lgn0oZ8VBqmsAmZWmWopQjMylzhpnB2Dk9D2gII9Iax3NbmNGB94wzaO08k4nwwFJ5+Zf2BNB+o8ydf/9+PtvwDSesRaGVfgi4N5Ux9zuB9eSQrswJ2OttIup4pkgFgXfCDGB1wEpyMz45VCPSROv/2+AmmEzb8I/GrESjbVUfAun/KWHG15WNL5HWoE3LlR6Eum4Jmga3Bo9YK4pQDZoJb0rbEUKIPTCprtDq/ffH4+PPx+5DvPp3bZDvWItC0Gf6u6JAwy0cuLF/JHi8Eex+FluXAqsBCMJ928mEZxLFCoEE9ryqnYm+m98+paCwNfvvy5Sf/nNtiB1YiULIVvkW6aXwDg+ZFqkvFDu2LKQhzb37APsVgIYRToLaMgkoBH0tGB8m0HOrGAzHOnyI5dbr15Xkxv0exl7dpTKxGoI0maUDQfbTP7uJWGwxB+ynoRKDBvocXJ2up9MNJEbAqMDd4aBqFg/VEjOZfoE+xZA425aqXwd1TahpVz48fd39ecynslkCpYA6QFAhEIuQoyHHCwkgHX44t9eCdyzVzn7rjqzEAmB05CWQC5QqBJAzJPzqNp2RzsjoZ3DujqlH1PP4pjv/xV0N2deyPQI02fayTAyIad9GQIqJUPZLpc8ezaw4AlgCpBR5f8poiGMXkjRDoA+76/wrx7FiNQNN+X0egIg6skImJP6PBaJFIyMFoTaiHcPcMABiAiNcp2mUEsnwzDvE3QKAxvvuPy29gvv+FMboi1ibQMC+ByuggJoLxEIjI6oAsFq0lLMWgKFyBR0T6b+FxU6ZUPZfK5H8OS6Dx9FeRPj4v69nvN3wgug6B0g2el0CjCg4aLx4J0YnBPWNHp23IORoAYGYU+VNGIX/mdWMEesI/Pj8Xoj+75nfhr8LYcuW2tYjnZkVUNxsqUNJJukoEKorX1gAGgA0hHoZNfVauUcmcMORpF+3iOWi327AqgT7g3edh9I/KzYGh5Qa5N3UjQWxfSTcxkpu8EfMzUOaJuKOyiAtSOKaQJKxbCFkA2Af4M/zqCUhnVp5L00Wm4BA9rEqg//qv8zH+WASqt6TBiNzOkvZJUBkKYm9TLIV8V6X/pnu0PNoksVA4FBVCEgB6MHMsqTQpWKXJo1PMTOPQm+B8cveUmka7eyLP07vx272TNHSFem9QfMdJ29Ovo0TGT+ZP8mA1KAK1NPCnAG7wqSEQKrAX0DQpCE0/p0zwssJLwbHyqn9ORaPuYuS56Wfqr7zFtE2XM9r3x4mSVHtyKXqLlRqySJFdZfgBwDHATua5a8qTS9POLj/v+rEGgU6fA/3ltuR5whYEGgjxddmV3KvOJFx2atTijMeb9xIANoJ/TMo/pwrzMmBMWYDa7DSdXaPqefxNpA+2/A6RhA0IlEVEj9l0EuEhYnoSqAUZSdZTIKq+hzqbZMHFwAxQR61L8zIWCaNGFXT6wNaeez1YswLd+Ph+wkoESp+a8q0dNitUSH3ktQxDUcwm6WgUrD3wH5qCQIEZEMn/pFeF7SXLSDVKE4jNnB+rPAON7/704ryGn/5m21/n7FyuvPSN0wPZPPo0pmcTjecAmQyLUWHGonXGKb+tVEflqAUAVyGlD7s16xDPBCqeiapcXADrEOgJ//iPX5zX9dP/sR2J9i1X7EX7dDqRTO8xr58DkDurDg9l23u+zgLMOvsYUbwKoknya1kHNoZzJ5f1h0WgIYWxztkwlHwdWI9AT7iQ6EE+B0p3pHM22USyhT13QUmgeTZxyHCJRI8Xj1mHilQresFiwApwCVSUIymyzUMVfzXyAK4T6xLo5Q+7H4NAA33cSDt6Tc5FoJrRo15RDp7BQAaAedEWiT6B8nIkBbnxiFRXO7dFoN9dfhf+KASaGmQHB0wqAm1RZxGo5YlLoE1RWwjdEYC0gXkRWS0gMyi/y+A9byPHfzo2H1Yj0HfTI9C7DR+BjhHodVc/cD2xjZCpBGnriR6BlkMyq6MG1oA4ZK1pGjg8nJCVdWrODL/ycJKtF6sQ6H36TaRNv8sujhLodZcp7QwPgeKBXoQM22C+1Q6BFmIw/Vcm0NoD0vZhAJgD5aIg5EekJDP4sy875YiefqxBoJfPgYYNfwd+wvoEam+0HpOTJInyZ7K+Z4WHSbThv8XkvnQhV9k4yenvVwXcBgpbH/NhvaaEZwavE8xETpPCSJavRaAH/JtIsxCojBCmytl555iS7qZFz1xqknTdEIyNmFnZfLqAWwFNhylD5ONNMpwzI7DEsTKZTNktgf7bxgf3jLUJNO1qSDWkLEBJYOgo4KEx6SjtOdXo3rKV6kLoXuSlh1xdozLgpjC07SOnFZ0cqeGfzgTVponzpvkaBBq/erb94f2MPgK96tZ0USFCgegqxZM3P+nwTx1tIRlTYJYnNOkDgQKtqMVKTD/8x0xTmKcUCCQfcu7IfLBT+QAEev/bcPefc5sZQ9dyQ4GmvAmBbCHf15B2PvuS9p5XellUdZM7rQxI6UU1RMlN2pW1R42nCwAwA9KdPThhZQStPNWJnM1iLP3yDLvdiFWO8B9t+MlPjr7l0j0aEA90E6PawRwnU1vq4IcTxuM84LiTtRDNN+2gglGv+Pxq8Lx2HcDLTw1GMMY0lCVEogQjMTxePCKBPlSgxyRQVdzVhHmDzgxkNPsSsiipC2MODHoSUd5z77QxL0RzSCrWFoLRG6SRDQBzoBJpikBFFVrI2aMTaHwdws/nNjOG+ZdLVMtHpiEoTqNydKPpjXaqEC0CpbFhBBox5p6ruWU3aFkZXZACDowjbWzOIasMpSVoQ2qyQbvdiFUINH7zPDz7w5u5LQ1gUQKV7RCCQaCsQM3tyF4F8ohUUmwKoyC7eW1bzQ7qRfE5ZuszTjwLBa5EtGMoxXnKLhG+JYo0DofW2Bg7rHKE/93LX7PLcYzfhb9CdZFARYRME2gPDZmQlXF+5Q9PowiThugk7rJqVEj5p3ytv0kMWAI3cu0ry5iyi6aCOnJZyVkcE40erEGg028iJTwhApVlZ0wDIiTagiirN8tYas2ezdhQ+EbkAmtLlxswwKU3wgDAokjZoiK3xpLOSJldq1iFQD9+j+P9p0Kg5bsbiQgeH/Q1LUT5GT3pYG2q2g4+RteTLJ+kOF7o0VrBf8Cq4DmXOgNNuvbUJTo7sQaB7ghrV6Dlu5sKCnpfzbwVSYAk/eoZUIhcwo46l+h0EArN5qRAH1Z4UgDQB31Gk8Elc46NyCdSSwIEuoRqcqYubqMROpEQqIopot+OK3lAL8SoV3BS046TzKmKyNUALz89yBMPjzEz54TslQfzdoBA51NN+S31VTfRjiCzVCRz9BHejjuu0h7TnnKDpochaIPAYbGvnVTVA41CljtuO5Dobc7hAaxHoP969YC/bPzX4Ze8mNaWGZtuzbvIsAgKQRJYSV4RaEwSkb2S/hgPPPNDeW4QANYBO19Zp3f2IgcySylrYH6sRaDfXL6PPtx9OrfBHix6MYOxrY3z5HOboEOgmc4mlVPoeY9ak+5yfDomXOtV/4DdYbtN8yyTUFfHKJVp7MXUwUJ8OaxEoF+Ra/OrDb/bbum7kdjI1mkxeUYji0sERo3GGzeias3lpxef2SCzzAXN5sJwvRnVN6s2YEZUtoZGfU6UwM96atLtEejrhwXdffDq1Z8f/6rchr/WufAT5TFwAhUdtDekg3o0zt2ZWy9TUoBqnqWqs2U7utenH7k64GbRsNEpAcgpjUSvrEmDEeLz5arCKgT6w/NUd94/1KIbfrfdngk0xQiNFiIRZUzZ8ZinTLFEhAkBJzn30UCMRnAuAeMpV484cCz07l9OEX3I06JT2MvsWQirEOiXtOr8cssSdHMClQFw7ruMRHpAMUJAx0kUbOMQKJmYGZr7YsbtSgQK3CKG4kZGInmHgKsU+US7w60RKP9C5Ydy9GebPQXdmkBVAJw7owqbMoHSZ6B5PAeOiOJ8PI+Eov2oTXG7GIFafL2AGeBIYDXE1CeD2cwCOevGCJR/ofKmX6+8MYFOuy1P0dZRxDzCR05r4uk6Gacxp/S2BHMy0khs3fy3BmHeICmvsKSrTYwriFP00vMRVSuimxGoolqaPEsBBLqqdXNXRaAQ7mLCgVecIYUTiZ6YgqcUpV7wdk4AgJkxpUNUfeknl58EprFI0kMl3RLAEX4j65JB2SPJTI0xN0SI0HjL0cTu3/RnKWp5MLaFOrdVmyQfKgC3glm2M+Zgsh7u0IOWIRaN7HCeUC2b0zNp1F14E0lbZ57QzeZnch0iE5mmcBBxZgaO7CLaaBTTCqDOu5R4r0Auva9UBBwMFln6kvTpExOj2UFyiwwL2aVyeiaNuuvtg+efXtrfPLQ/m9tmM/ZOoJFFAt91cpCnFag47PNYkXEYydE/Jq5kAlaA2kE9N+GBQJ8CCAd2bHjUbZY1MRUFMrdoggQ5cj1WIdBT1Xn6mx5v3vz5RXjCH6QvEGjuoW1rthleRIj10HN9IDdjSqDi/myqr8W03+VgdvYFDgESiu3hUnhIJI70OrWi+9aDlS/9WIdA739L1rzdE9CbIFAWgtbuSytm3LUS6BjP1WcVcmJu7I2q9+bPqmggUOPJUDp9Gc+k+Ksoykw2ohNLTB3AOgT6+AtIZ9xt+avwN0Ggkcrq3RfBFE0GdY/w5QCVg4WxBiyoejWdx8c8V+VaLVE2+QN6FsjqPQOlTCUDPZLxXBGNbixMoPe5+d3vXr58+Zu/zG2uD1sTqHMnbCRQOVuGhw4jPTIpEoFohHTzAUsF/9UqZ01IYGFMkdkh3iglCNS419NUSSMiZbKH+q0HOx87sCyBPhzdt/vMp4VtCdS944VEaT5/RhpNgSlRAZxVkpnKkBvKRmlaiPNI4jnIdltaaSEQ4MHAA3BIPjoxxD7tSeann0mhnW48E9i43e7BsgR6/tD8ph+d59iYQN1nLlP4UIbz5wr+zOdxwcQk7IxDvxOtKZBT2JphXj755/daa2lVFQCOgYZ9tEK4QYHzGF8OWRlDs4N2RfUCBNqErQnUvV+qmLGG+Gyx/SHfaKUeVnbmESdelR8NUm5Pm5mLbLPkAJoWAqwIlg60X7brGxftouMmCDR8BgKtwYkuOZh76D9Tm4SJnFI7spMgFEHsOOdoqGm9FmDA20Dl4bvdUYykaKY2OYClzDDGVbsvd8fmFTTSF6cPgP709Nc8fnrzfxd+HCISojid5zIw9+WfqSdHkRFu3AwthM1QLEQzi2k/on0DVwAEOgNmvogiXpo2XM4Ro94c+SxJyevEyjlklakHINC35sV4ql8mYiMEizbzIA+iPOoRqBmjVFdWrCwYMwuYqlp/RtRR7ooAK2LoottHjH7NLLLzYadoNXIeNO3pzFJZZI/H3RJo/PYXQQMEShDoNpPe1Ccjr06g1pk9RkKvMv7sIngGgBxvCR2Pc9yT+GMr5mhsDLWLWJyajH/pU36RWpfJhjqecMPEsDSBnoBnoCWw07p+zkneWWehVyVQMiOHYOMBK5blFioat6tFwfNNKBwjeoRFhLFtj/bElB6XF2xmdAiUTpenLeGCmjuQvnMBBNqHEoGy8NEEyqTpKSfxqCJQFtpxkLLU8YsZqrxXlQ27J0Lw2aHQv12RRZ6IbeNOmkdEd1bG04cEI2/QIW3iqvSdC1rh/e9e/mbL398k2CeBGvvICCk3Axlk8TC9oqEV+WSD32KdQcXd3oo74nhN22TdFbTypBOg35XRecGZOI3NFEE5CZIUCW05WUuypMgDlmY9rz99Z8b+KIpglwRqbWSJQJMUn5aihEWqssEYrLVY9GXIuF4NF2QOdAKsuF9ccWiYQkYFM8+Q6Z80GtIxyz6biwwSeSMejV1FC8sS6H3pV9+/26Aq3SmBypY8qeSuaN5IjUmloHarvKHDmPOCvWkw/VgT4Nz1MLq5U9yW+HMKeClFkuHSxabzapT3XKStof70HZ3paiTtHz969ldH7N3nWzwX3SeB5pZJhapPzp86mYB4NMCm84EohXqyQRA7sT6QU8uQLJh0W+TI9B9u0rYb3SqIWVpcJPJMqoX3PIrnwna/BHr/eQi/+qch9O7zbb4XdNcEGlUUkcjybtFGN403IsSledTpfvFDRb4M35BJ82zIJ8NIgz9GzwVzqj9SUAEG3RQskOUYlSKBqqKbSuXjOS8aUl2aZbg8VXsIAo3x789D+OBrIfLtxyHc/fvchluwTwI16s7Uo08tajafwzrpazYk56o4zT95izxDVeYT25KJJLqFhUgOZ80osHKrJLAGot57HpvOtqtHlSpseaHBVEcy+0YINL47/RGP8Ms/vLm8fvNfH5863KP9stgpgRphpMcc/sySls78io9YlnNXkVulfEGPr8pb/ADt9Z37l3lK8ARw/XXLEXt5del1q4RAm1atwF5POvMMkg+857KePLZjAn2oN19cVnn33vNL69kXc1ttxC4JlJZrl548aH2Qng3npjGaFbPDPIvbcUopFBHJTnE6r2sHHQGBboe+00MK2cur9I+lJUoOlJqMMKdzAs0N0RMIUe+fQGP8x8ds+e/LI/162CeBirYbN34BKtqFuTTszRKADBUL0VgRoNmlnKHdtm1XKVPcDxBoByr7626skKPh2aw9cGqc5hfiXKSTnsEbIWfbFbSwCoE+4NvfPZafd+9t+0c9jk2gxtwygarHRFJjSPdfHteGnJpVS52sV8tmhytK+CzdBh0uierVLW5gVMFVEKdytpiVMF4KiUg3Yn8KQEbOA1iLQHeCXRKoPmrQ0ca5DoHagiIsA0sVXVho4uKaVK0gXxFREtFNNOz5cas4yBrzPga3qi/eIo1uM54CCSIeczIN9IjfI62UkqwMEOjmUNs/M4HKINEhngPUDnYS3JaIsOHquOiZitIKg7YnHrAy8h7wR0Ku2JW7FmnI5E6eB/aImTOGgWGAQLeHES15qDbTbNMeGSa1YGXyOXpL8vTsZRig5acgUG3U9KSp/waw9dJa7YsDhXwAdPnXP8aQ3mhNph0xB6J/6uYqWlKGOnAN1iXQb06fCt3mA0xn7JJAefVJo6O2wTQCDNEUTzJauVkroPM53hHME8Rsv0S9RL5VTpQMyMbWLGNjn151o3FP5E1fN6PQ5R0ojDAg99nEoIQ/Y/7hpZC2QVPCT5gBrESg3744/eLm68f13P3n3CbbsU8CVdtqb745r8i1boizySLuVEUsQzKKceGtIWgkiVbbg865lVoXmB/Nxax3YhHnlpCSg/00UsWyQTLCbg9jHQJ9/fgt9D9cPga64ZeD7pZARdvYemeiFYp63G5m8pWP7WnwTmP031RRpshO6pjyoFQrE92DA9gBbe7AhWGoQ0BZir+Wpag/gfdHIZHzhP/kEvlUlnrSiJlp12IVAj0x5wNrPtLo/W9D+HBum804CoF2zMzhI0PJ1yzlCgFNhimBir4szF/qviZ4jxe6FS2G3hJ4R65fAcWRpWUZpw4+6FDrdDaS+qcITryoIivFKvm3kF3HIdDXj98ccqLOnz/+nbmfz22zGbdAoDRc6Cva1aBZFaqM7VJ8XkR5fMcOQohGhStypbF/fhJajtcaFS9gf0mqVoTV5Ui66dIYs8aJgUjEUiCl+A1SY5KPKVB5qB+SQB+Y8/Tc81SHfrbxH/i4AQKl8Sv6DRXtBEoikycJJ8DuqlLMb5zTN9Cmvd+Poi/zQNye5tUd+nR3+TGP34aL8lgVpa0cv/l1at0igV4o8/X5/SMQqEbHtpIACmLAancRaFZMsySfmVT0t2TQZKou16jLStzmVO7O+Zs4fC9R6OYyciHkg1EMdB9I/ObXZM7NEuiX57ePQKAa7duaA0gKzkygqdBklC1C3Ap4a8hnUK/fQdEGcEHrhbnmAib28hTRm7D7IdCWrku/Ff15iE2fxk0C9fJnEOsR6OUR6Okkv8VXKZ+xWwJt3dZWQqxrrhGocWYyciSSUCYiWpoN2u0GHIYzc31mUH7hCYXLRyuj0YUpwnpmm4NTHNiBNo1wUqYEyq7sFN4GgbJyoJhpjViDQE/U+dn0CPRUiOJNJInmbe0lUF8zeT3FZB5gzEaEAh1I3BlT3E75IbIgV7WRK1uVLOZ5jDADomvncAQ6LsHvotG/JkRKvKQEKu/3VglgydlJVhFgsi1SPTAUvg7h2df/6/EEf//HcObRbbBXAm3Z1ouc3fZHXM2pR0clZTqlJ7ULBGpTUTQsroilDRfVL2Db1xgr46Fwrq7biW2Tq4RoF5GB9Ij7P1WaZ9hxHixtbMRKr3LG2MINQl0wFD6c4R/x4bm1XQG6XwJtves1ESjX5Wo2o3oqgZRWQ9Qk0DLKJFOdXlR9nfEZ7FoXqVvJgN1OgSuuwkRovpZc+7Ebs21ZxpUZdDT+RLCTvqQgkDGpowlUZYt0j+4m+0bf+XeQfvb9I4H+arMnoHsmUBsissoE6tyL69rNPJAmVAbExJ2xnUDHUdRdsGzkcb+SNqgL4FwRqzfO4YBWWXpdk3flanfByoMIOt8MV5NAOZ9JBiUKHJOtMP0oiXfobnPA6rz/9uVvTt9D/+N/V39hblUcjEBpBOhY0EeTNIl1NFjh5/g0UY7IakARKBcm//RRg5KO7shyGDGlCLRL6RrPNgp3mtmqZX2z9Q1FI7LbCVTfsFTfVBT72SV77babPFWRTuyaoo5FoHZI5FEtzkWaCVTZsIPdINCQZytPY9bwaMS2YA04R8BmfpmFiFJVc63CqC7jhrjGkfIq5KZVpKeQcANyCieVDURE6bSUOIkwOs/zdS7smqIORaDBCiTdYBN4QLQtt3DYkyQeRZs1oghoQqBFOAS6KSwPmsmh92HGdsst3ti4ZKhTonxNL5gl4dWGzQSqDJpKbCsh2Im0WwL916tXf/k+3v9PQy0PAAAgAElEQVRzbntdOBiBkiaLKStgjFlRhoY9rxyGNAPM+77OJNacl0vW5hpdBjfN6hMdqE/nqrH79JBwmKWmViEqw/YipMM3HYBkejTkgZxyCAL95hfh8WNMP3600V+EP+MGCNTlQT2LL5fFbRQDsmVMas0cIWHLz0+EVceGUj7W12vNKmvUXf0mejCmvqvcHESlOPQLB3Y4chjSyYNqmhTnlfTMA1PhV48rfyRQfKFyK1wCbZ0l2t7tmkepPaQSikqkPhrg02t9bgtBKuvOO7Nz+4O/j/Wca7J0rUxMVvJDgN4lTg8FzBhmpnIXHatQ3U0R6Omr6J/97+eXX+jc7jc5nzCBEg2aQO02q0hFQlG1JJ5TWJdSKhqtYXDrc2oeAXMhThQxu+qSTBuBRtmoWku7ytsqMkytUbxIsyILJWVIKbHKdzspQnADvhj0lXklPfPAUHj6GOinD8Xn6UtEzr/XuRWeDIHy8IoqYES0RnMOJVCTPmPOhaQ2FlLASa8rMHYun89+0Uw6aa5lfVbGbjRpEejky9TIdKtGRIk5qfRMKe0pdo1E8I5cRj40zyvpmQeGwvOvv58JFF+o3IxRAuWRZsziURnJP3yOIlDbR06gOsJ1PtkJsgJay7h5zBhPPpZEtP6ZTW1djh8BWFwwAhXKRYSn6SpUSVxnqTDdr81MCFybCFyrXZtX0jMPtMLLFypfCBTfxtQKFke0uzqNhnPu0vdtq2LhZnleeMam6C7nmuVGL4pT63qXZbMor+U1uvoNGX2Rt/OW1neLGDPahgNGINUJ1Kj2gmgLE+mkk446blJwE3LMz6jSvJKeeaAVXr4B9EKg+D7QZtDw6ngw48e0DFsakCnoo4jf4h1ZJYw0O8opA0ffOGqrETZrrXZkpvcxc6xAoNNWGjNjSa8SnrS2rzoTqODs7FOUfMaO9eLkzivb6Z/uxM5GriMFEOieIUM9ysM8HdHT5GE9pJBj0eNH4xTxSanloVfLJG897ismIa97L8lTwQiXLUJ/hYKrbPIqNm65QPXC0VIm7pM1S1G+imJE35M5ZwYScvnBevZ3CtNUfA7kdbIdBiZTNVdMtjWqHhzhh2FFuRpUi9LRmH9M3UQ25BCkPyM7fE1RrPybAtrII6ohxbwNWu020uUqaHLDJYzy7LmW2FcNjhhgKhp1FG8TUXYQNqNChDRpOwcTieDR3LqOE9Yg0NObSB8mAn2NN5GGoHY7kKCTonmABWy+c0uOVPd0poBEtHaK6E7/ZNlUxJZzarKR0iW/bJpSF5kLdC9MS/bdxFI0l0uT5R4hcxXFRz6a43wbUesSt2I+nqNF9SdfSYDpu/EsGTWm5Krplkbd9fbyGfoTgT608TGm68E23yfQXG3mOKUBq0JR6AtkumGIlI2kYRKoTAmZKswFs9+QTKq0hRkQ7Wa9ju5WPwMi+6d1RnM5STe0wRFFoN5EO8pM6yEvMkUYU7MJViHQ02c/7744EejjF9Ljg/RXQ0WgGM3/sgCkUc5keSDyMldGMQ1YK2NzeFMf7IywUBpTq1gSNoEKmYV98MG2ZmRWVXTaOxUptj0rGGJlr0XwcRPkps/L0skzFa0bYBUCTV9J/wj8KucjaAgNzE2l4/m1GM7/poiTkW7IyvnKTR74xIIOb0qghkgxqfyhQcGmqVb2V2cvzp/mhRq2mir/Fg2aQGv+6Y0Wmx3zHT1FoTCYS2kWe0xrzP1bp/Q6BPpYg16ALxN5BIuH/rn5bp1/8vE4hSgP8mR7EhVzlDZejqpGjvJMy4pAeWIxHUZOyiysjMibw7Vo86pV1ywa5vGnRHWW3LS7efdrWklf5GVi5GqmRg7mouNJmpmTcbsJViLQGN99fvo+prttv5B+PwQaguSirslRMpOpnaVBeggfWRUQxBzlEemmYcs7cy5No2adSac6DNpPOXMXgYZTC1qrYeh61Of0aPW2uqiJhwHNvEnl+d8k2uSHdT2a02YRrEag+8DWl3tCoPE0MDv/sMOI9k9hzs89ep6ji4Q7U5DmULFAvOKzaJ8yyCSCzqamdI/sn3H4voUSn81Xtgq9jeP5ugtf6Kakeq+bQFVf2bvITyfyICP7qcs5YCOzIHKFebcdViHQr559MbeVQWx+vS/gkTA0O3Mj5bEsksNrCkfWEInAW1JVyjnCp8kMkbKeFTippp2U+cL9moOeGnXUClBznK2HdPYaH0W2b3Fd2oypY0g1o2WthC5WDPvcR36SLitQtz+uW1iDQC8fpN8D9rIDsxDoJaZjCjdD0D2QEhHRY2mxI94+oRtZ5TEOcdLyMYk6KlaCdwWbpMqah/xxdHn2acD034zoXeGy8Z45N84sbTyQSI2c7qVGgO0keynWINBNf3mTYy9bMAOBpmJiKopsSTfEk4BolLRk67ktEkxMibpUTsWw7aOVhMp5T2YE6rxblrgWNV3DtooEWtKvK+eCNl+N2etucL5xsoCeQjnQYGMl686wUgUKAuWYg0B5Zeho4aEno5fzWM2iTaCFdeTqIjkZaC93KpXTSbYVV/FbjT8H6sppnWNl6ShcU4JAGyrHrpJfF5jFZyD0ns/ZUuiqBuUusAaBbvvbmwx72ZBrCZQzaE2L5E+Lxho0VAmUxX6kNlLq0HShy6EZVUlBKylFIndNHptW0qgpZTGU2T+Sf3pI0a0aZb8r50uSu6ieIU47IRRich9YhUDjN8/Dsz+8mdvSAPayIRXiYnFlTs8nG1+LtHAJ3+iEcAOBEkK01hGE3xaBWuaMFG1MdUq37hTp3TDa9MxljelsFuTVZq+eVEKa94CW4jU/K+VRx50U4SeDiYvuGmsQ6P3vXv6aXUB8nV2gwWKNVuJHS5Tpj0TrJCwLigYKnvRk9wWBqkb6KbMyyKnENyPZdJqyBVzSVadqvkRGvwWTI+i1a9TD5s8qV9FSUdMxnMi0LF6obNOF5yzKI2fqYOUmE9011iBQ9oucJ4BA7bBpGCMyPMKKK7vkAS0LWFHJi1lTAbOqo9+8Jxi1hsovup7UKqZ5rjodvaYd8kp1ae2mxVZxc3LV1SsIdPaCd9KaTw+pU9/gHE8kF+crIOKVa2uI5l1hFQL9+D2O90GghSqzPY66JJm1nBtUom5J+Uw0mqf5acTKOG6AJZzs0EhldJ0/lEttRWmZKgqdarGDBFeaZl/RLu3eLHJnShfXtWCuX13bSDrpbZVHS1PlsDesQaAz4v5PH7/3y9/nb3Pq/YTUjjaGhpsYsNu2DtFotKYJtKLCtSQSx+rM6ZHzSOpxE1qoY5kbQ15HARYTpotQmCZZIMqHBOKlxebzFIfGgwVZ4BmTOlXmSemal29QcqvJE1Q9hemMTmQL3UfAsQj0788fr+7dJxOFHphAXXQQaFfEpdjNbTqxs4YtDqQXVtZJw8K6NYEnolbayaW5xpr+8WWlaVXL1mZ5g+pEW/a86l3uT2sTI+5pmzpSuSEQvc4GO/2ps0SgflWxWxyKQF+n7Zi+UvSpE2hPxIkzUj6nTT1tlliBYbtNBowEcwg0kBkumfhKp7V4M0PTeGVyJlCTorIfaqJeF2Nim4yv8TOkA4byougrd0pJEiU0qLh1axcj8So2BPZc4G4toX92jXMrTPjhof589sWbN1+d/j3T5pMn0E69NAWizNna9CxnzbEJlBa9MkGlektOV1HXc+AVszOBxsAvRJLJliKjmoloJm5pZd/WUe2scJFsfFE58Twvhg4aZbdcrJgV8pXncViJtXJEtkD6ODuWJdD7715Z+MvYV9K/nirPdy8mBgWB9uhV1OeRoTf70qBt7arMKtHtmdM5TWVlHg4hsvmNitiiCYH6VXKaRYVGHHfnNClLlJ0nFcp0FWoly60EWlZUirUGqdJM8lo05sayBKo+wHTG2MeYTl/K/FluPnIpCLRLsSglOkzxoCTt3JfzyzLhjTMTl2475UQChpDTNOV/fZpI8/ok5j1VUPDMINDKspqctwwZ7YJY8iRfNNo296OmUW8xI1B7ZlOsVeTMmUx/CCpS58aBCJSS5YlBfx5vlUAru94ShJ5mPrU9wDyqlakv0i4JE8PKC8vN3DAjKEw5LwjUlOb2dX7ZFpiPwpHLa8can6fGjTYh5jKYUeNa+/6InnzRXAIt3yGktiRvTu0hRSLRGePKyGK1yJJqqcJ0hP/89GX0f3j16j+eh7tPBo/wjCxP1PzhbRJoLdho7PZr5hOb47pIoMEnokxsMXXInLK85P5qGijlv/KB2LcIdKLDSokoltUmWAS13DArLTOYU8QRQxvjl54POKlR8p1duixcmVeP2mHWI7pvhUAnvA7hv32fmh+OKeZk+cPz05eM3iSBlikyBJH+y5licn478AwyE0aldvQ3g+enyP5Lb4VAlS5unwiWUp0/QUzc5YlkQbV+V20zgSYl7oXWxNpWQ3IWVGHhukMvoQwF4o9aWynMrPBqhp54KwT6ln4b05ejfxeePAO9KP3JX2+TQHWlyIZyc1lTXMxvG4RKso/MkVnkWBUJyosaoqyBQMkU9T6zxUOim3ODOcfukB779JiUe+NETqtTRTovvnyrxmuxA9oAsc5EJ7v2R0u1RXPTqUa7XcXNEij/RvqH0nHwD8OLb8V7ePmT/3ObBFrACjHRY9YgUJ1DMQc0SyHvDsHmmSk5WfIIlM/OzTQ7D1vN3LBWwvs4swT9kjilVjMV4oEcq6NoEmFy7SKZHtK1KKMowbeAXQGys7UNcixMniuqNgPAbldxswTKy8Tx76c/fQ70g3/m118+7k1BWSVODoldEmi+tt4Fp6RZJFAx0c/2lJmSP23WtTppPFhB4keOu8qLT3osOWtQDrkbpMQ3Fx34pQ/06vsXy0QUF5gvLlI5fgcy1iW6rO4sXo1aEKjEXAT6+JtIdO5XIYBA1zLLqIZ5IBIlBKNwayXQKbXL2c/LWbWxVLCkRCxKB0khdAyHcjHqOe2MsaUYyk0njJVwhTHLaz+IKrULBeu52s2usjmGkukOkYwpWWnebldhEWiwBufEGgTKH16+DaNH+McvZmZ8+fAaR/iFzOiEoCOkk73ycp5N9/3PCnnOcm1ZJzcinXe5jAiRGWqpZRNagHmo3U8n2NzZVzUKJ0sy9DrR21oUUlypvHpiBaTozSZql2AizbTlNQ/YImWAlGCkBr0CParGjM6kUXe9JjT37qPht+EfcP/tbxj53n/1HAS6iBUV2bRLtrM/LNcoSYUc0kUCzbIsYbNaooxnLPNeVGMsua2Mt9+F0lJCwlZluZbpIt+DmIyjSnlsOyAMprl0YyK3Y+4yuUEaCyCrMy+OvAZ0ptAu77di+3ijDUSchKRhYE6sQqCnD22e/zT8fXfNOC9AoI1GjBDmucHzTIhM1BdS2lqhbLhv8hJLZclPnv9mWkt9XMqebzINLXCUYjlCLiRVVylfI3sVKAf6RbJym8pkJsv6xAZKhqMvkvvSKL8M2b0KgUbeNLfP3F0XlroxTT02Z9do9L09L+K9x59b/o34WyDQwQPOUjZyJuqiYvo5DbJgtqJaln6ag6zkNldgQpOpMq3mZzZkJR3xSOu0R3RXvoBalqzbVGCtkl44eoVTH5+XN9DbTrYgImmuI282uQhWhGSvzKs/zHrcoVWwDoHGH16kpT376xxWfvx46Hvtj0+g5m12dhN22xU2szoKAs0T/ChXloM+nDYtgDHKVOuwGpHUU+5Cgw1GExaNeSOqT19AfiFlree4ZNAWJ9DIhaV5dpnZbUI4RAl0qiwnRUmTdoWIcAItX/5+0IWtg5UINMZ/fP6Lh4X99IOv57Ey+F7+DRDoCrfZbgKlrGkxgZzhum8RKF9wI4HytvYp+VH0SM4jHJPN6DH780rpYiRTaUVSJCQpYz6ZQ5ykW0GXbS8kKn1iAcXlh0k952lFoB77u7t9QKxGoDPjCRPo8rfZfgIlbZn3XRfdJNBoJGi/TyKXI2EeOUDmBsaGRFs2YxOgatOOzC/Zui4SI+9I/yebYhkmgZpQa2YXhTCiq6CNQLUGYgkE6micW6GJp0ygi+NqApWJljP1LMVfM2Uiu0JmYPrzGp+KpKLcIeZTO9OONiAWqPqYGjLXLt0p7wiqTFeQ0mqI0dRlLZU4TFYeFJUL5/lNoEKg9EJyi9Y2HREgUEChk0A157H8k5ljZJLSxpKVE0nBD8ovbAFlPqE8YuhUFWhiUMIYYkm6OmSsRApK17fpapgjNoFaushlJZ3Jtrp4Yja5YQQllK9uXrRzJfUlMrbpiFiDQO9/95LjN6MfpM8AgS6IvsDmWRpFoqphJa60leF7wdOaLkDwDuMAN6UNZ4iGiU1tx/Ia6XplOWfRFXOKj+l5ZH3VaydvRZRAhZmLvqmRPGPLZ9ZJ27yQ7JIaTTLBupw7xhoEqr5WeYYPgoJAFwQL8iZxHvQy6amuqu4iC9TzMtA0nqyQFGeqTLb13ah4Z7jDqzxJoPwqyRdcNPEfrSbzejPRiQVW/E9rTW6LeekKposlp2ojZf5krqgLLxTtHiBQQCOFb1scq5A3Uurc3VRpJDbI+Rq1Mtthfqi8mJlyVfIntSScChZipP8IRbSRPKUuEw4S6ydzbLMm7RvDuUmvBnHP3Bs2KATItknnLXWEVr19orJUi9fYOdYg0PivNxP+/Hm4+/TNP7VIL0Cgi0IkxBXzdTFYtUBZjWbZNGbaU9MLmCac24xuNBOIhPfq0ILd7JdT8Za9FSLU+TzKSZiVvUmWrlGvjTgpeh0CdRiUqVPbJGTkBDLzIKm6CoFS/PA8fDq3yXYcZFe2RzkRuhTxNq1RZP2nxXjRGt0NVCI+HQVqWrKHrKAcapiyP8peTQyMHAJTnppnIdfTNIs6r7iGrc30n/bwQUa4QTxHkARq+hn4RHOTDG/khIat3hlWJ9D4esvf5TzGpuwZ5RSx5HlbMJC1JZpAGTm0WKkVdSr509KmVmRdnGk4scgr4zGorV3wGF/p1BdzKU6d4GWbIMGovJAeiaVll/J42iFq1bp2ahfsXZI3k+o+7h7rE+hDCfrzishyOMam7BhW3lQmWBPFT5nEHoGKLJZO8SmGu1VCUfnNp/KimbYJ/QZeNxpcw7q0K4HeXdSR2vPeIFC2MmfZSoloZ31JnK28k0CNJpdo17YPrE+gV3yh8vU4xqbsFynunQSwZkzyNFH5T4MJKKtSowZxaA6g/GVwQi7opFNGgUREbD+ZE1M/M2hbyiNyDclDtWTmkXXjyPYjKVYVD7M1ydIy8rWrMlw6qPa6FgsFWRBoUwUKAj0oMq+oKrA8JZC6RWY+pYCUkwZxRJblVNw6WWc5gz3cmsxYmDFkE6hdbpo26NURN5jUZxBonmVfaeqx6ZLlm7RE1asFq/WDQFcn0NdXfCP91TjGpmwHK8nZsBRsY9CJGKIklEmA6Q9BPPljhWHSlzKY10ScHpXFzBK8oaXVmmPkpNFEoFG85lfMEMuOMOvqKvFpUpdWafjGJybuJPor05UzsQgQaJPG0uD9mz+GgGege4XKfjVOBS+NTqUOU1ADnBOorVxsJnHqR+bXRIaaBDxKVZWvWHOM2aM0wMiIr5CuSbwU+vRlIWvWl9EkOFuFp95SGdjTV+5tklJjcxNopczeHdYgUPlBerwLv1PQzHIE8jjhsLpaM2v9FOQyPPUpsWQ2i0wieK+CUZuRSiySjkAN8WvE6zZqP6o2c1JfMemd9tSR5JfVulLMC3EpJkcqNq3li7ZYaBFM1ouwSgjuDRsQ6N2nc5tsx0F2ZRvUc4FWZXaF5mkWVngOWwZ4WrNmFuR+ZGYxCq6kRghPr5RRxQ9RuiYd5WTK1tRIoPIlEQ4+8oXUrlE7RNG0EZaqPgLtoTx1xR0Z4svusQqBfvxexvufzPB7SMM4yrZsgpYTVv73KgIl9VswzRqEcO5zCZT1nuckJTGmHkF7k0u6MHXzWJFU7rCoq0agXCXRxuY5pMevZJZgyxJtZsJaKpumFq/ahUvlXLmicKuynWANAt0RDrMvW2BNAtX0yAUtomsnUAU5mX/0NCgqKOW5JZUfH6qJwpZFoFxNkqVqiKPpR+CXIlCFk6PUZ7kA1i0EckM6r8nVv1SlS1eXPgRAoMAEUQGZErQWzLM8fTlRLR2JM7gLuUFJKeYiMgtaBGryG6OLQMWIS1q8tCpJK9RZQUy8SxBo+iym4zW9MJPjl5+cMxWBMiJkuij1qUvPnFYBoRs90As7OtYg0PvvXv2FfHDpuz99go8x7RE8iR2RTDV5lqeOZiHtZSbNooYNTNYor9EfcpJmIb4syXTMTlqhwxCclJxLJ+mQeWpQq3JHbQInUH5ZSwTKNKodCGYvvRR0XG3rAK6Zu0usQaD8d4/wm0h7BU8n0Z+SVaaAd0mZLpt2JAUyreYvdLMh8poZIsJBgRgVA1LGTHPhorpG5+mCEjXrm65Ncnl94kJ1EKilWVxHLVdZrpikpZ8iQKDAhGCli+RMmT5V/vTSnky2UpgadFwoUBHhWDqPEpMzKX/q32EUr+1dE8ryZPWm+QYCzYJ0XT6BMgeNTku2vlxgwsIE+vfTX/D49fNw98v09zxezPKFyqPOIQh8iHSTvTTDzE6hjLdJkurJVgbzvDZJT4vSoSBPwlyXKhoTg5GX1WWRtnNN7JuEaE6vL+aZn0SLcJesh2ijZMqvsHLP3NKW5QITFibQH54bwY3fRNopqunGRAWLKV12u2kyk6IqSvOsSOM8EygxkUHKmHJW47JElW3M4GOiad0bBA0T56ibkdwpspn/1965NsltYweU45KUaGytnBpHKtvxlkaJNlVZx+11rZOSPJa24vVqNNLw//+c8E0AvCSB2+D7nA8Sm00C4G3y9AUI9tQ1myUKzTOW5eNFoGNMLND0JJzNDxdLQDkJBrEvt3qd+b60bV9Z8rK181hzBoqQGt3F7aUaZZnJcNs1HhSos77TPnE/+SisYqR2uxlhfTDGu90jtVpur5Sb17wSjxeBjjO1QO9//vnnv2Zd+D//3PD32DUGwEkwhH051uvM93s2Fsvq2S/tEU1YEUIzksQa+LSdZlZY66Qt1upDi1aSjthX8NKycfhJH8MHardXLGewXUKhvo2HlqkFmrPobSMbToIhpMtlIAN1FsbLanftv2Tt7XpKkJvRaH/MR82m9Vqxs2uvFfcabZ9T94BA27V9wZGPytxVWO8R46FPA4GOMYdAnXmgS8JJMESAQEfl0X/pmc4ba8/Ylm4z2s7roBi69nEFVJvS7OE2HWtD08Pt61ZjviO0ZjgkXv4MtN5wxaMf8+GZQ6ArgrNgCOly6RWouHq4rOE35EKGteIqPTENmtqekgtuhelIKZHn/zeKsnfqa35Tl33kvQIdiol1VG5jjebZ9YjHPbyqcwhO4z0Z+ez2wbwCfXuZJE/fxK4xgJ1/muciXC5agfZeegH50ag/uzlx0jXMwK6OQJtMtHrfbqqVjBriGvGnfBjGK0eHQwLtGXSwk+EBgXpU0jmE0F30lW2SmQT67lk+CnpThHPBnwNFoCN0T3pr0dxQXh4sy3dPt+phC9pbuzoacG9Xgz4C9U+sBvdoXrvRlrJDYwTAaXFTgF1Zpwn2MVh1e8RI6U9nYZfMI9CbYvJ8PSl0wTtKu/4sY9C9XOQLwUeD8qXnLdBeD8iFuVIYve4r74i/4pEOCHSs3eJW3T3kVrqht03ZPT7jQKz33NKcityi+g7grP57/7HviFkEmpszs2ah0fuXSXIVu05vdv1ZToR4mYXrJHhPP0dbzXSXxlpiu8hYSKcXqJzedcRoLHTTRrPVMp26jPaM+fEsB+pPkG0xi0DLvyOXq/Nxmt7yJNLGkNKUdQp0JKPq7Ozu06Sk9bvWxp7t9j+AbnvNNbb/jDIqbQqHUO0q+bM9uro9YrVxviTP3XlDzCHQzJz5uGeeh17zYyL7QJ+dxBHokHv8BWqVlxoZXV2cXaFXsz0PwNqukzsniXsvKDEFag1YiBp1K2j3a8ro+fIJb3/PQZ2x84aYQ6CVMm/K+0cIdBeYF71ux7FPY+gS7F7x4f6Ueuh2/mY3NfiIQwSaWAtuhth40nivaa/ZRagXxO6CPQ6QmgfXbUBA+3sO6oydN8SMAj2Vt48Q6D4I1ZW5o7PQt5287BSRdPTh2yCph94p0Hh77Ii70vX7qrClbRbmNM/UnCtQt/svHGifQC1vI9Aw5hNoNQSa9+Qf8Yv0O0DpT2/19l+CtqS0zXAFahtUKt7Pn12DjjQxMQ1qlWZtYlfRyUCjCDS1myDHygsEqi6xsyZX53U9BJonotxEOjZ+zuu5lNNoF6ddgSnN0KZau4l6b0oRRWn40VrfKdxUZJOTurX0C7R5x9pmIoH6pd9bZw6B5qOfD1//R9GDv/9LUnp0GXb9We4NWWlpvOzGrsDynLFJV6DSSlkY1pZummhu0ClSFqhRfqPRjj/7BFpt3e4rVOU4XDgkX3o/vX0xi0CzPnzBVbm0XAKKQDeFqLQ0YvfQrkCobVCqzsqeNsmFJ4YFjXfdSuwyekq0pDkkULvlZlusxNetSOnAvk9vX8wi0OoZpEfvC4F+ueAvM+37w9wdPVdgvPE1qwJZp/Vb5j5pZ2XalZ858ti1ie0wp1Od1oMKbcOcVlvV1NKshwi6Qx6uQa3VvQI904FH8OdMAk3v333z7evs/0//+vR17ApD2PmneRDiCdQudaBDP9qxFfrt7XCjpTxjh64xreISpxFCDc52Tad+6NCkYsxVwhbdaEHJTAJdC5wKe6Djp0iFtovtKGHHoL3WNFtnlOgUMiTQjuh6E8BmvSn7gYSx552OQZFlKAgUtoadcMUr1a6hXhUqUEtHqS3KvmVj49CcL5Ho36y/DKft4AcChY3RmCBu79IRaLvKyXTHBdrNMr0Fqugzj8szrIyh9zVl7xwECtsiEUYo45Tr1BEqUKEXHC5QfevPCIevP7l6uiBQmIVoCY42U/Mrt8qUAOsAABbnSURBVGmQWZX1dp/06sZ0BdqkpMl0Aj0H0/2a9w8NAoU5GEpiwhKcqaRzrkClw2hHGpoNrDFVx7VR8Y7pWCOmbOT2QaAwA0NJTGCCM6tA67tAqSmRPp90lWVny4n1B0MSq7DoyZ3/t9JYQGdMkzc4UoBAYXqGkpjQBGc6gZqOdPrcdlo5KD2hfYYXXK91PWe+1gslwMzrEWhYV2QdIFCYnqFrMPT6nOx6dqRmLDqX9PB1Ln4hdIXpFiYVLlTkaZiQb6XVCHS6dHxCEChMzyYE6rrLWidu2FuMs5COSVfeWSjIvxh5WWp/TIGek0GGSH89IFCYnrgC1V1nHte2uYmvqgaKEdPW0V3NHdpl5+2xgoYDbrcvQKBjB3FG0GYda40IAoXpiSlQZU/P/9pObPyr6JSg2XNo2f+7YyConYPzF+hYUHSfjEebVwwChemJKlBVnuN/bZ+lznMZE6j8rn85RmJr5tqDhZqhS1JnD3FD3XWGQKsSYxcYk+18MLsirkAVGV5I7rbknYzJBWqELbH/Lkg6JkYj5H3b+TYvrM2rBoHC9Az568y8xbcB8rKw4aJ3MuYUqJOMDnfNnfd7UlXf5oW1edUgUJiBoSRnjpwvQKCeG05DPIH2uM7MIs1h0OGUvvM+Aq1BoDAHQ0nODKOORxNo77eSd9bp3zb/DcbKXzT5V4JAYRaGLtfp79qsRqAjhyp1sNuW9DeuW2yPII2cs1z2D/vUAl14+FkJAoUDsBaBjuZ9Tg/bXjnYMe8zaLcBdUlJ9a932+Vl/w3Ga5j+qzQ2CBQOwEoE6pFjmRLpCKVn/4DUrSm53dr3MD0Eem4ffHv+RKBwBLyv7UkF6tUKUyIdoYg5Woi4qp3bBDREoGPVbLIPfiYIFI6A77V9fhY1XHhjv4g5WpD0ExO/XYxdnYX+wj2L3D4IFA6B77U9ZRZld88jFisvjzWiOVD/isZieDh/IlA4CL7X9nRZlOXmxQTaCURAS47nx1EQKIDFhP5sbwYtKFDlLkGcHcPNqBqBAsyCnfUtLVA3AY1qrLOz+O0MpiJQgFlwBRrNEJp00h3qjWost/D5C5gPBAowC6aekpgGVY1n2vVHNZZufDVmATOCQAFmIUksT01hrJDCRH9GuUJMNauKm3qENiYIFGAW6snrTuIZpxN/Xjob11hmaxBoeImxC4zJ2j8O2C9VRtYxXUyDKm8GRW2OlQ8j0PASYxcYk7V/HLBf7HtI5vrR/fyVqMtFYxrLGulFoIoSYxcYk7V/HLBjhBHQ8tXYXv5KVA6tTiRQ7WwtBLpa1v5xwJ6R770Pn5NBStQOrSJQNQgUYC4ae/aNh0p7tIse5cvLXm0K3G+wvHZZWUSs1kwOAgWYHfuO/MiG0nKMravN7FZEuIcUlDWLMVCORCwBAgWYHUMawwadWqBJMxG0MyNUifd3Q11/j0EV98KWAIECzI/lz+UEat3XimMs79EJo35pYHgb/kSgAEtgGmvgrJxcoG57PHYaK9J/ANPx5xavTgQK+2fe69OrNtMZaxBovGsjYADTHDZIQv5C6HpAoLB75s1w/GrzVFeoQP2yv6aBo8VrAucf7rq7Xy9v8PJEoLB3AlKi+WrzFmjQjB6/ypNEcpy0h+6rx3sfM/8ey8VXCgKFnRPooJlq800tA+3vYzyzyOFWTP3Vg0ClEmMXGJPtfUBwLlOM851fm3erApPAAH86XuzuM/lXDwKVSoxdYEy29wHBuSwm0EGX+csp9vitM1tooBWTRw6BSiXGLjAm2/uA4FyWEuhI6jjvyKxVsdWIgVbMINDmzpH575ZAoLBzFhJoo84Bg0bOLf1wBdrfiukjlyTt7wJMV8uUIFDYOcsItFFDf6XL+NONx0ArZoic7e8NXp4IFHbOUgK1l9eDfzzmiJztz1UFygsECjtnmWlMiTFLfV1n3boEWpa9UDIeAQQKe2fe2zVtNrVagQbc//fc8ky2608ECvtn3gynW9vKzjr/L5TFZgpsBwQK+2dSf3YKF1ZMUrEa/y+ULXeu5wGBApxDj2PmvXUViL8V8ecICBTgDPp6uevtwUNMECiAnn5PMn54CBAogJ7+nnrS07eHXYFAAfT0ChR/HgMECqCnT6B04A8CAgXQ0yNQbiEdBQQKoKdXoPImsDcQKIAeBHpwECiAD/ItoZ6+OgI9CggUwIO+m+ry3aJDCfTQsw0QKMA4/XfVRbMeSaBLz9dauvboJcYuMCZ7P5lhGobuqksX8IEEuvSErYX9jUABRgkV4nGmMS19pMv7O3qJsQuMyc7PZpiI4Ixy6et6NhbOtZf2NwIFGCdcE0uPDM7F4gJdtHoECuCB4jo9hj+XNhgCnZfdn88wCYtfp6sFgUYvMXaBMeHkBw2LX6erBYFGLzF2gTHh5AcNi9+rWC0INHqJsQuMCWc/qDjMXfVQFv5qQaDzwtkPOo5yVz2YZb9aFu8aIFAAH/BnD8t+tSzdNUCgAHAOSz+MzqOcKu7/9vP/vA/dCYEC7Iul/R29xNgF9vDpq+SzX0J3QqAAEA8ECgCgZEsC/fh3k98ygb7O/v89pAgECgDx2JBAs5RTIigNRaAAEA8ECgCgZEMCTd9eJsnFNzVfXyYXf8j+/zbkVjwCBVgVG59fuyWBpncvk+Thm+oFN5Fg72xcLj6ETONcYzg2JdA0/TVLO/9YLiJQ2DkHeHw05EGiVYZjYwJN754lyaMiCUWgsG+WfkpxBkIeZV9nOLYm0PT+L0ly8SJFoLBzFv+djBkI+DGllYZjcwJN0w9ZEvr0PQKFfbP4L7XNQJBAvTedkw0KNL3/MUtCv/cQqDTrafLWAURhpcaICgIVSoxdoEA+oekPlwgUdsxKjREVBCqUGLtAiXxCU+Ac+oIVRR5gkJUaIyoIVCgxdoEyv14iUNgzKzVGVBCoUGLsAnu4+1PYQ0gFK4o8wCArNUZUAm6trzQc2xWoihVFHmCQlc7biYv/5M6VhmOrAv30/IsnwR34dYUeYJB1zhyPjP/t3XWGY7MC1cwCRaCwJQ4xdyT8UfhVhQOBAqyVFQpjSdYYDgQKAKAEgQIAKEGgAABKECgArIc1DnQOgEABYDWs8lb7AAgUANbCOid7DrBVgSrZyKcCcEhW+rjRAAgUAFbCSh94HwCBAsBKQKAIFACUIFAECgBKECgCBQAlCBSBAoASBIpAAUAJ05gQKABoYSI9AgUALTzKueoD38rHAnBQtuVPBAoAoAWBAgAoQaAAAEoQKACAEgQKAKAEgQIAKEGgAABKECgAgBIECgCgBIECAChBoAAAShAoAIASBAoAoASBAgAoQaAAAEoOJ1AAgHhEd1TsAmOydLABYF9Ed1TsApeBzr4AQREgKAIERc1OIscZIEBQBAiKAEFRs5PIcQYIEBQBgiJAUNTsJHKcAQIERYCgCBAUNTuJHGeAAEERICgCBEXNTiLHGSBAUAQIigBBUbOTyHEGCBAUAYIiQFDU7CRynAECBEWAoAgQFDU7iRxngABBESAoAgRFzU4ixxkgQFAECIoAQVGzk8hxBggQFAGCIkBQ1OwkcpwBAgRFgKAIEBQ1O4kcZ4AAQREgKAIERc1OIscZIEBQBAiKAEFRs5PIcQYIEBQBgiJAUNTsJHKcAQIERYCgCBAUNTuJHGeAAEERICgCBEXNTiLHGSBAUAQIigBBUbOTyHEGCBAUAYIiQFDUEDkAACUIFABACQIFAFCCQAEAlCBQAAAlCBQAQAkCBQBQgkABAJQgUAAAJQgUAEAJAgUAUIJAAQCUIFAAACUIFABACQIFAFCCQAEAlCBQAAAlCBQAQAkCBQBQgkABAJQgUAAAJQgUAEAJAgUAUIJAAQCUIFAAACUIFABACQIFAFCyYYG+e54kyYPv3rdr7l5dJsnF0zfLtWkdfLhMrpsXhw/K/cukoQ7L4YOSheXtF1lAvnjRXj8ERcFmBdpcFheNK95eVmv+uGTDlufTV60pCEoRDkegBCX/ki15+Eu1hqBo2KpAhbTitptoHJOTEQGCYoagigFBaf2ZJI/KHJSgqNiqQG+yb8q89/5/z+ozIE80Hmbdj9+yNZ/9Mrb/jrk1rgGCUpwqthEIShGCixdZHvJTJtKres3Bg6JiowLNEtCLH4ql7IMvl25qk+bJ6dViLVucssdaKYOg5Am5IwSCkoegCsptFQyComOjAs16II+rxSrBaJWav/nofc+OuyeLw2f/WQuUoBQxsA+coJghqBYJipKNCtTgVNoiS7zqj904GY5H/n3SdFoJShGDx+6KowfFyD8qCIqSzQs0++SLzkjWFWnOidNxx8GzS+OqHfUjKEUMru/yGW9Pvm9WHD0ot51eOkFRsnGBFoPgxadtnhOd2waHoeyvmgI9fFBukouvq7vLT4sci6CUh11M+3zwolxDUJRsWqCnYtpaeQqYn3r3C/YonIreVxMLglKdJOaMHYJSnCY31jxQgqJk+wJ9UD5LwRmQNgeOQFvym8rFhLe7V4kTnfSwQTm1WXl1O56gKNmyQO///Yvnl+QVLfWdAATa0kxza+buEJTyKZT8mc2PPybl4CdBUbJlgRbcPeMMqKlnPCJQkdwb1wSlEmh13FkErFGf9KhBUbJ5gdYpBmeA4E2CYnFThICg5GNfzVTPE98q57B9gVaXBbcR28l93IWXueVMKTkZISAoZ7EDgTZnwMEnst0kNgTFhTOl4kYS6NGDomM3AuVRCkGgBMWiTK0IiqXLG86Uc9ioQM2v0PILk4d5BYESFPNMqUbLCUp+3M0PrHD5nMVGBZp9yM7kFH5OpqUdxCIorSvuT1XeRVByaz4uJfmWy+csNirQYnr0C3N6dPmDhq/5QcPUFChBac6UPATlly5BKX5POQ9BMQ+Uy+cMNirQ9M74Ow3VcA4/qV1j3EYlKMZvrxtzHw8eFHO8h1+kP4etCrSYQF/yZT1g8yt/1KXEnIdCUD7UZ0obAoLShKD6hZWUoOjYrEDrv8pp/hFB/qxgiTWRj6DcV3+/9fd2FUFJP/70eRaCJ6/bNQRFwYYFCgCwLAgUAEAJAgUAUIJAAQCUIFAAACUIFABACQIFAFCCQAEAlCBQAAAlCBQAQAkCBQBQgkABAJQgUAAAJQgUAEAJAgUAUIJAAQCUIFAAACUIFABACQIFAFCCQAEAlCBQAAAlCBQAQAkCBQBQgkABAJQgUAAAJQgUAEAJAgUAUIJAAQCUIFAAACUIFABACQIFAFCCQAEAlCBQAAAlCBQAQAkCBQBQgkABAJQgUAAAJQgUAEAJAgUAUIJAAQCUIFAAACUIFABACQIFAFCCQAEAlCBQAAAlCBQAQAkCBQBQgkABAJQgUAAAJQgUAEAJAgUAUIJAAQCUIFAAACUIFABACQKFMO5/+jxJLr68f5l89kux4u776p1moY9PXyWP3tcvbpLHZnlTNLVbqcVoe0dpg+Cuvj63aNgGCBSCyOSQ87h2x/2PyVX5Rr3Qj+myD5eleuryJmtwn0A92jtKj0Cbg4Pdg0AhiNvCd8lV7Y7s9VX9RoBAmyStLm+yBvcJ1KO9o/QJNEuve7Je2BkIFIK4SWw3KAXaGMYtLzpTCnSo0ukKhxWBQCGITHjW+J5OoB8u61Lc8qKziECzw6ITfwgQKAQRR6AnIxXdpUBJQQ8CAgV/Mi3UQ5bl8F81gplcNwv5Zvdvv8gWn3zfeOvuVX6j/X3jsiwBvXLKy3d799zcLZfsu8+zFc+Six/q6tul4rbTx5/ymi6efO/s8kaotGzVg+9+z18MtDdr3OP07nm+8++dCNgVtmOg92/zuQRP3zQbkoIeAwQK/vgJNDNQycPKJzfly0f/qF12U4nQEujdM3u3zIZv85cXXxtJbrt03Rac1OOozS4/dCttWlUUMdDeXKDVqkrXLU6FjUA/VG2/aLLp+jsC9g0CBX+8BNqaqrJLY51/qlzWJIWmQJvlerdT8qAo6XGREtYFlUunYptWZ5VYm126lRrF540caG/2+p9fViscg7oV1gJtC2926J9+CnsCgUIQ9Zhl7zSmXCYPv887tZel7ooVWW6Xv26SwSu3vEx+ycV379P7n6rd8hXJozdGVcWUUcPAecFFL/u3Z9X6ZpdupVk9D19nb9y9rLbtbW8h1Hpfa35qp8K6ZXnbX5Q5dLPDqZu/wv5AoBDEqEBvm3lJ1ZBlM1EpN1OxZN44qpezNyvh1EunpJ3qVKzIyvumXCoNfNvoKntdi8ydHVVXeqrrdBveaW/TTKNNaX2IdoVVWc3YbDtIO8PdMVgDCBSCGBWokXndVn39esVNkyi2XqrLu2mTt1NZ0qm5TV5lrLfJZ/97WY192tldJq5aoNVjUZ1Kb+rctKavvaY2T3136qsKqyC0YjWsOe1dflgJCBSCGBOo/bhmJpZabuVrs+NrlXdq1VONebZrqjJvijtCj4sCjPHFj3/702XSCPS63sOptBj0vPjDfzX79bW33qHaRnjGtK2wOhIx2WxGbmHPIFAIwkOgJo/eG4aqFiWBGiljbTAjNSzuGWWbXJUTSJsx1Pt3z+s7QJVA22lOTqXF+Ggh0XIeU297TfN1JOhUWB2JONyJQA8BAoUgxgRq3NMuhWQkdMMCbdZVm9l96+t89XXZeb+t3jHrsgXarbS8O2Xcse9rryNQ61a6W+GIQLkNv38QKAThIVDbGzEy0OK5ntt8r+IZ0FNzLz7jwZNv//yPr8Yz0Ix3rwyD9rV3IAPtVEgGengQKATh0YW3H8EJHwOtRh4NLRWDnqdq6tLj+jGkm2bO/SdBoE6lFR//+qqa19TX3oEx0E6FjIEeHgQKQYwJNJ+sadnEWBF6F97c6uK/X1Zr84eNnKT11u3Cdyo1pF3Jr6+9zZyo1LK6WGHnLrxhTe7CHwIECkGMTmPKNvisfYTzypiSmfeAg+aBtgLN1v1bM4Pp62ZefbXB3VeuQLuVtjOSbIF22/uhmT9vqDQVK6yC0LbdmPfEPNBDgEAhCEGgpalu26eEkosX2dLHH8snG4tHfV6n6Tv/J5E6eWrxEFL9oGX7PGfRoy7vDjnO7VSaT2NqniJ6PNTeooanb9pHkxo6FTpPIt3/mLTG5UmkQ4BAIQhXoOWN6Wtj4TZpqe93l/yL+yy8UZ70LLxhoFNi+M7+MftqdtIPqXvj3q70lNjl97Y3e+OBNTmqecCoU2H3Wfjmm4Fn4Y8BAoUgXIGWf9PoylhIby8dm7wtV3R/jSk1e7rdX2MyBNr+ENOpzfJ+rF32XTWQae7iVnpf/0BI8vCHNB1obz6OWanyYVlR84SmW2Ezstq0vcmsGQI9BggUgnAFmt7nt7W/NBeyPq7xy5s5d68uxd8DTa2hwvr3QKuXlkDzHO+63qHpVxc7PMg6/t0b991K099eXSbG7432tbe4EZT/Pt2DF23lVblOhc7vgZa/Q1q3nt8DPQIIFBbgtOL+bZT5R/wi/UFAoLAA7d9EWh9RBMoP0h8EBApLsOK/+xtDoCSgRwGBwhIUD7avkxgCXfH3A0QFgcIifLhcax83gkA/XDIH9CAgUFiGm7U+Kn6+QO9frja9hsggUAAAJQgUAEAJAgUAUIJAAQCUIFAAACUIFABACQIFAFCCQAEAlCBQAAAlCBQAQAkCBQBQgkABAJQgUAAAJQgUAEAJAgUAUIJAAQCUIFAAACUIFABACQIFAFCCQAEAlCBQAAAlCBQAQAkCBQBQgkABAJQgUAAAJQgUAEAJAgUAUIJAAQCUIFAAACUIFABACQIFAFCCQAEAlCBQAAAlCBQAQAkCBQBQgkABAJQgUAAAJQgUAEAJAgUAUIJAAQCUIFAAACUIFABACQIFAFDy/2Kye4mHXvYgAAAAAElFTkSuQmCC" id="218" name="Google Shape;218;p38"/>
          <p:cNvSpPr txBox="1"/>
          <p:nvPr>
            <p:ph idx="1" type="body"/>
          </p:nvPr>
        </p:nvSpPr>
        <p:spPr>
          <a:xfrm>
            <a:off x="311150" y="895350"/>
            <a:ext cx="8521700" cy="1148054"/>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Constant Variance</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Normality</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Independence (Assumed)</a:t>
            </a:r>
            <a:endParaRPr b="0" i="0" sz="1800" u="none" cap="none" strike="noStrike">
              <a:solidFill>
                <a:schemeClr val="dk2"/>
              </a:solidFill>
              <a:latin typeface="Proxima Nova"/>
              <a:ea typeface="Proxima Nova"/>
              <a:cs typeface="Proxima Nova"/>
              <a:sym typeface="Proxima Nova"/>
            </a:endParaRPr>
          </a:p>
        </p:txBody>
      </p:sp>
      <p:pic>
        <p:nvPicPr>
          <p:cNvPr id="219" name="Google Shape;219;p38"/>
          <p:cNvPicPr preferRelativeResize="0"/>
          <p:nvPr/>
        </p:nvPicPr>
        <p:blipFill rotWithShape="1">
          <a:blip r:embed="rId3">
            <a:alphaModFix/>
          </a:blip>
          <a:srcRect b="0" l="0" r="0" t="0"/>
          <a:stretch/>
        </p:blipFill>
        <p:spPr>
          <a:xfrm>
            <a:off x="0" y="1987421"/>
            <a:ext cx="4077478" cy="2912484"/>
          </a:xfrm>
          <a:prstGeom prst="rect">
            <a:avLst/>
          </a:prstGeom>
          <a:noFill/>
          <a:ln>
            <a:noFill/>
          </a:ln>
        </p:spPr>
      </p:pic>
      <p:pic>
        <p:nvPicPr>
          <p:cNvPr id="220" name="Google Shape;220;p38"/>
          <p:cNvPicPr preferRelativeResize="0"/>
          <p:nvPr/>
        </p:nvPicPr>
        <p:blipFill rotWithShape="1">
          <a:blip r:embed="rId4">
            <a:alphaModFix/>
          </a:blip>
          <a:srcRect b="0" l="0" r="0" t="0"/>
          <a:stretch/>
        </p:blipFill>
        <p:spPr>
          <a:xfrm>
            <a:off x="4162619" y="1991586"/>
            <a:ext cx="4071646" cy="2908319"/>
          </a:xfrm>
          <a:prstGeom prst="rect">
            <a:avLst/>
          </a:prstGeom>
          <a:noFill/>
          <a:ln>
            <a:noFill/>
          </a:ln>
        </p:spPr>
      </p:pic>
      <p:sp>
        <p:nvSpPr>
          <p:cNvPr id="221" name="Google Shape;22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Diagnostics</a:t>
            </a:r>
            <a:endParaRPr b="0" i="0" sz="3000" u="none" cap="none" strike="noStrike">
              <a:solidFill>
                <a:schemeClr val="accent3"/>
              </a:solidFill>
              <a:latin typeface="Alfa Slab One"/>
              <a:ea typeface="Alfa Slab One"/>
              <a:cs typeface="Alfa Slab One"/>
              <a:sym typeface="Alfa Slab One"/>
            </a:endParaRPr>
          </a:p>
        </p:txBody>
      </p:sp>
      <p:sp>
        <p:nvSpPr>
          <p:cNvPr id="227" name="Google Shape;22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Multicollinearity Problem</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VIF</a:t>
            </a:r>
            <a:endParaRPr b="0" i="0" sz="1800" u="none" cap="none" strike="noStrike">
              <a:solidFill>
                <a:schemeClr val="dk2"/>
              </a:solidFill>
              <a:latin typeface="Proxima Nova"/>
              <a:ea typeface="Proxima Nova"/>
              <a:cs typeface="Proxima Nova"/>
              <a:sym typeface="Proxima Nova"/>
            </a:endParaRPr>
          </a:p>
        </p:txBody>
      </p:sp>
      <p:pic>
        <p:nvPicPr>
          <p:cNvPr id="228" name="Google Shape;228;p39"/>
          <p:cNvPicPr preferRelativeResize="0"/>
          <p:nvPr/>
        </p:nvPicPr>
        <p:blipFill rotWithShape="1">
          <a:blip r:embed="rId3">
            <a:alphaModFix/>
          </a:blip>
          <a:srcRect b="0" l="0" r="0" t="0"/>
          <a:stretch/>
        </p:blipFill>
        <p:spPr>
          <a:xfrm>
            <a:off x="478771" y="2038015"/>
            <a:ext cx="4217493" cy="2188752"/>
          </a:xfrm>
          <a:prstGeom prst="rect">
            <a:avLst/>
          </a:prstGeom>
          <a:noFill/>
          <a:ln>
            <a:noFill/>
          </a:ln>
        </p:spPr>
      </p:pic>
      <p:sp>
        <p:nvSpPr>
          <p:cNvPr id="229" name="Google Shape;229;p39"/>
          <p:cNvSpPr/>
          <p:nvPr/>
        </p:nvSpPr>
        <p:spPr>
          <a:xfrm>
            <a:off x="478772" y="2085392"/>
            <a:ext cx="2175788" cy="2183363"/>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232390" y="115064"/>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Diagnostic</a:t>
            </a:r>
            <a:endParaRPr b="0" i="0" sz="3000" u="none" cap="none" strike="noStrike">
              <a:solidFill>
                <a:schemeClr val="accent3"/>
              </a:solidFill>
              <a:latin typeface="Alfa Slab One"/>
              <a:ea typeface="Alfa Slab One"/>
              <a:cs typeface="Alfa Slab One"/>
              <a:sym typeface="Alfa Slab One"/>
            </a:endParaRPr>
          </a:p>
        </p:txBody>
      </p:sp>
      <p:sp>
        <p:nvSpPr>
          <p:cNvPr id="236" name="Google Shape;236;p40"/>
          <p:cNvSpPr txBox="1"/>
          <p:nvPr>
            <p:ph idx="1" type="body"/>
          </p:nvPr>
        </p:nvSpPr>
        <p:spPr>
          <a:xfrm>
            <a:off x="232390" y="687764"/>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Outliers and Influential Points</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Find 3 Influential Points</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Model After Remove Influential Points is The Same</a:t>
            </a:r>
            <a:endParaRPr/>
          </a:p>
          <a:p>
            <a:pPr indent="0" lvl="0" marL="11430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pic>
        <p:nvPicPr>
          <p:cNvPr id="237" name="Google Shape;237;p40"/>
          <p:cNvPicPr preferRelativeResize="0"/>
          <p:nvPr/>
        </p:nvPicPr>
        <p:blipFill rotWithShape="1">
          <a:blip r:embed="rId3">
            <a:alphaModFix/>
          </a:blip>
          <a:srcRect b="0" l="0" r="0" t="0"/>
          <a:stretch/>
        </p:blipFill>
        <p:spPr>
          <a:xfrm>
            <a:off x="351940" y="2052773"/>
            <a:ext cx="3522542" cy="2516102"/>
          </a:xfrm>
          <a:prstGeom prst="rect">
            <a:avLst/>
          </a:prstGeom>
          <a:noFill/>
          <a:ln>
            <a:noFill/>
          </a:ln>
        </p:spPr>
      </p:pic>
      <p:pic>
        <p:nvPicPr>
          <p:cNvPr id="238" name="Google Shape;238;p40"/>
          <p:cNvPicPr preferRelativeResize="0"/>
          <p:nvPr/>
        </p:nvPicPr>
        <p:blipFill rotWithShape="1">
          <a:blip r:embed="rId4">
            <a:alphaModFix/>
          </a:blip>
          <a:srcRect b="0" l="0" r="0" t="0"/>
          <a:stretch/>
        </p:blipFill>
        <p:spPr>
          <a:xfrm>
            <a:off x="4149736" y="1743333"/>
            <a:ext cx="4201163" cy="3131776"/>
          </a:xfrm>
          <a:prstGeom prst="rect">
            <a:avLst/>
          </a:prstGeom>
          <a:noFill/>
          <a:ln>
            <a:noFill/>
          </a:ln>
        </p:spPr>
      </p:pic>
      <p:sp>
        <p:nvSpPr>
          <p:cNvPr id="239" name="Google Shape;23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Cross Validation</a:t>
            </a:r>
            <a:endParaRPr b="0" i="0" sz="3000" u="none" cap="none" strike="noStrike">
              <a:solidFill>
                <a:schemeClr val="accent3"/>
              </a:solidFill>
              <a:latin typeface="Alfa Slab One"/>
              <a:ea typeface="Alfa Slab One"/>
              <a:cs typeface="Alfa Slab One"/>
              <a:sym typeface="Alfa Slab One"/>
            </a:endParaRPr>
          </a:p>
        </p:txBody>
      </p:sp>
      <p:sp>
        <p:nvSpPr>
          <p:cNvPr id="245" name="Google Shape;245;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Double CV</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PRESS</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K-fold</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sp>
        <p:nvSpPr>
          <p:cNvPr id="246" name="Google Shape;24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1773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Cross Validation - Double Cross Validation</a:t>
            </a:r>
            <a:br>
              <a:rPr b="0" i="0" lang="zh-CN" sz="3000" u="none" cap="none" strike="noStrike">
                <a:solidFill>
                  <a:schemeClr val="accent3"/>
                </a:solidFill>
                <a:latin typeface="Alfa Slab One"/>
                <a:ea typeface="Alfa Slab One"/>
                <a:cs typeface="Alfa Slab One"/>
                <a:sym typeface="Alfa Slab One"/>
              </a:rPr>
            </a:br>
            <a:endParaRPr b="0" i="0" sz="3000" u="none" cap="none" strike="noStrike">
              <a:solidFill>
                <a:schemeClr val="accent3"/>
              </a:solidFill>
              <a:latin typeface="Alfa Slab One"/>
              <a:ea typeface="Alfa Slab One"/>
              <a:cs typeface="Alfa Slab One"/>
              <a:sym typeface="Alfa Slab One"/>
            </a:endParaRPr>
          </a:p>
        </p:txBody>
      </p:sp>
      <p:sp>
        <p:nvSpPr>
          <p:cNvPr id="252" name="Google Shape;252;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MSPR value for two sample are very close (58.01853 and59.49036 )</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Coefficient Comparison: (Also Fairly Close)</a:t>
            </a:r>
            <a:endParaRPr/>
          </a:p>
          <a:p>
            <a:pPr indent="0" lvl="0" marL="11430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pic>
        <p:nvPicPr>
          <p:cNvPr id="253" name="Google Shape;253;p42"/>
          <p:cNvPicPr preferRelativeResize="0"/>
          <p:nvPr/>
        </p:nvPicPr>
        <p:blipFill rotWithShape="1">
          <a:blip r:embed="rId3">
            <a:alphaModFix/>
          </a:blip>
          <a:srcRect b="0" l="0" r="0" t="0"/>
          <a:stretch/>
        </p:blipFill>
        <p:spPr>
          <a:xfrm>
            <a:off x="480820" y="2202713"/>
            <a:ext cx="4888654" cy="1139289"/>
          </a:xfrm>
          <a:prstGeom prst="rect">
            <a:avLst/>
          </a:prstGeom>
          <a:noFill/>
          <a:ln>
            <a:noFill/>
          </a:ln>
        </p:spPr>
      </p:pic>
      <p:pic>
        <p:nvPicPr>
          <p:cNvPr id="254" name="Google Shape;254;p42"/>
          <p:cNvPicPr preferRelativeResize="0"/>
          <p:nvPr/>
        </p:nvPicPr>
        <p:blipFill rotWithShape="1">
          <a:blip r:embed="rId4">
            <a:alphaModFix/>
          </a:blip>
          <a:srcRect b="0" l="0" r="0" t="0"/>
          <a:stretch/>
        </p:blipFill>
        <p:spPr>
          <a:xfrm>
            <a:off x="480820" y="3501956"/>
            <a:ext cx="4930567" cy="1120237"/>
          </a:xfrm>
          <a:prstGeom prst="rect">
            <a:avLst/>
          </a:prstGeom>
          <a:noFill/>
          <a:ln>
            <a:noFill/>
          </a:ln>
        </p:spPr>
      </p:pic>
      <p:sp>
        <p:nvSpPr>
          <p:cNvPr id="255" name="Google Shape;25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idx="1" type="body"/>
          </p:nvPr>
        </p:nvSpPr>
        <p:spPr>
          <a:xfrm>
            <a:off x="522250" y="1210950"/>
            <a:ext cx="7688700" cy="259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Proxima Nova"/>
              <a:buNone/>
            </a:pPr>
            <a:r>
              <a:rPr b="0" i="0" lang="zh-CN" sz="2400" u="none" cap="none" strike="noStrike">
                <a:solidFill>
                  <a:schemeClr val="dk2"/>
                </a:solidFill>
                <a:latin typeface="Proxima Nova"/>
                <a:ea typeface="Proxima Nova"/>
                <a:cs typeface="Proxima Nova"/>
                <a:sym typeface="Proxima Nova"/>
              </a:rPr>
              <a:t>What are the key factors that is influencing/helpful to predict  kindergarten children’s general knowledge achievement? </a:t>
            </a:r>
            <a:endParaRPr b="0" i="0" sz="2400" u="none" cap="none" strike="noStrike">
              <a:solidFill>
                <a:schemeClr val="dk2"/>
              </a:solidFill>
              <a:latin typeface="Proxima Nova"/>
              <a:ea typeface="Proxima Nova"/>
              <a:cs typeface="Proxima Nova"/>
              <a:sym typeface="Proxima Nova"/>
            </a:endParaRPr>
          </a:p>
        </p:txBody>
      </p:sp>
      <p:sp>
        <p:nvSpPr>
          <p:cNvPr id="106" name="Google Shape;10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Research Question</a:t>
            </a:r>
            <a:endParaRPr b="0" i="0" sz="3000" u="none" cap="none" strike="noStrike">
              <a:solidFill>
                <a:schemeClr val="accent3"/>
              </a:solidFill>
              <a:latin typeface="Alfa Slab One"/>
              <a:ea typeface="Alfa Slab One"/>
              <a:cs typeface="Alfa Slab One"/>
              <a:sym typeface="Alfa Slab One"/>
            </a:endParaRPr>
          </a:p>
        </p:txBody>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pic>
        <p:nvPicPr>
          <p:cNvPr id="108" name="Google Shape;108;p25"/>
          <p:cNvPicPr preferRelativeResize="0"/>
          <p:nvPr/>
        </p:nvPicPr>
        <p:blipFill>
          <a:blip r:embed="rId3">
            <a:alphaModFix/>
          </a:blip>
          <a:stretch>
            <a:fillRect/>
          </a:stretch>
        </p:blipFill>
        <p:spPr>
          <a:xfrm>
            <a:off x="5263075" y="2517050"/>
            <a:ext cx="2903325" cy="1935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Cross Validation - PRESS</a:t>
            </a:r>
            <a:br>
              <a:rPr b="0" i="0" lang="zh-CN" sz="3000" u="none" cap="none" strike="noStrike">
                <a:solidFill>
                  <a:schemeClr val="accent3"/>
                </a:solidFill>
                <a:latin typeface="Alfa Slab One"/>
                <a:ea typeface="Alfa Slab One"/>
                <a:cs typeface="Alfa Slab One"/>
                <a:sym typeface="Alfa Slab One"/>
              </a:rPr>
            </a:br>
            <a:endParaRPr b="0" i="0" sz="3000" u="none" cap="none" strike="noStrike">
              <a:solidFill>
                <a:schemeClr val="accent3"/>
              </a:solidFill>
              <a:latin typeface="Alfa Slab One"/>
              <a:ea typeface="Alfa Slab One"/>
              <a:cs typeface="Alfa Slab One"/>
              <a:sym typeface="Alfa Slab One"/>
            </a:endParaRPr>
          </a:p>
        </p:txBody>
      </p:sp>
      <p:sp>
        <p:nvSpPr>
          <p:cNvPr id="261" name="Google Shape;261;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PRESS = 697814.1</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SSE = 696355</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PRESS is Only Slightly Larger Than SSE </a:t>
            </a:r>
            <a:endParaRPr/>
          </a:p>
          <a:p>
            <a:pPr indent="-228600" lvl="0" marL="45720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sp>
        <p:nvSpPr>
          <p:cNvPr id="262" name="Google Shape;262;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Cross Validation - 10-fold</a:t>
            </a:r>
            <a:br>
              <a:rPr b="0" i="0" lang="zh-CN" sz="3000" u="none" cap="none" strike="noStrike">
                <a:solidFill>
                  <a:schemeClr val="accent3"/>
                </a:solidFill>
                <a:latin typeface="Alfa Slab One"/>
                <a:ea typeface="Alfa Slab One"/>
                <a:cs typeface="Alfa Slab One"/>
                <a:sym typeface="Alfa Slab One"/>
              </a:rPr>
            </a:br>
            <a:endParaRPr b="0" i="0" sz="3000" u="none" cap="none" strike="noStrike">
              <a:solidFill>
                <a:schemeClr val="accent3"/>
              </a:solidFill>
              <a:latin typeface="Alfa Slab One"/>
              <a:ea typeface="Alfa Slab One"/>
              <a:cs typeface="Alfa Slab One"/>
              <a:sym typeface="Alfa Slab One"/>
            </a:endParaRPr>
          </a:p>
        </p:txBody>
      </p:sp>
      <p:sp>
        <p:nvSpPr>
          <p:cNvPr id="268" name="Google Shape;268;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MSE = 58.51721</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Average MSPR = 58.59942</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They are Fairly Close</a:t>
            </a:r>
            <a:endParaRPr/>
          </a:p>
          <a:p>
            <a:pPr indent="-228600" lvl="0" marL="45720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a:p>
            <a:pPr indent="-228600" lvl="0" marL="45720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dk2"/>
              </a:buClr>
              <a:buSzPts val="1800"/>
              <a:buFont typeface="Proxima Nova"/>
              <a:buNone/>
            </a:pPr>
            <a:r>
              <a:rPr b="0" i="0" lang="zh-CN" sz="1800" u="none" cap="none" strike="noStrike">
                <a:solidFill>
                  <a:schemeClr val="dk2"/>
                </a:solidFill>
                <a:latin typeface="Proxima Nova"/>
                <a:ea typeface="Proxima Nova"/>
                <a:cs typeface="Proxima Nova"/>
                <a:sym typeface="Proxima Nova"/>
              </a:rPr>
              <a:t>Conclusion From CV:</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Our Model Has Good Predictability</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Above Statements are Subjective Comment</a:t>
            </a:r>
            <a:endParaRPr b="0" i="0" sz="1800" u="none" cap="none" strike="noStrike">
              <a:solidFill>
                <a:schemeClr val="dk2"/>
              </a:solidFill>
              <a:latin typeface="Proxima Nova"/>
              <a:ea typeface="Proxima Nova"/>
              <a:cs typeface="Proxima Nova"/>
              <a:sym typeface="Proxima Nova"/>
            </a:endParaRPr>
          </a:p>
        </p:txBody>
      </p:sp>
      <p:sp>
        <p:nvSpPr>
          <p:cNvPr id="269" name="Google Shape;26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Remedial Actions</a:t>
            </a:r>
            <a:endParaRPr b="0" i="0" sz="3000" u="none" cap="none" strike="noStrike">
              <a:solidFill>
                <a:schemeClr val="accent3"/>
              </a:solidFill>
              <a:latin typeface="Alfa Slab One"/>
              <a:ea typeface="Alfa Slab One"/>
              <a:cs typeface="Alfa Slab One"/>
              <a:sym typeface="Alfa Slab One"/>
            </a:endParaRPr>
          </a:p>
        </p:txBody>
      </p:sp>
      <p:sp>
        <p:nvSpPr>
          <p:cNvPr id="275" name="Google Shape;275;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Try Other Variables: Continuous SES</a:t>
            </a:r>
            <a:endParaRPr b="0" i="0" sz="1800" u="none" cap="none" strike="noStrike">
              <a:solidFill>
                <a:schemeClr val="dk2"/>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pic>
        <p:nvPicPr>
          <p:cNvPr id="276" name="Google Shape;276;p45"/>
          <p:cNvPicPr preferRelativeResize="0"/>
          <p:nvPr/>
        </p:nvPicPr>
        <p:blipFill rotWithShape="1">
          <a:blip r:embed="rId3">
            <a:alphaModFix/>
          </a:blip>
          <a:srcRect b="0" l="0" r="0" t="0"/>
          <a:stretch/>
        </p:blipFill>
        <p:spPr>
          <a:xfrm>
            <a:off x="496131" y="1832339"/>
            <a:ext cx="3066554" cy="2682472"/>
          </a:xfrm>
          <a:prstGeom prst="rect">
            <a:avLst/>
          </a:prstGeom>
          <a:noFill/>
          <a:ln>
            <a:noFill/>
          </a:ln>
        </p:spPr>
      </p:pic>
      <p:pic>
        <p:nvPicPr>
          <p:cNvPr id="277" name="Google Shape;277;p45"/>
          <p:cNvPicPr preferRelativeResize="0"/>
          <p:nvPr/>
        </p:nvPicPr>
        <p:blipFill rotWithShape="1">
          <a:blip r:embed="rId4">
            <a:alphaModFix/>
          </a:blip>
          <a:srcRect b="0" l="0" r="0" t="0"/>
          <a:stretch/>
        </p:blipFill>
        <p:spPr>
          <a:xfrm>
            <a:off x="3886689" y="1564091"/>
            <a:ext cx="4487045" cy="3218967"/>
          </a:xfrm>
          <a:prstGeom prst="rect">
            <a:avLst/>
          </a:prstGeom>
          <a:noFill/>
          <a:ln>
            <a:noFill/>
          </a:ln>
        </p:spPr>
      </p:pic>
      <p:sp>
        <p:nvSpPr>
          <p:cNvPr id="278" name="Google Shape;278;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Continuous SES</a:t>
            </a:r>
            <a:endParaRPr b="0" i="0" sz="3000" u="none" cap="none" strike="noStrike">
              <a:solidFill>
                <a:schemeClr val="accent3"/>
              </a:solidFill>
              <a:latin typeface="Alfa Slab One"/>
              <a:ea typeface="Alfa Slab One"/>
              <a:cs typeface="Alfa Slab One"/>
              <a:sym typeface="Alfa Slab One"/>
            </a:endParaRPr>
          </a:p>
        </p:txBody>
      </p:sp>
      <p:sp>
        <p:nvSpPr>
          <p:cNvPr id="284" name="Google Shape;284;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Compare Coefficients</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Except Terms About SES, Others are Very Similar</a:t>
            </a:r>
            <a:endParaRPr b="0" i="0" sz="1800" u="none" cap="none" strike="noStrike">
              <a:solidFill>
                <a:schemeClr val="dk2"/>
              </a:solidFill>
              <a:latin typeface="Proxima Nova"/>
              <a:ea typeface="Proxima Nova"/>
              <a:cs typeface="Proxima Nova"/>
              <a:sym typeface="Proxima Nova"/>
            </a:endParaRPr>
          </a:p>
        </p:txBody>
      </p:sp>
      <p:pic>
        <p:nvPicPr>
          <p:cNvPr id="285" name="Google Shape;285;p46"/>
          <p:cNvPicPr preferRelativeResize="0"/>
          <p:nvPr/>
        </p:nvPicPr>
        <p:blipFill rotWithShape="1">
          <a:blip r:embed="rId3">
            <a:alphaModFix/>
          </a:blip>
          <a:srcRect b="0" l="0" r="0" t="0"/>
          <a:stretch/>
        </p:blipFill>
        <p:spPr>
          <a:xfrm>
            <a:off x="0" y="2325964"/>
            <a:ext cx="4553339" cy="1739369"/>
          </a:xfrm>
          <a:prstGeom prst="rect">
            <a:avLst/>
          </a:prstGeom>
          <a:noFill/>
          <a:ln>
            <a:noFill/>
          </a:ln>
        </p:spPr>
      </p:pic>
      <p:pic>
        <p:nvPicPr>
          <p:cNvPr id="286" name="Google Shape;286;p46"/>
          <p:cNvPicPr preferRelativeResize="0"/>
          <p:nvPr/>
        </p:nvPicPr>
        <p:blipFill rotWithShape="1">
          <a:blip r:embed="rId4">
            <a:alphaModFix/>
          </a:blip>
          <a:srcRect b="0" l="0" r="0" t="0"/>
          <a:stretch/>
        </p:blipFill>
        <p:spPr>
          <a:xfrm>
            <a:off x="4350284" y="2325964"/>
            <a:ext cx="4427604" cy="1187012"/>
          </a:xfrm>
          <a:prstGeom prst="rect">
            <a:avLst/>
          </a:prstGeom>
          <a:noFill/>
          <a:ln>
            <a:noFill/>
          </a:ln>
        </p:spPr>
      </p:pic>
      <p:sp>
        <p:nvSpPr>
          <p:cNvPr id="287" name="Google Shape;287;p46"/>
          <p:cNvSpPr txBox="1"/>
          <p:nvPr/>
        </p:nvSpPr>
        <p:spPr>
          <a:xfrm>
            <a:off x="0" y="1916304"/>
            <a:ext cx="286070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rgbClr val="000000"/>
                </a:solidFill>
                <a:latin typeface="Arial"/>
                <a:ea typeface="Arial"/>
                <a:cs typeface="Arial"/>
                <a:sym typeface="Arial"/>
              </a:rPr>
              <a:t>Continuous SES:</a:t>
            </a:r>
            <a:endParaRPr b="0" i="0" sz="1400" u="none" cap="none" strike="noStrike">
              <a:solidFill>
                <a:srgbClr val="000000"/>
              </a:solidFill>
              <a:latin typeface="Arial"/>
              <a:ea typeface="Arial"/>
              <a:cs typeface="Arial"/>
              <a:sym typeface="Arial"/>
            </a:endParaRPr>
          </a:p>
        </p:txBody>
      </p:sp>
      <p:sp>
        <p:nvSpPr>
          <p:cNvPr id="288" name="Google Shape;288;p46"/>
          <p:cNvSpPr txBox="1"/>
          <p:nvPr/>
        </p:nvSpPr>
        <p:spPr>
          <a:xfrm>
            <a:off x="4394718" y="1984499"/>
            <a:ext cx="234664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solidFill>
                  <a:srgbClr val="000000"/>
                </a:solidFill>
                <a:latin typeface="Arial"/>
                <a:ea typeface="Arial"/>
                <a:cs typeface="Arial"/>
                <a:sym typeface="Arial"/>
              </a:rPr>
              <a:t>Categorical SES:</a:t>
            </a:r>
            <a:endParaRPr b="0" i="0" sz="1400" u="none" cap="none" strike="noStrike">
              <a:solidFill>
                <a:srgbClr val="000000"/>
              </a:solidFill>
              <a:latin typeface="Arial"/>
              <a:ea typeface="Arial"/>
              <a:cs typeface="Arial"/>
              <a:sym typeface="Arial"/>
            </a:endParaRPr>
          </a:p>
        </p:txBody>
      </p:sp>
      <p:sp>
        <p:nvSpPr>
          <p:cNvPr id="289" name="Google Shape;289;p46"/>
          <p:cNvSpPr/>
          <p:nvPr/>
        </p:nvSpPr>
        <p:spPr>
          <a:xfrm>
            <a:off x="1539551" y="2325964"/>
            <a:ext cx="1321157" cy="361252"/>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p46"/>
          <p:cNvSpPr/>
          <p:nvPr/>
        </p:nvSpPr>
        <p:spPr>
          <a:xfrm>
            <a:off x="5826967" y="2388637"/>
            <a:ext cx="835090" cy="335902"/>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p46"/>
          <p:cNvSpPr/>
          <p:nvPr/>
        </p:nvSpPr>
        <p:spPr>
          <a:xfrm>
            <a:off x="615821" y="3703491"/>
            <a:ext cx="1082351" cy="314427"/>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2" name="Google Shape;29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12538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Continuous SES</a:t>
            </a:r>
            <a:endParaRPr b="0" i="0" sz="3000" u="none" cap="none" strike="noStrike">
              <a:solidFill>
                <a:schemeClr val="accent3"/>
              </a:solidFill>
              <a:latin typeface="Alfa Slab One"/>
              <a:ea typeface="Alfa Slab One"/>
              <a:cs typeface="Alfa Slab One"/>
              <a:sym typeface="Alfa Slab One"/>
            </a:endParaRPr>
          </a:p>
        </p:txBody>
      </p:sp>
      <p:sp>
        <p:nvSpPr>
          <p:cNvPr id="298" name="Google Shape;298;p47"/>
          <p:cNvSpPr txBox="1"/>
          <p:nvPr>
            <p:ph idx="1" type="body"/>
          </p:nvPr>
        </p:nvSpPr>
        <p:spPr>
          <a:xfrm>
            <a:off x="311700" y="643813"/>
            <a:ext cx="8520600" cy="3794434"/>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VIF and Summary</a:t>
            </a:r>
            <a:endParaRPr/>
          </a:p>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Should We Make SES Piecewise?</a:t>
            </a:r>
            <a:endParaRPr b="0" i="0" sz="1800" u="none" cap="none" strike="noStrike">
              <a:solidFill>
                <a:schemeClr val="dk2"/>
              </a:solidFill>
              <a:latin typeface="Proxima Nova"/>
              <a:ea typeface="Proxima Nova"/>
              <a:cs typeface="Proxima Nova"/>
              <a:sym typeface="Proxima Nova"/>
            </a:endParaRPr>
          </a:p>
        </p:txBody>
      </p:sp>
      <p:pic>
        <p:nvPicPr>
          <p:cNvPr id="299" name="Google Shape;299;p47"/>
          <p:cNvPicPr preferRelativeResize="0"/>
          <p:nvPr/>
        </p:nvPicPr>
        <p:blipFill rotWithShape="1">
          <a:blip r:embed="rId3">
            <a:alphaModFix/>
          </a:blip>
          <a:srcRect b="0" l="0" r="0" t="0"/>
          <a:stretch/>
        </p:blipFill>
        <p:spPr>
          <a:xfrm>
            <a:off x="311700" y="1707331"/>
            <a:ext cx="4508145" cy="3298542"/>
          </a:xfrm>
          <a:prstGeom prst="rect">
            <a:avLst/>
          </a:prstGeom>
          <a:noFill/>
          <a:ln>
            <a:noFill/>
          </a:ln>
        </p:spPr>
      </p:pic>
      <p:pic>
        <p:nvPicPr>
          <p:cNvPr id="300" name="Google Shape;300;p47"/>
          <p:cNvPicPr preferRelativeResize="0"/>
          <p:nvPr/>
        </p:nvPicPr>
        <p:blipFill rotWithShape="1">
          <a:blip r:embed="rId4">
            <a:alphaModFix/>
          </a:blip>
          <a:srcRect b="0" l="0" r="0" t="0"/>
          <a:stretch/>
        </p:blipFill>
        <p:spPr>
          <a:xfrm>
            <a:off x="4819845" y="1830566"/>
            <a:ext cx="4240209" cy="1729063"/>
          </a:xfrm>
          <a:prstGeom prst="rect">
            <a:avLst/>
          </a:prstGeom>
          <a:noFill/>
          <a:ln>
            <a:noFill/>
          </a:ln>
        </p:spPr>
      </p:pic>
      <p:sp>
        <p:nvSpPr>
          <p:cNvPr id="301" name="Google Shape;301;p47"/>
          <p:cNvSpPr/>
          <p:nvPr/>
        </p:nvSpPr>
        <p:spPr>
          <a:xfrm>
            <a:off x="480527" y="3839547"/>
            <a:ext cx="4035489" cy="191277"/>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2" name="Google Shape;302;p47"/>
          <p:cNvSpPr/>
          <p:nvPr/>
        </p:nvSpPr>
        <p:spPr>
          <a:xfrm>
            <a:off x="5071188" y="2090057"/>
            <a:ext cx="2258008" cy="13995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3" name="Google Shape;303;p47"/>
          <p:cNvSpPr/>
          <p:nvPr/>
        </p:nvSpPr>
        <p:spPr>
          <a:xfrm>
            <a:off x="5071188" y="3345024"/>
            <a:ext cx="2258008" cy="13062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4" name="Google Shape;30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246386" y="57126"/>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Conclusion </a:t>
            </a:r>
            <a:endParaRPr b="0" i="0" sz="3000" u="none" cap="none" strike="noStrike">
              <a:solidFill>
                <a:schemeClr val="accent3"/>
              </a:solidFill>
              <a:latin typeface="Alfa Slab One"/>
              <a:ea typeface="Alfa Slab One"/>
              <a:cs typeface="Alfa Slab One"/>
              <a:sym typeface="Alfa Slab One"/>
            </a:endParaRPr>
          </a:p>
        </p:txBody>
      </p:sp>
      <p:sp>
        <p:nvSpPr>
          <p:cNvPr id="310" name="Google Shape;310;p48"/>
          <p:cNvSpPr txBox="1"/>
          <p:nvPr>
            <p:ph idx="1" type="body"/>
          </p:nvPr>
        </p:nvSpPr>
        <p:spPr>
          <a:xfrm>
            <a:off x="246386" y="573451"/>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Important Findings</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600"/>
              </a:spcBef>
              <a:spcAft>
                <a:spcPts val="0"/>
              </a:spcAft>
              <a:buClr>
                <a:schemeClr val="dk2"/>
              </a:buClr>
              <a:buSzPts val="1800"/>
              <a:buFont typeface="Noto Sans Symbols"/>
              <a:buChar char="➢"/>
            </a:pPr>
            <a:r>
              <a:rPr b="0" i="0" lang="zh-CN" sz="1800" u="none" cap="none" strike="noStrike">
                <a:solidFill>
                  <a:schemeClr val="dk2"/>
                </a:solidFill>
                <a:latin typeface="Proxima Nova"/>
                <a:ea typeface="Proxima Nova"/>
                <a:cs typeface="Proxima Nova"/>
                <a:sym typeface="Proxima Nova"/>
              </a:rPr>
              <a:t>Race, Gender, SES, Time of Class, Age, School, Motor Skill are Important    Factors Influencing Test Score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600"/>
              </a:spcBef>
              <a:spcAft>
                <a:spcPts val="0"/>
              </a:spcAft>
              <a:buClr>
                <a:schemeClr val="dk2"/>
              </a:buClr>
              <a:buSzPts val="1800"/>
              <a:buFont typeface="Noto Sans Symbols"/>
              <a:buChar char="➢"/>
            </a:pPr>
            <a:r>
              <a:rPr b="0" i="0" lang="zh-CN" sz="1800" u="none" cap="none" strike="noStrike">
                <a:solidFill>
                  <a:schemeClr val="dk2"/>
                </a:solidFill>
                <a:latin typeface="Proxima Nova"/>
                <a:ea typeface="Proxima Nova"/>
                <a:cs typeface="Proxima Nova"/>
                <a:sym typeface="Proxima Nova"/>
              </a:rPr>
              <a:t>The Data Set May Should Include More Factor/Factors</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600"/>
              </a:spcBef>
              <a:spcAft>
                <a:spcPts val="0"/>
              </a:spcAft>
              <a:buClr>
                <a:schemeClr val="dk2"/>
              </a:buClr>
              <a:buSzPts val="1800"/>
              <a:buFont typeface="Noto Sans Symbols"/>
              <a:buChar char="➢"/>
            </a:pPr>
            <a:r>
              <a:rPr lang="zh-CN"/>
              <a:t>SES May Deserve Some Further Study</a:t>
            </a:r>
            <a:endParaRPr/>
          </a:p>
          <a:p>
            <a:pPr indent="-342900" lvl="0" marL="457200" marR="0" rtl="0" algn="l">
              <a:lnSpc>
                <a:spcPct val="115000"/>
              </a:lnSpc>
              <a:spcBef>
                <a:spcPts val="220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Future Research</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1600"/>
              </a:spcBef>
              <a:spcAft>
                <a:spcPts val="0"/>
              </a:spcAft>
              <a:buClr>
                <a:schemeClr val="dk2"/>
              </a:buClr>
              <a:buSzPts val="1800"/>
              <a:buFont typeface="Noto Sans Symbols"/>
              <a:buChar char="➢"/>
            </a:pPr>
            <a:r>
              <a:rPr b="0" i="0" lang="zh-CN" sz="1800" u="none" cap="none" strike="noStrike">
                <a:solidFill>
                  <a:schemeClr val="dk2"/>
                </a:solidFill>
                <a:latin typeface="Proxima Nova"/>
                <a:ea typeface="Proxima Nova"/>
                <a:cs typeface="Proxima Nova"/>
                <a:sym typeface="Proxima Nova"/>
              </a:rPr>
              <a:t>More Factor/Factors’ Data Should be Collected</a:t>
            </a:r>
            <a:endParaRPr/>
          </a:p>
          <a:p>
            <a:pPr indent="-342900" lvl="0" marL="457200" marR="0" rtl="0" algn="l">
              <a:lnSpc>
                <a:spcPct val="115000"/>
              </a:lnSpc>
              <a:spcBef>
                <a:spcPts val="1600"/>
              </a:spcBef>
              <a:spcAft>
                <a:spcPts val="0"/>
              </a:spcAft>
              <a:buClr>
                <a:schemeClr val="dk2"/>
              </a:buClr>
              <a:buSzPts val="1800"/>
              <a:buFont typeface="Noto Sans Symbols"/>
              <a:buChar char="➢"/>
            </a:pPr>
            <a:r>
              <a:rPr b="0" i="0" lang="zh-CN" sz="1800" u="none" cap="none" strike="noStrike">
                <a:solidFill>
                  <a:schemeClr val="dk2"/>
                </a:solidFill>
                <a:latin typeface="Proxima Nova"/>
                <a:ea typeface="Proxima Nova"/>
                <a:cs typeface="Proxima Nova"/>
                <a:sym typeface="Proxima Nova"/>
              </a:rPr>
              <a:t>The Unevenly Distributed Data Points of Variables Could Cause Problems</a:t>
            </a:r>
            <a:endParaRPr/>
          </a:p>
          <a:p>
            <a:pPr indent="-342900" lvl="0" marL="457200" marR="0" rtl="0" algn="l">
              <a:lnSpc>
                <a:spcPct val="115000"/>
              </a:lnSpc>
              <a:spcBef>
                <a:spcPts val="1600"/>
              </a:spcBef>
              <a:spcAft>
                <a:spcPts val="0"/>
              </a:spcAft>
              <a:buClr>
                <a:schemeClr val="dk2"/>
              </a:buClr>
              <a:buSzPts val="1800"/>
              <a:buFont typeface="Noto Sans Symbols"/>
              <a:buChar char="➢"/>
            </a:pPr>
            <a:r>
              <a:rPr b="0" i="0" lang="zh-CN" sz="1800" u="none" cap="none" strike="noStrike">
                <a:solidFill>
                  <a:schemeClr val="dk2"/>
                </a:solidFill>
                <a:latin typeface="Proxima Nova"/>
                <a:ea typeface="Proxima Nova"/>
                <a:cs typeface="Proxima Nova"/>
                <a:sym typeface="Proxima Nova"/>
              </a:rPr>
              <a:t>Interaction Term Investigation</a:t>
            </a:r>
            <a:endParaRPr/>
          </a:p>
          <a:p>
            <a:pPr indent="-342900" lvl="0" marL="457200" marR="0" rtl="0" algn="l">
              <a:lnSpc>
                <a:spcPct val="115000"/>
              </a:lnSpc>
              <a:spcBef>
                <a:spcPts val="1600"/>
              </a:spcBef>
              <a:spcAft>
                <a:spcPts val="0"/>
              </a:spcAft>
              <a:buClr>
                <a:schemeClr val="dk2"/>
              </a:buClr>
              <a:buSzPts val="1800"/>
              <a:buFont typeface="Noto Sans Symbols"/>
              <a:buChar char="➢"/>
            </a:pPr>
            <a:r>
              <a:rPr b="0" i="0" lang="zh-CN" sz="1800" u="none" cap="none" strike="noStrike">
                <a:solidFill>
                  <a:schemeClr val="dk2"/>
                </a:solidFill>
                <a:latin typeface="Proxima Nova"/>
                <a:ea typeface="Proxima Nova"/>
                <a:cs typeface="Proxima Nova"/>
                <a:sym typeface="Proxima Nova"/>
              </a:rPr>
              <a:t>More Different and Advanced Analysis</a:t>
            </a:r>
            <a:endParaRPr b="0" i="0" sz="1800" u="none" cap="none" strike="noStrike">
              <a:solidFill>
                <a:schemeClr val="dk2"/>
              </a:solidFill>
              <a:latin typeface="Proxima Nova"/>
              <a:ea typeface="Proxima Nova"/>
              <a:cs typeface="Proxima Nova"/>
              <a:sym typeface="Proxima Nova"/>
            </a:endParaRPr>
          </a:p>
        </p:txBody>
      </p:sp>
      <p:sp>
        <p:nvSpPr>
          <p:cNvPr id="311" name="Google Shape;31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Preview</a:t>
            </a:r>
            <a:endParaRPr/>
          </a:p>
        </p:txBody>
      </p:sp>
      <p:sp>
        <p:nvSpPr>
          <p:cNvPr id="114" name="Google Shape;11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zh-CN" sz="3000"/>
              <a:t>Introduction</a:t>
            </a:r>
            <a:endParaRPr sz="3000"/>
          </a:p>
          <a:p>
            <a:pPr indent="-419100" lvl="0" marL="457200" rtl="0" algn="l">
              <a:spcBef>
                <a:spcPts val="0"/>
              </a:spcBef>
              <a:spcAft>
                <a:spcPts val="0"/>
              </a:spcAft>
              <a:buSzPts val="3000"/>
              <a:buChar char="●"/>
            </a:pPr>
            <a:r>
              <a:rPr lang="zh-CN" sz="3000"/>
              <a:t>Assumption checking </a:t>
            </a:r>
            <a:endParaRPr sz="3000"/>
          </a:p>
          <a:p>
            <a:pPr indent="-419100" lvl="0" marL="457200" rtl="0" algn="l">
              <a:spcBef>
                <a:spcPts val="0"/>
              </a:spcBef>
              <a:spcAft>
                <a:spcPts val="0"/>
              </a:spcAft>
              <a:buSzPts val="3000"/>
              <a:buChar char="●"/>
            </a:pPr>
            <a:r>
              <a:rPr lang="zh-CN" sz="3000"/>
              <a:t>Variable selection and model building</a:t>
            </a:r>
            <a:endParaRPr sz="3000"/>
          </a:p>
          <a:p>
            <a:pPr indent="-419100" lvl="0" marL="457200" rtl="0" algn="l">
              <a:spcBef>
                <a:spcPts val="0"/>
              </a:spcBef>
              <a:spcAft>
                <a:spcPts val="0"/>
              </a:spcAft>
              <a:buSzPts val="3000"/>
              <a:buChar char="●"/>
            </a:pPr>
            <a:r>
              <a:rPr lang="zh-CN" sz="3000"/>
              <a:t>Dignostics and evaluation</a:t>
            </a:r>
            <a:endParaRPr sz="3000"/>
          </a:p>
          <a:p>
            <a:pPr indent="-419100" lvl="0" marL="457200" rtl="0" algn="l">
              <a:spcBef>
                <a:spcPts val="0"/>
              </a:spcBef>
              <a:spcAft>
                <a:spcPts val="0"/>
              </a:spcAft>
              <a:buSzPts val="3000"/>
              <a:buChar char="●"/>
            </a:pPr>
            <a:r>
              <a:rPr lang="zh-CN" sz="3000"/>
              <a:t>Remidies</a:t>
            </a:r>
            <a:endParaRPr sz="3000"/>
          </a:p>
          <a:p>
            <a:pPr indent="-419100" lvl="0" marL="457200" rtl="0" algn="l">
              <a:spcBef>
                <a:spcPts val="0"/>
              </a:spcBef>
              <a:spcAft>
                <a:spcPts val="0"/>
              </a:spcAft>
              <a:buSzPts val="3000"/>
              <a:buChar char="●"/>
            </a:pPr>
            <a:r>
              <a:rPr lang="zh-CN" sz="3000"/>
              <a:t>Conclusions</a:t>
            </a:r>
            <a:endParaRPr sz="3000"/>
          </a:p>
        </p:txBody>
      </p:sp>
      <p:sp>
        <p:nvSpPr>
          <p:cNvPr id="115" name="Google Shape;11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Sample &amp; Data Source</a:t>
            </a:r>
            <a:endParaRPr b="0" i="0" sz="3000" u="none" cap="none" strike="noStrike">
              <a:solidFill>
                <a:schemeClr val="accent3"/>
              </a:solidFill>
              <a:latin typeface="Alfa Slab One"/>
              <a:ea typeface="Alfa Slab One"/>
              <a:cs typeface="Alfa Slab One"/>
              <a:sym typeface="Alfa Slab One"/>
            </a:endParaRPr>
          </a:p>
        </p:txBody>
      </p:sp>
      <p:sp>
        <p:nvSpPr>
          <p:cNvPr id="121" name="Google Shape;12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u="none" cap="none" strike="noStrike">
                <a:solidFill>
                  <a:schemeClr val="dk2"/>
                </a:solidFill>
                <a:latin typeface="Proxima Nova"/>
                <a:ea typeface="Proxima Nova"/>
                <a:cs typeface="Proxima Nova"/>
                <a:sym typeface="Proxima Nova"/>
              </a:rPr>
              <a:t>Data is from National Center for Education Statistics (NCES, publicly available) </a:t>
            </a:r>
            <a:endParaRPr b="0" i="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a:p>
          <a:p>
            <a:pPr indent="-342900" lvl="0" marL="457200" rtl="0" algn="l">
              <a:spcBef>
                <a:spcPts val="0"/>
              </a:spcBef>
              <a:spcAft>
                <a:spcPts val="0"/>
              </a:spcAft>
              <a:buClr>
                <a:schemeClr val="dk2"/>
              </a:buClr>
              <a:buSzPts val="1800"/>
              <a:buFont typeface="Proxima Nova"/>
              <a:buChar char="●"/>
            </a:pPr>
            <a:r>
              <a:rPr i="1" lang="zh-CN"/>
              <a:t>n </a:t>
            </a:r>
            <a:r>
              <a:rPr lang="zh-CN"/>
              <a:t>= 11,912 kindergarten children from public and private schools across the United States of America with diverse  background of  gender, race, family social-economic and health status, etc,.</a:t>
            </a:r>
            <a:endParaRPr b="1"/>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425075" y="138150"/>
            <a:ext cx="8416800" cy="55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lang="zh-CN"/>
              <a:t>Candidate</a:t>
            </a:r>
            <a:r>
              <a:rPr b="0" i="0" lang="zh-CN" sz="3000" u="none" cap="none" strike="noStrike">
                <a:solidFill>
                  <a:schemeClr val="accent3"/>
                </a:solidFill>
                <a:latin typeface="Alfa Slab One"/>
                <a:ea typeface="Alfa Slab One"/>
                <a:cs typeface="Alfa Slab One"/>
                <a:sym typeface="Alfa Slab One"/>
              </a:rPr>
              <a:t> variables	</a:t>
            </a:r>
            <a:endParaRPr b="0" i="0" sz="3000" u="none" cap="none" strike="noStrike">
              <a:solidFill>
                <a:schemeClr val="accent3"/>
              </a:solidFill>
              <a:latin typeface="Alfa Slab One"/>
              <a:ea typeface="Alfa Slab One"/>
              <a:cs typeface="Alfa Slab One"/>
              <a:sym typeface="Alfa Slab One"/>
            </a:endParaRPr>
          </a:p>
        </p:txBody>
      </p:sp>
      <p:graphicFrame>
        <p:nvGraphicFramePr>
          <p:cNvPr id="128" name="Google Shape;128;p28"/>
          <p:cNvGraphicFramePr/>
          <p:nvPr/>
        </p:nvGraphicFramePr>
        <p:xfrm>
          <a:off x="611200" y="934280"/>
          <a:ext cx="3000000" cy="3000000"/>
        </p:xfrm>
        <a:graphic>
          <a:graphicData uri="http://schemas.openxmlformats.org/drawingml/2006/table">
            <a:tbl>
              <a:tblPr>
                <a:noFill/>
                <a:tableStyleId>{70521C56-84B6-4C6D-BE92-56CE4EAD828A}</a:tableStyleId>
              </a:tblPr>
              <a:tblGrid>
                <a:gridCol w="2189550"/>
                <a:gridCol w="4057900"/>
                <a:gridCol w="1773125"/>
              </a:tblGrid>
              <a:tr h="385100">
                <a:tc>
                  <a:txBody>
                    <a:bodyPr/>
                    <a:lstStyle/>
                    <a:p>
                      <a:pPr indent="0" lvl="0" marL="0" marR="0" rtl="0" algn="ctr">
                        <a:lnSpc>
                          <a:spcPct val="100000"/>
                        </a:lnSpc>
                        <a:spcBef>
                          <a:spcPts val="0"/>
                        </a:spcBef>
                        <a:spcAft>
                          <a:spcPts val="0"/>
                        </a:spcAft>
                        <a:buClr>
                          <a:srgbClr val="000000"/>
                        </a:buClr>
                        <a:buSzPts val="1200"/>
                        <a:buFont typeface="Arial"/>
                        <a:buNone/>
                      </a:pPr>
                      <a:r>
                        <a:rPr lang="zh-CN" sz="1200" u="none" cap="none" strike="noStrike"/>
                        <a:t>Variables </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zh-CN" sz="1200" u="none" cap="none" strike="noStrike"/>
                        <a:t>Label </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zh-CN" sz="1200" u="none" cap="none" strike="noStrike"/>
                        <a:t>Type</a:t>
                      </a:r>
                      <a:endParaRPr b="1" sz="1200" u="none" cap="none" strike="noStrike"/>
                    </a:p>
                  </a:txBody>
                  <a:tcPr marT="91425" marB="91425" marR="91425" marL="91425"/>
                </a:tc>
              </a:tr>
              <a:tr h="310700">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General Knowledge Score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T-score (Standardized, 0-100)</a:t>
                      </a:r>
                      <a:endParaRPr sz="1200" u="none" cap="none" strike="noStrike"/>
                    </a:p>
                  </a:txBody>
                  <a:tcPr marT="91425" marB="91425" marR="91425" marL="91425"/>
                </a:tc>
                <a:tc rowSpan="4">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zh-CN" sz="1200" u="none" cap="none" strike="noStrike"/>
                        <a:t>Continuous </a:t>
                      </a:r>
                      <a:endParaRPr sz="1200" u="none" cap="none" strike="noStrike"/>
                    </a:p>
                  </a:txBody>
                  <a:tcPr marT="91425" marB="91425" marR="91425" marL="91425"/>
                </a:tc>
              </a:tr>
              <a:tr h="322800">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Age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54 - 79 (months) -- 4.</a:t>
                      </a:r>
                      <a:r>
                        <a:rPr lang="zh-CN" sz="1200"/>
                        <a:t>5 - 6.6-year old </a:t>
                      </a:r>
                      <a:endParaRPr sz="1200" u="none" cap="none" strike="noStrike"/>
                    </a:p>
                  </a:txBody>
                  <a:tcPr marT="91425" marB="91425" marR="91425" marL="91425"/>
                </a:tc>
                <a:tc vMerge="1"/>
              </a:tr>
              <a:tr h="322800">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TV watched at weekdays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0 - 20 hours </a:t>
                      </a:r>
                      <a:endParaRPr sz="1200" u="none" cap="none" strike="noStrike"/>
                    </a:p>
                  </a:txBody>
                  <a:tcPr marT="91425" marB="91425" marR="91425" marL="91425"/>
                </a:tc>
                <a:tc vMerge="1"/>
              </a:tr>
              <a:tr h="331950">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TV watched at weekends</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0 - 44 hours </a:t>
                      </a:r>
                      <a:endParaRPr sz="1200" u="none" cap="none" strike="noStrike"/>
                    </a:p>
                  </a:txBody>
                  <a:tcPr marT="91425" marB="91425" marR="91425" marL="91425"/>
                </a:tc>
                <a:tc vMerge="1"/>
              </a:tr>
              <a:tr h="321300">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Race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White, African American, Asian, Latino, Others </a:t>
                      </a:r>
                      <a:endParaRPr sz="1200" u="none" cap="none" strike="noStrike"/>
                    </a:p>
                  </a:txBody>
                  <a:tcPr marT="91425" marB="91425" marR="91425" marL="91425"/>
                </a:tc>
                <a:tc rowSpan="4">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zh-CN" sz="1200" u="none" cap="none" strike="noStrike"/>
                        <a:t>Nominial </a:t>
                      </a:r>
                      <a:endParaRPr sz="1200" u="none" cap="none" strike="noStrike"/>
                    </a:p>
                  </a:txBody>
                  <a:tcPr marT="91425" marB="91425" marR="91425" marL="91425"/>
                </a:tc>
              </a:tr>
              <a:tr h="321300">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Gender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Female, Male </a:t>
                      </a:r>
                      <a:endParaRPr sz="1200" u="none" cap="none" strike="noStrike"/>
                    </a:p>
                  </a:txBody>
                  <a:tcPr marT="91425" marB="91425" marR="91425" marL="91425"/>
                </a:tc>
                <a:tc vMerge="1"/>
              </a:tr>
              <a:tr h="289450">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School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Public, Private </a:t>
                      </a:r>
                      <a:endParaRPr sz="1200" u="none" cap="none" strike="noStrike"/>
                    </a:p>
                  </a:txBody>
                  <a:tcPr marT="91425" marB="91425" marR="91425" marL="91425"/>
                </a:tc>
                <a:tc vMerge="1"/>
              </a:tr>
              <a:tr h="276175">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Kindergarden Class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Morning, Afternoon, All-day </a:t>
                      </a:r>
                      <a:endParaRPr sz="1200" u="none" cap="none" strike="noStrike"/>
                    </a:p>
                  </a:txBody>
                  <a:tcPr marT="91425" marB="91425" marR="91425" marL="91425"/>
                </a:tc>
                <a:tc vMerge="1"/>
              </a:tr>
              <a:tr h="273675">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Social Economic Status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Low to High (1-5)</a:t>
                      </a:r>
                      <a:endParaRPr sz="1200" u="none" cap="none" strike="noStrike"/>
                    </a:p>
                  </a:txBody>
                  <a:tcPr marT="91425" marB="91425" marR="91425" marL="91425"/>
                </a:tc>
                <a:tc rowSpan="2">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zh-CN" sz="1200" u="none" cap="none" strike="noStrike"/>
                        <a:t>Ordinal </a:t>
                      </a:r>
                      <a:endParaRPr sz="1200" u="none" cap="none" strike="noStrike"/>
                    </a:p>
                  </a:txBody>
                  <a:tcPr marT="91425" marB="91425" marR="91425" marL="91425"/>
                </a:tc>
              </a:tr>
              <a:tr h="365325">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Motor Skills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zh-CN" sz="1200" u="none" cap="none" strike="noStrike"/>
                        <a:t>Low to High (1-17)</a:t>
                      </a:r>
                      <a:endParaRPr sz="1200" u="none" cap="none" strike="noStrike"/>
                    </a:p>
                  </a:txBody>
                  <a:tcPr marT="91425" marB="91425" marR="91425" marL="91425"/>
                </a:tc>
                <a:tc vMerge="1"/>
              </a:tr>
            </a:tbl>
          </a:graphicData>
        </a:graphic>
      </p:graphicFrame>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idx="1" type="body"/>
          </p:nvPr>
        </p:nvSpPr>
        <p:spPr>
          <a:xfrm>
            <a:off x="675400" y="1839225"/>
            <a:ext cx="7688700" cy="2261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a:p>
            <a:pPr indent="0" lvl="0" marL="0" marR="0" rtl="0" algn="ctr">
              <a:lnSpc>
                <a:spcPct val="115000"/>
              </a:lnSpc>
              <a:spcBef>
                <a:spcPts val="1600"/>
              </a:spcBef>
              <a:spcAft>
                <a:spcPts val="160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pic>
        <p:nvPicPr>
          <p:cNvPr id="135" name="Google Shape;135;p29"/>
          <p:cNvPicPr preferRelativeResize="0"/>
          <p:nvPr/>
        </p:nvPicPr>
        <p:blipFill rotWithShape="1">
          <a:blip r:embed="rId3">
            <a:alphaModFix/>
          </a:blip>
          <a:srcRect b="0" l="0" r="0" t="0"/>
          <a:stretch/>
        </p:blipFill>
        <p:spPr>
          <a:xfrm>
            <a:off x="1546375" y="1271825"/>
            <a:ext cx="5768826" cy="3638951"/>
          </a:xfrm>
          <a:prstGeom prst="rect">
            <a:avLst/>
          </a:prstGeom>
          <a:noFill/>
          <a:ln>
            <a:noFill/>
          </a:ln>
        </p:spPr>
      </p:pic>
      <p:sp>
        <p:nvSpPr>
          <p:cNvPr id="136" name="Google Shape;13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Normality of Dependent Variable</a:t>
            </a:r>
            <a:endParaRPr b="0" i="0" sz="3000" u="none" cap="none" strike="noStrike">
              <a:solidFill>
                <a:schemeClr val="accent3"/>
              </a:solidFill>
              <a:latin typeface="Alfa Slab One"/>
              <a:ea typeface="Alfa Slab One"/>
              <a:cs typeface="Alfa Slab One"/>
              <a:sym typeface="Alfa Slab One"/>
            </a:endParaRPr>
          </a:p>
        </p:txBody>
      </p:sp>
      <p:sp>
        <p:nvSpPr>
          <p:cNvPr id="137" name="Google Shape;13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311700" y="2849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General analysis</a:t>
            </a:r>
            <a:endParaRPr b="0" i="0" sz="3000" u="none" cap="none" strike="noStrike">
              <a:solidFill>
                <a:schemeClr val="accent3"/>
              </a:solidFill>
              <a:latin typeface="Alfa Slab One"/>
              <a:ea typeface="Alfa Slab One"/>
              <a:cs typeface="Alfa Slab One"/>
              <a:sym typeface="Alfa Slab One"/>
            </a:endParaRPr>
          </a:p>
        </p:txBody>
      </p:sp>
      <p:sp>
        <p:nvSpPr>
          <p:cNvPr id="143" name="Google Shape;143;p30"/>
          <p:cNvSpPr txBox="1"/>
          <p:nvPr>
            <p:ph idx="1" type="body"/>
          </p:nvPr>
        </p:nvSpPr>
        <p:spPr>
          <a:xfrm>
            <a:off x="311700" y="1152475"/>
            <a:ext cx="40125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Proxima Nova"/>
              <a:buChar char="●"/>
            </a:pPr>
            <a:r>
              <a:rPr b="0" i="0" lang="zh-CN" sz="1800" u="none" cap="none" strike="noStrike">
                <a:solidFill>
                  <a:schemeClr val="dk2"/>
                </a:solidFill>
                <a:latin typeface="Proxima Nova"/>
                <a:ea typeface="Proxima Nova"/>
                <a:cs typeface="Proxima Nova"/>
                <a:sym typeface="Proxima Nova"/>
              </a:rPr>
              <a:t>Boxplot of race against Y</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2"/>
              </a:buClr>
              <a:buSzPts val="1800"/>
              <a:buFont typeface="Proxima Nova"/>
              <a:buNone/>
            </a:pPr>
            <a:r>
              <a:t/>
            </a:r>
            <a:endParaRPr b="0" i="0" sz="1800" u="none" cap="none" strike="noStrike">
              <a:solidFill>
                <a:schemeClr val="dk2"/>
              </a:solidFill>
              <a:latin typeface="Proxima Nova"/>
              <a:ea typeface="Proxima Nova"/>
              <a:cs typeface="Proxima Nova"/>
              <a:sym typeface="Proxima Nova"/>
            </a:endParaRPr>
          </a:p>
        </p:txBody>
      </p:sp>
      <p:pic>
        <p:nvPicPr>
          <p:cNvPr id="144" name="Google Shape;144;p30"/>
          <p:cNvPicPr preferRelativeResize="0"/>
          <p:nvPr/>
        </p:nvPicPr>
        <p:blipFill rotWithShape="1">
          <a:blip r:embed="rId3">
            <a:alphaModFix/>
          </a:blip>
          <a:srcRect b="0" l="0" r="0" t="0"/>
          <a:stretch/>
        </p:blipFill>
        <p:spPr>
          <a:xfrm>
            <a:off x="401750" y="2101238"/>
            <a:ext cx="3581400" cy="2219325"/>
          </a:xfrm>
          <a:prstGeom prst="rect">
            <a:avLst/>
          </a:prstGeom>
          <a:noFill/>
          <a:ln>
            <a:noFill/>
          </a:ln>
        </p:spPr>
      </p:pic>
      <p:sp>
        <p:nvSpPr>
          <p:cNvPr id="145" name="Google Shape;145;p30"/>
          <p:cNvSpPr txBox="1"/>
          <p:nvPr/>
        </p:nvSpPr>
        <p:spPr>
          <a:xfrm>
            <a:off x="4703200" y="1171675"/>
            <a:ext cx="4272900" cy="3378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666666"/>
              </a:buClr>
              <a:buSzPts val="1800"/>
              <a:buFont typeface="Proxima Nova"/>
              <a:buChar char="●"/>
            </a:pPr>
            <a:r>
              <a:rPr b="0" i="0" lang="zh-CN" sz="1800" u="none" cap="none" strike="noStrike">
                <a:solidFill>
                  <a:srgbClr val="666666"/>
                </a:solidFill>
                <a:latin typeface="Proxima Nova"/>
                <a:ea typeface="Proxima Nova"/>
                <a:cs typeface="Proxima Nova"/>
                <a:sym typeface="Proxima Nova"/>
              </a:rPr>
              <a:t>Boxplot of gender against Y</a:t>
            </a:r>
            <a:endParaRPr b="0" i="0" sz="1800" u="none" cap="none" strike="noStrike">
              <a:solidFill>
                <a:srgbClr val="666666"/>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pic>
        <p:nvPicPr>
          <p:cNvPr id="146" name="Google Shape;146;p30"/>
          <p:cNvPicPr preferRelativeResize="0"/>
          <p:nvPr/>
        </p:nvPicPr>
        <p:blipFill rotWithShape="1">
          <a:blip r:embed="rId4">
            <a:alphaModFix/>
          </a:blip>
          <a:srcRect b="0" l="0" r="0" t="0"/>
          <a:stretch/>
        </p:blipFill>
        <p:spPr>
          <a:xfrm>
            <a:off x="4703200" y="2006000"/>
            <a:ext cx="3905250" cy="2409825"/>
          </a:xfrm>
          <a:prstGeom prst="rect">
            <a:avLst/>
          </a:prstGeom>
          <a:noFill/>
          <a:ln>
            <a:noFill/>
          </a:ln>
        </p:spPr>
      </p:pic>
      <p:sp>
        <p:nvSpPr>
          <p:cNvPr id="147" name="Google Shape;14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General analysis </a:t>
            </a:r>
            <a:endParaRPr b="0" i="0" sz="3000" u="none" cap="none" strike="noStrike">
              <a:solidFill>
                <a:schemeClr val="accent3"/>
              </a:solidFill>
              <a:latin typeface="Alfa Slab One"/>
              <a:ea typeface="Alfa Slab One"/>
              <a:cs typeface="Alfa Slab One"/>
              <a:sym typeface="Alfa Slab One"/>
            </a:endParaRPr>
          </a:p>
        </p:txBody>
      </p:sp>
      <p:sp>
        <p:nvSpPr>
          <p:cNvPr id="153" name="Google Shape;153;p31"/>
          <p:cNvSpPr txBox="1"/>
          <p:nvPr>
            <p:ph idx="1" type="body"/>
          </p:nvPr>
        </p:nvSpPr>
        <p:spPr>
          <a:xfrm>
            <a:off x="311700" y="1152475"/>
            <a:ext cx="42714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Boxplot of kindergarten against Y</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800"/>
              <a:buFont typeface="Proxima Nova"/>
              <a:buNone/>
            </a:pPr>
            <a:r>
              <a:rPr b="0" i="0" lang="zh-CN" sz="1200" u="none" cap="none" strike="noStrike">
                <a:solidFill>
                  <a:schemeClr val="dk2"/>
                </a:solidFill>
                <a:latin typeface="Proxima Nova"/>
                <a:ea typeface="Proxima Nova"/>
                <a:cs typeface="Proxima Nova"/>
                <a:sym typeface="Proxima Nova"/>
              </a:rPr>
              <a:t>           (in terms of morning, afternoon, or all day)</a:t>
            </a:r>
            <a:endParaRPr b="0" i="0" sz="1200" u="none" cap="none" strike="noStrike">
              <a:solidFill>
                <a:schemeClr val="dk2"/>
              </a:solidFill>
              <a:latin typeface="Proxima Nova"/>
              <a:ea typeface="Proxima Nova"/>
              <a:cs typeface="Proxima Nova"/>
              <a:sym typeface="Proxima Nova"/>
            </a:endParaRPr>
          </a:p>
        </p:txBody>
      </p:sp>
      <p:sp>
        <p:nvSpPr>
          <p:cNvPr id="154" name="Google Shape;154;p31"/>
          <p:cNvSpPr txBox="1"/>
          <p:nvPr>
            <p:ph idx="1" type="body"/>
          </p:nvPr>
        </p:nvSpPr>
        <p:spPr>
          <a:xfrm>
            <a:off x="4636950" y="1152475"/>
            <a:ext cx="42714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Boxplot of kindergartden against Y</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800"/>
              <a:buFont typeface="Proxima Nova"/>
              <a:buNone/>
            </a:pPr>
            <a:r>
              <a:rPr b="0" i="0" lang="zh-CN" sz="1400" u="none" cap="none" strike="noStrike">
                <a:solidFill>
                  <a:schemeClr val="dk2"/>
                </a:solidFill>
                <a:latin typeface="Proxima Nova"/>
                <a:ea typeface="Proxima Nova"/>
                <a:cs typeface="Proxima Nova"/>
                <a:sym typeface="Proxima Nova"/>
              </a:rPr>
              <a:t>          </a:t>
            </a:r>
            <a:r>
              <a:rPr b="0" i="0" lang="zh-CN" sz="1200" u="none" cap="none" strike="noStrike">
                <a:solidFill>
                  <a:schemeClr val="dk2"/>
                </a:solidFill>
                <a:latin typeface="Proxima Nova"/>
                <a:ea typeface="Proxima Nova"/>
                <a:cs typeface="Proxima Nova"/>
                <a:sym typeface="Proxima Nova"/>
              </a:rPr>
              <a:t>(in terms of private or public)</a:t>
            </a:r>
            <a:endParaRPr b="0" i="0" sz="1200" u="none" cap="none" strike="noStrike">
              <a:solidFill>
                <a:schemeClr val="dk2"/>
              </a:solidFill>
              <a:latin typeface="Proxima Nova"/>
              <a:ea typeface="Proxima Nova"/>
              <a:cs typeface="Proxima Nova"/>
              <a:sym typeface="Proxima Nova"/>
            </a:endParaRPr>
          </a:p>
        </p:txBody>
      </p:sp>
      <p:pic>
        <p:nvPicPr>
          <p:cNvPr id="155" name="Google Shape;155;p31"/>
          <p:cNvPicPr preferRelativeResize="0"/>
          <p:nvPr/>
        </p:nvPicPr>
        <p:blipFill rotWithShape="1">
          <a:blip r:embed="rId3">
            <a:alphaModFix/>
          </a:blip>
          <a:srcRect b="0" l="0" r="0" t="0"/>
          <a:stretch/>
        </p:blipFill>
        <p:spPr>
          <a:xfrm>
            <a:off x="625025" y="2326200"/>
            <a:ext cx="3400425" cy="2105025"/>
          </a:xfrm>
          <a:prstGeom prst="rect">
            <a:avLst/>
          </a:prstGeom>
          <a:noFill/>
          <a:ln>
            <a:noFill/>
          </a:ln>
        </p:spPr>
      </p:pic>
      <p:pic>
        <p:nvPicPr>
          <p:cNvPr id="156" name="Google Shape;156;p31"/>
          <p:cNvPicPr preferRelativeResize="0"/>
          <p:nvPr/>
        </p:nvPicPr>
        <p:blipFill rotWithShape="1">
          <a:blip r:embed="rId4">
            <a:alphaModFix/>
          </a:blip>
          <a:srcRect b="0" l="0" r="0" t="0"/>
          <a:stretch/>
        </p:blipFill>
        <p:spPr>
          <a:xfrm>
            <a:off x="4940250" y="2278450"/>
            <a:ext cx="3352800" cy="2076450"/>
          </a:xfrm>
          <a:prstGeom prst="rect">
            <a:avLst/>
          </a:prstGeom>
          <a:noFill/>
          <a:ln>
            <a:noFill/>
          </a:ln>
        </p:spPr>
      </p:pic>
      <p:sp>
        <p:nvSpPr>
          <p:cNvPr id="157" name="Google Shape;15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3"/>
              </a:buClr>
              <a:buSzPts val="3000"/>
              <a:buFont typeface="Alfa Slab One"/>
              <a:buNone/>
            </a:pPr>
            <a:r>
              <a:rPr b="0" i="0" lang="zh-CN" sz="3000" u="none" cap="none" strike="noStrike">
                <a:solidFill>
                  <a:schemeClr val="accent3"/>
                </a:solidFill>
                <a:latin typeface="Alfa Slab One"/>
                <a:ea typeface="Alfa Slab One"/>
                <a:cs typeface="Alfa Slab One"/>
                <a:sym typeface="Alfa Slab One"/>
              </a:rPr>
              <a:t>General analysis</a:t>
            </a:r>
            <a:endParaRPr b="0" i="0" sz="3000" u="none" cap="none" strike="noStrike">
              <a:solidFill>
                <a:schemeClr val="accent3"/>
              </a:solidFill>
              <a:latin typeface="Alfa Slab One"/>
              <a:ea typeface="Alfa Slab One"/>
              <a:cs typeface="Alfa Slab One"/>
              <a:sym typeface="Alfa Slab One"/>
            </a:endParaRPr>
          </a:p>
        </p:txBody>
      </p:sp>
      <p:sp>
        <p:nvSpPr>
          <p:cNvPr id="163" name="Google Shape;163;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Plot of child’s age against Y</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2"/>
              </a:buClr>
              <a:buSzPts val="1400"/>
              <a:buFont typeface="Proxima Nova"/>
              <a:buNone/>
            </a:pPr>
            <a:r>
              <a:t/>
            </a:r>
            <a:endParaRPr b="0" i="0" sz="1400" u="none" cap="none" strike="noStrike">
              <a:solidFill>
                <a:schemeClr val="dk2"/>
              </a:solidFill>
              <a:latin typeface="Proxima Nova"/>
              <a:ea typeface="Proxima Nova"/>
              <a:cs typeface="Proxima Nova"/>
              <a:sym typeface="Proxima Nova"/>
            </a:endParaRPr>
          </a:p>
        </p:txBody>
      </p:sp>
      <p:sp>
        <p:nvSpPr>
          <p:cNvPr id="164" name="Google Shape;164;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Proxima Nova"/>
              <a:buChar char="●"/>
            </a:pPr>
            <a:r>
              <a:rPr b="0" i="0" lang="zh-CN" sz="1400" u="none" cap="none" strike="noStrike">
                <a:solidFill>
                  <a:schemeClr val="dk2"/>
                </a:solidFill>
                <a:latin typeface="Proxima Nova"/>
                <a:ea typeface="Proxima Nova"/>
                <a:cs typeface="Proxima Nova"/>
                <a:sym typeface="Proxima Nova"/>
              </a:rPr>
              <a:t>Plot of child’s assessment on composite motor skills against Y</a:t>
            </a:r>
            <a:endParaRPr b="0" i="1"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400"/>
              <a:buFont typeface="Proxima Nova"/>
              <a:buNone/>
            </a:pPr>
            <a:r>
              <a:t/>
            </a:r>
            <a:endParaRPr b="0" i="1" sz="1100" u="none" cap="none" strike="noStrike">
              <a:solidFill>
                <a:srgbClr val="000000"/>
              </a:solidFill>
              <a:latin typeface="Arial"/>
              <a:ea typeface="Arial"/>
              <a:cs typeface="Arial"/>
              <a:sym typeface="Arial"/>
            </a:endParaRPr>
          </a:p>
        </p:txBody>
      </p:sp>
      <p:pic>
        <p:nvPicPr>
          <p:cNvPr id="165" name="Google Shape;165;p32"/>
          <p:cNvPicPr preferRelativeResize="0"/>
          <p:nvPr/>
        </p:nvPicPr>
        <p:blipFill rotWithShape="1">
          <a:blip r:embed="rId3">
            <a:alphaModFix/>
          </a:blip>
          <a:srcRect b="0" l="0" r="0" t="0"/>
          <a:stretch/>
        </p:blipFill>
        <p:spPr>
          <a:xfrm>
            <a:off x="232450" y="1983650"/>
            <a:ext cx="3829050" cy="2371725"/>
          </a:xfrm>
          <a:prstGeom prst="rect">
            <a:avLst/>
          </a:prstGeom>
          <a:noFill/>
          <a:ln>
            <a:noFill/>
          </a:ln>
        </p:spPr>
      </p:pic>
      <p:pic>
        <p:nvPicPr>
          <p:cNvPr id="166" name="Google Shape;166;p32"/>
          <p:cNvPicPr preferRelativeResize="0"/>
          <p:nvPr/>
        </p:nvPicPr>
        <p:blipFill rotWithShape="1">
          <a:blip r:embed="rId4">
            <a:alphaModFix/>
          </a:blip>
          <a:srcRect b="0" l="0" r="0" t="0"/>
          <a:stretch/>
        </p:blipFill>
        <p:spPr>
          <a:xfrm>
            <a:off x="4765525" y="1983650"/>
            <a:ext cx="3790950" cy="2343150"/>
          </a:xfrm>
          <a:prstGeom prst="rect">
            <a:avLst/>
          </a:prstGeom>
          <a:noFill/>
          <a:ln>
            <a:noFill/>
          </a:ln>
        </p:spPr>
      </p:pic>
      <p:sp>
        <p:nvSpPr>
          <p:cNvPr id="167" name="Google Shape;16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zh-C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