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2" r:id="rId6"/>
    <p:sldId id="269" r:id="rId7"/>
    <p:sldId id="270" r:id="rId8"/>
    <p:sldId id="271" r:id="rId9"/>
    <p:sldId id="263" r:id="rId10"/>
    <p:sldId id="264" r:id="rId11"/>
    <p:sldId id="265" r:id="rId12"/>
    <p:sldId id="273" r:id="rId13"/>
    <p:sldId id="267" r:id="rId14"/>
    <p:sldId id="274" r:id="rId15"/>
    <p:sldId id="275" r:id="rId16"/>
    <p:sldId id="276" r:id="rId17"/>
    <p:sldId id="27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5"/>
    <p:restoredTop sz="94627"/>
  </p:normalViewPr>
  <p:slideViewPr>
    <p:cSldViewPr snapToGrid="0" snapToObjects="1">
      <p:cViewPr>
        <p:scale>
          <a:sx n="119" d="100"/>
          <a:sy n="119" d="100"/>
        </p:scale>
        <p:origin x="3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93E07-8C4C-F945-AAC3-5E71A97FC9EA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ECEF2-F220-9141-BA2B-030E739973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57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3695" y="2023067"/>
            <a:ext cx="8544510" cy="1748729"/>
          </a:xfrm>
        </p:spPr>
        <p:txBody>
          <a:bodyPr>
            <a:noAutofit/>
          </a:bodyPr>
          <a:lstStyle/>
          <a:p>
            <a:r>
              <a:rPr kumimoji="1" lang="en-US" altLang="zh-CN" sz="6200" dirty="0" smtClean="0">
                <a:latin typeface="Senty Golden Bell 新蒂金钟体" charset="-122"/>
                <a:ea typeface="Senty Golden Bell 新蒂金钟体" charset="-122"/>
                <a:cs typeface="Senty Golden Bell 新蒂金钟体" charset="-122"/>
              </a:rPr>
              <a:t>How to Predict </a:t>
            </a:r>
            <a:r>
              <a:rPr kumimoji="1" lang="en-US" altLang="zh-CN" sz="6200" dirty="0" err="1" smtClean="0">
                <a:latin typeface="Senty Golden Bell 新蒂金钟体" charset="-122"/>
                <a:ea typeface="Senty Golden Bell 新蒂金钟体" charset="-122"/>
                <a:cs typeface="Senty Golden Bell 新蒂金钟体" charset="-122"/>
              </a:rPr>
              <a:t>Bodyfat</a:t>
            </a:r>
            <a:endParaRPr kumimoji="1" lang="zh-CN" altLang="en-US" sz="6200" dirty="0">
              <a:latin typeface="Senty Golden Bell 新蒂金钟体" charset="-122"/>
              <a:ea typeface="Senty Golden Bell 新蒂金钟体" charset="-122"/>
              <a:cs typeface="Senty Golden Bell 新蒂金钟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7185" y="3863126"/>
            <a:ext cx="4437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 smtClean="0">
                <a:solidFill>
                  <a:schemeClr val="bg1"/>
                </a:solidFill>
                <a:latin typeface="Colonna MT" charset="0"/>
                <a:ea typeface="Colonna MT" charset="0"/>
                <a:cs typeface="Colonna MT" charset="0"/>
              </a:rPr>
              <a:t>Tuesday Group 2</a:t>
            </a:r>
            <a:endParaRPr kumimoji="1" lang="zh-CN" altLang="en-US" sz="3200" dirty="0">
              <a:solidFill>
                <a:schemeClr val="bg1"/>
              </a:solidFill>
              <a:latin typeface="Colonna MT" charset="0"/>
              <a:ea typeface="Colonna MT" charset="0"/>
              <a:cs typeface="Colonna MT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29068" y="4356571"/>
            <a:ext cx="793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pc="300" dirty="0">
                <a:solidFill>
                  <a:srgbClr val="FFC000"/>
                </a:solidFill>
                <a:latin typeface="MF YiHei (Noncommercial)" charset="-122"/>
                <a:ea typeface="MF YiHei (Noncommercial)" charset="-122"/>
                <a:cs typeface="MF YiHei (Noncommercial)" charset="-122"/>
              </a:rPr>
              <a:t>GUANQI LU, YI-HSUAN </a:t>
            </a:r>
            <a:r>
              <a:rPr lang="en-US" altLang="zh-CN" sz="1200" spc="600" dirty="0">
                <a:solidFill>
                  <a:srgbClr val="FFC000"/>
                </a:solidFill>
                <a:latin typeface="MF YiHei (Noncommercial)" charset="-122"/>
                <a:ea typeface="MF YiHei (Noncommercial)" charset="-122"/>
                <a:cs typeface="MF YiHei (Noncommercial)" charset="-122"/>
              </a:rPr>
              <a:t>TSAI</a:t>
            </a:r>
            <a:r>
              <a:rPr lang="en-US" altLang="zh-CN" sz="1200" spc="300" dirty="0">
                <a:solidFill>
                  <a:srgbClr val="FFC000"/>
                </a:solidFill>
                <a:latin typeface="MF YiHei (Noncommercial)" charset="-122"/>
                <a:ea typeface="MF YiHei (Noncommercial)" charset="-122"/>
                <a:cs typeface="MF YiHei (Noncommercial)" charset="-122"/>
              </a:rPr>
              <a:t>, HAOXIANG </a:t>
            </a:r>
            <a:r>
              <a:rPr lang="en-US" altLang="zh-CN" sz="1200" spc="300" dirty="0" smtClean="0">
                <a:solidFill>
                  <a:srgbClr val="FFC000"/>
                </a:solidFill>
                <a:latin typeface="MF YiHei (Noncommercial)" charset="-122"/>
                <a:ea typeface="MF YiHei (Noncommercial)" charset="-122"/>
                <a:cs typeface="MF YiHei (Noncommercial)" charset="-122"/>
              </a:rPr>
              <a:t>WEI, </a:t>
            </a:r>
            <a:r>
              <a:rPr lang="en-US" altLang="zh-CN" sz="1200" spc="300" dirty="0">
                <a:solidFill>
                  <a:srgbClr val="FFC000"/>
                </a:solidFill>
                <a:latin typeface="MF YiHei (Noncommercial)" charset="-122"/>
                <a:ea typeface="MF YiHei (Noncommercial)" charset="-122"/>
                <a:cs typeface="MF YiHei (Noncommercial)" charset="-122"/>
              </a:rPr>
              <a:t>QIAOCHU </a:t>
            </a:r>
            <a:r>
              <a:rPr lang="en-US" altLang="zh-CN" sz="1200" spc="300" dirty="0" smtClean="0">
                <a:solidFill>
                  <a:srgbClr val="FFC000"/>
                </a:solidFill>
                <a:latin typeface="MF YiHei (Noncommercial)" charset="-122"/>
                <a:ea typeface="MF YiHei (Noncommercial)" charset="-122"/>
                <a:cs typeface="MF YiHei (Noncommercial)" charset="-122"/>
              </a:rPr>
              <a:t>YU</a:t>
            </a:r>
          </a:p>
        </p:txBody>
      </p:sp>
    </p:spTree>
    <p:extLst>
      <p:ext uri="{BB962C8B-B14F-4D97-AF65-F5344CB8AC3E}">
        <p14:creationId xmlns:p14="http://schemas.microsoft.com/office/powerpoint/2010/main" val="17677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31" y="2352312"/>
            <a:ext cx="4019545" cy="2456442"/>
          </a:xfrm>
        </p:spPr>
        <p:txBody>
          <a:bodyPr>
            <a:normAutofit/>
          </a:bodyPr>
          <a:lstStyle/>
          <a:p>
            <a:r>
              <a:rPr kumimoji="1" lang="en-US" altLang="zh-CN" sz="4800" spc="300" dirty="0" smtClean="0">
                <a:latin typeface="Colonna MT" charset="0"/>
                <a:ea typeface="Colonna MT" charset="0"/>
                <a:cs typeface="Colonna MT" charset="0"/>
              </a:rPr>
              <a:t>Model</a:t>
            </a:r>
            <a:br>
              <a:rPr kumimoji="1" lang="en-US" altLang="zh-CN" sz="4800" spc="300" dirty="0" smtClean="0">
                <a:latin typeface="Colonna MT" charset="0"/>
                <a:ea typeface="Colonna MT" charset="0"/>
                <a:cs typeface="Colonna MT" charset="0"/>
              </a:rPr>
            </a:br>
            <a:r>
              <a:rPr kumimoji="1" lang="en-US" altLang="zh-CN" sz="4800" spc="300" dirty="0" smtClean="0">
                <a:latin typeface="Colonna MT" charset="0"/>
                <a:ea typeface="Colonna MT" charset="0"/>
                <a:cs typeface="Colonna MT" charset="0"/>
              </a:rPr>
              <a:t>Building</a:t>
            </a:r>
            <a:endParaRPr kumimoji="1" lang="zh-CN" altLang="en-US" sz="4800" spc="300" dirty="0">
              <a:latin typeface="Colonna MT" charset="0"/>
              <a:ea typeface="Colonna MT" charset="0"/>
              <a:cs typeface="Colonna MT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63471" y="1949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2395" y="2724767"/>
            <a:ext cx="6354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Variable selection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PCA (hard to interpret and use)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CART decision tree (dataset is too small)</a:t>
            </a:r>
            <a:endParaRPr kumimoji="1" lang="zh-CN" altLang="en-US" sz="2400" i="1" dirty="0">
              <a:solidFill>
                <a:schemeClr val="accent1">
                  <a:lumMod val="50000"/>
                </a:schemeClr>
              </a:solidFill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1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6216" y="1682098"/>
            <a:ext cx="529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  <a:latin typeface="MF YiHei (Noncommercial)" charset="-122"/>
                <a:ea typeface="MF YiHei (Noncommercial)" charset="-122"/>
                <a:cs typeface="MF YiHei (Noncommercial)" charset="-122"/>
              </a:rPr>
              <a:t>Variable Selection</a:t>
            </a:r>
            <a:endParaRPr kumimoji="1" lang="zh-CN" altLang="en-US" sz="2800" dirty="0">
              <a:solidFill>
                <a:schemeClr val="accent1"/>
              </a:solidFill>
              <a:latin typeface="MF YiHei (Noncommercial)" charset="-122"/>
              <a:ea typeface="MF YiHei (Noncommercial)" charset="-122"/>
              <a:cs typeface="MF YiHei (Noncommercial)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216" y="2205318"/>
            <a:ext cx="107173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tepwise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selection(AIC,BIC),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Mallow's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cp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 and lasso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AIC backward: </a:t>
            </a:r>
            <a:r>
              <a:rPr lang="en-US" altLang="zh-CN" b="1" i="1" dirty="0" smtClean="0">
                <a:solidFill>
                  <a:schemeClr val="accent1">
                    <a:lumMod val="75000"/>
                  </a:schemeClr>
                </a:solidFill>
                <a:ea typeface="DFPSongW12-GB" charset="-122"/>
                <a:cs typeface="DFPSongW12-GB" charset="-122"/>
              </a:rPr>
              <a:t>BODYFAT </a:t>
            </a:r>
            <a:r>
              <a:rPr lang="en-US" altLang="zh-CN" b="1" i="1" dirty="0">
                <a:solidFill>
                  <a:schemeClr val="accent1">
                    <a:lumMod val="75000"/>
                  </a:schemeClr>
                </a:solidFill>
                <a:ea typeface="DFPSongW12-GB" charset="-122"/>
                <a:cs typeface="DFPSongW12-GB" charset="-122"/>
              </a:rPr>
              <a:t>~ AGE + ADIPOSITY + NECK + </a:t>
            </a:r>
            <a:r>
              <a:rPr lang="en-US" altLang="zh-CN" b="1" i="1" dirty="0" smtClean="0">
                <a:solidFill>
                  <a:schemeClr val="accent1">
                    <a:lumMod val="75000"/>
                  </a:schemeClr>
                </a:solidFill>
                <a:ea typeface="DFPSongW12-GB" charset="-122"/>
                <a:cs typeface="DFPSongW12-GB" charset="-122"/>
              </a:rPr>
              <a:t>ABDOMEN </a:t>
            </a:r>
            <a:r>
              <a:rPr lang="en-US" altLang="zh-CN" b="1" i="1" dirty="0">
                <a:solidFill>
                  <a:schemeClr val="accent1">
                    <a:lumMod val="75000"/>
                  </a:schemeClr>
                </a:solidFill>
                <a:ea typeface="DFPSongW12-GB" charset="-122"/>
                <a:cs typeface="DFPSongW12-GB" charset="-122"/>
              </a:rPr>
              <a:t>+ HIP + </a:t>
            </a:r>
            <a:r>
              <a:rPr lang="en-US" altLang="zh-CN" b="1" i="1" dirty="0" smtClean="0">
                <a:solidFill>
                  <a:schemeClr val="accent1">
                    <a:lumMod val="75000"/>
                  </a:schemeClr>
                </a:solidFill>
                <a:ea typeface="DFPSongW12-GB" charset="-122"/>
                <a:cs typeface="DFPSongW12-GB" charset="-122"/>
              </a:rPr>
              <a:t>THIGH+FOREARM </a:t>
            </a:r>
            <a:r>
              <a:rPr lang="en-US" altLang="zh-CN" b="1" i="1" dirty="0">
                <a:solidFill>
                  <a:schemeClr val="accent1">
                    <a:lumMod val="75000"/>
                  </a:schemeClr>
                </a:solidFill>
                <a:ea typeface="DFPSongW12-GB" charset="-122"/>
                <a:cs typeface="DFPSongW12-GB" charset="-122"/>
              </a:rPr>
              <a:t>+ </a:t>
            </a:r>
            <a:r>
              <a:rPr lang="en-US" altLang="zh-CN" b="1" i="1" dirty="0" smtClean="0">
                <a:solidFill>
                  <a:schemeClr val="accent1">
                    <a:lumMod val="75000"/>
                  </a:schemeClr>
                </a:solidFill>
                <a:ea typeface="DFPSongW12-GB" charset="-122"/>
                <a:cs typeface="DFPSongW12-GB" charset="-122"/>
              </a:rPr>
              <a:t>WRIST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AIC forward/both sides: </a:t>
            </a:r>
            <a:r>
              <a:rPr lang="en-US" altLang="zh-CN" b="1" i="1" dirty="0">
                <a:solidFill>
                  <a:schemeClr val="accent1">
                    <a:lumMod val="75000"/>
                  </a:schemeClr>
                </a:solidFill>
              </a:rPr>
              <a:t>BODYFAT ~ ABDOMEN + WEIGHT + WRIST + </a:t>
            </a:r>
            <a:r>
              <a:rPr lang="en-US" altLang="zh-CN" b="1" i="1" dirty="0" smtClean="0">
                <a:solidFill>
                  <a:schemeClr val="accent1">
                    <a:lumMod val="75000"/>
                  </a:schemeClr>
                </a:solidFill>
              </a:rPr>
              <a:t>BICEPS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BIC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forward/backward/both sides: </a:t>
            </a:r>
            <a:r>
              <a:rPr lang="en-US" altLang="zh-CN" b="1" i="1" dirty="0">
                <a:solidFill>
                  <a:schemeClr val="accent1">
                    <a:lumMod val="75000"/>
                  </a:schemeClr>
                </a:solidFill>
              </a:rPr>
              <a:t>BODYFAT ~ ABDOMEN + WEIGHT + </a:t>
            </a:r>
            <a:r>
              <a:rPr lang="en-US" altLang="zh-CN" b="1" i="1" dirty="0" smtClean="0">
                <a:solidFill>
                  <a:schemeClr val="accent1">
                    <a:lumMod val="75000"/>
                  </a:schemeClr>
                </a:solidFill>
              </a:rPr>
              <a:t>WRIST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Mallow's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</a:rPr>
              <a:t>cp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altLang="zh-CN" b="1" i="1" dirty="0">
                <a:solidFill>
                  <a:schemeClr val="accent1">
                    <a:lumMod val="75000"/>
                  </a:schemeClr>
                </a:solidFill>
              </a:rPr>
              <a:t>BODYFAT ~ AGE + WEIGHT + HEIGHT + +</a:t>
            </a:r>
            <a:r>
              <a:rPr lang="en-US" altLang="zh-CN" b="1" i="1" dirty="0" smtClean="0">
                <a:solidFill>
                  <a:schemeClr val="accent1">
                    <a:lumMod val="75000"/>
                  </a:schemeClr>
                </a:solidFill>
              </a:rPr>
              <a:t>ADIPOSITY + NECK + ABDOMEN + HIP + THIGH + </a:t>
            </a:r>
            <a:r>
              <a:rPr lang="en-US" altLang="zh-CN" b="1" i="1" dirty="0">
                <a:solidFill>
                  <a:schemeClr val="accent1">
                    <a:lumMod val="75000"/>
                  </a:schemeClr>
                </a:solidFill>
              </a:rPr>
              <a:t>BICEPS </a:t>
            </a:r>
            <a:r>
              <a:rPr lang="en-US" altLang="zh-CN" b="1" i="1" dirty="0" smtClean="0">
                <a:solidFill>
                  <a:schemeClr val="accent1">
                    <a:lumMod val="75000"/>
                  </a:schemeClr>
                </a:solidFill>
              </a:rPr>
              <a:t>+ FOREARM + </a:t>
            </a:r>
            <a:r>
              <a:rPr lang="en-US" altLang="zh-CN" b="1" i="1" dirty="0" smtClean="0">
                <a:solidFill>
                  <a:schemeClr val="accent1">
                    <a:lumMod val="75000"/>
                  </a:schemeClr>
                </a:solidFill>
              </a:rPr>
              <a:t>WRIST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Adjusted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square</a:t>
            </a:r>
            <a:r>
              <a:rPr lang="en-US" altLang="zh-CN" b="1" i="1" dirty="0" smtClean="0">
                <a:solidFill>
                  <a:schemeClr val="accent1">
                    <a:lumMod val="75000"/>
                  </a:schemeClr>
                </a:solidFill>
              </a:rPr>
              <a:t>: BODYFAT~AGE </a:t>
            </a:r>
            <a:r>
              <a:rPr lang="en-US" altLang="zh-CN" b="1" i="1" dirty="0">
                <a:solidFill>
                  <a:schemeClr val="accent1">
                    <a:lumMod val="75000"/>
                  </a:schemeClr>
                </a:solidFill>
              </a:rPr>
              <a:t>+WEIGHT+ HEIGHT +ADIPOSITY+NECK+CHEST+ ABDOMEN +HIP+ THIGH+BICEPS+FOREARM + WRIST</a:t>
            </a:r>
            <a:endParaRPr lang="en-US" altLang="zh-CN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Lasso: </a:t>
            </a:r>
            <a:r>
              <a:rPr lang="en-US" altLang="zh-CN" b="1" i="1" dirty="0">
                <a:solidFill>
                  <a:schemeClr val="accent1">
                    <a:lumMod val="75000"/>
                  </a:schemeClr>
                </a:solidFill>
              </a:rPr>
              <a:t>BODYFAT ~ AGE + HEIGHT + ABDOMEN + WRIST</a:t>
            </a:r>
            <a:endParaRPr kumimoji="1" lang="en-US" altLang="zh-CN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8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5458" y="1951039"/>
            <a:ext cx="529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  <a:latin typeface="MF YiHei (Noncommercial)" charset="-122"/>
                <a:ea typeface="MF YiHei (Noncommercial)" charset="-122"/>
                <a:cs typeface="MF YiHei (Noncommercial)" charset="-122"/>
              </a:rPr>
              <a:t>WRIST or WEIGHT</a:t>
            </a:r>
            <a:endParaRPr kumimoji="1" lang="zh-CN" altLang="en-US" sz="2800" dirty="0">
              <a:solidFill>
                <a:schemeClr val="accent1"/>
              </a:solidFill>
              <a:latin typeface="MF YiHei (Noncommercial)" charset="-122"/>
              <a:ea typeface="MF YiHei (Noncommercial)" charset="-122"/>
              <a:cs typeface="MF YiHei (Noncommercial)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5458" y="2474259"/>
            <a:ext cx="10717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b="1" i="1" dirty="0" smtClean="0">
                <a:solidFill>
                  <a:schemeClr val="accent1">
                    <a:lumMod val="75000"/>
                  </a:schemeClr>
                </a:solidFill>
              </a:rPr>
              <a:t>ABDOMEN 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is the most important predictor beyond </a:t>
            </a: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doubt, followed by </a:t>
            </a:r>
            <a:r>
              <a:rPr kumimoji="1" lang="en-US" altLang="zh-CN" b="1" i="1" dirty="0" smtClean="0">
                <a:solidFill>
                  <a:schemeClr val="accent1">
                    <a:lumMod val="75000"/>
                  </a:schemeClr>
                </a:solidFill>
              </a:rPr>
              <a:t>WRIST</a:t>
            </a: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kumimoji="1" lang="en-US" altLang="zh-CN" b="1" i="1" dirty="0" smtClean="0">
                <a:solidFill>
                  <a:schemeClr val="accent1">
                    <a:lumMod val="75000"/>
                  </a:schemeClr>
                </a:solidFill>
              </a:rPr>
              <a:t>WEIGHT</a:t>
            </a: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Model 1:  </a:t>
            </a:r>
            <a:r>
              <a:rPr lang="en-US" altLang="zh-CN" b="1" i="1" dirty="0">
                <a:solidFill>
                  <a:schemeClr val="accent1">
                    <a:lumMod val="75000"/>
                  </a:schemeClr>
                </a:solidFill>
              </a:rPr>
              <a:t>BODYFAT ~ ABDOMEN + </a:t>
            </a:r>
            <a:r>
              <a:rPr lang="en-US" altLang="zh-CN" b="1" i="1" dirty="0" smtClean="0">
                <a:solidFill>
                  <a:schemeClr val="accent1">
                    <a:lumMod val="75000"/>
                  </a:schemeClr>
                </a:solidFill>
              </a:rPr>
              <a:t>WEIGHT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Model 2: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i="1" dirty="0" smtClean="0">
                <a:solidFill>
                  <a:schemeClr val="accent1">
                    <a:lumMod val="75000"/>
                  </a:schemeClr>
                </a:solidFill>
              </a:rPr>
              <a:t>BODYFAT </a:t>
            </a:r>
            <a:r>
              <a:rPr lang="en-US" altLang="zh-CN" b="1" i="1" dirty="0">
                <a:solidFill>
                  <a:schemeClr val="accent1">
                    <a:lumMod val="75000"/>
                  </a:schemeClr>
                </a:solidFill>
              </a:rPr>
              <a:t>~ ABDOMEN </a:t>
            </a:r>
            <a:r>
              <a:rPr lang="en-US" altLang="zh-CN" b="1" i="1" dirty="0" smtClean="0">
                <a:solidFill>
                  <a:schemeClr val="accent1">
                    <a:lumMod val="75000"/>
                  </a:schemeClr>
                </a:solidFill>
              </a:rPr>
              <a:t>+ WRIST</a:t>
            </a:r>
          </a:p>
          <a:p>
            <a:pPr marL="285750" indent="-285750">
              <a:buFont typeface="Arial" charset="0"/>
              <a:buChar char="•"/>
            </a:pPr>
            <a:endParaRPr lang="en-US" altLang="zh-CN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39618"/>
              </p:ext>
            </p:extLst>
          </p:nvPr>
        </p:nvGraphicFramePr>
        <p:xfrm>
          <a:off x="645458" y="352741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</a:t>
                      </a:r>
                      <a:r>
                        <a:rPr lang="en-US" altLang="zh-CN" baseline="0" dirty="0" smtClean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 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Correlation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0.603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0.873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VIF test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4.194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1.572</a:t>
                      </a:r>
                      <a:endParaRPr lang="zh-CN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1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85801" y="2721695"/>
            <a:ext cx="11923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6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F YiHei (Noncommercial)" charset="-122"/>
                <a:ea typeface="MF YiHei (Noncommercial)" charset="-122"/>
                <a:cs typeface="MF YiHei (Noncommercial)" charset="-122"/>
              </a:rPr>
              <a:t>RULE OF THUMB</a:t>
            </a:r>
            <a:endParaRPr kumimoji="1" lang="zh-CN" altLang="en-US" sz="9600" dirty="0">
              <a:solidFill>
                <a:schemeClr val="accent1">
                  <a:lumMod val="40000"/>
                  <a:lumOff val="60000"/>
                </a:schemeClr>
              </a:solidFill>
              <a:latin typeface="MF YiHei (Noncommercial)" charset="-122"/>
              <a:ea typeface="MF YiHei (Noncommercial)" charset="-122"/>
              <a:cs typeface="MF YiHei (Noncommercial)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8941" y="3121804"/>
            <a:ext cx="11605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WenYue GuDianMingChaoTi (Non-Commercial Use) W5" charset="-122"/>
                <a:ea typeface="WenYue GuDianMingChaoTi (Non-Commercial Use) W5" charset="-122"/>
                <a:cs typeface="WenYue GuDianMingChaoTi (Non-Commercial Use) W5" charset="-122"/>
              </a:rPr>
              <a:t>BODYFAT = </a:t>
            </a:r>
            <a:r>
              <a:rPr lang="en-US" altLang="zh-CN" sz="4400" dirty="0" smtClean="0">
                <a:solidFill>
                  <a:schemeClr val="accent1">
                    <a:lumMod val="75000"/>
                  </a:schemeClr>
                </a:solidFill>
                <a:latin typeface="WenYue GuDianMingChaoTi (Non-Commercial Use) W5" charset="-122"/>
                <a:ea typeface="WenYue GuDianMingChaoTi (Non-Commercial Use) W5" charset="-122"/>
                <a:cs typeface="WenYue GuDianMingChaoTi (Non-Commercial Use) W5" charset="-122"/>
              </a:rPr>
              <a:t>0.73*ABDOMEN - 2.03*WRIST - 11.2</a:t>
            </a:r>
            <a:endParaRPr kumimoji="1" lang="zh-CN" altLang="en-US" sz="4400" dirty="0">
              <a:solidFill>
                <a:schemeClr val="accent1">
                  <a:lumMod val="75000"/>
                </a:schemeClr>
              </a:solidFill>
              <a:latin typeface="WenYue GuDianMingChaoTi (Non-Commercial Use) W5" charset="-122"/>
              <a:ea typeface="WenYue GuDianMingChaoTi (Non-Commercial Use) W5" charset="-122"/>
              <a:cs typeface="WenYue GuDianMingChaoTi (Non-Commercial Use) W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7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7426" y="520271"/>
            <a:ext cx="529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chemeClr val="accent1"/>
                </a:solidFill>
                <a:latin typeface="MF YiHei (Noncommercial)" charset="-122"/>
                <a:ea typeface="MF YiHei (Noncommercial)" charset="-122"/>
                <a:cs typeface="MF YiHei (Noncommercial)" charset="-122"/>
              </a:rPr>
              <a:t>Diagnostics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6" y="1151068"/>
            <a:ext cx="5552874" cy="50783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05" y="1151068"/>
            <a:ext cx="5640444" cy="515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7426" y="520271"/>
            <a:ext cx="529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chemeClr val="accent1"/>
                </a:solidFill>
                <a:latin typeface="MF YiHei (Noncommercial)" charset="-122"/>
                <a:ea typeface="MF YiHei (Noncommercial)" charset="-122"/>
                <a:cs typeface="MF YiHei (Noncommercial)" charset="-122"/>
              </a:rPr>
              <a:t>Diagnostics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6" y="1151068"/>
            <a:ext cx="5737262" cy="52469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891" y="1151067"/>
            <a:ext cx="5737262" cy="52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7426" y="520271"/>
            <a:ext cx="529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>
                <a:solidFill>
                  <a:schemeClr val="accent1"/>
                </a:solidFill>
                <a:latin typeface="MF YiHei (Noncommercial)" charset="-122"/>
                <a:ea typeface="MF YiHei (Noncommercial)" charset="-122"/>
                <a:cs typeface="MF YiHei (Noncommercial)" charset="-122"/>
              </a:rPr>
              <a:t>Diagnostics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6" y="1043491"/>
            <a:ext cx="5746228" cy="529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720761" y="2295284"/>
            <a:ext cx="10886741" cy="2277546"/>
            <a:chOff x="645458" y="1951039"/>
            <a:chExt cx="10886741" cy="2277546"/>
          </a:xfrm>
        </p:grpSpPr>
        <p:sp>
          <p:nvSpPr>
            <p:cNvPr id="2" name="文本框 1"/>
            <p:cNvSpPr txBox="1"/>
            <p:nvPr/>
          </p:nvSpPr>
          <p:spPr>
            <a:xfrm>
              <a:off x="645458" y="1951039"/>
              <a:ext cx="5298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smtClean="0">
                  <a:solidFill>
                    <a:schemeClr val="accent1"/>
                  </a:solidFill>
                  <a:latin typeface="MF YiHei (Noncommercial)" charset="-122"/>
                  <a:ea typeface="MF YiHei (Noncommercial)" charset="-122"/>
                  <a:cs typeface="MF YiHei (Noncommercial)" charset="-122"/>
                </a:rPr>
                <a:t>PROs and Cons</a:t>
              </a:r>
              <a:endParaRPr kumimoji="1" lang="zh-CN" altLang="en-US" sz="2800" dirty="0">
                <a:solidFill>
                  <a:schemeClr val="accent1"/>
                </a:solidFill>
                <a:latin typeface="MF YiHei (Noncommercial)" charset="-122"/>
                <a:ea typeface="MF YiHei (Noncommercial)" charset="-122"/>
                <a:cs typeface="MF YiHei (Noncommercial)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45459" y="2474259"/>
              <a:ext cx="10886740" cy="1754326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</a:rPr>
                <a:t>Our 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final model is simple and straightforward. The variables included for prediction is easy to 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</a:rPr>
                <a:t>get.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</a:rPr>
                <a:t>The 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model is 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</a:rPr>
                <a:t>robust.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</a:rPr>
                <a:t>The 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model is accurate as the adjusted R-squared is greater than 0.6. 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</a:rPr>
                <a:t>We 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only consider two variables and ignored the interaction between these </a:t>
              </a: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</a:rPr>
                <a:t>variables.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altLang="zh-CN" dirty="0" smtClean="0">
                  <a:solidFill>
                    <a:schemeClr val="accent1">
                      <a:lumMod val="50000"/>
                    </a:schemeClr>
                  </a:solidFill>
                </a:rPr>
                <a:t>Our 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data sample only contains 252 observations, if the weight is too </a:t>
              </a:r>
              <a:r>
                <a:rPr lang="en-US" altLang="zh-CN" dirty="0" err="1">
                  <a:solidFill>
                    <a:schemeClr val="accent1">
                      <a:lumMod val="50000"/>
                    </a:schemeClr>
                  </a:solidFill>
                </a:rPr>
                <a:t>hig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 or too low, the </a:t>
              </a:r>
              <a:r>
                <a:rPr lang="en-US" altLang="zh-CN" dirty="0" err="1">
                  <a:solidFill>
                    <a:schemeClr val="accent1">
                      <a:lumMod val="50000"/>
                    </a:schemeClr>
                  </a:solidFill>
                </a:rPr>
                <a:t>predic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- </a:t>
              </a:r>
              <a:r>
                <a:rPr lang="en-US" altLang="zh-CN" dirty="0" err="1">
                  <a:solidFill>
                    <a:schemeClr val="accent1">
                      <a:lumMod val="50000"/>
                    </a:schemeClr>
                  </a:solidFill>
                </a:rPr>
                <a:t>tion</a:t>
              </a:r>
              <a:r>
                <a:rPr lang="en-US" altLang="zh-CN" dirty="0">
                  <a:solidFill>
                    <a:schemeClr val="accent1">
                      <a:lumMod val="50000"/>
                    </a:schemeClr>
                  </a:solidFill>
                </a:rPr>
                <a:t> may not be so accurate.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73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4058" y="2169634"/>
            <a:ext cx="10439151" cy="1748729"/>
          </a:xfrm>
        </p:spPr>
        <p:txBody>
          <a:bodyPr>
            <a:normAutofit/>
          </a:bodyPr>
          <a:lstStyle/>
          <a:p>
            <a:r>
              <a:rPr kumimoji="1" lang="en-US" altLang="zh-CN" sz="4400" dirty="0" smtClean="0">
                <a:latin typeface="MF YiHei (Noncommercial)" charset="-122"/>
                <a:ea typeface="MF YiHei (Noncommercial)" charset="-122"/>
                <a:cs typeface="MF YiHei (Noncommercial)" charset="-122"/>
              </a:rPr>
              <a:t>THANK YOU FOR WATCHING</a:t>
            </a:r>
            <a:endParaRPr kumimoji="1" lang="zh-CN" altLang="en-US" sz="4400" dirty="0">
              <a:latin typeface="MF YiHei (Noncommercial)" charset="-122"/>
              <a:ea typeface="MF YiHei (Noncommercial)" charset="-122"/>
              <a:cs typeface="MF YiHei (Noncommercial)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78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4215" y="1356112"/>
            <a:ext cx="3769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smtClean="0">
                <a:solidFill>
                  <a:schemeClr val="bg1"/>
                </a:solidFill>
                <a:latin typeface="Colonna MT" charset="0"/>
                <a:ea typeface="Colonna MT" charset="0"/>
                <a:cs typeface="Colonna MT" charset="0"/>
              </a:rPr>
              <a:t>INDEX</a:t>
            </a:r>
            <a:endParaRPr kumimoji="1" lang="zh-CN" altLang="en-US" sz="2800" dirty="0">
              <a:solidFill>
                <a:schemeClr val="bg1"/>
              </a:solidFill>
              <a:latin typeface="Colonna MT" charset="0"/>
              <a:ea typeface="Colonna MT" charset="0"/>
              <a:cs typeface="Colonna MT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44215" y="2219690"/>
            <a:ext cx="5436714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1600" dirty="0" smtClean="0">
                <a:solidFill>
                  <a:schemeClr val="bg1"/>
                </a:solidFill>
                <a:latin typeface="DFPSongW12-GB" charset="-122"/>
                <a:ea typeface="DFPSongW12-GB" charset="-122"/>
                <a:cs typeface="DFPSongW12-GB" charset="-122"/>
              </a:rPr>
              <a:t>WHAT IS BODYFAT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1600" dirty="0" smtClean="0">
                <a:solidFill>
                  <a:schemeClr val="bg1"/>
                </a:solidFill>
                <a:latin typeface="DFPSongW12-GB" charset="-122"/>
                <a:ea typeface="DFPSongW12-GB" charset="-122"/>
                <a:cs typeface="DFPSongW12-GB" charset="-122"/>
              </a:rPr>
              <a:t>DATA PRE-PROCESSING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1600" dirty="0" smtClean="0">
                <a:solidFill>
                  <a:schemeClr val="bg1"/>
                </a:solidFill>
                <a:latin typeface="DFPSongW12-GB" charset="-122"/>
                <a:ea typeface="DFPSongW12-GB" charset="-122"/>
                <a:cs typeface="DFPSongW12-GB" charset="-122"/>
              </a:rPr>
              <a:t>MODEL BUILDING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1600" dirty="0" smtClean="0">
                <a:solidFill>
                  <a:schemeClr val="bg1"/>
                </a:solidFill>
                <a:latin typeface="DFPSongW12-GB" charset="-122"/>
                <a:ea typeface="DFPSongW12-GB" charset="-122"/>
                <a:cs typeface="DFPSongW12-GB" charset="-122"/>
              </a:rPr>
              <a:t>RULE OF THUMB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1600" dirty="0" smtClean="0">
                <a:solidFill>
                  <a:schemeClr val="bg1"/>
                </a:solidFill>
                <a:latin typeface="DFPSongW12-GB" charset="-122"/>
                <a:ea typeface="DFPSongW12-GB" charset="-122"/>
                <a:cs typeface="DFPSongW12-GB" charset="-122"/>
              </a:rPr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2027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spc="300" dirty="0" smtClean="0">
                <a:latin typeface="Colonna MT" charset="0"/>
                <a:ea typeface="Colonna MT" charset="0"/>
                <a:cs typeface="Colonna MT" charset="0"/>
              </a:rPr>
              <a:t>WHAT IS BODYFAT</a:t>
            </a:r>
            <a:endParaRPr kumimoji="1" lang="zh-CN" altLang="en-US" sz="4800" spc="300" dirty="0">
              <a:latin typeface="Colonna MT" charset="0"/>
              <a:ea typeface="Colonna MT" charset="0"/>
              <a:cs typeface="Colonna M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dist"/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</a:rPr>
                      <m:t>𝐵𝑂𝐷𝑌𝐹𝐴𝑇</m:t>
                    </m:r>
                    <m:r>
                      <a:rPr kumimoji="1" lang="en-US" altLang="zh-CN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zh-CN" sz="24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𝑚</m:t>
                        </m:r>
                        <m:r>
                          <a:rPr kumimoji="1"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𝐹𝐴𝑇</m:t>
                        </m:r>
                        <m:r>
                          <a:rPr kumimoji="1"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𝑚</m:t>
                        </m:r>
                        <m:r>
                          <a:rPr kumimoji="1"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𝐵𝑂𝐷𝑌</m:t>
                        </m:r>
                        <m:r>
                          <a:rPr kumimoji="1" lang="en-US" altLang="zh-CN" sz="24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kumimoji="1" lang="mr-IN" altLang="zh-CN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kumimoji="1" lang="en-US" altLang="zh-CN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100%</m:t>
                    </m:r>
                  </m:oMath>
                </a14:m>
                <a:endParaRPr kumimoji="1" lang="en-US" altLang="zh-CN" sz="2400" i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kumimoji="1" lang="en-US" altLang="zh-CN" sz="2400" i="1" dirty="0" smtClean="0">
                    <a:solidFill>
                      <a:schemeClr val="accent1">
                        <a:lumMod val="50000"/>
                      </a:schemeClr>
                    </a:solidFill>
                    <a:ea typeface="STZhongsong" charset="-122"/>
                    <a:cs typeface="STZhongsong" charset="-122"/>
                  </a:rPr>
                  <a:t>The body fat values we use is from </a:t>
                </a:r>
                <a:r>
                  <a:rPr lang="en-US" altLang="zh-CN" sz="2400" i="1" dirty="0">
                    <a:solidFill>
                      <a:schemeClr val="accent1">
                        <a:lumMod val="50000"/>
                      </a:schemeClr>
                    </a:solidFill>
                    <a:ea typeface="STZhongsong" charset="-122"/>
                    <a:cs typeface="STZhongsong" charset="-122"/>
                    <a:hlinkClick r:id="" action="ppaction://hlinkshowjump?jump=nextslide"/>
                  </a:rPr>
                  <a:t>Siri's (1956) </a:t>
                </a:r>
                <a:r>
                  <a:rPr lang="en-US" altLang="zh-CN" sz="2400" i="1" dirty="0" smtClean="0">
                    <a:solidFill>
                      <a:schemeClr val="accent1">
                        <a:lumMod val="50000"/>
                      </a:schemeClr>
                    </a:solidFill>
                    <a:ea typeface="STZhongsong" charset="-122"/>
                    <a:cs typeface="STZhongsong" charset="-122"/>
                    <a:hlinkClick r:id="" action="ppaction://hlinkshowjump?jump=nextslide"/>
                  </a:rPr>
                  <a:t>equation.</a:t>
                </a:r>
                <a:endParaRPr kumimoji="1" lang="zh-CN" altLang="en-US" sz="2400" i="1" dirty="0">
                  <a:solidFill>
                    <a:schemeClr val="accent1">
                      <a:lumMod val="50000"/>
                    </a:schemeClr>
                  </a:solidFill>
                  <a:ea typeface="STZhongsong" charset="-122"/>
                  <a:cs typeface="STZhongsong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3563471" y="1949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97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8223" y="1707776"/>
            <a:ext cx="529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  <a:latin typeface="MF YiHei (Noncommercial)" charset="-122"/>
                <a:ea typeface="MF YiHei (Noncommercial)" charset="-122"/>
                <a:cs typeface="MF YiHei (Noncommercial)" charset="-122"/>
              </a:rPr>
              <a:t>Siri's (1956) equation </a:t>
            </a:r>
            <a:endParaRPr kumimoji="1" lang="zh-CN" altLang="en-US" sz="2800" dirty="0">
              <a:solidFill>
                <a:schemeClr val="accent1"/>
              </a:solidFill>
              <a:latin typeface="MF YiHei (Noncommercial)" charset="-122"/>
              <a:ea typeface="MF YiHei (Noncommercial)" charset="-122"/>
              <a:cs typeface="MF YiHei (Noncommercial)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8223" y="2501153"/>
            <a:ext cx="107173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Assume 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that the body consists of two components - </a:t>
            </a: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lean 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body tissue and fat tissue</a:t>
            </a: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D = Body Density (gm/cm^3) 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 = proportion of lean body tissue 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B = proportion of fat tissue (A+B=1) 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 = density of lean body tissue (gm/cm^3) 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b = density of fat tissue (gm/cm^3) </a:t>
            </a: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olving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for B we find 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mr-IN" altLang="zh-CN" dirty="0" err="1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mr-IN" altLang="zh-CN" dirty="0">
                <a:solidFill>
                  <a:schemeClr val="accent1">
                    <a:lumMod val="50000"/>
                  </a:schemeClr>
                </a:solidFill>
              </a:rPr>
              <a:t> = (1/D)*[</a:t>
            </a:r>
            <a:r>
              <a:rPr lang="mr-IN" altLang="zh-CN" dirty="0" err="1">
                <a:solidFill>
                  <a:schemeClr val="accent1">
                    <a:lumMod val="50000"/>
                  </a:schemeClr>
                </a:solidFill>
              </a:rPr>
              <a:t>ab</a:t>
            </a:r>
            <a:r>
              <a:rPr lang="mr-IN" altLang="zh-CN" dirty="0">
                <a:solidFill>
                  <a:schemeClr val="accent1">
                    <a:lumMod val="50000"/>
                  </a:schemeClr>
                </a:solidFill>
              </a:rPr>
              <a:t>/(</a:t>
            </a:r>
            <a:r>
              <a:rPr lang="mr-IN" altLang="zh-CN" dirty="0" err="1">
                <a:solidFill>
                  <a:schemeClr val="accent1">
                    <a:lumMod val="50000"/>
                  </a:schemeClr>
                </a:solidFill>
              </a:rPr>
              <a:t>a-b</a:t>
            </a:r>
            <a:r>
              <a:rPr lang="mr-IN" altLang="zh-CN" dirty="0">
                <a:solidFill>
                  <a:schemeClr val="accent1">
                    <a:lumMod val="50000"/>
                  </a:schemeClr>
                </a:solidFill>
              </a:rPr>
              <a:t>)] - [</a:t>
            </a:r>
            <a:r>
              <a:rPr lang="mr-IN" altLang="zh-CN" dirty="0" err="1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mr-IN" altLang="zh-CN" dirty="0">
                <a:solidFill>
                  <a:schemeClr val="accent1">
                    <a:lumMod val="50000"/>
                  </a:schemeClr>
                </a:solidFill>
              </a:rPr>
              <a:t>/(</a:t>
            </a:r>
            <a:r>
              <a:rPr lang="mr-IN" altLang="zh-CN" dirty="0" err="1">
                <a:solidFill>
                  <a:schemeClr val="accent1">
                    <a:lumMod val="50000"/>
                  </a:schemeClr>
                </a:solidFill>
              </a:rPr>
              <a:t>a-b</a:t>
            </a:r>
            <a:r>
              <a:rPr lang="mr-IN" altLang="zh-CN" dirty="0">
                <a:solidFill>
                  <a:schemeClr val="accent1">
                    <a:lumMod val="50000"/>
                  </a:schemeClr>
                </a:solidFill>
              </a:rPr>
              <a:t>)]. 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3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31" y="2352312"/>
            <a:ext cx="4019545" cy="2456442"/>
          </a:xfrm>
        </p:spPr>
        <p:txBody>
          <a:bodyPr>
            <a:normAutofit fontScale="90000"/>
          </a:bodyPr>
          <a:lstStyle/>
          <a:p>
            <a:r>
              <a:rPr kumimoji="1" lang="en-US" altLang="zh-CN" sz="4800" spc="300" smtClean="0">
                <a:latin typeface="Colonna MT" charset="0"/>
                <a:ea typeface="Colonna MT" charset="0"/>
                <a:cs typeface="Colonna MT" charset="0"/>
              </a:rPr>
              <a:t>DATA</a:t>
            </a:r>
            <a:br>
              <a:rPr kumimoji="1" lang="en-US" altLang="zh-CN" sz="4800" spc="300" smtClean="0">
                <a:latin typeface="Colonna MT" charset="0"/>
                <a:ea typeface="Colonna MT" charset="0"/>
                <a:cs typeface="Colonna MT" charset="0"/>
              </a:rPr>
            </a:br>
            <a:r>
              <a:rPr kumimoji="1" lang="en-US" altLang="zh-CN" sz="4800" spc="300" smtClean="0">
                <a:latin typeface="Colonna MT" charset="0"/>
                <a:ea typeface="Colonna MT" charset="0"/>
                <a:cs typeface="Colonna MT" charset="0"/>
              </a:rPr>
              <a:t>PRE-PROCESSING</a:t>
            </a:r>
            <a:endParaRPr kumimoji="1" lang="zh-CN" altLang="en-US" sz="4800" spc="300" dirty="0">
              <a:latin typeface="Colonna MT" charset="0"/>
              <a:ea typeface="Colonna MT" charset="0"/>
              <a:cs typeface="Colonna MT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63471" y="1949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64816" y="2446442"/>
            <a:ext cx="57197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Use the linear relationship between density and </a:t>
            </a:r>
            <a:r>
              <a:rPr lang="en-US" altLang="zh-CN" sz="2400" dirty="0" err="1" smtClean="0">
                <a:solidFill>
                  <a:schemeClr val="accent1">
                    <a:lumMod val="50000"/>
                  </a:schemeClr>
                </a:solidFill>
              </a:rPr>
              <a:t>bodyfat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(Siri’s equation), BMI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formula,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cook‘s distance to find out abnormal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observations. 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elete those</a:t>
            </a:r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observations.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Scale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variables.</a:t>
            </a:r>
            <a:endParaRPr kumimoji="1" lang="zh-CN" altLang="en-US" sz="2400" i="1" dirty="0">
              <a:solidFill>
                <a:schemeClr val="accent1">
                  <a:lumMod val="50000"/>
                </a:schemeClr>
              </a:solidFill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1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1332" y="2284466"/>
            <a:ext cx="529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  <a:latin typeface="MF YiHei (Noncommercial)" charset="-122"/>
                <a:ea typeface="MF YiHei (Noncommercial)" charset="-122"/>
                <a:cs typeface="MF YiHei (Noncommercial)" charset="-122"/>
              </a:rPr>
              <a:t>Boxplot</a:t>
            </a:r>
            <a:endParaRPr kumimoji="1" lang="zh-CN" altLang="en-US" sz="2800" dirty="0">
              <a:solidFill>
                <a:schemeClr val="accent1"/>
              </a:solidFill>
              <a:latin typeface="MF YiHei (Noncommercial)" charset="-122"/>
              <a:ea typeface="MF YiHei (Noncommercial)" charset="-122"/>
              <a:cs typeface="MF YiHei (Noncommercial)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812" y="282388"/>
            <a:ext cx="6350000" cy="6388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1332" y="2807686"/>
            <a:ext cx="50456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An obvious outlier with extremely large weight.</a:t>
            </a:r>
            <a:r>
              <a:rPr kumimoji="1" lang="zh-CN" altLang="en-US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 </a:t>
            </a:r>
            <a:r>
              <a:rPr kumimoji="1" lang="en-US" altLang="zh-CN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(No.</a:t>
            </a:r>
            <a:r>
              <a:rPr kumimoji="1" lang="zh-CN" altLang="en-US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 </a:t>
            </a:r>
            <a:r>
              <a:rPr kumimoji="1" lang="en-US" altLang="zh-CN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39)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Need</a:t>
            </a:r>
            <a:r>
              <a:rPr kumimoji="1" lang="zh-CN" altLang="en-US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 </a:t>
            </a:r>
            <a:r>
              <a:rPr kumimoji="1" lang="en-US" altLang="zh-CN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to</a:t>
            </a:r>
            <a:r>
              <a:rPr kumimoji="1" lang="zh-CN" altLang="en-US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 </a:t>
            </a:r>
            <a:r>
              <a:rPr kumimoji="1" lang="en-US" altLang="zh-CN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normalize</a:t>
            </a:r>
            <a:r>
              <a:rPr kumimoji="1" lang="zh-CN" altLang="en-US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 </a:t>
            </a:r>
            <a:r>
              <a:rPr kumimoji="1" lang="en-US" altLang="zh-CN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the</a:t>
            </a:r>
            <a:r>
              <a:rPr kumimoji="1" lang="zh-CN" altLang="en-US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 </a:t>
            </a:r>
            <a:r>
              <a:rPr kumimoji="1" lang="en-US" altLang="zh-CN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data,</a:t>
            </a:r>
            <a:r>
              <a:rPr kumimoji="1" lang="zh-CN" altLang="en-US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 </a:t>
            </a:r>
            <a:r>
              <a:rPr kumimoji="1" lang="en-US" altLang="zh-CN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for</a:t>
            </a:r>
            <a:r>
              <a:rPr kumimoji="1" lang="zh-CN" altLang="en-US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 </a:t>
            </a:r>
            <a:r>
              <a:rPr kumimoji="1" lang="en-US" altLang="zh-CN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they</a:t>
            </a:r>
            <a:r>
              <a:rPr kumimoji="1" lang="zh-CN" altLang="en-US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 </a:t>
            </a:r>
            <a:r>
              <a:rPr kumimoji="1" lang="en-US" altLang="zh-CN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are</a:t>
            </a:r>
            <a:r>
              <a:rPr kumimoji="1" lang="zh-CN" altLang="en-US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 </a:t>
            </a:r>
            <a:r>
              <a:rPr kumimoji="1" lang="en-US" altLang="zh-CN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of</a:t>
            </a:r>
            <a:r>
              <a:rPr kumimoji="1" lang="zh-CN" altLang="en-US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 </a:t>
            </a:r>
            <a:r>
              <a:rPr kumimoji="1" lang="en-US" altLang="zh-CN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totally</a:t>
            </a:r>
            <a:r>
              <a:rPr kumimoji="1" lang="zh-CN" altLang="en-US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 </a:t>
            </a:r>
            <a:r>
              <a:rPr kumimoji="1" lang="en-US" altLang="zh-CN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different</a:t>
            </a:r>
            <a:r>
              <a:rPr kumimoji="1" lang="zh-CN" altLang="en-US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 </a:t>
            </a:r>
            <a:r>
              <a:rPr kumimoji="1" lang="en-US" altLang="zh-CN" sz="2400" i="1" dirty="0" smtClean="0">
                <a:solidFill>
                  <a:schemeClr val="accent1">
                    <a:lumMod val="50000"/>
                  </a:schemeClr>
                </a:solidFill>
                <a:ea typeface="STZhongsong" charset="-122"/>
                <a:cs typeface="STZhongsong" charset="-122"/>
              </a:rPr>
              <a:t>scale.</a:t>
            </a:r>
            <a:endParaRPr kumimoji="1" lang="zh-CN" altLang="en-US" sz="2400" i="1" dirty="0">
              <a:solidFill>
                <a:schemeClr val="accent1">
                  <a:lumMod val="50000"/>
                </a:schemeClr>
              </a:solidFill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34" y="555993"/>
            <a:ext cx="6807201" cy="5706704"/>
          </a:xfrm>
          <a:prstGeom prst="rect">
            <a:avLst/>
          </a:prstGeom>
        </p:spPr>
      </p:pic>
      <p:grpSp>
        <p:nvGrpSpPr>
          <p:cNvPr id="7" name="组 6"/>
          <p:cNvGrpSpPr/>
          <p:nvPr/>
        </p:nvGrpSpPr>
        <p:grpSpPr>
          <a:xfrm>
            <a:off x="-375024" y="2553310"/>
            <a:ext cx="6031920" cy="1558183"/>
            <a:chOff x="-375024" y="2809182"/>
            <a:chExt cx="6031920" cy="1558183"/>
          </a:xfrm>
        </p:grpSpPr>
        <p:sp>
          <p:nvSpPr>
            <p:cNvPr id="2" name="文本框 1"/>
            <p:cNvSpPr txBox="1"/>
            <p:nvPr/>
          </p:nvSpPr>
          <p:spPr>
            <a:xfrm>
              <a:off x="358755" y="2809182"/>
              <a:ext cx="5298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smtClean="0">
                  <a:solidFill>
                    <a:schemeClr val="accent1"/>
                  </a:solidFill>
                  <a:latin typeface="MF YiHei (Noncommercial)" charset="-122"/>
                  <a:ea typeface="MF YiHei (Noncommercial)" charset="-122"/>
                  <a:cs typeface="MF YiHei (Noncommercial)" charset="-122"/>
                </a:rPr>
                <a:t>Siri’s</a:t>
              </a:r>
              <a:r>
                <a:rPr kumimoji="1" lang="zh-CN" altLang="en-US" sz="2800" dirty="0" smtClean="0">
                  <a:solidFill>
                    <a:schemeClr val="accent1"/>
                  </a:solidFill>
                  <a:latin typeface="MF YiHei (Noncommercial)" charset="-122"/>
                  <a:ea typeface="MF YiHei (Noncommercial)" charset="-122"/>
                  <a:cs typeface="MF YiHei (Noncommercial)" charset="-122"/>
                </a:rPr>
                <a:t> </a:t>
              </a:r>
              <a:r>
                <a:rPr kumimoji="1" lang="en-US" altLang="zh-CN" sz="2800" dirty="0" smtClean="0">
                  <a:solidFill>
                    <a:schemeClr val="accent1"/>
                  </a:solidFill>
                  <a:latin typeface="MF YiHei (Noncommercial)" charset="-122"/>
                  <a:ea typeface="MF YiHei (Noncommercial)" charset="-122"/>
                  <a:cs typeface="MF YiHei (Noncommercial)" charset="-122"/>
                </a:rPr>
                <a:t>equation</a:t>
              </a:r>
              <a:endParaRPr kumimoji="1" lang="zh-CN" altLang="en-US" sz="2800" dirty="0">
                <a:solidFill>
                  <a:schemeClr val="accent1"/>
                </a:solidFill>
                <a:latin typeface="MF YiHei (Noncommercial)" charset="-122"/>
                <a:ea typeface="MF YiHei (Noncommercial)" charset="-122"/>
                <a:cs typeface="MF YiHei (Noncommercial)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-375024" y="3332402"/>
                  <a:ext cx="5319558" cy="6656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𝐵𝑜𝑑𝑦𝑓𝑎𝑡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495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𝐷𝑒𝑛𝑠𝑖𝑡𝑦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−450</m:t>
                            </m:r>
                          </m:e>
                        </m:d>
                        <m:r>
                          <a:rPr lang="zh-CN" alt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100%</m:t>
                        </m:r>
                      </m:oMath>
                    </m:oMathPara>
                  </a14:m>
                  <a:endParaRPr kumimoji="1" lang="en-US" altLang="zh-CN" i="1" dirty="0" smtClean="0">
                    <a:solidFill>
                      <a:schemeClr val="accent1">
                        <a:lumMod val="50000"/>
                      </a:schemeClr>
                    </a:solidFill>
                    <a:ea typeface="STZhongsong" charset="-122"/>
                    <a:cs typeface="STZhongsong" charset="-122"/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5024" y="3332402"/>
                  <a:ext cx="5319558" cy="6656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/>
            <p:cNvSpPr txBox="1"/>
            <p:nvPr/>
          </p:nvSpPr>
          <p:spPr>
            <a:xfrm>
              <a:off x="393866" y="3998033"/>
              <a:ext cx="3781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accent1">
                      <a:lumMod val="50000"/>
                    </a:schemeClr>
                  </a:solidFill>
                </a:rPr>
                <a:t>No.</a:t>
              </a:r>
              <a:r>
                <a:rPr kumimoji="1" lang="zh-CN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kumimoji="1" lang="en-US" altLang="zh-CN" dirty="0" smtClean="0">
                  <a:solidFill>
                    <a:schemeClr val="accent1">
                      <a:lumMod val="50000"/>
                    </a:schemeClr>
                  </a:solidFill>
                </a:rPr>
                <a:t>48,</a:t>
              </a:r>
              <a:r>
                <a:rPr kumimoji="1" lang="zh-CN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kumimoji="1" lang="en-US" altLang="zh-CN" dirty="0" smtClean="0">
                  <a:solidFill>
                    <a:schemeClr val="accent1">
                      <a:lumMod val="50000"/>
                    </a:schemeClr>
                  </a:solidFill>
                </a:rPr>
                <a:t>76,</a:t>
              </a:r>
              <a:r>
                <a:rPr kumimoji="1" lang="zh-CN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kumimoji="1" lang="en-US" altLang="zh-CN" dirty="0" smtClean="0">
                  <a:solidFill>
                    <a:schemeClr val="accent1">
                      <a:lumMod val="50000"/>
                    </a:schemeClr>
                  </a:solidFill>
                </a:rPr>
                <a:t>96,</a:t>
              </a:r>
              <a:r>
                <a:rPr kumimoji="1" lang="zh-CN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kumimoji="1" lang="en-US" altLang="zh-CN" dirty="0" smtClean="0">
                  <a:solidFill>
                    <a:schemeClr val="accent1">
                      <a:lumMod val="50000"/>
                    </a:schemeClr>
                  </a:solidFill>
                </a:rPr>
                <a:t>182</a:t>
              </a:r>
              <a:endParaRPr kumimoji="1"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40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0" y="2553310"/>
            <a:ext cx="5656896" cy="1558183"/>
            <a:chOff x="0" y="2809182"/>
            <a:chExt cx="5656896" cy="1558183"/>
          </a:xfrm>
        </p:grpSpPr>
        <p:sp>
          <p:nvSpPr>
            <p:cNvPr id="2" name="文本框 1"/>
            <p:cNvSpPr txBox="1"/>
            <p:nvPr/>
          </p:nvSpPr>
          <p:spPr>
            <a:xfrm>
              <a:off x="358755" y="2809182"/>
              <a:ext cx="5298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smtClean="0">
                  <a:solidFill>
                    <a:schemeClr val="accent1"/>
                  </a:solidFill>
                  <a:latin typeface="MF YiHei (Noncommercial)" charset="-122"/>
                  <a:ea typeface="MF YiHei (Noncommercial)" charset="-122"/>
                  <a:cs typeface="MF YiHei (Noncommercial)" charset="-122"/>
                </a:rPr>
                <a:t>BMI</a:t>
              </a:r>
              <a:r>
                <a:rPr kumimoji="1" lang="zh-CN" altLang="en-US" sz="2800" dirty="0" smtClean="0">
                  <a:solidFill>
                    <a:schemeClr val="accent1"/>
                  </a:solidFill>
                  <a:latin typeface="MF YiHei (Noncommercial)" charset="-122"/>
                  <a:ea typeface="MF YiHei (Noncommercial)" charset="-122"/>
                  <a:cs typeface="MF YiHei (Noncommercial)" charset="-122"/>
                </a:rPr>
                <a:t> </a:t>
              </a:r>
              <a:r>
                <a:rPr kumimoji="1" lang="en-US" altLang="zh-CN" sz="2800" dirty="0" smtClean="0">
                  <a:solidFill>
                    <a:schemeClr val="accent1"/>
                  </a:solidFill>
                  <a:latin typeface="MF YiHei (Noncommercial)" charset="-122"/>
                  <a:ea typeface="MF YiHei (Noncommercial)" charset="-122"/>
                  <a:cs typeface="MF YiHei (Noncommercial)" charset="-122"/>
                </a:rPr>
                <a:t>formula</a:t>
              </a:r>
              <a:endParaRPr kumimoji="1" lang="zh-CN" altLang="en-US" sz="2800" dirty="0">
                <a:solidFill>
                  <a:schemeClr val="accent1"/>
                </a:solidFill>
                <a:latin typeface="MF YiHei (Noncommercial)" charset="-122"/>
                <a:ea typeface="MF YiHei (Noncommercial)" charset="-122"/>
                <a:cs typeface="MF YiHei (Noncommercial)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0" y="3314045"/>
                  <a:ext cx="5319558" cy="6690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𝐴𝐷𝐼𝑃𝑂𝑆𝐼𝑇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𝑌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𝐵𝑀𝐼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)=703×</m:t>
                        </m:r>
                        <m:f>
                          <m:fPr>
                            <m:ctrlPr>
                              <a:rPr lang="mr-IN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𝑊𝐸𝐼𝐺𝐻𝑇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𝑙𝑏𝑠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𝐻𝐸𝐼𝐺𝐻𝑇</m:t>
                                </m: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𝑖𝑛𝑐h𝑒𝑠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1" lang="en-US" altLang="zh-CN" i="1" dirty="0" smtClean="0">
                    <a:solidFill>
                      <a:schemeClr val="accent1">
                        <a:lumMod val="50000"/>
                      </a:schemeClr>
                    </a:solidFill>
                    <a:ea typeface="STZhongsong" charset="-122"/>
                    <a:cs typeface="STZhongsong" charset="-122"/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314045"/>
                  <a:ext cx="5319558" cy="669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/>
            <p:cNvSpPr txBox="1"/>
            <p:nvPr/>
          </p:nvSpPr>
          <p:spPr>
            <a:xfrm>
              <a:off x="393866" y="3998033"/>
              <a:ext cx="3781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>
                  <a:solidFill>
                    <a:schemeClr val="accent1">
                      <a:lumMod val="50000"/>
                    </a:schemeClr>
                  </a:solidFill>
                </a:rPr>
                <a:t>No.</a:t>
              </a:r>
              <a:r>
                <a:rPr kumimoji="1" lang="zh-CN" altLang="en-US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kumimoji="1" lang="en-US" altLang="zh-CN" dirty="0" smtClean="0">
                  <a:solidFill>
                    <a:schemeClr val="accent1">
                      <a:lumMod val="50000"/>
                    </a:schemeClr>
                  </a:solidFill>
                </a:rPr>
                <a:t>42,163, 221</a:t>
              </a:r>
              <a:endParaRPr kumimoji="1"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313" y="701367"/>
            <a:ext cx="6483477" cy="54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0380" y="722762"/>
            <a:ext cx="529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accent1"/>
                </a:solidFill>
                <a:latin typeface="MF YiHei (Noncommercial)" charset="-122"/>
                <a:ea typeface="MF YiHei (Noncommercial)" charset="-122"/>
                <a:cs typeface="MF YiHei (Noncommercial)" charset="-122"/>
              </a:rPr>
              <a:t>Outliers</a:t>
            </a:r>
            <a:endParaRPr kumimoji="1" lang="zh-CN" altLang="en-US" sz="2800" dirty="0">
              <a:solidFill>
                <a:schemeClr val="accent1"/>
              </a:solidFill>
              <a:latin typeface="MF YiHei (Noncommercial)" charset="-122"/>
              <a:ea typeface="MF YiHei (Noncommercial)" charset="-122"/>
              <a:cs typeface="MF YiHei (Noncommercial)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0380" y="4576744"/>
            <a:ext cx="10717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39 has too large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size.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Obervations</a:t>
            </a: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 48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76,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96,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182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 do not match the relationship between 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bodyfat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 and density (i.e. Siri’s equation).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dirty="0" err="1">
                <a:solidFill>
                  <a:schemeClr val="accent1">
                    <a:lumMod val="50000"/>
                  </a:schemeClr>
                </a:solidFill>
              </a:rPr>
              <a:t>Obervations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42,163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kumimoji="1"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221 do not match the BMI formula.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" y="1402603"/>
            <a:ext cx="1154430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</TotalTime>
  <Words>490</Words>
  <Application>Microsoft Macintosh PowerPoint</Application>
  <PresentationFormat>宽屏</PresentationFormat>
  <Paragraphs>74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Calibri Light</vt:lpstr>
      <vt:lpstr>Cambria Math</vt:lpstr>
      <vt:lpstr>Colonna MT</vt:lpstr>
      <vt:lpstr>DengXian</vt:lpstr>
      <vt:lpstr>DFPSongW12-GB</vt:lpstr>
      <vt:lpstr>Mangal</vt:lpstr>
      <vt:lpstr>MF YiHei (Noncommercial)</vt:lpstr>
      <vt:lpstr>Rockwell</vt:lpstr>
      <vt:lpstr>Senty Golden Bell 新蒂金钟体</vt:lpstr>
      <vt:lpstr>STZhongsong</vt:lpstr>
      <vt:lpstr>WenYue GuDianMingChaoTi (Non-Commercial Use) W5</vt:lpstr>
      <vt:lpstr>Wingdings</vt:lpstr>
      <vt:lpstr>宋体</vt:lpstr>
      <vt:lpstr>Arial</vt:lpstr>
      <vt:lpstr>Atlas</vt:lpstr>
      <vt:lpstr>How to Predict Bodyfat</vt:lpstr>
      <vt:lpstr>PowerPoint 演示文稿</vt:lpstr>
      <vt:lpstr>WHAT IS BODYFAT</vt:lpstr>
      <vt:lpstr>PowerPoint 演示文稿</vt:lpstr>
      <vt:lpstr>DATA PRE-PROCESSING</vt:lpstr>
      <vt:lpstr>PowerPoint 演示文稿</vt:lpstr>
      <vt:lpstr>PowerPoint 演示文稿</vt:lpstr>
      <vt:lpstr>PowerPoint 演示文稿</vt:lpstr>
      <vt:lpstr>PowerPoint 演示文稿</vt:lpstr>
      <vt:lpstr>Model Building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WATCHING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Predict Bodyfat</dc:title>
  <dc:creator>Microsoft Office 用户</dc:creator>
  <cp:lastModifiedBy>Microsoft Office 用户</cp:lastModifiedBy>
  <cp:revision>23</cp:revision>
  <cp:lastPrinted>2019-10-07T16:37:04Z</cp:lastPrinted>
  <dcterms:created xsi:type="dcterms:W3CDTF">2019-10-04T17:55:51Z</dcterms:created>
  <dcterms:modified xsi:type="dcterms:W3CDTF">2019-10-07T17:01:45Z</dcterms:modified>
</cp:coreProperties>
</file>