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3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Lst>
  <p:sldSz cx="9144000" cy="5143500" type="screen16x9"/>
  <p:notesSz cx="6858000" cy="9144000"/>
  <p:embeddedFontLst>
    <p:embeddedFont>
      <p:font typeface="Average" panose="02010600030101010101" charset="0"/>
      <p:regular r:id="rId39"/>
    </p:embeddedFont>
    <p:embeddedFont>
      <p:font typeface="Open Sans" panose="020B0606030504020204" pitchFamily="34" charset="0"/>
      <p:regular r:id="rId40"/>
      <p:bold r:id="rId41"/>
      <p:italic r:id="rId42"/>
      <p:boldItalic r:id="rId43"/>
    </p:embeddedFont>
    <p:embeddedFont>
      <p:font typeface="Open Sans ExtraBold" panose="020B0906030804020204" pitchFamily="34" charset="0"/>
      <p:bold r:id="rId44"/>
      <p:boldItalic r:id="rId45"/>
    </p:embeddedFont>
    <p:embeddedFont>
      <p:font typeface="Open Sans SemiBold" panose="020B0706030804020204" pitchFamily="34" charset="0"/>
      <p:regular r:id="rId46"/>
      <p:bold r:id="rId47"/>
      <p:italic r:id="rId48"/>
      <p:boldItalic r:id="rId49"/>
    </p:embeddedFont>
    <p:embeddedFont>
      <p:font typeface="Oswald" panose="00000500000000000000" pitchFamily="2" charset="0"/>
      <p:regular r:id="rId50"/>
      <p:bold r:id="rId51"/>
    </p:embeddedFont>
    <p:embeddedFont>
      <p:font typeface="Roboto" panose="02000000000000000000" pitchFamily="2" charset="0"/>
      <p:regular r:id="rId52"/>
      <p:bold r:id="rId53"/>
      <p:italic r:id="rId54"/>
      <p:boldItalic r:id="rId55"/>
    </p:embeddedFont>
    <p:embeddedFont>
      <p:font typeface="Roboto Mono" panose="00000009000000000000" pitchFamily="49"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5E738C-8EF7-4478-BD80-204179786FE8}">
  <a:tblStyle styleId="{EC5E738C-8EF7-4478-BD80-204179786FE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font" Target="fonts/font20.fntdata"/><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8" Type="http://schemas.openxmlformats.org/officeDocument/2006/relationships/slide" Target="slides/slide6.xml"/><Relationship Id="rId51" Type="http://schemas.openxmlformats.org/officeDocument/2006/relationships/font" Target="fonts/font13.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font" Target="fonts/font21.fntdata"/><Relationship Id="rId20" Type="http://schemas.openxmlformats.org/officeDocument/2006/relationships/slide" Target="slides/slide18.xml"/><Relationship Id="rId41" Type="http://schemas.openxmlformats.org/officeDocument/2006/relationships/font" Target="fonts/font3.fntdata"/><Relationship Id="rId54" Type="http://schemas.openxmlformats.org/officeDocument/2006/relationships/font" Target="fonts/font16.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1.fntdata"/><Relationship Id="rId57" Type="http://schemas.openxmlformats.org/officeDocument/2006/relationships/font" Target="fonts/font19.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73ee42ef40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73ee42ef40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73fd873b8a_2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73fd873b8a_2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73fd873b8a_2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73fd873b8a_2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73fd873b8a_2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73fd873b8a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73fd873b8a_2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73fd873b8a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73fd873b8a_2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73fd873b8a_2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73fd873b8a_2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73fd873b8a_2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73fd873b8a_2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73fd873b8a_2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73fd873b8a_2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73fd873b8a_2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73fd873b8a_2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73fd873b8a_2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73fd873b8a_2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73fd873b8a_2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73ee42ef40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73ee42ef40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73fd873b8a_2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73fd873b8a_2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73fd873b8a_2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73fd873b8a_2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73fd873b8a_2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73fd873b8a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73fd873b8a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73fd873b8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a:p>
            <a:pPr marL="457200" lvl="0" indent="0" algn="l" rtl="0">
              <a:lnSpc>
                <a:spcPct val="115000"/>
              </a:lnSpc>
              <a:spcBef>
                <a:spcPts val="0"/>
              </a:spcBef>
              <a:spcAft>
                <a:spcPts val="0"/>
              </a:spcAft>
              <a:buNone/>
            </a:pPr>
            <a:r>
              <a:rPr lang="en" sz="1300">
                <a:solidFill>
                  <a:schemeClr val="dk1"/>
                </a:solidFill>
                <a:latin typeface="Roboto"/>
                <a:ea typeface="Roboto"/>
                <a:cs typeface="Roboto"/>
                <a:sym typeface="Roboto"/>
              </a:rPr>
              <a:t>Handling Missing Values in Modeling</a:t>
            </a:r>
            <a:endParaRPr>
              <a:solidFill>
                <a:schemeClr val="dk1"/>
              </a:solidFill>
            </a:endParaRPr>
          </a:p>
          <a:p>
            <a:pPr marL="457200" lvl="0" indent="-298450" algn="l" rtl="0">
              <a:spcBef>
                <a:spcPts val="1200"/>
              </a:spcBef>
              <a:spcAft>
                <a:spcPts val="0"/>
              </a:spcAft>
              <a:buSzPts val="1100"/>
              <a:buAutoNum type="arabicPeriod"/>
            </a:pPr>
            <a:r>
              <a:rPr lang="en"/>
              <a:t>One of the strengths of LightGBM lies in its ability to automatically handle missing values during the training process. This feature eliminates the need for manual imputation steps, streamlining our workflow and preserving the integrity of our data.</a:t>
            </a:r>
            <a:endParaRPr/>
          </a:p>
          <a:p>
            <a:pPr marL="457200" lvl="0" indent="-298450" algn="l" rtl="0">
              <a:spcBef>
                <a:spcPts val="0"/>
              </a:spcBef>
              <a:spcAft>
                <a:spcPts val="0"/>
              </a:spcAft>
              <a:buSzPts val="1100"/>
              <a:buAutoNum type="arabicPeriod"/>
            </a:pPr>
            <a:r>
              <a:rPr lang="en"/>
              <a:t>In contrast, many traditional models require explicit handling of missing values through techniques like mean or median imputation. These methods involve replacing missing entries with statistical averages, such as the mean or median of the respective feature.</a:t>
            </a:r>
            <a:endParaRPr/>
          </a:p>
          <a:p>
            <a:pPr marL="0" lvl="0" indent="0" algn="l" rtl="0">
              <a:lnSpc>
                <a:spcPct val="115000"/>
              </a:lnSpc>
              <a:spcBef>
                <a:spcPts val="1200"/>
              </a:spcBef>
              <a:spcAft>
                <a:spcPts val="0"/>
              </a:spcAft>
              <a:buNone/>
            </a:pPr>
            <a:r>
              <a:rPr lang="en" sz="1300">
                <a:solidFill>
                  <a:schemeClr val="dk1"/>
                </a:solidFill>
                <a:latin typeface="Roboto"/>
                <a:ea typeface="Roboto"/>
                <a:cs typeface="Roboto"/>
                <a:sym typeface="Roboto"/>
              </a:rPr>
              <a:t>           Handling Unrealistic Values in Data</a:t>
            </a:r>
            <a:endParaRPr>
              <a:solidFill>
                <a:schemeClr val="dk1"/>
              </a:solidFill>
            </a:endParaRPr>
          </a:p>
          <a:p>
            <a:pPr marL="457200" lvl="0" indent="-298450" algn="l" rtl="0">
              <a:spcBef>
                <a:spcPts val="1200"/>
              </a:spcBef>
              <a:spcAft>
                <a:spcPts val="0"/>
              </a:spcAft>
              <a:buSzPts val="1100"/>
              <a:buAutoNum type="arabicPeriod"/>
            </a:pPr>
            <a:r>
              <a:rPr lang="en"/>
              <a:t>During our data exploration, we encountered instances where reported values, such as 365,243 in employment duration, exceeded practical norms—far surpassing typical human lifespan. Recognizing these values as implausible, we investigated their origins and hypothesized that they might have been used to denote missing data.</a:t>
            </a:r>
            <a:endParaRPr/>
          </a:p>
          <a:p>
            <a:pPr marL="457200" lvl="0" indent="-298450" algn="l" rtl="0">
              <a:spcBef>
                <a:spcPts val="0"/>
              </a:spcBef>
              <a:spcAft>
                <a:spcPts val="0"/>
              </a:spcAft>
              <a:buSzPts val="1100"/>
              <a:buAutoNum type="arabicPeriod"/>
            </a:pPr>
            <a:r>
              <a:rPr lang="en"/>
              <a:t>To maintain data integrity and ensure accurate analysis, we systematically replaced these unrealistic values with NaN. This approach not only aligns with best practices in data cleaning but also mitigates potential biases that could arise from erroneous or anomalous entries.</a:t>
            </a:r>
            <a:endParaRPr/>
          </a:p>
          <a:p>
            <a:pPr marL="45720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73fd873b8a_8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73fd873b8a_8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New Feature Creation:</a:t>
            </a:r>
            <a:r>
              <a:rPr lang="en">
                <a:solidFill>
                  <a:schemeClr val="dk1"/>
                </a:solidFill>
              </a:rPr>
              <a:t> We created several new features:</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b="1">
                <a:solidFill>
                  <a:schemeClr val="dk1"/>
                </a:solidFill>
              </a:rPr>
              <a:t>CREDIT_INCOME_PERCENT:</a:t>
            </a:r>
            <a:r>
              <a:rPr lang="en">
                <a:solidFill>
                  <a:schemeClr val="dk1"/>
                </a:solidFill>
              </a:rPr>
              <a:t> Loan amount divided by income; higher ratios may indicate a higher risk of default.</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ANNUITY_INCOME_PERCENT:</a:t>
            </a:r>
            <a:r>
              <a:rPr lang="en">
                <a:solidFill>
                  <a:schemeClr val="dk1"/>
                </a:solidFill>
              </a:rPr>
              <a:t> Annual repayment divided by income; higher ratios suggest a greater financial burden.</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CREDIT_TERM:</a:t>
            </a:r>
            <a:r>
              <a:rPr lang="en">
                <a:solidFill>
                  <a:schemeClr val="dk1"/>
                </a:solidFill>
              </a:rPr>
              <a:t> Annual repayment divided by loan amount; shorter terms may increase default risk.</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DAYS_EMPLOYED_PERCENT:</a:t>
            </a:r>
            <a:r>
              <a:rPr lang="en">
                <a:solidFill>
                  <a:schemeClr val="dk1"/>
                </a:solidFill>
              </a:rPr>
              <a:t> Employment days divided by age.</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INCOME_PER_CHILD:</a:t>
            </a:r>
            <a:r>
              <a:rPr lang="en">
                <a:solidFill>
                  <a:schemeClr val="dk1"/>
                </a:solidFill>
              </a:rPr>
              <a:t> Income divided by the number of children; larger families may experience higher financial strain.</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HAS_HOUSE_INFORMATION:</a:t>
            </a:r>
            <a:r>
              <a:rPr lang="en">
                <a:solidFill>
                  <a:schemeClr val="dk1"/>
                </a:solidFill>
              </a:rPr>
              <a:t> Binary feature indicating if housing info is missing; missing data might correlate with higher default risk.</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Distribution Analysis:</a:t>
            </a:r>
            <a:r>
              <a:rPr lang="en">
                <a:solidFill>
                  <a:schemeClr val="dk1"/>
                </a:solidFill>
              </a:rPr>
              <a:t> We examined the distribution of these features among defaulters and non-defaulters. Most features showed minimal differentiation, except for </a:t>
            </a:r>
            <a:r>
              <a:rPr lang="en" b="1">
                <a:solidFill>
                  <a:schemeClr val="dk1"/>
                </a:solidFill>
              </a:rPr>
              <a:t>CREDIT_TERM</a:t>
            </a:r>
            <a:r>
              <a:rPr lang="en">
                <a:solidFill>
                  <a:schemeClr val="dk1"/>
                </a:solidFill>
              </a:rPr>
              <a:t>, which showed more noticeable differences. Initial visual separation might be low, but the effectiveness of these features can be better evaluated within the model.</a:t>
            </a:r>
            <a:endParaRPr>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73fd873b8a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273fd873b8a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a:t>In addition to the primary training and prediction datasets, auxiliary datasets are often used, which can be linked to the main dataset using the common key "SK_ID_CURR." Each row in the credit bureau dataset represents loan applications made by individuals at different financial institutions. Since "SK_ID_CURR" can link to multiple "SK_ID_BUREAU" entries, representing multiple loans per applicant, direct merging is not feasible. Instead, we aggregate auxiliary data using statistical methods (like groupby) to avoid duplicate records and ensure each applicant is represented uniquely in the training set.</a:t>
            </a:r>
            <a:endParaRPr/>
          </a:p>
          <a:p>
            <a:pPr marL="0" lvl="0" indent="0" algn="l" rtl="0">
              <a:lnSpc>
                <a:spcPct val="115000"/>
              </a:lnSpc>
              <a:spcBef>
                <a:spcPts val="1200"/>
              </a:spcBef>
              <a:spcAft>
                <a:spcPts val="0"/>
              </a:spcAft>
              <a:buClr>
                <a:schemeClr val="dk1"/>
              </a:buClr>
              <a:buSzPts val="1100"/>
              <a:buFont typeface="Arial"/>
              <a:buNone/>
            </a:pPr>
            <a:r>
              <a:rPr lang="en"/>
              <a:t>We meticulously generate features from these datasets. For continuous variables, this involves computing aggregated statistics such as the mean, maximum, and median loan amounts. For categorical variables, we transform them into dummy variables and calculate their occurrence frequencies, which provide insights into the applicant's financial behaviors.</a:t>
            </a:r>
            <a:endParaRPr/>
          </a:p>
          <a:p>
            <a:pPr marL="0" lvl="0" indent="0" algn="l" rtl="0">
              <a:lnSpc>
                <a:spcPct val="115000"/>
              </a:lnSpc>
              <a:spcBef>
                <a:spcPts val="1200"/>
              </a:spcBef>
              <a:spcAft>
                <a:spcPts val="0"/>
              </a:spcAft>
              <a:buClr>
                <a:schemeClr val="dk1"/>
              </a:buClr>
              <a:buSzPts val="1100"/>
              <a:buFont typeface="Arial"/>
              <a:buNone/>
            </a:pPr>
            <a:r>
              <a:rPr lang="en"/>
              <a:t>However, adding numerous features can lead to complexity and redundancy. To address this, we conduct a thorough correlation analysis, setting a stringent threshold of 0.8. This allows us to remove highly correlated features, reducing dimensionality and focusing on the most impactful variables.</a:t>
            </a:r>
            <a:endParaRPr/>
          </a:p>
          <a:p>
            <a:pPr marL="0" lvl="0" indent="0" algn="l" rtl="0">
              <a:spcBef>
                <a:spcPts val="120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73ee42ef40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73ee42ef40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73fb48199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73fb48199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73fb48199c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73fb48199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73fd873b8a_8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273fd873b8a_8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a:solidFill>
                  <a:schemeClr val="dk1"/>
                </a:solidFill>
              </a:rPr>
              <a:t>Firstly, let's look at the advantages of SVM:</a:t>
            </a:r>
            <a:endParaRPr>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b="1">
                <a:solidFill>
                  <a:schemeClr val="dk1"/>
                </a:solidFill>
              </a:rPr>
              <a:t>High-Dimensional Effectiveness:</a:t>
            </a:r>
            <a:r>
              <a:rPr lang="en">
                <a:solidFill>
                  <a:schemeClr val="dk1"/>
                </a:solidFill>
              </a:rPr>
              <a:t> SVM is particularly effective when the number of dimensions exceeds the number of samples, making it highly suitable for datasets with many features.</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Overfitting Prevention:</a:t>
            </a:r>
            <a:r>
              <a:rPr lang="en">
                <a:solidFill>
                  <a:schemeClr val="dk1"/>
                </a:solidFill>
              </a:rPr>
              <a:t> Especially in high-dimensional spaces, SVMs can prevent overfitting by using regularization parameters, ensuring that the model generalizes well to new data.</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Kernel Trick Versatility:</a:t>
            </a:r>
            <a:r>
              <a:rPr lang="en">
                <a:solidFill>
                  <a:schemeClr val="dk1"/>
                </a:solidFill>
              </a:rPr>
              <a:t> SVM can handle non-linear data efficiently by using the kernel trick, which transforms the input space into higher dimensions where a linear separation is possible.</a:t>
            </a:r>
            <a:endParaRPr>
              <a:solidFill>
                <a:schemeClr val="dk1"/>
              </a:solidFill>
            </a:endParaRPr>
          </a:p>
          <a:p>
            <a:pPr marL="0" lvl="0" indent="0" algn="l" rtl="0">
              <a:lnSpc>
                <a:spcPct val="115000"/>
              </a:lnSpc>
              <a:spcBef>
                <a:spcPts val="1200"/>
              </a:spcBef>
              <a:spcAft>
                <a:spcPts val="0"/>
              </a:spcAft>
              <a:buNone/>
            </a:pPr>
            <a:r>
              <a:rPr lang="en" b="1">
                <a:solidFill>
                  <a:schemeClr val="dk1"/>
                </a:solidFill>
              </a:rPr>
              <a:t>Parameters:</a:t>
            </a:r>
            <a:r>
              <a:rPr lang="en">
                <a:solidFill>
                  <a:schemeClr val="dk1"/>
                </a:solidFill>
              </a:rPr>
              <a:t> Next, let's review the key parameters used in tuning our SVM model:</a:t>
            </a:r>
            <a:endParaRPr>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b="1">
                <a:solidFill>
                  <a:schemeClr val="dk1"/>
                </a:solidFill>
              </a:rPr>
              <a:t>C = [0.1, 1, 10, 100]:</a:t>
            </a:r>
            <a:r>
              <a:rPr lang="en">
                <a:solidFill>
                  <a:schemeClr val="dk1"/>
                </a:solidFill>
              </a:rPr>
              <a:t> This is the regularization parameter that controls the trade-off between achieving a low training error and a low testing error, helping to prevent overfitting.</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kernel = ['linear', 'poly', 'rbf', 'sigmoid']:</a:t>
            </a:r>
            <a:r>
              <a:rPr lang="en">
                <a:solidFill>
                  <a:schemeClr val="dk1"/>
                </a:solidFill>
              </a:rPr>
              <a:t> This parameter specifies the type of kernel function to transform the input data into the required form, enabling the SVM to handle different types of data relationships.</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degree = [2, 3, 4]:</a:t>
            </a:r>
            <a:r>
              <a:rPr lang="en">
                <a:solidFill>
                  <a:schemeClr val="dk1"/>
                </a:solidFill>
              </a:rPr>
              <a:t> This is the degree of the polynomial kernel function, relevant only when the kernel is set to 'poly'; it is ignored for other kernel types.</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gamma = ['scale', 'auto']:</a:t>
            </a:r>
            <a:r>
              <a:rPr lang="en">
                <a:solidFill>
                  <a:schemeClr val="dk1"/>
                </a:solidFill>
              </a:rPr>
              <a:t> This parameter is the kernel coefficient for 'rbf', 'poly', and 'sigmoid' kernels, determining the influence of a single training example and affecting the shape of the decision boundary.</a:t>
            </a:r>
            <a:endParaRPr>
              <a:solidFill>
                <a:schemeClr val="dk1"/>
              </a:solidFill>
            </a:endParaRPr>
          </a:p>
          <a:p>
            <a:pPr marL="0" lvl="0" indent="0" algn="l" rtl="0">
              <a:lnSpc>
                <a:spcPct val="115000"/>
              </a:lnSpc>
              <a:spcBef>
                <a:spcPts val="1200"/>
              </a:spcBef>
              <a:spcAft>
                <a:spcPts val="0"/>
              </a:spcAft>
              <a:buNone/>
            </a:pPr>
            <a:r>
              <a:rPr lang="en" b="1">
                <a:solidFill>
                  <a:schemeClr val="dk1"/>
                </a:solidFill>
              </a:rPr>
              <a:t>Performance:</a:t>
            </a:r>
            <a:r>
              <a:rPr lang="en">
                <a:solidFill>
                  <a:schemeClr val="dk1"/>
                </a:solidFill>
              </a:rPr>
              <a:t> Finally, let's discuss the performance results of our trained SVM model:</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b="1">
                <a:solidFill>
                  <a:schemeClr val="dk1"/>
                </a:solidFill>
              </a:rPr>
              <a:t>Train AUC: 0.9831:</a:t>
            </a:r>
            <a:r>
              <a:rPr lang="en">
                <a:solidFill>
                  <a:schemeClr val="dk1"/>
                </a:solidFill>
              </a:rPr>
              <a:t> This high area under the curve (AUC) score on the training set indicates that our model performs exceptionally well in distinguishing between classes on the training data.</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Val AUC: 0.6271:</a:t>
            </a:r>
            <a:r>
              <a:rPr lang="en">
                <a:solidFill>
                  <a:schemeClr val="dk1"/>
                </a:solidFill>
              </a:rPr>
              <a:t> The validation AUC score is lower, suggesting that while the model performs well on the training data, it may be overfitting and not generalizing as well to unseen data.</a:t>
            </a:r>
            <a:endParaRPr>
              <a:solidFill>
                <a:schemeClr val="dk1"/>
              </a:solidFill>
            </a:endParaRPr>
          </a:p>
          <a:p>
            <a:pPr marL="0" lvl="0" indent="0" algn="l" rtl="0">
              <a:lnSpc>
                <a:spcPct val="115000"/>
              </a:lnSpc>
              <a:spcBef>
                <a:spcPts val="1200"/>
              </a:spcBef>
              <a:spcAft>
                <a:spcPts val="0"/>
              </a:spcAft>
              <a:buNone/>
            </a:pPr>
            <a:r>
              <a:rPr lang="en" b="1">
                <a:solidFill>
                  <a:schemeClr val="dk1"/>
                </a:solidFill>
              </a:rPr>
              <a:t>Conclusion:</a:t>
            </a:r>
            <a:r>
              <a:rPr lang="en">
                <a:solidFill>
                  <a:schemeClr val="dk1"/>
                </a:solidFill>
              </a:rPr>
              <a:t> In conclusion, SVMs offer significant advantages in handling high-dimensional data and preventing overfitting through proper regularization. By tuning key parameters like C, kernel type, degree, and gamma, we can optimize the model's performance. Although our model shows excellent training performance, the lower validation AUC highlights the need for further tuning or additional techniques to improve generalization.</a:t>
            </a:r>
            <a:endParaRPr>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73ee42ef40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73ee42ef4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The goal is to develop a predictive model to assess potential clients' default risks accurately, enabling them to approve more loan applications. The challenge lies in creating a model that not only predicts loan default effectively but also maintains stability over time, adapting to evolving client behaviors.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73fb48199c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73fb48199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XGBoost is an excellent choice for fraud detection due to its efficiency and scalability, allowing it to quickly process large datasets typical in this field. It employs robust regularization techniques that reduce overfitting, enhancing the model's ability to generalize and accurately identify fraudulent activities. Additionally, XGBoost natively handles missing data, making it resilient to the incomplete information often found in real-world datasets. Features like cross-validation and early stopping further ensure the model is well-tuned for optimal predictive accuracy, making XGBoost a powerful tool for detecting fraud.</a:t>
            </a:r>
            <a:endParaRPr b="1">
              <a:solidFill>
                <a:schemeClr val="dk1"/>
              </a:solidFill>
            </a:endParaRPr>
          </a:p>
          <a:p>
            <a:pPr marL="457200" lvl="0" indent="-304800" algn="l" rtl="0">
              <a:lnSpc>
                <a:spcPct val="115000"/>
              </a:lnSpc>
              <a:spcBef>
                <a:spcPts val="1200"/>
              </a:spcBef>
              <a:spcAft>
                <a:spcPts val="0"/>
              </a:spcAft>
              <a:buClr>
                <a:schemeClr val="dk1"/>
              </a:buClr>
              <a:buSzPts val="1200"/>
              <a:buFont typeface="Roboto"/>
              <a:buChar char="●"/>
            </a:pPr>
            <a:r>
              <a:rPr lang="en" sz="1200">
                <a:solidFill>
                  <a:schemeClr val="dk1"/>
                </a:solidFill>
                <a:latin typeface="Roboto"/>
                <a:ea typeface="Roboto"/>
                <a:cs typeface="Roboto"/>
                <a:sym typeface="Roboto"/>
              </a:rPr>
              <a:t>n_estimators = 1000 → Number of boosting rounds (trees)</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learning_rate = 0.05 → Learning rate (shrinkage)</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max_depth = 6 → Maximum depth of each tree</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subsample = 0.8 → Subsample ratio of the training instances</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colsample_bytree = 0.8 → Subsample ratio of columns when constructing each tree</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reg_alpha = 0.1 → L1 regularization term on weights (alpha)</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reg_lambda = 0.1 → L2 regularization term on weights (lambda)</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n_jobs = -1 → Number of parallel threads used to run XGBoost</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early_stopping_rounds = 100 → Number of rounds without improvement to stop training.</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verbose = 200 → Verbosity of printing information during training.</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n_folds = 5 → Number of folds for cross-validation.</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drop columns = ['SK_ID_CURR', 'TARGET'] → Columns to be dropped from training data</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73fd873b8a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73fd873b8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The TabNetClassifier is developed by researchers at Google Cloud. It combines the clarity of decision tree models with the power of deep learning. It is also designed for tabular data, which is data structured in rows and columns, similar to spreadsheets or database tables. Since the dataset we are working on this time has each row representing a case and each column representing different features, we believe it’s ideal to go for it.</a:t>
            </a:r>
            <a:endParaRPr>
              <a:solidFill>
                <a:schemeClr val="dk1"/>
              </a:solidFill>
            </a:endParaRPr>
          </a:p>
          <a:p>
            <a:pPr marL="0" lvl="0" indent="0" algn="l" rtl="0">
              <a:spcBef>
                <a:spcPts val="0"/>
              </a:spcBef>
              <a:spcAft>
                <a:spcPts val="0"/>
              </a:spcAft>
              <a:buNone/>
            </a:pPr>
            <a:endParaRPr>
              <a:solidFill>
                <a:schemeClr val="dk1"/>
              </a:solidFill>
            </a:endParaRPr>
          </a:p>
          <a:p>
            <a:pPr marL="45720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n_d = 16 → Controls the number of features used at decision steps</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n_a = 8 → #Determines the size of the attention embedding</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n_steps = 3 → #Defines the number of decision steps</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Gamma = 1.0 → Adjusts the entropy of the output distribution</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Lambda_sparse = 0.01 → Encourages sparsity in feature selection</a:t>
            </a:r>
            <a:endParaRPr sz="1200">
              <a:solidFill>
                <a:schemeClr val="dk1"/>
              </a:solidFill>
              <a:latin typeface="Roboto"/>
              <a:ea typeface="Roboto"/>
              <a:cs typeface="Roboto"/>
              <a:sym typeface="Roboto"/>
            </a:endParaRPr>
          </a:p>
          <a:p>
            <a:pPr marL="0" lvl="0" indent="0" algn="l" rtl="0">
              <a:lnSpc>
                <a:spcPct val="115000"/>
              </a:lnSpc>
              <a:spcBef>
                <a:spcPts val="1200"/>
              </a:spcBef>
              <a:spcAft>
                <a:spcPts val="0"/>
              </a:spcAft>
              <a:buNone/>
            </a:pPr>
            <a:endParaRPr sz="1200">
              <a:solidFill>
                <a:schemeClr val="dk1"/>
              </a:solidFill>
              <a:latin typeface="Roboto"/>
              <a:ea typeface="Roboto"/>
              <a:cs typeface="Roboto"/>
              <a:sym typeface="Roboto"/>
            </a:endParaRPr>
          </a:p>
          <a:p>
            <a:pPr marL="457200" lvl="0" indent="-304800" algn="l" rtl="0">
              <a:lnSpc>
                <a:spcPct val="115000"/>
              </a:lnSpc>
              <a:spcBef>
                <a:spcPts val="1200"/>
              </a:spcBef>
              <a:spcAft>
                <a:spcPts val="0"/>
              </a:spcAft>
              <a:buClr>
                <a:schemeClr val="dk1"/>
              </a:buClr>
              <a:buSzPts val="1200"/>
              <a:buFont typeface="Roboto"/>
              <a:buChar char="●"/>
            </a:pPr>
            <a:r>
              <a:rPr lang="en" sz="1200">
                <a:solidFill>
                  <a:schemeClr val="dk1"/>
                </a:solidFill>
                <a:latin typeface="Roboto"/>
                <a:ea typeface="Roboto"/>
                <a:cs typeface="Roboto"/>
                <a:sym typeface="Roboto"/>
              </a:rPr>
              <a:t>High performance, interpretability and dynamic feature selection</a:t>
            </a:r>
            <a:endParaRPr sz="1200">
              <a:solidFill>
                <a:schemeClr val="dk1"/>
              </a:solidFill>
              <a:latin typeface="Roboto"/>
              <a:ea typeface="Roboto"/>
              <a:cs typeface="Roboto"/>
              <a:sym typeface="Roboto"/>
            </a:endParaRPr>
          </a:p>
          <a:p>
            <a:pPr marL="0" lvl="0" indent="0" algn="l" rtl="0">
              <a:spcBef>
                <a:spcPts val="120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73fb48199c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73fb48199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73fd873b8a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73fd873b8a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73ee42ef40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73ee42ef40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b="1">
                <a:solidFill>
                  <a:schemeClr val="dk1"/>
                </a:solidFill>
              </a:rPr>
              <a:t>Data</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b="1">
                <a:solidFill>
                  <a:schemeClr val="dk1"/>
                </a:solidFill>
              </a:rPr>
              <a:t>Collect and integrate multiple related datasets</a:t>
            </a:r>
            <a:r>
              <a:rPr lang="en">
                <a:solidFill>
                  <a:schemeClr val="dk1"/>
                </a:solidFill>
              </a:rPr>
              <a:t>:</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Use external financial datasets to enrich the training data.</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Create new features</a:t>
            </a:r>
            <a:r>
              <a:rPr lang="en">
                <a:solidFill>
                  <a:schemeClr val="dk1"/>
                </a:solidFill>
              </a:rPr>
              <a:t>:</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Develop features based on domain knowledge (e.g., income stability, debt-to-income ratio). / capture complex relationships by aggregation, division and subtraction ex. </a:t>
            </a:r>
            <a:r>
              <a:rPr lang="en" sz="1050">
                <a:solidFill>
                  <a:schemeClr val="dk1"/>
                </a:solidFill>
              </a:rPr>
              <a:t>credit_annuity_ratio: AMT_CREDIT / AMT_ANNUITY</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Explore additional feature engineering techniques</a:t>
            </a:r>
            <a:r>
              <a:rPr lang="en">
                <a:solidFill>
                  <a:schemeClr val="dk1"/>
                </a:solidFill>
              </a:rPr>
              <a:t>:</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Apply clustering to identify segments within the data.</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Use dimensionality reduction methods like PCA to simplify the feature space..</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Feature selection</a:t>
            </a:r>
            <a:r>
              <a:rPr lang="en">
                <a:solidFill>
                  <a:schemeClr val="dk1"/>
                </a:solidFill>
              </a:rPr>
              <a:t>:</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Employ techniques like Recursive Feature Elimination (RFE)</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Utilize regularization methods (e.g., Lasso) to eliminate less important features.</a:t>
            </a:r>
            <a:endParaRPr>
              <a:solidFill>
                <a:schemeClr val="dk1"/>
              </a:solidFill>
            </a:endParaRPr>
          </a:p>
          <a:p>
            <a:pPr marL="0" lvl="0" indent="0" algn="l" rtl="0">
              <a:lnSpc>
                <a:spcPct val="115000"/>
              </a:lnSpc>
              <a:spcBef>
                <a:spcPts val="1200"/>
              </a:spcBef>
              <a:spcAft>
                <a:spcPts val="0"/>
              </a:spcAft>
              <a:buNone/>
            </a:pPr>
            <a:r>
              <a:rPr lang="en" b="1">
                <a:solidFill>
                  <a:schemeClr val="dk1"/>
                </a:solidFill>
              </a:rPr>
              <a:t>Model</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Utilize pre-trained models on similar tasks</a:t>
            </a:r>
            <a:r>
              <a:rPr lang="en">
                <a:solidFill>
                  <a:schemeClr val="dk1"/>
                </a:solidFill>
              </a:rPr>
              <a:t>:</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Fine-tune models pre-trained on similar financial datasets.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Apply transfer learning to leverage knowledge from related tasks.</a:t>
            </a:r>
            <a:endParaRPr>
              <a:solidFill>
                <a:schemeClr val="dk1"/>
              </a:solidFill>
            </a:endParaRPr>
          </a:p>
          <a:p>
            <a:pPr marL="0" lvl="0" indent="0" algn="l" rtl="0">
              <a:lnSpc>
                <a:spcPct val="115000"/>
              </a:lnSpc>
              <a:spcBef>
                <a:spcPts val="1200"/>
              </a:spcBef>
              <a:spcAft>
                <a:spcPts val="0"/>
              </a:spcAft>
              <a:buNone/>
            </a:pPr>
            <a:r>
              <a:rPr lang="en" b="1">
                <a:solidFill>
                  <a:schemeClr val="dk1"/>
                </a:solidFill>
              </a:rPr>
              <a:t>Hyperparameter tuning</a:t>
            </a:r>
            <a:r>
              <a:rPr lang="en">
                <a:solidFill>
                  <a:schemeClr val="dk1"/>
                </a:solidFill>
              </a:rPr>
              <a:t>:</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Conduct Grid Search or Random Search for hyperparameter optimization.</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Use Bayesian Optimization for efficient hyperparameter tuning.</a:t>
            </a:r>
            <a:endParaRPr>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73ee42ef40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73ee42ef40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73ee42ef40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73ee42ef40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73ee42ef40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73ee42ef40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73fb48199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73fb4819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first explored missing data, but as the missing information is important to the dataset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73fd873b8a_2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73fd873b8a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first explored missing data, but as the missing information is important to the dataset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73fd873b8a_2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73fd873b8a_2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73fd873b8a_2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73fd873b8a_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grpSp>
        <p:nvGrpSpPr>
          <p:cNvPr id="55" name="Google Shape;55;p14"/>
          <p:cNvGrpSpPr/>
          <p:nvPr/>
        </p:nvGrpSpPr>
        <p:grpSpPr>
          <a:xfrm>
            <a:off x="4350279" y="2855377"/>
            <a:ext cx="443589" cy="105632"/>
            <a:chOff x="4137525" y="2915950"/>
            <a:chExt cx="869100" cy="207000"/>
          </a:xfrm>
        </p:grpSpPr>
        <p:sp>
          <p:nvSpPr>
            <p:cNvPr id="56" name="Google Shape;56;p14"/>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4"/>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14"/>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60" name="Google Shape;60;p14"/>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1" name="Google Shape;61;p1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4" name="Google Shape;64;p1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7" name="Google Shape;6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8" name="Google Shape;68;p1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1" name="Google Shape;71;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2" name="Google Shape;72;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73" name="Google Shape;73;p1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6" name="Google Shape;76;p1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9" name="Google Shape;79;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0" name="Google Shape;80;p1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83" name="Google Shape;83;p2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4"/>
        <p:cNvGrpSpPr/>
        <p:nvPr/>
      </p:nvGrpSpPr>
      <p:grpSpPr>
        <a:xfrm>
          <a:off x="0" y="0"/>
          <a:ext cx="0" cy="0"/>
          <a:chOff x="0" y="0"/>
          <a:chExt cx="0" cy="0"/>
        </a:xfrm>
      </p:grpSpPr>
      <p:sp>
        <p:nvSpPr>
          <p:cNvPr id="85" name="Google Shape;85;p21"/>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 name="Google Shape;86;p2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87" name="Google Shape;87;p21"/>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8" name="Google Shape;88;p21"/>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dk1"/>
              </a:buClr>
              <a:buSzPts val="2100"/>
              <a:buNone/>
              <a:defRPr sz="21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89" name="Google Shape;89;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90" name="Google Shape;90;p2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1"/>
        <p:cNvGrpSpPr/>
        <p:nvPr/>
      </p:nvGrpSpPr>
      <p:grpSpPr>
        <a:xfrm>
          <a:off x="0" y="0"/>
          <a:ext cx="0" cy="0"/>
          <a:chOff x="0" y="0"/>
          <a:chExt cx="0" cy="0"/>
        </a:xfrm>
      </p:grpSpPr>
      <p:sp>
        <p:nvSpPr>
          <p:cNvPr id="92" name="Google Shape;92;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93" name="Google Shape;93;p2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4"/>
        <p:cNvGrpSpPr/>
        <p:nvPr/>
      </p:nvGrpSpPr>
      <p:grpSpPr>
        <a:xfrm>
          <a:off x="0" y="0"/>
          <a:ext cx="0" cy="0"/>
          <a:chOff x="0" y="0"/>
          <a:chExt cx="0" cy="0"/>
        </a:xfrm>
      </p:grpSpPr>
      <p:sp>
        <p:nvSpPr>
          <p:cNvPr id="95" name="Google Shape;95;p23"/>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96" name="Google Shape;96;p23"/>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97" name="Google Shape;97;p2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53" name="Google Shape;53;p1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accent3"/>
                </a:solidFill>
                <a:latin typeface="Average"/>
                <a:ea typeface="Average"/>
                <a:cs typeface="Average"/>
                <a:sym typeface="Average"/>
              </a:defRPr>
            </a:lvl1pPr>
            <a:lvl2pPr lvl="1" algn="r" rtl="0">
              <a:buNone/>
              <a:defRPr sz="1000">
                <a:solidFill>
                  <a:schemeClr val="accent3"/>
                </a:solidFill>
                <a:latin typeface="Average"/>
                <a:ea typeface="Average"/>
                <a:cs typeface="Average"/>
                <a:sym typeface="Average"/>
              </a:defRPr>
            </a:lvl2pPr>
            <a:lvl3pPr lvl="2" algn="r" rtl="0">
              <a:buNone/>
              <a:defRPr sz="1000">
                <a:solidFill>
                  <a:schemeClr val="accent3"/>
                </a:solidFill>
                <a:latin typeface="Average"/>
                <a:ea typeface="Average"/>
                <a:cs typeface="Average"/>
                <a:sym typeface="Average"/>
              </a:defRPr>
            </a:lvl3pPr>
            <a:lvl4pPr lvl="3" algn="r" rtl="0">
              <a:buNone/>
              <a:defRPr sz="1000">
                <a:solidFill>
                  <a:schemeClr val="accent3"/>
                </a:solidFill>
                <a:latin typeface="Average"/>
                <a:ea typeface="Average"/>
                <a:cs typeface="Average"/>
                <a:sym typeface="Average"/>
              </a:defRPr>
            </a:lvl4pPr>
            <a:lvl5pPr lvl="4" algn="r" rtl="0">
              <a:buNone/>
              <a:defRPr sz="1000">
                <a:solidFill>
                  <a:schemeClr val="accent3"/>
                </a:solidFill>
                <a:latin typeface="Average"/>
                <a:ea typeface="Average"/>
                <a:cs typeface="Average"/>
                <a:sym typeface="Average"/>
              </a:defRPr>
            </a:lvl5pPr>
            <a:lvl6pPr lvl="5" algn="r" rtl="0">
              <a:buNone/>
              <a:defRPr sz="1000">
                <a:solidFill>
                  <a:schemeClr val="accent3"/>
                </a:solidFill>
                <a:latin typeface="Average"/>
                <a:ea typeface="Average"/>
                <a:cs typeface="Average"/>
                <a:sym typeface="Average"/>
              </a:defRPr>
            </a:lvl6pPr>
            <a:lvl7pPr lvl="6" algn="r" rtl="0">
              <a:buNone/>
              <a:defRPr sz="1000">
                <a:solidFill>
                  <a:schemeClr val="accent3"/>
                </a:solidFill>
                <a:latin typeface="Average"/>
                <a:ea typeface="Average"/>
                <a:cs typeface="Average"/>
                <a:sym typeface="Average"/>
              </a:defRPr>
            </a:lvl7pPr>
            <a:lvl8pPr lvl="7" algn="r" rtl="0">
              <a:buNone/>
              <a:defRPr sz="1000">
                <a:solidFill>
                  <a:schemeClr val="accent3"/>
                </a:solidFill>
                <a:latin typeface="Average"/>
                <a:ea typeface="Average"/>
                <a:cs typeface="Average"/>
                <a:sym typeface="Average"/>
              </a:defRPr>
            </a:lvl8pPr>
            <a:lvl9pPr lvl="8" algn="r" rtl="0">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1104625" y="491850"/>
            <a:ext cx="6925500" cy="859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2111" b="1" dirty="0"/>
              <a:t>Home Credit Default Prediction</a:t>
            </a:r>
            <a:endParaRPr sz="2111"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173"/>
        <p:cNvGrpSpPr/>
        <p:nvPr/>
      </p:nvGrpSpPr>
      <p:grpSpPr>
        <a:xfrm>
          <a:off x="0" y="0"/>
          <a:ext cx="0" cy="0"/>
          <a:chOff x="0" y="0"/>
          <a:chExt cx="0" cy="0"/>
        </a:xfrm>
      </p:grpSpPr>
      <p:sp>
        <p:nvSpPr>
          <p:cNvPr id="174" name="Google Shape;174;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 - Failure to Pay / Age Group</a:t>
            </a:r>
            <a:endParaRPr/>
          </a:p>
        </p:txBody>
      </p:sp>
      <p:pic>
        <p:nvPicPr>
          <p:cNvPr id="175" name="Google Shape;175;p34"/>
          <p:cNvPicPr preferRelativeResize="0"/>
          <p:nvPr/>
        </p:nvPicPr>
        <p:blipFill>
          <a:blip r:embed="rId3">
            <a:alphaModFix/>
          </a:blip>
          <a:stretch>
            <a:fillRect/>
          </a:stretch>
        </p:blipFill>
        <p:spPr>
          <a:xfrm>
            <a:off x="2432335" y="1017735"/>
            <a:ext cx="3260625" cy="3590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179"/>
        <p:cNvGrpSpPr/>
        <p:nvPr/>
      </p:nvGrpSpPr>
      <p:grpSpPr>
        <a:xfrm>
          <a:off x="0" y="0"/>
          <a:ext cx="0" cy="0"/>
          <a:chOff x="0" y="0"/>
          <a:chExt cx="0" cy="0"/>
        </a:xfrm>
      </p:grpSpPr>
      <p:sp>
        <p:nvSpPr>
          <p:cNvPr id="180" name="Google Shape;180;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 - Outlier</a:t>
            </a:r>
            <a:endParaRPr/>
          </a:p>
        </p:txBody>
      </p:sp>
      <p:pic>
        <p:nvPicPr>
          <p:cNvPr id="181" name="Google Shape;181;p35"/>
          <p:cNvPicPr preferRelativeResize="0"/>
          <p:nvPr/>
        </p:nvPicPr>
        <p:blipFill>
          <a:blip r:embed="rId3">
            <a:alphaModFix/>
          </a:blip>
          <a:stretch>
            <a:fillRect/>
          </a:stretch>
        </p:blipFill>
        <p:spPr>
          <a:xfrm>
            <a:off x="594650" y="1017725"/>
            <a:ext cx="7954698"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185"/>
        <p:cNvGrpSpPr/>
        <p:nvPr/>
      </p:nvGrpSpPr>
      <p:grpSpPr>
        <a:xfrm>
          <a:off x="0" y="0"/>
          <a:ext cx="0" cy="0"/>
          <a:chOff x="0" y="0"/>
          <a:chExt cx="0" cy="0"/>
        </a:xfrm>
      </p:grpSpPr>
      <p:sp>
        <p:nvSpPr>
          <p:cNvPr id="186" name="Google Shape;186;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 - Outlier</a:t>
            </a:r>
            <a:endParaRPr/>
          </a:p>
        </p:txBody>
      </p:sp>
      <p:pic>
        <p:nvPicPr>
          <p:cNvPr id="187" name="Google Shape;187;p36"/>
          <p:cNvPicPr preferRelativeResize="0"/>
          <p:nvPr/>
        </p:nvPicPr>
        <p:blipFill>
          <a:blip r:embed="rId3">
            <a:alphaModFix/>
          </a:blip>
          <a:stretch>
            <a:fillRect/>
          </a:stretch>
        </p:blipFill>
        <p:spPr>
          <a:xfrm>
            <a:off x="690913" y="1017725"/>
            <a:ext cx="7762175" cy="3716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91"/>
        <p:cNvGrpSpPr/>
        <p:nvPr/>
      </p:nvGrpSpPr>
      <p:grpSpPr>
        <a:xfrm>
          <a:off x="0" y="0"/>
          <a:ext cx="0" cy="0"/>
          <a:chOff x="0" y="0"/>
          <a:chExt cx="0" cy="0"/>
        </a:xfrm>
      </p:grpSpPr>
      <p:sp>
        <p:nvSpPr>
          <p:cNvPr id="192" name="Google Shape;192;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 - Outlier</a:t>
            </a:r>
            <a:endParaRPr/>
          </a:p>
        </p:txBody>
      </p:sp>
      <p:pic>
        <p:nvPicPr>
          <p:cNvPr id="193" name="Google Shape;193;p37"/>
          <p:cNvPicPr preferRelativeResize="0"/>
          <p:nvPr/>
        </p:nvPicPr>
        <p:blipFill>
          <a:blip r:embed="rId3">
            <a:alphaModFix/>
          </a:blip>
          <a:stretch>
            <a:fillRect/>
          </a:stretch>
        </p:blipFill>
        <p:spPr>
          <a:xfrm>
            <a:off x="1247775" y="1139150"/>
            <a:ext cx="6648450" cy="3238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97"/>
        <p:cNvGrpSpPr/>
        <p:nvPr/>
      </p:nvGrpSpPr>
      <p:grpSpPr>
        <a:xfrm>
          <a:off x="0" y="0"/>
          <a:ext cx="0" cy="0"/>
          <a:chOff x="0" y="0"/>
          <a:chExt cx="0" cy="0"/>
        </a:xfrm>
      </p:grpSpPr>
      <p:sp>
        <p:nvSpPr>
          <p:cNvPr id="198" name="Google Shape;198;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 - Outlier</a:t>
            </a:r>
            <a:endParaRPr/>
          </a:p>
        </p:txBody>
      </p:sp>
      <p:pic>
        <p:nvPicPr>
          <p:cNvPr id="199" name="Google Shape;199;p38"/>
          <p:cNvPicPr preferRelativeResize="0"/>
          <p:nvPr/>
        </p:nvPicPr>
        <p:blipFill>
          <a:blip r:embed="rId3">
            <a:alphaModFix/>
          </a:blip>
          <a:stretch>
            <a:fillRect/>
          </a:stretch>
        </p:blipFill>
        <p:spPr>
          <a:xfrm>
            <a:off x="1497850" y="1017725"/>
            <a:ext cx="6148297"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203"/>
        <p:cNvGrpSpPr/>
        <p:nvPr/>
      </p:nvGrpSpPr>
      <p:grpSpPr>
        <a:xfrm>
          <a:off x="0" y="0"/>
          <a:ext cx="0" cy="0"/>
          <a:chOff x="0" y="0"/>
          <a:chExt cx="0" cy="0"/>
        </a:xfrm>
      </p:grpSpPr>
      <p:sp>
        <p:nvSpPr>
          <p:cNvPr id="204" name="Google Shape;204;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 - Outlier</a:t>
            </a:r>
            <a:endParaRPr/>
          </a:p>
        </p:txBody>
      </p:sp>
      <p:pic>
        <p:nvPicPr>
          <p:cNvPr id="205" name="Google Shape;205;p39"/>
          <p:cNvPicPr preferRelativeResize="0"/>
          <p:nvPr/>
        </p:nvPicPr>
        <p:blipFill>
          <a:blip r:embed="rId3">
            <a:alphaModFix/>
          </a:blip>
          <a:stretch>
            <a:fillRect/>
          </a:stretch>
        </p:blipFill>
        <p:spPr>
          <a:xfrm>
            <a:off x="1247775" y="1200150"/>
            <a:ext cx="6648450" cy="3200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209"/>
        <p:cNvGrpSpPr/>
        <p:nvPr/>
      </p:nvGrpSpPr>
      <p:grpSpPr>
        <a:xfrm>
          <a:off x="0" y="0"/>
          <a:ext cx="0" cy="0"/>
          <a:chOff x="0" y="0"/>
          <a:chExt cx="0" cy="0"/>
        </a:xfrm>
      </p:grpSpPr>
      <p:sp>
        <p:nvSpPr>
          <p:cNvPr id="210" name="Google Shape;210;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 - Outlier</a:t>
            </a:r>
            <a:endParaRPr/>
          </a:p>
        </p:txBody>
      </p:sp>
      <p:pic>
        <p:nvPicPr>
          <p:cNvPr id="211" name="Google Shape;211;p40"/>
          <p:cNvPicPr preferRelativeResize="0"/>
          <p:nvPr/>
        </p:nvPicPr>
        <p:blipFill>
          <a:blip r:embed="rId3">
            <a:alphaModFix/>
          </a:blip>
          <a:stretch>
            <a:fillRect/>
          </a:stretch>
        </p:blipFill>
        <p:spPr>
          <a:xfrm>
            <a:off x="2339125" y="371369"/>
            <a:ext cx="4327200" cy="2249181"/>
          </a:xfrm>
          <a:prstGeom prst="rect">
            <a:avLst/>
          </a:prstGeom>
          <a:noFill/>
          <a:ln>
            <a:noFill/>
          </a:ln>
        </p:spPr>
      </p:pic>
      <p:pic>
        <p:nvPicPr>
          <p:cNvPr id="212" name="Google Shape;212;p40"/>
          <p:cNvPicPr preferRelativeResize="0"/>
          <p:nvPr/>
        </p:nvPicPr>
        <p:blipFill>
          <a:blip r:embed="rId4">
            <a:alphaModFix/>
          </a:blip>
          <a:stretch>
            <a:fillRect/>
          </a:stretch>
        </p:blipFill>
        <p:spPr>
          <a:xfrm>
            <a:off x="2327975" y="2726450"/>
            <a:ext cx="4327211" cy="2218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216"/>
        <p:cNvGrpSpPr/>
        <p:nvPr/>
      </p:nvGrpSpPr>
      <p:grpSpPr>
        <a:xfrm>
          <a:off x="0" y="0"/>
          <a:ext cx="0" cy="0"/>
          <a:chOff x="0" y="0"/>
          <a:chExt cx="0" cy="0"/>
        </a:xfrm>
      </p:grpSpPr>
      <p:sp>
        <p:nvSpPr>
          <p:cNvPr id="217" name="Google Shape;217;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 - Outlier</a:t>
            </a:r>
            <a:endParaRPr/>
          </a:p>
        </p:txBody>
      </p:sp>
      <p:pic>
        <p:nvPicPr>
          <p:cNvPr id="218" name="Google Shape;218;p41"/>
          <p:cNvPicPr preferRelativeResize="0"/>
          <p:nvPr/>
        </p:nvPicPr>
        <p:blipFill>
          <a:blip r:embed="rId3">
            <a:alphaModFix/>
          </a:blip>
          <a:stretch>
            <a:fillRect/>
          </a:stretch>
        </p:blipFill>
        <p:spPr>
          <a:xfrm>
            <a:off x="1038004" y="1715475"/>
            <a:ext cx="3138151" cy="1712550"/>
          </a:xfrm>
          <a:prstGeom prst="rect">
            <a:avLst/>
          </a:prstGeom>
          <a:noFill/>
          <a:ln>
            <a:noFill/>
          </a:ln>
        </p:spPr>
      </p:pic>
      <p:pic>
        <p:nvPicPr>
          <p:cNvPr id="219" name="Google Shape;219;p41"/>
          <p:cNvPicPr preferRelativeResize="0"/>
          <p:nvPr/>
        </p:nvPicPr>
        <p:blipFill>
          <a:blip r:embed="rId4">
            <a:alphaModFix/>
          </a:blip>
          <a:stretch>
            <a:fillRect/>
          </a:stretch>
        </p:blipFill>
        <p:spPr>
          <a:xfrm>
            <a:off x="5013764" y="1715469"/>
            <a:ext cx="2784886" cy="1712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223"/>
        <p:cNvGrpSpPr/>
        <p:nvPr/>
      </p:nvGrpSpPr>
      <p:grpSpPr>
        <a:xfrm>
          <a:off x="0" y="0"/>
          <a:ext cx="0" cy="0"/>
          <a:chOff x="0" y="0"/>
          <a:chExt cx="0" cy="0"/>
        </a:xfrm>
      </p:grpSpPr>
      <p:sp>
        <p:nvSpPr>
          <p:cNvPr id="224" name="Google Shape;224;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 - Outlier</a:t>
            </a:r>
            <a:endParaRPr/>
          </a:p>
        </p:txBody>
      </p:sp>
      <p:pic>
        <p:nvPicPr>
          <p:cNvPr id="225" name="Google Shape;225;p42"/>
          <p:cNvPicPr preferRelativeResize="0"/>
          <p:nvPr/>
        </p:nvPicPr>
        <p:blipFill>
          <a:blip r:embed="rId3">
            <a:alphaModFix/>
          </a:blip>
          <a:stretch>
            <a:fillRect/>
          </a:stretch>
        </p:blipFill>
        <p:spPr>
          <a:xfrm>
            <a:off x="1906375" y="1017725"/>
            <a:ext cx="5331243" cy="38209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229"/>
        <p:cNvGrpSpPr/>
        <p:nvPr/>
      </p:nvGrpSpPr>
      <p:grpSpPr>
        <a:xfrm>
          <a:off x="0" y="0"/>
          <a:ext cx="0" cy="0"/>
          <a:chOff x="0" y="0"/>
          <a:chExt cx="0" cy="0"/>
        </a:xfrm>
      </p:grpSpPr>
      <p:sp>
        <p:nvSpPr>
          <p:cNvPr id="230" name="Google Shape;230;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 - Distribution</a:t>
            </a:r>
            <a:endParaRPr/>
          </a:p>
        </p:txBody>
      </p:sp>
      <p:pic>
        <p:nvPicPr>
          <p:cNvPr id="231" name="Google Shape;231;p43"/>
          <p:cNvPicPr preferRelativeResize="0"/>
          <p:nvPr/>
        </p:nvPicPr>
        <p:blipFill>
          <a:blip r:embed="rId3">
            <a:alphaModFix/>
          </a:blip>
          <a:stretch>
            <a:fillRect/>
          </a:stretch>
        </p:blipFill>
        <p:spPr>
          <a:xfrm>
            <a:off x="1726250" y="1017725"/>
            <a:ext cx="5691495" cy="3820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Business Problem</a:t>
            </a:r>
            <a:endParaRPr/>
          </a:p>
        </p:txBody>
      </p:sp>
      <p:sp>
        <p:nvSpPr>
          <p:cNvPr id="113" name="Google Shape;113;p26"/>
          <p:cNvSpPr txBox="1">
            <a:spLocks noGrp="1"/>
          </p:cNvSpPr>
          <p:nvPr>
            <p:ph type="body" idx="1"/>
          </p:nvPr>
        </p:nvSpPr>
        <p:spPr>
          <a:xfrm>
            <a:off x="311700" y="12858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00">
                <a:solidFill>
                  <a:schemeClr val="dk1"/>
                </a:solidFill>
                <a:latin typeface="Roboto"/>
                <a:ea typeface="Roboto"/>
                <a:cs typeface="Roboto"/>
                <a:sym typeface="Roboto"/>
              </a:rPr>
              <a:t>Goal</a:t>
            </a:r>
            <a:endParaRPr sz="1300">
              <a:solidFill>
                <a:schemeClr val="dk1"/>
              </a:solidFill>
              <a:latin typeface="Roboto"/>
              <a:ea typeface="Roboto"/>
              <a:cs typeface="Roboto"/>
              <a:sym typeface="Roboto"/>
            </a:endParaRPr>
          </a:p>
          <a:p>
            <a:pPr marL="457200" lvl="0" indent="-311150" algn="l" rtl="0">
              <a:spcBef>
                <a:spcPts val="1200"/>
              </a:spcBef>
              <a:spcAft>
                <a:spcPts val="0"/>
              </a:spcAft>
              <a:buClr>
                <a:schemeClr val="dk1"/>
              </a:buClr>
              <a:buSzPts val="1300"/>
              <a:buFont typeface="Roboto"/>
              <a:buChar char="●"/>
            </a:pPr>
            <a:r>
              <a:rPr lang="en" sz="1300">
                <a:solidFill>
                  <a:schemeClr val="dk1"/>
                </a:solidFill>
                <a:latin typeface="Roboto"/>
                <a:ea typeface="Roboto"/>
                <a:cs typeface="Roboto"/>
                <a:sym typeface="Roboto"/>
              </a:rPr>
              <a:t>Broaden financial inclusion by providing safe and positive borrowing experiences</a:t>
            </a:r>
            <a:endParaRPr sz="1300">
              <a:solidFill>
                <a:schemeClr val="dk1"/>
              </a:solidFill>
              <a:latin typeface="Roboto"/>
              <a:ea typeface="Roboto"/>
              <a:cs typeface="Roboto"/>
              <a:sym typeface="Roboto"/>
            </a:endParaRPr>
          </a:p>
          <a:p>
            <a:pPr marL="0" lvl="0" indent="0" algn="l" rtl="0">
              <a:spcBef>
                <a:spcPts val="1200"/>
              </a:spcBef>
              <a:spcAft>
                <a:spcPts val="0"/>
              </a:spcAft>
              <a:buNone/>
            </a:pPr>
            <a:r>
              <a:rPr lang="en" sz="1300">
                <a:solidFill>
                  <a:schemeClr val="dk1"/>
                </a:solidFill>
                <a:latin typeface="Roboto"/>
                <a:ea typeface="Roboto"/>
                <a:cs typeface="Roboto"/>
                <a:sym typeface="Roboto"/>
              </a:rPr>
              <a:t>Challenge</a:t>
            </a:r>
            <a:endParaRPr sz="1300">
              <a:solidFill>
                <a:schemeClr val="dk1"/>
              </a:solidFill>
              <a:latin typeface="Roboto"/>
              <a:ea typeface="Roboto"/>
              <a:cs typeface="Roboto"/>
              <a:sym typeface="Roboto"/>
            </a:endParaRPr>
          </a:p>
          <a:p>
            <a:pPr marL="457200" lvl="0" indent="-311150" algn="l" rtl="0">
              <a:spcBef>
                <a:spcPts val="1200"/>
              </a:spcBef>
              <a:spcAft>
                <a:spcPts val="0"/>
              </a:spcAft>
              <a:buClr>
                <a:schemeClr val="dk1"/>
              </a:buClr>
              <a:buSzPts val="1300"/>
              <a:buFont typeface="Roboto"/>
              <a:buChar char="●"/>
            </a:pPr>
            <a:r>
              <a:rPr lang="en" sz="1300">
                <a:solidFill>
                  <a:schemeClr val="dk1"/>
                </a:solidFill>
                <a:latin typeface="Roboto"/>
                <a:ea typeface="Roboto"/>
                <a:cs typeface="Roboto"/>
                <a:sym typeface="Roboto"/>
              </a:rPr>
              <a:t>Ensure clients capable of repayment are not rejected</a:t>
            </a:r>
            <a:endParaRPr sz="1300">
              <a:solidFill>
                <a:schemeClr val="dk1"/>
              </a:solidFill>
              <a:latin typeface="Roboto"/>
              <a:ea typeface="Roboto"/>
              <a:cs typeface="Roboto"/>
              <a:sym typeface="Roboto"/>
            </a:endParaRPr>
          </a:p>
          <a:p>
            <a:pPr marL="457200" lvl="0" indent="-311150" algn="l" rtl="0">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Use alternative data sources to assess repayment abilities more accurately</a:t>
            </a:r>
            <a:endParaRPr sz="1300">
              <a:solidFill>
                <a:schemeClr val="dk1"/>
              </a:solidFill>
              <a:latin typeface="Roboto"/>
              <a:ea typeface="Roboto"/>
              <a:cs typeface="Roboto"/>
              <a:sym typeface="Roboto"/>
            </a:endParaRPr>
          </a:p>
          <a:p>
            <a:pPr marL="0" lvl="0" indent="0" algn="l" rtl="0">
              <a:spcBef>
                <a:spcPts val="1200"/>
              </a:spcBef>
              <a:spcAft>
                <a:spcPts val="0"/>
              </a:spcAft>
              <a:buNone/>
            </a:pPr>
            <a:r>
              <a:rPr lang="en" sz="1300">
                <a:solidFill>
                  <a:schemeClr val="dk1"/>
                </a:solidFill>
                <a:latin typeface="Roboto"/>
                <a:ea typeface="Roboto"/>
                <a:cs typeface="Roboto"/>
                <a:sym typeface="Roboto"/>
              </a:rPr>
              <a:t>Desired outcomes</a:t>
            </a:r>
            <a:endParaRPr sz="1300">
              <a:solidFill>
                <a:schemeClr val="dk1"/>
              </a:solidFill>
              <a:latin typeface="Roboto"/>
              <a:ea typeface="Roboto"/>
              <a:cs typeface="Roboto"/>
              <a:sym typeface="Roboto"/>
            </a:endParaRPr>
          </a:p>
          <a:p>
            <a:pPr marL="457200" lvl="0" indent="-311150" algn="l" rtl="0">
              <a:spcBef>
                <a:spcPts val="1200"/>
              </a:spcBef>
              <a:spcAft>
                <a:spcPts val="0"/>
              </a:spcAft>
              <a:buClr>
                <a:schemeClr val="dk1"/>
              </a:buClr>
              <a:buSzPts val="1300"/>
              <a:buFont typeface="Roboto"/>
              <a:buChar char="●"/>
            </a:pPr>
            <a:r>
              <a:rPr lang="en" sz="1300">
                <a:solidFill>
                  <a:schemeClr val="dk1"/>
                </a:solidFill>
                <a:latin typeface="Roboto"/>
                <a:ea typeface="Roboto"/>
                <a:cs typeface="Roboto"/>
                <a:sym typeface="Roboto"/>
              </a:rPr>
              <a:t>Increased loan approvals for creditworthy individuals</a:t>
            </a:r>
            <a:endParaRPr sz="1300">
              <a:solidFill>
                <a:schemeClr val="dk1"/>
              </a:solidFill>
              <a:latin typeface="Roboto"/>
              <a:ea typeface="Roboto"/>
              <a:cs typeface="Roboto"/>
              <a:sym typeface="Roboto"/>
            </a:endParaRPr>
          </a:p>
          <a:p>
            <a:pPr marL="457200" lvl="0" indent="-311150" algn="l" rtl="0">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Reduced default rates</a:t>
            </a:r>
            <a:endParaRPr sz="1300">
              <a:solidFill>
                <a:schemeClr val="dk1"/>
              </a:solidFill>
              <a:latin typeface="Roboto"/>
              <a:ea typeface="Roboto"/>
              <a:cs typeface="Roboto"/>
              <a:sym typeface="Roboto"/>
            </a:endParaRPr>
          </a:p>
          <a:p>
            <a:pPr marL="457200" lvl="0" indent="-311150" algn="l" rtl="0">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Expand access to fair and reliable loans for unbanked individuals</a:t>
            </a:r>
            <a:endParaRPr sz="1300">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235"/>
        <p:cNvGrpSpPr/>
        <p:nvPr/>
      </p:nvGrpSpPr>
      <p:grpSpPr>
        <a:xfrm>
          <a:off x="0" y="0"/>
          <a:ext cx="0" cy="0"/>
          <a:chOff x="0" y="0"/>
          <a:chExt cx="0" cy="0"/>
        </a:xfrm>
      </p:grpSpPr>
      <p:sp>
        <p:nvSpPr>
          <p:cNvPr id="236" name="Google Shape;236;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 - Distribution</a:t>
            </a:r>
            <a:endParaRPr/>
          </a:p>
        </p:txBody>
      </p:sp>
      <p:pic>
        <p:nvPicPr>
          <p:cNvPr id="237" name="Google Shape;237;p44"/>
          <p:cNvPicPr preferRelativeResize="0"/>
          <p:nvPr/>
        </p:nvPicPr>
        <p:blipFill>
          <a:blip r:embed="rId3">
            <a:alphaModFix/>
          </a:blip>
          <a:stretch>
            <a:fillRect/>
          </a:stretch>
        </p:blipFill>
        <p:spPr>
          <a:xfrm>
            <a:off x="1785213" y="1017725"/>
            <a:ext cx="5573572" cy="38209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241"/>
        <p:cNvGrpSpPr/>
        <p:nvPr/>
      </p:nvGrpSpPr>
      <p:grpSpPr>
        <a:xfrm>
          <a:off x="0" y="0"/>
          <a:ext cx="0" cy="0"/>
          <a:chOff x="0" y="0"/>
          <a:chExt cx="0" cy="0"/>
        </a:xfrm>
      </p:grpSpPr>
      <p:sp>
        <p:nvSpPr>
          <p:cNvPr id="242" name="Google Shape;242;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 - Distribution</a:t>
            </a:r>
            <a:endParaRPr/>
          </a:p>
        </p:txBody>
      </p:sp>
      <p:pic>
        <p:nvPicPr>
          <p:cNvPr id="243" name="Google Shape;243;p45"/>
          <p:cNvPicPr preferRelativeResize="0"/>
          <p:nvPr/>
        </p:nvPicPr>
        <p:blipFill>
          <a:blip r:embed="rId3">
            <a:alphaModFix/>
          </a:blip>
          <a:stretch>
            <a:fillRect/>
          </a:stretch>
        </p:blipFill>
        <p:spPr>
          <a:xfrm>
            <a:off x="1200150" y="1409700"/>
            <a:ext cx="6743700" cy="2324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247"/>
        <p:cNvGrpSpPr/>
        <p:nvPr/>
      </p:nvGrpSpPr>
      <p:grpSpPr>
        <a:xfrm>
          <a:off x="0" y="0"/>
          <a:ext cx="0" cy="0"/>
          <a:chOff x="0" y="0"/>
          <a:chExt cx="0" cy="0"/>
        </a:xfrm>
      </p:grpSpPr>
      <p:sp>
        <p:nvSpPr>
          <p:cNvPr id="248" name="Google Shape;248;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 - Has House</a:t>
            </a:r>
            <a:endParaRPr/>
          </a:p>
        </p:txBody>
      </p:sp>
      <p:pic>
        <p:nvPicPr>
          <p:cNvPr id="249" name="Google Shape;249;p46"/>
          <p:cNvPicPr preferRelativeResize="0"/>
          <p:nvPr/>
        </p:nvPicPr>
        <p:blipFill>
          <a:blip r:embed="rId3">
            <a:alphaModFix/>
          </a:blip>
          <a:stretch>
            <a:fillRect/>
          </a:stretch>
        </p:blipFill>
        <p:spPr>
          <a:xfrm>
            <a:off x="587563" y="1017725"/>
            <a:ext cx="7968878" cy="3820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Preprocessing</a:t>
            </a:r>
            <a:endParaRPr/>
          </a:p>
        </p:txBody>
      </p:sp>
      <p:sp>
        <p:nvSpPr>
          <p:cNvPr id="255" name="Google Shape;255;p47"/>
          <p:cNvSpPr txBox="1">
            <a:spLocks noGrp="1"/>
          </p:cNvSpPr>
          <p:nvPr>
            <p:ph type="body" idx="1"/>
          </p:nvPr>
        </p:nvSpPr>
        <p:spPr>
          <a:xfrm>
            <a:off x="311700" y="1152475"/>
            <a:ext cx="9641100" cy="3416400"/>
          </a:xfrm>
          <a:prstGeom prst="rect">
            <a:avLst/>
          </a:prstGeom>
        </p:spPr>
        <p:txBody>
          <a:bodyPr spcFirstLastPara="1" wrap="square" lIns="91425" tIns="91425" rIns="91425" bIns="91425" anchor="t" anchorCtr="0">
            <a:normAutofit fontScale="25000" lnSpcReduction="20000"/>
          </a:bodyPr>
          <a:lstStyle/>
          <a:p>
            <a:pPr marL="457200" lvl="0" indent="-325318" algn="l" rtl="0">
              <a:spcBef>
                <a:spcPts val="0"/>
              </a:spcBef>
              <a:spcAft>
                <a:spcPts val="0"/>
              </a:spcAft>
              <a:buClr>
                <a:schemeClr val="dk1"/>
              </a:buClr>
              <a:buSzPct val="100000"/>
              <a:buFont typeface="Roboto"/>
              <a:buChar char="●"/>
            </a:pPr>
            <a:r>
              <a:rPr lang="en" sz="6092">
                <a:solidFill>
                  <a:schemeClr val="dk1"/>
                </a:solidFill>
                <a:latin typeface="Roboto"/>
                <a:ea typeface="Roboto"/>
                <a:cs typeface="Roboto"/>
                <a:sym typeface="Roboto"/>
              </a:rPr>
              <a:t>Handling Missing Values in Modeling. LightGBM model's automatic handling of missing values.</a:t>
            </a:r>
            <a:endParaRPr sz="6092">
              <a:solidFill>
                <a:schemeClr val="dk1"/>
              </a:solidFill>
              <a:latin typeface="Roboto"/>
              <a:ea typeface="Roboto"/>
              <a:cs typeface="Roboto"/>
              <a:sym typeface="Roboto"/>
            </a:endParaRPr>
          </a:p>
          <a:p>
            <a:pPr marL="0" marR="0" lvl="0" indent="0" algn="l" rtl="0">
              <a:lnSpc>
                <a:spcPct val="115000"/>
              </a:lnSpc>
              <a:spcBef>
                <a:spcPts val="1200"/>
              </a:spcBef>
              <a:spcAft>
                <a:spcPts val="0"/>
              </a:spcAft>
              <a:buNone/>
            </a:pPr>
            <a:endParaRPr sz="6092">
              <a:solidFill>
                <a:schemeClr val="dk1"/>
              </a:solidFill>
              <a:latin typeface="Roboto"/>
              <a:ea typeface="Roboto"/>
              <a:cs typeface="Roboto"/>
              <a:sym typeface="Roboto"/>
            </a:endParaRPr>
          </a:p>
          <a:p>
            <a:pPr marL="457200" marR="0" lvl="0" indent="-325318" algn="l" rtl="0">
              <a:lnSpc>
                <a:spcPct val="115000"/>
              </a:lnSpc>
              <a:spcBef>
                <a:spcPts val="1200"/>
              </a:spcBef>
              <a:spcAft>
                <a:spcPts val="0"/>
              </a:spcAft>
              <a:buClr>
                <a:schemeClr val="dk1"/>
              </a:buClr>
              <a:buSzPct val="100000"/>
              <a:buFont typeface="Roboto"/>
              <a:buChar char="●"/>
            </a:pPr>
            <a:r>
              <a:rPr lang="en" sz="6092">
                <a:solidFill>
                  <a:schemeClr val="dk1"/>
                </a:solidFill>
                <a:latin typeface="Roboto"/>
                <a:ea typeface="Roboto"/>
                <a:cs typeface="Roboto"/>
                <a:sym typeface="Roboto"/>
              </a:rPr>
              <a:t>Comparison with other models that require manual imputation strategies.</a:t>
            </a:r>
            <a:endParaRPr sz="6092">
              <a:solidFill>
                <a:schemeClr val="dk1"/>
              </a:solidFill>
              <a:latin typeface="Roboto"/>
              <a:ea typeface="Roboto"/>
              <a:cs typeface="Roboto"/>
              <a:sym typeface="Roboto"/>
            </a:endParaRPr>
          </a:p>
          <a:p>
            <a:pPr marL="0" lvl="0" indent="0" algn="l" rtl="0">
              <a:spcBef>
                <a:spcPts val="1200"/>
              </a:spcBef>
              <a:spcAft>
                <a:spcPts val="0"/>
              </a:spcAft>
              <a:buNone/>
            </a:pPr>
            <a:r>
              <a:rPr lang="en" sz="6092">
                <a:solidFill>
                  <a:schemeClr val="dk1"/>
                </a:solidFill>
                <a:latin typeface="Roboto"/>
                <a:ea typeface="Roboto"/>
                <a:cs typeface="Roboto"/>
                <a:sym typeface="Roboto"/>
              </a:rPr>
              <a:t>          Handling Unrealistic Values in Data</a:t>
            </a:r>
            <a:endParaRPr sz="6092">
              <a:solidFill>
                <a:schemeClr val="dk1"/>
              </a:solidFill>
              <a:latin typeface="Roboto"/>
              <a:ea typeface="Roboto"/>
              <a:cs typeface="Roboto"/>
              <a:sym typeface="Roboto"/>
            </a:endParaRPr>
          </a:p>
          <a:p>
            <a:pPr marL="0" lvl="0" indent="0" algn="l" rtl="0">
              <a:spcBef>
                <a:spcPts val="1200"/>
              </a:spcBef>
              <a:spcAft>
                <a:spcPts val="0"/>
              </a:spcAft>
              <a:buNone/>
            </a:pPr>
            <a:endParaRPr sz="6092">
              <a:solidFill>
                <a:schemeClr val="dk1"/>
              </a:solidFill>
              <a:latin typeface="Roboto"/>
              <a:ea typeface="Roboto"/>
              <a:cs typeface="Roboto"/>
              <a:sym typeface="Roboto"/>
            </a:endParaRPr>
          </a:p>
          <a:p>
            <a:pPr marL="457200" marR="0" lvl="0" indent="-325318" algn="l" rtl="0">
              <a:lnSpc>
                <a:spcPct val="115000"/>
              </a:lnSpc>
              <a:spcBef>
                <a:spcPts val="1200"/>
              </a:spcBef>
              <a:spcAft>
                <a:spcPts val="0"/>
              </a:spcAft>
              <a:buClr>
                <a:schemeClr val="dk1"/>
              </a:buClr>
              <a:buSzPct val="100000"/>
              <a:buFont typeface="Roboto"/>
              <a:buChar char="●"/>
            </a:pPr>
            <a:r>
              <a:rPr lang="en" sz="6092">
                <a:solidFill>
                  <a:schemeClr val="dk1"/>
                </a:solidFill>
                <a:latin typeface="Roboto"/>
                <a:ea typeface="Roboto"/>
                <a:cs typeface="Roboto"/>
                <a:sym typeface="Roboto"/>
              </a:rPr>
              <a:t>Identification and treatment of unrealistic values, e.g., 365,243 in employment duration.</a:t>
            </a:r>
            <a:endParaRPr sz="6092">
              <a:solidFill>
                <a:schemeClr val="dk1"/>
              </a:solidFill>
              <a:latin typeface="Roboto"/>
              <a:ea typeface="Roboto"/>
              <a:cs typeface="Roboto"/>
              <a:sym typeface="Roboto"/>
            </a:endParaRPr>
          </a:p>
          <a:p>
            <a:pPr marL="0" marR="0" lvl="0" indent="0" algn="l" rtl="0">
              <a:lnSpc>
                <a:spcPct val="115000"/>
              </a:lnSpc>
              <a:spcBef>
                <a:spcPts val="1200"/>
              </a:spcBef>
              <a:spcAft>
                <a:spcPts val="0"/>
              </a:spcAft>
              <a:buNone/>
            </a:pPr>
            <a:endParaRPr sz="6092">
              <a:solidFill>
                <a:schemeClr val="dk1"/>
              </a:solidFill>
              <a:latin typeface="Roboto"/>
              <a:ea typeface="Roboto"/>
              <a:cs typeface="Roboto"/>
              <a:sym typeface="Roboto"/>
            </a:endParaRPr>
          </a:p>
          <a:p>
            <a:pPr marL="457200" marR="0" lvl="0" indent="-325318" algn="l" rtl="0">
              <a:lnSpc>
                <a:spcPct val="115000"/>
              </a:lnSpc>
              <a:spcBef>
                <a:spcPts val="1200"/>
              </a:spcBef>
              <a:spcAft>
                <a:spcPts val="0"/>
              </a:spcAft>
              <a:buClr>
                <a:schemeClr val="dk1"/>
              </a:buClr>
              <a:buSzPct val="100000"/>
              <a:buFont typeface="Roboto"/>
              <a:buChar char="●"/>
            </a:pPr>
            <a:r>
              <a:rPr lang="en" sz="6092">
                <a:solidFill>
                  <a:schemeClr val="dk1"/>
                </a:solidFill>
                <a:latin typeface="Roboto"/>
                <a:ea typeface="Roboto"/>
                <a:cs typeface="Roboto"/>
                <a:sym typeface="Roboto"/>
              </a:rPr>
              <a:t>Hypothesis that such values may represent missing data, replaced with NaN.</a:t>
            </a:r>
            <a:endParaRPr sz="6092">
              <a:solidFill>
                <a:schemeClr val="dk1"/>
              </a:solidFill>
              <a:latin typeface="Roboto"/>
              <a:ea typeface="Roboto"/>
              <a:cs typeface="Roboto"/>
              <a:sym typeface="Roboto"/>
            </a:endParaRPr>
          </a:p>
          <a:p>
            <a:pPr marL="0" marR="0" lvl="0" indent="0" algn="l" rtl="0">
              <a:lnSpc>
                <a:spcPct val="115000"/>
              </a:lnSpc>
              <a:spcBef>
                <a:spcPts val="1200"/>
              </a:spcBef>
              <a:spcAft>
                <a:spcPts val="0"/>
              </a:spcAft>
              <a:buNone/>
            </a:pPr>
            <a:endParaRPr sz="1300">
              <a:solidFill>
                <a:schemeClr val="dk1"/>
              </a:solidFill>
              <a:latin typeface="Roboto"/>
              <a:ea typeface="Roboto"/>
              <a:cs typeface="Roboto"/>
              <a:sym typeface="Roboto"/>
            </a:endParaRPr>
          </a:p>
          <a:p>
            <a:pPr marL="0" lvl="0" indent="0" algn="l" rtl="0">
              <a:spcBef>
                <a:spcPts val="1200"/>
              </a:spcBef>
              <a:spcAft>
                <a:spcPts val="0"/>
              </a:spcAft>
              <a:buNone/>
            </a:pPr>
            <a:endParaRPr sz="1100">
              <a:solidFill>
                <a:srgbClr val="000000"/>
              </a:solidFill>
              <a:latin typeface="Arial"/>
              <a:ea typeface="Arial"/>
              <a:cs typeface="Arial"/>
              <a:sym typeface="Arial"/>
            </a:endParaRPr>
          </a:p>
          <a:p>
            <a:pPr marL="0" lvl="0" indent="0" algn="l" rtl="0">
              <a:spcBef>
                <a:spcPts val="1200"/>
              </a:spcBef>
              <a:spcAft>
                <a:spcPts val="0"/>
              </a:spcAft>
              <a:buNone/>
            </a:pPr>
            <a:endParaRPr sz="1100">
              <a:solidFill>
                <a:srgbClr val="000000"/>
              </a:solidFill>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8"/>
          <p:cNvSpPr txBox="1">
            <a:spLocks noGrp="1"/>
          </p:cNvSpPr>
          <p:nvPr>
            <p:ph type="title"/>
          </p:nvPr>
        </p:nvSpPr>
        <p:spPr>
          <a:xfrm>
            <a:off x="311700" y="3321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Engineering-Primary training set</a:t>
            </a:r>
            <a:endParaRPr/>
          </a:p>
        </p:txBody>
      </p:sp>
      <p:sp>
        <p:nvSpPr>
          <p:cNvPr id="261" name="Google Shape;261;p48"/>
          <p:cNvSpPr txBox="1">
            <a:spLocks noGrp="1"/>
          </p:cNvSpPr>
          <p:nvPr>
            <p:ph type="body" idx="1"/>
          </p:nvPr>
        </p:nvSpPr>
        <p:spPr>
          <a:xfrm>
            <a:off x="311700" y="1063800"/>
            <a:ext cx="4888500" cy="3416400"/>
          </a:xfrm>
          <a:prstGeom prst="rect">
            <a:avLst/>
          </a:prstGeom>
        </p:spPr>
        <p:txBody>
          <a:bodyPr spcFirstLastPara="1" wrap="square" lIns="91425" tIns="91425" rIns="91425" bIns="91425" anchor="t" anchorCtr="0">
            <a:normAutofit fontScale="25000" lnSpcReduction="20000"/>
          </a:bodyPr>
          <a:lstStyle/>
          <a:p>
            <a:pPr marL="457200" lvl="0" indent="-228600" algn="l" rtl="0">
              <a:lnSpc>
                <a:spcPct val="100000"/>
              </a:lnSpc>
              <a:spcBef>
                <a:spcPts val="1200"/>
              </a:spcBef>
              <a:spcAft>
                <a:spcPts val="0"/>
              </a:spcAft>
              <a:buNone/>
            </a:pPr>
            <a:r>
              <a:rPr lang="en" sz="4450" b="1">
                <a:solidFill>
                  <a:schemeClr val="dk1"/>
                </a:solidFill>
                <a:latin typeface="Arial"/>
                <a:ea typeface="Arial"/>
                <a:cs typeface="Arial"/>
                <a:sym typeface="Arial"/>
              </a:rPr>
              <a:t>New Feature Creation:</a:t>
            </a:r>
            <a:endParaRPr sz="4450" b="1">
              <a:solidFill>
                <a:schemeClr val="dk1"/>
              </a:solidFill>
              <a:latin typeface="Arial"/>
              <a:ea typeface="Arial"/>
              <a:cs typeface="Arial"/>
              <a:sym typeface="Arial"/>
            </a:endParaRPr>
          </a:p>
          <a:p>
            <a:pPr marL="457200" lvl="0" indent="-299245" algn="l" rtl="0">
              <a:lnSpc>
                <a:spcPct val="100000"/>
              </a:lnSpc>
              <a:spcBef>
                <a:spcPts val="1200"/>
              </a:spcBef>
              <a:spcAft>
                <a:spcPts val="0"/>
              </a:spcAft>
              <a:buClr>
                <a:schemeClr val="dk1"/>
              </a:buClr>
              <a:buSzPct val="100000"/>
              <a:buFont typeface="Arial"/>
              <a:buChar char="●"/>
            </a:pPr>
            <a:r>
              <a:rPr lang="en" sz="4450" b="1">
                <a:solidFill>
                  <a:schemeClr val="dk1"/>
                </a:solidFill>
                <a:latin typeface="Arial"/>
                <a:ea typeface="Arial"/>
                <a:cs typeface="Arial"/>
                <a:sym typeface="Arial"/>
              </a:rPr>
              <a:t>CREDIT_INCOME_PERCENT:</a:t>
            </a:r>
            <a:r>
              <a:rPr lang="en" sz="4450">
                <a:solidFill>
                  <a:schemeClr val="dk1"/>
                </a:solidFill>
                <a:latin typeface="Arial"/>
                <a:ea typeface="Arial"/>
                <a:cs typeface="Arial"/>
                <a:sym typeface="Arial"/>
              </a:rPr>
              <a:t> Loan amount / Income</a:t>
            </a:r>
            <a:endParaRPr sz="4450">
              <a:solidFill>
                <a:schemeClr val="dk1"/>
              </a:solidFill>
              <a:latin typeface="Arial"/>
              <a:ea typeface="Arial"/>
              <a:cs typeface="Arial"/>
              <a:sym typeface="Arial"/>
            </a:endParaRPr>
          </a:p>
          <a:p>
            <a:pPr marL="914400" lvl="1" indent="-299245" algn="l" rtl="0">
              <a:lnSpc>
                <a:spcPct val="100000"/>
              </a:lnSpc>
              <a:spcBef>
                <a:spcPts val="1200"/>
              </a:spcBef>
              <a:spcAft>
                <a:spcPts val="0"/>
              </a:spcAft>
              <a:buClr>
                <a:schemeClr val="dk1"/>
              </a:buClr>
              <a:buSzPct val="100000"/>
              <a:buFont typeface="Arial"/>
              <a:buChar char="○"/>
            </a:pPr>
            <a:r>
              <a:rPr lang="en" sz="4450">
                <a:solidFill>
                  <a:schemeClr val="dk1"/>
                </a:solidFill>
                <a:latin typeface="Arial"/>
                <a:ea typeface="Arial"/>
                <a:cs typeface="Arial"/>
                <a:sym typeface="Arial"/>
              </a:rPr>
              <a:t>Higher ratio → Higher default risk</a:t>
            </a:r>
            <a:endParaRPr sz="4450">
              <a:solidFill>
                <a:schemeClr val="dk1"/>
              </a:solidFill>
              <a:latin typeface="Arial"/>
              <a:ea typeface="Arial"/>
              <a:cs typeface="Arial"/>
              <a:sym typeface="Arial"/>
            </a:endParaRPr>
          </a:p>
          <a:p>
            <a:pPr marL="457200" lvl="0" indent="-299245" algn="l" rtl="0">
              <a:lnSpc>
                <a:spcPct val="100000"/>
              </a:lnSpc>
              <a:spcBef>
                <a:spcPts val="1200"/>
              </a:spcBef>
              <a:spcAft>
                <a:spcPts val="0"/>
              </a:spcAft>
              <a:buClr>
                <a:schemeClr val="dk1"/>
              </a:buClr>
              <a:buSzPct val="100000"/>
              <a:buFont typeface="Arial"/>
              <a:buChar char="●"/>
            </a:pPr>
            <a:r>
              <a:rPr lang="en" sz="4450" b="1">
                <a:solidFill>
                  <a:schemeClr val="dk1"/>
                </a:solidFill>
                <a:latin typeface="Arial"/>
                <a:ea typeface="Arial"/>
                <a:cs typeface="Arial"/>
                <a:sym typeface="Arial"/>
              </a:rPr>
              <a:t>ANNUITY_INCOME_PERCENT:</a:t>
            </a:r>
            <a:r>
              <a:rPr lang="en" sz="4450">
                <a:solidFill>
                  <a:schemeClr val="dk1"/>
                </a:solidFill>
                <a:latin typeface="Arial"/>
                <a:ea typeface="Arial"/>
                <a:cs typeface="Arial"/>
                <a:sym typeface="Arial"/>
              </a:rPr>
              <a:t> Annual repayment / Income</a:t>
            </a:r>
            <a:endParaRPr sz="4450">
              <a:solidFill>
                <a:schemeClr val="dk1"/>
              </a:solidFill>
              <a:latin typeface="Arial"/>
              <a:ea typeface="Arial"/>
              <a:cs typeface="Arial"/>
              <a:sym typeface="Arial"/>
            </a:endParaRPr>
          </a:p>
          <a:p>
            <a:pPr marL="914400" lvl="1" indent="-299245" algn="l" rtl="0">
              <a:lnSpc>
                <a:spcPct val="100000"/>
              </a:lnSpc>
              <a:spcBef>
                <a:spcPts val="1200"/>
              </a:spcBef>
              <a:spcAft>
                <a:spcPts val="0"/>
              </a:spcAft>
              <a:buClr>
                <a:schemeClr val="dk1"/>
              </a:buClr>
              <a:buSzPct val="100000"/>
              <a:buFont typeface="Arial"/>
              <a:buChar char="○"/>
            </a:pPr>
            <a:r>
              <a:rPr lang="en" sz="4450">
                <a:solidFill>
                  <a:schemeClr val="dk1"/>
                </a:solidFill>
                <a:latin typeface="Arial"/>
                <a:ea typeface="Arial"/>
                <a:cs typeface="Arial"/>
                <a:sym typeface="Arial"/>
              </a:rPr>
              <a:t>Higher ratio → Greater financial burden</a:t>
            </a:r>
            <a:endParaRPr sz="4450">
              <a:solidFill>
                <a:schemeClr val="dk1"/>
              </a:solidFill>
              <a:latin typeface="Arial"/>
              <a:ea typeface="Arial"/>
              <a:cs typeface="Arial"/>
              <a:sym typeface="Arial"/>
            </a:endParaRPr>
          </a:p>
          <a:p>
            <a:pPr marL="457200" lvl="0" indent="-299245" algn="l" rtl="0">
              <a:lnSpc>
                <a:spcPct val="100000"/>
              </a:lnSpc>
              <a:spcBef>
                <a:spcPts val="1200"/>
              </a:spcBef>
              <a:spcAft>
                <a:spcPts val="0"/>
              </a:spcAft>
              <a:buClr>
                <a:schemeClr val="dk1"/>
              </a:buClr>
              <a:buSzPct val="100000"/>
              <a:buFont typeface="Arial"/>
              <a:buChar char="●"/>
            </a:pPr>
            <a:r>
              <a:rPr lang="en" sz="4450" b="1">
                <a:solidFill>
                  <a:schemeClr val="dk1"/>
                </a:solidFill>
                <a:latin typeface="Arial"/>
                <a:ea typeface="Arial"/>
                <a:cs typeface="Arial"/>
                <a:sym typeface="Arial"/>
              </a:rPr>
              <a:t>CREDIT_TERM:</a:t>
            </a:r>
            <a:r>
              <a:rPr lang="en" sz="4450">
                <a:solidFill>
                  <a:schemeClr val="dk1"/>
                </a:solidFill>
                <a:latin typeface="Arial"/>
                <a:ea typeface="Arial"/>
                <a:cs typeface="Arial"/>
                <a:sym typeface="Arial"/>
              </a:rPr>
              <a:t> Annual repayment / Loan amount</a:t>
            </a:r>
            <a:endParaRPr sz="4450">
              <a:solidFill>
                <a:schemeClr val="dk1"/>
              </a:solidFill>
              <a:latin typeface="Arial"/>
              <a:ea typeface="Arial"/>
              <a:cs typeface="Arial"/>
              <a:sym typeface="Arial"/>
            </a:endParaRPr>
          </a:p>
          <a:p>
            <a:pPr marL="914400" lvl="1" indent="-299245" algn="l" rtl="0">
              <a:lnSpc>
                <a:spcPct val="100000"/>
              </a:lnSpc>
              <a:spcBef>
                <a:spcPts val="1200"/>
              </a:spcBef>
              <a:spcAft>
                <a:spcPts val="0"/>
              </a:spcAft>
              <a:buClr>
                <a:schemeClr val="dk1"/>
              </a:buClr>
              <a:buSzPct val="100000"/>
              <a:buFont typeface="Arial"/>
              <a:buChar char="○"/>
            </a:pPr>
            <a:r>
              <a:rPr lang="en" sz="4450">
                <a:solidFill>
                  <a:schemeClr val="dk1"/>
                </a:solidFill>
                <a:latin typeface="Arial"/>
                <a:ea typeface="Arial"/>
                <a:cs typeface="Arial"/>
                <a:sym typeface="Arial"/>
              </a:rPr>
              <a:t>Shorter term → Higher default risk</a:t>
            </a:r>
            <a:endParaRPr sz="4450">
              <a:solidFill>
                <a:schemeClr val="dk1"/>
              </a:solidFill>
              <a:latin typeface="Arial"/>
              <a:ea typeface="Arial"/>
              <a:cs typeface="Arial"/>
              <a:sym typeface="Arial"/>
            </a:endParaRPr>
          </a:p>
          <a:p>
            <a:pPr marL="457200" lvl="0" indent="-299245" algn="l" rtl="0">
              <a:lnSpc>
                <a:spcPct val="100000"/>
              </a:lnSpc>
              <a:spcBef>
                <a:spcPts val="1200"/>
              </a:spcBef>
              <a:spcAft>
                <a:spcPts val="0"/>
              </a:spcAft>
              <a:buClr>
                <a:schemeClr val="dk1"/>
              </a:buClr>
              <a:buSzPct val="100000"/>
              <a:buFont typeface="Arial"/>
              <a:buChar char="●"/>
            </a:pPr>
            <a:r>
              <a:rPr lang="en" sz="4450" b="1">
                <a:solidFill>
                  <a:schemeClr val="dk1"/>
                </a:solidFill>
                <a:latin typeface="Arial"/>
                <a:ea typeface="Arial"/>
                <a:cs typeface="Arial"/>
                <a:sym typeface="Arial"/>
              </a:rPr>
              <a:t>DAYS_EMPLOYED_PERCENT:</a:t>
            </a:r>
            <a:r>
              <a:rPr lang="en" sz="4450">
                <a:solidFill>
                  <a:schemeClr val="dk1"/>
                </a:solidFill>
                <a:latin typeface="Arial"/>
                <a:ea typeface="Arial"/>
                <a:cs typeface="Arial"/>
                <a:sym typeface="Arial"/>
              </a:rPr>
              <a:t> Employment days / Age</a:t>
            </a:r>
            <a:endParaRPr sz="4450">
              <a:solidFill>
                <a:schemeClr val="dk1"/>
              </a:solidFill>
              <a:latin typeface="Arial"/>
              <a:ea typeface="Arial"/>
              <a:cs typeface="Arial"/>
              <a:sym typeface="Arial"/>
            </a:endParaRPr>
          </a:p>
          <a:p>
            <a:pPr marL="457200" lvl="0" indent="-299245" algn="l" rtl="0">
              <a:lnSpc>
                <a:spcPct val="100000"/>
              </a:lnSpc>
              <a:spcBef>
                <a:spcPts val="1200"/>
              </a:spcBef>
              <a:spcAft>
                <a:spcPts val="0"/>
              </a:spcAft>
              <a:buClr>
                <a:schemeClr val="dk1"/>
              </a:buClr>
              <a:buSzPct val="100000"/>
              <a:buFont typeface="Arial"/>
              <a:buChar char="●"/>
            </a:pPr>
            <a:r>
              <a:rPr lang="en" sz="4450" b="1">
                <a:solidFill>
                  <a:schemeClr val="dk1"/>
                </a:solidFill>
                <a:latin typeface="Arial"/>
                <a:ea typeface="Arial"/>
                <a:cs typeface="Arial"/>
                <a:sym typeface="Arial"/>
              </a:rPr>
              <a:t>INCOME_PER_CHILD:</a:t>
            </a:r>
            <a:r>
              <a:rPr lang="en" sz="4450">
                <a:solidFill>
                  <a:schemeClr val="dk1"/>
                </a:solidFill>
                <a:latin typeface="Arial"/>
                <a:ea typeface="Arial"/>
                <a:cs typeface="Arial"/>
                <a:sym typeface="Arial"/>
              </a:rPr>
              <a:t> Income / Number of children</a:t>
            </a:r>
            <a:endParaRPr sz="4450">
              <a:solidFill>
                <a:schemeClr val="dk1"/>
              </a:solidFill>
              <a:latin typeface="Arial"/>
              <a:ea typeface="Arial"/>
              <a:cs typeface="Arial"/>
              <a:sym typeface="Arial"/>
            </a:endParaRPr>
          </a:p>
          <a:p>
            <a:pPr marL="914400" lvl="1" indent="-299245" algn="l" rtl="0">
              <a:lnSpc>
                <a:spcPct val="100000"/>
              </a:lnSpc>
              <a:spcBef>
                <a:spcPts val="1200"/>
              </a:spcBef>
              <a:spcAft>
                <a:spcPts val="0"/>
              </a:spcAft>
              <a:buClr>
                <a:schemeClr val="dk1"/>
              </a:buClr>
              <a:buSzPct val="100000"/>
              <a:buFont typeface="Arial"/>
              <a:buChar char="○"/>
            </a:pPr>
            <a:r>
              <a:rPr lang="en" sz="4450">
                <a:solidFill>
                  <a:schemeClr val="dk1"/>
                </a:solidFill>
                <a:latin typeface="Arial"/>
                <a:ea typeface="Arial"/>
                <a:cs typeface="Arial"/>
                <a:sym typeface="Arial"/>
              </a:rPr>
              <a:t>Larger families → Higher financial strain</a:t>
            </a:r>
            <a:endParaRPr sz="4450">
              <a:solidFill>
                <a:schemeClr val="dk1"/>
              </a:solidFill>
              <a:latin typeface="Arial"/>
              <a:ea typeface="Arial"/>
              <a:cs typeface="Arial"/>
              <a:sym typeface="Arial"/>
            </a:endParaRPr>
          </a:p>
          <a:p>
            <a:pPr marL="457200" lvl="0" indent="-299245" algn="l" rtl="0">
              <a:lnSpc>
                <a:spcPct val="100000"/>
              </a:lnSpc>
              <a:spcBef>
                <a:spcPts val="1200"/>
              </a:spcBef>
              <a:spcAft>
                <a:spcPts val="0"/>
              </a:spcAft>
              <a:buClr>
                <a:schemeClr val="dk1"/>
              </a:buClr>
              <a:buSzPct val="100000"/>
              <a:buFont typeface="Arial"/>
              <a:buChar char="●"/>
            </a:pPr>
            <a:r>
              <a:rPr lang="en" sz="4450" b="1">
                <a:solidFill>
                  <a:schemeClr val="dk1"/>
                </a:solidFill>
                <a:latin typeface="Arial"/>
                <a:ea typeface="Arial"/>
                <a:cs typeface="Arial"/>
                <a:sym typeface="Arial"/>
              </a:rPr>
              <a:t>HAS_HOUSE_INFORMATION:</a:t>
            </a:r>
            <a:r>
              <a:rPr lang="en" sz="4450">
                <a:solidFill>
                  <a:schemeClr val="dk1"/>
                </a:solidFill>
                <a:latin typeface="Arial"/>
                <a:ea typeface="Arial"/>
                <a:cs typeface="Arial"/>
                <a:sym typeface="Arial"/>
              </a:rPr>
              <a:t> Binary for missing housing info (0: missing, 1: present)</a:t>
            </a:r>
            <a:endParaRPr sz="4450">
              <a:solidFill>
                <a:schemeClr val="dk1"/>
              </a:solidFill>
              <a:latin typeface="Arial"/>
              <a:ea typeface="Arial"/>
              <a:cs typeface="Arial"/>
              <a:sym typeface="Arial"/>
            </a:endParaRPr>
          </a:p>
          <a:p>
            <a:pPr marL="914400" lvl="1" indent="-299245" algn="l" rtl="0">
              <a:lnSpc>
                <a:spcPct val="100000"/>
              </a:lnSpc>
              <a:spcBef>
                <a:spcPts val="1200"/>
              </a:spcBef>
              <a:spcAft>
                <a:spcPts val="0"/>
              </a:spcAft>
              <a:buClr>
                <a:schemeClr val="dk1"/>
              </a:buClr>
              <a:buSzPct val="100000"/>
              <a:buFont typeface="Arial"/>
              <a:buChar char="○"/>
            </a:pPr>
            <a:r>
              <a:rPr lang="en" sz="4450">
                <a:solidFill>
                  <a:schemeClr val="dk1"/>
                </a:solidFill>
                <a:latin typeface="Arial"/>
                <a:ea typeface="Arial"/>
                <a:cs typeface="Arial"/>
                <a:sym typeface="Arial"/>
              </a:rPr>
              <a:t>Missing data → Higher default risk</a:t>
            </a:r>
            <a:endParaRPr sz="4450">
              <a:solidFill>
                <a:schemeClr val="dk1"/>
              </a:solidFill>
              <a:latin typeface="Arial"/>
              <a:ea typeface="Arial"/>
              <a:cs typeface="Arial"/>
              <a:sym typeface="Arial"/>
            </a:endParaRPr>
          </a:p>
          <a:p>
            <a:pPr marL="0" lvl="0" indent="0" algn="l" rtl="0">
              <a:spcBef>
                <a:spcPts val="1200"/>
              </a:spcBef>
              <a:spcAft>
                <a:spcPts val="0"/>
              </a:spcAft>
              <a:buNone/>
            </a:pPr>
            <a:endParaRPr sz="5250">
              <a:solidFill>
                <a:schemeClr val="dk1"/>
              </a:solidFill>
              <a:latin typeface="Arial"/>
              <a:ea typeface="Arial"/>
              <a:cs typeface="Arial"/>
              <a:sym typeface="Arial"/>
            </a:endParaRPr>
          </a:p>
          <a:p>
            <a:pPr marL="457200" lvl="0" indent="0" algn="l" rtl="0">
              <a:spcBef>
                <a:spcPts val="1200"/>
              </a:spcBef>
              <a:spcAft>
                <a:spcPts val="0"/>
              </a:spcAft>
              <a:buNone/>
            </a:pPr>
            <a:endParaRPr sz="3928" b="1">
              <a:solidFill>
                <a:schemeClr val="dk1"/>
              </a:solidFill>
              <a:latin typeface="Arial"/>
              <a:ea typeface="Arial"/>
              <a:cs typeface="Arial"/>
              <a:sym typeface="Arial"/>
            </a:endParaRPr>
          </a:p>
          <a:p>
            <a:pPr marL="0" lvl="0" indent="0" algn="l" rtl="0">
              <a:spcBef>
                <a:spcPts val="1200"/>
              </a:spcBef>
              <a:spcAft>
                <a:spcPts val="1200"/>
              </a:spcAft>
              <a:buNone/>
            </a:pPr>
            <a:endParaRPr/>
          </a:p>
        </p:txBody>
      </p:sp>
      <p:sp>
        <p:nvSpPr>
          <p:cNvPr id="262" name="Google Shape;262;p48"/>
          <p:cNvSpPr txBox="1"/>
          <p:nvPr/>
        </p:nvSpPr>
        <p:spPr>
          <a:xfrm>
            <a:off x="4902250" y="1381550"/>
            <a:ext cx="4041600" cy="2498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50" b="1">
                <a:solidFill>
                  <a:schemeClr val="dk1"/>
                </a:solidFill>
              </a:rPr>
              <a:t>Distribution Analysis:</a:t>
            </a:r>
            <a:endParaRPr sz="1550" b="1">
              <a:solidFill>
                <a:schemeClr val="dk1"/>
              </a:solidFill>
            </a:endParaRPr>
          </a:p>
          <a:p>
            <a:pPr marL="457200" lvl="0" indent="-327033" algn="l" rtl="0">
              <a:lnSpc>
                <a:spcPct val="115000"/>
              </a:lnSpc>
              <a:spcBef>
                <a:spcPts val="1200"/>
              </a:spcBef>
              <a:spcAft>
                <a:spcPts val="0"/>
              </a:spcAft>
              <a:buClr>
                <a:schemeClr val="dk1"/>
              </a:buClr>
              <a:buSzPts val="1550"/>
              <a:buChar char="●"/>
            </a:pPr>
            <a:r>
              <a:rPr lang="en" sz="1550">
                <a:solidFill>
                  <a:schemeClr val="dk1"/>
                </a:solidFill>
              </a:rPr>
              <a:t>Minimal differentiation between defaulters and non-defaulters for most features</a:t>
            </a:r>
            <a:endParaRPr sz="1550">
              <a:solidFill>
                <a:schemeClr val="dk1"/>
              </a:solidFill>
            </a:endParaRPr>
          </a:p>
          <a:p>
            <a:pPr marL="457200" lvl="0" indent="-327033" algn="l" rtl="0">
              <a:lnSpc>
                <a:spcPct val="115000"/>
              </a:lnSpc>
              <a:spcBef>
                <a:spcPts val="0"/>
              </a:spcBef>
              <a:spcAft>
                <a:spcPts val="0"/>
              </a:spcAft>
              <a:buClr>
                <a:schemeClr val="dk1"/>
              </a:buClr>
              <a:buSzPts val="1550"/>
              <a:buChar char="●"/>
            </a:pPr>
            <a:r>
              <a:rPr lang="en" sz="1550" b="1">
                <a:solidFill>
                  <a:schemeClr val="dk1"/>
                </a:solidFill>
              </a:rPr>
              <a:t>CREDIT_TERM</a:t>
            </a:r>
            <a:r>
              <a:rPr lang="en" sz="1550">
                <a:solidFill>
                  <a:schemeClr val="dk1"/>
                </a:solidFill>
              </a:rPr>
              <a:t> shows more noticeable differences</a:t>
            </a:r>
            <a:endParaRPr sz="1550">
              <a:solidFill>
                <a:schemeClr val="dk1"/>
              </a:solidFill>
            </a:endParaRPr>
          </a:p>
          <a:p>
            <a:pPr marL="457200" lvl="0" indent="-327033" algn="l" rtl="0">
              <a:lnSpc>
                <a:spcPct val="115000"/>
              </a:lnSpc>
              <a:spcBef>
                <a:spcPts val="0"/>
              </a:spcBef>
              <a:spcAft>
                <a:spcPts val="0"/>
              </a:spcAft>
              <a:buClr>
                <a:schemeClr val="dk1"/>
              </a:buClr>
              <a:buSzPts val="1550"/>
              <a:buChar char="●"/>
            </a:pPr>
            <a:r>
              <a:rPr lang="en" sz="1550">
                <a:solidFill>
                  <a:schemeClr val="dk1"/>
                </a:solidFill>
              </a:rPr>
              <a:t>Visual separation low initially; effectiveness assessed in the model</a:t>
            </a:r>
            <a:endParaRPr sz="100">
              <a:solidFill>
                <a:schemeClr val="accent3"/>
              </a:solidFill>
              <a:latin typeface="Average"/>
              <a:ea typeface="Average"/>
              <a:cs typeface="Average"/>
              <a:sym typeface="Averag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9"/>
          <p:cNvSpPr txBox="1">
            <a:spLocks noGrp="1"/>
          </p:cNvSpPr>
          <p:nvPr>
            <p:ph type="title"/>
          </p:nvPr>
        </p:nvSpPr>
        <p:spPr>
          <a:xfrm>
            <a:off x="311700" y="2434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Engineering-Auxiliary training set</a:t>
            </a:r>
            <a:endParaRPr/>
          </a:p>
          <a:p>
            <a:pPr marL="0" lvl="0" indent="0" algn="l" rtl="0">
              <a:spcBef>
                <a:spcPts val="0"/>
              </a:spcBef>
              <a:spcAft>
                <a:spcPts val="0"/>
              </a:spcAft>
              <a:buNone/>
            </a:pPr>
            <a:endParaRPr/>
          </a:p>
        </p:txBody>
      </p:sp>
      <p:sp>
        <p:nvSpPr>
          <p:cNvPr id="268" name="Google Shape;268;p49"/>
          <p:cNvSpPr txBox="1">
            <a:spLocks noGrp="1"/>
          </p:cNvSpPr>
          <p:nvPr>
            <p:ph type="body" idx="1"/>
          </p:nvPr>
        </p:nvSpPr>
        <p:spPr>
          <a:xfrm>
            <a:off x="311700" y="1017775"/>
            <a:ext cx="4815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None/>
            </a:pPr>
            <a:r>
              <a:rPr lang="en" sz="1200" b="1">
                <a:solidFill>
                  <a:schemeClr val="dk1"/>
                </a:solidFill>
                <a:latin typeface="Arial"/>
                <a:ea typeface="Arial"/>
                <a:cs typeface="Arial"/>
                <a:sym typeface="Arial"/>
              </a:rPr>
              <a:t>Data Sources</a:t>
            </a:r>
            <a:r>
              <a:rPr lang="en"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marL="457200" lvl="0" indent="-304800" algn="l" rtl="0">
              <a:lnSpc>
                <a:spcPct val="95000"/>
              </a:lnSpc>
              <a:spcBef>
                <a:spcPts val="1200"/>
              </a:spcBef>
              <a:spcAft>
                <a:spcPts val="0"/>
              </a:spcAft>
              <a:buClr>
                <a:schemeClr val="dk1"/>
              </a:buClr>
              <a:buSzPts val="1200"/>
              <a:buFont typeface="Arial"/>
              <a:buChar char="●"/>
            </a:pPr>
            <a:r>
              <a:rPr lang="en" sz="1200">
                <a:solidFill>
                  <a:schemeClr val="dk1"/>
                </a:solidFill>
                <a:latin typeface="Arial"/>
                <a:ea typeface="Arial"/>
                <a:cs typeface="Arial"/>
                <a:sym typeface="Arial"/>
              </a:rPr>
              <a:t>Main Dataset</a:t>
            </a:r>
            <a:endParaRPr sz="1200">
              <a:solidFill>
                <a:schemeClr val="dk1"/>
              </a:solidFill>
              <a:latin typeface="Arial"/>
              <a:ea typeface="Arial"/>
              <a:cs typeface="Arial"/>
              <a:sym typeface="Arial"/>
            </a:endParaRPr>
          </a:p>
          <a:p>
            <a:pPr marL="457200" lvl="0" indent="-304800" algn="l" rtl="0">
              <a:lnSpc>
                <a:spcPct val="95000"/>
              </a:lnSpc>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Auxiliary Datasets: Credit Bureau, Previous Applications</a:t>
            </a:r>
            <a:endParaRPr sz="1200">
              <a:solidFill>
                <a:schemeClr val="dk1"/>
              </a:solidFill>
              <a:latin typeface="Arial"/>
              <a:ea typeface="Arial"/>
              <a:cs typeface="Arial"/>
              <a:sym typeface="Arial"/>
            </a:endParaRPr>
          </a:p>
          <a:p>
            <a:pPr marL="0" lvl="0" indent="0" algn="l" rtl="0">
              <a:lnSpc>
                <a:spcPct val="95000"/>
              </a:lnSpc>
              <a:spcBef>
                <a:spcPts val="1200"/>
              </a:spcBef>
              <a:spcAft>
                <a:spcPts val="0"/>
              </a:spcAft>
              <a:buNone/>
            </a:pPr>
            <a:r>
              <a:rPr lang="en" sz="1200" b="1">
                <a:solidFill>
                  <a:schemeClr val="dk1"/>
                </a:solidFill>
                <a:latin typeface="Arial"/>
                <a:ea typeface="Arial"/>
                <a:cs typeface="Arial"/>
                <a:sym typeface="Arial"/>
              </a:rPr>
              <a:t>Feature Creation</a:t>
            </a:r>
            <a:r>
              <a:rPr lang="en"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marL="457200" lvl="0" indent="-304800" algn="l" rtl="0">
              <a:lnSpc>
                <a:spcPct val="95000"/>
              </a:lnSpc>
              <a:spcBef>
                <a:spcPts val="1200"/>
              </a:spcBef>
              <a:spcAft>
                <a:spcPts val="0"/>
              </a:spcAft>
              <a:buClr>
                <a:schemeClr val="dk1"/>
              </a:buClr>
              <a:buSzPts val="1200"/>
              <a:buFont typeface="Arial"/>
              <a:buChar char="●"/>
            </a:pPr>
            <a:r>
              <a:rPr lang="en" sz="1200">
                <a:solidFill>
                  <a:schemeClr val="dk1"/>
                </a:solidFill>
                <a:latin typeface="Arial"/>
                <a:ea typeface="Arial"/>
                <a:cs typeface="Arial"/>
                <a:sym typeface="Arial"/>
              </a:rPr>
              <a:t>Continuous variables: Aggregated stats (mean, max, etc.)</a:t>
            </a:r>
            <a:endParaRPr sz="1200">
              <a:solidFill>
                <a:schemeClr val="dk1"/>
              </a:solidFill>
              <a:latin typeface="Arial"/>
              <a:ea typeface="Arial"/>
              <a:cs typeface="Arial"/>
              <a:sym typeface="Arial"/>
            </a:endParaRPr>
          </a:p>
          <a:p>
            <a:pPr marL="457200" lvl="0" indent="-304800" algn="l" rtl="0">
              <a:lnSpc>
                <a:spcPct val="95000"/>
              </a:lnSpc>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Categorical variables: Frequency and dummy variables</a:t>
            </a:r>
            <a:endParaRPr sz="1200">
              <a:solidFill>
                <a:schemeClr val="dk1"/>
              </a:solidFill>
              <a:latin typeface="Arial"/>
              <a:ea typeface="Arial"/>
              <a:cs typeface="Arial"/>
              <a:sym typeface="Arial"/>
            </a:endParaRPr>
          </a:p>
          <a:p>
            <a:pPr marL="0" lvl="0" indent="0" algn="l" rtl="0">
              <a:lnSpc>
                <a:spcPct val="95000"/>
              </a:lnSpc>
              <a:spcBef>
                <a:spcPts val="1200"/>
              </a:spcBef>
              <a:spcAft>
                <a:spcPts val="0"/>
              </a:spcAft>
              <a:buNone/>
            </a:pPr>
            <a:r>
              <a:rPr lang="en" sz="1200" b="1">
                <a:solidFill>
                  <a:schemeClr val="dk1"/>
                </a:solidFill>
                <a:latin typeface="Arial"/>
                <a:ea typeface="Arial"/>
                <a:cs typeface="Arial"/>
                <a:sym typeface="Arial"/>
              </a:rPr>
              <a:t>Integration</a:t>
            </a:r>
            <a:r>
              <a:rPr lang="en"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marL="457200" lvl="0" indent="-304800" algn="l" rtl="0">
              <a:lnSpc>
                <a:spcPct val="95000"/>
              </a:lnSpc>
              <a:spcBef>
                <a:spcPts val="1200"/>
              </a:spcBef>
              <a:spcAft>
                <a:spcPts val="0"/>
              </a:spcAft>
              <a:buClr>
                <a:schemeClr val="dk1"/>
              </a:buClr>
              <a:buSzPts val="1200"/>
              <a:buFont typeface="Arial"/>
              <a:buChar char="●"/>
            </a:pPr>
            <a:r>
              <a:rPr lang="en" sz="1200">
                <a:solidFill>
                  <a:schemeClr val="dk1"/>
                </a:solidFill>
                <a:latin typeface="Arial"/>
                <a:ea typeface="Arial"/>
                <a:cs typeface="Arial"/>
                <a:sym typeface="Arial"/>
              </a:rPr>
              <a:t>Merging features into the main dataset</a:t>
            </a:r>
            <a:endParaRPr sz="1200">
              <a:solidFill>
                <a:schemeClr val="dk1"/>
              </a:solidFill>
              <a:latin typeface="Arial"/>
              <a:ea typeface="Arial"/>
              <a:cs typeface="Arial"/>
              <a:sym typeface="Arial"/>
            </a:endParaRPr>
          </a:p>
          <a:p>
            <a:pPr marL="0" lvl="0" indent="0" algn="l" rtl="0">
              <a:lnSpc>
                <a:spcPct val="95000"/>
              </a:lnSpc>
              <a:spcBef>
                <a:spcPts val="1200"/>
              </a:spcBef>
              <a:spcAft>
                <a:spcPts val="0"/>
              </a:spcAft>
              <a:buNone/>
            </a:pPr>
            <a:r>
              <a:rPr lang="en" sz="1200" b="1">
                <a:solidFill>
                  <a:schemeClr val="dk1"/>
                </a:solidFill>
                <a:latin typeface="Arial"/>
                <a:ea typeface="Arial"/>
                <a:cs typeface="Arial"/>
                <a:sym typeface="Arial"/>
              </a:rPr>
              <a:t>Feature Selection</a:t>
            </a:r>
            <a:r>
              <a:rPr lang="en"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marL="457200" lvl="0" indent="-304800" algn="l" rtl="0">
              <a:lnSpc>
                <a:spcPct val="95000"/>
              </a:lnSpc>
              <a:spcBef>
                <a:spcPts val="1200"/>
              </a:spcBef>
              <a:spcAft>
                <a:spcPts val="0"/>
              </a:spcAft>
              <a:buClr>
                <a:schemeClr val="dk1"/>
              </a:buClr>
              <a:buSzPts val="1200"/>
              <a:buFont typeface="Arial"/>
              <a:buChar char="●"/>
            </a:pPr>
            <a:r>
              <a:rPr lang="en" sz="1200">
                <a:solidFill>
                  <a:schemeClr val="dk1"/>
                </a:solidFill>
                <a:latin typeface="Arial"/>
                <a:ea typeface="Arial"/>
                <a:cs typeface="Arial"/>
                <a:sym typeface="Arial"/>
              </a:rPr>
              <a:t>Correlation analysis to remove features with &gt;0.8 correlation</a:t>
            </a:r>
            <a:endParaRPr sz="1200">
              <a:solidFill>
                <a:schemeClr val="dk1"/>
              </a:solidFill>
              <a:latin typeface="Arial"/>
              <a:ea typeface="Arial"/>
              <a:cs typeface="Arial"/>
              <a:sym typeface="Arial"/>
            </a:endParaRPr>
          </a:p>
          <a:p>
            <a:pPr marL="0" lvl="0" indent="0" algn="l" rtl="0">
              <a:lnSpc>
                <a:spcPct val="95000"/>
              </a:lnSpc>
              <a:spcBef>
                <a:spcPts val="1200"/>
              </a:spcBef>
              <a:spcAft>
                <a:spcPts val="1200"/>
              </a:spcAft>
              <a:buNone/>
            </a:pPr>
            <a:endParaRPr sz="1900">
              <a:solidFill>
                <a:schemeClr val="dk1"/>
              </a:solidFill>
            </a:endParaRPr>
          </a:p>
        </p:txBody>
      </p:sp>
      <p:sp>
        <p:nvSpPr>
          <p:cNvPr id="269" name="Google Shape;269;p49"/>
          <p:cNvSpPr txBox="1"/>
          <p:nvPr/>
        </p:nvSpPr>
        <p:spPr>
          <a:xfrm>
            <a:off x="4841800" y="1017775"/>
            <a:ext cx="4159800" cy="3685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300" b="1">
                <a:solidFill>
                  <a:schemeClr val="dk1"/>
                </a:solidFill>
              </a:rPr>
              <a:t>Key Points:</a:t>
            </a:r>
            <a:endParaRPr sz="1300" b="1">
              <a:solidFill>
                <a:schemeClr val="dk1"/>
              </a:solidFill>
            </a:endParaRPr>
          </a:p>
          <a:p>
            <a:pPr marL="457200" lvl="0" indent="-311150" algn="l" rtl="0">
              <a:lnSpc>
                <a:spcPct val="115000"/>
              </a:lnSpc>
              <a:spcBef>
                <a:spcPts val="1200"/>
              </a:spcBef>
              <a:spcAft>
                <a:spcPts val="0"/>
              </a:spcAft>
              <a:buClr>
                <a:schemeClr val="dk1"/>
              </a:buClr>
              <a:buSzPts val="1300"/>
              <a:buChar char="●"/>
            </a:pPr>
            <a:r>
              <a:rPr lang="en" sz="1300" b="1">
                <a:solidFill>
                  <a:schemeClr val="dk1"/>
                </a:solidFill>
              </a:rPr>
              <a:t>Integration of Auxiliary Data</a:t>
            </a:r>
            <a:r>
              <a:rPr lang="en" sz="1300">
                <a:solidFill>
                  <a:schemeClr val="dk1"/>
                </a:solidFill>
              </a:rPr>
              <a:t>: Utilizing </a:t>
            </a:r>
            <a:r>
              <a:rPr lang="en" sz="1300">
                <a:solidFill>
                  <a:schemeClr val="dk1"/>
                </a:solidFill>
                <a:latin typeface="Roboto Mono"/>
                <a:ea typeface="Roboto Mono"/>
                <a:cs typeface="Roboto Mono"/>
                <a:sym typeface="Roboto Mono"/>
              </a:rPr>
              <a:t>SK_ID_CURR</a:t>
            </a:r>
            <a:r>
              <a:rPr lang="en" sz="1300">
                <a:solidFill>
                  <a:schemeClr val="dk1"/>
                </a:solidFill>
              </a:rPr>
              <a:t> to link and extract features from credit bureau and previous loan applications.</a:t>
            </a:r>
            <a:endParaRPr sz="1300">
              <a:solidFill>
                <a:schemeClr val="dk1"/>
              </a:solidFill>
            </a:endParaRPr>
          </a:p>
          <a:p>
            <a:pPr marL="0" lvl="0" indent="0" algn="l" rtl="0">
              <a:lnSpc>
                <a:spcPct val="115000"/>
              </a:lnSpc>
              <a:spcBef>
                <a:spcPts val="1200"/>
              </a:spcBef>
              <a:spcAft>
                <a:spcPts val="0"/>
              </a:spcAft>
              <a:buNone/>
            </a:pPr>
            <a:endParaRPr sz="1300">
              <a:solidFill>
                <a:schemeClr val="dk1"/>
              </a:solidFill>
            </a:endParaRPr>
          </a:p>
          <a:p>
            <a:pPr marL="457200" lvl="0" indent="-311150" algn="l" rtl="0">
              <a:lnSpc>
                <a:spcPct val="115000"/>
              </a:lnSpc>
              <a:spcBef>
                <a:spcPts val="1200"/>
              </a:spcBef>
              <a:spcAft>
                <a:spcPts val="0"/>
              </a:spcAft>
              <a:buClr>
                <a:schemeClr val="dk1"/>
              </a:buClr>
              <a:buSzPts val="1300"/>
              <a:buChar char="●"/>
            </a:pPr>
            <a:r>
              <a:rPr lang="en" sz="1300" b="1">
                <a:solidFill>
                  <a:schemeClr val="dk1"/>
                </a:solidFill>
              </a:rPr>
              <a:t>Statistical Feature Generation</a:t>
            </a:r>
            <a:r>
              <a:rPr lang="en" sz="1300">
                <a:solidFill>
                  <a:schemeClr val="dk1"/>
                </a:solidFill>
              </a:rPr>
              <a:t>: Aggregating loan amounts and calculating frequencies of loan types.</a:t>
            </a:r>
            <a:endParaRPr sz="1300">
              <a:solidFill>
                <a:schemeClr val="dk1"/>
              </a:solidFill>
            </a:endParaRPr>
          </a:p>
          <a:p>
            <a:pPr marL="0" lvl="0" indent="0" algn="l" rtl="0">
              <a:lnSpc>
                <a:spcPct val="115000"/>
              </a:lnSpc>
              <a:spcBef>
                <a:spcPts val="1200"/>
              </a:spcBef>
              <a:spcAft>
                <a:spcPts val="0"/>
              </a:spcAft>
              <a:buNone/>
            </a:pPr>
            <a:endParaRPr sz="1300">
              <a:solidFill>
                <a:schemeClr val="dk1"/>
              </a:solidFill>
            </a:endParaRPr>
          </a:p>
          <a:p>
            <a:pPr marL="457200" lvl="0" indent="-311150" algn="l" rtl="0">
              <a:lnSpc>
                <a:spcPct val="115000"/>
              </a:lnSpc>
              <a:spcBef>
                <a:spcPts val="1200"/>
              </a:spcBef>
              <a:spcAft>
                <a:spcPts val="0"/>
              </a:spcAft>
              <a:buClr>
                <a:schemeClr val="dk1"/>
              </a:buClr>
              <a:buSzPts val="1300"/>
              <a:buChar char="●"/>
            </a:pPr>
            <a:r>
              <a:rPr lang="en" sz="1300" b="1">
                <a:solidFill>
                  <a:schemeClr val="dk1"/>
                </a:solidFill>
              </a:rPr>
              <a:t>Dimensionality Reduction</a:t>
            </a:r>
            <a:r>
              <a:rPr lang="en" sz="1300">
                <a:solidFill>
                  <a:schemeClr val="dk1"/>
                </a:solidFill>
              </a:rPr>
              <a:t>: Employing correlation thresholds to streamline the feature set, enhancing model performance.</a:t>
            </a:r>
            <a:endParaRPr sz="13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Models</a:t>
            </a:r>
            <a:endParaRPr/>
          </a:p>
        </p:txBody>
      </p:sp>
      <p:sp>
        <p:nvSpPr>
          <p:cNvPr id="275" name="Google Shape;275;p50"/>
          <p:cNvSpPr txBox="1">
            <a:spLocks noGrp="1"/>
          </p:cNvSpPr>
          <p:nvPr>
            <p:ph type="body" idx="1"/>
          </p:nvPr>
        </p:nvSpPr>
        <p:spPr>
          <a:xfrm>
            <a:off x="387752" y="1254775"/>
            <a:ext cx="6972000" cy="34164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1300">
                <a:solidFill>
                  <a:schemeClr val="dk1"/>
                </a:solidFill>
                <a:latin typeface="Roboto"/>
                <a:ea typeface="Roboto"/>
                <a:cs typeface="Roboto"/>
                <a:sym typeface="Roboto"/>
              </a:rPr>
              <a:t>Proposed, but not used:</a:t>
            </a:r>
            <a:endParaRPr sz="1300">
              <a:solidFill>
                <a:schemeClr val="dk1"/>
              </a:solidFill>
              <a:latin typeface="Roboto"/>
              <a:ea typeface="Roboto"/>
              <a:cs typeface="Roboto"/>
              <a:sym typeface="Roboto"/>
            </a:endParaRPr>
          </a:p>
          <a:p>
            <a:pPr marL="457200" lvl="0" indent="-311150" algn="l" rtl="0">
              <a:spcBef>
                <a:spcPts val="1200"/>
              </a:spcBef>
              <a:spcAft>
                <a:spcPts val="0"/>
              </a:spcAft>
              <a:buClr>
                <a:schemeClr val="dk1"/>
              </a:buClr>
              <a:buSzPts val="1300"/>
              <a:buFont typeface="Roboto"/>
              <a:buChar char="●"/>
            </a:pPr>
            <a:r>
              <a:rPr lang="en" sz="1300">
                <a:solidFill>
                  <a:schemeClr val="dk1"/>
                </a:solidFill>
                <a:latin typeface="Roboto"/>
                <a:ea typeface="Roboto"/>
                <a:cs typeface="Roboto"/>
                <a:sym typeface="Roboto"/>
              </a:rPr>
              <a:t>Linear Regression</a:t>
            </a:r>
            <a:endParaRPr sz="1300">
              <a:solidFill>
                <a:schemeClr val="dk1"/>
              </a:solidFill>
              <a:latin typeface="Roboto"/>
              <a:ea typeface="Roboto"/>
              <a:cs typeface="Roboto"/>
              <a:sym typeface="Roboto"/>
            </a:endParaRPr>
          </a:p>
          <a:p>
            <a:pPr marL="457200" lvl="0" indent="-311150" algn="l" rtl="0">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ResNet</a:t>
            </a:r>
            <a:endParaRPr sz="1300">
              <a:solidFill>
                <a:schemeClr val="dk1"/>
              </a:solidFill>
              <a:latin typeface="Roboto"/>
              <a:ea typeface="Roboto"/>
              <a:cs typeface="Roboto"/>
              <a:sym typeface="Roboto"/>
            </a:endParaRPr>
          </a:p>
          <a:p>
            <a:pPr marL="457200" lvl="0" indent="-311150" algn="l" rtl="0">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Self Built CNN</a:t>
            </a:r>
            <a:endParaRPr sz="1300">
              <a:solidFill>
                <a:schemeClr val="dk1"/>
              </a:solidFill>
              <a:latin typeface="Roboto"/>
              <a:ea typeface="Roboto"/>
              <a:cs typeface="Roboto"/>
              <a:sym typeface="Roboto"/>
            </a:endParaRPr>
          </a:p>
          <a:p>
            <a:pPr marL="0" lvl="0" indent="0" algn="l" rtl="0">
              <a:lnSpc>
                <a:spcPct val="80000"/>
              </a:lnSpc>
              <a:spcBef>
                <a:spcPts val="1200"/>
              </a:spcBef>
              <a:spcAft>
                <a:spcPts val="0"/>
              </a:spcAft>
              <a:buNone/>
            </a:pPr>
            <a:r>
              <a:rPr lang="en" sz="1300">
                <a:solidFill>
                  <a:schemeClr val="dk1"/>
                </a:solidFill>
                <a:latin typeface="Roboto"/>
                <a:ea typeface="Roboto"/>
                <a:cs typeface="Roboto"/>
                <a:sym typeface="Roboto"/>
              </a:rPr>
              <a:t>Final Models:</a:t>
            </a:r>
            <a:endParaRPr sz="1300">
              <a:solidFill>
                <a:schemeClr val="dk1"/>
              </a:solidFill>
              <a:latin typeface="Roboto"/>
              <a:ea typeface="Roboto"/>
              <a:cs typeface="Roboto"/>
              <a:sym typeface="Roboto"/>
            </a:endParaRPr>
          </a:p>
          <a:p>
            <a:pPr marL="457200" lvl="0" indent="-311150" algn="l" rtl="0">
              <a:spcBef>
                <a:spcPts val="1200"/>
              </a:spcBef>
              <a:spcAft>
                <a:spcPts val="0"/>
              </a:spcAft>
              <a:buClr>
                <a:schemeClr val="dk1"/>
              </a:buClr>
              <a:buSzPts val="1300"/>
              <a:buFont typeface="Roboto"/>
              <a:buChar char="●"/>
            </a:pPr>
            <a:r>
              <a:rPr lang="en" sz="1300">
                <a:solidFill>
                  <a:schemeClr val="dk1"/>
                </a:solidFill>
                <a:latin typeface="Roboto"/>
                <a:ea typeface="Roboto"/>
                <a:cs typeface="Roboto"/>
                <a:sym typeface="Roboto"/>
              </a:rPr>
              <a:t>Logistic Regression</a:t>
            </a:r>
            <a:endParaRPr sz="1300">
              <a:solidFill>
                <a:schemeClr val="dk1"/>
              </a:solidFill>
              <a:latin typeface="Roboto"/>
              <a:ea typeface="Roboto"/>
              <a:cs typeface="Roboto"/>
              <a:sym typeface="Roboto"/>
            </a:endParaRPr>
          </a:p>
          <a:p>
            <a:pPr marL="457200" lvl="0" indent="-311150" algn="l" rtl="0">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KNN</a:t>
            </a:r>
            <a:endParaRPr sz="1300">
              <a:solidFill>
                <a:schemeClr val="dk1"/>
              </a:solidFill>
              <a:latin typeface="Roboto"/>
              <a:ea typeface="Roboto"/>
              <a:cs typeface="Roboto"/>
              <a:sym typeface="Roboto"/>
            </a:endParaRPr>
          </a:p>
          <a:p>
            <a:pPr marL="457200" lvl="0" indent="-311150" algn="l" rtl="0">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SVM</a:t>
            </a:r>
            <a:endParaRPr sz="1300">
              <a:solidFill>
                <a:schemeClr val="dk1"/>
              </a:solidFill>
              <a:latin typeface="Roboto"/>
              <a:ea typeface="Roboto"/>
              <a:cs typeface="Roboto"/>
              <a:sym typeface="Roboto"/>
            </a:endParaRPr>
          </a:p>
          <a:p>
            <a:pPr marL="457200" lvl="0" indent="-311150" algn="l" rtl="0">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XGBoost</a:t>
            </a:r>
            <a:endParaRPr sz="1300">
              <a:solidFill>
                <a:schemeClr val="dk1"/>
              </a:solidFill>
              <a:latin typeface="Roboto"/>
              <a:ea typeface="Roboto"/>
              <a:cs typeface="Roboto"/>
              <a:sym typeface="Roboto"/>
            </a:endParaRPr>
          </a:p>
          <a:p>
            <a:pPr marL="457200" lvl="0" indent="-311150" algn="l" rtl="0">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TabNetClassifier</a:t>
            </a:r>
            <a:endParaRPr sz="1300">
              <a:solidFill>
                <a:schemeClr val="dk1"/>
              </a:solidFill>
              <a:latin typeface="Roboto"/>
              <a:ea typeface="Roboto"/>
              <a:cs typeface="Roboto"/>
              <a:sym typeface="Roboto"/>
            </a:endParaRPr>
          </a:p>
          <a:p>
            <a:pPr marL="457200" lvl="0" indent="-311150" algn="l" rtl="0">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LGBM</a:t>
            </a:r>
            <a:endParaRPr sz="1300">
              <a:solidFill>
                <a:schemeClr val="dk1"/>
              </a:solidFill>
              <a:latin typeface="Roboto"/>
              <a:ea typeface="Roboto"/>
              <a:cs typeface="Roboto"/>
              <a:sym typeface="Roboto"/>
            </a:endParaRPr>
          </a:p>
          <a:p>
            <a:pPr marL="0" lvl="0" indent="0" algn="l" rtl="0">
              <a:lnSpc>
                <a:spcPct val="80000"/>
              </a:lnSpc>
              <a:spcBef>
                <a:spcPts val="1200"/>
              </a:spcBef>
              <a:spcAft>
                <a:spcPts val="0"/>
              </a:spcAft>
              <a:buNone/>
            </a:pPr>
            <a:r>
              <a:rPr lang="en" sz="1300">
                <a:solidFill>
                  <a:schemeClr val="dk1"/>
                </a:solidFill>
                <a:latin typeface="Roboto"/>
                <a:ea typeface="Roboto"/>
                <a:cs typeface="Roboto"/>
                <a:sym typeface="Roboto"/>
              </a:rPr>
              <a:t>​Model Evaluation Methods:</a:t>
            </a:r>
            <a:endParaRPr sz="1300">
              <a:solidFill>
                <a:schemeClr val="dk1"/>
              </a:solidFill>
              <a:latin typeface="Roboto"/>
              <a:ea typeface="Roboto"/>
              <a:cs typeface="Roboto"/>
              <a:sym typeface="Roboto"/>
            </a:endParaRPr>
          </a:p>
          <a:p>
            <a:pPr marL="457200" lvl="0" indent="-311150" algn="l" rtl="0">
              <a:lnSpc>
                <a:spcPct val="80000"/>
              </a:lnSpc>
              <a:spcBef>
                <a:spcPts val="1200"/>
              </a:spcBef>
              <a:spcAft>
                <a:spcPts val="0"/>
              </a:spcAft>
              <a:buClr>
                <a:schemeClr val="dk1"/>
              </a:buClr>
              <a:buSzPts val="1300"/>
              <a:buFont typeface="Roboto"/>
              <a:buChar char="●"/>
            </a:pPr>
            <a:r>
              <a:rPr lang="en" sz="1300">
                <a:solidFill>
                  <a:schemeClr val="dk1"/>
                </a:solidFill>
                <a:latin typeface="Roboto"/>
                <a:ea typeface="Roboto"/>
                <a:cs typeface="Roboto"/>
                <a:sym typeface="Roboto"/>
              </a:rPr>
              <a:t>ROC-AUC Score for evaluating class differentiation.</a:t>
            </a:r>
            <a:endParaRPr sz="1300">
              <a:solidFill>
                <a:schemeClr val="dk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Logistic Regression</a:t>
            </a:r>
            <a:endParaRPr/>
          </a:p>
        </p:txBody>
      </p:sp>
      <p:sp>
        <p:nvSpPr>
          <p:cNvPr id="281" name="Google Shape;281;p51"/>
          <p:cNvSpPr txBox="1">
            <a:spLocks noGrp="1"/>
          </p:cNvSpPr>
          <p:nvPr>
            <p:ph type="body" idx="1"/>
          </p:nvPr>
        </p:nvSpPr>
        <p:spPr>
          <a:xfrm>
            <a:off x="387750" y="1254775"/>
            <a:ext cx="8088900" cy="34164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1300">
                <a:solidFill>
                  <a:schemeClr val="dk1"/>
                </a:solidFill>
                <a:latin typeface="Roboto"/>
                <a:ea typeface="Roboto"/>
                <a:cs typeface="Roboto"/>
                <a:sym typeface="Roboto"/>
              </a:rPr>
              <a:t>A logistic regression model is a statistical method used for binary classification that estimates the probability of a binary outcome using a logistic function applied to a linear combination of input features.</a:t>
            </a:r>
            <a:endParaRPr sz="1300">
              <a:solidFill>
                <a:schemeClr val="dk1"/>
              </a:solidFill>
              <a:latin typeface="Roboto"/>
              <a:ea typeface="Roboto"/>
              <a:cs typeface="Roboto"/>
              <a:sym typeface="Roboto"/>
            </a:endParaRPr>
          </a:p>
          <a:p>
            <a:pPr marL="0" lvl="0" indent="0" algn="l" rtl="0">
              <a:lnSpc>
                <a:spcPct val="80000"/>
              </a:lnSpc>
              <a:spcBef>
                <a:spcPts val="1200"/>
              </a:spcBef>
              <a:spcAft>
                <a:spcPts val="0"/>
              </a:spcAft>
              <a:buNone/>
            </a:pPr>
            <a:endParaRPr sz="1300">
              <a:solidFill>
                <a:schemeClr val="dk1"/>
              </a:solidFill>
              <a:latin typeface="Roboto"/>
              <a:ea typeface="Roboto"/>
              <a:cs typeface="Roboto"/>
              <a:sym typeface="Roboto"/>
            </a:endParaRPr>
          </a:p>
          <a:p>
            <a:pPr marL="0" lvl="0" indent="0" algn="l" rtl="0">
              <a:lnSpc>
                <a:spcPct val="80000"/>
              </a:lnSpc>
              <a:spcBef>
                <a:spcPts val="1200"/>
              </a:spcBef>
              <a:spcAft>
                <a:spcPts val="0"/>
              </a:spcAft>
              <a:buNone/>
            </a:pPr>
            <a:r>
              <a:rPr lang="en" sz="1300">
                <a:solidFill>
                  <a:schemeClr val="dk1"/>
                </a:solidFill>
                <a:latin typeface="Roboto"/>
                <a:ea typeface="Roboto"/>
                <a:cs typeface="Roboto"/>
                <a:sym typeface="Roboto"/>
              </a:rPr>
              <a:t>Parameters</a:t>
            </a:r>
            <a:endParaRPr sz="1300">
              <a:solidFill>
                <a:schemeClr val="dk1"/>
              </a:solidFill>
              <a:latin typeface="Roboto"/>
              <a:ea typeface="Roboto"/>
              <a:cs typeface="Roboto"/>
              <a:sym typeface="Roboto"/>
            </a:endParaRPr>
          </a:p>
          <a:p>
            <a:pPr marL="457200" lvl="0" indent="-311150" algn="l" rtl="0">
              <a:spcBef>
                <a:spcPts val="1200"/>
              </a:spcBef>
              <a:spcAft>
                <a:spcPts val="0"/>
              </a:spcAft>
              <a:buClr>
                <a:schemeClr val="dk1"/>
              </a:buClr>
              <a:buSzPts val="1300"/>
              <a:buFont typeface="Roboto"/>
              <a:buChar char="●"/>
            </a:pPr>
            <a:r>
              <a:rPr lang="en" sz="1300">
                <a:solidFill>
                  <a:schemeClr val="dk1"/>
                </a:solidFill>
                <a:latin typeface="Roboto"/>
                <a:ea typeface="Roboto"/>
                <a:cs typeface="Roboto"/>
                <a:sym typeface="Roboto"/>
              </a:rPr>
              <a:t>C': [0.01, 0.1, 1, </a:t>
            </a:r>
            <a:r>
              <a:rPr lang="en" sz="1300">
                <a:solidFill>
                  <a:srgbClr val="FF0000"/>
                </a:solidFill>
                <a:latin typeface="Roboto"/>
                <a:ea typeface="Roboto"/>
                <a:cs typeface="Roboto"/>
                <a:sym typeface="Roboto"/>
              </a:rPr>
              <a:t>10</a:t>
            </a:r>
            <a:r>
              <a:rPr lang="en" sz="13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Regularization parameter controlling the trade-off between training and testing error</a:t>
            </a:r>
            <a:endParaRPr sz="1300">
              <a:solidFill>
                <a:schemeClr val="dk1"/>
              </a:solidFill>
              <a:latin typeface="Roboto"/>
              <a:ea typeface="Roboto"/>
              <a:cs typeface="Roboto"/>
              <a:sym typeface="Roboto"/>
            </a:endParaRPr>
          </a:p>
          <a:p>
            <a:pPr marL="457200" lvl="0" indent="-311150" algn="l" rtl="0">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'penalty': ['</a:t>
            </a:r>
            <a:r>
              <a:rPr lang="en" sz="1300">
                <a:solidFill>
                  <a:srgbClr val="FF0000"/>
                </a:solidFill>
                <a:latin typeface="Roboto"/>
                <a:ea typeface="Roboto"/>
                <a:cs typeface="Roboto"/>
                <a:sym typeface="Roboto"/>
              </a:rPr>
              <a:t>l1</a:t>
            </a:r>
            <a:r>
              <a:rPr lang="en" sz="1300">
                <a:solidFill>
                  <a:schemeClr val="dk1"/>
                </a:solidFill>
                <a:latin typeface="Roboto"/>
                <a:ea typeface="Roboto"/>
                <a:cs typeface="Roboto"/>
                <a:sym typeface="Roboto"/>
              </a:rPr>
              <a:t>', 'l2'] The type of regularization to be applied</a:t>
            </a:r>
            <a:endParaRPr sz="1300">
              <a:solidFill>
                <a:schemeClr val="dk1"/>
              </a:solidFill>
              <a:latin typeface="Roboto"/>
              <a:ea typeface="Roboto"/>
              <a:cs typeface="Roboto"/>
              <a:sym typeface="Roboto"/>
            </a:endParaRPr>
          </a:p>
          <a:p>
            <a:pPr marL="457200" lvl="0" indent="-311150" algn="l" rtl="0">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'solver': ['liblinear', 'lbfgs', '</a:t>
            </a:r>
            <a:r>
              <a:rPr lang="en" sz="1300">
                <a:solidFill>
                  <a:srgbClr val="FF0000"/>
                </a:solidFill>
                <a:latin typeface="Roboto"/>
                <a:ea typeface="Roboto"/>
                <a:cs typeface="Roboto"/>
                <a:sym typeface="Roboto"/>
              </a:rPr>
              <a:t>saga</a:t>
            </a:r>
            <a:r>
              <a:rPr lang="en" sz="1300">
                <a:solidFill>
                  <a:schemeClr val="dk1"/>
                </a:solidFill>
                <a:latin typeface="Roboto"/>
                <a:ea typeface="Roboto"/>
                <a:cs typeface="Roboto"/>
                <a:sym typeface="Roboto"/>
              </a:rPr>
              <a:t>', 'newton-cg', 'sag'] The algorithm used for optimization</a:t>
            </a:r>
            <a:endParaRPr sz="1300">
              <a:solidFill>
                <a:schemeClr val="dk1"/>
              </a:solidFill>
              <a:latin typeface="Roboto"/>
              <a:ea typeface="Roboto"/>
              <a:cs typeface="Roboto"/>
              <a:sym typeface="Roboto"/>
            </a:endParaRPr>
          </a:p>
          <a:p>
            <a:pPr marL="457200" lvl="0" indent="-311150" algn="l" rtl="0">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'max_iter': [100, 200, 300, 500, 1000, </a:t>
            </a:r>
            <a:r>
              <a:rPr lang="en" sz="1300">
                <a:solidFill>
                  <a:srgbClr val="FF0000"/>
                </a:solidFill>
                <a:latin typeface="Roboto"/>
                <a:ea typeface="Roboto"/>
                <a:cs typeface="Roboto"/>
                <a:sym typeface="Roboto"/>
              </a:rPr>
              <a:t>10000</a:t>
            </a:r>
            <a:r>
              <a:rPr lang="en" sz="1300">
                <a:solidFill>
                  <a:schemeClr val="dk1"/>
                </a:solidFill>
                <a:latin typeface="Roboto"/>
                <a:ea typeface="Roboto"/>
                <a:cs typeface="Roboto"/>
                <a:sym typeface="Roboto"/>
              </a:rPr>
              <a:t>] Maximum iterations to run</a:t>
            </a:r>
            <a:endParaRPr sz="1300">
              <a:solidFill>
                <a:schemeClr val="dk1"/>
              </a:solidFill>
              <a:latin typeface="Roboto"/>
              <a:ea typeface="Roboto"/>
              <a:cs typeface="Roboto"/>
              <a:sym typeface="Roboto"/>
            </a:endParaRPr>
          </a:p>
          <a:p>
            <a:pPr marL="457200" lvl="0" indent="-311150" algn="l" rtl="0">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'class_weight': [None, 'balanced'] </a:t>
            </a:r>
            <a:r>
              <a:rPr lang="en" sz="1200">
                <a:solidFill>
                  <a:schemeClr val="dk1"/>
                </a:solidFill>
                <a:latin typeface="Roboto"/>
                <a:ea typeface="Roboto"/>
                <a:cs typeface="Roboto"/>
                <a:sym typeface="Roboto"/>
              </a:rPr>
              <a:t>Weights classes: pays more attention to underrepresented classes.</a:t>
            </a:r>
            <a:endParaRPr sz="1300">
              <a:solidFill>
                <a:schemeClr val="dk1"/>
              </a:solidFill>
              <a:latin typeface="Roboto"/>
              <a:ea typeface="Roboto"/>
              <a:cs typeface="Roboto"/>
              <a:sym typeface="Roboto"/>
            </a:endParaRPr>
          </a:p>
          <a:p>
            <a:pPr marL="0" lvl="0" indent="0" algn="l" rtl="0">
              <a:spcBef>
                <a:spcPts val="1200"/>
              </a:spcBef>
              <a:spcAft>
                <a:spcPts val="0"/>
              </a:spcAft>
              <a:buNone/>
            </a:pPr>
            <a:endParaRPr sz="1300">
              <a:solidFill>
                <a:schemeClr val="dk1"/>
              </a:solidFill>
              <a:latin typeface="Roboto"/>
              <a:ea typeface="Roboto"/>
              <a:cs typeface="Roboto"/>
              <a:sym typeface="Roboto"/>
            </a:endParaRPr>
          </a:p>
          <a:p>
            <a:pPr marL="0" lvl="0" indent="0" algn="l" rtl="0">
              <a:lnSpc>
                <a:spcPct val="80000"/>
              </a:lnSpc>
              <a:spcBef>
                <a:spcPts val="1200"/>
              </a:spcBef>
              <a:spcAft>
                <a:spcPts val="0"/>
              </a:spcAft>
              <a:buNone/>
            </a:pPr>
            <a:r>
              <a:rPr lang="en" sz="1300">
                <a:solidFill>
                  <a:schemeClr val="dk1"/>
                </a:solidFill>
                <a:latin typeface="Roboto"/>
                <a:ea typeface="Roboto"/>
                <a:cs typeface="Roboto"/>
                <a:sym typeface="Roboto"/>
              </a:rPr>
              <a:t>Performance</a:t>
            </a:r>
            <a:endParaRPr sz="1300">
              <a:solidFill>
                <a:schemeClr val="dk1"/>
              </a:solidFill>
              <a:latin typeface="Roboto"/>
              <a:ea typeface="Roboto"/>
              <a:cs typeface="Roboto"/>
              <a:sym typeface="Roboto"/>
            </a:endParaRPr>
          </a:p>
          <a:p>
            <a:pPr marL="0" lvl="0" indent="0" algn="l" rtl="0">
              <a:lnSpc>
                <a:spcPct val="80000"/>
              </a:lnSpc>
              <a:spcBef>
                <a:spcPts val="1200"/>
              </a:spcBef>
              <a:spcAft>
                <a:spcPts val="0"/>
              </a:spcAft>
              <a:buNone/>
            </a:pPr>
            <a:r>
              <a:rPr lang="en" sz="1300">
                <a:solidFill>
                  <a:schemeClr val="dk1"/>
                </a:solidFill>
                <a:latin typeface="Roboto"/>
                <a:ea typeface="Roboto"/>
                <a:cs typeface="Roboto"/>
                <a:sym typeface="Roboto"/>
              </a:rPr>
              <a:t>Train AUC: 0.7676</a:t>
            </a:r>
            <a:endParaRPr sz="1300">
              <a:solidFill>
                <a:schemeClr val="dk1"/>
              </a:solidFill>
              <a:latin typeface="Roboto"/>
              <a:ea typeface="Roboto"/>
              <a:cs typeface="Roboto"/>
              <a:sym typeface="Roboto"/>
            </a:endParaRPr>
          </a:p>
          <a:p>
            <a:pPr marL="0" lvl="0" indent="0" algn="l" rtl="0">
              <a:lnSpc>
                <a:spcPct val="80000"/>
              </a:lnSpc>
              <a:spcBef>
                <a:spcPts val="1200"/>
              </a:spcBef>
              <a:spcAft>
                <a:spcPts val="0"/>
              </a:spcAft>
              <a:buNone/>
            </a:pPr>
            <a:r>
              <a:rPr lang="en" sz="1300">
                <a:solidFill>
                  <a:schemeClr val="dk1"/>
                </a:solidFill>
                <a:latin typeface="Roboto"/>
                <a:ea typeface="Roboto"/>
                <a:cs typeface="Roboto"/>
                <a:sym typeface="Roboto"/>
              </a:rPr>
              <a:t>Val AUC: 0.7642</a:t>
            </a:r>
            <a:endParaRPr sz="1300">
              <a:solidFill>
                <a:schemeClr val="dk1"/>
              </a:solidFill>
              <a:latin typeface="Roboto"/>
              <a:ea typeface="Roboto"/>
              <a:cs typeface="Roboto"/>
              <a:sym typeface="Roboto"/>
            </a:endParaRPr>
          </a:p>
          <a:p>
            <a:pPr marL="0" lvl="0" indent="0" algn="l" rtl="0">
              <a:lnSpc>
                <a:spcPct val="80000"/>
              </a:lnSpc>
              <a:spcBef>
                <a:spcPts val="1200"/>
              </a:spcBef>
              <a:spcAft>
                <a:spcPts val="1200"/>
              </a:spcAft>
              <a:buNone/>
            </a:pPr>
            <a:endParaRPr sz="1300">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KNN</a:t>
            </a:r>
            <a:endParaRPr/>
          </a:p>
        </p:txBody>
      </p:sp>
      <p:sp>
        <p:nvSpPr>
          <p:cNvPr id="287" name="Google Shape;287;p52"/>
          <p:cNvSpPr txBox="1">
            <a:spLocks noGrp="1"/>
          </p:cNvSpPr>
          <p:nvPr>
            <p:ph type="body" idx="1"/>
          </p:nvPr>
        </p:nvSpPr>
        <p:spPr>
          <a:xfrm>
            <a:off x="387750" y="1254775"/>
            <a:ext cx="8056200" cy="34164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300">
                <a:solidFill>
                  <a:schemeClr val="dk1"/>
                </a:solidFill>
                <a:latin typeface="Roboto"/>
                <a:ea typeface="Roboto"/>
                <a:cs typeface="Roboto"/>
                <a:sym typeface="Roboto"/>
              </a:rPr>
              <a:t>KNN is an instance-based learning algorithm. Instead of creating a general model for the data, it stores the training instances and makes predictions using these stored instances. The prediction for a new instance is determined based on the similarity (usually measured by distance) to the known instances.</a:t>
            </a:r>
            <a:endParaRPr sz="1300">
              <a:solidFill>
                <a:schemeClr val="dk1"/>
              </a:solidFill>
              <a:latin typeface="Roboto"/>
              <a:ea typeface="Roboto"/>
              <a:cs typeface="Roboto"/>
              <a:sym typeface="Roboto"/>
            </a:endParaRPr>
          </a:p>
          <a:p>
            <a:pPr marL="0" lvl="0" indent="0" algn="just" rtl="0">
              <a:lnSpc>
                <a:spcPct val="115000"/>
              </a:lnSpc>
              <a:spcBef>
                <a:spcPts val="1200"/>
              </a:spcBef>
              <a:spcAft>
                <a:spcPts val="0"/>
              </a:spcAft>
              <a:buNone/>
            </a:pPr>
            <a:endParaRPr sz="1300">
              <a:solidFill>
                <a:schemeClr val="dk1"/>
              </a:solidFill>
              <a:latin typeface="Roboto"/>
              <a:ea typeface="Roboto"/>
              <a:cs typeface="Roboto"/>
              <a:sym typeface="Roboto"/>
            </a:endParaRPr>
          </a:p>
          <a:p>
            <a:pPr marL="0" lvl="0" indent="0" algn="l" rtl="0">
              <a:lnSpc>
                <a:spcPct val="80000"/>
              </a:lnSpc>
              <a:spcBef>
                <a:spcPts val="1200"/>
              </a:spcBef>
              <a:spcAft>
                <a:spcPts val="0"/>
              </a:spcAft>
              <a:buNone/>
            </a:pPr>
            <a:r>
              <a:rPr lang="en" sz="1300">
                <a:solidFill>
                  <a:schemeClr val="dk1"/>
                </a:solidFill>
                <a:latin typeface="Roboto"/>
                <a:ea typeface="Roboto"/>
                <a:cs typeface="Roboto"/>
                <a:sym typeface="Roboto"/>
              </a:rPr>
              <a:t>Major Parameters</a:t>
            </a:r>
            <a:endParaRPr sz="1300">
              <a:solidFill>
                <a:schemeClr val="dk1"/>
              </a:solidFill>
              <a:latin typeface="Roboto"/>
              <a:ea typeface="Roboto"/>
              <a:cs typeface="Roboto"/>
              <a:sym typeface="Roboto"/>
            </a:endParaRPr>
          </a:p>
          <a:p>
            <a:pPr marL="457200" lvl="0" indent="-311150" algn="l" rtl="0">
              <a:spcBef>
                <a:spcPts val="1200"/>
              </a:spcBef>
              <a:spcAft>
                <a:spcPts val="0"/>
              </a:spcAft>
              <a:buClr>
                <a:schemeClr val="dk1"/>
              </a:buClr>
              <a:buSzPts val="1300"/>
              <a:buFont typeface="Roboto"/>
              <a:buChar char="●"/>
            </a:pPr>
            <a:r>
              <a:rPr lang="en" sz="1300">
                <a:solidFill>
                  <a:schemeClr val="dk1"/>
                </a:solidFill>
                <a:latin typeface="Roboto"/>
                <a:ea typeface="Roboto"/>
                <a:cs typeface="Roboto"/>
                <a:sym typeface="Roboto"/>
              </a:rPr>
              <a:t>classifier__n_neighbors = [3, 5, 7, </a:t>
            </a:r>
            <a:r>
              <a:rPr lang="en" sz="1300" b="1">
                <a:solidFill>
                  <a:srgbClr val="FF0000"/>
                </a:solidFill>
                <a:latin typeface="Roboto"/>
                <a:ea typeface="Roboto"/>
                <a:cs typeface="Roboto"/>
                <a:sym typeface="Roboto"/>
              </a:rPr>
              <a:t>10</a:t>
            </a:r>
            <a:r>
              <a:rPr lang="en" sz="13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 Number of nearest neighbors used</a:t>
            </a:r>
            <a:endParaRPr sz="1200">
              <a:solidFill>
                <a:schemeClr val="dk1"/>
              </a:solidFill>
              <a:latin typeface="Roboto"/>
              <a:ea typeface="Roboto"/>
              <a:cs typeface="Roboto"/>
              <a:sym typeface="Roboto"/>
            </a:endParaRPr>
          </a:p>
          <a:p>
            <a:pPr marL="457200" lvl="0" indent="-311150" algn="l" rtl="0">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classifier__weights = ['uniform', '</a:t>
            </a:r>
            <a:r>
              <a:rPr lang="en" sz="1300" b="1">
                <a:solidFill>
                  <a:srgbClr val="FF0000"/>
                </a:solidFill>
                <a:latin typeface="Roboto"/>
                <a:ea typeface="Roboto"/>
                <a:cs typeface="Roboto"/>
                <a:sym typeface="Roboto"/>
              </a:rPr>
              <a:t>distance</a:t>
            </a:r>
            <a:r>
              <a:rPr lang="en" sz="13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 Weighting type for neighbor influence</a:t>
            </a:r>
            <a:endParaRPr sz="1300">
              <a:solidFill>
                <a:schemeClr val="dk1"/>
              </a:solidFill>
              <a:latin typeface="Roboto"/>
              <a:ea typeface="Roboto"/>
              <a:cs typeface="Roboto"/>
              <a:sym typeface="Roboto"/>
            </a:endParaRPr>
          </a:p>
          <a:p>
            <a:pPr marL="457200" lvl="0" indent="-311150" algn="l" rtl="0">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classifier__metric = ['euclidean', 'manhattan', '</a:t>
            </a:r>
            <a:r>
              <a:rPr lang="en" sz="1300" b="1">
                <a:solidFill>
                  <a:srgbClr val="FF0000"/>
                </a:solidFill>
                <a:latin typeface="Roboto"/>
                <a:ea typeface="Roboto"/>
                <a:cs typeface="Roboto"/>
                <a:sym typeface="Roboto"/>
              </a:rPr>
              <a:t>minkowski</a:t>
            </a:r>
            <a:r>
              <a:rPr lang="en" sz="13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 Distance metric for neighbor calculation</a:t>
            </a:r>
            <a:endParaRPr sz="1200">
              <a:solidFill>
                <a:schemeClr val="dk1"/>
              </a:solidFill>
              <a:latin typeface="Roboto"/>
              <a:ea typeface="Roboto"/>
              <a:cs typeface="Roboto"/>
              <a:sym typeface="Roboto"/>
            </a:endParaRPr>
          </a:p>
          <a:p>
            <a:pPr marL="0" lvl="0" indent="0" algn="l" rtl="0">
              <a:lnSpc>
                <a:spcPct val="80000"/>
              </a:lnSpc>
              <a:spcBef>
                <a:spcPts val="1200"/>
              </a:spcBef>
              <a:spcAft>
                <a:spcPts val="0"/>
              </a:spcAft>
              <a:buNone/>
            </a:pPr>
            <a:r>
              <a:rPr lang="en" sz="1300">
                <a:solidFill>
                  <a:schemeClr val="dk1"/>
                </a:solidFill>
                <a:latin typeface="Roboto"/>
                <a:ea typeface="Roboto"/>
                <a:cs typeface="Roboto"/>
                <a:sym typeface="Roboto"/>
              </a:rPr>
              <a:t>Performance</a:t>
            </a:r>
            <a:endParaRPr sz="1100">
              <a:solidFill>
                <a:srgbClr val="000000"/>
              </a:solidFill>
              <a:highlight>
                <a:srgbClr val="FFFFFF"/>
              </a:highlight>
              <a:latin typeface="Arial"/>
              <a:ea typeface="Arial"/>
              <a:cs typeface="Arial"/>
              <a:sym typeface="Arial"/>
            </a:endParaRPr>
          </a:p>
          <a:p>
            <a:pPr marL="457200" lvl="0" indent="-304800" algn="l" rtl="0">
              <a:lnSpc>
                <a:spcPct val="150000"/>
              </a:lnSpc>
              <a:spcBef>
                <a:spcPts val="1200"/>
              </a:spcBef>
              <a:spcAft>
                <a:spcPts val="0"/>
              </a:spcAft>
              <a:buClr>
                <a:schemeClr val="dk1"/>
              </a:buClr>
              <a:buSzPts val="1200"/>
              <a:buFont typeface="Roboto"/>
              <a:buChar char="●"/>
            </a:pPr>
            <a:r>
              <a:rPr lang="en" sz="1200">
                <a:solidFill>
                  <a:schemeClr val="dk1"/>
                </a:solidFill>
                <a:latin typeface="Roboto"/>
                <a:ea typeface="Roboto"/>
                <a:cs typeface="Roboto"/>
                <a:sym typeface="Roboto"/>
              </a:rPr>
              <a:t>Train AUC: 0.910861</a:t>
            </a:r>
            <a:endParaRPr sz="1200">
              <a:solidFill>
                <a:schemeClr val="dk1"/>
              </a:solidFill>
              <a:latin typeface="Roboto"/>
              <a:ea typeface="Roboto"/>
              <a:cs typeface="Roboto"/>
              <a:sym typeface="Roboto"/>
            </a:endParaRPr>
          </a:p>
          <a:p>
            <a:pPr marL="457200" lvl="0" indent="-304800" algn="l" rtl="0">
              <a:lnSpc>
                <a:spcPct val="15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Val AUC: 0.756258</a:t>
            </a:r>
            <a:endParaRPr sz="1300">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3"/>
          <p:cNvSpPr txBox="1">
            <a:spLocks noGrp="1"/>
          </p:cNvSpPr>
          <p:nvPr>
            <p:ph type="title"/>
          </p:nvPr>
        </p:nvSpPr>
        <p:spPr>
          <a:xfrm>
            <a:off x="311700" y="299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SVM</a:t>
            </a:r>
            <a:endParaRPr sz="2700"/>
          </a:p>
        </p:txBody>
      </p:sp>
      <p:sp>
        <p:nvSpPr>
          <p:cNvPr id="293" name="Google Shape;293;p53"/>
          <p:cNvSpPr txBox="1">
            <a:spLocks noGrp="1"/>
          </p:cNvSpPr>
          <p:nvPr>
            <p:ph type="body" idx="1"/>
          </p:nvPr>
        </p:nvSpPr>
        <p:spPr>
          <a:xfrm>
            <a:off x="387750" y="953225"/>
            <a:ext cx="7884300" cy="37908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1300" b="1">
                <a:solidFill>
                  <a:schemeClr val="dk1"/>
                </a:solidFill>
                <a:latin typeface="Roboto"/>
                <a:ea typeface="Roboto"/>
                <a:cs typeface="Roboto"/>
                <a:sym typeface="Roboto"/>
              </a:rPr>
              <a:t>Advantages</a:t>
            </a:r>
            <a:endParaRPr sz="1300" b="1">
              <a:solidFill>
                <a:schemeClr val="dk1"/>
              </a:solidFill>
              <a:latin typeface="Roboto"/>
              <a:ea typeface="Roboto"/>
              <a:cs typeface="Roboto"/>
              <a:sym typeface="Roboto"/>
            </a:endParaRPr>
          </a:p>
          <a:p>
            <a:pPr marL="457200" lvl="0" indent="-304800" algn="l" rtl="0">
              <a:spcBef>
                <a:spcPts val="1200"/>
              </a:spcBef>
              <a:spcAft>
                <a:spcPts val="0"/>
              </a:spcAft>
              <a:buClr>
                <a:schemeClr val="dk1"/>
              </a:buClr>
              <a:buSzPts val="1200"/>
              <a:buFont typeface="Roboto"/>
              <a:buChar char="●"/>
            </a:pPr>
            <a:r>
              <a:rPr lang="en" sz="1200">
                <a:solidFill>
                  <a:schemeClr val="dk1"/>
                </a:solidFill>
                <a:latin typeface="Roboto"/>
                <a:ea typeface="Roboto"/>
                <a:cs typeface="Roboto"/>
                <a:sym typeface="Roboto"/>
              </a:rPr>
              <a:t>SVM is particularly effective when the number of dimensions exceeds the number of samples.</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Especially in high-dimensional space, by using regularization parameters, SVMs can prevent overfitting.</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SVM can handle non-linear data efficiently by using the kernel trick to transform the input space.</a:t>
            </a:r>
            <a:endParaRPr sz="1200">
              <a:solidFill>
                <a:schemeClr val="dk1"/>
              </a:solidFill>
              <a:latin typeface="Roboto"/>
              <a:ea typeface="Roboto"/>
              <a:cs typeface="Roboto"/>
              <a:sym typeface="Roboto"/>
            </a:endParaRPr>
          </a:p>
          <a:p>
            <a:pPr marL="0" lvl="0" indent="0" algn="l" rtl="0">
              <a:lnSpc>
                <a:spcPct val="80000"/>
              </a:lnSpc>
              <a:spcBef>
                <a:spcPts val="1200"/>
              </a:spcBef>
              <a:spcAft>
                <a:spcPts val="0"/>
              </a:spcAft>
              <a:buNone/>
            </a:pPr>
            <a:r>
              <a:rPr lang="en" sz="1300" b="1">
                <a:solidFill>
                  <a:schemeClr val="dk1"/>
                </a:solidFill>
                <a:latin typeface="Roboto"/>
                <a:ea typeface="Roboto"/>
                <a:cs typeface="Roboto"/>
                <a:sym typeface="Roboto"/>
              </a:rPr>
              <a:t>Parameters</a:t>
            </a:r>
            <a:endParaRPr sz="1300" b="1">
              <a:solidFill>
                <a:schemeClr val="dk1"/>
              </a:solidFill>
              <a:latin typeface="Roboto"/>
              <a:ea typeface="Roboto"/>
              <a:cs typeface="Roboto"/>
              <a:sym typeface="Roboto"/>
            </a:endParaRPr>
          </a:p>
          <a:p>
            <a:pPr marL="457200" lvl="0" indent="-304800" algn="l" rtl="0">
              <a:spcBef>
                <a:spcPts val="1200"/>
              </a:spcBef>
              <a:spcAft>
                <a:spcPts val="0"/>
              </a:spcAft>
              <a:buClr>
                <a:schemeClr val="dk1"/>
              </a:buClr>
              <a:buSzPts val="1200"/>
              <a:buFont typeface="Roboto"/>
              <a:buChar char="●"/>
            </a:pPr>
            <a:r>
              <a:rPr lang="en" sz="1200">
                <a:solidFill>
                  <a:schemeClr val="dk1"/>
                </a:solidFill>
                <a:latin typeface="Roboto"/>
                <a:ea typeface="Roboto"/>
                <a:cs typeface="Roboto"/>
                <a:sym typeface="Roboto"/>
              </a:rPr>
              <a:t>C = [0.1, </a:t>
            </a:r>
            <a:r>
              <a:rPr lang="en" sz="1200">
                <a:solidFill>
                  <a:srgbClr val="FF0000"/>
                </a:solidFill>
                <a:latin typeface="Roboto"/>
                <a:ea typeface="Roboto"/>
                <a:cs typeface="Roboto"/>
                <a:sym typeface="Roboto"/>
              </a:rPr>
              <a:t>1</a:t>
            </a:r>
            <a:r>
              <a:rPr lang="en" sz="1200">
                <a:solidFill>
                  <a:schemeClr val="dk1"/>
                </a:solidFill>
                <a:latin typeface="Roboto"/>
                <a:ea typeface="Roboto"/>
                <a:cs typeface="Roboto"/>
                <a:sym typeface="Roboto"/>
              </a:rPr>
              <a:t>, 10, 100] → Regularization parameter controlling the trade-off between training and testing error</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kernal</a:t>
            </a:r>
            <a:r>
              <a:rPr lang="en" sz="1050">
                <a:solidFill>
                  <a:srgbClr val="CCCCCC"/>
                </a:solidFill>
                <a:latin typeface="Courier New"/>
                <a:ea typeface="Courier New"/>
                <a:cs typeface="Courier New"/>
                <a:sym typeface="Courier New"/>
              </a:rPr>
              <a:t> </a:t>
            </a:r>
            <a:r>
              <a:rPr lang="en" sz="1200">
                <a:solidFill>
                  <a:schemeClr val="dk1"/>
                </a:solidFill>
                <a:latin typeface="Roboto"/>
                <a:ea typeface="Roboto"/>
                <a:cs typeface="Roboto"/>
                <a:sym typeface="Roboto"/>
              </a:rPr>
              <a:t>= ['linear', 'poly', </a:t>
            </a:r>
            <a:r>
              <a:rPr lang="en" sz="1200">
                <a:solidFill>
                  <a:srgbClr val="FF0000"/>
                </a:solidFill>
                <a:latin typeface="Roboto"/>
                <a:ea typeface="Roboto"/>
                <a:cs typeface="Roboto"/>
                <a:sym typeface="Roboto"/>
              </a:rPr>
              <a:t>'rbf'</a:t>
            </a:r>
            <a:r>
              <a:rPr lang="en" sz="1200">
                <a:solidFill>
                  <a:schemeClr val="dk1"/>
                </a:solidFill>
                <a:latin typeface="Roboto"/>
                <a:ea typeface="Roboto"/>
                <a:cs typeface="Roboto"/>
                <a:sym typeface="Roboto"/>
              </a:rPr>
              <a:t>, 'sigmoid']</a:t>
            </a:r>
            <a:r>
              <a:rPr lang="en" sz="1050">
                <a:solidFill>
                  <a:srgbClr val="CCCCCC"/>
                </a:solidFill>
                <a:latin typeface="Courier New"/>
                <a:ea typeface="Courier New"/>
                <a:cs typeface="Courier New"/>
                <a:sym typeface="Courier New"/>
              </a:rPr>
              <a:t> </a:t>
            </a:r>
            <a:r>
              <a:rPr lang="en" sz="1200">
                <a:solidFill>
                  <a:schemeClr val="dk1"/>
                </a:solidFill>
                <a:latin typeface="Roboto"/>
                <a:ea typeface="Roboto"/>
                <a:cs typeface="Roboto"/>
                <a:sym typeface="Roboto"/>
              </a:rPr>
              <a:t>→ Specifies the type of kernel function to transform the input data into the required form.</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degree = [2, 3, </a:t>
            </a:r>
            <a:r>
              <a:rPr lang="en" sz="1200">
                <a:solidFill>
                  <a:srgbClr val="FF0000"/>
                </a:solidFill>
                <a:latin typeface="Roboto"/>
                <a:ea typeface="Roboto"/>
                <a:cs typeface="Roboto"/>
                <a:sym typeface="Roboto"/>
              </a:rPr>
              <a:t>4</a:t>
            </a:r>
            <a:r>
              <a:rPr lang="en" sz="1200">
                <a:solidFill>
                  <a:schemeClr val="dk1"/>
                </a:solidFill>
                <a:latin typeface="Roboto"/>
                <a:ea typeface="Roboto"/>
                <a:cs typeface="Roboto"/>
                <a:sym typeface="Roboto"/>
              </a:rPr>
              <a:t>]→ Degree of the polynomial kernel function, relevant only when the kernel is 'poly'; ignored for other kernel types.</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gamma = [</a:t>
            </a:r>
            <a:r>
              <a:rPr lang="en" sz="1200">
                <a:solidFill>
                  <a:srgbClr val="FF0000"/>
                </a:solidFill>
                <a:latin typeface="Roboto"/>
                <a:ea typeface="Roboto"/>
                <a:cs typeface="Roboto"/>
                <a:sym typeface="Roboto"/>
              </a:rPr>
              <a:t>'scale'</a:t>
            </a:r>
            <a:r>
              <a:rPr lang="en" sz="1200">
                <a:solidFill>
                  <a:schemeClr val="dk1"/>
                </a:solidFill>
                <a:latin typeface="Roboto"/>
                <a:ea typeface="Roboto"/>
                <a:cs typeface="Roboto"/>
                <a:sym typeface="Roboto"/>
              </a:rPr>
              <a:t>, 'auto']→ Kernel coefficient for 'rbf', 'poly', and 'sigmoid', determining the influence of a single training example (scale or auto).</a:t>
            </a:r>
            <a:endParaRPr sz="1200">
              <a:solidFill>
                <a:schemeClr val="dk1"/>
              </a:solidFill>
              <a:latin typeface="Roboto"/>
              <a:ea typeface="Roboto"/>
              <a:cs typeface="Roboto"/>
              <a:sym typeface="Roboto"/>
            </a:endParaRPr>
          </a:p>
          <a:p>
            <a:pPr marL="0" lvl="0" indent="0" algn="l" rtl="0">
              <a:lnSpc>
                <a:spcPct val="80000"/>
              </a:lnSpc>
              <a:spcBef>
                <a:spcPts val="1200"/>
              </a:spcBef>
              <a:spcAft>
                <a:spcPts val="0"/>
              </a:spcAft>
              <a:buNone/>
            </a:pPr>
            <a:r>
              <a:rPr lang="en" sz="1300" b="1">
                <a:solidFill>
                  <a:schemeClr val="dk1"/>
                </a:solidFill>
                <a:latin typeface="Roboto"/>
                <a:ea typeface="Roboto"/>
                <a:cs typeface="Roboto"/>
                <a:sym typeface="Roboto"/>
              </a:rPr>
              <a:t>Performance</a:t>
            </a:r>
            <a:endParaRPr sz="1300" b="1">
              <a:solidFill>
                <a:schemeClr val="dk1"/>
              </a:solidFill>
              <a:latin typeface="Roboto"/>
              <a:ea typeface="Roboto"/>
              <a:cs typeface="Roboto"/>
              <a:sym typeface="Roboto"/>
            </a:endParaRPr>
          </a:p>
          <a:p>
            <a:pPr marL="457200" lvl="0" indent="-304800" algn="l" rtl="0">
              <a:spcBef>
                <a:spcPts val="1200"/>
              </a:spcBef>
              <a:spcAft>
                <a:spcPts val="0"/>
              </a:spcAft>
              <a:buClr>
                <a:schemeClr val="dk1"/>
              </a:buClr>
              <a:buSzPts val="1200"/>
              <a:buFont typeface="Roboto"/>
              <a:buChar char="●"/>
            </a:pPr>
            <a:r>
              <a:rPr lang="en" sz="1200">
                <a:solidFill>
                  <a:schemeClr val="dk1"/>
                </a:solidFill>
                <a:latin typeface="Roboto"/>
                <a:ea typeface="Roboto"/>
                <a:cs typeface="Roboto"/>
                <a:sym typeface="Roboto"/>
              </a:rPr>
              <a:t>Train AUC: 0.9831</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Val AUC: 0.6271</a:t>
            </a:r>
            <a:endParaRPr sz="1300" b="1">
              <a:solidFill>
                <a:schemeClr val="dk1"/>
              </a:solidFill>
              <a:latin typeface="Roboto"/>
              <a:ea typeface="Roboto"/>
              <a:cs typeface="Roboto"/>
              <a:sym typeface="Roboto"/>
            </a:endParaRPr>
          </a:p>
          <a:p>
            <a:pPr marL="0" lvl="0" indent="0" algn="l" rtl="0">
              <a:lnSpc>
                <a:spcPct val="80000"/>
              </a:lnSpc>
              <a:spcBef>
                <a:spcPts val="1200"/>
              </a:spcBef>
              <a:spcAft>
                <a:spcPts val="1200"/>
              </a:spcAft>
              <a:buNone/>
            </a:pPr>
            <a:endParaRPr sz="130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117"/>
        <p:cNvGrpSpPr/>
        <p:nvPr/>
      </p:nvGrpSpPr>
      <p:grpSpPr>
        <a:xfrm>
          <a:off x="0" y="0"/>
          <a:ext cx="0" cy="0"/>
          <a:chOff x="0" y="0"/>
          <a:chExt cx="0" cy="0"/>
        </a:xfrm>
      </p:grpSpPr>
      <p:sp>
        <p:nvSpPr>
          <p:cNvPr id="118" name="Google Shape;118;p27"/>
          <p:cNvSpPr/>
          <p:nvPr/>
        </p:nvSpPr>
        <p:spPr>
          <a:xfrm>
            <a:off x="413850" y="1320350"/>
            <a:ext cx="6178200" cy="266100"/>
          </a:xfrm>
          <a:prstGeom prst="roundRect">
            <a:avLst>
              <a:gd name="adj" fmla="val 16667"/>
            </a:avLst>
          </a:prstGeom>
          <a:solidFill>
            <a:srgbClr val="A2C4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9" name="Google Shape;119;p27"/>
          <p:cNvSpPr/>
          <p:nvPr/>
        </p:nvSpPr>
        <p:spPr>
          <a:xfrm>
            <a:off x="413850" y="1689550"/>
            <a:ext cx="6178200" cy="2798400"/>
          </a:xfrm>
          <a:prstGeom prst="roundRect">
            <a:avLst>
              <a:gd name="adj" fmla="val 16667"/>
            </a:avLst>
          </a:prstGeom>
          <a:solidFill>
            <a:schemeClr val="lt2"/>
          </a:solidFill>
          <a:ln w="19050"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1">
              <a:latin typeface="Open Sans"/>
              <a:ea typeface="Open Sans"/>
              <a:cs typeface="Open Sans"/>
              <a:sym typeface="Open Sans"/>
            </a:endParaRPr>
          </a:p>
        </p:txBody>
      </p:sp>
      <p:sp>
        <p:nvSpPr>
          <p:cNvPr id="120" name="Google Shape;12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 </a:t>
            </a:r>
            <a:endParaRPr/>
          </a:p>
        </p:txBody>
      </p:sp>
      <p:sp>
        <p:nvSpPr>
          <p:cNvPr id="121" name="Google Shape;121;p27"/>
          <p:cNvSpPr/>
          <p:nvPr/>
        </p:nvSpPr>
        <p:spPr>
          <a:xfrm>
            <a:off x="745469" y="2718187"/>
            <a:ext cx="1377300" cy="786300"/>
          </a:xfrm>
          <a:prstGeom prst="roundRect">
            <a:avLst>
              <a:gd name="adj" fmla="val 16667"/>
            </a:avLst>
          </a:prstGeom>
          <a:solidFill>
            <a:srgbClr val="F4CCCC"/>
          </a:solidFill>
          <a:ln w="9525" cap="flat" cmpd="sng">
            <a:solidFill>
              <a:srgbClr val="F4CCC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Open Sans"/>
                <a:ea typeface="Open Sans"/>
                <a:cs typeface="Open Sans"/>
                <a:sym typeface="Open Sans"/>
              </a:rPr>
              <a:t>New Client</a:t>
            </a:r>
            <a:endParaRPr b="1">
              <a:latin typeface="Open Sans"/>
              <a:ea typeface="Open Sans"/>
              <a:cs typeface="Open Sans"/>
              <a:sym typeface="Open Sans"/>
            </a:endParaRPr>
          </a:p>
        </p:txBody>
      </p:sp>
      <p:cxnSp>
        <p:nvCxnSpPr>
          <p:cNvPr id="122" name="Google Shape;122;p27"/>
          <p:cNvCxnSpPr/>
          <p:nvPr/>
        </p:nvCxnSpPr>
        <p:spPr>
          <a:xfrm rot="10800000" flipH="1">
            <a:off x="2122931" y="3100223"/>
            <a:ext cx="539700" cy="11100"/>
          </a:xfrm>
          <a:prstGeom prst="straightConnector1">
            <a:avLst/>
          </a:prstGeom>
          <a:noFill/>
          <a:ln w="28575" cap="flat" cmpd="sng">
            <a:solidFill>
              <a:srgbClr val="6D9EEB"/>
            </a:solidFill>
            <a:prstDash val="solid"/>
            <a:round/>
            <a:headEnd type="none" w="med" len="med"/>
            <a:tailEnd type="triangle" w="med" len="med"/>
          </a:ln>
        </p:spPr>
      </p:cxnSp>
      <p:sp>
        <p:nvSpPr>
          <p:cNvPr id="123" name="Google Shape;123;p27"/>
          <p:cNvSpPr/>
          <p:nvPr/>
        </p:nvSpPr>
        <p:spPr>
          <a:xfrm>
            <a:off x="2662710" y="2555983"/>
            <a:ext cx="1432500" cy="1100700"/>
          </a:xfrm>
          <a:prstGeom prst="roundRect">
            <a:avLst>
              <a:gd name="adj" fmla="val 16667"/>
            </a:avLst>
          </a:prstGeom>
          <a:solidFill>
            <a:srgbClr val="9FC5E8"/>
          </a:solidFill>
          <a:ln w="9525" cap="flat" cmpd="sng">
            <a:solidFill>
              <a:srgbClr val="A4C2F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700">
                <a:latin typeface="Open Sans ExtraBold"/>
                <a:ea typeface="Open Sans ExtraBold"/>
                <a:cs typeface="Open Sans ExtraBold"/>
                <a:sym typeface="Open Sans ExtraBold"/>
              </a:rPr>
              <a:t>ML </a:t>
            </a:r>
            <a:endParaRPr sz="1700">
              <a:latin typeface="Open Sans ExtraBold"/>
              <a:ea typeface="Open Sans ExtraBold"/>
              <a:cs typeface="Open Sans ExtraBold"/>
              <a:sym typeface="Open Sans ExtraBold"/>
            </a:endParaRPr>
          </a:p>
          <a:p>
            <a:pPr marL="0" lvl="0" indent="0" algn="ctr" rtl="0">
              <a:spcBef>
                <a:spcPts val="0"/>
              </a:spcBef>
              <a:spcAft>
                <a:spcPts val="0"/>
              </a:spcAft>
              <a:buNone/>
            </a:pPr>
            <a:r>
              <a:rPr lang="en" sz="1700">
                <a:latin typeface="Open Sans ExtraBold"/>
                <a:ea typeface="Open Sans ExtraBold"/>
                <a:cs typeface="Open Sans ExtraBold"/>
                <a:sym typeface="Open Sans ExtraBold"/>
              </a:rPr>
              <a:t>Model</a:t>
            </a:r>
            <a:endParaRPr sz="1700">
              <a:latin typeface="Open Sans ExtraBold"/>
              <a:ea typeface="Open Sans ExtraBold"/>
              <a:cs typeface="Open Sans ExtraBold"/>
              <a:sym typeface="Open Sans ExtraBold"/>
            </a:endParaRPr>
          </a:p>
        </p:txBody>
      </p:sp>
      <p:cxnSp>
        <p:nvCxnSpPr>
          <p:cNvPr id="124" name="Google Shape;124;p27"/>
          <p:cNvCxnSpPr/>
          <p:nvPr/>
        </p:nvCxnSpPr>
        <p:spPr>
          <a:xfrm rot="10800000" flipH="1">
            <a:off x="4095189" y="2590590"/>
            <a:ext cx="671700" cy="526200"/>
          </a:xfrm>
          <a:prstGeom prst="straightConnector1">
            <a:avLst/>
          </a:prstGeom>
          <a:noFill/>
          <a:ln w="28575" cap="flat" cmpd="sng">
            <a:solidFill>
              <a:srgbClr val="6D9EEB"/>
            </a:solidFill>
            <a:prstDash val="solid"/>
            <a:round/>
            <a:headEnd type="none" w="med" len="med"/>
            <a:tailEnd type="triangle" w="med" len="med"/>
          </a:ln>
        </p:spPr>
      </p:cxnSp>
      <p:cxnSp>
        <p:nvCxnSpPr>
          <p:cNvPr id="125" name="Google Shape;125;p27"/>
          <p:cNvCxnSpPr>
            <a:stCxn id="123" idx="3"/>
          </p:cNvCxnSpPr>
          <p:nvPr/>
        </p:nvCxnSpPr>
        <p:spPr>
          <a:xfrm>
            <a:off x="4095210" y="3106333"/>
            <a:ext cx="705000" cy="446400"/>
          </a:xfrm>
          <a:prstGeom prst="straightConnector1">
            <a:avLst/>
          </a:prstGeom>
          <a:noFill/>
          <a:ln w="28575" cap="flat" cmpd="sng">
            <a:solidFill>
              <a:srgbClr val="6D9EEB"/>
            </a:solidFill>
            <a:prstDash val="solid"/>
            <a:round/>
            <a:headEnd type="none" w="med" len="med"/>
            <a:tailEnd type="triangle" w="med" len="med"/>
          </a:ln>
        </p:spPr>
      </p:cxnSp>
      <p:sp>
        <p:nvSpPr>
          <p:cNvPr id="126" name="Google Shape;126;p27"/>
          <p:cNvSpPr/>
          <p:nvPr/>
        </p:nvSpPr>
        <p:spPr>
          <a:xfrm>
            <a:off x="4800358" y="2128866"/>
            <a:ext cx="1377300" cy="786300"/>
          </a:xfrm>
          <a:prstGeom prst="roundRect">
            <a:avLst>
              <a:gd name="adj" fmla="val 16667"/>
            </a:avLst>
          </a:prstGeom>
          <a:solidFill>
            <a:srgbClr val="F6B26B"/>
          </a:solid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Open Sans"/>
                <a:ea typeface="Open Sans"/>
                <a:cs typeface="Open Sans"/>
                <a:sym typeface="Open Sans"/>
              </a:rPr>
              <a:t>Default </a:t>
            </a:r>
            <a:endParaRPr b="1">
              <a:latin typeface="Open Sans"/>
              <a:ea typeface="Open Sans"/>
              <a:cs typeface="Open Sans"/>
              <a:sym typeface="Open Sans"/>
            </a:endParaRPr>
          </a:p>
        </p:txBody>
      </p:sp>
      <p:sp>
        <p:nvSpPr>
          <p:cNvPr id="127" name="Google Shape;127;p27"/>
          <p:cNvSpPr/>
          <p:nvPr/>
        </p:nvSpPr>
        <p:spPr>
          <a:xfrm>
            <a:off x="4800358" y="3304451"/>
            <a:ext cx="1377300" cy="786300"/>
          </a:xfrm>
          <a:prstGeom prst="roundRect">
            <a:avLst>
              <a:gd name="adj" fmla="val 16667"/>
            </a:avLst>
          </a:prstGeom>
          <a:solidFill>
            <a:srgbClr val="B6D7A8"/>
          </a:solidFill>
          <a:ln w="9525"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Open Sans"/>
                <a:ea typeface="Open Sans"/>
                <a:cs typeface="Open Sans"/>
                <a:sym typeface="Open Sans"/>
              </a:rPr>
              <a:t>Not Default </a:t>
            </a:r>
            <a:endParaRPr b="1">
              <a:latin typeface="Open Sans"/>
              <a:ea typeface="Open Sans"/>
              <a:cs typeface="Open Sans"/>
              <a:sym typeface="Open Sans"/>
            </a:endParaRPr>
          </a:p>
        </p:txBody>
      </p:sp>
      <p:cxnSp>
        <p:nvCxnSpPr>
          <p:cNvPr id="128" name="Google Shape;128;p27"/>
          <p:cNvCxnSpPr>
            <a:stCxn id="126" idx="3"/>
            <a:endCxn id="129" idx="1"/>
          </p:cNvCxnSpPr>
          <p:nvPr/>
        </p:nvCxnSpPr>
        <p:spPr>
          <a:xfrm>
            <a:off x="6177658" y="2522016"/>
            <a:ext cx="561600" cy="566700"/>
          </a:xfrm>
          <a:prstGeom prst="straightConnector1">
            <a:avLst/>
          </a:prstGeom>
          <a:noFill/>
          <a:ln w="28575" cap="flat" cmpd="sng">
            <a:solidFill>
              <a:srgbClr val="6D9EEB"/>
            </a:solidFill>
            <a:prstDash val="solid"/>
            <a:round/>
            <a:headEnd type="none" w="med" len="med"/>
            <a:tailEnd type="triangle" w="med" len="med"/>
          </a:ln>
        </p:spPr>
      </p:cxnSp>
      <p:cxnSp>
        <p:nvCxnSpPr>
          <p:cNvPr id="130" name="Google Shape;130;p27"/>
          <p:cNvCxnSpPr>
            <a:stCxn id="127" idx="3"/>
            <a:endCxn id="129" idx="1"/>
          </p:cNvCxnSpPr>
          <p:nvPr/>
        </p:nvCxnSpPr>
        <p:spPr>
          <a:xfrm rot="10800000" flipH="1">
            <a:off x="6177658" y="3088601"/>
            <a:ext cx="561600" cy="609000"/>
          </a:xfrm>
          <a:prstGeom prst="straightConnector1">
            <a:avLst/>
          </a:prstGeom>
          <a:noFill/>
          <a:ln w="28575" cap="flat" cmpd="sng">
            <a:solidFill>
              <a:srgbClr val="6D9EEB"/>
            </a:solidFill>
            <a:prstDash val="solid"/>
            <a:round/>
            <a:headEnd type="none" w="med" len="med"/>
            <a:tailEnd type="triangle" w="med" len="med"/>
          </a:ln>
        </p:spPr>
      </p:cxnSp>
      <p:sp>
        <p:nvSpPr>
          <p:cNvPr id="129" name="Google Shape;129;p27"/>
          <p:cNvSpPr/>
          <p:nvPr/>
        </p:nvSpPr>
        <p:spPr>
          <a:xfrm>
            <a:off x="6739325" y="1689550"/>
            <a:ext cx="2001000" cy="2798400"/>
          </a:xfrm>
          <a:prstGeom prst="roundRect">
            <a:avLst>
              <a:gd name="adj" fmla="val 16667"/>
            </a:avLst>
          </a:prstGeom>
          <a:solidFill>
            <a:srgbClr val="9FC5E8"/>
          </a:solidFill>
          <a:ln w="9525" cap="flat" cmpd="sng">
            <a:solidFill>
              <a:srgbClr val="A4C2F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latin typeface="Open Sans"/>
                <a:ea typeface="Open Sans"/>
                <a:cs typeface="Open Sans"/>
                <a:sym typeface="Open Sans"/>
              </a:rPr>
              <a:t>Should We Approve Loan to this Client?</a:t>
            </a:r>
            <a:endParaRPr b="1">
              <a:latin typeface="Open Sans"/>
              <a:ea typeface="Open Sans"/>
              <a:cs typeface="Open Sans"/>
              <a:sym typeface="Open Sans"/>
            </a:endParaRPr>
          </a:p>
        </p:txBody>
      </p:sp>
      <p:sp>
        <p:nvSpPr>
          <p:cNvPr id="131" name="Google Shape;131;p27"/>
          <p:cNvSpPr txBox="1"/>
          <p:nvPr/>
        </p:nvSpPr>
        <p:spPr>
          <a:xfrm>
            <a:off x="2354750" y="1265700"/>
            <a:ext cx="3093900" cy="56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rgbClr val="434343"/>
                </a:solidFill>
                <a:latin typeface="Open Sans SemiBold"/>
                <a:ea typeface="Open Sans SemiBold"/>
                <a:cs typeface="Open Sans SemiBold"/>
                <a:sym typeface="Open Sans SemiBold"/>
              </a:rPr>
              <a:t>Machine Learning Pipeline</a:t>
            </a:r>
            <a:endParaRPr sz="1300">
              <a:solidFill>
                <a:srgbClr val="434343"/>
              </a:solidFill>
              <a:latin typeface="Open Sans SemiBold"/>
              <a:ea typeface="Open Sans SemiBold"/>
              <a:cs typeface="Open Sans SemiBold"/>
              <a:sym typeface="Open Sans SemiBold"/>
            </a:endParaRPr>
          </a:p>
        </p:txBody>
      </p:sp>
      <p:sp>
        <p:nvSpPr>
          <p:cNvPr id="132" name="Google Shape;132;p27"/>
          <p:cNvSpPr/>
          <p:nvPr/>
        </p:nvSpPr>
        <p:spPr>
          <a:xfrm>
            <a:off x="6680650" y="1320350"/>
            <a:ext cx="2059500" cy="266100"/>
          </a:xfrm>
          <a:prstGeom prst="roundRect">
            <a:avLst>
              <a:gd name="adj" fmla="val 16667"/>
            </a:avLst>
          </a:prstGeom>
          <a:solidFill>
            <a:srgbClr val="A2C4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434343"/>
                </a:solidFill>
                <a:latin typeface="Open Sans SemiBold"/>
                <a:ea typeface="Open Sans SemiBold"/>
                <a:cs typeface="Open Sans SemiBold"/>
                <a:sym typeface="Open Sans SemiBold"/>
              </a:rPr>
              <a:t>Decision-Making </a:t>
            </a:r>
            <a:endParaRPr sz="1300">
              <a:solidFill>
                <a:srgbClr val="434343"/>
              </a:solidFill>
              <a:latin typeface="Open Sans SemiBold"/>
              <a:ea typeface="Open Sans SemiBold"/>
              <a:cs typeface="Open Sans SemiBold"/>
              <a:sym typeface="Open Sans SemiBo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XGBoost</a:t>
            </a:r>
            <a:endParaRPr/>
          </a:p>
        </p:txBody>
      </p:sp>
      <p:sp>
        <p:nvSpPr>
          <p:cNvPr id="299" name="Google Shape;299;p54"/>
          <p:cNvSpPr txBox="1">
            <a:spLocks noGrp="1"/>
          </p:cNvSpPr>
          <p:nvPr>
            <p:ph type="body" idx="1"/>
          </p:nvPr>
        </p:nvSpPr>
        <p:spPr>
          <a:xfrm>
            <a:off x="376799" y="1017725"/>
            <a:ext cx="8896500" cy="34164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1300" b="1">
                <a:solidFill>
                  <a:schemeClr val="dk1"/>
                </a:solidFill>
                <a:latin typeface="Roboto"/>
                <a:ea typeface="Roboto"/>
                <a:cs typeface="Roboto"/>
                <a:sym typeface="Roboto"/>
              </a:rPr>
              <a:t>Parameters</a:t>
            </a:r>
            <a:endParaRPr sz="1100" b="1">
              <a:solidFill>
                <a:srgbClr val="000000"/>
              </a:solidFill>
              <a:latin typeface="Arial"/>
              <a:ea typeface="Arial"/>
              <a:cs typeface="Arial"/>
              <a:sym typeface="Arial"/>
            </a:endParaRPr>
          </a:p>
          <a:p>
            <a:pPr marL="457200" marR="0" lvl="0" indent="-304800" algn="l" rtl="0">
              <a:lnSpc>
                <a:spcPct val="115000"/>
              </a:lnSpc>
              <a:spcBef>
                <a:spcPts val="1200"/>
              </a:spcBef>
              <a:spcAft>
                <a:spcPts val="0"/>
              </a:spcAft>
              <a:buClr>
                <a:schemeClr val="dk1"/>
              </a:buClr>
              <a:buSzPts val="1200"/>
              <a:buFont typeface="Roboto"/>
              <a:buChar char="●"/>
            </a:pPr>
            <a:r>
              <a:rPr lang="en" sz="1200">
                <a:solidFill>
                  <a:schemeClr val="dk1"/>
                </a:solidFill>
                <a:latin typeface="Roboto"/>
                <a:ea typeface="Roboto"/>
                <a:cs typeface="Roboto"/>
                <a:sym typeface="Roboto"/>
              </a:rPr>
              <a:t>n_estimators = 1000 → Number of boosting rounds (trees)</a:t>
            </a:r>
            <a:endParaRPr sz="1200">
              <a:solidFill>
                <a:schemeClr val="dk1"/>
              </a:solidFill>
              <a:latin typeface="Roboto"/>
              <a:ea typeface="Roboto"/>
              <a:cs typeface="Roboto"/>
              <a:sym typeface="Roboto"/>
            </a:endParaRPr>
          </a:p>
          <a:p>
            <a:pPr marL="457200" marR="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learning_rate = 0.05 → Learning rate (shrinkage)</a:t>
            </a:r>
            <a:endParaRPr sz="1200">
              <a:solidFill>
                <a:schemeClr val="dk1"/>
              </a:solidFill>
              <a:latin typeface="Roboto"/>
              <a:ea typeface="Roboto"/>
              <a:cs typeface="Roboto"/>
              <a:sym typeface="Roboto"/>
            </a:endParaRPr>
          </a:p>
          <a:p>
            <a:pPr marL="457200" marR="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max_depth = 6 → Maximum depth of each tree</a:t>
            </a:r>
            <a:endParaRPr sz="1200">
              <a:solidFill>
                <a:schemeClr val="dk1"/>
              </a:solidFill>
              <a:latin typeface="Roboto"/>
              <a:ea typeface="Roboto"/>
              <a:cs typeface="Roboto"/>
              <a:sym typeface="Roboto"/>
            </a:endParaRPr>
          </a:p>
          <a:p>
            <a:pPr marL="457200" marR="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subsample = 0.8 → Subsample ratio of the training instances</a:t>
            </a:r>
            <a:endParaRPr sz="1200">
              <a:solidFill>
                <a:schemeClr val="dk1"/>
              </a:solidFill>
              <a:latin typeface="Roboto"/>
              <a:ea typeface="Roboto"/>
              <a:cs typeface="Roboto"/>
              <a:sym typeface="Roboto"/>
            </a:endParaRPr>
          </a:p>
          <a:p>
            <a:pPr marL="457200" marR="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colsample_bytree = 0.8 → Subsample ratio of columns when constructing each tree</a:t>
            </a:r>
            <a:endParaRPr sz="1200">
              <a:solidFill>
                <a:schemeClr val="dk1"/>
              </a:solidFill>
              <a:latin typeface="Roboto"/>
              <a:ea typeface="Roboto"/>
              <a:cs typeface="Roboto"/>
              <a:sym typeface="Roboto"/>
            </a:endParaRPr>
          </a:p>
          <a:p>
            <a:pPr marL="457200" marR="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reg_alpha = 0.1 → L1 regularization term on weights (alpha)</a:t>
            </a:r>
            <a:endParaRPr sz="1200">
              <a:solidFill>
                <a:schemeClr val="dk1"/>
              </a:solidFill>
              <a:latin typeface="Roboto"/>
              <a:ea typeface="Roboto"/>
              <a:cs typeface="Roboto"/>
              <a:sym typeface="Roboto"/>
            </a:endParaRPr>
          </a:p>
          <a:p>
            <a:pPr marL="457200" marR="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reg_lambda = 0.1 → L2 regularization term on weights (lambda)</a:t>
            </a:r>
            <a:endParaRPr sz="1200">
              <a:solidFill>
                <a:schemeClr val="dk1"/>
              </a:solidFill>
              <a:latin typeface="Roboto"/>
              <a:ea typeface="Roboto"/>
              <a:cs typeface="Roboto"/>
              <a:sym typeface="Roboto"/>
            </a:endParaRPr>
          </a:p>
          <a:p>
            <a:pPr marL="457200" marR="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n_jobs = -1 → Number of parallel threads used to run XGBoost</a:t>
            </a:r>
            <a:endParaRPr sz="1200">
              <a:solidFill>
                <a:schemeClr val="dk1"/>
              </a:solidFill>
              <a:latin typeface="Roboto"/>
              <a:ea typeface="Roboto"/>
              <a:cs typeface="Roboto"/>
              <a:sym typeface="Roboto"/>
            </a:endParaRPr>
          </a:p>
          <a:p>
            <a:pPr marL="457200" marR="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early_stopping_rounds = 100 → Number of rounds without improvement to stop training.</a:t>
            </a:r>
            <a:endParaRPr sz="1200">
              <a:solidFill>
                <a:schemeClr val="dk1"/>
              </a:solidFill>
              <a:latin typeface="Roboto"/>
              <a:ea typeface="Roboto"/>
              <a:cs typeface="Roboto"/>
              <a:sym typeface="Roboto"/>
            </a:endParaRPr>
          </a:p>
          <a:p>
            <a:pPr marL="457200" marR="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verbose = 200 → Verbosity of printing information during training.</a:t>
            </a:r>
            <a:endParaRPr sz="1200">
              <a:solidFill>
                <a:schemeClr val="dk1"/>
              </a:solidFill>
              <a:latin typeface="Roboto"/>
              <a:ea typeface="Roboto"/>
              <a:cs typeface="Roboto"/>
              <a:sym typeface="Roboto"/>
            </a:endParaRPr>
          </a:p>
          <a:p>
            <a:pPr marL="457200" marR="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n_folds = 5 → Number of folds for cross-validation.</a:t>
            </a:r>
            <a:endParaRPr sz="1200">
              <a:solidFill>
                <a:schemeClr val="dk1"/>
              </a:solidFill>
              <a:latin typeface="Roboto"/>
              <a:ea typeface="Roboto"/>
              <a:cs typeface="Roboto"/>
              <a:sym typeface="Roboto"/>
            </a:endParaRPr>
          </a:p>
          <a:p>
            <a:pPr marL="457200" marR="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drop columns = ['SK_ID_CURR', 'TARGET'] → Columns to be dropped from training data</a:t>
            </a:r>
            <a:endParaRPr sz="1200">
              <a:solidFill>
                <a:schemeClr val="dk1"/>
              </a:solidFill>
              <a:latin typeface="Roboto"/>
              <a:ea typeface="Roboto"/>
              <a:cs typeface="Roboto"/>
              <a:sym typeface="Roboto"/>
            </a:endParaRPr>
          </a:p>
        </p:txBody>
      </p:sp>
      <p:sp>
        <p:nvSpPr>
          <p:cNvPr id="300" name="Google Shape;300;p54"/>
          <p:cNvSpPr txBox="1"/>
          <p:nvPr/>
        </p:nvSpPr>
        <p:spPr>
          <a:xfrm>
            <a:off x="1449725" y="177275"/>
            <a:ext cx="8767200" cy="1108200"/>
          </a:xfrm>
          <a:prstGeom prst="rect">
            <a:avLst/>
          </a:prstGeom>
          <a:noFill/>
          <a:ln>
            <a:noFill/>
          </a:ln>
        </p:spPr>
        <p:txBody>
          <a:bodyPr spcFirstLastPara="1" wrap="square" lIns="91425" tIns="91425" rIns="91425" bIns="91425" anchor="t" anchorCtr="0">
            <a:spAutoFit/>
          </a:bodyPr>
          <a:lstStyle/>
          <a:p>
            <a:pPr marL="0" lvl="0" indent="0" algn="l" rtl="0">
              <a:lnSpc>
                <a:spcPct val="80000"/>
              </a:lnSpc>
              <a:spcBef>
                <a:spcPts val="0"/>
              </a:spcBef>
              <a:spcAft>
                <a:spcPts val="0"/>
              </a:spcAft>
              <a:buNone/>
            </a:pPr>
            <a:r>
              <a:rPr lang="en" sz="1300" b="1">
                <a:solidFill>
                  <a:schemeClr val="dk1"/>
                </a:solidFill>
                <a:latin typeface="Roboto"/>
                <a:ea typeface="Roboto"/>
                <a:cs typeface="Roboto"/>
                <a:sym typeface="Roboto"/>
              </a:rPr>
              <a:t>Advantages</a:t>
            </a:r>
            <a:endParaRPr sz="1300" b="1">
              <a:solidFill>
                <a:schemeClr val="dk1"/>
              </a:solidFill>
              <a:latin typeface="Roboto"/>
              <a:ea typeface="Roboto"/>
              <a:cs typeface="Roboto"/>
              <a:sym typeface="Roboto"/>
            </a:endParaRPr>
          </a:p>
          <a:p>
            <a:pPr marL="457200" lvl="0" indent="-304800" algn="l" rtl="0">
              <a:lnSpc>
                <a:spcPct val="115000"/>
              </a:lnSpc>
              <a:spcBef>
                <a:spcPts val="1200"/>
              </a:spcBef>
              <a:spcAft>
                <a:spcPts val="0"/>
              </a:spcAft>
              <a:buClr>
                <a:schemeClr val="dk1"/>
              </a:buClr>
              <a:buSzPts val="1200"/>
              <a:buFont typeface="Roboto"/>
              <a:buChar char="●"/>
            </a:pPr>
            <a:r>
              <a:rPr lang="en" sz="1200">
                <a:solidFill>
                  <a:schemeClr val="dk1"/>
                </a:solidFill>
                <a:latin typeface="Roboto"/>
                <a:ea typeface="Roboto"/>
                <a:cs typeface="Roboto"/>
                <a:sym typeface="Roboto"/>
              </a:rPr>
              <a:t>XGBoost quickly handles large datasets, ideal for fraud detection.</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Natively handles missing data, suitable for real-world datasets</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Cross-validation and early stopping ensure maximum predictive accuracy</a:t>
            </a:r>
            <a:endParaRPr/>
          </a:p>
        </p:txBody>
      </p:sp>
      <p:sp>
        <p:nvSpPr>
          <p:cNvPr id="301" name="Google Shape;301;p54"/>
          <p:cNvSpPr txBox="1"/>
          <p:nvPr/>
        </p:nvSpPr>
        <p:spPr>
          <a:xfrm>
            <a:off x="376800" y="4026750"/>
            <a:ext cx="5430300" cy="94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200" b="1">
                <a:solidFill>
                  <a:schemeClr val="dk1"/>
                </a:solidFill>
                <a:latin typeface="Roboto"/>
                <a:ea typeface="Roboto"/>
                <a:cs typeface="Roboto"/>
                <a:sym typeface="Roboto"/>
              </a:rPr>
              <a:t>Performance</a:t>
            </a:r>
            <a:endParaRPr sz="1200" b="1">
              <a:solidFill>
                <a:schemeClr val="dk1"/>
              </a:solidFill>
              <a:latin typeface="Roboto"/>
              <a:ea typeface="Roboto"/>
              <a:cs typeface="Roboto"/>
              <a:sym typeface="Roboto"/>
            </a:endParaRPr>
          </a:p>
          <a:p>
            <a:pPr marL="457200" lvl="0" indent="-304800" algn="l" rtl="0">
              <a:lnSpc>
                <a:spcPct val="115000"/>
              </a:lnSpc>
              <a:spcBef>
                <a:spcPts val="1200"/>
              </a:spcBef>
              <a:spcAft>
                <a:spcPts val="0"/>
              </a:spcAft>
              <a:buClr>
                <a:schemeClr val="dk1"/>
              </a:buClr>
              <a:buSzPts val="1200"/>
              <a:buFont typeface="Roboto"/>
              <a:buChar char="●"/>
            </a:pPr>
            <a:r>
              <a:rPr lang="en" sz="1200">
                <a:solidFill>
                  <a:schemeClr val="dk1"/>
                </a:solidFill>
                <a:latin typeface="Roboto"/>
                <a:ea typeface="Roboto"/>
                <a:cs typeface="Roboto"/>
                <a:sym typeface="Roboto"/>
              </a:rPr>
              <a:t>Train AUC: 0.910861</a:t>
            </a:r>
            <a:endParaRPr sz="120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Val AUC: 0.756258</a:t>
            </a:r>
            <a:endParaRPr sz="1200">
              <a:solidFill>
                <a:schemeClr val="dk1"/>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a:t>TabNetClassifier</a:t>
            </a:r>
            <a:endParaRPr sz="2700"/>
          </a:p>
        </p:txBody>
      </p:sp>
      <p:sp>
        <p:nvSpPr>
          <p:cNvPr id="307" name="Google Shape;307;p55"/>
          <p:cNvSpPr txBox="1">
            <a:spLocks noGrp="1"/>
          </p:cNvSpPr>
          <p:nvPr>
            <p:ph type="body" idx="1"/>
          </p:nvPr>
        </p:nvSpPr>
        <p:spPr>
          <a:xfrm>
            <a:off x="387752" y="1254775"/>
            <a:ext cx="6972000" cy="34164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1300" b="1">
                <a:solidFill>
                  <a:schemeClr val="dk1"/>
                </a:solidFill>
                <a:latin typeface="Roboto"/>
                <a:ea typeface="Roboto"/>
                <a:cs typeface="Roboto"/>
                <a:sym typeface="Roboto"/>
              </a:rPr>
              <a:t>Advantages</a:t>
            </a:r>
            <a:endParaRPr sz="1300" b="1">
              <a:solidFill>
                <a:schemeClr val="dk1"/>
              </a:solidFill>
              <a:latin typeface="Roboto"/>
              <a:ea typeface="Roboto"/>
              <a:cs typeface="Roboto"/>
              <a:sym typeface="Roboto"/>
            </a:endParaRPr>
          </a:p>
          <a:p>
            <a:pPr marL="457200" lvl="0" indent="-304800" algn="l" rtl="0">
              <a:spcBef>
                <a:spcPts val="1200"/>
              </a:spcBef>
              <a:spcAft>
                <a:spcPts val="0"/>
              </a:spcAft>
              <a:buClr>
                <a:schemeClr val="dk1"/>
              </a:buClr>
              <a:buSzPts val="1200"/>
              <a:buFont typeface="Roboto"/>
              <a:buChar char="●"/>
            </a:pPr>
            <a:r>
              <a:rPr lang="en" sz="1200">
                <a:solidFill>
                  <a:schemeClr val="dk1"/>
                </a:solidFill>
                <a:latin typeface="Roboto"/>
                <a:ea typeface="Roboto"/>
                <a:cs typeface="Roboto"/>
                <a:sym typeface="Roboto"/>
              </a:rPr>
              <a:t>A deep learning model specifically designed for tabular data</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Uses decision layers and attention mechanisms to dynamically select features</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Supports supervised learning, applicable for classification and regression tasks</a:t>
            </a:r>
            <a:endParaRPr sz="1200">
              <a:solidFill>
                <a:schemeClr val="dk1"/>
              </a:solidFill>
              <a:latin typeface="Roboto"/>
              <a:ea typeface="Roboto"/>
              <a:cs typeface="Roboto"/>
              <a:sym typeface="Roboto"/>
            </a:endParaRPr>
          </a:p>
          <a:p>
            <a:pPr marL="0" lvl="0" indent="0" algn="l" rtl="0">
              <a:lnSpc>
                <a:spcPct val="80000"/>
              </a:lnSpc>
              <a:spcBef>
                <a:spcPts val="1200"/>
              </a:spcBef>
              <a:spcAft>
                <a:spcPts val="0"/>
              </a:spcAft>
              <a:buNone/>
            </a:pPr>
            <a:r>
              <a:rPr lang="en" sz="1300" b="1">
                <a:solidFill>
                  <a:schemeClr val="dk1"/>
                </a:solidFill>
                <a:latin typeface="Roboto"/>
                <a:ea typeface="Roboto"/>
                <a:cs typeface="Roboto"/>
                <a:sym typeface="Roboto"/>
              </a:rPr>
              <a:t>Parameters</a:t>
            </a:r>
            <a:endParaRPr sz="1300" b="1">
              <a:solidFill>
                <a:schemeClr val="dk1"/>
              </a:solidFill>
              <a:latin typeface="Roboto"/>
              <a:ea typeface="Roboto"/>
              <a:cs typeface="Roboto"/>
              <a:sym typeface="Roboto"/>
            </a:endParaRPr>
          </a:p>
          <a:p>
            <a:pPr marL="457200" lvl="0" indent="-304800" algn="l" rtl="0">
              <a:spcBef>
                <a:spcPts val="1200"/>
              </a:spcBef>
              <a:spcAft>
                <a:spcPts val="0"/>
              </a:spcAft>
              <a:buClr>
                <a:schemeClr val="dk1"/>
              </a:buClr>
              <a:buSzPts val="1200"/>
              <a:buFont typeface="Roboto"/>
              <a:buChar char="●"/>
            </a:pPr>
            <a:r>
              <a:rPr lang="en" sz="1200">
                <a:solidFill>
                  <a:schemeClr val="dk1"/>
                </a:solidFill>
                <a:latin typeface="Roboto"/>
                <a:ea typeface="Roboto"/>
                <a:cs typeface="Roboto"/>
                <a:sym typeface="Roboto"/>
              </a:rPr>
              <a:t>n_d = 16 → Dimension of decision prediction layer</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n_a = 8 → Dimension of attention embedding </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n_steps = 3 → Number of steps in architecture</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Gamma = 1.0 → Relaxation parameter in sparsemax</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Lambda_sparse = 0.01 → Coefficient for sparsity regularization</a:t>
            </a:r>
            <a:endParaRPr sz="1200">
              <a:solidFill>
                <a:schemeClr val="dk1"/>
              </a:solidFill>
              <a:latin typeface="Roboto"/>
              <a:ea typeface="Roboto"/>
              <a:cs typeface="Roboto"/>
              <a:sym typeface="Roboto"/>
            </a:endParaRPr>
          </a:p>
          <a:p>
            <a:pPr marL="0" lvl="0" indent="0" algn="l" rtl="0">
              <a:lnSpc>
                <a:spcPct val="80000"/>
              </a:lnSpc>
              <a:spcBef>
                <a:spcPts val="1200"/>
              </a:spcBef>
              <a:spcAft>
                <a:spcPts val="0"/>
              </a:spcAft>
              <a:buNone/>
            </a:pPr>
            <a:r>
              <a:rPr lang="en" sz="1300" b="1">
                <a:solidFill>
                  <a:schemeClr val="dk1"/>
                </a:solidFill>
                <a:latin typeface="Roboto"/>
                <a:ea typeface="Roboto"/>
                <a:cs typeface="Roboto"/>
                <a:sym typeface="Roboto"/>
              </a:rPr>
              <a:t>Performance</a:t>
            </a:r>
            <a:endParaRPr sz="1300" b="1">
              <a:solidFill>
                <a:schemeClr val="dk1"/>
              </a:solidFill>
              <a:latin typeface="Roboto"/>
              <a:ea typeface="Roboto"/>
              <a:cs typeface="Roboto"/>
              <a:sym typeface="Roboto"/>
            </a:endParaRPr>
          </a:p>
          <a:p>
            <a:pPr marL="457200" lvl="0" indent="-304800" algn="l" rtl="0">
              <a:lnSpc>
                <a:spcPct val="80000"/>
              </a:lnSpc>
              <a:spcBef>
                <a:spcPts val="1200"/>
              </a:spcBef>
              <a:spcAft>
                <a:spcPts val="0"/>
              </a:spcAft>
              <a:buClr>
                <a:schemeClr val="dk1"/>
              </a:buClr>
              <a:buSzPts val="1200"/>
              <a:buFont typeface="Roboto"/>
              <a:buChar char="●"/>
            </a:pPr>
            <a:r>
              <a:rPr lang="en" sz="1200">
                <a:solidFill>
                  <a:schemeClr val="dk1"/>
                </a:solidFill>
                <a:latin typeface="Roboto"/>
                <a:ea typeface="Roboto"/>
                <a:cs typeface="Roboto"/>
                <a:sym typeface="Roboto"/>
              </a:rPr>
              <a:t>Train AUC: 0.767389</a:t>
            </a:r>
            <a:endParaRPr sz="1200">
              <a:solidFill>
                <a:schemeClr val="dk1"/>
              </a:solidFill>
              <a:latin typeface="Roboto"/>
              <a:ea typeface="Roboto"/>
              <a:cs typeface="Roboto"/>
              <a:sym typeface="Roboto"/>
            </a:endParaRPr>
          </a:p>
          <a:p>
            <a:pPr marL="457200" lvl="0" indent="-304800" algn="l" rtl="0">
              <a:lnSpc>
                <a:spcPct val="8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Validation AUC: 0.743730</a:t>
            </a:r>
            <a:endParaRPr sz="1300" b="1">
              <a:solidFill>
                <a:schemeClr val="dk1"/>
              </a:solidFill>
              <a:latin typeface="Roboto"/>
              <a:ea typeface="Roboto"/>
              <a:cs typeface="Roboto"/>
              <a:sym typeface="Roboto"/>
            </a:endParaRPr>
          </a:p>
          <a:p>
            <a:pPr marL="0" lvl="0" indent="0" algn="l" rtl="0">
              <a:lnSpc>
                <a:spcPct val="80000"/>
              </a:lnSpc>
              <a:spcBef>
                <a:spcPts val="1200"/>
              </a:spcBef>
              <a:spcAft>
                <a:spcPts val="0"/>
              </a:spcAft>
              <a:buNone/>
            </a:pPr>
            <a:endParaRPr sz="1300" b="1">
              <a:solidFill>
                <a:schemeClr val="dk1"/>
              </a:solidFill>
              <a:latin typeface="Roboto"/>
              <a:ea typeface="Roboto"/>
              <a:cs typeface="Roboto"/>
              <a:sym typeface="Roboto"/>
            </a:endParaRPr>
          </a:p>
          <a:p>
            <a:pPr marL="0" lvl="0" indent="0" algn="l" rtl="0">
              <a:lnSpc>
                <a:spcPct val="80000"/>
              </a:lnSpc>
              <a:spcBef>
                <a:spcPts val="1200"/>
              </a:spcBef>
              <a:spcAft>
                <a:spcPts val="0"/>
              </a:spcAft>
              <a:buNone/>
            </a:pPr>
            <a:endParaRPr sz="1300" b="1">
              <a:solidFill>
                <a:schemeClr val="dk1"/>
              </a:solidFill>
              <a:latin typeface="Roboto"/>
              <a:ea typeface="Roboto"/>
              <a:cs typeface="Roboto"/>
              <a:sym typeface="Roboto"/>
            </a:endParaRPr>
          </a:p>
          <a:p>
            <a:pPr marL="0" lvl="0" indent="0" algn="l" rtl="0">
              <a:lnSpc>
                <a:spcPct val="80000"/>
              </a:lnSpc>
              <a:spcBef>
                <a:spcPts val="1200"/>
              </a:spcBef>
              <a:spcAft>
                <a:spcPts val="1200"/>
              </a:spcAft>
              <a:buNone/>
            </a:pPr>
            <a:endParaRPr sz="1300">
              <a:solidFill>
                <a:schemeClr val="dk1"/>
              </a:solidFill>
              <a:latin typeface="Roboto"/>
              <a:ea typeface="Roboto"/>
              <a:cs typeface="Roboto"/>
              <a:sym typeface="Roboto"/>
            </a:endParaRPr>
          </a:p>
        </p:txBody>
      </p:sp>
      <p:pic>
        <p:nvPicPr>
          <p:cNvPr id="308" name="Google Shape;308;p55"/>
          <p:cNvPicPr preferRelativeResize="0"/>
          <p:nvPr/>
        </p:nvPicPr>
        <p:blipFill>
          <a:blip r:embed="rId3">
            <a:alphaModFix/>
          </a:blip>
          <a:stretch>
            <a:fillRect/>
          </a:stretch>
        </p:blipFill>
        <p:spPr>
          <a:xfrm>
            <a:off x="1849875" y="-1235300"/>
            <a:ext cx="2892649" cy="418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6"/>
          <p:cNvSpPr txBox="1">
            <a:spLocks noGrp="1"/>
          </p:cNvSpPr>
          <p:nvPr>
            <p:ph type="title"/>
          </p:nvPr>
        </p:nvSpPr>
        <p:spPr>
          <a:xfrm>
            <a:off x="311700" y="1056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LGBM</a:t>
            </a:r>
            <a:endParaRPr/>
          </a:p>
        </p:txBody>
      </p:sp>
      <p:sp>
        <p:nvSpPr>
          <p:cNvPr id="314" name="Google Shape;314;p56"/>
          <p:cNvSpPr txBox="1">
            <a:spLocks noGrp="1"/>
          </p:cNvSpPr>
          <p:nvPr>
            <p:ph type="body" idx="1"/>
          </p:nvPr>
        </p:nvSpPr>
        <p:spPr>
          <a:xfrm>
            <a:off x="408975" y="678375"/>
            <a:ext cx="8183400" cy="4094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1300">
                <a:solidFill>
                  <a:schemeClr val="dk1"/>
                </a:solidFill>
                <a:latin typeface="Roboto"/>
                <a:ea typeface="Roboto"/>
                <a:cs typeface="Roboto"/>
                <a:sym typeface="Roboto"/>
              </a:rPr>
              <a:t>LightGBM (Light Gradient Boosting Machine) is a highly efficient gradient boosting framework developed by Microsoft, known for its speed and performance, particularly with large datasets. It utilizes a leaf-wise growth strategy for decision trees, which allows for deeper tree growth and generally results in better performance on imbalanced data sets. Additionally, LightGBM supports handling categorical features directly and offers advanced features like gradient-based one-side sampling and exclusive feature bundling to reduce memory usage and improve computation speed. </a:t>
            </a:r>
            <a:endParaRPr sz="1300">
              <a:solidFill>
                <a:schemeClr val="dk1"/>
              </a:solidFill>
              <a:latin typeface="Roboto"/>
              <a:ea typeface="Roboto"/>
              <a:cs typeface="Roboto"/>
              <a:sym typeface="Roboto"/>
            </a:endParaRPr>
          </a:p>
          <a:p>
            <a:pPr marL="0" lvl="0" indent="0" algn="l" rtl="0">
              <a:lnSpc>
                <a:spcPct val="80000"/>
              </a:lnSpc>
              <a:spcBef>
                <a:spcPts val="1200"/>
              </a:spcBef>
              <a:spcAft>
                <a:spcPts val="0"/>
              </a:spcAft>
              <a:buNone/>
            </a:pPr>
            <a:r>
              <a:rPr lang="en" sz="1300">
                <a:solidFill>
                  <a:schemeClr val="dk1"/>
                </a:solidFill>
                <a:latin typeface="Roboto"/>
                <a:ea typeface="Roboto"/>
                <a:cs typeface="Roboto"/>
                <a:sym typeface="Roboto"/>
              </a:rPr>
              <a:t>Major Parameters</a:t>
            </a:r>
            <a:endParaRPr sz="1300">
              <a:solidFill>
                <a:schemeClr val="dk1"/>
              </a:solidFill>
              <a:latin typeface="Roboto"/>
              <a:ea typeface="Roboto"/>
              <a:cs typeface="Roboto"/>
              <a:sym typeface="Roboto"/>
            </a:endParaRPr>
          </a:p>
          <a:p>
            <a:pPr marL="457200" lvl="0" indent="-311150" algn="l" rtl="0">
              <a:spcBef>
                <a:spcPts val="1200"/>
              </a:spcBef>
              <a:spcAft>
                <a:spcPts val="0"/>
              </a:spcAft>
              <a:buClr>
                <a:schemeClr val="dk1"/>
              </a:buClr>
              <a:buSzPts val="1300"/>
              <a:buFont typeface="Roboto"/>
              <a:buChar char="●"/>
            </a:pPr>
            <a:r>
              <a:rPr lang="en" sz="1300">
                <a:solidFill>
                  <a:schemeClr val="dk1"/>
                </a:solidFill>
                <a:latin typeface="Roboto"/>
                <a:ea typeface="Roboto"/>
                <a:cs typeface="Roboto"/>
                <a:sym typeface="Roboto"/>
              </a:rPr>
              <a:t>Encoding Method = Default </a:t>
            </a:r>
            <a:r>
              <a:rPr lang="en" sz="1200">
                <a:solidFill>
                  <a:schemeClr val="dk1"/>
                </a:solidFill>
                <a:latin typeface="Roboto"/>
                <a:ea typeface="Roboto"/>
                <a:cs typeface="Roboto"/>
                <a:sym typeface="Roboto"/>
              </a:rPr>
              <a:t>→</a:t>
            </a:r>
            <a:r>
              <a:rPr lang="en" sz="1300">
                <a:solidFill>
                  <a:schemeClr val="dk1"/>
                </a:solidFill>
                <a:latin typeface="Roboto"/>
                <a:ea typeface="Roboto"/>
                <a:cs typeface="Roboto"/>
                <a:sym typeface="Roboto"/>
              </a:rPr>
              <a:t> 'ohe'   Alternatives </a:t>
            </a:r>
            <a:r>
              <a:rPr lang="en" sz="1200">
                <a:solidFill>
                  <a:schemeClr val="dk1"/>
                </a:solidFill>
                <a:latin typeface="Roboto"/>
                <a:ea typeface="Roboto"/>
                <a:cs typeface="Roboto"/>
                <a:sym typeface="Roboto"/>
              </a:rPr>
              <a:t>→</a:t>
            </a:r>
            <a:r>
              <a:rPr lang="en" sz="1300">
                <a:solidFill>
                  <a:schemeClr val="dk1"/>
                </a:solidFill>
                <a:latin typeface="Roboto"/>
                <a:ea typeface="Roboto"/>
                <a:cs typeface="Roboto"/>
                <a:sym typeface="Roboto"/>
              </a:rPr>
              <a:t> 'le' </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n_estimators = 1000 → Number of boosting rounds.</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objective = 'binary' → Specifies that the task is binary classification.</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class_weight =  'balanced' → Weights classes: pays more attention to underrepresented classes.</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learning_rate =  0.05 → Step size shrinkage used to prevent overfitting.</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reg_alpha =  0.1 → L1 regularization term on weights.</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reg_lambda =  0.1 → L2 regularization term on weights.</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subsample =  0.8 → Subsample ratio of the training instance.</a:t>
            </a:r>
            <a:endParaRPr sz="1200">
              <a:solidFill>
                <a:schemeClr val="dk1"/>
              </a:solidFill>
              <a:latin typeface="Roboto"/>
              <a:ea typeface="Roboto"/>
              <a:cs typeface="Roboto"/>
              <a:sym typeface="Roboto"/>
            </a:endParaRPr>
          </a:p>
          <a:p>
            <a:pPr marL="0" lvl="0" indent="0" algn="l" rtl="0">
              <a:lnSpc>
                <a:spcPct val="80000"/>
              </a:lnSpc>
              <a:spcBef>
                <a:spcPts val="1200"/>
              </a:spcBef>
              <a:spcAft>
                <a:spcPts val="0"/>
              </a:spcAft>
              <a:buNone/>
            </a:pPr>
            <a:r>
              <a:rPr lang="en" sz="1300">
                <a:solidFill>
                  <a:schemeClr val="dk1"/>
                </a:solidFill>
                <a:latin typeface="Roboto"/>
                <a:ea typeface="Roboto"/>
                <a:cs typeface="Roboto"/>
                <a:sym typeface="Roboto"/>
              </a:rPr>
              <a:t>Performance</a:t>
            </a:r>
            <a:endParaRPr sz="1300">
              <a:solidFill>
                <a:schemeClr val="dk1"/>
              </a:solidFill>
              <a:latin typeface="Roboto"/>
              <a:ea typeface="Roboto"/>
              <a:cs typeface="Roboto"/>
              <a:sym typeface="Roboto"/>
            </a:endParaRPr>
          </a:p>
          <a:p>
            <a:pPr marL="457200" lvl="0" indent="-304800" algn="l" rtl="0">
              <a:spcBef>
                <a:spcPts val="1200"/>
              </a:spcBef>
              <a:spcAft>
                <a:spcPts val="0"/>
              </a:spcAft>
              <a:buClr>
                <a:schemeClr val="dk1"/>
              </a:buClr>
              <a:buSzPts val="1200"/>
              <a:buFont typeface="Roboto"/>
              <a:buChar char="●"/>
            </a:pPr>
            <a:r>
              <a:rPr lang="en" sz="1200">
                <a:solidFill>
                  <a:schemeClr val="dk1"/>
                </a:solidFill>
                <a:latin typeface="Roboto"/>
                <a:ea typeface="Roboto"/>
                <a:cs typeface="Roboto"/>
                <a:sym typeface="Roboto"/>
              </a:rPr>
              <a:t>Train AUC: 0.807956</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Val AUC: 0.765970</a:t>
            </a:r>
            <a:endParaRPr sz="1200">
              <a:solidFill>
                <a:schemeClr val="dk1"/>
              </a:solidFill>
              <a:latin typeface="Roboto"/>
              <a:ea typeface="Roboto"/>
              <a:cs typeface="Roboto"/>
              <a:sym typeface="Roboto"/>
            </a:endParaRPr>
          </a:p>
          <a:p>
            <a:pPr marL="0" lvl="0" indent="0" algn="l" rtl="0">
              <a:lnSpc>
                <a:spcPct val="80000"/>
              </a:lnSpc>
              <a:spcBef>
                <a:spcPts val="1200"/>
              </a:spcBef>
              <a:spcAft>
                <a:spcPts val="0"/>
              </a:spcAft>
              <a:buNone/>
            </a:pPr>
            <a:endParaRPr sz="1300">
              <a:solidFill>
                <a:schemeClr val="dk1"/>
              </a:solidFill>
              <a:latin typeface="Roboto"/>
              <a:ea typeface="Roboto"/>
              <a:cs typeface="Roboto"/>
              <a:sym typeface="Roboto"/>
            </a:endParaRPr>
          </a:p>
          <a:p>
            <a:pPr marL="0" lvl="0" indent="0" algn="l" rtl="0">
              <a:lnSpc>
                <a:spcPct val="80000"/>
              </a:lnSpc>
              <a:spcBef>
                <a:spcPts val="1200"/>
              </a:spcBef>
              <a:spcAft>
                <a:spcPts val="1200"/>
              </a:spcAft>
              <a:buNone/>
            </a:pPr>
            <a:endParaRPr sz="1300">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Comparison Chart</a:t>
            </a:r>
            <a:endParaRPr/>
          </a:p>
        </p:txBody>
      </p:sp>
      <p:graphicFrame>
        <p:nvGraphicFramePr>
          <p:cNvPr id="320" name="Google Shape;320;p57"/>
          <p:cNvGraphicFramePr/>
          <p:nvPr/>
        </p:nvGraphicFramePr>
        <p:xfrm>
          <a:off x="952500" y="1717675"/>
          <a:ext cx="7239000" cy="2775022"/>
        </p:xfrm>
        <a:graphic>
          <a:graphicData uri="http://schemas.openxmlformats.org/drawingml/2006/table">
            <a:tbl>
              <a:tblPr>
                <a:noFill/>
                <a:tableStyleId>{EC5E738C-8EF7-4478-BD80-204179786FE8}</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sz="1300">
                          <a:solidFill>
                            <a:schemeClr val="dk1"/>
                          </a:solidFill>
                          <a:latin typeface="Roboto"/>
                          <a:ea typeface="Roboto"/>
                          <a:cs typeface="Roboto"/>
                          <a:sym typeface="Roboto"/>
                        </a:rPr>
                        <a:t>Model</a:t>
                      </a:r>
                      <a:endParaRPr sz="1300">
                        <a:solidFill>
                          <a:schemeClr val="dk1"/>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en" sz="1300">
                          <a:solidFill>
                            <a:schemeClr val="dk1"/>
                          </a:solidFill>
                          <a:latin typeface="Roboto"/>
                          <a:ea typeface="Roboto"/>
                          <a:cs typeface="Roboto"/>
                          <a:sym typeface="Roboto"/>
                        </a:rPr>
                        <a:t>Train AUC</a:t>
                      </a:r>
                      <a:endParaRPr sz="1300">
                        <a:solidFill>
                          <a:schemeClr val="dk1"/>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en" sz="1300">
                          <a:solidFill>
                            <a:schemeClr val="dk1"/>
                          </a:solidFill>
                          <a:latin typeface="Roboto"/>
                          <a:ea typeface="Roboto"/>
                          <a:cs typeface="Roboto"/>
                          <a:sym typeface="Roboto"/>
                        </a:rPr>
                        <a:t>Val AUC</a:t>
                      </a:r>
                      <a:endParaRPr sz="1300">
                        <a:solidFill>
                          <a:schemeClr val="dk1"/>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300">
                          <a:solidFill>
                            <a:schemeClr val="dk1"/>
                          </a:solidFill>
                          <a:latin typeface="Roboto"/>
                          <a:ea typeface="Roboto"/>
                          <a:cs typeface="Roboto"/>
                          <a:sym typeface="Roboto"/>
                        </a:rPr>
                        <a:t>Logistic</a:t>
                      </a:r>
                      <a:endParaRPr sz="1300">
                        <a:solidFill>
                          <a:schemeClr val="dk1"/>
                        </a:solidFill>
                        <a:latin typeface="Roboto"/>
                        <a:ea typeface="Roboto"/>
                        <a:cs typeface="Roboto"/>
                        <a:sym typeface="Roboto"/>
                      </a:endParaRPr>
                    </a:p>
                  </a:txBody>
                  <a:tcPr marL="91425" marR="91425" marT="91425" marB="91425"/>
                </a:tc>
                <a:tc>
                  <a:txBody>
                    <a:bodyPr/>
                    <a:lstStyle/>
                    <a:p>
                      <a:pPr marL="0" lvl="0" indent="0" algn="l" rtl="0">
                        <a:lnSpc>
                          <a:spcPct val="80000"/>
                        </a:lnSpc>
                        <a:spcBef>
                          <a:spcPts val="0"/>
                        </a:spcBef>
                        <a:spcAft>
                          <a:spcPts val="1200"/>
                        </a:spcAft>
                        <a:buNone/>
                      </a:pPr>
                      <a:r>
                        <a:rPr lang="en" sz="1300">
                          <a:solidFill>
                            <a:schemeClr val="dk1"/>
                          </a:solidFill>
                          <a:latin typeface="Roboto"/>
                          <a:ea typeface="Roboto"/>
                          <a:cs typeface="Roboto"/>
                          <a:sym typeface="Roboto"/>
                        </a:rPr>
                        <a:t>0.7676</a:t>
                      </a:r>
                      <a:endParaRPr sz="1300">
                        <a:solidFill>
                          <a:schemeClr val="dk1"/>
                        </a:solidFill>
                        <a:latin typeface="Roboto"/>
                        <a:ea typeface="Roboto"/>
                        <a:cs typeface="Roboto"/>
                        <a:sym typeface="Roboto"/>
                      </a:endParaRPr>
                    </a:p>
                  </a:txBody>
                  <a:tcPr marL="91425" marR="91425" marT="91425" marB="91425"/>
                </a:tc>
                <a:tc>
                  <a:txBody>
                    <a:bodyPr/>
                    <a:lstStyle/>
                    <a:p>
                      <a:pPr marL="0" lvl="0" indent="0" algn="l" rtl="0">
                        <a:lnSpc>
                          <a:spcPct val="80000"/>
                        </a:lnSpc>
                        <a:spcBef>
                          <a:spcPts val="0"/>
                        </a:spcBef>
                        <a:spcAft>
                          <a:spcPts val="1200"/>
                        </a:spcAft>
                        <a:buNone/>
                      </a:pPr>
                      <a:r>
                        <a:rPr lang="en" sz="1300">
                          <a:solidFill>
                            <a:schemeClr val="dk1"/>
                          </a:solidFill>
                          <a:latin typeface="Roboto"/>
                          <a:ea typeface="Roboto"/>
                          <a:cs typeface="Roboto"/>
                          <a:sym typeface="Roboto"/>
                        </a:rPr>
                        <a:t>0.7642</a:t>
                      </a:r>
                      <a:endParaRPr sz="1300">
                        <a:solidFill>
                          <a:schemeClr val="dk1"/>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300">
                          <a:solidFill>
                            <a:schemeClr val="dk1"/>
                          </a:solidFill>
                          <a:latin typeface="Roboto"/>
                          <a:ea typeface="Roboto"/>
                          <a:cs typeface="Roboto"/>
                          <a:sym typeface="Roboto"/>
                        </a:rPr>
                        <a:t>KNN</a:t>
                      </a:r>
                      <a:endParaRPr sz="1300">
                        <a:solidFill>
                          <a:schemeClr val="dk1"/>
                        </a:solidFill>
                        <a:latin typeface="Roboto"/>
                        <a:ea typeface="Roboto"/>
                        <a:cs typeface="Roboto"/>
                        <a:sym typeface="Roboto"/>
                      </a:endParaRPr>
                    </a:p>
                  </a:txBody>
                  <a:tcPr marL="91425" marR="91425" marT="91425" marB="91425"/>
                </a:tc>
                <a:tc>
                  <a:txBody>
                    <a:bodyPr/>
                    <a:lstStyle/>
                    <a:p>
                      <a:pPr marL="0" lvl="0" indent="0" algn="l" rtl="0">
                        <a:lnSpc>
                          <a:spcPct val="150000"/>
                        </a:lnSpc>
                        <a:spcBef>
                          <a:spcPts val="1200"/>
                        </a:spcBef>
                        <a:spcAft>
                          <a:spcPts val="1200"/>
                        </a:spcAft>
                        <a:buNone/>
                      </a:pPr>
                      <a:r>
                        <a:rPr lang="en" sz="1300">
                          <a:solidFill>
                            <a:schemeClr val="dk1"/>
                          </a:solidFill>
                          <a:latin typeface="Roboto"/>
                          <a:ea typeface="Roboto"/>
                          <a:cs typeface="Roboto"/>
                          <a:sym typeface="Roboto"/>
                        </a:rPr>
                        <a:t>0.9108</a:t>
                      </a:r>
                      <a:endParaRPr sz="1300">
                        <a:solidFill>
                          <a:schemeClr val="dk1"/>
                        </a:solidFill>
                        <a:latin typeface="Roboto"/>
                        <a:ea typeface="Roboto"/>
                        <a:cs typeface="Roboto"/>
                        <a:sym typeface="Roboto"/>
                      </a:endParaRPr>
                    </a:p>
                  </a:txBody>
                  <a:tcPr marL="91425" marR="91425" marT="91425" marB="91425"/>
                </a:tc>
                <a:tc>
                  <a:txBody>
                    <a:bodyPr/>
                    <a:lstStyle/>
                    <a:p>
                      <a:pPr marL="0" lvl="0" indent="0" algn="l" rtl="0">
                        <a:lnSpc>
                          <a:spcPct val="150000"/>
                        </a:lnSpc>
                        <a:spcBef>
                          <a:spcPts val="1200"/>
                        </a:spcBef>
                        <a:spcAft>
                          <a:spcPts val="1200"/>
                        </a:spcAft>
                        <a:buNone/>
                      </a:pPr>
                      <a:r>
                        <a:rPr lang="en" sz="1300">
                          <a:solidFill>
                            <a:schemeClr val="dk1"/>
                          </a:solidFill>
                          <a:latin typeface="Roboto"/>
                          <a:ea typeface="Roboto"/>
                          <a:cs typeface="Roboto"/>
                          <a:sym typeface="Roboto"/>
                        </a:rPr>
                        <a:t>0.7562</a:t>
                      </a:r>
                      <a:endParaRPr sz="1300">
                        <a:solidFill>
                          <a:schemeClr val="dk1"/>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300">
                          <a:solidFill>
                            <a:schemeClr val="dk1"/>
                          </a:solidFill>
                          <a:latin typeface="Roboto"/>
                          <a:ea typeface="Roboto"/>
                          <a:cs typeface="Roboto"/>
                          <a:sym typeface="Roboto"/>
                        </a:rPr>
                        <a:t>SVM</a:t>
                      </a:r>
                      <a:endParaRPr sz="1300">
                        <a:solidFill>
                          <a:schemeClr val="dk1"/>
                        </a:solidFill>
                        <a:latin typeface="Roboto"/>
                        <a:ea typeface="Roboto"/>
                        <a:cs typeface="Roboto"/>
                        <a:sym typeface="Roboto"/>
                      </a:endParaRPr>
                    </a:p>
                  </a:txBody>
                  <a:tcPr marL="91425" marR="91425" marT="91425" marB="91425"/>
                </a:tc>
                <a:tc>
                  <a:txBody>
                    <a:bodyPr/>
                    <a:lstStyle/>
                    <a:p>
                      <a:pPr marL="0" lvl="0" indent="0" algn="l" rtl="0">
                        <a:lnSpc>
                          <a:spcPct val="115000"/>
                        </a:lnSpc>
                        <a:spcBef>
                          <a:spcPts val="1200"/>
                        </a:spcBef>
                        <a:spcAft>
                          <a:spcPts val="1200"/>
                        </a:spcAft>
                        <a:buNone/>
                      </a:pPr>
                      <a:r>
                        <a:rPr lang="en" sz="1300">
                          <a:solidFill>
                            <a:schemeClr val="dk1"/>
                          </a:solidFill>
                          <a:latin typeface="Roboto"/>
                          <a:ea typeface="Roboto"/>
                          <a:cs typeface="Roboto"/>
                          <a:sym typeface="Roboto"/>
                        </a:rPr>
                        <a:t>0.9831</a:t>
                      </a:r>
                      <a:endParaRPr sz="1300">
                        <a:solidFill>
                          <a:schemeClr val="dk1"/>
                        </a:solidFill>
                        <a:latin typeface="Roboto"/>
                        <a:ea typeface="Roboto"/>
                        <a:cs typeface="Roboto"/>
                        <a:sym typeface="Roboto"/>
                      </a:endParaRPr>
                    </a:p>
                  </a:txBody>
                  <a:tcPr marL="91425" marR="91425" marT="91425" marB="91425"/>
                </a:tc>
                <a:tc>
                  <a:txBody>
                    <a:bodyPr/>
                    <a:lstStyle/>
                    <a:p>
                      <a:pPr marL="0" lvl="0" indent="0" algn="l" rtl="0">
                        <a:lnSpc>
                          <a:spcPct val="115000"/>
                        </a:lnSpc>
                        <a:spcBef>
                          <a:spcPts val="1200"/>
                        </a:spcBef>
                        <a:spcAft>
                          <a:spcPts val="1200"/>
                        </a:spcAft>
                        <a:buNone/>
                      </a:pPr>
                      <a:r>
                        <a:rPr lang="en" sz="1300">
                          <a:solidFill>
                            <a:schemeClr val="dk1"/>
                          </a:solidFill>
                          <a:latin typeface="Roboto"/>
                          <a:ea typeface="Roboto"/>
                          <a:cs typeface="Roboto"/>
                          <a:sym typeface="Roboto"/>
                        </a:rPr>
                        <a:t>0.6271</a:t>
                      </a:r>
                      <a:endParaRPr sz="1300">
                        <a:solidFill>
                          <a:schemeClr val="dk1"/>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300">
                          <a:solidFill>
                            <a:schemeClr val="dk1"/>
                          </a:solidFill>
                          <a:latin typeface="Roboto"/>
                          <a:ea typeface="Roboto"/>
                          <a:cs typeface="Roboto"/>
                          <a:sym typeface="Roboto"/>
                        </a:rPr>
                        <a:t>XGBoost</a:t>
                      </a:r>
                      <a:endParaRPr sz="1300">
                        <a:solidFill>
                          <a:schemeClr val="dk1"/>
                        </a:solidFill>
                        <a:latin typeface="Roboto"/>
                        <a:ea typeface="Roboto"/>
                        <a:cs typeface="Roboto"/>
                        <a:sym typeface="Roboto"/>
                      </a:endParaRPr>
                    </a:p>
                  </a:txBody>
                  <a:tcPr marL="91425" marR="91425" marT="91425" marB="91425"/>
                </a:tc>
                <a:tc>
                  <a:txBody>
                    <a:bodyPr/>
                    <a:lstStyle/>
                    <a:p>
                      <a:pPr marL="0" lvl="0" indent="0" algn="l" rtl="0">
                        <a:lnSpc>
                          <a:spcPct val="115000"/>
                        </a:lnSpc>
                        <a:spcBef>
                          <a:spcPts val="1200"/>
                        </a:spcBef>
                        <a:spcAft>
                          <a:spcPts val="1200"/>
                        </a:spcAft>
                        <a:buNone/>
                      </a:pPr>
                      <a:r>
                        <a:rPr lang="en" sz="1300">
                          <a:solidFill>
                            <a:schemeClr val="dk1"/>
                          </a:solidFill>
                          <a:latin typeface="Roboto"/>
                          <a:ea typeface="Roboto"/>
                          <a:cs typeface="Roboto"/>
                          <a:sym typeface="Roboto"/>
                        </a:rPr>
                        <a:t>0.9108</a:t>
                      </a:r>
                      <a:endParaRPr sz="1300">
                        <a:solidFill>
                          <a:schemeClr val="dk1"/>
                        </a:solidFill>
                        <a:latin typeface="Roboto"/>
                        <a:ea typeface="Roboto"/>
                        <a:cs typeface="Roboto"/>
                        <a:sym typeface="Roboto"/>
                      </a:endParaRPr>
                    </a:p>
                  </a:txBody>
                  <a:tcPr marL="91425" marR="91425" marT="91425" marB="91425"/>
                </a:tc>
                <a:tc>
                  <a:txBody>
                    <a:bodyPr/>
                    <a:lstStyle/>
                    <a:p>
                      <a:pPr marL="0" lvl="0" indent="0" algn="l" rtl="0">
                        <a:lnSpc>
                          <a:spcPct val="115000"/>
                        </a:lnSpc>
                        <a:spcBef>
                          <a:spcPts val="1200"/>
                        </a:spcBef>
                        <a:spcAft>
                          <a:spcPts val="1200"/>
                        </a:spcAft>
                        <a:buNone/>
                      </a:pPr>
                      <a:r>
                        <a:rPr lang="en" sz="1300">
                          <a:solidFill>
                            <a:schemeClr val="dk1"/>
                          </a:solidFill>
                          <a:latin typeface="Roboto"/>
                          <a:ea typeface="Roboto"/>
                          <a:cs typeface="Roboto"/>
                          <a:sym typeface="Roboto"/>
                        </a:rPr>
                        <a:t>0.7562</a:t>
                      </a:r>
                      <a:endParaRPr sz="1300">
                        <a:solidFill>
                          <a:schemeClr val="dk1"/>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sz="1300">
                          <a:solidFill>
                            <a:schemeClr val="dk1"/>
                          </a:solidFill>
                          <a:latin typeface="Roboto"/>
                          <a:ea typeface="Roboto"/>
                          <a:cs typeface="Roboto"/>
                          <a:sym typeface="Roboto"/>
                        </a:rPr>
                        <a:t>TabNetClassifier</a:t>
                      </a:r>
                      <a:endParaRPr sz="1300">
                        <a:solidFill>
                          <a:schemeClr val="dk1"/>
                        </a:solidFill>
                        <a:latin typeface="Roboto"/>
                        <a:ea typeface="Roboto"/>
                        <a:cs typeface="Roboto"/>
                        <a:sym typeface="Roboto"/>
                      </a:endParaRPr>
                    </a:p>
                  </a:txBody>
                  <a:tcPr marL="91425" marR="91425" marT="91425" marB="91425">
                    <a:lnB w="9525" cap="flat" cmpd="sng">
                      <a:solidFill>
                        <a:schemeClr val="accent5"/>
                      </a:solidFill>
                      <a:prstDash val="solid"/>
                      <a:round/>
                      <a:headEnd type="none" w="sm" len="sm"/>
                      <a:tailEnd type="none" w="sm" len="sm"/>
                    </a:lnB>
                  </a:tcPr>
                </a:tc>
                <a:tc>
                  <a:txBody>
                    <a:bodyPr/>
                    <a:lstStyle/>
                    <a:p>
                      <a:pPr marL="0" lvl="0" indent="0" algn="l" rtl="0">
                        <a:lnSpc>
                          <a:spcPct val="80000"/>
                        </a:lnSpc>
                        <a:spcBef>
                          <a:spcPts val="0"/>
                        </a:spcBef>
                        <a:spcAft>
                          <a:spcPts val="1200"/>
                        </a:spcAft>
                        <a:buNone/>
                      </a:pPr>
                      <a:r>
                        <a:rPr lang="en" sz="1300">
                          <a:solidFill>
                            <a:schemeClr val="dk1"/>
                          </a:solidFill>
                          <a:latin typeface="Roboto"/>
                          <a:ea typeface="Roboto"/>
                          <a:cs typeface="Roboto"/>
                          <a:sym typeface="Roboto"/>
                        </a:rPr>
                        <a:t>0.7673</a:t>
                      </a:r>
                      <a:endParaRPr sz="1300">
                        <a:solidFill>
                          <a:schemeClr val="dk1"/>
                        </a:solidFill>
                        <a:latin typeface="Roboto"/>
                        <a:ea typeface="Roboto"/>
                        <a:cs typeface="Roboto"/>
                        <a:sym typeface="Roboto"/>
                      </a:endParaRPr>
                    </a:p>
                  </a:txBody>
                  <a:tcPr marL="91425" marR="91425" marT="91425" marB="91425">
                    <a:lnB w="9525" cap="flat" cmpd="sng">
                      <a:solidFill>
                        <a:schemeClr val="accent5"/>
                      </a:solidFill>
                      <a:prstDash val="solid"/>
                      <a:round/>
                      <a:headEnd type="none" w="sm" len="sm"/>
                      <a:tailEnd type="none" w="sm" len="sm"/>
                    </a:lnB>
                  </a:tcPr>
                </a:tc>
                <a:tc>
                  <a:txBody>
                    <a:bodyPr/>
                    <a:lstStyle/>
                    <a:p>
                      <a:pPr marL="0" lvl="0" indent="0" algn="l" rtl="0">
                        <a:lnSpc>
                          <a:spcPct val="80000"/>
                        </a:lnSpc>
                        <a:spcBef>
                          <a:spcPts val="0"/>
                        </a:spcBef>
                        <a:spcAft>
                          <a:spcPts val="1200"/>
                        </a:spcAft>
                        <a:buNone/>
                      </a:pPr>
                      <a:r>
                        <a:rPr lang="en" sz="1300">
                          <a:solidFill>
                            <a:schemeClr val="dk1"/>
                          </a:solidFill>
                          <a:latin typeface="Roboto"/>
                          <a:ea typeface="Roboto"/>
                          <a:cs typeface="Roboto"/>
                          <a:sym typeface="Roboto"/>
                        </a:rPr>
                        <a:t>0.7437</a:t>
                      </a:r>
                      <a:endParaRPr sz="1300">
                        <a:solidFill>
                          <a:schemeClr val="dk1"/>
                        </a:solidFill>
                        <a:latin typeface="Roboto"/>
                        <a:ea typeface="Roboto"/>
                        <a:cs typeface="Roboto"/>
                        <a:sym typeface="Roboto"/>
                      </a:endParaRPr>
                    </a:p>
                  </a:txBody>
                  <a:tcPr marL="91425" marR="91425" marT="91425" marB="91425">
                    <a:lnB w="9525" cap="flat" cmpd="sng">
                      <a:solidFill>
                        <a:schemeClr val="accent5"/>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sz="1300">
                          <a:solidFill>
                            <a:schemeClr val="dk1"/>
                          </a:solidFill>
                          <a:latin typeface="Roboto"/>
                          <a:ea typeface="Roboto"/>
                          <a:cs typeface="Roboto"/>
                          <a:sym typeface="Roboto"/>
                        </a:rPr>
                        <a:t>LGBM</a:t>
                      </a:r>
                      <a:endParaRPr sz="1300">
                        <a:solidFill>
                          <a:schemeClr val="dk1"/>
                        </a:solidFill>
                        <a:latin typeface="Roboto"/>
                        <a:ea typeface="Roboto"/>
                        <a:cs typeface="Roboto"/>
                        <a:sym typeface="Roboto"/>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300">
                          <a:solidFill>
                            <a:schemeClr val="dk1"/>
                          </a:solidFill>
                          <a:latin typeface="Roboto"/>
                          <a:ea typeface="Roboto"/>
                          <a:cs typeface="Roboto"/>
                          <a:sym typeface="Roboto"/>
                        </a:rPr>
                        <a:t>0.8079</a:t>
                      </a:r>
                      <a:endParaRPr sz="1300">
                        <a:solidFill>
                          <a:schemeClr val="dk1"/>
                        </a:solidFill>
                        <a:latin typeface="Roboto"/>
                        <a:ea typeface="Roboto"/>
                        <a:cs typeface="Roboto"/>
                        <a:sym typeface="Roboto"/>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 sz="1300">
                          <a:solidFill>
                            <a:schemeClr val="dk1"/>
                          </a:solidFill>
                          <a:latin typeface="Roboto"/>
                          <a:ea typeface="Roboto"/>
                          <a:cs typeface="Roboto"/>
                          <a:sym typeface="Roboto"/>
                        </a:rPr>
                        <a:t>0.7659</a:t>
                      </a:r>
                      <a:endParaRPr sz="1300">
                        <a:solidFill>
                          <a:schemeClr val="dk1"/>
                        </a:solidFill>
                        <a:latin typeface="Roboto"/>
                        <a:ea typeface="Roboto"/>
                        <a:cs typeface="Roboto"/>
                        <a:sym typeface="Roboto"/>
                      </a:endParaRPr>
                    </a:p>
                  </a:txBody>
                  <a:tcPr marL="91425" marR="91425" marT="91425" marB="91425">
                    <a:lnL w="9525" cap="flat" cmpd="sng">
                      <a:solidFill>
                        <a:schemeClr val="accent5"/>
                      </a:solidFill>
                      <a:prstDash val="solid"/>
                      <a:round/>
                      <a:headEnd type="none" w="sm" len="sm"/>
                      <a:tailEnd type="none" w="sm" len="sm"/>
                    </a:lnL>
                    <a:lnR w="9525" cap="flat" cmpd="sng">
                      <a:solidFill>
                        <a:schemeClr val="accent5"/>
                      </a:solidFill>
                      <a:prstDash val="solid"/>
                      <a:round/>
                      <a:headEnd type="none" w="sm" len="sm"/>
                      <a:tailEnd type="none" w="sm" len="sm"/>
                    </a:lnR>
                    <a:lnT w="9525" cap="flat" cmpd="sng">
                      <a:solidFill>
                        <a:schemeClr val="accent5"/>
                      </a:solidFill>
                      <a:prstDash val="solid"/>
                      <a:round/>
                      <a:headEnd type="none" w="sm" len="sm"/>
                      <a:tailEnd type="none" w="sm" len="sm"/>
                    </a:lnT>
                    <a:lnB w="9525" cap="flat" cmpd="sng">
                      <a:solidFill>
                        <a:schemeClr val="accent5"/>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8"/>
          <p:cNvSpPr txBox="1">
            <a:spLocks noGrp="1"/>
          </p:cNvSpPr>
          <p:nvPr>
            <p:ph type="ctrTitle" idx="4294967295"/>
          </p:nvPr>
        </p:nvSpPr>
        <p:spPr>
          <a:xfrm>
            <a:off x="1945500" y="264100"/>
            <a:ext cx="5253000" cy="1193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Future Considerations/Next Steps</a:t>
            </a:r>
            <a:endParaRPr/>
          </a:p>
        </p:txBody>
      </p:sp>
      <p:sp>
        <p:nvSpPr>
          <p:cNvPr id="326" name="Google Shape;326;p58"/>
          <p:cNvSpPr txBox="1">
            <a:spLocks noGrp="1"/>
          </p:cNvSpPr>
          <p:nvPr>
            <p:ph type="subTitle" idx="4294967295"/>
          </p:nvPr>
        </p:nvSpPr>
        <p:spPr>
          <a:xfrm>
            <a:off x="848000" y="1457500"/>
            <a:ext cx="6523800" cy="2666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a:buChar char="●"/>
            </a:pPr>
            <a:r>
              <a:rPr lang="en">
                <a:solidFill>
                  <a:schemeClr val="dk1"/>
                </a:solidFill>
                <a:latin typeface="Roboto"/>
                <a:ea typeface="Roboto"/>
                <a:cs typeface="Roboto"/>
                <a:sym typeface="Roboto"/>
              </a:rPr>
              <a:t>Collect and combine multiple related datasets</a:t>
            </a:r>
            <a:endParaRPr>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Create new features</a:t>
            </a:r>
            <a:endParaRPr>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Explore additional feature engineering techniques</a:t>
            </a:r>
            <a:endParaRPr>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Feature selection</a:t>
            </a:r>
            <a:endParaRPr>
              <a:solidFill>
                <a:schemeClr val="dk1"/>
              </a:solidFill>
              <a:latin typeface="Roboto"/>
              <a:ea typeface="Roboto"/>
              <a:cs typeface="Roboto"/>
              <a:sym typeface="Roboto"/>
            </a:endParaRPr>
          </a:p>
        </p:txBody>
      </p:sp>
      <p:sp>
        <p:nvSpPr>
          <p:cNvPr id="327" name="Google Shape;327;p58"/>
          <p:cNvSpPr txBox="1">
            <a:spLocks noGrp="1"/>
          </p:cNvSpPr>
          <p:nvPr>
            <p:ph type="ctrTitle" idx="4294967295"/>
          </p:nvPr>
        </p:nvSpPr>
        <p:spPr>
          <a:xfrm>
            <a:off x="567700" y="908500"/>
            <a:ext cx="1251900" cy="549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2500"/>
              <a:t>Data</a:t>
            </a:r>
            <a:endParaRPr sz="2500"/>
          </a:p>
        </p:txBody>
      </p:sp>
      <p:sp>
        <p:nvSpPr>
          <p:cNvPr id="328" name="Google Shape;328;p58"/>
          <p:cNvSpPr txBox="1">
            <a:spLocks noGrp="1"/>
          </p:cNvSpPr>
          <p:nvPr>
            <p:ph type="subTitle" idx="4294967295"/>
          </p:nvPr>
        </p:nvSpPr>
        <p:spPr>
          <a:xfrm>
            <a:off x="848000" y="3708600"/>
            <a:ext cx="7350900" cy="1434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Roboto"/>
              <a:buChar char="●"/>
            </a:pPr>
            <a:r>
              <a:rPr lang="en">
                <a:solidFill>
                  <a:schemeClr val="dk1"/>
                </a:solidFill>
                <a:latin typeface="Roboto"/>
                <a:ea typeface="Roboto"/>
                <a:cs typeface="Roboto"/>
                <a:sym typeface="Roboto"/>
              </a:rPr>
              <a:t>Experiment with more models</a:t>
            </a:r>
            <a:endParaRPr>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Utilize pre-trained models on similar tasks</a:t>
            </a:r>
            <a:endParaRPr>
              <a:solidFill>
                <a:schemeClr val="dk1"/>
              </a:solidFill>
              <a:latin typeface="Roboto"/>
              <a:ea typeface="Roboto"/>
              <a:cs typeface="Roboto"/>
              <a:sym typeface="Roboto"/>
            </a:endParaRPr>
          </a:p>
          <a:p>
            <a:pPr marL="457200" lvl="0" indent="-342900" algn="l" rtl="0">
              <a:spcBef>
                <a:spcPts val="0"/>
              </a:spcBef>
              <a:spcAft>
                <a:spcPts val="0"/>
              </a:spcAft>
              <a:buClr>
                <a:schemeClr val="dk1"/>
              </a:buClr>
              <a:buSzPts val="1800"/>
              <a:buFont typeface="Roboto"/>
              <a:buChar char="●"/>
            </a:pPr>
            <a:r>
              <a:rPr lang="en">
                <a:solidFill>
                  <a:schemeClr val="dk1"/>
                </a:solidFill>
                <a:latin typeface="Roboto"/>
                <a:ea typeface="Roboto"/>
                <a:cs typeface="Roboto"/>
                <a:sym typeface="Roboto"/>
              </a:rPr>
              <a:t>Hyperparameter tuning</a:t>
            </a:r>
            <a:endParaRPr>
              <a:solidFill>
                <a:schemeClr val="dk1"/>
              </a:solidFill>
              <a:latin typeface="Roboto"/>
              <a:ea typeface="Roboto"/>
              <a:cs typeface="Roboto"/>
              <a:sym typeface="Roboto"/>
            </a:endParaRPr>
          </a:p>
          <a:p>
            <a:pPr marL="457200" lvl="0" indent="0" algn="l" rtl="0">
              <a:spcBef>
                <a:spcPts val="1200"/>
              </a:spcBef>
              <a:spcAft>
                <a:spcPts val="1200"/>
              </a:spcAft>
              <a:buNone/>
            </a:pPr>
            <a:endParaRPr>
              <a:solidFill>
                <a:schemeClr val="dk1"/>
              </a:solidFill>
              <a:latin typeface="Roboto"/>
              <a:ea typeface="Roboto"/>
              <a:cs typeface="Roboto"/>
              <a:sym typeface="Roboto"/>
            </a:endParaRPr>
          </a:p>
        </p:txBody>
      </p:sp>
      <p:sp>
        <p:nvSpPr>
          <p:cNvPr id="329" name="Google Shape;329;p58"/>
          <p:cNvSpPr txBox="1">
            <a:spLocks noGrp="1"/>
          </p:cNvSpPr>
          <p:nvPr>
            <p:ph type="ctrTitle" idx="4294967295"/>
          </p:nvPr>
        </p:nvSpPr>
        <p:spPr>
          <a:xfrm>
            <a:off x="693600" y="3159600"/>
            <a:ext cx="1251900" cy="5490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2500"/>
              <a:t>Model</a:t>
            </a:r>
            <a:endParaRPr sz="25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333"/>
        <p:cNvGrpSpPr/>
        <p:nvPr/>
      </p:nvGrpSpPr>
      <p:grpSpPr>
        <a:xfrm>
          <a:off x="0" y="0"/>
          <a:ext cx="0" cy="0"/>
          <a:chOff x="0" y="0"/>
          <a:chExt cx="0" cy="0"/>
        </a:xfrm>
      </p:grpSpPr>
      <p:sp>
        <p:nvSpPr>
          <p:cNvPr id="334" name="Google Shape;334;p59"/>
          <p:cNvSpPr txBox="1">
            <a:spLocks noGrp="1"/>
          </p:cNvSpPr>
          <p:nvPr>
            <p:ph type="ctrTitle"/>
          </p:nvPr>
        </p:nvSpPr>
        <p:spPr>
          <a:xfrm>
            <a:off x="1149900" y="2001875"/>
            <a:ext cx="3850500" cy="1193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Next Steps</a:t>
            </a:r>
            <a:endParaRPr/>
          </a:p>
        </p:txBody>
      </p:sp>
      <p:sp>
        <p:nvSpPr>
          <p:cNvPr id="335" name="Google Shape;335;p59"/>
          <p:cNvSpPr txBox="1">
            <a:spLocks noGrp="1"/>
          </p:cNvSpPr>
          <p:nvPr>
            <p:ph type="subTitle" idx="1"/>
          </p:nvPr>
        </p:nvSpPr>
        <p:spPr>
          <a:xfrm>
            <a:off x="5000400" y="3389175"/>
            <a:ext cx="2724600" cy="651300"/>
          </a:xfrm>
          <a:prstGeom prst="rect">
            <a:avLst/>
          </a:prstGeom>
        </p:spPr>
        <p:txBody>
          <a:bodyPr spcFirstLastPara="1" wrap="square" lIns="91425" tIns="91425" rIns="91425" bIns="91425" anchor="t" anchorCtr="0">
            <a:noAutofit/>
          </a:bodyPr>
          <a:lstStyle/>
          <a:p>
            <a:pPr marL="0" lvl="0" indent="0" algn="ctr" rtl="0">
              <a:lnSpc>
                <a:spcPct val="115000"/>
              </a:lnSpc>
              <a:spcBef>
                <a:spcPts val="1500"/>
              </a:spcBef>
              <a:spcAft>
                <a:spcPts val="1500"/>
              </a:spcAft>
              <a:buNone/>
            </a:pPr>
            <a:r>
              <a:rPr lang="en" sz="2700">
                <a:solidFill>
                  <a:schemeClr val="dk1"/>
                </a:solidFill>
                <a:latin typeface="Roboto"/>
                <a:ea typeface="Roboto"/>
                <a:cs typeface="Roboto"/>
                <a:sym typeface="Roboto"/>
              </a:rPr>
              <a:t>Get hands dirty</a:t>
            </a:r>
            <a:endParaRPr sz="32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a:t>
            </a:r>
            <a:endParaRPr/>
          </a:p>
        </p:txBody>
      </p:sp>
      <p:sp>
        <p:nvSpPr>
          <p:cNvPr id="138" name="Google Shape;138;p28"/>
          <p:cNvSpPr txBox="1">
            <a:spLocks noGrp="1"/>
          </p:cNvSpPr>
          <p:nvPr>
            <p:ph type="body" idx="1"/>
          </p:nvPr>
        </p:nvSpPr>
        <p:spPr>
          <a:xfrm>
            <a:off x="311700" y="1457275"/>
            <a:ext cx="8520600" cy="3416400"/>
          </a:xfrm>
          <a:prstGeom prst="rect">
            <a:avLst/>
          </a:prstGeom>
        </p:spPr>
        <p:txBody>
          <a:bodyPr spcFirstLastPara="1" wrap="square" lIns="91425" tIns="91425" rIns="91425" bIns="91425" anchor="t" anchorCtr="0">
            <a:normAutofit/>
          </a:bodyPr>
          <a:lstStyle/>
          <a:p>
            <a:pPr marL="0" marR="0" lvl="0" indent="0" algn="just" rtl="0">
              <a:lnSpc>
                <a:spcPct val="115000"/>
              </a:lnSpc>
              <a:spcBef>
                <a:spcPts val="1500"/>
              </a:spcBef>
              <a:spcAft>
                <a:spcPts val="0"/>
              </a:spcAft>
              <a:buClr>
                <a:schemeClr val="dk1"/>
              </a:buClr>
              <a:buSzPts val="1100"/>
              <a:buFont typeface="Arial"/>
              <a:buNone/>
            </a:pPr>
            <a:r>
              <a:rPr lang="en" sz="1300">
                <a:solidFill>
                  <a:schemeClr val="dk1"/>
                </a:solidFill>
                <a:latin typeface="Roboto"/>
                <a:ea typeface="Roboto"/>
                <a:cs typeface="Roboto"/>
                <a:sym typeface="Roboto"/>
              </a:rPr>
              <a:t>In total, there are eight datasets, comprising one primary training set, one test set, and two auxiliary information tables. </a:t>
            </a:r>
            <a:endParaRPr sz="1300">
              <a:solidFill>
                <a:schemeClr val="dk1"/>
              </a:solidFill>
              <a:latin typeface="Roboto"/>
              <a:ea typeface="Roboto"/>
              <a:cs typeface="Roboto"/>
              <a:sym typeface="Roboto"/>
            </a:endParaRPr>
          </a:p>
          <a:p>
            <a:pPr marL="0" marR="0" lvl="0" indent="0" algn="just" rtl="0">
              <a:lnSpc>
                <a:spcPct val="115000"/>
              </a:lnSpc>
              <a:spcBef>
                <a:spcPts val="1500"/>
              </a:spcBef>
              <a:spcAft>
                <a:spcPts val="0"/>
              </a:spcAft>
              <a:buClr>
                <a:schemeClr val="dk1"/>
              </a:buClr>
              <a:buSzPts val="1100"/>
              <a:buFont typeface="Arial"/>
              <a:buNone/>
            </a:pPr>
            <a:r>
              <a:rPr lang="en" sz="1300">
                <a:solidFill>
                  <a:schemeClr val="dk1"/>
                </a:solidFill>
                <a:latin typeface="Roboto"/>
                <a:ea typeface="Roboto"/>
                <a:cs typeface="Roboto"/>
                <a:sym typeface="Roboto"/>
              </a:rPr>
              <a:t>The main features of the primary training set include personal attributes of users, such as gender, occupation, car ownership, home ownership, and the area of their residence, among other basic information. </a:t>
            </a:r>
            <a:endParaRPr sz="1300">
              <a:solidFill>
                <a:schemeClr val="dk1"/>
              </a:solidFill>
              <a:latin typeface="Roboto"/>
              <a:ea typeface="Roboto"/>
              <a:cs typeface="Roboto"/>
              <a:sym typeface="Roboto"/>
            </a:endParaRPr>
          </a:p>
          <a:p>
            <a:pPr marL="0" marR="0" lvl="0" indent="0" algn="just" rtl="0">
              <a:lnSpc>
                <a:spcPct val="115000"/>
              </a:lnSpc>
              <a:spcBef>
                <a:spcPts val="1500"/>
              </a:spcBef>
              <a:spcAft>
                <a:spcPts val="0"/>
              </a:spcAft>
              <a:buClr>
                <a:schemeClr val="dk1"/>
              </a:buClr>
              <a:buSzPts val="1100"/>
              <a:buFont typeface="Arial"/>
              <a:buNone/>
            </a:pPr>
            <a:r>
              <a:rPr lang="en" sz="1300">
                <a:solidFill>
                  <a:schemeClr val="dk1"/>
                </a:solidFill>
                <a:latin typeface="Roboto"/>
                <a:ea typeface="Roboto"/>
                <a:cs typeface="Roboto"/>
                <a:sym typeface="Roboto"/>
              </a:rPr>
              <a:t>The auxiliary information tables consist of users' historical application data and credit bureau recordsThese tables can be interconnected through specific keys.</a:t>
            </a:r>
            <a:endParaRPr sz="1300">
              <a:solidFill>
                <a:schemeClr val="dk1"/>
              </a:solidFill>
              <a:latin typeface="Roboto"/>
              <a:ea typeface="Roboto"/>
              <a:cs typeface="Roboto"/>
              <a:sym typeface="Roboto"/>
            </a:endParaRPr>
          </a:p>
          <a:p>
            <a:pPr marL="0" marR="0" lvl="0" indent="0" algn="just" rtl="0">
              <a:lnSpc>
                <a:spcPct val="115000"/>
              </a:lnSpc>
              <a:spcBef>
                <a:spcPts val="1500"/>
              </a:spcBef>
              <a:spcAft>
                <a:spcPts val="1500"/>
              </a:spcAft>
              <a:buClr>
                <a:schemeClr val="dk1"/>
              </a:buClr>
              <a:buSzPts val="1100"/>
              <a:buFont typeface="Arial"/>
              <a:buNone/>
            </a:pPr>
            <a:r>
              <a:rPr lang="en" sz="1300">
                <a:solidFill>
                  <a:schemeClr val="dk1"/>
                </a:solidFill>
                <a:latin typeface="Roboto"/>
                <a:ea typeface="Roboto"/>
                <a:cs typeface="Roboto"/>
                <a:sym typeface="Roboto"/>
              </a:rPr>
              <a:t>We will be seeking to enhance the main train test dataset with the auxiliary, to do more feature selection and feature engineering to explore how they affect the main target.</a:t>
            </a:r>
            <a:endParaRPr sz="1300">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29"/>
          <p:cNvPicPr preferRelativeResize="0"/>
          <p:nvPr/>
        </p:nvPicPr>
        <p:blipFill>
          <a:blip r:embed="rId3">
            <a:alphaModFix/>
          </a:blip>
          <a:stretch>
            <a:fillRect/>
          </a:stretch>
        </p:blipFill>
        <p:spPr>
          <a:xfrm>
            <a:off x="0" y="990600"/>
            <a:ext cx="9144001" cy="3443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 - Train Dataset</a:t>
            </a:r>
            <a:endParaRPr/>
          </a:p>
        </p:txBody>
      </p:sp>
      <p:pic>
        <p:nvPicPr>
          <p:cNvPr id="149" name="Google Shape;149;p30"/>
          <p:cNvPicPr preferRelativeResize="0"/>
          <p:nvPr/>
        </p:nvPicPr>
        <p:blipFill>
          <a:blip r:embed="rId3">
            <a:alphaModFix/>
          </a:blip>
          <a:stretch>
            <a:fillRect/>
          </a:stretch>
        </p:blipFill>
        <p:spPr>
          <a:xfrm>
            <a:off x="0" y="2081004"/>
            <a:ext cx="9143999" cy="8575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 -        Missing Data                                      Outlier</a:t>
            </a:r>
            <a:endParaRPr/>
          </a:p>
        </p:txBody>
      </p:sp>
      <p:sp>
        <p:nvSpPr>
          <p:cNvPr id="155" name="Google Shape;155;p31"/>
          <p:cNvSpPr txBox="1">
            <a:spLocks noGrp="1"/>
          </p:cNvSpPr>
          <p:nvPr>
            <p:ph type="body" idx="1"/>
          </p:nvPr>
        </p:nvSpPr>
        <p:spPr>
          <a:xfrm>
            <a:off x="4508300" y="1152475"/>
            <a:ext cx="4323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6" name="Google Shape;156;p31"/>
          <p:cNvPicPr preferRelativeResize="0"/>
          <p:nvPr/>
        </p:nvPicPr>
        <p:blipFill>
          <a:blip r:embed="rId3">
            <a:alphaModFix/>
          </a:blip>
          <a:stretch>
            <a:fillRect/>
          </a:stretch>
        </p:blipFill>
        <p:spPr>
          <a:xfrm>
            <a:off x="1349700" y="1152475"/>
            <a:ext cx="2711428" cy="3416399"/>
          </a:xfrm>
          <a:prstGeom prst="rect">
            <a:avLst/>
          </a:prstGeom>
          <a:noFill/>
          <a:ln>
            <a:noFill/>
          </a:ln>
        </p:spPr>
      </p:pic>
      <p:pic>
        <p:nvPicPr>
          <p:cNvPr id="157" name="Google Shape;157;p31"/>
          <p:cNvPicPr preferRelativeResize="0"/>
          <p:nvPr/>
        </p:nvPicPr>
        <p:blipFill>
          <a:blip r:embed="rId4">
            <a:alphaModFix/>
          </a:blip>
          <a:stretch>
            <a:fillRect/>
          </a:stretch>
        </p:blipFill>
        <p:spPr>
          <a:xfrm>
            <a:off x="5087041" y="1799437"/>
            <a:ext cx="3166424" cy="2122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 - Gender</a:t>
            </a:r>
            <a:endParaRPr/>
          </a:p>
        </p:txBody>
      </p:sp>
      <p:pic>
        <p:nvPicPr>
          <p:cNvPr id="163" name="Google Shape;163;p32"/>
          <p:cNvPicPr preferRelativeResize="0"/>
          <p:nvPr/>
        </p:nvPicPr>
        <p:blipFill>
          <a:blip r:embed="rId3">
            <a:alphaModFix/>
          </a:blip>
          <a:stretch>
            <a:fillRect/>
          </a:stretch>
        </p:blipFill>
        <p:spPr>
          <a:xfrm>
            <a:off x="720863" y="1017725"/>
            <a:ext cx="7702275" cy="3643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67"/>
        <p:cNvGrpSpPr/>
        <p:nvPr/>
      </p:nvGrpSpPr>
      <p:grpSpPr>
        <a:xfrm>
          <a:off x="0" y="0"/>
          <a:ext cx="0" cy="0"/>
          <a:chOff x="0" y="0"/>
          <a:chExt cx="0" cy="0"/>
        </a:xfrm>
      </p:grpSpPr>
      <p:sp>
        <p:nvSpPr>
          <p:cNvPr id="168" name="Google Shape;168;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 - Distribution Ages</a:t>
            </a:r>
            <a:endParaRPr/>
          </a:p>
        </p:txBody>
      </p:sp>
      <p:pic>
        <p:nvPicPr>
          <p:cNvPr id="169" name="Google Shape;169;p33"/>
          <p:cNvPicPr preferRelativeResize="0"/>
          <p:nvPr/>
        </p:nvPicPr>
        <p:blipFill>
          <a:blip r:embed="rId3">
            <a:alphaModFix/>
          </a:blip>
          <a:stretch>
            <a:fillRect/>
          </a:stretch>
        </p:blipFill>
        <p:spPr>
          <a:xfrm>
            <a:off x="2081888" y="1017725"/>
            <a:ext cx="4980232" cy="3820974"/>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3257</Words>
  <Application>Microsoft Office PowerPoint</Application>
  <PresentationFormat>On-screen Show (16:9)</PresentationFormat>
  <Paragraphs>296</Paragraphs>
  <Slides>35</Slides>
  <Notes>35</Notes>
  <HiddenSlides>17</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35</vt:i4>
      </vt:variant>
    </vt:vector>
  </HeadingPairs>
  <TitlesOfParts>
    <vt:vector size="46" baseType="lpstr">
      <vt:lpstr>Open Sans</vt:lpstr>
      <vt:lpstr>Courier New</vt:lpstr>
      <vt:lpstr>Arial</vt:lpstr>
      <vt:lpstr>Average</vt:lpstr>
      <vt:lpstr>Open Sans SemiBold</vt:lpstr>
      <vt:lpstr>Oswald</vt:lpstr>
      <vt:lpstr>Roboto</vt:lpstr>
      <vt:lpstr>Open Sans ExtraBold</vt:lpstr>
      <vt:lpstr>Roboto Mono</vt:lpstr>
      <vt:lpstr>Simple Light</vt:lpstr>
      <vt:lpstr>Slate</vt:lpstr>
      <vt:lpstr>Home Credit Default Prediction</vt:lpstr>
      <vt:lpstr>Business Problem</vt:lpstr>
      <vt:lpstr>Objective </vt:lpstr>
      <vt:lpstr>Dataset</vt:lpstr>
      <vt:lpstr>PowerPoint Presentation</vt:lpstr>
      <vt:lpstr>EDA - Train Dataset</vt:lpstr>
      <vt:lpstr>EDA -        Missing Data                                      Outlier</vt:lpstr>
      <vt:lpstr>EDA - Gender</vt:lpstr>
      <vt:lpstr>EDA - Distribution Ages</vt:lpstr>
      <vt:lpstr>EDA - Failure to Pay / Age Group</vt:lpstr>
      <vt:lpstr>EDA - Outlier</vt:lpstr>
      <vt:lpstr>EDA - Outlier</vt:lpstr>
      <vt:lpstr>EDA - Outlier</vt:lpstr>
      <vt:lpstr>EDA - Outlier</vt:lpstr>
      <vt:lpstr>EDA - Outlier</vt:lpstr>
      <vt:lpstr>EDA - Outlier</vt:lpstr>
      <vt:lpstr>EDA - Outlier</vt:lpstr>
      <vt:lpstr>EDA - Outlier</vt:lpstr>
      <vt:lpstr>EDA - Distribution</vt:lpstr>
      <vt:lpstr>EDA - Distribution</vt:lpstr>
      <vt:lpstr>EDA - Distribution</vt:lpstr>
      <vt:lpstr>EDA - Has House</vt:lpstr>
      <vt:lpstr>Data Preprocessing</vt:lpstr>
      <vt:lpstr>Feature Engineering-Primary training set</vt:lpstr>
      <vt:lpstr>Feature Engineering-Auxiliary training set </vt:lpstr>
      <vt:lpstr>Models</vt:lpstr>
      <vt:lpstr>Logistic Regression</vt:lpstr>
      <vt:lpstr>KNN</vt:lpstr>
      <vt:lpstr>SVM</vt:lpstr>
      <vt:lpstr>XGBoost</vt:lpstr>
      <vt:lpstr>TabNetClassifier</vt:lpstr>
      <vt:lpstr>LGBM</vt:lpstr>
      <vt:lpstr>Model Comparison Chart</vt:lpstr>
      <vt:lpstr>Future Considerations/Next Steps</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MSI-NB</dc:creator>
  <cp:lastModifiedBy>YAN Guanru</cp:lastModifiedBy>
  <cp:revision>1</cp:revision>
  <dcterms:modified xsi:type="dcterms:W3CDTF">2024-10-13T07:34:13Z</dcterms:modified>
</cp:coreProperties>
</file>