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handoutMasterIdLst>
    <p:handoutMasterId r:id="rId26"/>
  </p:handoutMasterIdLst>
  <p:sldIdLst>
    <p:sldId id="267" r:id="rId2"/>
    <p:sldId id="269" r:id="rId3"/>
    <p:sldId id="259" r:id="rId4"/>
    <p:sldId id="260" r:id="rId5"/>
    <p:sldId id="258" r:id="rId6"/>
    <p:sldId id="261" r:id="rId7"/>
    <p:sldId id="272" r:id="rId8"/>
    <p:sldId id="271" r:id="rId9"/>
    <p:sldId id="263" r:id="rId10"/>
    <p:sldId id="264" r:id="rId11"/>
    <p:sldId id="265" r:id="rId12"/>
    <p:sldId id="266" r:id="rId13"/>
    <p:sldId id="273" r:id="rId14"/>
    <p:sldId id="274" r:id="rId15"/>
    <p:sldId id="276" r:id="rId16"/>
    <p:sldId id="275" r:id="rId17"/>
    <p:sldId id="285" r:id="rId18"/>
    <p:sldId id="284" r:id="rId19"/>
    <p:sldId id="277" r:id="rId20"/>
    <p:sldId id="283" r:id="rId21"/>
    <p:sldId id="280" r:id="rId22"/>
    <p:sldId id="278" r:id="rId23"/>
    <p:sldId id="282" r:id="rId24"/>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D4796"/>
    <a:srgbClr val="63DFB0"/>
    <a:srgbClr val="B42028"/>
    <a:srgbClr val="6085FC"/>
    <a:srgbClr val="134FA1"/>
    <a:srgbClr val="B72028"/>
    <a:srgbClr val="DBB9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06" autoAdjust="0"/>
    <p:restoredTop sz="95261" autoAdjust="0"/>
  </p:normalViewPr>
  <p:slideViewPr>
    <p:cSldViewPr showGuides="1">
      <p:cViewPr varScale="1">
        <p:scale>
          <a:sx n="109" d="100"/>
          <a:sy n="109" d="100"/>
        </p:scale>
        <p:origin x="200" y="43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94" d="100"/>
          <a:sy n="94" d="100"/>
        </p:scale>
        <p:origin x="2128"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noEditPoints="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7970B397-3429-9B43-9DE9-7FC36A23BF02}" type="datetimeFigureOut">
              <a:rPr lang="en-US" smtClean="0"/>
              <a:t>3/13/18</a:t>
            </a:fld>
            <a:endParaRPr lang="en-US"/>
          </a:p>
        </p:txBody>
      </p:sp>
      <p:sp>
        <p:nvSpPr>
          <p:cNvPr id="4" name="Footer Placeholder 3"/>
          <p:cNvSpPr>
            <a:spLocks noGrp="1" noEditPoints="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noEditPoints="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D95FD5C7-F256-E34C-96FA-EFBC4374FEBD}"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noEditPoints="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A0B11663-477C-0941-8108-B7ADFF0DB218}" type="datetimeFigureOut">
              <a:rPr lang="en-US" smtClean="0"/>
              <a:t>3/13/18</a:t>
            </a:fld>
            <a:endParaRPr lang="en-US"/>
          </a:p>
        </p:txBody>
      </p:sp>
      <p:sp>
        <p:nvSpPr>
          <p:cNvPr id="4" name="Slide Image Placeholder 3"/>
          <p:cNvSpPr>
            <a:spLocks noGrp="1" noRot="1" noChangeAspect="1" noEditPoints="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noEditPoints="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noEditPoints="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BF1E4909-0F57-8042-95B1-99448E3B86F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txBody>
          <a:bodyPr/>
          <a:lstStyle/>
          <a:p>
            <a:endParaRPr/>
          </a:p>
        </p:txBody>
      </p:sp>
      <p:sp>
        <p:nvSpPr>
          <p:cNvPr id="3" name="Notes Placeholder 4"/>
          <p:cNvSpPr>
            <a:spLocks noGrp="1" noEditPoints="1"/>
          </p:cNvSpPr>
          <p:nvPr>
            <p:ph type="body" idx="3"/>
          </p:nvPr>
        </p:nvSpPr>
        <p:spPr/>
        <p:txBody>
          <a:bodyPr/>
          <a:lstStyle/>
          <a:p>
            <a:endParaRPr lang="en-US"/>
          </a:p>
        </p:txBody>
      </p:sp>
      <p:sp>
        <p:nvSpPr>
          <p:cNvPr id="4" name="Slide Number Placeholder 6"/>
          <p:cNvSpPr>
            <a:spLocks noGrp="1" noEditPoints="1"/>
          </p:cNvSpPr>
          <p:nvPr>
            <p:ph type="sldNum" sz="quarter" idx="5"/>
          </p:nvPr>
        </p:nvSpPr>
        <p:spPr/>
        <p:txBody>
          <a:bodyPr/>
          <a:lstStyle/>
          <a:p>
            <a:fld id="{89BD76AB-42B5-4573-815D-D6D2736A2718}"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p:txBody>
          <a:bodyPr/>
          <a:lstStyle/>
          <a:p>
            <a:endParaRPr/>
          </a:p>
        </p:txBody>
      </p:sp>
      <p:sp>
        <p:nvSpPr>
          <p:cNvPr id="3" name="Notes Placeholder 2"/>
          <p:cNvSpPr>
            <a:spLocks noGrp="1" noEditPoints="1"/>
          </p:cNvSpPr>
          <p:nvPr>
            <p:ph type="body" idx="1"/>
          </p:nvPr>
        </p:nvSpPr>
        <p:spPr/>
        <p:txBody>
          <a:bodyPr/>
          <a:lstStyle/>
          <a:p>
            <a:endParaRPr lang="en-US" dirty="0"/>
          </a:p>
        </p:txBody>
      </p:sp>
      <p:sp>
        <p:nvSpPr>
          <p:cNvPr id="4" name="Slide Number Placeholder 3"/>
          <p:cNvSpPr>
            <a:spLocks noGrp="1" noEditPoints="1"/>
          </p:cNvSpPr>
          <p:nvPr>
            <p:ph type="sldNum" sz="quarter" idx="10"/>
          </p:nvPr>
        </p:nvSpPr>
        <p:spPr/>
        <p:txBody>
          <a:bodyPr/>
          <a:lstStyle/>
          <a:p>
            <a:fld id="{BF1E4909-0F57-8042-95B1-99448E3B86FF}"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p:txBody>
          <a:bodyPr/>
          <a:lstStyle/>
          <a:p>
            <a:endParaRPr/>
          </a:p>
        </p:txBody>
      </p:sp>
      <p:sp>
        <p:nvSpPr>
          <p:cNvPr id="3" name="Notes Placeholder 2"/>
          <p:cNvSpPr>
            <a:spLocks noGrp="1" noEditPoints="1"/>
          </p:cNvSpPr>
          <p:nvPr>
            <p:ph type="body" idx="1"/>
          </p:nvPr>
        </p:nvSpPr>
        <p:spPr/>
        <p:txBody>
          <a:bodyPr/>
          <a:lstStyle/>
          <a:p>
            <a:endParaRPr lang="zh-CN" dirty="0"/>
          </a:p>
        </p:txBody>
      </p:sp>
      <p:sp>
        <p:nvSpPr>
          <p:cNvPr id="4" name="Slide Number Placeholder 3"/>
          <p:cNvSpPr>
            <a:spLocks noGrp="1" noEditPoints="1"/>
          </p:cNvSpPr>
          <p:nvPr>
            <p:ph type="sldNum" sz="quarter" idx="10"/>
          </p:nvPr>
        </p:nvSpPr>
        <p:spPr/>
        <p:txBody>
          <a:bodyPr/>
          <a:lstStyle/>
          <a:p>
            <a:fld id="{BF1E4909-0F57-8042-95B1-99448E3B86FF}" type="slidenum">
              <a:rPr lang="en-US" smtClean="0"/>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EditPoints="1"/>
          </p:cNvSpPr>
          <p:nvPr>
            <p:ph type="sldImg"/>
          </p:nvPr>
        </p:nvSpPr>
        <p:spPr/>
        <p:txBody>
          <a:bodyPr/>
          <a:lstStyle/>
          <a:p>
            <a:endParaRPr/>
          </a:p>
        </p:txBody>
      </p:sp>
      <p:sp>
        <p:nvSpPr>
          <p:cNvPr id="3" name="备注占位符 2"/>
          <p:cNvSpPr>
            <a:spLocks noGrp="1" noEditPoints="1"/>
          </p:cNvSpPr>
          <p:nvPr>
            <p:ph type="body" idx="1"/>
          </p:nvPr>
        </p:nvSpPr>
        <p:spPr/>
        <p:txBody>
          <a:bodyPr/>
          <a:lstStyle/>
          <a:p>
            <a:pPr marL="0" indent="0" algn="l" defTabSz="457200" rtl="0" eaLnBrk="1" fontAlgn="auto" latinLnBrk="0" hangingPunct="1">
              <a:lnSpc>
                <a:spcPct val="100000"/>
              </a:lnSpc>
              <a:spcBef>
                <a:spcPts val="0"/>
              </a:spcBef>
              <a:spcAft>
                <a:spcPts val="0"/>
              </a:spcAft>
              <a:buSzPct val="100000"/>
              <a:buFontTx/>
              <a:buNone/>
            </a:pPr>
            <a:r>
              <a:rPr kumimoji="1" lang="en-US" dirty="0"/>
              <a:t>We</a:t>
            </a:r>
            <a:r>
              <a:rPr kumimoji="1" lang="zh-CN" dirty="0"/>
              <a:t> </a:t>
            </a:r>
            <a:r>
              <a:rPr kumimoji="1" lang="en-US" dirty="0"/>
              <a:t>obtain</a:t>
            </a:r>
            <a:r>
              <a:rPr kumimoji="1" lang="en-US" baseline="0" dirty="0"/>
              <a:t> a new feature word score, word score is the </a:t>
            </a:r>
            <a:r>
              <a:rPr lang="en-US" sz="1200" b="1" i="1" dirty="0">
                <a:solidFill>
                  <a:prstClr val="black"/>
                </a:solidFill>
              </a:rPr>
              <a:t>Average star of the reviews containing the word after</a:t>
            </a:r>
            <a:r>
              <a:rPr lang="en-US" sz="1200" b="1" i="1" baseline="0" dirty="0">
                <a:solidFill>
                  <a:prstClr val="black"/>
                </a:solidFill>
              </a:rPr>
              <a:t> standardization. This left image is the histogram of all the words in our train set. As we can see, most of the words are concentrated around 0, which does not provide much information about interpreting review stars. However, after selecting the 5800 bottom right words mentioned before, we see an obvious bimodal distribution. Some of the words are negative while some are positive. We think this result is very useful for the following analysis.</a:t>
            </a:r>
            <a:endParaRPr lang="en-US" dirty="0"/>
          </a:p>
          <a:p>
            <a:endParaRPr kumimoji="1" lang="zh-CN" dirty="0"/>
          </a:p>
        </p:txBody>
      </p:sp>
      <p:sp>
        <p:nvSpPr>
          <p:cNvPr id="4" name="幻灯片编号占位符 3"/>
          <p:cNvSpPr>
            <a:spLocks noGrp="1" noEditPoints="1"/>
          </p:cNvSpPr>
          <p:nvPr>
            <p:ph type="sldNum" sz="quarter" idx="10"/>
          </p:nvPr>
        </p:nvSpPr>
        <p:spPr/>
        <p:txBody>
          <a:bodyPr/>
          <a:lstStyle/>
          <a:p>
            <a:fld id="{BF1E4909-0F57-8042-95B1-99448E3B86FF}" type="slidenum">
              <a:rPr lang="en-US" smtClean="0"/>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EditPoints="1"/>
          </p:cNvSpPr>
          <p:nvPr>
            <p:ph type="sldImg"/>
          </p:nvPr>
        </p:nvSpPr>
        <p:spPr/>
        <p:txBody>
          <a:bodyPr/>
          <a:lstStyle/>
          <a:p>
            <a:endParaRPr/>
          </a:p>
        </p:txBody>
      </p:sp>
      <p:sp>
        <p:nvSpPr>
          <p:cNvPr id="3" name="备注占位符 2"/>
          <p:cNvSpPr>
            <a:spLocks noGrp="1" noEditPoints="1"/>
          </p:cNvSpPr>
          <p:nvPr>
            <p:ph type="body" idx="1"/>
          </p:nvPr>
        </p:nvSpPr>
        <p:spPr/>
        <p:txBody>
          <a:bodyPr/>
          <a:lstStyle/>
          <a:p>
            <a:pPr marL="0" indent="0" algn="l" defTabSz="457200" rtl="0" eaLnBrk="1" fontAlgn="auto" latinLnBrk="0" hangingPunct="1">
              <a:lnSpc>
                <a:spcPct val="100000"/>
              </a:lnSpc>
              <a:spcBef>
                <a:spcPts val="0"/>
              </a:spcBef>
              <a:spcAft>
                <a:spcPts val="0"/>
              </a:spcAft>
              <a:buSzPct val="100000"/>
              <a:buFontTx/>
              <a:buNone/>
            </a:pPr>
            <a:r>
              <a:rPr kumimoji="1" lang="en-US" dirty="0"/>
              <a:t>This is a word cloud of each star rate.</a:t>
            </a:r>
            <a:r>
              <a:rPr lang="en-US" dirty="0"/>
              <a:t> The size of each word indicates its frequency. There</a:t>
            </a:r>
            <a:r>
              <a:rPr lang="en-US" baseline="0" dirty="0"/>
              <a:t> is an interesting finding that the words in star5 are extremely large. Overall speaking,</a:t>
            </a:r>
            <a:r>
              <a:rPr lang="en-US" dirty="0"/>
              <a:t> Extreme reviews are all alike, while neutral reviews contain more information.</a:t>
            </a:r>
          </a:p>
          <a:p>
            <a:endParaRPr kumimoji="1" lang="zh-CN" dirty="0"/>
          </a:p>
        </p:txBody>
      </p:sp>
      <p:sp>
        <p:nvSpPr>
          <p:cNvPr id="4" name="幻灯片编号占位符 3"/>
          <p:cNvSpPr>
            <a:spLocks noGrp="1" noEditPoints="1"/>
          </p:cNvSpPr>
          <p:nvPr>
            <p:ph type="sldNum" sz="quarter" idx="10"/>
          </p:nvPr>
        </p:nvSpPr>
        <p:spPr/>
        <p:txBody>
          <a:bodyPr/>
          <a:lstStyle/>
          <a:p>
            <a:fld id="{BF1E4909-0F57-8042-95B1-99448E3B86FF}" type="slidenum">
              <a:rPr lang="en-US" smtClean="0"/>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EditPoints="1"/>
          </p:cNvSpPr>
          <p:nvPr>
            <p:ph type="sldImg"/>
          </p:nvPr>
        </p:nvSpPr>
        <p:spPr/>
        <p:txBody>
          <a:bodyPr/>
          <a:lstStyle/>
          <a:p>
            <a:endParaRPr/>
          </a:p>
        </p:txBody>
      </p:sp>
      <p:sp>
        <p:nvSpPr>
          <p:cNvPr id="3" name="备注占位符 2"/>
          <p:cNvSpPr>
            <a:spLocks noGrp="1" noEditPoints="1"/>
          </p:cNvSpPr>
          <p:nvPr>
            <p:ph type="body" idx="1"/>
          </p:nvPr>
        </p:nvSpPr>
        <p:spPr/>
        <p:txBody>
          <a:bodyPr/>
          <a:lstStyle/>
          <a:p>
            <a:r>
              <a:rPr kumimoji="1" lang="en-US" dirty="0"/>
              <a:t>In our future analysis, we would like to transfer the raw review text into a score vector, obtain some features based on the</a:t>
            </a:r>
            <a:r>
              <a:rPr kumimoji="1" lang="en-US" baseline="0" dirty="0"/>
              <a:t> score vectors and interpret a final model.</a:t>
            </a:r>
          </a:p>
          <a:p>
            <a:r>
              <a:rPr kumimoji="1" lang="en-US" baseline="0" dirty="0"/>
              <a:t>Also, we will try to use other </a:t>
            </a:r>
            <a:r>
              <a:rPr lang="en-US" dirty="0"/>
              <a:t>machine learning methods to build high accuracy models.</a:t>
            </a:r>
            <a:endParaRPr kumimoji="1" lang="zh-CN" dirty="0"/>
          </a:p>
          <a:p>
            <a:endParaRPr kumimoji="1" lang="zh-CN" dirty="0"/>
          </a:p>
        </p:txBody>
      </p:sp>
      <p:sp>
        <p:nvSpPr>
          <p:cNvPr id="4" name="幻灯片编号占位符 3"/>
          <p:cNvSpPr>
            <a:spLocks noGrp="1" noEditPoints="1"/>
          </p:cNvSpPr>
          <p:nvPr>
            <p:ph type="sldNum" sz="quarter" idx="10"/>
          </p:nvPr>
        </p:nvSpPr>
        <p:spPr/>
        <p:txBody>
          <a:bodyPr/>
          <a:lstStyle/>
          <a:p>
            <a:fld id="{BF1E4909-0F57-8042-95B1-99448E3B86FF}" type="slidenum">
              <a:rPr lang="en-US" smtClean="0"/>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p:cNvSpPr/>
          <p:nvPr userDrawn="1"/>
        </p:nvSpPr>
        <p:spPr>
          <a:xfrm>
            <a:off x="0" y="0"/>
            <a:ext cx="12192000" cy="1676400"/>
          </a:xfrm>
          <a:prstGeom prst="rect">
            <a:avLst/>
          </a:prstGeom>
          <a:solidFill>
            <a:srgbClr val="B42028"/>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horzOverflow="overflow" vert="horz" wrap="square" lIns="45720" tIns="45720" rIns="45720" bIns="45720" rtlCol="0" anchor="ctr">
            <a:noAutofit/>
          </a:bodyPr>
          <a:lstStyle/>
          <a:p>
            <a:pPr algn="ctr">
              <a:lnSpc>
                <a:spcPct val="90000"/>
              </a:lnSpc>
            </a:pPr>
            <a:endParaRPr lang="en-US" dirty="0">
              <a:solidFill>
                <a:schemeClr val="tx1"/>
              </a:solidFill>
            </a:endParaRPr>
          </a:p>
        </p:txBody>
      </p:sp>
      <p:sp>
        <p:nvSpPr>
          <p:cNvPr id="2" name="Title 1"/>
          <p:cNvSpPr>
            <a:spLocks noGrp="1" noEditPoints="1"/>
          </p:cNvSpPr>
          <p:nvPr>
            <p:ph type="ctrTitle"/>
          </p:nvPr>
        </p:nvSpPr>
        <p:spPr>
          <a:xfrm>
            <a:off x="256032" y="254995"/>
            <a:ext cx="11402568" cy="618965"/>
          </a:xfrm>
        </p:spPr>
        <p:txBody>
          <a:bodyPr/>
          <a:lstStyle>
            <a:lvl1pPr algn="l">
              <a:defRPr sz="4000">
                <a:solidFill>
                  <a:schemeClr val="bg1"/>
                </a:solidFill>
                <a:latin typeface="Arial" pitchFamily="34" charset="0"/>
                <a:cs typeface="Arial" pitchFamily="34" charset="0"/>
              </a:defRPr>
            </a:lvl1pPr>
          </a:lstStyle>
          <a:p>
            <a:r>
              <a:rPr lang="en-US" dirty="0"/>
              <a:t>Click to edit Master title style</a:t>
            </a:r>
          </a:p>
        </p:txBody>
      </p:sp>
      <p:sp>
        <p:nvSpPr>
          <p:cNvPr id="3" name="Subtitle 2"/>
          <p:cNvSpPr>
            <a:spLocks noGrp="1" noEditPoints="1"/>
          </p:cNvSpPr>
          <p:nvPr>
            <p:ph type="subTitle" idx="1"/>
          </p:nvPr>
        </p:nvSpPr>
        <p:spPr>
          <a:xfrm>
            <a:off x="256032" y="2581382"/>
            <a:ext cx="11402568" cy="3819418"/>
          </a:xfrm>
        </p:spPr>
        <p:txBody>
          <a:bodyPr/>
          <a:lstStyle>
            <a:lvl1pPr marL="0" indent="0" algn="l">
              <a:buNone/>
              <a:defRPr sz="240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US" dirty="0"/>
          </a:p>
        </p:txBody>
      </p:sp>
      <p:cxnSp>
        <p:nvCxnSpPr>
          <p:cNvPr id="6" name="Straight Connector 5"/>
          <p:cNvCxnSpPr/>
          <p:nvPr userDrawn="1"/>
        </p:nvCxnSpPr>
        <p:spPr>
          <a:xfrm>
            <a:off x="-76200" y="1676400"/>
            <a:ext cx="12268200" cy="0"/>
          </a:xfrm>
          <a:prstGeom prst="line">
            <a:avLst/>
          </a:prstGeom>
          <a:ln w="38100">
            <a:solidFill>
              <a:srgbClr val="DBB992"/>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a:srcRect/>
          <a:stretch>
            <a:fillRect/>
          </a:stretch>
        </p:blipFill>
        <p:spPr>
          <a:xfrm>
            <a:off x="10896600" y="-228600"/>
            <a:ext cx="1143000" cy="20574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256032" y="256032"/>
            <a:ext cx="11515053" cy="487084"/>
          </a:xfrm>
        </p:spPr>
        <p:txBody>
          <a:bodyPr/>
          <a:lstStyle/>
          <a:p>
            <a:r>
              <a:rPr lang="en-US" dirty="0"/>
              <a:t>Click to edit Master title style</a:t>
            </a:r>
          </a:p>
        </p:txBody>
      </p:sp>
      <p:sp>
        <p:nvSpPr>
          <p:cNvPr id="3" name="Content Placeholder 2"/>
          <p:cNvSpPr>
            <a:spLocks noGrp="1" noEditPoints="1"/>
          </p:cNvSpPr>
          <p:nvPr>
            <p:ph idx="1"/>
          </p:nvPr>
        </p:nvSpPr>
        <p:spPr>
          <a:xfrm>
            <a:off x="268224" y="1443386"/>
            <a:ext cx="11523520" cy="4195415"/>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marL="1482725" indent="-222250">
              <a:buFont typeface="Arial" pitchFamily="34" charset="0"/>
              <a:buChar char="•"/>
              <a:defRPr>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251183" y="256032"/>
            <a:ext cx="11504904" cy="487084"/>
          </a:xfrm>
        </p:spPr>
        <p:txBody>
          <a:bodyPr/>
          <a:lstStyle>
            <a:lvl1pPr>
              <a:defRPr/>
            </a:lvl1pPr>
          </a:lstStyle>
          <a:p>
            <a:r>
              <a:rPr lang="en-US"/>
              <a:t>Click to edit Master title style</a:t>
            </a:r>
          </a:p>
        </p:txBody>
      </p:sp>
      <p:sp>
        <p:nvSpPr>
          <p:cNvPr id="3" name="Text Placeholder 2"/>
          <p:cNvSpPr>
            <a:spLocks noGrp="1" noEditPoints="1"/>
          </p:cNvSpPr>
          <p:nvPr>
            <p:ph type="body" idx="1"/>
          </p:nvPr>
        </p:nvSpPr>
        <p:spPr>
          <a:xfrm>
            <a:off x="261264" y="1444752"/>
            <a:ext cx="5590037" cy="821190"/>
          </a:xfrm>
        </p:spPr>
        <p:txBody>
          <a:bodyPr anchor="b"/>
          <a:lstStyle>
            <a:lvl1pPr marL="0" indent="0">
              <a:buNone/>
              <a:defRPr sz="2400" b="1">
                <a:solidFill>
                  <a:schemeClr val="tx1">
                    <a:lumMod val="95000"/>
                    <a:lumOff val="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noEditPoints="1"/>
          </p:cNvSpPr>
          <p:nvPr>
            <p:ph sz="half" idx="2"/>
          </p:nvPr>
        </p:nvSpPr>
        <p:spPr>
          <a:xfrm>
            <a:off x="261264" y="2270334"/>
            <a:ext cx="5590037" cy="3674610"/>
          </a:xfrm>
        </p:spPr>
        <p:txBody>
          <a:bodyPr/>
          <a:lstStyle>
            <a:lvl1pPr>
              <a:defRPr sz="2400"/>
            </a:lvl1pPr>
            <a:lvl2pPr>
              <a:defRPr sz="2000"/>
            </a:lvl2pPr>
            <a:lvl3pPr>
              <a:defRPr sz="1800"/>
            </a:lvl3pPr>
            <a:lvl4pPr>
              <a:defRPr sz="1600"/>
            </a:lvl4pPr>
            <a:lvl5pPr marL="1482725" indent="-222250">
              <a:buFont typeface="Arial" pitchFamily="34" charset="0"/>
              <a:buChar cha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noEditPoints="1"/>
          </p:cNvSpPr>
          <p:nvPr>
            <p:ph type="body" sz="quarter" idx="3"/>
          </p:nvPr>
        </p:nvSpPr>
        <p:spPr>
          <a:xfrm>
            <a:off x="6193368" y="1444752"/>
            <a:ext cx="5592233" cy="821190"/>
          </a:xfrm>
        </p:spPr>
        <p:txBody>
          <a:bodyPr anchor="b"/>
          <a:lstStyle>
            <a:lvl1pPr marL="0" indent="0">
              <a:buNone/>
              <a:defRPr sz="2400" b="1">
                <a:solidFill>
                  <a:schemeClr val="tx1">
                    <a:lumMod val="95000"/>
                    <a:lumOff val="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noEditPoints="1"/>
          </p:cNvSpPr>
          <p:nvPr>
            <p:ph sz="quarter" idx="4"/>
          </p:nvPr>
        </p:nvSpPr>
        <p:spPr>
          <a:xfrm>
            <a:off x="6193368" y="2270334"/>
            <a:ext cx="5592233" cy="3674610"/>
          </a:xfrm>
        </p:spPr>
        <p:txBody>
          <a:bodyPr/>
          <a:lstStyle>
            <a:lvl1pPr>
              <a:defRPr sz="2400"/>
            </a:lvl1pPr>
            <a:lvl2pPr>
              <a:defRPr sz="2000"/>
            </a:lvl2pPr>
            <a:lvl3pPr>
              <a:defRPr sz="1800"/>
            </a:lvl3pPr>
            <a:lvl4pPr>
              <a:defRPr sz="1600"/>
            </a:lvl4pPr>
            <a:lvl5pPr marL="1482725" indent="-222250">
              <a:defRPr lang="en-US" sz="18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Section divider">
    <p:spTree>
      <p:nvGrpSpPr>
        <p:cNvPr id="1" name=""/>
        <p:cNvGrpSpPr/>
        <p:nvPr/>
      </p:nvGrpSpPr>
      <p:grpSpPr>
        <a:xfrm>
          <a:off x="0" y="0"/>
          <a:ext cx="0" cy="0"/>
          <a:chOff x="0" y="0"/>
          <a:chExt cx="0" cy="0"/>
        </a:xfrm>
      </p:grpSpPr>
      <p:sp>
        <p:nvSpPr>
          <p:cNvPr id="3" name="Rectangle 2"/>
          <p:cNvSpPr/>
          <p:nvPr userDrawn="1"/>
        </p:nvSpPr>
        <p:spPr bwMode="auto">
          <a:xfrm>
            <a:off x="7721600" y="0"/>
            <a:ext cx="4486861" cy="6858000"/>
          </a:xfrm>
          <a:prstGeom prst="rect">
            <a:avLst/>
          </a:prstGeom>
          <a:solidFill>
            <a:schemeClr val="bg2"/>
          </a:solidFill>
          <a:ln w="9525" cap="flat" cmpd="sng" algn="ctr">
            <a:noFill/>
            <a:prstDash val="solid"/>
            <a:round/>
            <a:headEnd type="none" w="med" len="med"/>
            <a:tailEnd type="none" w="med" len="med"/>
          </a:ln>
          <a:effectLst/>
        </p:spPr>
        <p:txBody>
          <a:bodyPr/>
          <a:lstStyle/>
          <a:p>
            <a:pPr eaLnBrk="0" hangingPunct="0"/>
            <a:endParaRPr lang="en-US">
              <a:latin typeface="Arial" pitchFamily="34" charset="0"/>
              <a:cs typeface="Arial" pitchFamily="34" charset="0"/>
            </a:endParaRPr>
          </a:p>
        </p:txBody>
      </p:sp>
      <p:sp>
        <p:nvSpPr>
          <p:cNvPr id="2" name="Title 1"/>
          <p:cNvSpPr>
            <a:spLocks noGrp="1" noEditPoints="1"/>
          </p:cNvSpPr>
          <p:nvPr>
            <p:ph type="title"/>
          </p:nvPr>
        </p:nvSpPr>
        <p:spPr>
          <a:xfrm>
            <a:off x="257847" y="253529"/>
            <a:ext cx="5215853" cy="875704"/>
          </a:xfrm>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257847" y="253529"/>
            <a:ext cx="11504904" cy="487084"/>
          </a:xfrm>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Blank">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bwMode="auto">
          <a:xfrm>
            <a:off x="245147" y="244475"/>
            <a:ext cx="11504904" cy="487084"/>
          </a:xfrm>
          <a:noFill/>
          <a:ln w="9525">
            <a:noFill/>
            <a:miter lim="800000"/>
          </a:ln>
        </p:spPr>
        <p:txBody>
          <a:bodyPr vert="horz" wrap="square" lIns="91440" tIns="45720" rIns="91440" bIns="45720" anchor="t">
            <a:spAutoFit/>
          </a:bodyPr>
          <a:lstStyle/>
          <a:p>
            <a:r>
              <a:rPr lang="en-US" dirty="0"/>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838200"/>
          </a:xfrm>
          <a:prstGeom prst="rect">
            <a:avLst/>
          </a:prstGeom>
          <a:solidFill>
            <a:srgbClr val="B42028"/>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horzOverflow="overflow" vert="horz" wrap="square" lIns="45720" tIns="45720" rIns="45720" bIns="45720" rtlCol="0" anchor="ctr">
            <a:noAutofit/>
          </a:bodyPr>
          <a:lstStyle/>
          <a:p>
            <a:pPr algn="ctr">
              <a:lnSpc>
                <a:spcPct val="90000"/>
              </a:lnSpc>
            </a:pPr>
            <a:endParaRPr lang="en-US" dirty="0">
              <a:solidFill>
                <a:schemeClr val="tx1"/>
              </a:solidFill>
            </a:endParaRPr>
          </a:p>
        </p:txBody>
      </p:sp>
      <p:sp>
        <p:nvSpPr>
          <p:cNvPr id="1026" name="Title Placeholder 1"/>
          <p:cNvSpPr>
            <a:spLocks noGrp="1" noEditPoints="1"/>
          </p:cNvSpPr>
          <p:nvPr>
            <p:ph type="title"/>
          </p:nvPr>
        </p:nvSpPr>
        <p:spPr bwMode="auto">
          <a:xfrm>
            <a:off x="245147" y="244475"/>
            <a:ext cx="11504904" cy="487084"/>
          </a:xfrm>
          <a:prstGeom prst="rect">
            <a:avLst/>
          </a:prstGeom>
          <a:noFill/>
          <a:ln w="9525">
            <a:noFill/>
            <a:miter lim="800000"/>
          </a:ln>
        </p:spPr>
        <p:txBody>
          <a:bodyPr vert="horz" wrap="square" lIns="91440" tIns="45720" rIns="91440" bIns="45720" anchor="t">
            <a:spAutoFit/>
          </a:bodyPr>
          <a:lstStyle/>
          <a:p>
            <a:r>
              <a:rPr lang="en-US" dirty="0"/>
              <a:t>Click to edit Master title style</a:t>
            </a:r>
          </a:p>
        </p:txBody>
      </p:sp>
      <p:sp>
        <p:nvSpPr>
          <p:cNvPr id="1027" name="Text Placeholder 2"/>
          <p:cNvSpPr>
            <a:spLocks noGrp="1" noEditPoints="1"/>
          </p:cNvSpPr>
          <p:nvPr>
            <p:ph type="body" idx="1"/>
          </p:nvPr>
        </p:nvSpPr>
        <p:spPr bwMode="auto">
          <a:xfrm>
            <a:off x="251584" y="1445478"/>
            <a:ext cx="11523520" cy="4040923"/>
          </a:xfrm>
          <a:prstGeom prst="rect">
            <a:avLst/>
          </a:prstGeom>
          <a:noFill/>
          <a:ln w="9525">
            <a:noFill/>
            <a:miter lim="800000"/>
          </a:ln>
        </p:spPr>
        <p:txBody>
          <a:bodyPr vert="horz" wrap="square" lIns="91440" tIns="45720" rIns="91440" bIns="45720" anchor="t">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6"/>
          <p:cNvSpPr>
            <a:spLocks noChangeArrowheads="1"/>
          </p:cNvSpPr>
          <p:nvPr/>
        </p:nvSpPr>
        <p:spPr bwMode="auto">
          <a:xfrm flipH="1">
            <a:off x="96253" y="6443883"/>
            <a:ext cx="310662" cy="462795"/>
          </a:xfrm>
          <a:prstGeom prst="rect">
            <a:avLst/>
          </a:prstGeom>
          <a:noFill/>
          <a:ln w="9525">
            <a:noFill/>
            <a:miter lim="800000"/>
          </a:ln>
          <a:effectLst/>
        </p:spPr>
        <p:txBody>
          <a:bodyPr lIns="0" tIns="0" rIns="0" bIns="0"/>
          <a:lstStyle/>
          <a:p>
            <a:pPr algn="r" defTabSz="173038">
              <a:lnSpc>
                <a:spcPct val="90000"/>
              </a:lnSpc>
              <a:tabLst>
                <a:tab pos="230188" algn="l"/>
              </a:tabLst>
            </a:pPr>
            <a:fld id="{040BB257-551A-4736-B50F-DCF1BA034C06}" type="slidenum">
              <a:rPr lang="en-US" sz="1400" b="1" smtClean="0">
                <a:solidFill>
                  <a:schemeClr val="bg1">
                    <a:lumMod val="75000"/>
                  </a:schemeClr>
                </a:solidFill>
                <a:latin typeface="Arial" pitchFamily="34" charset="0"/>
                <a:cs typeface="Arial" pitchFamily="34" charset="0"/>
              </a:rPr>
              <a:t>‹#›</a:t>
            </a:fld>
            <a:endParaRPr lang="en-US" sz="1400" b="1" dirty="0">
              <a:solidFill>
                <a:schemeClr val="bg1">
                  <a:lumMod val="75000"/>
                </a:schemeClr>
              </a:solidFill>
              <a:latin typeface="Arial" pitchFamily="34" charset="0"/>
              <a:cs typeface="Arial" pitchFamily="34" charset="0"/>
            </a:endParaRPr>
          </a:p>
        </p:txBody>
      </p:sp>
      <p:sp>
        <p:nvSpPr>
          <p:cNvPr id="14" name="Rectangle 256"/>
          <p:cNvSpPr>
            <a:spLocks noChangeArrowheads="1"/>
          </p:cNvSpPr>
          <p:nvPr userDrawn="1"/>
        </p:nvSpPr>
        <p:spPr>
          <a:xfrm>
            <a:off x="533400" y="6458082"/>
            <a:ext cx="3860800" cy="182562"/>
          </a:xfrm>
          <a:prstGeom prst="rect">
            <a:avLst/>
          </a:prstGeom>
        </p:spPr>
        <p:txBody>
          <a:bodyPr anchor="ctr"/>
          <a:lstStyle/>
          <a:p>
            <a:pPr algn="l"/>
            <a:r>
              <a:rPr lang="en-US" sz="1000" dirty="0">
                <a:solidFill>
                  <a:srgbClr val="BFBFBF"/>
                </a:solidFill>
                <a:latin typeface="Arial" pitchFamily="34" charset="0"/>
                <a:cs typeface="Arial" pitchFamily="34" charset="0"/>
              </a:rPr>
              <a:t>Mar</a:t>
            </a:r>
            <a:r>
              <a:rPr lang="zh-CN" sz="1000" baseline="0" dirty="0">
                <a:solidFill>
                  <a:srgbClr val="BFBFBF"/>
                </a:solidFill>
                <a:latin typeface="Arial" pitchFamily="34" charset="0"/>
                <a:cs typeface="Arial" pitchFamily="34" charset="0"/>
              </a:rPr>
              <a:t> </a:t>
            </a:r>
            <a:r>
              <a:rPr lang="en-US" sz="1000" baseline="0" dirty="0">
                <a:solidFill>
                  <a:srgbClr val="BFBFBF"/>
                </a:solidFill>
                <a:latin typeface="Arial" pitchFamily="34" charset="0"/>
                <a:cs typeface="Arial" pitchFamily="34" charset="0"/>
              </a:rPr>
              <a:t>7</a:t>
            </a:r>
            <a:r>
              <a:rPr lang="en-US" sz="1000" dirty="0">
                <a:solidFill>
                  <a:srgbClr val="BFBFBF"/>
                </a:solidFill>
                <a:latin typeface="Arial" pitchFamily="34" charset="0"/>
                <a:cs typeface="Arial" pitchFamily="34" charset="0"/>
              </a:rPr>
              <a:t>, 2018</a:t>
            </a:r>
          </a:p>
        </p:txBody>
      </p:sp>
      <p:pic>
        <p:nvPicPr>
          <p:cNvPr id="4" name="Picture 3"/>
          <p:cNvPicPr>
            <a:picLocks noChangeAspect="1"/>
          </p:cNvPicPr>
          <p:nvPr userDrawn="1"/>
        </p:nvPicPr>
        <p:blipFill>
          <a:blip r:embed="rId8"/>
          <a:srcRect/>
          <a:stretch>
            <a:fillRect/>
          </a:stretch>
        </p:blipFill>
        <p:spPr>
          <a:xfrm>
            <a:off x="10515600" y="6317782"/>
            <a:ext cx="1579418" cy="540218"/>
          </a:xfrm>
          <a:prstGeom prst="rect">
            <a:avLst/>
          </a:prstGeom>
        </p:spPr>
      </p:pic>
      <p:cxnSp>
        <p:nvCxnSpPr>
          <p:cNvPr id="6" name="Straight Connector 5"/>
          <p:cNvCxnSpPr/>
          <p:nvPr userDrawn="1"/>
        </p:nvCxnSpPr>
        <p:spPr>
          <a:xfrm>
            <a:off x="-76200" y="838200"/>
            <a:ext cx="12268200" cy="0"/>
          </a:xfrm>
          <a:prstGeom prst="line">
            <a:avLst/>
          </a:prstGeom>
          <a:ln w="38100">
            <a:solidFill>
              <a:srgbClr val="DBB99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p:txStyles>
    <p:titleStyle>
      <a:lvl1pPr algn="l" rtl="0" eaLnBrk="1" fontAlgn="base" hangingPunct="1">
        <a:lnSpc>
          <a:spcPct val="85000"/>
        </a:lnSpc>
        <a:spcBef>
          <a:spcPct val="0"/>
        </a:spcBef>
        <a:spcAft>
          <a:spcPct val="0"/>
        </a:spcAft>
        <a:defRPr lang="en-US" sz="3000" b="1" kern="1200" dirty="0">
          <a:solidFill>
            <a:schemeClr val="bg1"/>
          </a:solidFill>
          <a:latin typeface="+mj-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2"/>
        </a:buClr>
        <a:buFont typeface="Arial" pitchFamily="34" charset="0"/>
        <a:buChar char="•"/>
        <a:defRPr sz="28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2"/>
        </a:buClr>
        <a:buFont typeface="Arial" pitchFamily="34" charset="0"/>
        <a:buChar char="–"/>
        <a:defRPr sz="24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2"/>
        </a:buClr>
        <a:buFont typeface="Arial" pitchFamily="34" charset="0"/>
        <a:buChar char="•"/>
        <a:defRPr sz="20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2"/>
        </a:buClr>
        <a:buFont typeface="Arial" pitchFamily="34" charset="0"/>
        <a:buChar char="–"/>
        <a:defRPr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232384" y="447782"/>
            <a:ext cx="11402568" cy="724470"/>
          </a:xfrm>
        </p:spPr>
        <p:txBody>
          <a:bodyPr/>
          <a:lstStyle/>
          <a:p>
            <a:r>
              <a:rPr lang="en-US" sz="4800" dirty="0"/>
              <a:t>Yelp Data Challenge</a:t>
            </a:r>
            <a:endParaRPr lang="zh-CN" sz="4800" dirty="0"/>
          </a:p>
        </p:txBody>
      </p:sp>
      <p:sp>
        <p:nvSpPr>
          <p:cNvPr id="3" name="Subtitle 2"/>
          <p:cNvSpPr>
            <a:spLocks noGrp="1" noEditPoints="1"/>
          </p:cNvSpPr>
          <p:nvPr>
            <p:ph type="subTitle" idx="1"/>
          </p:nvPr>
        </p:nvSpPr>
        <p:spPr>
          <a:xfrm>
            <a:off x="256032" y="2590800"/>
            <a:ext cx="11402568" cy="3819418"/>
          </a:xfrm>
        </p:spPr>
        <p:txBody>
          <a:bodyPr/>
          <a:lstStyle/>
          <a:p>
            <a:r>
              <a:rPr lang="en-US" sz="3200" dirty="0"/>
              <a:t>Wednesday Group 5</a:t>
            </a:r>
          </a:p>
          <a:p>
            <a:endParaRPr lang="en-US" sz="3200" dirty="0"/>
          </a:p>
          <a:p>
            <a:r>
              <a:rPr lang="en-US" sz="3200" dirty="0" err="1"/>
              <a:t>Guanxu</a:t>
            </a:r>
            <a:r>
              <a:rPr lang="en-US" sz="3200" dirty="0"/>
              <a:t> Su, </a:t>
            </a:r>
            <a:r>
              <a:rPr lang="en-US" sz="3200" dirty="0" err="1"/>
              <a:t>Shurong</a:t>
            </a:r>
            <a:r>
              <a:rPr lang="en-US" sz="3200" dirty="0"/>
              <a:t> Gu, </a:t>
            </a:r>
            <a:r>
              <a:rPr lang="en-US" sz="3200" dirty="0" err="1"/>
              <a:t>Yuwei</a:t>
            </a:r>
            <a:r>
              <a:rPr lang="en-US" sz="3200" dirty="0"/>
              <a:t> Sun</a:t>
            </a:r>
            <a:endParaRPr lang="zh-CN" sz="3200" dirty="0"/>
          </a:p>
        </p:txBody>
      </p:sp>
      <p:pic>
        <p:nvPicPr>
          <p:cNvPr id="1028" name="Picture 4" descr="Image result for yelp"/>
          <p:cNvPicPr>
            <a:picLocks noChangeAspect="1" noChangeArrowheads="1"/>
          </p:cNvPicPr>
          <p:nvPr/>
        </p:nvPicPr>
        <p:blipFill>
          <a:blip r:embed="rId3"/>
          <a:srcRect/>
          <a:stretch>
            <a:fillRect/>
          </a:stretch>
        </p:blipFill>
        <p:spPr bwMode="auto">
          <a:xfrm>
            <a:off x="7010400" y="4500509"/>
            <a:ext cx="4419600" cy="1971556"/>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256032" y="256032"/>
            <a:ext cx="11515053" cy="487084"/>
          </a:xfrm>
        </p:spPr>
        <p:txBody>
          <a:bodyPr/>
          <a:lstStyle/>
          <a:p>
            <a:r>
              <a:rPr lang="en-US" dirty="0"/>
              <a:t>Feature Extraction</a:t>
            </a:r>
            <a:endParaRPr lang="zh-CN" dirty="0"/>
          </a:p>
        </p:txBody>
      </p:sp>
      <p:sp>
        <p:nvSpPr>
          <p:cNvPr id="5" name="Content Placeholder 2"/>
          <p:cNvSpPr>
            <a:spLocks noGrp="1" noEditPoints="1"/>
          </p:cNvSpPr>
          <p:nvPr>
            <p:ph idx="1"/>
          </p:nvPr>
        </p:nvSpPr>
        <p:spPr>
          <a:xfrm>
            <a:off x="289565" y="914400"/>
            <a:ext cx="11447985" cy="1676400"/>
          </a:xfrm>
        </p:spPr>
        <p:txBody>
          <a:bodyPr/>
          <a:lstStyle/>
          <a:p>
            <a:pPr marL="0" indent="0">
              <a:buNone/>
            </a:pPr>
            <a:r>
              <a:rPr lang="en-US" dirty="0"/>
              <a:t>Word Score</a:t>
            </a:r>
          </a:p>
          <a:p>
            <a:pPr>
              <a:buClr>
                <a:srgbClr val="1E7640"/>
              </a:buClr>
              <a:buFont typeface="Wingdings" pitchFamily="2" charset="2"/>
              <a:buChar char="Ø"/>
            </a:pPr>
            <a:r>
              <a:rPr lang="en-US" sz="2400" dirty="0">
                <a:solidFill>
                  <a:prstClr val="black"/>
                </a:solidFill>
              </a:rPr>
              <a:t> </a:t>
            </a:r>
            <a:r>
              <a:rPr lang="en-US" sz="2400" b="1" i="1" dirty="0">
                <a:solidFill>
                  <a:prstClr val="black"/>
                </a:solidFill>
              </a:rPr>
              <a:t>Average star of the reviews containing the word (standardized)</a:t>
            </a:r>
            <a:endParaRPr lang="en-US" dirty="0"/>
          </a:p>
          <a:p>
            <a:pPr marL="0" indent="0">
              <a:buNone/>
            </a:pPr>
            <a:endParaRPr lang="en-US" sz="1600" dirty="0"/>
          </a:p>
          <a:p>
            <a:pPr marL="0" indent="0">
              <a:buNone/>
            </a:pPr>
            <a:endParaRPr lang="en-US" dirty="0"/>
          </a:p>
        </p:txBody>
      </p:sp>
      <p:pic>
        <p:nvPicPr>
          <p:cNvPr id="4" name="Picture 3"/>
          <p:cNvPicPr>
            <a:picLocks noChangeAspect="1"/>
          </p:cNvPicPr>
          <p:nvPr/>
        </p:nvPicPr>
        <p:blipFill>
          <a:blip r:embed="rId3"/>
          <a:srcRect/>
          <a:stretch>
            <a:fillRect/>
          </a:stretch>
        </p:blipFill>
        <p:spPr>
          <a:xfrm>
            <a:off x="482602" y="2590800"/>
            <a:ext cx="5460999" cy="3276600"/>
          </a:xfrm>
          <a:prstGeom prst="rect">
            <a:avLst/>
          </a:prstGeom>
        </p:spPr>
      </p:pic>
      <p:pic>
        <p:nvPicPr>
          <p:cNvPr id="9" name="Picture 8"/>
          <p:cNvPicPr>
            <a:picLocks noChangeAspect="1"/>
          </p:cNvPicPr>
          <p:nvPr/>
        </p:nvPicPr>
        <p:blipFill>
          <a:blip r:embed="rId4"/>
          <a:srcRect/>
          <a:stretch>
            <a:fillRect/>
          </a:stretch>
        </p:blipFill>
        <p:spPr>
          <a:xfrm>
            <a:off x="5943600" y="2586518"/>
            <a:ext cx="5468135" cy="328088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256032" y="256032"/>
            <a:ext cx="11515053" cy="487084"/>
          </a:xfrm>
        </p:spPr>
        <p:txBody>
          <a:bodyPr/>
          <a:lstStyle/>
          <a:p>
            <a:r>
              <a:rPr lang="en-US" dirty="0"/>
              <a:t>Typical words by star</a:t>
            </a:r>
            <a:endParaRPr lang="zh-CN" dirty="0"/>
          </a:p>
        </p:txBody>
      </p:sp>
      <p:pic>
        <p:nvPicPr>
          <p:cNvPr id="5" name="Content Placeholder 4" descr="A screenshot of a cell phone  Description generated with very high confidence"/>
          <p:cNvPicPr>
            <a:picLocks noGrp="1" noChangeAspect="1"/>
          </p:cNvPicPr>
          <p:nvPr>
            <p:ph idx="1"/>
          </p:nvPr>
        </p:nvPicPr>
        <p:blipFill>
          <a:blip r:embed="rId3"/>
          <a:srcRect l="7725"/>
          <a:stretch/>
        </p:blipFill>
        <p:spPr>
          <a:xfrm>
            <a:off x="76200" y="914400"/>
            <a:ext cx="8001000" cy="5860674"/>
          </a:xfrm>
        </p:spPr>
      </p:pic>
      <p:sp>
        <p:nvSpPr>
          <p:cNvPr id="4" name="Rectangle 3"/>
          <p:cNvSpPr/>
          <p:nvPr/>
        </p:nvSpPr>
        <p:spPr>
          <a:xfrm>
            <a:off x="6781800" y="2044585"/>
            <a:ext cx="5181600" cy="3868566"/>
          </a:xfrm>
          <a:prstGeom prst="rect">
            <a:avLst/>
          </a:prstGeom>
        </p:spPr>
        <p:txBody>
          <a:bodyPr wrap="square">
            <a:spAutoFit/>
          </a:bodyPr>
          <a:lstStyle/>
          <a:p>
            <a:r>
              <a:rPr lang="en-US" sz="3600" b="1" dirty="0">
                <a:solidFill>
                  <a:prstClr val="black"/>
                </a:solidFill>
              </a:rPr>
              <a:t>Word cloud</a:t>
            </a:r>
          </a:p>
          <a:p>
            <a:endParaRPr lang="en-US" sz="3200" b="1" dirty="0">
              <a:solidFill>
                <a:prstClr val="black"/>
              </a:solidFill>
            </a:endParaRPr>
          </a:p>
          <a:p>
            <a:r>
              <a:rPr lang="en-US" sz="2800" dirty="0">
                <a:solidFill>
                  <a:prstClr val="black"/>
                </a:solidFill>
              </a:rPr>
              <a:t>The size of each word indicates its frequency</a:t>
            </a:r>
          </a:p>
          <a:p>
            <a:endParaRPr lang="en-US" sz="2800" dirty="0">
              <a:solidFill>
                <a:prstClr val="black"/>
              </a:solidFill>
            </a:endParaRPr>
          </a:p>
          <a:p>
            <a:r>
              <a:rPr lang="en-US" sz="2800" dirty="0"/>
              <a:t>Extreme reviews are all alike;</a:t>
            </a:r>
          </a:p>
          <a:p>
            <a:r>
              <a:rPr lang="en-US" sz="2800" dirty="0"/>
              <a:t>Neutral reviews contain more information</a:t>
            </a:r>
          </a:p>
          <a:p>
            <a:endParaRPr lang="en-US" dirty="0">
              <a:solidFill>
                <a:prstClr val="black"/>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256032" y="256032"/>
            <a:ext cx="11515053" cy="487084"/>
          </a:xfrm>
        </p:spPr>
        <p:txBody>
          <a:bodyPr/>
          <a:lstStyle/>
          <a:p>
            <a:r>
              <a:rPr lang="en-US" dirty="0"/>
              <a:t>Data Analysis Plan</a:t>
            </a:r>
            <a:endParaRPr lang="zh-CN" dirty="0"/>
          </a:p>
        </p:txBody>
      </p:sp>
      <p:sp>
        <p:nvSpPr>
          <p:cNvPr id="3" name="Content Placeholder 2"/>
          <p:cNvSpPr>
            <a:spLocks noGrp="1" noEditPoints="1"/>
          </p:cNvSpPr>
          <p:nvPr>
            <p:ph idx="1"/>
          </p:nvPr>
        </p:nvSpPr>
        <p:spPr/>
        <p:txBody>
          <a:bodyPr/>
          <a:lstStyle/>
          <a:p>
            <a:r>
              <a:rPr lang="en-US" dirty="0"/>
              <a:t>More on feature engineering</a:t>
            </a:r>
          </a:p>
          <a:p>
            <a:pPr lvl="1"/>
            <a:r>
              <a:rPr lang="en-US" b="1" dirty="0"/>
              <a:t>Review Text</a:t>
            </a:r>
            <a:r>
              <a:rPr lang="en-US" dirty="0"/>
              <a:t>: [word1, word2, word3,word4,…]</a:t>
            </a:r>
          </a:p>
          <a:p>
            <a:pPr marL="346075" lvl="1" indent="0">
              <a:buNone/>
            </a:pPr>
            <a:endParaRPr lang="en-US" dirty="0"/>
          </a:p>
          <a:p>
            <a:pPr lvl="1"/>
            <a:r>
              <a:rPr lang="en-US" b="1" dirty="0"/>
              <a:t>Score vector</a:t>
            </a:r>
            <a:r>
              <a:rPr lang="en-US" dirty="0"/>
              <a:t>: [score1, score2, score3, score4,…]</a:t>
            </a:r>
          </a:p>
          <a:p>
            <a:pPr marL="346075" lvl="1" indent="0">
              <a:buNone/>
            </a:pPr>
            <a:endParaRPr lang="en-US" dirty="0"/>
          </a:p>
          <a:p>
            <a:pPr lvl="1"/>
            <a:r>
              <a:rPr lang="en-US" b="1" dirty="0"/>
              <a:t>Final Features </a:t>
            </a:r>
            <a:r>
              <a:rPr lang="en-US" dirty="0"/>
              <a:t>and interpretable model (8 features with RMSE 0.86).</a:t>
            </a:r>
          </a:p>
          <a:p>
            <a:pPr marL="346075" lvl="1" indent="0">
              <a:buNone/>
            </a:pPr>
            <a:endParaRPr lang="en-US" dirty="0"/>
          </a:p>
          <a:p>
            <a:r>
              <a:rPr lang="en-US" dirty="0"/>
              <a:t>Other machine learning methods of high accuracy.</a:t>
            </a:r>
          </a:p>
        </p:txBody>
      </p:sp>
      <p:sp>
        <p:nvSpPr>
          <p:cNvPr id="6" name="Down Arrow 5"/>
          <p:cNvSpPr/>
          <p:nvPr/>
        </p:nvSpPr>
        <p:spPr>
          <a:xfrm>
            <a:off x="1752600" y="2362200"/>
            <a:ext cx="533400" cy="533400"/>
          </a:xfrm>
          <a:prstGeom prst="downArrow">
            <a:avLst/>
          </a:prstGeom>
          <a:solidFill>
            <a:srgbClr val="C00000"/>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horzOverflow="overflow" vert="horz" wrap="square" lIns="45720" tIns="45720" rIns="45720" bIns="45720" rtlCol="0" anchor="ctr">
            <a:noAutofit/>
          </a:bodyPr>
          <a:lstStyle/>
          <a:p>
            <a:pPr algn="ctr">
              <a:lnSpc>
                <a:spcPct val="90000"/>
              </a:lnSpc>
            </a:pPr>
            <a:endParaRPr lang="en-US" dirty="0">
              <a:solidFill>
                <a:schemeClr val="tx1"/>
              </a:solidFill>
            </a:endParaRPr>
          </a:p>
        </p:txBody>
      </p:sp>
      <p:sp>
        <p:nvSpPr>
          <p:cNvPr id="7" name="Down Arrow 6"/>
          <p:cNvSpPr/>
          <p:nvPr/>
        </p:nvSpPr>
        <p:spPr>
          <a:xfrm>
            <a:off x="1737617" y="3200400"/>
            <a:ext cx="533400" cy="533400"/>
          </a:xfrm>
          <a:prstGeom prst="downArrow">
            <a:avLst/>
          </a:prstGeom>
          <a:solidFill>
            <a:srgbClr val="C00000"/>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horzOverflow="overflow" vert="horz" wrap="square" lIns="45720" tIns="45720" rIns="45720" bIns="45720" rtlCol="0" anchor="ctr">
            <a:noAutofit/>
          </a:bodyPr>
          <a:lstStyle/>
          <a:p>
            <a:pPr algn="ctr">
              <a:lnSpc>
                <a:spcPct val="90000"/>
              </a:lnSpc>
            </a:pPr>
            <a:endParaRPr lang="en-US"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256032" y="256032"/>
            <a:ext cx="11515053" cy="487084"/>
          </a:xfrm>
        </p:spPr>
        <p:txBody>
          <a:bodyPr/>
          <a:lstStyle/>
          <a:p>
            <a:r>
              <a:rPr lang="en-US" dirty="0"/>
              <a:t>Questions?</a:t>
            </a:r>
            <a:endParaRPr 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256032" y="256032"/>
            <a:ext cx="11515053" cy="487084"/>
          </a:xfrm>
        </p:spPr>
        <p:txBody>
          <a:bodyPr/>
          <a:lstStyle/>
          <a:p>
            <a:r>
              <a:rPr lang="en-US" dirty="0"/>
              <a:t>Feature Creation – Minimum, Average and Maximum Score</a:t>
            </a:r>
            <a:endParaRPr lang="zh-CN" dirty="0"/>
          </a:p>
        </p:txBody>
      </p:sp>
      <p:sp>
        <p:nvSpPr>
          <p:cNvPr id="4" name="Content Placeholder 2"/>
          <p:cNvSpPr/>
          <p:nvPr/>
        </p:nvSpPr>
        <p:spPr bwMode="auto">
          <a:xfrm>
            <a:off x="312940" y="1186667"/>
            <a:ext cx="11447985" cy="5105401"/>
          </a:xfrm>
          <a:prstGeom prst="rect">
            <a:avLst/>
          </a:prstGeom>
          <a:noFill/>
          <a:ln w="9525">
            <a:noFill/>
            <a:miter lim="800000"/>
          </a:ln>
        </p:spPr>
        <p:txBody>
          <a:bodyPr vert="horz" wrap="square" lIns="91440" tIns="45720" rIns="91440" bIns="45720" anchor="t">
            <a:noAutofit/>
          </a:bodyPr>
          <a:lstStyle>
            <a:lvl1pPr marL="230188" indent="-230188" algn="l" rtl="0" eaLnBrk="1" fontAlgn="base" hangingPunct="1">
              <a:lnSpc>
                <a:spcPct val="90000"/>
              </a:lnSpc>
              <a:spcBef>
                <a:spcPts val="1400"/>
              </a:spcBef>
              <a:spcAft>
                <a:spcPct val="0"/>
              </a:spcAft>
              <a:buClr>
                <a:schemeClr val="tx2"/>
              </a:buClr>
              <a:buFont typeface="Arial" pitchFamily="34" charset="0"/>
              <a:buChar char="•"/>
              <a:defRPr sz="2800" kern="1200">
                <a:solidFill>
                  <a:schemeClr val="tx1"/>
                </a:solidFill>
                <a:latin typeface="Arial" pitchFamily="34" charset="0"/>
                <a:ea typeface="+mn-ea"/>
                <a:cs typeface="Arial" pitchFamily="34" charset="0"/>
              </a:defRPr>
            </a:lvl1pPr>
            <a:lvl2pPr marL="625475" indent="-279400" algn="l" rtl="0" eaLnBrk="1" fontAlgn="base" hangingPunct="1">
              <a:lnSpc>
                <a:spcPct val="90000"/>
              </a:lnSpc>
              <a:spcBef>
                <a:spcPts val="800"/>
              </a:spcBef>
              <a:spcAft>
                <a:spcPct val="0"/>
              </a:spcAft>
              <a:buClr>
                <a:schemeClr val="tx2"/>
              </a:buClr>
              <a:buFont typeface="Arial" pitchFamily="34" charset="0"/>
              <a:buChar char="–"/>
              <a:defRPr sz="2400" kern="1200">
                <a:solidFill>
                  <a:schemeClr val="tx1"/>
                </a:solidFill>
                <a:latin typeface="Arial" pitchFamily="34" charset="0"/>
                <a:ea typeface="+mn-ea"/>
                <a:cs typeface="Arial" pitchFamily="34" charset="0"/>
              </a:defRPr>
            </a:lvl2pPr>
            <a:lvl3pPr marL="914400" indent="-230188" algn="l" rtl="0" eaLnBrk="1" fontAlgn="base" hangingPunct="1">
              <a:lnSpc>
                <a:spcPct val="90000"/>
              </a:lnSpc>
              <a:spcBef>
                <a:spcPts val="800"/>
              </a:spcBef>
              <a:spcAft>
                <a:spcPct val="0"/>
              </a:spcAft>
              <a:buClr>
                <a:schemeClr val="tx2"/>
              </a:buClr>
              <a:buFont typeface="Arial" pitchFamily="34" charset="0"/>
              <a:buChar char="•"/>
              <a:defRPr sz="2000" kern="1200">
                <a:solidFill>
                  <a:schemeClr val="tx1"/>
                </a:solidFill>
                <a:latin typeface="Arial" pitchFamily="34" charset="0"/>
                <a:ea typeface="+mn-ea"/>
                <a:cs typeface="Arial" pitchFamily="34" charset="0"/>
              </a:defRPr>
            </a:lvl3pPr>
            <a:lvl4pPr marL="1144588" indent="-173038" algn="l" rtl="0" eaLnBrk="1" fontAlgn="base" hangingPunct="1">
              <a:lnSpc>
                <a:spcPct val="90000"/>
              </a:lnSpc>
              <a:spcBef>
                <a:spcPts val="800"/>
              </a:spcBef>
              <a:spcAft>
                <a:spcPct val="0"/>
              </a:spcAft>
              <a:buClr>
                <a:schemeClr val="tx2"/>
              </a:buClr>
              <a:buFont typeface="Arial" pitchFamily="34" charset="0"/>
              <a:buChar char="–"/>
              <a:defRPr kern="1200">
                <a:solidFill>
                  <a:schemeClr val="tx1"/>
                </a:solidFill>
                <a:latin typeface="Arial" pitchFamily="34" charset="0"/>
                <a:ea typeface="+mn-ea"/>
                <a:cs typeface="Arial" pitchFamily="34" charset="0"/>
              </a:defRPr>
            </a:lvl4pPr>
            <a:lvl5pPr marL="1482725" indent="-222250" algn="l" rtl="0" eaLnBrk="1" fontAlgn="base" hangingPunct="1">
              <a:lnSpc>
                <a:spcPct val="90000"/>
              </a:lnSpc>
              <a:spcBef>
                <a:spcPts val="600"/>
              </a:spcBef>
              <a:spcAft>
                <a:spcPct val="0"/>
              </a:spcAft>
              <a:buClr>
                <a:schemeClr val="tx2"/>
              </a:buClr>
              <a:buFont typeface="Arial" pitchFamily="34"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Word Score (Recap)</a:t>
            </a:r>
          </a:p>
          <a:p>
            <a:pPr>
              <a:buClr>
                <a:srgbClr val="1E7640"/>
              </a:buClr>
              <a:buFont typeface="Wingdings" pitchFamily="2" charset="2"/>
              <a:buChar char="Ø"/>
            </a:pPr>
            <a:r>
              <a:rPr lang="en-US" sz="2400" dirty="0">
                <a:solidFill>
                  <a:prstClr val="black"/>
                </a:solidFill>
              </a:rPr>
              <a:t> </a:t>
            </a:r>
            <a:r>
              <a:rPr lang="en-US" sz="2400" b="1" i="1" dirty="0">
                <a:solidFill>
                  <a:prstClr val="black"/>
                </a:solidFill>
              </a:rPr>
              <a:t>Average star of the reviews containing the word (standardized)</a:t>
            </a:r>
            <a:endParaRPr lang="en-US" dirty="0"/>
          </a:p>
          <a:p>
            <a:pPr marL="0" indent="0">
              <a:buNone/>
            </a:pPr>
            <a:endParaRPr lang="en-US" sz="1600" dirty="0"/>
          </a:p>
          <a:p>
            <a:pPr marL="0" indent="0">
              <a:buFont typeface="Arial" pitchFamily="34" charset="0"/>
              <a:buNone/>
            </a:pPr>
            <a:endParaRPr lang="en-US" dirty="0"/>
          </a:p>
          <a:p>
            <a:pPr marL="0" indent="0">
              <a:buFont typeface="Arial" pitchFamily="34" charset="0"/>
              <a:buNone/>
            </a:pPr>
            <a:endParaRPr lang="en-US" dirty="0"/>
          </a:p>
        </p:txBody>
      </p:sp>
      <p:grpSp>
        <p:nvGrpSpPr>
          <p:cNvPr id="11" name="Group 10"/>
          <p:cNvGrpSpPr/>
          <p:nvPr/>
        </p:nvGrpSpPr>
        <p:grpSpPr>
          <a:xfrm>
            <a:off x="3727558" y="3727644"/>
            <a:ext cx="4572000" cy="1655004"/>
            <a:chOff x="1828800" y="2243373"/>
            <a:chExt cx="7696200" cy="2692744"/>
          </a:xfrm>
        </p:grpSpPr>
        <p:sp>
          <p:nvSpPr>
            <p:cNvPr id="6" name="Left Brace 5"/>
            <p:cNvSpPr/>
            <p:nvPr/>
          </p:nvSpPr>
          <p:spPr>
            <a:xfrm rot="5400000">
              <a:off x="5334000" y="990600"/>
              <a:ext cx="762000" cy="5181600"/>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p>
          </p:txBody>
        </p:sp>
        <p:sp>
          <p:nvSpPr>
            <p:cNvPr id="7" name="Rectangle 6"/>
            <p:cNvSpPr/>
            <p:nvPr/>
          </p:nvSpPr>
          <p:spPr>
            <a:xfrm>
              <a:off x="1828800" y="4174118"/>
              <a:ext cx="2362200" cy="761999"/>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horzOverflow="overflow" vert="horz" wrap="square" lIns="45720" tIns="45720" rIns="45720" bIns="45720" rtlCol="0" anchor="ctr">
              <a:noAutofit/>
            </a:bodyPr>
            <a:lstStyle/>
            <a:p>
              <a:pPr algn="ctr">
                <a:lnSpc>
                  <a:spcPct val="90000"/>
                </a:lnSpc>
              </a:pPr>
              <a:r>
                <a:rPr lang="en-US" b="1" dirty="0">
                  <a:solidFill>
                    <a:schemeClr val="bg1"/>
                  </a:solidFill>
                </a:rPr>
                <a:t>Min word score</a:t>
              </a:r>
              <a:endParaRPr lang="zh-CN" b="1" dirty="0">
                <a:solidFill>
                  <a:schemeClr val="bg1"/>
                </a:solidFill>
              </a:endParaRPr>
            </a:p>
          </p:txBody>
        </p:sp>
        <p:sp>
          <p:nvSpPr>
            <p:cNvPr id="8" name="Rectangle 7"/>
            <p:cNvSpPr/>
            <p:nvPr/>
          </p:nvSpPr>
          <p:spPr>
            <a:xfrm>
              <a:off x="4495800" y="4174119"/>
              <a:ext cx="2362200" cy="761998"/>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horzOverflow="overflow" vert="horz" wrap="square" lIns="45720" tIns="45720" rIns="45720" bIns="45720" rtlCol="0" anchor="ctr">
              <a:noAutofit/>
            </a:bodyPr>
            <a:lstStyle/>
            <a:p>
              <a:pPr algn="ctr">
                <a:lnSpc>
                  <a:spcPct val="90000"/>
                </a:lnSpc>
              </a:pPr>
              <a:r>
                <a:rPr lang="en-US" b="1" dirty="0">
                  <a:solidFill>
                    <a:schemeClr val="bg1"/>
                  </a:solidFill>
                </a:rPr>
                <a:t>Average word score</a:t>
              </a:r>
              <a:endParaRPr lang="zh-CN" b="1" dirty="0">
                <a:solidFill>
                  <a:schemeClr val="bg1"/>
                </a:solidFill>
              </a:endParaRPr>
            </a:p>
          </p:txBody>
        </p:sp>
        <p:sp>
          <p:nvSpPr>
            <p:cNvPr id="9" name="Rectangle 8"/>
            <p:cNvSpPr/>
            <p:nvPr/>
          </p:nvSpPr>
          <p:spPr>
            <a:xfrm>
              <a:off x="7239000" y="4174118"/>
              <a:ext cx="2286000" cy="761997"/>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horzOverflow="overflow" vert="horz" wrap="square" lIns="45720" tIns="45720" rIns="45720" bIns="45720" rtlCol="0" anchor="ctr">
              <a:noAutofit/>
            </a:bodyPr>
            <a:lstStyle/>
            <a:p>
              <a:pPr algn="ctr">
                <a:lnSpc>
                  <a:spcPct val="90000"/>
                </a:lnSpc>
              </a:pPr>
              <a:r>
                <a:rPr lang="en-US" b="1" dirty="0">
                  <a:solidFill>
                    <a:schemeClr val="bg1"/>
                  </a:solidFill>
                </a:rPr>
                <a:t>Max word score</a:t>
              </a:r>
              <a:endParaRPr lang="zh-CN" b="1" dirty="0">
                <a:solidFill>
                  <a:schemeClr val="bg1"/>
                </a:solidFill>
              </a:endParaRPr>
            </a:p>
          </p:txBody>
        </p:sp>
        <p:sp>
          <p:nvSpPr>
            <p:cNvPr id="10" name="Rectangle 9"/>
            <p:cNvSpPr/>
            <p:nvPr/>
          </p:nvSpPr>
          <p:spPr>
            <a:xfrm>
              <a:off x="4533900" y="2243373"/>
              <a:ext cx="2362200" cy="851167"/>
            </a:xfrm>
            <a:prstGeom prst="rect">
              <a:avLst/>
            </a:prstGeom>
            <a:solidFill>
              <a:srgbClr val="6085FC"/>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horzOverflow="overflow" vert="horz" wrap="square" lIns="45720" tIns="45720" rIns="45720" bIns="45720" rtlCol="0" anchor="ctr">
              <a:noAutofit/>
            </a:bodyPr>
            <a:lstStyle/>
            <a:p>
              <a:pPr algn="ctr">
                <a:lnSpc>
                  <a:spcPct val="90000"/>
                </a:lnSpc>
              </a:pPr>
              <a:r>
                <a:rPr lang="en-US" b="1" dirty="0">
                  <a:solidFill>
                    <a:schemeClr val="bg1"/>
                  </a:solidFill>
                </a:rPr>
                <a:t>Each review</a:t>
              </a:r>
              <a:endParaRPr lang="zh-CN" b="1" dirty="0">
                <a:solidFill>
                  <a:schemeClr val="bg1"/>
                </a:solidFill>
              </a:endParaRPr>
            </a:p>
          </p:txBody>
        </p:sp>
      </p:grpSp>
      <p:sp>
        <p:nvSpPr>
          <p:cNvPr id="12" name="Content Placeholder 2">
            <a:extLst>
              <a:ext uri="{FF2B5EF4-FFF2-40B4-BE49-F238E27FC236}">
                <a16:creationId xmlns:a16="http://schemas.microsoft.com/office/drawing/2014/main" id="{C2C85132-0A76-420D-9A23-429016BF58C8}"/>
              </a:ext>
            </a:extLst>
          </p:cNvPr>
          <p:cNvSpPr>
            <a:spLocks noGrp="1" noEditPoints="1"/>
          </p:cNvSpPr>
          <p:nvPr>
            <p:ph idx="1"/>
          </p:nvPr>
        </p:nvSpPr>
        <p:spPr>
          <a:xfrm>
            <a:off x="56128" y="2594160"/>
            <a:ext cx="6725183" cy="2290414"/>
          </a:xfrm>
        </p:spPr>
        <p:txBody>
          <a:bodyPr/>
          <a:lstStyle/>
          <a:p>
            <a:pPr lvl="1"/>
            <a:r>
              <a:rPr lang="en-US" b="1" dirty="0"/>
              <a:t>Review Text:</a:t>
            </a:r>
            <a:r>
              <a:rPr lang="en-US" dirty="0"/>
              <a:t> [word1, word2, word3, …]</a:t>
            </a:r>
          </a:p>
          <a:p>
            <a:pPr lvl="1"/>
            <a:r>
              <a:rPr lang="en-US" b="1" dirty="0"/>
              <a:t>Score vector:</a:t>
            </a:r>
            <a:r>
              <a:rPr lang="en-US" dirty="0"/>
              <a:t> [score1, score2, score3,…]</a:t>
            </a: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256032" y="256032"/>
            <a:ext cx="11515053" cy="487084"/>
          </a:xfrm>
        </p:spPr>
        <p:txBody>
          <a:bodyPr/>
          <a:lstStyle/>
          <a:p>
            <a:r>
              <a:rPr lang="en-US" dirty="0"/>
              <a:t>Feature Creation – Minimum, Average and Maximum Score</a:t>
            </a:r>
            <a:endParaRPr lang="zh-CN" dirty="0"/>
          </a:p>
        </p:txBody>
      </p:sp>
      <p:sp>
        <p:nvSpPr>
          <p:cNvPr id="3" name="Content Placeholder 2"/>
          <p:cNvSpPr>
            <a:spLocks noGrp="1" noEditPoints="1"/>
          </p:cNvSpPr>
          <p:nvPr>
            <p:ph idx="1"/>
          </p:nvPr>
        </p:nvSpPr>
        <p:spPr/>
        <p:txBody>
          <a:bodyPr/>
          <a:lstStyle/>
          <a:p>
            <a:endParaRPr lang="en-US" dirty="0"/>
          </a:p>
          <a:p>
            <a:pPr marL="0" indent="0">
              <a:buNone/>
            </a:pPr>
            <a:endParaRPr lang="zh-CN" dirty="0"/>
          </a:p>
        </p:txBody>
      </p:sp>
      <p:pic>
        <p:nvPicPr>
          <p:cNvPr id="5" name="Picture 4" descr="A close up of text on a white background  Description generated with high confidence"/>
          <p:cNvPicPr>
            <a:picLocks noChangeAspect="1"/>
          </p:cNvPicPr>
          <p:nvPr/>
        </p:nvPicPr>
        <p:blipFill>
          <a:blip r:embed="rId2"/>
          <a:srcRect/>
          <a:stretch>
            <a:fillRect/>
          </a:stretch>
        </p:blipFill>
        <p:spPr>
          <a:xfrm>
            <a:off x="4042036" y="1353185"/>
            <a:ext cx="3270556" cy="4205000"/>
          </a:xfrm>
          <a:prstGeom prst="rect">
            <a:avLst/>
          </a:prstGeom>
        </p:spPr>
      </p:pic>
      <p:pic>
        <p:nvPicPr>
          <p:cNvPr id="7" name="Picture 6" descr="A close up of a logo  Description generated with high confidence"/>
          <p:cNvPicPr>
            <a:picLocks noChangeAspect="1"/>
          </p:cNvPicPr>
          <p:nvPr/>
        </p:nvPicPr>
        <p:blipFill>
          <a:blip r:embed="rId3"/>
          <a:srcRect/>
          <a:stretch>
            <a:fillRect/>
          </a:stretch>
        </p:blipFill>
        <p:spPr>
          <a:xfrm>
            <a:off x="7895251" y="1331292"/>
            <a:ext cx="3287583" cy="4226893"/>
          </a:xfrm>
          <a:prstGeom prst="rect">
            <a:avLst/>
          </a:prstGeom>
        </p:spPr>
      </p:pic>
      <p:pic>
        <p:nvPicPr>
          <p:cNvPr id="9" name="Picture 8" descr="A close up of text on a white background  Description generated with high confidence"/>
          <p:cNvPicPr>
            <a:picLocks noChangeAspect="1"/>
          </p:cNvPicPr>
          <p:nvPr/>
        </p:nvPicPr>
        <p:blipFill>
          <a:blip r:embed="rId4"/>
          <a:srcRect/>
          <a:stretch>
            <a:fillRect/>
          </a:stretch>
        </p:blipFill>
        <p:spPr>
          <a:xfrm>
            <a:off x="384625" y="1362770"/>
            <a:ext cx="3263101" cy="4195415"/>
          </a:xfrm>
          <a:prstGeom prst="rect">
            <a:avLst/>
          </a:prstGeom>
        </p:spPr>
      </p:pic>
      <p:sp>
        <p:nvSpPr>
          <p:cNvPr id="10" name="TextBox 9"/>
          <p:cNvSpPr/>
          <p:nvPr/>
        </p:nvSpPr>
        <p:spPr>
          <a:xfrm>
            <a:off x="1600200" y="5387370"/>
            <a:ext cx="1524000" cy="257107"/>
          </a:xfrm>
          <a:prstGeom prst="rect">
            <a:avLst/>
          </a:prstGeom>
          <a:solidFill>
            <a:schemeClr val="bg1"/>
          </a:solidFill>
          <a:ln>
            <a:noFill/>
          </a:ln>
        </p:spPr>
        <p:txBody>
          <a:bodyPr wrap="square" rtlCol="0">
            <a:spAutoFit/>
          </a:bodyPr>
          <a:lstStyle/>
          <a:p>
            <a:pPr algn="ctr">
              <a:lnSpc>
                <a:spcPct val="90000"/>
              </a:lnSpc>
            </a:pPr>
            <a:r>
              <a:rPr lang="en-US" dirty="0"/>
              <a:t>Stars</a:t>
            </a:r>
            <a:endParaRPr lang="zh-CN" dirty="0"/>
          </a:p>
        </p:txBody>
      </p:sp>
      <p:sp>
        <p:nvSpPr>
          <p:cNvPr id="11" name="TextBox 10"/>
          <p:cNvSpPr/>
          <p:nvPr/>
        </p:nvSpPr>
        <p:spPr>
          <a:xfrm>
            <a:off x="9036424" y="5387263"/>
            <a:ext cx="1524000" cy="257107"/>
          </a:xfrm>
          <a:prstGeom prst="rect">
            <a:avLst/>
          </a:prstGeom>
          <a:solidFill>
            <a:schemeClr val="bg1"/>
          </a:solidFill>
          <a:ln>
            <a:noFill/>
          </a:ln>
        </p:spPr>
        <p:txBody>
          <a:bodyPr wrap="square" rtlCol="0">
            <a:spAutoFit/>
          </a:bodyPr>
          <a:lstStyle/>
          <a:p>
            <a:pPr algn="ctr">
              <a:lnSpc>
                <a:spcPct val="90000"/>
              </a:lnSpc>
            </a:pPr>
            <a:r>
              <a:rPr lang="en-US" dirty="0"/>
              <a:t>Stars</a:t>
            </a:r>
            <a:endParaRPr lang="zh-CN" dirty="0"/>
          </a:p>
        </p:txBody>
      </p:sp>
      <p:sp>
        <p:nvSpPr>
          <p:cNvPr id="12" name="TextBox 11"/>
          <p:cNvSpPr/>
          <p:nvPr/>
        </p:nvSpPr>
        <p:spPr>
          <a:xfrm>
            <a:off x="5169479" y="5373209"/>
            <a:ext cx="1524000" cy="257107"/>
          </a:xfrm>
          <a:prstGeom prst="rect">
            <a:avLst/>
          </a:prstGeom>
          <a:solidFill>
            <a:schemeClr val="bg1"/>
          </a:solidFill>
          <a:ln>
            <a:noFill/>
          </a:ln>
        </p:spPr>
        <p:txBody>
          <a:bodyPr wrap="square" rtlCol="0">
            <a:spAutoFit/>
          </a:bodyPr>
          <a:lstStyle/>
          <a:p>
            <a:pPr algn="ctr">
              <a:lnSpc>
                <a:spcPct val="90000"/>
              </a:lnSpc>
            </a:pPr>
            <a:r>
              <a:rPr lang="en-US" dirty="0"/>
              <a:t>Stars</a:t>
            </a:r>
            <a:endParaRPr 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256032" y="256032"/>
            <a:ext cx="11515053" cy="487084"/>
          </a:xfrm>
        </p:spPr>
        <p:txBody>
          <a:bodyPr/>
          <a:lstStyle/>
          <a:p>
            <a:r>
              <a:rPr lang="en-US" dirty="0"/>
              <a:t>Feature Creation – Emotion Trend</a:t>
            </a:r>
            <a:endParaRPr lang="zh-CN" dirty="0"/>
          </a:p>
        </p:txBody>
      </p:sp>
      <p:sp>
        <p:nvSpPr>
          <p:cNvPr id="3" name="Content Placeholder 2"/>
          <p:cNvSpPr>
            <a:spLocks noGrp="1" noEditPoints="1"/>
          </p:cNvSpPr>
          <p:nvPr>
            <p:ph idx="1"/>
          </p:nvPr>
        </p:nvSpPr>
        <p:spPr>
          <a:xfrm>
            <a:off x="251414" y="1029634"/>
            <a:ext cx="5768385" cy="1874456"/>
          </a:xfrm>
        </p:spPr>
        <p:txBody>
          <a:bodyPr/>
          <a:lstStyle/>
          <a:p>
            <a:pPr marL="0" indent="0">
              <a:lnSpc>
                <a:spcPct val="100000"/>
              </a:lnSpc>
              <a:spcBef>
                <a:spcPts val="0"/>
              </a:spcBef>
              <a:buNone/>
            </a:pPr>
            <a:r>
              <a:rPr lang="en-US" b="1" dirty="0">
                <a:latin typeface="Arabic Typesetting" pitchFamily="66" charset="-78"/>
                <a:cs typeface="Arabic Typesetting" pitchFamily="66" charset="-78"/>
              </a:rPr>
              <a:t>One star off because the </a:t>
            </a:r>
            <a:r>
              <a:rPr lang="en-US" b="1" dirty="0">
                <a:solidFill>
                  <a:srgbClr val="0070C0"/>
                </a:solidFill>
                <a:latin typeface="Arabic Typesetting" pitchFamily="66" charset="-78"/>
                <a:cs typeface="Arabic Typesetting" pitchFamily="66" charset="-78"/>
              </a:rPr>
              <a:t>service is miss </a:t>
            </a:r>
            <a:r>
              <a:rPr lang="en-US" b="1" dirty="0">
                <a:latin typeface="Arabic Typesetting" pitchFamily="66" charset="-78"/>
                <a:cs typeface="Arabic Typesetting" pitchFamily="66" charset="-78"/>
              </a:rPr>
              <a:t>but their curry </a:t>
            </a:r>
            <a:r>
              <a:rPr lang="en-US" b="1" dirty="0">
                <a:solidFill>
                  <a:srgbClr val="FF0000"/>
                </a:solidFill>
                <a:latin typeface="Arabic Typesetting" pitchFamily="66" charset="-78"/>
                <a:cs typeface="Arabic Typesetting" pitchFamily="66" charset="-78"/>
              </a:rPr>
              <a:t>make up for everything else </a:t>
            </a:r>
            <a:r>
              <a:rPr lang="en-US" b="1" dirty="0">
                <a:latin typeface="Arabic Typesetting" pitchFamily="66" charset="-78"/>
                <a:cs typeface="Arabic Typesetting" pitchFamily="66" charset="-78"/>
              </a:rPr>
              <a:t>seriously the </a:t>
            </a:r>
            <a:r>
              <a:rPr lang="en-US" b="1" dirty="0">
                <a:solidFill>
                  <a:srgbClr val="FF0000"/>
                </a:solidFill>
                <a:latin typeface="Arabic Typesetting" pitchFamily="66" charset="-78"/>
                <a:cs typeface="Arabic Typesetting" pitchFamily="66" charset="-78"/>
              </a:rPr>
              <a:t>best curry </a:t>
            </a:r>
            <a:r>
              <a:rPr lang="en-US" b="1" dirty="0">
                <a:latin typeface="Arabic Typesetting" pitchFamily="66" charset="-78"/>
                <a:cs typeface="Arabic Typesetting" pitchFamily="66" charset="-78"/>
              </a:rPr>
              <a:t>in town.</a:t>
            </a:r>
            <a:endParaRPr lang="zh-CN" b="1" dirty="0">
              <a:latin typeface="Arabic Typesetting" pitchFamily="66" charset="-78"/>
              <a:cs typeface="Arabic Typesetting" pitchFamily="66" charset="-78"/>
            </a:endParaRPr>
          </a:p>
        </p:txBody>
      </p:sp>
      <p:pic>
        <p:nvPicPr>
          <p:cNvPr id="1026" name="Picture 2" descr="Image result for emoji"/>
          <p:cNvPicPr>
            <a:picLocks noChangeAspect="1" noChangeArrowheads="1"/>
          </p:cNvPicPr>
          <p:nvPr/>
        </p:nvPicPr>
        <p:blipFill>
          <a:blip r:embed="rId2"/>
          <a:srcRect/>
          <a:stretch>
            <a:fillRect/>
          </a:stretch>
        </p:blipFill>
        <p:spPr bwMode="auto">
          <a:xfrm>
            <a:off x="1108013" y="5093336"/>
            <a:ext cx="801095" cy="801095"/>
          </a:xfrm>
          <a:prstGeom prst="rect">
            <a:avLst/>
          </a:prstGeom>
          <a:noFill/>
        </p:spPr>
      </p:pic>
      <p:pic>
        <p:nvPicPr>
          <p:cNvPr id="1028" name="Picture 4" descr="Related image"/>
          <p:cNvPicPr>
            <a:picLocks noChangeAspect="1" noChangeArrowheads="1"/>
          </p:cNvPicPr>
          <p:nvPr/>
        </p:nvPicPr>
        <p:blipFill>
          <a:blip r:embed="rId3"/>
          <a:srcRect/>
          <a:stretch>
            <a:fillRect/>
          </a:stretch>
        </p:blipFill>
        <p:spPr bwMode="auto">
          <a:xfrm>
            <a:off x="2155291" y="4497523"/>
            <a:ext cx="801095" cy="801095"/>
          </a:xfrm>
          <a:prstGeom prst="rect">
            <a:avLst/>
          </a:prstGeom>
          <a:noFill/>
        </p:spPr>
      </p:pic>
      <p:pic>
        <p:nvPicPr>
          <p:cNvPr id="1030" name="Picture 6" descr="Image result for emoji"/>
          <p:cNvPicPr>
            <a:picLocks noChangeAspect="1" noChangeArrowheads="1"/>
          </p:cNvPicPr>
          <p:nvPr/>
        </p:nvPicPr>
        <p:blipFill>
          <a:blip r:embed="rId4"/>
          <a:srcRect/>
          <a:stretch>
            <a:fillRect/>
          </a:stretch>
        </p:blipFill>
        <p:spPr bwMode="auto">
          <a:xfrm>
            <a:off x="3242651" y="3829287"/>
            <a:ext cx="848140" cy="850503"/>
          </a:xfrm>
          <a:prstGeom prst="rect">
            <a:avLst/>
          </a:prstGeom>
          <a:noFill/>
        </p:spPr>
      </p:pic>
      <p:pic>
        <p:nvPicPr>
          <p:cNvPr id="1032" name="Picture 8" descr="Image result for emoji"/>
          <p:cNvPicPr>
            <a:picLocks noChangeAspect="1" noChangeArrowheads="1"/>
          </p:cNvPicPr>
          <p:nvPr/>
        </p:nvPicPr>
        <p:blipFill>
          <a:blip r:embed="rId5"/>
          <a:srcRect/>
          <a:stretch>
            <a:fillRect/>
          </a:stretch>
        </p:blipFill>
        <p:spPr bwMode="auto">
          <a:xfrm>
            <a:off x="7884608" y="2522130"/>
            <a:ext cx="861748" cy="883203"/>
          </a:xfrm>
          <a:prstGeom prst="rect">
            <a:avLst/>
          </a:prstGeom>
          <a:noFill/>
        </p:spPr>
      </p:pic>
      <p:pic>
        <p:nvPicPr>
          <p:cNvPr id="1034" name="Picture 10" descr="Image result for emoji"/>
          <p:cNvPicPr>
            <a:picLocks noChangeAspect="1" noChangeArrowheads="1"/>
          </p:cNvPicPr>
          <p:nvPr/>
        </p:nvPicPr>
        <p:blipFill>
          <a:blip r:embed="rId6"/>
          <a:srcRect/>
          <a:stretch>
            <a:fillRect/>
          </a:stretch>
        </p:blipFill>
        <p:spPr bwMode="auto">
          <a:xfrm>
            <a:off x="9067801" y="3173686"/>
            <a:ext cx="712514" cy="712514"/>
          </a:xfrm>
          <a:prstGeom prst="rect">
            <a:avLst/>
          </a:prstGeom>
          <a:noFill/>
        </p:spPr>
      </p:pic>
      <p:pic>
        <p:nvPicPr>
          <p:cNvPr id="1036" name="Picture 12" descr="Related image"/>
          <p:cNvPicPr>
            <a:picLocks noChangeAspect="1" noChangeArrowheads="1"/>
          </p:cNvPicPr>
          <p:nvPr/>
        </p:nvPicPr>
        <p:blipFill>
          <a:blip r:embed="rId7"/>
          <a:srcRect/>
          <a:stretch>
            <a:fillRect/>
          </a:stretch>
        </p:blipFill>
        <p:spPr bwMode="auto">
          <a:xfrm>
            <a:off x="7010400" y="1916365"/>
            <a:ext cx="738910" cy="738910"/>
          </a:xfrm>
          <a:prstGeom prst="rect">
            <a:avLst/>
          </a:prstGeom>
          <a:noFill/>
        </p:spPr>
      </p:pic>
      <p:cxnSp>
        <p:nvCxnSpPr>
          <p:cNvPr id="7" name="Straight Arrow Connector 6"/>
          <p:cNvCxnSpPr/>
          <p:nvPr/>
        </p:nvCxnSpPr>
        <p:spPr>
          <a:xfrm>
            <a:off x="864941" y="6067546"/>
            <a:ext cx="375604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flipH="1" flipV="1">
            <a:off x="864941" y="3832346"/>
            <a:ext cx="4618" cy="22098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Rectangle 19"/>
          <p:cNvSpPr/>
          <p:nvPr/>
        </p:nvSpPr>
        <p:spPr>
          <a:xfrm>
            <a:off x="169963" y="2983008"/>
            <a:ext cx="1985328" cy="609600"/>
          </a:xfrm>
          <a:prstGeom prst="rect">
            <a:avLst/>
          </a:prstGeom>
          <a:solidFill>
            <a:schemeClr val="accent4">
              <a:lumMod val="60000"/>
              <a:lumOff val="4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horzOverflow="overflow" vert="horz" wrap="square" lIns="45720" tIns="45720" rIns="45720" bIns="45720" rtlCol="0" anchor="ctr">
            <a:noAutofit/>
          </a:bodyPr>
          <a:lstStyle/>
          <a:p>
            <a:pPr algn="ctr">
              <a:lnSpc>
                <a:spcPct val="90000"/>
              </a:lnSpc>
            </a:pPr>
            <a:r>
              <a:rPr lang="en-US" b="1" dirty="0">
                <a:solidFill>
                  <a:schemeClr val="tx1"/>
                </a:solidFill>
              </a:rPr>
              <a:t>Emotion Trend</a:t>
            </a:r>
            <a:endParaRPr lang="zh-CN" b="1" dirty="0">
              <a:solidFill>
                <a:schemeClr val="tx1"/>
              </a:solidFill>
            </a:endParaRPr>
          </a:p>
        </p:txBody>
      </p:sp>
      <p:sp>
        <p:nvSpPr>
          <p:cNvPr id="23" name="Content Placeholder 2"/>
          <p:cNvSpPr/>
          <p:nvPr/>
        </p:nvSpPr>
        <p:spPr bwMode="auto">
          <a:xfrm>
            <a:off x="5906713" y="4232640"/>
            <a:ext cx="6248341" cy="2337054"/>
          </a:xfrm>
          <a:prstGeom prst="rect">
            <a:avLst/>
          </a:prstGeom>
          <a:noFill/>
          <a:ln w="9525">
            <a:noFill/>
            <a:miter lim="800000"/>
          </a:ln>
        </p:spPr>
        <p:txBody>
          <a:bodyPr vert="horz" wrap="square" lIns="91440" tIns="45720" rIns="91440" bIns="45720" anchor="t">
            <a:noAutofit/>
          </a:bodyPr>
          <a:lstStyle>
            <a:lvl1pPr marL="230188" indent="-230188" algn="l" rtl="0" eaLnBrk="1" fontAlgn="base" hangingPunct="1">
              <a:lnSpc>
                <a:spcPct val="90000"/>
              </a:lnSpc>
              <a:spcBef>
                <a:spcPts val="1400"/>
              </a:spcBef>
              <a:spcAft>
                <a:spcPct val="0"/>
              </a:spcAft>
              <a:buClr>
                <a:schemeClr val="tx2"/>
              </a:buClr>
              <a:buFont typeface="Arial" pitchFamily="34" charset="0"/>
              <a:buChar char="•"/>
              <a:defRPr sz="2800" kern="1200">
                <a:solidFill>
                  <a:schemeClr val="tx1"/>
                </a:solidFill>
                <a:latin typeface="Arial" pitchFamily="34" charset="0"/>
                <a:ea typeface="+mn-ea"/>
                <a:cs typeface="Arial" pitchFamily="34" charset="0"/>
              </a:defRPr>
            </a:lvl1pPr>
            <a:lvl2pPr marL="625475" indent="-279400" algn="l" rtl="0" eaLnBrk="1" fontAlgn="base" hangingPunct="1">
              <a:lnSpc>
                <a:spcPct val="90000"/>
              </a:lnSpc>
              <a:spcBef>
                <a:spcPts val="800"/>
              </a:spcBef>
              <a:spcAft>
                <a:spcPct val="0"/>
              </a:spcAft>
              <a:buClr>
                <a:schemeClr val="tx2"/>
              </a:buClr>
              <a:buFont typeface="Arial" pitchFamily="34" charset="0"/>
              <a:buChar char="–"/>
              <a:defRPr sz="2400" kern="1200">
                <a:solidFill>
                  <a:schemeClr val="tx1"/>
                </a:solidFill>
                <a:latin typeface="Arial" pitchFamily="34" charset="0"/>
                <a:ea typeface="+mn-ea"/>
                <a:cs typeface="Arial" pitchFamily="34" charset="0"/>
              </a:defRPr>
            </a:lvl2pPr>
            <a:lvl3pPr marL="914400" indent="-230188" algn="l" rtl="0" eaLnBrk="1" fontAlgn="base" hangingPunct="1">
              <a:lnSpc>
                <a:spcPct val="90000"/>
              </a:lnSpc>
              <a:spcBef>
                <a:spcPts val="800"/>
              </a:spcBef>
              <a:spcAft>
                <a:spcPct val="0"/>
              </a:spcAft>
              <a:buClr>
                <a:schemeClr val="tx2"/>
              </a:buClr>
              <a:buFont typeface="Arial" pitchFamily="34" charset="0"/>
              <a:buChar char="•"/>
              <a:defRPr sz="2000" kern="1200">
                <a:solidFill>
                  <a:schemeClr val="tx1"/>
                </a:solidFill>
                <a:latin typeface="Arial" pitchFamily="34" charset="0"/>
                <a:ea typeface="+mn-ea"/>
                <a:cs typeface="Arial" pitchFamily="34" charset="0"/>
              </a:defRPr>
            </a:lvl3pPr>
            <a:lvl4pPr marL="1144588" indent="-173038" algn="l" rtl="0" eaLnBrk="1" fontAlgn="base" hangingPunct="1">
              <a:lnSpc>
                <a:spcPct val="90000"/>
              </a:lnSpc>
              <a:spcBef>
                <a:spcPts val="800"/>
              </a:spcBef>
              <a:spcAft>
                <a:spcPct val="0"/>
              </a:spcAft>
              <a:buClr>
                <a:schemeClr val="tx2"/>
              </a:buClr>
              <a:buFont typeface="Arial" pitchFamily="34" charset="0"/>
              <a:buChar char="–"/>
              <a:defRPr kern="1200">
                <a:solidFill>
                  <a:schemeClr val="tx1"/>
                </a:solidFill>
                <a:latin typeface="Arial" pitchFamily="34" charset="0"/>
                <a:ea typeface="+mn-ea"/>
                <a:cs typeface="Arial" pitchFamily="34" charset="0"/>
              </a:defRPr>
            </a:lvl4pPr>
            <a:lvl5pPr marL="1482725" indent="-222250" algn="l" rtl="0" eaLnBrk="1" fontAlgn="base" hangingPunct="1">
              <a:lnSpc>
                <a:spcPct val="90000"/>
              </a:lnSpc>
              <a:spcBef>
                <a:spcPts val="600"/>
              </a:spcBef>
              <a:spcAft>
                <a:spcPct val="0"/>
              </a:spcAft>
              <a:buClr>
                <a:schemeClr val="tx2"/>
              </a:buClr>
              <a:buFont typeface="Arial" pitchFamily="34"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buNone/>
            </a:pPr>
            <a:r>
              <a:rPr lang="en-US" b="1" dirty="0">
                <a:latin typeface="Arabic Typesetting" pitchFamily="66" charset="-78"/>
                <a:cs typeface="Arabic Typesetting" pitchFamily="66" charset="-78"/>
              </a:rPr>
              <a:t>Ambience was </a:t>
            </a:r>
            <a:r>
              <a:rPr lang="en-US" b="1" dirty="0">
                <a:solidFill>
                  <a:srgbClr val="FF0000"/>
                </a:solidFill>
                <a:latin typeface="Arabic Typesetting" pitchFamily="66" charset="-78"/>
                <a:cs typeface="Arabic Typesetting" pitchFamily="66" charset="-78"/>
              </a:rPr>
              <a:t>awesome</a:t>
            </a:r>
            <a:r>
              <a:rPr lang="en-US" b="1" dirty="0">
                <a:latin typeface="Arabic Typesetting" pitchFamily="66" charset="-78"/>
                <a:cs typeface="Arabic Typesetting" pitchFamily="66" charset="-78"/>
              </a:rPr>
              <a:t> but </a:t>
            </a:r>
            <a:r>
              <a:rPr lang="en-US" b="1" dirty="0">
                <a:solidFill>
                  <a:srgbClr val="0070C0"/>
                </a:solidFill>
                <a:latin typeface="Arabic Typesetting" pitchFamily="66" charset="-78"/>
                <a:cs typeface="Arabic Typesetting" pitchFamily="66" charset="-78"/>
              </a:rPr>
              <a:t>service a so terrible. </a:t>
            </a:r>
            <a:r>
              <a:rPr lang="en-US" b="1" dirty="0">
                <a:latin typeface="Arabic Typesetting" pitchFamily="66" charset="-78"/>
                <a:cs typeface="Arabic Typesetting" pitchFamily="66" charset="-78"/>
              </a:rPr>
              <a:t>We </a:t>
            </a:r>
            <a:r>
              <a:rPr lang="en-US" b="1" dirty="0">
                <a:solidFill>
                  <a:srgbClr val="0070C0"/>
                </a:solidFill>
                <a:latin typeface="Arabic Typesetting" pitchFamily="66" charset="-78"/>
                <a:cs typeface="Arabic Typesetting" pitchFamily="66" charset="-78"/>
              </a:rPr>
              <a:t>didn’t even get a chance </a:t>
            </a:r>
            <a:r>
              <a:rPr lang="en-US" b="1" dirty="0">
                <a:latin typeface="Arabic Typesetting" pitchFamily="66" charset="-78"/>
                <a:cs typeface="Arabic Typesetting" pitchFamily="66" charset="-78"/>
              </a:rPr>
              <a:t>to try anything except for our first round of drinks</a:t>
            </a:r>
            <a:endParaRPr lang="zh-CN" b="1" dirty="0">
              <a:latin typeface="Arabic Typesetting" pitchFamily="66" charset="-78"/>
              <a:cs typeface="Arabic Typesetting" pitchFamily="66" charset="-78"/>
            </a:endParaRPr>
          </a:p>
        </p:txBody>
      </p:sp>
      <p:sp>
        <p:nvSpPr>
          <p:cNvPr id="25" name="Rectangle 24"/>
          <p:cNvSpPr/>
          <p:nvPr/>
        </p:nvSpPr>
        <p:spPr>
          <a:xfrm>
            <a:off x="6131505" y="1219200"/>
            <a:ext cx="1971097" cy="609600"/>
          </a:xfrm>
          <a:prstGeom prst="rect">
            <a:avLst/>
          </a:prstGeom>
          <a:solidFill>
            <a:schemeClr val="accent4">
              <a:lumMod val="60000"/>
              <a:lumOff val="4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horzOverflow="overflow" vert="horz" wrap="square" lIns="45720" tIns="45720" rIns="45720" bIns="45720" rtlCol="0" anchor="ctr">
            <a:noAutofit/>
          </a:bodyPr>
          <a:lstStyle/>
          <a:p>
            <a:pPr algn="ctr">
              <a:lnSpc>
                <a:spcPct val="90000"/>
              </a:lnSpc>
            </a:pPr>
            <a:r>
              <a:rPr lang="en-US" b="1" dirty="0">
                <a:solidFill>
                  <a:schemeClr val="tx1"/>
                </a:solidFill>
              </a:rPr>
              <a:t>Emotion Trend</a:t>
            </a:r>
            <a:endParaRPr lang="zh-CN" b="1" dirty="0">
              <a:solidFill>
                <a:schemeClr val="tx1"/>
              </a:solidFill>
            </a:endParaRPr>
          </a:p>
        </p:txBody>
      </p:sp>
      <p:cxnSp>
        <p:nvCxnSpPr>
          <p:cNvPr id="26" name="Straight Arrow Connector 25"/>
          <p:cNvCxnSpPr/>
          <p:nvPr/>
        </p:nvCxnSpPr>
        <p:spPr>
          <a:xfrm flipH="1" flipV="1">
            <a:off x="6670376" y="1925820"/>
            <a:ext cx="4618" cy="22098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6670376" y="4148730"/>
            <a:ext cx="375604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Arrow: Down 16"/>
          <p:cNvSpPr/>
          <p:nvPr/>
        </p:nvSpPr>
        <p:spPr>
          <a:xfrm rot="18563877">
            <a:off x="9101139" y="1707099"/>
            <a:ext cx="217660" cy="1657936"/>
          </a:xfrm>
          <a:prstGeom prst="downArrow">
            <a:avLst/>
          </a:prstGeom>
          <a:solidFill>
            <a:srgbClr val="0D4796"/>
          </a:solidFill>
          <a:ln>
            <a:noFill/>
          </a:ln>
        </p:spPr>
        <p:style>
          <a:lnRef idx="2">
            <a:schemeClr val="accent4">
              <a:shade val="50000"/>
            </a:schemeClr>
          </a:lnRef>
          <a:fillRef idx="1">
            <a:schemeClr val="accent4"/>
          </a:fillRef>
          <a:effectRef idx="0">
            <a:schemeClr val="accent4"/>
          </a:effectRef>
          <a:fontRef idx="minor">
            <a:schemeClr val="lt1"/>
          </a:fontRef>
        </p:style>
        <p:txBody>
          <a:bodyPr horzOverflow="overflow" vert="horz" wrap="square" lIns="45720" tIns="45720" rIns="45720" bIns="45720" rtlCol="0" anchor="ctr">
            <a:noAutofit/>
          </a:bodyPr>
          <a:lstStyle/>
          <a:p>
            <a:pPr algn="ctr">
              <a:lnSpc>
                <a:spcPct val="90000"/>
              </a:lnSpc>
            </a:pPr>
            <a:endParaRPr lang="zh-CN" dirty="0">
              <a:solidFill>
                <a:schemeClr val="tx1"/>
              </a:solidFill>
            </a:endParaRPr>
          </a:p>
        </p:txBody>
      </p:sp>
      <p:sp>
        <p:nvSpPr>
          <p:cNvPr id="18" name="Flowchart: Alternate Process 17"/>
          <p:cNvSpPr>
            <a:spLocks noRot="1" noChangeAspect="1" noMove="1" noResize="1" noEditPoints="1" noAdjustHandles="1" noChangeArrowheads="1" noChangeShapeType="1" noTextEdit="1"/>
          </p:cNvSpPr>
          <p:nvPr/>
        </p:nvSpPr>
        <p:spPr>
          <a:xfrm>
            <a:off x="9398369" y="1828800"/>
            <a:ext cx="2743200" cy="742402"/>
          </a:xfrm>
          <a:prstGeom prst="flowChartAlternateProcess">
            <a:avLst/>
          </a:prstGeom>
          <a:blipFill>
            <a:blip r:embed="rId8"/>
            <a:srcRect/>
            <a:stretch>
              <a:fillRect/>
            </a:stretch>
          </a:blipFill>
          <a:ln>
            <a:noFill/>
          </a:ln>
          <a:effectLst/>
        </p:spPr>
        <p:txBody>
          <a:bodyPr/>
          <a:lstStyle/>
          <a:p>
            <a:r>
              <a:rPr lang="zh-CN">
                <a:noFill/>
              </a:rPr>
              <a:t> </a:t>
            </a:r>
          </a:p>
        </p:txBody>
      </p:sp>
      <p:sp>
        <p:nvSpPr>
          <p:cNvPr id="31" name="Arrow: Down 30"/>
          <p:cNvSpPr/>
          <p:nvPr/>
        </p:nvSpPr>
        <p:spPr>
          <a:xfrm rot="14182443">
            <a:off x="1874180" y="3407912"/>
            <a:ext cx="262618" cy="1657936"/>
          </a:xfrm>
          <a:prstGeom prst="downArrow">
            <a:avLst/>
          </a:prstGeom>
          <a:solidFill>
            <a:srgbClr val="134FA1"/>
          </a:solidFill>
          <a:ln>
            <a:noFill/>
          </a:ln>
        </p:spPr>
        <p:style>
          <a:lnRef idx="2">
            <a:schemeClr val="accent4">
              <a:shade val="50000"/>
            </a:schemeClr>
          </a:lnRef>
          <a:fillRef idx="1">
            <a:schemeClr val="accent4"/>
          </a:fillRef>
          <a:effectRef idx="0">
            <a:schemeClr val="accent4"/>
          </a:effectRef>
          <a:fontRef idx="minor">
            <a:schemeClr val="lt1"/>
          </a:fontRef>
        </p:style>
        <p:txBody>
          <a:bodyPr horzOverflow="overflow" vert="horz" wrap="square" lIns="45720" tIns="45720" rIns="45720" bIns="45720" rtlCol="0" anchor="ctr">
            <a:noAutofit/>
          </a:bodyPr>
          <a:lstStyle/>
          <a:p>
            <a:pPr algn="ctr">
              <a:lnSpc>
                <a:spcPct val="90000"/>
              </a:lnSpc>
            </a:pPr>
            <a:endParaRPr lang="zh-CN" dirty="0">
              <a:solidFill>
                <a:schemeClr val="tx1"/>
              </a:solidFill>
            </a:endParaRPr>
          </a:p>
        </p:txBody>
      </p:sp>
      <p:sp>
        <p:nvSpPr>
          <p:cNvPr id="32" name="Flowchart: Alternate Process 31"/>
          <p:cNvSpPr>
            <a:spLocks noRot="1" noChangeAspect="1" noMove="1" noResize="1" noEditPoints="1" noAdjustHandles="1" noChangeArrowheads="1" noChangeShapeType="1" noTextEdit="1"/>
          </p:cNvSpPr>
          <p:nvPr/>
        </p:nvSpPr>
        <p:spPr>
          <a:xfrm>
            <a:off x="2701545" y="2969402"/>
            <a:ext cx="2743200" cy="742402"/>
          </a:xfrm>
          <a:prstGeom prst="flowChartAlternateProcess">
            <a:avLst/>
          </a:prstGeom>
          <a:blipFill>
            <a:blip r:embed="rId9"/>
            <a:srcRect/>
            <a:stretch>
              <a:fillRect/>
            </a:stretch>
          </a:blipFill>
          <a:ln>
            <a:noFill/>
          </a:ln>
          <a:effectLst/>
        </p:spPr>
        <p:txBody>
          <a:bodyPr/>
          <a:lstStyle/>
          <a:p>
            <a:r>
              <a:rPr lang="zh-CN">
                <a:noFill/>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256032" y="256032"/>
            <a:ext cx="11515053" cy="487084"/>
          </a:xfrm>
        </p:spPr>
        <p:txBody>
          <a:bodyPr/>
          <a:lstStyle/>
          <a:p>
            <a:r>
              <a:rPr lang="en-US" dirty="0"/>
              <a:t>Feature Creation – Emotion Trend</a:t>
            </a:r>
            <a:endParaRPr lang="zh-CN" dirty="0"/>
          </a:p>
        </p:txBody>
      </p:sp>
      <p:sp>
        <p:nvSpPr>
          <p:cNvPr id="24" name="Content Placeholder 2"/>
          <p:cNvSpPr>
            <a:spLocks noGrp="1" noEditPoints="1"/>
          </p:cNvSpPr>
          <p:nvPr>
            <p:ph idx="1"/>
          </p:nvPr>
        </p:nvSpPr>
        <p:spPr>
          <a:xfrm>
            <a:off x="268224" y="1443386"/>
            <a:ext cx="11523520" cy="4195415"/>
          </a:xfrm>
        </p:spPr>
        <p:txBody>
          <a:bodyPr/>
          <a:lstStyle/>
          <a:p>
            <a:pPr lvl="1"/>
            <a:r>
              <a:rPr lang="en-US" b="1" dirty="0"/>
              <a:t>Review Text:</a:t>
            </a:r>
            <a:r>
              <a:rPr lang="en-US" dirty="0"/>
              <a:t> [word1, word2, word3,word4,…]</a:t>
            </a:r>
          </a:p>
          <a:p>
            <a:pPr marL="346075" lvl="1" indent="0">
              <a:buNone/>
            </a:pPr>
            <a:endParaRPr lang="en-US" dirty="0"/>
          </a:p>
          <a:p>
            <a:pPr lvl="1"/>
            <a:r>
              <a:rPr lang="en-US" b="1" dirty="0"/>
              <a:t>Score vector:</a:t>
            </a:r>
            <a:r>
              <a:rPr lang="en-US" dirty="0"/>
              <a:t> [score1, score2, score3, score4,…]</a:t>
            </a:r>
          </a:p>
          <a:p>
            <a:pPr lvl="1"/>
            <a:endParaRPr lang="en-US" b="1" dirty="0"/>
          </a:p>
          <a:p>
            <a:pPr lvl="1"/>
            <a:r>
              <a:rPr lang="en-US" b="1" dirty="0"/>
              <a:t>Words Index: </a:t>
            </a:r>
            <a:r>
              <a:rPr lang="en-US" dirty="0"/>
              <a:t>[    1     ,     2     ,      3     ,     4     , …]</a:t>
            </a:r>
          </a:p>
          <a:p>
            <a:pPr marL="346075" lvl="1" indent="0">
              <a:buNone/>
            </a:pPr>
            <a:endParaRPr lang="en-US" dirty="0"/>
          </a:p>
          <a:p>
            <a:pPr marL="346075" lvl="1" indent="0">
              <a:buNone/>
            </a:pPr>
            <a:r>
              <a:rPr lang="en-US" b="1" dirty="0"/>
              <a:t>Emotion Trend</a:t>
            </a:r>
            <a:r>
              <a:rPr lang="en-US" dirty="0"/>
              <a:t>: The </a:t>
            </a:r>
            <a:r>
              <a:rPr lang="en-US" b="1" dirty="0"/>
              <a:t>slope</a:t>
            </a:r>
            <a:r>
              <a:rPr lang="en-US" dirty="0"/>
              <a:t> of regression line of Y vs X</a:t>
            </a:r>
          </a:p>
          <a:p>
            <a:pPr marL="346075" lvl="1" indent="0">
              <a:buNone/>
            </a:pPr>
            <a:endParaRPr lang="en-US" dirty="0"/>
          </a:p>
          <a:p>
            <a:pPr marL="346075" lvl="1" indent="0">
              <a:buNone/>
            </a:pPr>
            <a:r>
              <a:rPr lang="en-US" dirty="0"/>
              <a:t>It measures the trend of emotion in words </a:t>
            </a:r>
          </a:p>
          <a:p>
            <a:pPr marL="346075" lvl="1" indent="0">
              <a:buNone/>
            </a:pPr>
            <a:r>
              <a:rPr lang="en-US" dirty="0"/>
              <a:t>			(Positive to Negative  |  Negative to Positive)</a:t>
            </a:r>
          </a:p>
          <a:p>
            <a:pPr marL="346075" lvl="1" indent="0">
              <a:buNone/>
            </a:pPr>
            <a:endParaRPr lang="en-US" dirty="0"/>
          </a:p>
        </p:txBody>
      </p:sp>
      <p:sp>
        <p:nvSpPr>
          <p:cNvPr id="28" name="Down Arrow 27"/>
          <p:cNvSpPr/>
          <p:nvPr/>
        </p:nvSpPr>
        <p:spPr>
          <a:xfrm>
            <a:off x="4114800" y="1828800"/>
            <a:ext cx="533400" cy="533400"/>
          </a:xfrm>
          <a:prstGeom prst="downArrow">
            <a:avLst/>
          </a:prstGeom>
          <a:solidFill>
            <a:srgbClr val="C00000"/>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horzOverflow="overflow" vert="horz" wrap="square" lIns="45720" tIns="45720" rIns="45720" bIns="45720" rtlCol="0" anchor="ctr">
            <a:noAutofit/>
          </a:bodyPr>
          <a:lstStyle/>
          <a:p>
            <a:pPr algn="ctr">
              <a:lnSpc>
                <a:spcPct val="90000"/>
              </a:lnSpc>
            </a:pPr>
            <a:endParaRPr lang="en-US" dirty="0">
              <a:solidFill>
                <a:schemeClr val="tx1"/>
              </a:solidFill>
            </a:endParaRPr>
          </a:p>
        </p:txBody>
      </p:sp>
      <p:sp>
        <p:nvSpPr>
          <p:cNvPr id="6" name="Right Arrow 5"/>
          <p:cNvSpPr/>
          <p:nvPr/>
        </p:nvSpPr>
        <p:spPr>
          <a:xfrm>
            <a:off x="8405446" y="3160093"/>
            <a:ext cx="609600" cy="381000"/>
          </a:xfrm>
          <a:prstGeom prst="rightArrow">
            <a:avLst/>
          </a:prstGeom>
          <a:solidFill>
            <a:srgbClr val="B42028"/>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horzOverflow="overflow" vert="horz" wrap="square" lIns="45720" tIns="45720" rIns="45720" bIns="45720" rtlCol="0" anchor="ctr">
            <a:noAutofit/>
          </a:bodyPr>
          <a:lstStyle/>
          <a:p>
            <a:pPr algn="ctr">
              <a:lnSpc>
                <a:spcPct val="90000"/>
              </a:lnSpc>
            </a:pPr>
            <a:endParaRPr lang="en-US" dirty="0">
              <a:solidFill>
                <a:schemeClr val="tx1"/>
              </a:solidFill>
            </a:endParaRPr>
          </a:p>
        </p:txBody>
      </p:sp>
      <p:sp>
        <p:nvSpPr>
          <p:cNvPr id="30" name="Right Arrow 29"/>
          <p:cNvSpPr/>
          <p:nvPr/>
        </p:nvSpPr>
        <p:spPr>
          <a:xfrm>
            <a:off x="8382000" y="2359993"/>
            <a:ext cx="609600" cy="381000"/>
          </a:xfrm>
          <a:prstGeom prst="rightArrow">
            <a:avLst/>
          </a:prstGeom>
          <a:solidFill>
            <a:srgbClr val="B42028"/>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horzOverflow="overflow" vert="horz" wrap="square" lIns="45720" tIns="45720" rIns="45720" bIns="45720" rtlCol="0" anchor="ctr">
            <a:noAutofit/>
          </a:bodyPr>
          <a:lstStyle/>
          <a:p>
            <a:pPr algn="ctr">
              <a:lnSpc>
                <a:spcPct val="90000"/>
              </a:lnSpc>
            </a:pPr>
            <a:endParaRPr lang="en-US" dirty="0">
              <a:solidFill>
                <a:schemeClr val="tx1"/>
              </a:solidFill>
            </a:endParaRPr>
          </a:p>
        </p:txBody>
      </p:sp>
      <p:sp>
        <p:nvSpPr>
          <p:cNvPr id="8" name="TextBox 7"/>
          <p:cNvSpPr/>
          <p:nvPr/>
        </p:nvSpPr>
        <p:spPr>
          <a:xfrm flipH="1">
            <a:off x="9296400" y="2338127"/>
            <a:ext cx="411481" cy="422774"/>
          </a:xfrm>
          <a:prstGeom prst="rect">
            <a:avLst/>
          </a:prstGeom>
          <a:noFill/>
        </p:spPr>
        <p:txBody>
          <a:bodyPr wrap="square" rtlCol="0">
            <a:spAutoFit/>
          </a:bodyPr>
          <a:lstStyle/>
          <a:p>
            <a:pPr algn="ctr">
              <a:lnSpc>
                <a:spcPct val="90000"/>
              </a:lnSpc>
            </a:pPr>
            <a:r>
              <a:rPr lang="en-US" sz="2400" b="1" dirty="0"/>
              <a:t>Y</a:t>
            </a:r>
          </a:p>
        </p:txBody>
      </p:sp>
      <p:sp>
        <p:nvSpPr>
          <p:cNvPr id="33" name="TextBox 32"/>
          <p:cNvSpPr/>
          <p:nvPr/>
        </p:nvSpPr>
        <p:spPr>
          <a:xfrm flipH="1">
            <a:off x="9296399" y="3138227"/>
            <a:ext cx="411481" cy="422774"/>
          </a:xfrm>
          <a:prstGeom prst="rect">
            <a:avLst/>
          </a:prstGeom>
          <a:noFill/>
        </p:spPr>
        <p:txBody>
          <a:bodyPr wrap="square" rtlCol="0">
            <a:spAutoFit/>
          </a:bodyPr>
          <a:lstStyle/>
          <a:p>
            <a:pPr algn="ctr">
              <a:lnSpc>
                <a:spcPct val="90000"/>
              </a:lnSpc>
            </a:pPr>
            <a:r>
              <a:rPr lang="en-US" sz="2400" b="1" dirty="0"/>
              <a:t>X</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256032" y="256032"/>
            <a:ext cx="11515053" cy="487084"/>
          </a:xfrm>
        </p:spPr>
        <p:txBody>
          <a:bodyPr/>
          <a:lstStyle/>
          <a:p>
            <a:r>
              <a:rPr lang="en-US" dirty="0"/>
              <a:t>Feature Creation – Emotion Trend by Star</a:t>
            </a:r>
            <a:endParaRPr lang="zh-CN" dirty="0"/>
          </a:p>
        </p:txBody>
      </p:sp>
      <p:pic>
        <p:nvPicPr>
          <p:cNvPr id="4" name="Content Placeholder 3" descr="A screenshot of a cell phone  Description generated with high confidence"/>
          <p:cNvPicPr>
            <a:picLocks noGrp="1" noChangeAspect="1"/>
          </p:cNvPicPr>
          <p:nvPr>
            <p:ph idx="1"/>
          </p:nvPr>
        </p:nvPicPr>
        <p:blipFill>
          <a:blip r:embed="rId2"/>
          <a:srcRect/>
          <a:stretch>
            <a:fillRect/>
          </a:stretch>
        </p:blipFill>
        <p:spPr>
          <a:xfrm>
            <a:off x="2057400" y="1127760"/>
            <a:ext cx="7772400" cy="4663441"/>
          </a:xfrm>
          <a:prstGeom prst="rect">
            <a:avLst/>
          </a:prstGeom>
        </p:spPr>
      </p:pic>
      <p:sp>
        <p:nvSpPr>
          <p:cNvPr id="5" name="TextBox 4"/>
          <p:cNvSpPr/>
          <p:nvPr/>
        </p:nvSpPr>
        <p:spPr>
          <a:xfrm>
            <a:off x="5486400" y="5620385"/>
            <a:ext cx="1524000" cy="257107"/>
          </a:xfrm>
          <a:prstGeom prst="rect">
            <a:avLst/>
          </a:prstGeom>
          <a:solidFill>
            <a:schemeClr val="bg1"/>
          </a:solidFill>
          <a:ln>
            <a:noFill/>
          </a:ln>
        </p:spPr>
        <p:txBody>
          <a:bodyPr wrap="square" rtlCol="0">
            <a:spAutoFit/>
          </a:bodyPr>
          <a:lstStyle/>
          <a:p>
            <a:pPr algn="ctr">
              <a:lnSpc>
                <a:spcPct val="90000"/>
              </a:lnSpc>
            </a:pPr>
            <a:r>
              <a:rPr lang="en-US" dirty="0"/>
              <a:t>Stars</a:t>
            </a:r>
            <a:endParaRPr 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256032" y="256032"/>
            <a:ext cx="11515053" cy="487084"/>
          </a:xfrm>
        </p:spPr>
        <p:txBody>
          <a:bodyPr/>
          <a:lstStyle/>
          <a:p>
            <a:r>
              <a:rPr lang="en-US" dirty="0"/>
              <a:t>Interpretable Model – Decision Tree</a:t>
            </a:r>
            <a:endParaRPr lang="zh-CN" dirty="0"/>
          </a:p>
        </p:txBody>
      </p:sp>
      <p:pic>
        <p:nvPicPr>
          <p:cNvPr id="6" name="Content Placeholder 5"/>
          <p:cNvPicPr>
            <a:picLocks noGrp="1" noChangeAspect="1"/>
          </p:cNvPicPr>
          <p:nvPr>
            <p:ph idx="1"/>
          </p:nvPr>
        </p:nvPicPr>
        <p:blipFill>
          <a:blip r:embed="rId2"/>
          <a:srcRect/>
          <a:stretch>
            <a:fillRect/>
          </a:stretch>
        </p:blipFill>
        <p:spPr>
          <a:xfrm>
            <a:off x="1040991" y="1066800"/>
            <a:ext cx="9945133" cy="51054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256032" y="256032"/>
            <a:ext cx="11515053" cy="487084"/>
          </a:xfrm>
        </p:spPr>
        <p:txBody>
          <a:bodyPr/>
          <a:lstStyle/>
          <a:p>
            <a:r>
              <a:rPr lang="en-US" dirty="0"/>
              <a:t>Outline</a:t>
            </a:r>
          </a:p>
        </p:txBody>
      </p:sp>
      <p:sp>
        <p:nvSpPr>
          <p:cNvPr id="3" name="Content Placeholder 2"/>
          <p:cNvSpPr>
            <a:spLocks noGrp="1" noEditPoints="1"/>
          </p:cNvSpPr>
          <p:nvPr>
            <p:ph idx="1"/>
          </p:nvPr>
        </p:nvSpPr>
        <p:spPr>
          <a:xfrm>
            <a:off x="528917" y="1219200"/>
            <a:ext cx="6141251" cy="5486400"/>
          </a:xfrm>
        </p:spPr>
        <p:txBody>
          <a:bodyPr/>
          <a:lstStyle/>
          <a:p>
            <a:pPr marL="0" indent="0">
              <a:buNone/>
            </a:pPr>
            <a:r>
              <a:rPr lang="en-US" b="1" dirty="0"/>
              <a:t>Introduction</a:t>
            </a:r>
          </a:p>
          <a:p>
            <a:pPr lvl="1"/>
            <a:r>
              <a:rPr lang="en-US" sz="2800" dirty="0"/>
              <a:t>Data background    </a:t>
            </a:r>
          </a:p>
          <a:p>
            <a:pPr marL="0" indent="0">
              <a:lnSpc>
                <a:spcPct val="150000"/>
              </a:lnSpc>
              <a:buNone/>
            </a:pPr>
            <a:r>
              <a:rPr lang="en-US" b="1" dirty="0"/>
              <a:t>Data Preprocessing</a:t>
            </a:r>
          </a:p>
          <a:p>
            <a:pPr lvl="1"/>
            <a:r>
              <a:rPr lang="en-US" sz="2800" dirty="0"/>
              <a:t>Data acquisition</a:t>
            </a:r>
          </a:p>
          <a:p>
            <a:pPr lvl="1"/>
            <a:r>
              <a:rPr lang="en-US" sz="2800" dirty="0"/>
              <a:t>Text preprocessing</a:t>
            </a:r>
          </a:p>
          <a:p>
            <a:pPr marL="0" indent="0">
              <a:lnSpc>
                <a:spcPct val="150000"/>
              </a:lnSpc>
              <a:buNone/>
            </a:pPr>
            <a:r>
              <a:rPr lang="en-US" b="1" dirty="0"/>
              <a:t>Feature Extraction</a:t>
            </a:r>
          </a:p>
          <a:p>
            <a:pPr lvl="1"/>
            <a:r>
              <a:rPr lang="en-US" sz="2800" dirty="0"/>
              <a:t>Exploratory analysis</a:t>
            </a:r>
          </a:p>
          <a:p>
            <a:pPr lvl="1"/>
            <a:r>
              <a:rPr lang="en-US" sz="2800" dirty="0"/>
              <a:t>Feature creation</a:t>
            </a:r>
          </a:p>
        </p:txBody>
      </p:sp>
      <p:sp>
        <p:nvSpPr>
          <p:cNvPr id="8" name="Content Placeholder 2"/>
          <p:cNvSpPr/>
          <p:nvPr/>
        </p:nvSpPr>
        <p:spPr bwMode="auto">
          <a:xfrm>
            <a:off x="6786282" y="2362200"/>
            <a:ext cx="6141251" cy="5486400"/>
          </a:xfrm>
          <a:prstGeom prst="rect">
            <a:avLst/>
          </a:prstGeom>
          <a:noFill/>
          <a:ln w="9525">
            <a:noFill/>
            <a:miter lim="800000"/>
          </a:ln>
        </p:spPr>
        <p:txBody>
          <a:bodyPr vert="horz" wrap="square" lIns="91440" tIns="45720" rIns="91440" bIns="45720" anchor="t">
            <a:noAutofit/>
          </a:bodyPr>
          <a:lstStyle>
            <a:lvl1pPr marL="230188" indent="-230188" algn="l" rtl="0" eaLnBrk="1" fontAlgn="base" hangingPunct="1">
              <a:lnSpc>
                <a:spcPct val="90000"/>
              </a:lnSpc>
              <a:spcBef>
                <a:spcPts val="1400"/>
              </a:spcBef>
              <a:spcAft>
                <a:spcPct val="0"/>
              </a:spcAft>
              <a:buClr>
                <a:schemeClr val="tx2"/>
              </a:buClr>
              <a:buFont typeface="Arial" pitchFamily="34" charset="0"/>
              <a:buChar char="•"/>
              <a:defRPr sz="2800" kern="1200">
                <a:solidFill>
                  <a:schemeClr val="tx1"/>
                </a:solidFill>
                <a:latin typeface="Arial" pitchFamily="34" charset="0"/>
                <a:ea typeface="+mn-ea"/>
                <a:cs typeface="Arial" pitchFamily="34" charset="0"/>
              </a:defRPr>
            </a:lvl1pPr>
            <a:lvl2pPr marL="625475" indent="-279400" algn="l" rtl="0" eaLnBrk="1" fontAlgn="base" hangingPunct="1">
              <a:lnSpc>
                <a:spcPct val="90000"/>
              </a:lnSpc>
              <a:spcBef>
                <a:spcPts val="800"/>
              </a:spcBef>
              <a:spcAft>
                <a:spcPct val="0"/>
              </a:spcAft>
              <a:buClr>
                <a:schemeClr val="tx2"/>
              </a:buClr>
              <a:buFont typeface="Arial" pitchFamily="34" charset="0"/>
              <a:buChar char="–"/>
              <a:defRPr sz="2400" kern="1200">
                <a:solidFill>
                  <a:schemeClr val="tx1"/>
                </a:solidFill>
                <a:latin typeface="Arial" pitchFamily="34" charset="0"/>
                <a:ea typeface="+mn-ea"/>
                <a:cs typeface="Arial" pitchFamily="34" charset="0"/>
              </a:defRPr>
            </a:lvl2pPr>
            <a:lvl3pPr marL="914400" indent="-230188" algn="l" rtl="0" eaLnBrk="1" fontAlgn="base" hangingPunct="1">
              <a:lnSpc>
                <a:spcPct val="90000"/>
              </a:lnSpc>
              <a:spcBef>
                <a:spcPts val="800"/>
              </a:spcBef>
              <a:spcAft>
                <a:spcPct val="0"/>
              </a:spcAft>
              <a:buClr>
                <a:schemeClr val="tx2"/>
              </a:buClr>
              <a:buFont typeface="Arial" pitchFamily="34" charset="0"/>
              <a:buChar char="•"/>
              <a:defRPr sz="2000" kern="1200">
                <a:solidFill>
                  <a:schemeClr val="tx1"/>
                </a:solidFill>
                <a:latin typeface="Arial" pitchFamily="34" charset="0"/>
                <a:ea typeface="+mn-ea"/>
                <a:cs typeface="Arial" pitchFamily="34" charset="0"/>
              </a:defRPr>
            </a:lvl3pPr>
            <a:lvl4pPr marL="1144588" indent="-173038" algn="l" rtl="0" eaLnBrk="1" fontAlgn="base" hangingPunct="1">
              <a:lnSpc>
                <a:spcPct val="90000"/>
              </a:lnSpc>
              <a:spcBef>
                <a:spcPts val="800"/>
              </a:spcBef>
              <a:spcAft>
                <a:spcPct val="0"/>
              </a:spcAft>
              <a:buClr>
                <a:schemeClr val="tx2"/>
              </a:buClr>
              <a:buFont typeface="Arial" pitchFamily="34" charset="0"/>
              <a:buChar char="–"/>
              <a:defRPr kern="1200">
                <a:solidFill>
                  <a:schemeClr val="tx1"/>
                </a:solidFill>
                <a:latin typeface="Arial" pitchFamily="34" charset="0"/>
                <a:ea typeface="+mn-ea"/>
                <a:cs typeface="Arial" pitchFamily="34" charset="0"/>
              </a:defRPr>
            </a:lvl4pPr>
            <a:lvl5pPr marL="1482725" indent="-222250" algn="l" rtl="0" eaLnBrk="1" fontAlgn="base" hangingPunct="1">
              <a:lnSpc>
                <a:spcPct val="90000"/>
              </a:lnSpc>
              <a:spcBef>
                <a:spcPts val="600"/>
              </a:spcBef>
              <a:spcAft>
                <a:spcPct val="0"/>
              </a:spcAft>
              <a:buClr>
                <a:schemeClr val="tx2"/>
              </a:buClr>
              <a:buFont typeface="Arial" pitchFamily="34"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More on Feature Extraction</a:t>
            </a:r>
          </a:p>
          <a:p>
            <a:pPr marL="0" indent="0">
              <a:buFont typeface="Arial" pitchFamily="34" charset="0"/>
              <a:buNone/>
            </a:pPr>
            <a:r>
              <a:rPr lang="en-US" b="1" dirty="0"/>
              <a:t>Model Building</a:t>
            </a:r>
          </a:p>
          <a:p>
            <a:pPr marL="0" indent="0">
              <a:buNone/>
            </a:pPr>
            <a:r>
              <a:rPr lang="en-US" b="1" dirty="0"/>
              <a:t>Model Comparison</a:t>
            </a:r>
          </a:p>
          <a:p>
            <a:pPr marL="0" indent="0">
              <a:buNone/>
            </a:pPr>
            <a:r>
              <a:rPr lang="en-US" b="1" dirty="0"/>
              <a:t>Results</a:t>
            </a:r>
          </a:p>
        </p:txBody>
      </p:sp>
      <p:sp>
        <p:nvSpPr>
          <p:cNvPr id="9" name="Arrow: Down 8"/>
          <p:cNvSpPr/>
          <p:nvPr/>
        </p:nvSpPr>
        <p:spPr>
          <a:xfrm rot="16200000">
            <a:off x="5374472" y="2974172"/>
            <a:ext cx="533400" cy="909656"/>
          </a:xfrm>
          <a:prstGeom prst="downArrow">
            <a:avLst/>
          </a:prstGeom>
          <a:solidFill>
            <a:schemeClr val="accent1">
              <a:lumMod val="60000"/>
              <a:lumOff val="4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horzOverflow="overflow" vert="horz" wrap="square" lIns="45720" tIns="45720" rIns="45720" bIns="45720" rtlCol="0" anchor="ctr">
            <a:noAutofit/>
          </a:bodyPr>
          <a:lstStyle/>
          <a:p>
            <a:pPr algn="ctr">
              <a:lnSpc>
                <a:spcPct val="90000"/>
              </a:lnSpc>
            </a:pPr>
            <a:endParaRPr lang="zh-CN"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256032" y="256032"/>
            <a:ext cx="11515053" cy="487084"/>
          </a:xfrm>
        </p:spPr>
        <p:txBody>
          <a:bodyPr/>
          <a:lstStyle/>
          <a:p>
            <a:r>
              <a:rPr lang="en-US" dirty="0"/>
              <a:t>Interpretable Model – Result</a:t>
            </a:r>
            <a:endParaRPr lang="zh-CN" dirty="0"/>
          </a:p>
        </p:txBody>
      </p:sp>
      <p:sp>
        <p:nvSpPr>
          <p:cNvPr id="3" name="Content Placeholder 2"/>
          <p:cNvSpPr>
            <a:spLocks noGrp="1" noEditPoints="1"/>
          </p:cNvSpPr>
          <p:nvPr>
            <p:ph idx="1"/>
          </p:nvPr>
        </p:nvSpPr>
        <p:spPr/>
        <p:txBody>
          <a:bodyPr/>
          <a:lstStyle/>
          <a:p>
            <a:pPr marL="514350" indent="-514350">
              <a:buAutoNum type="arabicParenR"/>
            </a:pPr>
            <a:r>
              <a:rPr lang="en-US" dirty="0"/>
              <a:t>Average score of review‘s words------Positive or Negative</a:t>
            </a:r>
          </a:p>
          <a:p>
            <a:pPr marL="514350" indent="-514350">
              <a:buAutoNum type="arabicParenR"/>
            </a:pPr>
            <a:r>
              <a:rPr lang="en-US" dirty="0"/>
              <a:t>Maximum score of review‘s words------How positive a review is</a:t>
            </a:r>
          </a:p>
          <a:p>
            <a:pPr marL="514350" indent="-514350">
              <a:buFont typeface="Arial" pitchFamily="34" charset="0"/>
              <a:buAutoNum type="arabicParenR"/>
            </a:pPr>
            <a:r>
              <a:rPr lang="en-US" dirty="0"/>
              <a:t>Minimum score of review‘s words------How negative a review is</a:t>
            </a:r>
          </a:p>
          <a:p>
            <a:pPr marL="514350" indent="-514350">
              <a:buFont typeface="Arial" pitchFamily="34" charset="0"/>
              <a:buAutoNum type="arabicParenR"/>
            </a:pPr>
            <a:r>
              <a:rPr lang="en-US" dirty="0"/>
              <a:t>Emotion trend of review‘s words------Matters on neutral reviews</a:t>
            </a:r>
            <a:endParaRPr 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256032" y="256032"/>
            <a:ext cx="11515053" cy="487084"/>
          </a:xfrm>
        </p:spPr>
        <p:txBody>
          <a:bodyPr/>
          <a:lstStyle/>
          <a:p>
            <a:r>
              <a:rPr lang="en-US" dirty="0"/>
              <a:t>Machine Learning Models</a:t>
            </a:r>
            <a:endParaRPr lang="zh-CN" dirty="0"/>
          </a:p>
        </p:txBody>
      </p:sp>
      <p:pic>
        <p:nvPicPr>
          <p:cNvPr id="5" name="Content Placeholder 4"/>
          <p:cNvPicPr>
            <a:picLocks noGrp="1" noChangeAspect="1"/>
          </p:cNvPicPr>
          <p:nvPr>
            <p:ph idx="1"/>
          </p:nvPr>
        </p:nvPicPr>
        <p:blipFill>
          <a:blip r:embed="rId2"/>
          <a:srcRect/>
          <a:stretch>
            <a:fillRect/>
          </a:stretch>
        </p:blipFill>
        <p:spPr>
          <a:xfrm>
            <a:off x="1371600" y="1828800"/>
            <a:ext cx="5382072" cy="4208175"/>
          </a:xfrm>
        </p:spPr>
      </p:pic>
      <p:sp>
        <p:nvSpPr>
          <p:cNvPr id="3" name="TextBox 2"/>
          <p:cNvSpPr/>
          <p:nvPr/>
        </p:nvSpPr>
        <p:spPr>
          <a:xfrm>
            <a:off x="256032" y="1143000"/>
            <a:ext cx="5382768" cy="422774"/>
          </a:xfrm>
          <a:prstGeom prst="rect">
            <a:avLst/>
          </a:prstGeom>
          <a:noFill/>
        </p:spPr>
        <p:txBody>
          <a:bodyPr wrap="square" rtlCol="0">
            <a:spAutoFit/>
          </a:bodyPr>
          <a:lstStyle/>
          <a:p>
            <a:pPr algn="ctr">
              <a:lnSpc>
                <a:spcPct val="90000"/>
              </a:lnSpc>
            </a:pPr>
            <a:r>
              <a:rPr lang="en-US" sz="2400" b="1" dirty="0"/>
              <a:t>Model Structure of two step models</a:t>
            </a:r>
          </a:p>
        </p:txBody>
      </p:sp>
      <p:sp>
        <p:nvSpPr>
          <p:cNvPr id="6" name="Rectangle 5">
            <a:extLst>
              <a:ext uri="{FF2B5EF4-FFF2-40B4-BE49-F238E27FC236}">
                <a16:creationId xmlns:a16="http://schemas.microsoft.com/office/drawing/2014/main" id="{808BB8BA-2281-40BA-9488-1067552AE2E8}"/>
              </a:ext>
            </a:extLst>
          </p:cNvPr>
          <p:cNvSpPr/>
          <p:nvPr/>
        </p:nvSpPr>
        <p:spPr>
          <a:xfrm>
            <a:off x="7391400" y="2307373"/>
            <a:ext cx="1981200" cy="601757"/>
          </a:xfrm>
          <a:prstGeom prst="rect">
            <a:avLst/>
          </a:prstGeom>
          <a:solidFill>
            <a:schemeClr val="accent1">
              <a:lumMod val="40000"/>
              <a:lumOff val="6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altLang="zh-CN" dirty="0">
                <a:solidFill>
                  <a:schemeClr val="tx1"/>
                </a:solidFill>
              </a:rPr>
              <a:t>Classification</a:t>
            </a:r>
            <a:endParaRPr lang="zh-CN" altLang="en-US" dirty="0">
              <a:solidFill>
                <a:schemeClr val="tx1"/>
              </a:solidFill>
            </a:endParaRPr>
          </a:p>
        </p:txBody>
      </p:sp>
      <p:sp>
        <p:nvSpPr>
          <p:cNvPr id="7" name="Rectangle 6">
            <a:extLst>
              <a:ext uri="{FF2B5EF4-FFF2-40B4-BE49-F238E27FC236}">
                <a16:creationId xmlns:a16="http://schemas.microsoft.com/office/drawing/2014/main" id="{A47ECF94-F86F-477A-8307-DCC4E1287EC8}"/>
              </a:ext>
            </a:extLst>
          </p:cNvPr>
          <p:cNvSpPr/>
          <p:nvPr/>
        </p:nvSpPr>
        <p:spPr>
          <a:xfrm>
            <a:off x="7391400" y="4475547"/>
            <a:ext cx="1981200" cy="601757"/>
          </a:xfrm>
          <a:prstGeom prst="rect">
            <a:avLst/>
          </a:prstGeom>
          <a:solidFill>
            <a:schemeClr val="accent1">
              <a:lumMod val="40000"/>
              <a:lumOff val="6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altLang="zh-CN" dirty="0">
                <a:solidFill>
                  <a:schemeClr val="tx1"/>
                </a:solidFill>
              </a:rPr>
              <a:t>Regression</a:t>
            </a:r>
            <a:endParaRPr lang="zh-CN" altLang="en-US" dirty="0">
              <a:solidFill>
                <a:schemeClr val="tx1"/>
              </a:solidFill>
            </a:endParaRPr>
          </a:p>
        </p:txBody>
      </p:sp>
      <p:sp>
        <p:nvSpPr>
          <p:cNvPr id="8" name="Arrow: Right 7">
            <a:extLst>
              <a:ext uri="{FF2B5EF4-FFF2-40B4-BE49-F238E27FC236}">
                <a16:creationId xmlns:a16="http://schemas.microsoft.com/office/drawing/2014/main" id="{D62FA5CD-F9F2-4F1C-B17A-03345EA8CA6A}"/>
              </a:ext>
            </a:extLst>
          </p:cNvPr>
          <p:cNvSpPr/>
          <p:nvPr/>
        </p:nvSpPr>
        <p:spPr>
          <a:xfrm rot="5400000">
            <a:off x="8000999" y="3621776"/>
            <a:ext cx="762001" cy="313697"/>
          </a:xfrm>
          <a:prstGeom prst="rightArrow">
            <a:avLst/>
          </a:prstGeom>
          <a:solidFill>
            <a:schemeClr val="tx1">
              <a:lumMod val="50000"/>
              <a:lumOff val="50000"/>
            </a:schemeClr>
          </a:solidFill>
          <a:ln>
            <a:solidFill>
              <a:schemeClr val="bg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zh-CN" altLang="en-US" dirty="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228600" y="228600"/>
            <a:ext cx="11515053" cy="487084"/>
          </a:xfrm>
        </p:spPr>
        <p:txBody>
          <a:bodyPr/>
          <a:lstStyle/>
          <a:p>
            <a:r>
              <a:rPr lang="en-US" dirty="0"/>
              <a:t>Machine Learning Models – Model Comparison</a:t>
            </a:r>
            <a:endParaRPr lang="zh-CN" dirty="0"/>
          </a:p>
        </p:txBody>
      </p:sp>
      <p:graphicFrame>
        <p:nvGraphicFramePr>
          <p:cNvPr id="5" name="Table 4"/>
          <p:cNvGraphicFramePr>
            <a:graphicFrameLocks noGrp="1"/>
          </p:cNvGraphicFramePr>
          <p:nvPr/>
        </p:nvGraphicFramePr>
        <p:xfrm>
          <a:off x="3810000" y="1371600"/>
          <a:ext cx="6553200" cy="4661566"/>
        </p:xfrm>
        <a:graphic>
          <a:graphicData uri="http://schemas.openxmlformats.org/drawingml/2006/table">
            <a:tbl>
              <a:tblPr firstRow="1" firstCol="1" bandRow="1">
                <a:tableStyleId>{5C22544A-7EE6-4342-B048-85BDC9FD1C3A}</a:tableStyleId>
              </a:tblPr>
              <a:tblGrid>
                <a:gridCol w="2972670">
                  <a:extLst>
                    <a:ext uri="{9D8B030D-6E8A-4147-A177-3AD203B41FA5}">
                      <a16:colId xmlns:a16="http://schemas.microsoft.com/office/drawing/2014/main" val="20000"/>
                    </a:ext>
                  </a:extLst>
                </a:gridCol>
                <a:gridCol w="3580530">
                  <a:extLst>
                    <a:ext uri="{9D8B030D-6E8A-4147-A177-3AD203B41FA5}">
                      <a16:colId xmlns:a16="http://schemas.microsoft.com/office/drawing/2014/main" val="20001"/>
                    </a:ext>
                  </a:extLst>
                </a:gridCol>
              </a:tblGrid>
              <a:tr h="934334">
                <a:tc>
                  <a:txBody>
                    <a:bodyPr/>
                    <a:lstStyle/>
                    <a:p>
                      <a:pPr marL="0" algn="ctr">
                        <a:lnSpc>
                          <a:spcPct val="150000"/>
                        </a:lnSpc>
                        <a:spcBef>
                          <a:spcPts val="0"/>
                        </a:spcBef>
                        <a:spcAft>
                          <a:spcPts val="0"/>
                        </a:spcAft>
                      </a:pPr>
                      <a:r>
                        <a:rPr lang="en-US" sz="2000" b="1" kern="100" dirty="0">
                          <a:effectLst/>
                        </a:rPr>
                        <a:t>Model</a:t>
                      </a:r>
                      <a:endParaRPr lang="en-US" sz="2000" b="1" kern="100" dirty="0">
                        <a:effectLst/>
                        <a:latin typeface="Calibri" charset="0"/>
                        <a:ea typeface="宋体" charset="-122"/>
                      </a:endParaRPr>
                    </a:p>
                  </a:txBody>
                  <a:tcPr marL="63500" marR="63500" marT="63500" marB="63500" anchor="ctr"/>
                </a:tc>
                <a:tc>
                  <a:txBody>
                    <a:bodyPr/>
                    <a:lstStyle/>
                    <a:p>
                      <a:pPr marL="0" algn="ctr">
                        <a:lnSpc>
                          <a:spcPct val="150000"/>
                        </a:lnSpc>
                        <a:spcBef>
                          <a:spcPts val="0"/>
                        </a:spcBef>
                        <a:spcAft>
                          <a:spcPts val="0"/>
                        </a:spcAft>
                      </a:pPr>
                      <a:r>
                        <a:rPr lang="en-US" sz="2000" kern="100" dirty="0">
                          <a:effectLst/>
                          <a:latin typeface="Calibri" charset="0"/>
                          <a:ea typeface="宋体" charset="-122"/>
                        </a:rPr>
                        <a:t>RMSE on Test Set (Kaggle)</a:t>
                      </a:r>
                    </a:p>
                  </a:txBody>
                  <a:tcPr marL="63500" marR="63500" marT="63500" marB="63500" anchor="ctr"/>
                </a:tc>
                <a:extLst>
                  <a:ext uri="{0D108BD9-81ED-4DB2-BD59-A6C34878D82A}">
                    <a16:rowId xmlns:a16="http://schemas.microsoft.com/office/drawing/2014/main" val="10000"/>
                  </a:ext>
                </a:extLst>
              </a:tr>
              <a:tr h="934334">
                <a:tc>
                  <a:txBody>
                    <a:bodyPr/>
                    <a:lstStyle/>
                    <a:p>
                      <a:pPr marL="0" algn="ctr">
                        <a:lnSpc>
                          <a:spcPct val="150000"/>
                        </a:lnSpc>
                        <a:spcBef>
                          <a:spcPts val="0"/>
                        </a:spcBef>
                        <a:spcAft>
                          <a:spcPts val="0"/>
                        </a:spcAft>
                      </a:pPr>
                      <a:r>
                        <a:rPr lang="en-US" sz="1800" b="1" kern="100" dirty="0">
                          <a:effectLst/>
                        </a:rPr>
                        <a:t>SVC</a:t>
                      </a:r>
                      <a:endParaRPr lang="en-US" sz="1800" b="1" kern="100" dirty="0">
                        <a:effectLst/>
                        <a:latin typeface="Calibri" charset="0"/>
                        <a:ea typeface="宋体" charset="-122"/>
                      </a:endParaRPr>
                    </a:p>
                  </a:txBody>
                  <a:tcPr marL="63500" marR="63500" marT="63500" marB="63500" anchor="ctr">
                    <a:solidFill>
                      <a:schemeClr val="accent1">
                        <a:lumMod val="60000"/>
                        <a:lumOff val="40000"/>
                      </a:schemeClr>
                    </a:solidFill>
                  </a:tcPr>
                </a:tc>
                <a:tc>
                  <a:txBody>
                    <a:bodyPr/>
                    <a:lstStyle/>
                    <a:p>
                      <a:pPr marL="0" algn="ctr">
                        <a:lnSpc>
                          <a:spcPct val="150000"/>
                        </a:lnSpc>
                        <a:spcBef>
                          <a:spcPts val="0"/>
                        </a:spcBef>
                        <a:spcAft>
                          <a:spcPts val="0"/>
                        </a:spcAft>
                      </a:pPr>
                      <a:r>
                        <a:rPr lang="en-US" sz="2000" kern="100" dirty="0">
                          <a:effectLst/>
                          <a:latin typeface="Arial" pitchFamily="34" charset="0"/>
                          <a:ea typeface="宋体" charset="-122"/>
                          <a:cs typeface="Arial" pitchFamily="34" charset="0"/>
                        </a:rPr>
                        <a:t>0.752</a:t>
                      </a:r>
                    </a:p>
                  </a:txBody>
                  <a:tcPr marL="63500" marR="63500" marT="63500" marB="63500" anchor="ctr"/>
                </a:tc>
                <a:extLst>
                  <a:ext uri="{0D108BD9-81ED-4DB2-BD59-A6C34878D82A}">
                    <a16:rowId xmlns:a16="http://schemas.microsoft.com/office/drawing/2014/main" val="10001"/>
                  </a:ext>
                </a:extLst>
              </a:tr>
              <a:tr h="934334">
                <a:tc>
                  <a:txBody>
                    <a:bodyPr/>
                    <a:lstStyle/>
                    <a:p>
                      <a:pPr marL="0" algn="ctr" defTabSz="914400" rtl="0" eaLnBrk="1" latinLnBrk="0" hangingPunct="1">
                        <a:lnSpc>
                          <a:spcPct val="150000"/>
                        </a:lnSpc>
                        <a:spcBef>
                          <a:spcPts val="0"/>
                        </a:spcBef>
                        <a:spcAft>
                          <a:spcPts val="0"/>
                        </a:spcAft>
                      </a:pPr>
                      <a:r>
                        <a:rPr lang="en-US" sz="1800" b="1" kern="100" dirty="0">
                          <a:solidFill>
                            <a:schemeClr val="lt1"/>
                          </a:solidFill>
                          <a:effectLst/>
                          <a:latin typeface="+mn-lt"/>
                          <a:ea typeface="+mn-ea"/>
                          <a:cs typeface="+mn-cs"/>
                        </a:rPr>
                        <a:t>Naïve Bayes</a:t>
                      </a:r>
                    </a:p>
                  </a:txBody>
                  <a:tcPr marL="63500" marR="63500" marT="63500" marB="63500" anchor="ctr">
                    <a:solidFill>
                      <a:schemeClr val="accent1">
                        <a:lumMod val="60000"/>
                        <a:lumOff val="40000"/>
                      </a:schemeClr>
                    </a:solidFill>
                  </a:tcPr>
                </a:tc>
                <a:tc>
                  <a:txBody>
                    <a:bodyPr/>
                    <a:lstStyle/>
                    <a:p>
                      <a:pPr marL="0" algn="ctr">
                        <a:lnSpc>
                          <a:spcPct val="150000"/>
                        </a:lnSpc>
                        <a:spcBef>
                          <a:spcPts val="0"/>
                        </a:spcBef>
                        <a:spcAft>
                          <a:spcPts val="0"/>
                        </a:spcAft>
                      </a:pPr>
                      <a:r>
                        <a:rPr lang="en-US" sz="2000" kern="100" dirty="0">
                          <a:solidFill>
                            <a:schemeClr val="dk1"/>
                          </a:solidFill>
                          <a:effectLst/>
                          <a:latin typeface="Arial" pitchFamily="34" charset="0"/>
                          <a:ea typeface="宋体" charset="-122"/>
                          <a:cs typeface="Arial" pitchFamily="34" charset="0"/>
                        </a:rPr>
                        <a:t>0.840</a:t>
                      </a:r>
                    </a:p>
                  </a:txBody>
                  <a:tcPr marL="63500" marR="63500" marT="63500" marB="63500" anchor="ctr"/>
                </a:tc>
                <a:extLst>
                  <a:ext uri="{0D108BD9-81ED-4DB2-BD59-A6C34878D82A}">
                    <a16:rowId xmlns:a16="http://schemas.microsoft.com/office/drawing/2014/main" val="10002"/>
                  </a:ext>
                </a:extLst>
              </a:tr>
              <a:tr h="929282">
                <a:tc>
                  <a:txBody>
                    <a:bodyPr/>
                    <a:lstStyle/>
                    <a:p>
                      <a:pPr marL="0" algn="ctr" defTabSz="914400" rtl="0" eaLnBrk="1" latinLnBrk="0" hangingPunct="1">
                        <a:lnSpc>
                          <a:spcPct val="150000"/>
                        </a:lnSpc>
                        <a:spcBef>
                          <a:spcPts val="0"/>
                        </a:spcBef>
                        <a:spcAft>
                          <a:spcPts val="0"/>
                        </a:spcAft>
                      </a:pPr>
                      <a:r>
                        <a:rPr lang="en-US" sz="1800" b="1" kern="100" dirty="0">
                          <a:solidFill>
                            <a:schemeClr val="lt1"/>
                          </a:solidFill>
                          <a:effectLst/>
                          <a:latin typeface="+mn-lt"/>
                          <a:ea typeface="+mn-ea"/>
                          <a:cs typeface="+mn-cs"/>
                        </a:rPr>
                        <a:t>SVC + Linear</a:t>
                      </a:r>
                    </a:p>
                  </a:txBody>
                  <a:tcPr marL="63500" marR="63500" marT="63500" marB="63500" anchor="ctr"/>
                </a:tc>
                <a:tc>
                  <a:txBody>
                    <a:bodyPr/>
                    <a:lstStyle/>
                    <a:p>
                      <a:pPr marL="0" algn="ctr" defTabSz="914400" rtl="0" eaLnBrk="1" latinLnBrk="0" hangingPunct="1">
                        <a:lnSpc>
                          <a:spcPct val="150000"/>
                        </a:lnSpc>
                        <a:spcBef>
                          <a:spcPts val="0"/>
                        </a:spcBef>
                        <a:spcAft>
                          <a:spcPts val="0"/>
                        </a:spcAft>
                      </a:pPr>
                      <a:r>
                        <a:rPr lang="en-US" sz="2000" b="1" kern="100" dirty="0">
                          <a:solidFill>
                            <a:schemeClr val="dk1"/>
                          </a:solidFill>
                          <a:effectLst/>
                          <a:latin typeface="Arial" pitchFamily="34" charset="0"/>
                          <a:ea typeface="宋体" charset="-122"/>
                          <a:cs typeface="Arial" pitchFamily="34" charset="0"/>
                        </a:rPr>
                        <a:t>0.665</a:t>
                      </a:r>
                    </a:p>
                  </a:txBody>
                  <a:tcPr marL="63500" marR="63500" marT="63500" marB="63500" anchor="ctr"/>
                </a:tc>
                <a:extLst>
                  <a:ext uri="{0D108BD9-81ED-4DB2-BD59-A6C34878D82A}">
                    <a16:rowId xmlns:a16="http://schemas.microsoft.com/office/drawing/2014/main" val="10003"/>
                  </a:ext>
                </a:extLst>
              </a:tr>
              <a:tr h="929282">
                <a:tc>
                  <a:txBody>
                    <a:bodyPr/>
                    <a:lstStyle/>
                    <a:p>
                      <a:pPr marL="0" algn="ctr" defTabSz="914400" rtl="0" eaLnBrk="1" latinLnBrk="0" hangingPunct="1">
                        <a:lnSpc>
                          <a:spcPct val="150000"/>
                        </a:lnSpc>
                        <a:spcBef>
                          <a:spcPts val="0"/>
                        </a:spcBef>
                        <a:spcAft>
                          <a:spcPts val="0"/>
                        </a:spcAft>
                      </a:pPr>
                      <a:r>
                        <a:rPr lang="en-US" sz="1800" b="1" kern="100" dirty="0">
                          <a:solidFill>
                            <a:schemeClr val="lt1"/>
                          </a:solidFill>
                          <a:effectLst/>
                          <a:latin typeface="+mn-lt"/>
                          <a:ea typeface="+mn-ea"/>
                          <a:cs typeface="+mn-cs"/>
                        </a:rPr>
                        <a:t>SVC + SVC</a:t>
                      </a:r>
                    </a:p>
                  </a:txBody>
                  <a:tcPr marL="63500" marR="63500" marT="63500" marB="63500" anchor="ctr"/>
                </a:tc>
                <a:tc>
                  <a:txBody>
                    <a:bodyPr/>
                    <a:lstStyle/>
                    <a:p>
                      <a:pPr marL="0" algn="ctr" defTabSz="914400" rtl="0" eaLnBrk="1" latinLnBrk="0" hangingPunct="1">
                        <a:lnSpc>
                          <a:spcPct val="150000"/>
                        </a:lnSpc>
                        <a:spcBef>
                          <a:spcPts val="0"/>
                        </a:spcBef>
                        <a:spcAft>
                          <a:spcPts val="0"/>
                        </a:spcAft>
                      </a:pPr>
                      <a:r>
                        <a:rPr lang="en-US" sz="2000" kern="100" dirty="0">
                          <a:solidFill>
                            <a:schemeClr val="dk1"/>
                          </a:solidFill>
                          <a:effectLst/>
                          <a:latin typeface="Arial" pitchFamily="34" charset="0"/>
                          <a:ea typeface="宋体" charset="-122"/>
                          <a:cs typeface="Arial" pitchFamily="34" charset="0"/>
                        </a:rPr>
                        <a:t>0.716</a:t>
                      </a:r>
                    </a:p>
                  </a:txBody>
                  <a:tcPr marL="63500" marR="63500" marT="63500" marB="63500" anchor="ctr"/>
                </a:tc>
                <a:extLst>
                  <a:ext uri="{0D108BD9-81ED-4DB2-BD59-A6C34878D82A}">
                    <a16:rowId xmlns:a16="http://schemas.microsoft.com/office/drawing/2014/main" val="10004"/>
                  </a:ext>
                </a:extLst>
              </a:tr>
            </a:tbl>
          </a:graphicData>
        </a:graphic>
      </p:graphicFrame>
      <p:sp>
        <p:nvSpPr>
          <p:cNvPr id="6" name="Left Brace 5"/>
          <p:cNvSpPr/>
          <p:nvPr/>
        </p:nvSpPr>
        <p:spPr>
          <a:xfrm>
            <a:off x="2590800" y="2590800"/>
            <a:ext cx="762000" cy="1295400"/>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p>
        </p:txBody>
      </p:sp>
      <p:sp>
        <p:nvSpPr>
          <p:cNvPr id="7" name="Left Brace 6"/>
          <p:cNvSpPr/>
          <p:nvPr/>
        </p:nvSpPr>
        <p:spPr>
          <a:xfrm>
            <a:off x="2590800" y="4343400"/>
            <a:ext cx="762000" cy="1295400"/>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p>
        </p:txBody>
      </p:sp>
      <p:sp>
        <p:nvSpPr>
          <p:cNvPr id="9" name="Rectangle 8"/>
          <p:cNvSpPr/>
          <p:nvPr/>
        </p:nvSpPr>
        <p:spPr>
          <a:xfrm>
            <a:off x="457200" y="2971800"/>
            <a:ext cx="1934445" cy="484748"/>
          </a:xfrm>
          <a:prstGeom prst="rect">
            <a:avLst/>
          </a:prstGeom>
          <a:solidFill>
            <a:schemeClr val="accent1">
              <a:lumMod val="60000"/>
              <a:lumOff val="4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horzOverflow="overflow" vert="horz" wrap="square" lIns="45720" tIns="45720" rIns="45720" bIns="45720" rtlCol="0" anchor="ctr">
            <a:noAutofit/>
          </a:bodyPr>
          <a:lstStyle/>
          <a:p>
            <a:pPr algn="ctr">
              <a:lnSpc>
                <a:spcPct val="90000"/>
              </a:lnSpc>
            </a:pPr>
            <a:r>
              <a:rPr lang="en-US" b="1" dirty="0">
                <a:solidFill>
                  <a:schemeClr val="bg1"/>
                </a:solidFill>
              </a:rPr>
              <a:t>one - Step</a:t>
            </a:r>
            <a:endParaRPr lang="zh-CN" b="1" dirty="0">
              <a:solidFill>
                <a:schemeClr val="bg1"/>
              </a:solidFill>
            </a:endParaRPr>
          </a:p>
        </p:txBody>
      </p:sp>
      <p:sp>
        <p:nvSpPr>
          <p:cNvPr id="10" name="Rectangle 9"/>
          <p:cNvSpPr/>
          <p:nvPr/>
        </p:nvSpPr>
        <p:spPr>
          <a:xfrm>
            <a:off x="466165" y="4748726"/>
            <a:ext cx="1934445" cy="484748"/>
          </a:xfrm>
          <a:prstGeom prst="rect">
            <a:avLst/>
          </a:prstGeom>
          <a:solidFill>
            <a:srgbClr val="0070C0"/>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horzOverflow="overflow" vert="horz" wrap="square" lIns="45720" tIns="45720" rIns="45720" bIns="45720" rtlCol="0" anchor="ctr">
            <a:noAutofit/>
          </a:bodyPr>
          <a:lstStyle/>
          <a:p>
            <a:pPr algn="ctr">
              <a:lnSpc>
                <a:spcPct val="90000"/>
              </a:lnSpc>
            </a:pPr>
            <a:r>
              <a:rPr lang="en-US" b="1" dirty="0">
                <a:solidFill>
                  <a:schemeClr val="bg1"/>
                </a:solidFill>
              </a:rPr>
              <a:t>two - Steps</a:t>
            </a:r>
            <a:endParaRPr lang="zh-CN" b="1" dirty="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256032" y="256032"/>
            <a:ext cx="11515053" cy="487084"/>
          </a:xfrm>
        </p:spPr>
        <p:txBody>
          <a:bodyPr/>
          <a:lstStyle/>
          <a:p>
            <a:r>
              <a:rPr lang="en-US" dirty="0"/>
              <a:t>Pros &amp; Cons</a:t>
            </a:r>
          </a:p>
        </p:txBody>
      </p:sp>
      <p:sp>
        <p:nvSpPr>
          <p:cNvPr id="8" name="TextBox 7"/>
          <p:cNvSpPr/>
          <p:nvPr/>
        </p:nvSpPr>
        <p:spPr>
          <a:xfrm>
            <a:off x="3325339" y="6400800"/>
            <a:ext cx="5452217" cy="257107"/>
          </a:xfrm>
          <a:prstGeom prst="rect">
            <a:avLst/>
          </a:prstGeom>
          <a:noFill/>
        </p:spPr>
        <p:txBody>
          <a:bodyPr wrap="square" rtlCol="0">
            <a:spAutoFit/>
          </a:bodyPr>
          <a:lstStyle/>
          <a:p>
            <a:pPr algn="ctr">
              <a:lnSpc>
                <a:spcPct val="90000"/>
              </a:lnSpc>
            </a:pPr>
            <a:r>
              <a:rPr lang="en-US" sz="1200" dirty="0"/>
              <a:t>All</a:t>
            </a:r>
            <a:r>
              <a:rPr lang="zh-CN" sz="1200" dirty="0"/>
              <a:t> </a:t>
            </a:r>
            <a:r>
              <a:rPr lang="en-US" sz="1200" dirty="0"/>
              <a:t>numbers</a:t>
            </a:r>
            <a:r>
              <a:rPr lang="zh-CN" sz="1200" dirty="0"/>
              <a:t> </a:t>
            </a:r>
            <a:r>
              <a:rPr lang="en-US" sz="1200" dirty="0"/>
              <a:t>above</a:t>
            </a:r>
            <a:r>
              <a:rPr lang="zh-CN" sz="1200" dirty="0"/>
              <a:t> </a:t>
            </a:r>
            <a:r>
              <a:rPr lang="en-US" sz="1200" dirty="0"/>
              <a:t>are</a:t>
            </a:r>
            <a:r>
              <a:rPr lang="zh-CN" sz="1200" dirty="0"/>
              <a:t> </a:t>
            </a:r>
            <a:r>
              <a:rPr lang="en-US" sz="1200" dirty="0"/>
              <a:t>just</a:t>
            </a:r>
            <a:r>
              <a:rPr lang="zh-CN" sz="1200" dirty="0"/>
              <a:t> </a:t>
            </a:r>
            <a:r>
              <a:rPr lang="en-US" sz="1200" dirty="0"/>
              <a:t>random</a:t>
            </a:r>
            <a:r>
              <a:rPr lang="zh-CN" sz="1200" dirty="0"/>
              <a:t> </a:t>
            </a:r>
            <a:r>
              <a:rPr lang="en-US" sz="1200" dirty="0"/>
              <a:t>values</a:t>
            </a:r>
            <a:r>
              <a:rPr lang="zh-CN" sz="1200" dirty="0"/>
              <a:t> </a:t>
            </a:r>
            <a:r>
              <a:rPr lang="en-US" sz="1200" dirty="0"/>
              <a:t>for</a:t>
            </a:r>
            <a:r>
              <a:rPr lang="zh-CN" sz="1200" dirty="0"/>
              <a:t> </a:t>
            </a:r>
            <a:r>
              <a:rPr lang="en-US" sz="1200" dirty="0"/>
              <a:t>demonstration,</a:t>
            </a:r>
            <a:r>
              <a:rPr lang="zh-CN" sz="1200" dirty="0"/>
              <a:t> </a:t>
            </a:r>
            <a:r>
              <a:rPr lang="en-US" sz="1200" dirty="0"/>
              <a:t>not</a:t>
            </a:r>
            <a:r>
              <a:rPr lang="zh-CN" sz="1200" dirty="0"/>
              <a:t> </a:t>
            </a:r>
            <a:r>
              <a:rPr lang="en-US" sz="1200" dirty="0"/>
              <a:t>real</a:t>
            </a:r>
            <a:r>
              <a:rPr lang="zh-CN" sz="1200" dirty="0"/>
              <a:t> </a:t>
            </a:r>
            <a:r>
              <a:rPr lang="en-US" sz="1200" dirty="0"/>
              <a:t>values</a:t>
            </a:r>
          </a:p>
        </p:txBody>
      </p:sp>
      <p:grpSp>
        <p:nvGrpSpPr>
          <p:cNvPr id="21" name="Group 20"/>
          <p:cNvGrpSpPr/>
          <p:nvPr/>
        </p:nvGrpSpPr>
        <p:grpSpPr>
          <a:xfrm>
            <a:off x="182217" y="1243627"/>
            <a:ext cx="7718429" cy="540569"/>
            <a:chOff x="145647" y="3978413"/>
            <a:chExt cx="7696032" cy="1791439"/>
          </a:xfrm>
          <a:solidFill>
            <a:schemeClr val="tx2">
              <a:lumMod val="60000"/>
              <a:lumOff val="40000"/>
            </a:schemeClr>
          </a:solidFill>
        </p:grpSpPr>
        <p:sp>
          <p:nvSpPr>
            <p:cNvPr id="12" name="TextBox 11"/>
            <p:cNvSpPr/>
            <p:nvPr/>
          </p:nvSpPr>
          <p:spPr>
            <a:xfrm>
              <a:off x="145647" y="3978413"/>
              <a:ext cx="3602424" cy="1767082"/>
            </a:xfrm>
            <a:prstGeom prst="rect">
              <a:avLst/>
            </a:prstGeom>
            <a:solidFill>
              <a:schemeClr val="accent5">
                <a:lumMod val="60000"/>
                <a:lumOff val="40000"/>
              </a:schemeClr>
            </a:solidFill>
            <a:ln>
              <a:solidFill>
                <a:schemeClr val="accent1"/>
              </a:solidFill>
            </a:ln>
          </p:spPr>
          <p:txBody>
            <a:bodyPr wrap="square" rtlCol="0">
              <a:spAutoFit/>
            </a:bodyPr>
            <a:lstStyle/>
            <a:p>
              <a:pPr algn="ctr">
                <a:lnSpc>
                  <a:spcPct val="90000"/>
                </a:lnSpc>
              </a:pPr>
              <a:r>
                <a:rPr lang="en-US" sz="3200" dirty="0"/>
                <a:t>Data Preparation</a:t>
              </a:r>
            </a:p>
          </p:txBody>
        </p:sp>
        <p:sp>
          <p:nvSpPr>
            <p:cNvPr id="16" name="TextBox 15"/>
            <p:cNvSpPr/>
            <p:nvPr/>
          </p:nvSpPr>
          <p:spPr>
            <a:xfrm>
              <a:off x="4259721" y="4002770"/>
              <a:ext cx="3581958" cy="1767082"/>
            </a:xfrm>
            <a:prstGeom prst="rect">
              <a:avLst/>
            </a:prstGeom>
            <a:solidFill>
              <a:schemeClr val="accent5">
                <a:lumMod val="60000"/>
                <a:lumOff val="40000"/>
              </a:schemeClr>
            </a:solidFill>
          </p:spPr>
          <p:txBody>
            <a:bodyPr wrap="square" rtlCol="0">
              <a:spAutoFit/>
            </a:bodyPr>
            <a:lstStyle/>
            <a:p>
              <a:pPr algn="ctr">
                <a:lnSpc>
                  <a:spcPct val="90000"/>
                </a:lnSpc>
              </a:pPr>
              <a:r>
                <a:rPr lang="en-US" sz="3200" dirty="0"/>
                <a:t>Feature extraction</a:t>
              </a:r>
            </a:p>
          </p:txBody>
        </p:sp>
      </p:grpSp>
      <p:graphicFrame>
        <p:nvGraphicFramePr>
          <p:cNvPr id="4" name="Table 3"/>
          <p:cNvGraphicFramePr>
            <a:graphicFrameLocks noGrp="1"/>
          </p:cNvGraphicFramePr>
          <p:nvPr>
            <p:extLst>
              <p:ext uri="{D42A27DB-BD31-4B8C-83A1-F6EECF244321}">
                <p14:modId xmlns:p14="http://schemas.microsoft.com/office/powerpoint/2010/main" val="3354224303"/>
              </p:ext>
            </p:extLst>
          </p:nvPr>
        </p:nvGraphicFramePr>
        <p:xfrm>
          <a:off x="182217" y="2320191"/>
          <a:ext cx="3551583" cy="3733800"/>
        </p:xfrm>
        <a:graphic>
          <a:graphicData uri="http://schemas.openxmlformats.org/drawingml/2006/table">
            <a:tbl>
              <a:tblPr firstRow="1" bandRow="1">
                <a:tableStyleId>{5C22544A-7EE6-4342-B048-85BDC9FD1C3A}</a:tableStyleId>
              </a:tblPr>
              <a:tblGrid>
                <a:gridCol w="3551583">
                  <a:extLst>
                    <a:ext uri="{9D8B030D-6E8A-4147-A177-3AD203B41FA5}">
                      <a16:colId xmlns:a16="http://schemas.microsoft.com/office/drawing/2014/main" val="20000"/>
                    </a:ext>
                  </a:extLst>
                </a:gridCol>
              </a:tblGrid>
              <a:tr h="1866900">
                <a:tc>
                  <a:txBody>
                    <a:bodyPr/>
                    <a:lstStyle/>
                    <a:p>
                      <a:r>
                        <a:rPr lang="en-US" dirty="0"/>
                        <a:t>Pros:</a:t>
                      </a:r>
                    </a:p>
                    <a:p>
                      <a:endParaRPr lang="en-US" dirty="0"/>
                    </a:p>
                    <a:p>
                      <a:pPr marL="285750" indent="-285750">
                        <a:buClr>
                          <a:schemeClr val="bg1"/>
                        </a:buClr>
                        <a:buFont typeface="Arial" pitchFamily="34" charset="0"/>
                        <a:buChar char="•"/>
                      </a:pPr>
                      <a:r>
                        <a:rPr lang="en-US" sz="1600" dirty="0"/>
                        <a:t>Take context into consideration</a:t>
                      </a:r>
                    </a:p>
                    <a:p>
                      <a:pPr marL="285750" indent="-285750">
                        <a:buClr>
                          <a:schemeClr val="bg1"/>
                        </a:buClr>
                        <a:buFont typeface="Arial" pitchFamily="34" charset="0"/>
                        <a:buChar char="•"/>
                      </a:pPr>
                      <a:r>
                        <a:rPr lang="en-US" sz="1600" dirty="0"/>
                        <a:t>Balanced the star distribution</a:t>
                      </a:r>
                      <a:endParaRPr lang="zh-CN" sz="1600" dirty="0"/>
                    </a:p>
                  </a:txBody>
                  <a:tcPr/>
                </a:tc>
                <a:extLst>
                  <a:ext uri="{0D108BD9-81ED-4DB2-BD59-A6C34878D82A}">
                    <a16:rowId xmlns:a16="http://schemas.microsoft.com/office/drawing/2014/main" val="10000"/>
                  </a:ext>
                </a:extLst>
              </a:tr>
              <a:tr h="1866900">
                <a:tc>
                  <a:txBody>
                    <a:bodyPr/>
                    <a:lstStyle/>
                    <a:p>
                      <a:r>
                        <a:rPr lang="en-US" dirty="0"/>
                        <a:t>Cons:</a:t>
                      </a:r>
                    </a:p>
                    <a:p>
                      <a:endParaRPr lang="en-US" dirty="0"/>
                    </a:p>
                    <a:p>
                      <a:pPr marL="285750" indent="-285750">
                        <a:buFont typeface="Arial" pitchFamily="34" charset="0"/>
                        <a:buChar char="•"/>
                      </a:pPr>
                      <a:r>
                        <a:rPr lang="en-US" dirty="0"/>
                        <a:t>May lose information due to limited sample size</a:t>
                      </a:r>
                      <a:endParaRPr lang="zh-CN" dirty="0"/>
                    </a:p>
                  </a:txBody>
                  <a:tcPr/>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939322940"/>
              </p:ext>
            </p:extLst>
          </p:nvPr>
        </p:nvGraphicFramePr>
        <p:xfrm>
          <a:off x="8356463" y="2328009"/>
          <a:ext cx="3653320" cy="3733800"/>
        </p:xfrm>
        <a:graphic>
          <a:graphicData uri="http://schemas.openxmlformats.org/drawingml/2006/table">
            <a:tbl>
              <a:tblPr firstRow="1" bandRow="1">
                <a:tableStyleId>{5C22544A-7EE6-4342-B048-85BDC9FD1C3A}</a:tableStyleId>
              </a:tblPr>
              <a:tblGrid>
                <a:gridCol w="3653320">
                  <a:extLst>
                    <a:ext uri="{9D8B030D-6E8A-4147-A177-3AD203B41FA5}">
                      <a16:colId xmlns:a16="http://schemas.microsoft.com/office/drawing/2014/main" val="20000"/>
                    </a:ext>
                  </a:extLst>
                </a:gridCol>
              </a:tblGrid>
              <a:tr h="1866900">
                <a:tc>
                  <a:txBody>
                    <a:bodyPr/>
                    <a:lstStyle/>
                    <a:p>
                      <a:r>
                        <a:rPr lang="en-US" dirty="0"/>
                        <a:t>Pros:</a:t>
                      </a:r>
                    </a:p>
                    <a:p>
                      <a:endParaRPr lang="en-US" dirty="0"/>
                    </a:p>
                    <a:p>
                      <a:pPr marL="285750" indent="-285750">
                        <a:buClr>
                          <a:schemeClr val="bg1"/>
                        </a:buClr>
                        <a:buFont typeface="Arial" pitchFamily="34" charset="0"/>
                        <a:buChar char="•"/>
                      </a:pPr>
                      <a:r>
                        <a:rPr lang="en-US" sz="1600" dirty="0"/>
                        <a:t>Good performance on test data</a:t>
                      </a:r>
                    </a:p>
                    <a:p>
                      <a:pPr marL="285750" indent="-285750">
                        <a:buClr>
                          <a:schemeClr val="bg1"/>
                        </a:buClr>
                        <a:buFont typeface="Arial" pitchFamily="34" charset="0"/>
                        <a:buChar char="•"/>
                      </a:pPr>
                      <a:r>
                        <a:rPr lang="en-US" sz="1600" dirty="0"/>
                        <a:t>Time efficient: about 10 min per round</a:t>
                      </a:r>
                    </a:p>
                  </a:txBody>
                  <a:tcPr/>
                </a:tc>
                <a:extLst>
                  <a:ext uri="{0D108BD9-81ED-4DB2-BD59-A6C34878D82A}">
                    <a16:rowId xmlns:a16="http://schemas.microsoft.com/office/drawing/2014/main" val="10000"/>
                  </a:ext>
                </a:extLst>
              </a:tr>
              <a:tr h="1866900">
                <a:tc>
                  <a:txBody>
                    <a:bodyPr/>
                    <a:lstStyle/>
                    <a:p>
                      <a:r>
                        <a:rPr lang="en-US" dirty="0"/>
                        <a:t>Cons:</a:t>
                      </a:r>
                    </a:p>
                    <a:p>
                      <a:endParaRPr lang="en-US" dirty="0"/>
                    </a:p>
                    <a:p>
                      <a:pPr marL="285750" indent="-285750">
                        <a:buFont typeface="Arial" pitchFamily="34" charset="0"/>
                        <a:buChar char="•"/>
                      </a:pPr>
                      <a:r>
                        <a:rPr lang="en-US" dirty="0"/>
                        <a:t>For decision tree model: not accurate, no consideration of high order interaction</a:t>
                      </a:r>
                    </a:p>
                    <a:p>
                      <a:pPr marL="285750" indent="-285750">
                        <a:buFont typeface="Arial" pitchFamily="34" charset="0"/>
                        <a:buChar char="•"/>
                      </a:pPr>
                      <a:r>
                        <a:rPr lang="en-US" dirty="0"/>
                        <a:t>Some violation of assumptions</a:t>
                      </a:r>
                      <a:endParaRPr lang="zh-CN" dirty="0"/>
                    </a:p>
                  </a:txBody>
                  <a:tcPr/>
                </a:tc>
                <a:extLst>
                  <a:ext uri="{0D108BD9-81ED-4DB2-BD59-A6C34878D82A}">
                    <a16:rowId xmlns:a16="http://schemas.microsoft.com/office/drawing/2014/main" val="10001"/>
                  </a:ext>
                </a:extLst>
              </a:tr>
            </a:tbl>
          </a:graphicData>
        </a:graphic>
      </p:graphicFrame>
      <p:graphicFrame>
        <p:nvGraphicFramePr>
          <p:cNvPr id="24" name="Table 23"/>
          <p:cNvGraphicFramePr>
            <a:graphicFrameLocks noGrp="1"/>
          </p:cNvGraphicFramePr>
          <p:nvPr/>
        </p:nvGraphicFramePr>
        <p:xfrm>
          <a:off x="4276851" y="2311878"/>
          <a:ext cx="3588090" cy="3733800"/>
        </p:xfrm>
        <a:graphic>
          <a:graphicData uri="http://schemas.openxmlformats.org/drawingml/2006/table">
            <a:tbl>
              <a:tblPr firstRow="1" bandRow="1">
                <a:tableStyleId>{5C22544A-7EE6-4342-B048-85BDC9FD1C3A}</a:tableStyleId>
              </a:tblPr>
              <a:tblGrid>
                <a:gridCol w="3588090">
                  <a:extLst>
                    <a:ext uri="{9D8B030D-6E8A-4147-A177-3AD203B41FA5}">
                      <a16:colId xmlns:a16="http://schemas.microsoft.com/office/drawing/2014/main" val="20000"/>
                    </a:ext>
                  </a:extLst>
                </a:gridCol>
              </a:tblGrid>
              <a:tr h="1866900">
                <a:tc>
                  <a:txBody>
                    <a:bodyPr/>
                    <a:lstStyle/>
                    <a:p>
                      <a:r>
                        <a:rPr lang="en-US" dirty="0"/>
                        <a:t>Pros:</a:t>
                      </a:r>
                    </a:p>
                    <a:p>
                      <a:endParaRPr lang="en-US" dirty="0"/>
                    </a:p>
                    <a:p>
                      <a:pPr marL="285750" indent="-285750">
                        <a:buClr>
                          <a:schemeClr val="bg1"/>
                        </a:buClr>
                        <a:buFont typeface="Arial" pitchFamily="34" charset="0"/>
                        <a:buChar char="•"/>
                      </a:pPr>
                      <a:r>
                        <a:rPr lang="en-US" sz="1600" dirty="0"/>
                        <a:t>Interpretability</a:t>
                      </a:r>
                    </a:p>
                    <a:p>
                      <a:pPr marL="285750" indent="-285750">
                        <a:buClr>
                          <a:schemeClr val="bg1"/>
                        </a:buClr>
                        <a:buFont typeface="Arial" pitchFamily="34" charset="0"/>
                        <a:buChar char="•"/>
                      </a:pPr>
                      <a:r>
                        <a:rPr lang="en-US" sz="1600" dirty="0"/>
                        <a:t>Get more insight of how review text contributes to its star rating</a:t>
                      </a:r>
                    </a:p>
                    <a:p>
                      <a:pPr marL="285750" indent="-285750">
                        <a:buClr>
                          <a:schemeClr val="bg1"/>
                        </a:buClr>
                        <a:buFont typeface="Arial" pitchFamily="34" charset="0"/>
                        <a:buChar char="•"/>
                      </a:pPr>
                      <a:endParaRPr lang="en-US" sz="1600" dirty="0"/>
                    </a:p>
                  </a:txBody>
                  <a:tcPr/>
                </a:tc>
                <a:extLst>
                  <a:ext uri="{0D108BD9-81ED-4DB2-BD59-A6C34878D82A}">
                    <a16:rowId xmlns:a16="http://schemas.microsoft.com/office/drawing/2014/main" val="10000"/>
                  </a:ext>
                </a:extLst>
              </a:tr>
              <a:tr h="1866900">
                <a:tc>
                  <a:txBody>
                    <a:bodyPr/>
                    <a:lstStyle/>
                    <a:p>
                      <a:r>
                        <a:rPr lang="en-US" dirty="0"/>
                        <a:t>Cons:</a:t>
                      </a:r>
                    </a:p>
                    <a:p>
                      <a:endParaRPr lang="en-US" dirty="0"/>
                    </a:p>
                    <a:p>
                      <a:pPr marL="285750" indent="-285750">
                        <a:buFont typeface="Arial" pitchFamily="34" charset="0"/>
                        <a:buChar char="•"/>
                      </a:pPr>
                      <a:r>
                        <a:rPr lang="en-US" dirty="0"/>
                        <a:t>Subjectivity</a:t>
                      </a:r>
                    </a:p>
                    <a:p>
                      <a:pPr marL="285750" indent="-285750">
                        <a:buFont typeface="Arial" pitchFamily="34" charset="0"/>
                        <a:buChar char="•"/>
                      </a:pPr>
                      <a:endParaRPr lang="zh-CN" dirty="0"/>
                    </a:p>
                  </a:txBody>
                  <a:tcPr/>
                </a:tc>
                <a:extLst>
                  <a:ext uri="{0D108BD9-81ED-4DB2-BD59-A6C34878D82A}">
                    <a16:rowId xmlns:a16="http://schemas.microsoft.com/office/drawing/2014/main" val="10001"/>
                  </a:ext>
                </a:extLst>
              </a:tr>
            </a:tbl>
          </a:graphicData>
        </a:graphic>
      </p:graphicFrame>
      <p:sp>
        <p:nvSpPr>
          <p:cNvPr id="15" name="TextBox 15">
            <a:extLst>
              <a:ext uri="{FF2B5EF4-FFF2-40B4-BE49-F238E27FC236}">
                <a16:creationId xmlns:a16="http://schemas.microsoft.com/office/drawing/2014/main" id="{D767A308-EF0D-8542-B8F6-5D6BE2B86709}"/>
              </a:ext>
            </a:extLst>
          </p:cNvPr>
          <p:cNvSpPr/>
          <p:nvPr/>
        </p:nvSpPr>
        <p:spPr>
          <a:xfrm>
            <a:off x="8417401" y="1243626"/>
            <a:ext cx="3592382" cy="533219"/>
          </a:xfrm>
          <a:prstGeom prst="rect">
            <a:avLst/>
          </a:prstGeom>
          <a:solidFill>
            <a:schemeClr val="accent5">
              <a:lumMod val="60000"/>
              <a:lumOff val="40000"/>
            </a:schemeClr>
          </a:solidFill>
        </p:spPr>
        <p:txBody>
          <a:bodyPr wrap="square" rtlCol="0">
            <a:spAutoFit/>
          </a:bodyPr>
          <a:lstStyle/>
          <a:p>
            <a:pPr algn="ctr">
              <a:lnSpc>
                <a:spcPct val="90000"/>
              </a:lnSpc>
            </a:pPr>
            <a:r>
              <a:rPr lang="en-US" sz="3200" dirty="0"/>
              <a:t>Modeling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p:nvPr/>
        </p:nvGraphicFramePr>
        <p:xfrm>
          <a:off x="895350" y="1371600"/>
          <a:ext cx="10401300" cy="4449403"/>
        </p:xfrm>
        <a:graphic>
          <a:graphicData uri="http://schemas.openxmlformats.org/drawingml/2006/table">
            <a:tbl>
              <a:tblPr firstCol="1" bandRow="1">
                <a:tableStyleId>{7DF18680-E054-41AD-8BC1-D1AEF772440D}</a:tableStyleId>
              </a:tblPr>
              <a:tblGrid>
                <a:gridCol w="1473102">
                  <a:extLst>
                    <a:ext uri="{9D8B030D-6E8A-4147-A177-3AD203B41FA5}">
                      <a16:colId xmlns:a16="http://schemas.microsoft.com/office/drawing/2014/main" val="20000"/>
                    </a:ext>
                  </a:extLst>
                </a:gridCol>
                <a:gridCol w="8928198">
                  <a:extLst>
                    <a:ext uri="{9D8B030D-6E8A-4147-A177-3AD203B41FA5}">
                      <a16:colId xmlns:a16="http://schemas.microsoft.com/office/drawing/2014/main" val="20001"/>
                    </a:ext>
                  </a:extLst>
                </a:gridCol>
              </a:tblGrid>
              <a:tr h="445238">
                <a:tc>
                  <a:txBody>
                    <a:bodyPr/>
                    <a:lstStyle/>
                    <a:p>
                      <a:pPr algn="ctr">
                        <a:lnSpc>
                          <a:spcPct val="110000"/>
                        </a:lnSpc>
                        <a:buNone/>
                      </a:pPr>
                      <a:r>
                        <a:rPr lang="en-US" sz="2800" dirty="0"/>
                        <a:t>Stars</a:t>
                      </a:r>
                      <a:endParaRPr lang="en-US" sz="2800" b="1" dirty="0">
                        <a:solidFill>
                          <a:schemeClr val="tx1"/>
                        </a:solidFill>
                        <a:latin typeface="微软雅黑 Light" charset="-122"/>
                        <a:ea typeface="微软雅黑 Light" charset="-122"/>
                      </a:endParaRPr>
                    </a:p>
                  </a:txBody>
                  <a:tcPr anchor="ctr"/>
                </a:tc>
                <a:tc>
                  <a:txBody>
                    <a:bodyPr/>
                    <a:lstStyle/>
                    <a:p>
                      <a:pPr algn="ctr">
                        <a:lnSpc>
                          <a:spcPct val="110000"/>
                        </a:lnSpc>
                        <a:buNone/>
                      </a:pPr>
                      <a:r>
                        <a:rPr lang="en-US" sz="2800" dirty="0"/>
                        <a:t>5</a:t>
                      </a:r>
                      <a:endParaRPr lang="en-US" sz="2800" b="1" dirty="0">
                        <a:solidFill>
                          <a:schemeClr val="tx1"/>
                        </a:solidFill>
                        <a:latin typeface="微软雅黑 Light" charset="-122"/>
                        <a:ea typeface="微软雅黑 Light" charset="-122"/>
                      </a:endParaRPr>
                    </a:p>
                  </a:txBody>
                  <a:tcPr anchor="ctr"/>
                </a:tc>
                <a:extLst>
                  <a:ext uri="{0D108BD9-81ED-4DB2-BD59-A6C34878D82A}">
                    <a16:rowId xmlns:a16="http://schemas.microsoft.com/office/drawing/2014/main" val="10000"/>
                  </a:ext>
                </a:extLst>
              </a:tr>
              <a:tr h="372467">
                <a:tc>
                  <a:txBody>
                    <a:bodyPr/>
                    <a:lstStyle/>
                    <a:p>
                      <a:pPr algn="ctr">
                        <a:lnSpc>
                          <a:spcPct val="110000"/>
                        </a:lnSpc>
                        <a:buNone/>
                      </a:pPr>
                      <a:r>
                        <a:rPr lang="en-US" sz="2800" dirty="0"/>
                        <a:t>Name</a:t>
                      </a:r>
                      <a:endParaRPr lang="en-US" sz="2800" b="1" dirty="0">
                        <a:solidFill>
                          <a:schemeClr val="tx1"/>
                        </a:solidFill>
                        <a:latin typeface="微软雅黑 Light" charset="-122"/>
                        <a:ea typeface="微软雅黑 Light" charset="-122"/>
                      </a:endParaRPr>
                    </a:p>
                  </a:txBody>
                  <a:tcPr anchor="ctr"/>
                </a:tc>
                <a:tc>
                  <a:txBody>
                    <a:bodyPr/>
                    <a:lstStyle/>
                    <a:p>
                      <a:pPr algn="ctr">
                        <a:lnSpc>
                          <a:spcPct val="110000"/>
                        </a:lnSpc>
                        <a:buNone/>
                      </a:pPr>
                      <a:r>
                        <a:rPr lang="en-US" sz="2800" kern="1200" dirty="0"/>
                        <a:t>Red Lobster</a:t>
                      </a:r>
                      <a:endParaRPr lang="en-US" sz="2800" b="1" kern="1200" dirty="0">
                        <a:solidFill>
                          <a:schemeClr val="tx1"/>
                        </a:solidFill>
                        <a:latin typeface="微软雅黑 Light" charset="-122"/>
                        <a:ea typeface="微软雅黑 Light" charset="-122"/>
                        <a:cs typeface="+mn-cs"/>
                      </a:endParaRPr>
                    </a:p>
                  </a:txBody>
                  <a:tcPr anchor="ctr"/>
                </a:tc>
                <a:extLst>
                  <a:ext uri="{0D108BD9-81ED-4DB2-BD59-A6C34878D82A}">
                    <a16:rowId xmlns:a16="http://schemas.microsoft.com/office/drawing/2014/main" val="10001"/>
                  </a:ext>
                </a:extLst>
              </a:tr>
              <a:tr h="1442185">
                <a:tc>
                  <a:txBody>
                    <a:bodyPr/>
                    <a:lstStyle/>
                    <a:p>
                      <a:pPr algn="ctr">
                        <a:lnSpc>
                          <a:spcPct val="110000"/>
                        </a:lnSpc>
                        <a:buNone/>
                      </a:pPr>
                      <a:r>
                        <a:rPr lang="en-US" sz="2800" dirty="0"/>
                        <a:t>Text</a:t>
                      </a:r>
                      <a:endParaRPr lang="en-US" sz="2800" b="1" dirty="0">
                        <a:solidFill>
                          <a:schemeClr val="tx1"/>
                        </a:solidFill>
                        <a:latin typeface="微软雅黑 Light" charset="-122"/>
                        <a:ea typeface="微软雅黑 Light" charset="-122"/>
                      </a:endParaRPr>
                    </a:p>
                  </a:txBody>
                  <a:tcPr anchor="ctr"/>
                </a:tc>
                <a:tc>
                  <a:txBody>
                    <a:bodyPr/>
                    <a:lstStyle/>
                    <a:p>
                      <a:pPr algn="ctr">
                        <a:lnSpc>
                          <a:spcPct val="110000"/>
                        </a:lnSpc>
                        <a:buNone/>
                      </a:pPr>
                      <a:r>
                        <a:rPr lang="en-US" sz="1800" kern="1200" dirty="0">
                          <a:effectLst/>
                        </a:rPr>
                        <a:t>I had the opportunity to try out the red lobster </a:t>
                      </a:r>
                      <a:r>
                        <a:rPr lang="en-US" sz="1800" kern="1200" dirty="0" err="1">
                          <a:effectLst/>
                        </a:rPr>
                        <a:t>lobsterfest</a:t>
                      </a:r>
                      <a:r>
                        <a:rPr lang="en-US" sz="1800" kern="1200" dirty="0">
                          <a:effectLst/>
                        </a:rPr>
                        <a:t> the other night my server a </a:t>
                      </a:r>
                      <a:r>
                        <a:rPr lang="en-US" sz="1800" kern="1200" dirty="0" err="1">
                          <a:effectLst/>
                        </a:rPr>
                        <a:t>jeanne</a:t>
                      </a:r>
                      <a:r>
                        <a:rPr lang="en-US" sz="1800" kern="1200" dirty="0">
                          <a:effectLst/>
                        </a:rPr>
                        <a:t> and she is amazing loved her and the great service she provided started the night out with lobster crab e seafood stuffed mushroom lobster pizza and sweet </a:t>
                      </a:r>
                      <a:r>
                        <a:rPr lang="en-US" sz="1800" kern="1200" dirty="0" err="1">
                          <a:effectLst/>
                        </a:rPr>
                        <a:t>chile</a:t>
                      </a:r>
                      <a:r>
                        <a:rPr lang="en-US" sz="1800" kern="1200" dirty="0">
                          <a:effectLst/>
                        </a:rPr>
                        <a:t> shrimp now everything tasted great but </a:t>
                      </a:r>
                      <a:r>
                        <a:rPr lang="en-US" sz="1800" kern="1200" dirty="0" err="1">
                          <a:effectLst/>
                        </a:rPr>
                        <a:t>i</a:t>
                      </a:r>
                      <a:r>
                        <a:rPr lang="en-US" sz="1800" kern="1200" dirty="0">
                          <a:effectLst/>
                        </a:rPr>
                        <a:t> have to say my </a:t>
                      </a:r>
                      <a:r>
                        <a:rPr lang="en-US" sz="1800" kern="1200" dirty="0" err="1">
                          <a:effectLst/>
                        </a:rPr>
                        <a:t>favourite</a:t>
                      </a:r>
                      <a:r>
                        <a:rPr lang="en-US" sz="1800" kern="1200" dirty="0">
                          <a:effectLst/>
                        </a:rPr>
                        <a:t> of those where the sweet </a:t>
                      </a:r>
                      <a:r>
                        <a:rPr lang="en-US" sz="1800" kern="1200" dirty="0" err="1">
                          <a:effectLst/>
                        </a:rPr>
                        <a:t>chile</a:t>
                      </a:r>
                      <a:r>
                        <a:rPr lang="en-US" sz="1800" kern="1200" dirty="0">
                          <a:effectLst/>
                        </a:rPr>
                        <a:t>…</a:t>
                      </a:r>
                      <a:endParaRPr lang="en-US" sz="1800" b="0" i="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0002"/>
                  </a:ext>
                </a:extLst>
              </a:tr>
              <a:tr h="574188">
                <a:tc>
                  <a:txBody>
                    <a:bodyPr/>
                    <a:lstStyle/>
                    <a:p>
                      <a:pPr algn="ctr">
                        <a:lnSpc>
                          <a:spcPct val="110000"/>
                        </a:lnSpc>
                        <a:buNone/>
                      </a:pPr>
                      <a:r>
                        <a:rPr lang="en-US" sz="2800" dirty="0"/>
                        <a:t>Date</a:t>
                      </a:r>
                      <a:endParaRPr lang="en-US" sz="2800" b="1" dirty="0">
                        <a:solidFill>
                          <a:schemeClr val="tx1"/>
                        </a:solidFill>
                        <a:latin typeface="微软雅黑 Light" charset="-122"/>
                        <a:ea typeface="微软雅黑 Light" charset="-122"/>
                      </a:endParaRPr>
                    </a:p>
                  </a:txBody>
                  <a:tcPr anchor="ctr"/>
                </a:tc>
                <a:tc>
                  <a:txBody>
                    <a:bodyPr/>
                    <a:lstStyle/>
                    <a:p>
                      <a:pPr algn="ctr">
                        <a:lnSpc>
                          <a:spcPct val="110000"/>
                        </a:lnSpc>
                        <a:buNone/>
                      </a:pPr>
                      <a:r>
                        <a:rPr lang="en-US" sz="2800" dirty="0"/>
                        <a:t>2014-02-06</a:t>
                      </a:r>
                      <a:endParaRPr lang="en-US" sz="2800" b="1" dirty="0">
                        <a:solidFill>
                          <a:schemeClr val="tx1"/>
                        </a:solidFill>
                        <a:latin typeface="微软雅黑 Light" charset="-122"/>
                        <a:ea typeface="微软雅黑 Light" charset="-122"/>
                      </a:endParaRPr>
                    </a:p>
                  </a:txBody>
                  <a:tcPr anchor="ctr"/>
                </a:tc>
                <a:extLst>
                  <a:ext uri="{0D108BD9-81ED-4DB2-BD59-A6C34878D82A}">
                    <a16:rowId xmlns:a16="http://schemas.microsoft.com/office/drawing/2014/main" val="10003"/>
                  </a:ext>
                </a:extLst>
              </a:tr>
              <a:tr h="708342">
                <a:tc>
                  <a:txBody>
                    <a:bodyPr/>
                    <a:lstStyle/>
                    <a:p>
                      <a:pPr algn="ctr">
                        <a:lnSpc>
                          <a:spcPct val="110000"/>
                        </a:lnSpc>
                        <a:buNone/>
                      </a:pPr>
                      <a:r>
                        <a:rPr lang="en-US" sz="2800" dirty="0"/>
                        <a:t>City</a:t>
                      </a:r>
                      <a:endParaRPr lang="en-US" sz="2800" b="1" dirty="0">
                        <a:solidFill>
                          <a:schemeClr val="tx1"/>
                        </a:solidFill>
                        <a:latin typeface="微软雅黑 Light" charset="-122"/>
                        <a:ea typeface="微软雅黑 Light" charset="-122"/>
                      </a:endParaRPr>
                    </a:p>
                  </a:txBody>
                  <a:tcPr anchor="ctr"/>
                </a:tc>
                <a:tc>
                  <a:txBody>
                    <a:bodyPr/>
                    <a:lstStyle/>
                    <a:p>
                      <a:pPr algn="ctr">
                        <a:lnSpc>
                          <a:spcPct val="110000"/>
                        </a:lnSpc>
                        <a:buNone/>
                      </a:pPr>
                      <a:r>
                        <a:rPr lang="en-US" sz="2800" kern="1200" dirty="0"/>
                        <a:t>Mesa</a:t>
                      </a:r>
                      <a:endParaRPr lang="en-US" sz="2800" b="1" kern="1200" dirty="0">
                        <a:solidFill>
                          <a:schemeClr val="tx1"/>
                        </a:solidFill>
                        <a:latin typeface="微软雅黑 Light" charset="-122"/>
                        <a:ea typeface="微软雅黑 Light" charset="-122"/>
                        <a:cs typeface="+mn-cs"/>
                      </a:endParaRPr>
                    </a:p>
                  </a:txBody>
                  <a:tcPr anchor="ctr"/>
                </a:tc>
                <a:extLst>
                  <a:ext uri="{0D108BD9-81ED-4DB2-BD59-A6C34878D82A}">
                    <a16:rowId xmlns:a16="http://schemas.microsoft.com/office/drawing/2014/main" val="10004"/>
                  </a:ext>
                </a:extLst>
              </a:tr>
              <a:tr h="346012">
                <a:tc>
                  <a:txBody>
                    <a:bodyPr/>
                    <a:lstStyle/>
                    <a:p>
                      <a:pPr algn="ctr">
                        <a:lnSpc>
                          <a:spcPct val="110000"/>
                        </a:lnSpc>
                        <a:buNone/>
                      </a:pPr>
                      <a:r>
                        <a:rPr lang="en-US" sz="2800" dirty="0"/>
                        <a:t>…</a:t>
                      </a:r>
                      <a:endParaRPr lang="en-US" sz="2800" b="1" dirty="0">
                        <a:solidFill>
                          <a:schemeClr val="tx1"/>
                        </a:solidFill>
                        <a:latin typeface="微软雅黑 Light" charset="-122"/>
                        <a:ea typeface="微软雅黑 Light" charset="-122"/>
                      </a:endParaRPr>
                    </a:p>
                  </a:txBody>
                  <a:tcPr anchor="ctr"/>
                </a:tc>
                <a:tc>
                  <a:txBody>
                    <a:bodyPr/>
                    <a:lstStyle/>
                    <a:p>
                      <a:pPr algn="ctr">
                        <a:lnSpc>
                          <a:spcPct val="110000"/>
                        </a:lnSpc>
                        <a:buNone/>
                      </a:pPr>
                      <a:r>
                        <a:rPr lang="en-US" sz="2800" b="1" dirty="0">
                          <a:solidFill>
                            <a:schemeClr val="tx1"/>
                          </a:solidFill>
                          <a:latin typeface="微软雅黑 Light" charset="-122"/>
                          <a:ea typeface="微软雅黑 Light" charset="-122"/>
                        </a:rPr>
                        <a:t>…</a:t>
                      </a:r>
                    </a:p>
                  </a:txBody>
                  <a:tcPr anchor="ctr"/>
                </a:tc>
                <a:extLst>
                  <a:ext uri="{0D108BD9-81ED-4DB2-BD59-A6C34878D82A}">
                    <a16:rowId xmlns:a16="http://schemas.microsoft.com/office/drawing/2014/main" val="10005"/>
                  </a:ext>
                </a:extLst>
              </a:tr>
            </a:tbl>
          </a:graphicData>
        </a:graphic>
      </p:graphicFrame>
      <p:sp>
        <p:nvSpPr>
          <p:cNvPr id="6" name="Title 1"/>
          <p:cNvSpPr>
            <a:spLocks noGrp="1" noEditPoints="1"/>
          </p:cNvSpPr>
          <p:nvPr>
            <p:ph type="title"/>
          </p:nvPr>
        </p:nvSpPr>
        <p:spPr>
          <a:xfrm>
            <a:off x="228600" y="152400"/>
            <a:ext cx="11515053" cy="487084"/>
          </a:xfrm>
        </p:spPr>
        <p:txBody>
          <a:bodyPr/>
          <a:lstStyle/>
          <a:p>
            <a:r>
              <a:rPr lang="en-US" dirty="0"/>
              <a:t>Data Description</a:t>
            </a:r>
            <a:endParaRPr 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256032" y="256032"/>
            <a:ext cx="11515053" cy="487084"/>
          </a:xfrm>
        </p:spPr>
        <p:txBody>
          <a:bodyPr/>
          <a:lstStyle/>
          <a:p>
            <a:r>
              <a:rPr lang="en-US" dirty="0"/>
              <a:t>Sampling</a:t>
            </a:r>
            <a:endParaRPr lang="zh-CN" dirty="0"/>
          </a:p>
        </p:txBody>
      </p:sp>
      <p:sp>
        <p:nvSpPr>
          <p:cNvPr id="3" name="Content Placeholder 2"/>
          <p:cNvSpPr>
            <a:spLocks noGrp="1" noEditPoints="1"/>
          </p:cNvSpPr>
          <p:nvPr>
            <p:ph idx="1"/>
          </p:nvPr>
        </p:nvSpPr>
        <p:spPr>
          <a:xfrm>
            <a:off x="247565" y="1219200"/>
            <a:ext cx="11523520" cy="4881214"/>
          </a:xfrm>
        </p:spPr>
        <p:txBody>
          <a:bodyPr/>
          <a:lstStyle/>
          <a:p>
            <a:r>
              <a:rPr lang="en-US" dirty="0"/>
              <a:t>Reduce sample size</a:t>
            </a:r>
          </a:p>
          <a:p>
            <a:pPr marL="0" indent="0">
              <a:buNone/>
            </a:pPr>
            <a:r>
              <a:rPr lang="en-US" dirty="0"/>
              <a:t>   </a:t>
            </a:r>
            <a:r>
              <a:rPr lang="en-US" sz="2400" dirty="0"/>
              <a:t>Raw data: 1,500,000 reviews in total</a:t>
            </a:r>
          </a:p>
          <a:p>
            <a:r>
              <a:rPr lang="en-US" dirty="0"/>
              <a:t>Balance number of reviews per star</a:t>
            </a:r>
          </a:p>
          <a:p>
            <a:pPr marL="0" indent="0">
              <a:buNone/>
            </a:pPr>
            <a:r>
              <a:rPr lang="en-US" dirty="0"/>
              <a:t>   </a:t>
            </a:r>
            <a:r>
              <a:rPr lang="en-US" sz="2400" dirty="0"/>
              <a:t>Raw data: highly imbalanced</a:t>
            </a:r>
          </a:p>
          <a:p>
            <a:pPr marL="0" indent="0">
              <a:buNone/>
            </a:pPr>
            <a:r>
              <a:rPr lang="en-US" dirty="0"/>
              <a:t> </a:t>
            </a:r>
          </a:p>
          <a:p>
            <a:pPr marL="0" indent="0">
              <a:buNone/>
            </a:pPr>
            <a:r>
              <a:rPr lang="en-US" sz="2400" dirty="0"/>
              <a:t>     We take a stratified sample, </a:t>
            </a:r>
          </a:p>
          <a:p>
            <a:pPr marL="0" indent="0">
              <a:buNone/>
            </a:pPr>
            <a:r>
              <a:rPr lang="en-US" sz="2400" dirty="0"/>
              <a:t>     100,000 reviews per star</a:t>
            </a:r>
            <a:endParaRPr lang="zh-CN" sz="2400" dirty="0"/>
          </a:p>
          <a:p>
            <a:pPr marL="0" indent="0">
              <a:buNone/>
            </a:pPr>
            <a:endParaRPr lang="en-US" dirty="0"/>
          </a:p>
          <a:p>
            <a:pPr marL="0" indent="0">
              <a:buNone/>
            </a:pPr>
            <a:endParaRPr lang="en-US" dirty="0"/>
          </a:p>
          <a:p>
            <a:endParaRPr lang="en-US" dirty="0"/>
          </a:p>
          <a:p>
            <a:endParaRPr lang="en-US" dirty="0"/>
          </a:p>
          <a:p>
            <a:endParaRPr lang="en-US" dirty="0"/>
          </a:p>
          <a:p>
            <a:endParaRPr lang="en-US" dirty="0"/>
          </a:p>
        </p:txBody>
      </p:sp>
      <p:pic>
        <p:nvPicPr>
          <p:cNvPr id="7" name="Picture 6" descr="A close up of text on a black background  Description generated with high confidence"/>
          <p:cNvPicPr>
            <a:picLocks noChangeAspect="1"/>
          </p:cNvPicPr>
          <p:nvPr/>
        </p:nvPicPr>
        <p:blipFill>
          <a:blip r:embed="rId2"/>
          <a:srcRect/>
          <a:stretch>
            <a:fillRect/>
          </a:stretch>
        </p:blipFill>
        <p:spPr>
          <a:xfrm>
            <a:off x="6249405" y="2019300"/>
            <a:ext cx="5715000" cy="3429000"/>
          </a:xfrm>
          <a:prstGeom prst="rect">
            <a:avLst/>
          </a:prstGeom>
        </p:spPr>
      </p:pic>
      <p:sp>
        <p:nvSpPr>
          <p:cNvPr id="6" name="Arrow: Down 5"/>
          <p:cNvSpPr/>
          <p:nvPr/>
        </p:nvSpPr>
        <p:spPr>
          <a:xfrm>
            <a:off x="2456817" y="3429000"/>
            <a:ext cx="533400" cy="533400"/>
          </a:xfrm>
          <a:prstGeom prst="downArrow">
            <a:avLst/>
          </a:prstGeom>
          <a:solidFill>
            <a:schemeClr val="accent1">
              <a:lumMod val="60000"/>
              <a:lumOff val="4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horzOverflow="overflow" vert="horz" wrap="square" lIns="45720" tIns="45720" rIns="45720" bIns="45720" rtlCol="0" anchor="ctr">
            <a:noAutofit/>
          </a:bodyPr>
          <a:lstStyle/>
          <a:p>
            <a:pPr algn="ctr">
              <a:lnSpc>
                <a:spcPct val="90000"/>
              </a:lnSpc>
            </a:pPr>
            <a:endParaRPr lang="zh-CN" dirty="0">
              <a:solidFill>
                <a:schemeClr val="tx1"/>
              </a:solidFill>
            </a:endParaRPr>
          </a:p>
        </p:txBody>
      </p:sp>
      <p:sp>
        <p:nvSpPr>
          <p:cNvPr id="4" name="TextBox 3"/>
          <p:cNvSpPr/>
          <p:nvPr/>
        </p:nvSpPr>
        <p:spPr>
          <a:xfrm>
            <a:off x="8551751" y="5297168"/>
            <a:ext cx="1524000" cy="257107"/>
          </a:xfrm>
          <a:prstGeom prst="rect">
            <a:avLst/>
          </a:prstGeom>
          <a:solidFill>
            <a:schemeClr val="bg1"/>
          </a:solidFill>
          <a:ln>
            <a:noFill/>
          </a:ln>
        </p:spPr>
        <p:txBody>
          <a:bodyPr wrap="square" rtlCol="0">
            <a:spAutoFit/>
          </a:bodyPr>
          <a:lstStyle/>
          <a:p>
            <a:pPr algn="ctr">
              <a:lnSpc>
                <a:spcPct val="90000"/>
              </a:lnSpc>
            </a:pPr>
            <a:r>
              <a:rPr lang="en-US" dirty="0"/>
              <a:t>Stars</a:t>
            </a:r>
            <a:endParaRPr lang="zh-CN" dirty="0"/>
          </a:p>
        </p:txBody>
      </p:sp>
      <p:sp>
        <p:nvSpPr>
          <p:cNvPr id="8" name="TextBox 7"/>
          <p:cNvSpPr/>
          <p:nvPr/>
        </p:nvSpPr>
        <p:spPr>
          <a:xfrm rot="16200000">
            <a:off x="5826142" y="3567147"/>
            <a:ext cx="762000" cy="257107"/>
          </a:xfrm>
          <a:prstGeom prst="rect">
            <a:avLst/>
          </a:prstGeom>
          <a:solidFill>
            <a:schemeClr val="bg1"/>
          </a:solidFill>
          <a:ln>
            <a:noFill/>
          </a:ln>
        </p:spPr>
        <p:txBody>
          <a:bodyPr wrap="square" rtlCol="0">
            <a:spAutoFit/>
          </a:bodyPr>
          <a:lstStyle/>
          <a:p>
            <a:pPr algn="ctr">
              <a:lnSpc>
                <a:spcPct val="90000"/>
              </a:lnSpc>
            </a:pPr>
            <a:r>
              <a:rPr lang="en-US" dirty="0"/>
              <a:t>n</a:t>
            </a:r>
            <a:endParaRPr 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256032" y="256032"/>
            <a:ext cx="11515053" cy="487084"/>
          </a:xfrm>
        </p:spPr>
        <p:txBody>
          <a:bodyPr/>
          <a:lstStyle/>
          <a:p>
            <a:r>
              <a:rPr lang="en-US" dirty="0"/>
              <a:t>Data Preprocessing</a:t>
            </a:r>
            <a:endParaRPr lang="zh-CN" dirty="0"/>
          </a:p>
        </p:txBody>
      </p:sp>
      <p:sp>
        <p:nvSpPr>
          <p:cNvPr id="4" name="Rectangle 3"/>
          <p:cNvSpPr/>
          <p:nvPr/>
        </p:nvSpPr>
        <p:spPr>
          <a:xfrm>
            <a:off x="465512" y="950258"/>
            <a:ext cx="2819711" cy="533400"/>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horzOverflow="overflow" vert="horz" wrap="square" lIns="45720" tIns="45720" rIns="45720" bIns="45720" rtlCol="0" anchor="ctr">
            <a:noAutofit/>
          </a:bodyPr>
          <a:lstStyle/>
          <a:p>
            <a:pPr algn="ctr">
              <a:lnSpc>
                <a:spcPct val="90000"/>
              </a:lnSpc>
            </a:pPr>
            <a:r>
              <a:rPr lang="en-US" b="1" dirty="0">
                <a:solidFill>
                  <a:schemeClr val="bg1"/>
                </a:solidFill>
              </a:rPr>
              <a:t>Raw Text</a:t>
            </a:r>
            <a:endParaRPr lang="zh-CN" b="1" dirty="0">
              <a:solidFill>
                <a:schemeClr val="bg1"/>
              </a:solidFill>
            </a:endParaRPr>
          </a:p>
        </p:txBody>
      </p:sp>
      <p:sp>
        <p:nvSpPr>
          <p:cNvPr id="5" name="Arrow: Down 4"/>
          <p:cNvSpPr/>
          <p:nvPr/>
        </p:nvSpPr>
        <p:spPr>
          <a:xfrm>
            <a:off x="1600200" y="1530912"/>
            <a:ext cx="533400" cy="303266"/>
          </a:xfrm>
          <a:prstGeom prst="downArrow">
            <a:avLst/>
          </a:prstGeom>
          <a:solidFill>
            <a:schemeClr val="accent1">
              <a:lumMod val="60000"/>
              <a:lumOff val="4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horzOverflow="overflow" vert="horz" wrap="square" lIns="45720" tIns="45720" rIns="45720" bIns="45720" rtlCol="0" anchor="ctr">
            <a:noAutofit/>
          </a:bodyPr>
          <a:lstStyle/>
          <a:p>
            <a:pPr algn="ctr">
              <a:lnSpc>
                <a:spcPct val="90000"/>
              </a:lnSpc>
            </a:pPr>
            <a:endParaRPr lang="zh-CN" dirty="0">
              <a:solidFill>
                <a:schemeClr val="tx1"/>
              </a:solidFill>
            </a:endParaRPr>
          </a:p>
        </p:txBody>
      </p:sp>
      <p:sp>
        <p:nvSpPr>
          <p:cNvPr id="6" name="Rectangle 5"/>
          <p:cNvSpPr/>
          <p:nvPr/>
        </p:nvSpPr>
        <p:spPr>
          <a:xfrm>
            <a:off x="477333" y="1895550"/>
            <a:ext cx="2836336" cy="5555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horzOverflow="overflow" vert="horz" wrap="square" lIns="45720" tIns="45720" rIns="45720" bIns="45720" rtlCol="0" anchor="ctr">
            <a:noAutofit/>
          </a:bodyPr>
          <a:lstStyle/>
          <a:p>
            <a:pPr algn="ctr">
              <a:lnSpc>
                <a:spcPct val="90000"/>
              </a:lnSpc>
            </a:pPr>
            <a:r>
              <a:rPr lang="en-US" b="1" dirty="0">
                <a:solidFill>
                  <a:schemeClr val="bg1"/>
                </a:solidFill>
              </a:rPr>
              <a:t>Text Cleaning</a:t>
            </a:r>
          </a:p>
        </p:txBody>
      </p:sp>
      <p:sp>
        <p:nvSpPr>
          <p:cNvPr id="7" name="Rectangle 6"/>
          <p:cNvSpPr/>
          <p:nvPr/>
        </p:nvSpPr>
        <p:spPr>
          <a:xfrm>
            <a:off x="461355" y="2900436"/>
            <a:ext cx="2828024" cy="533400"/>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horzOverflow="overflow" vert="horz" wrap="square" lIns="45720" tIns="45720" rIns="45720" bIns="45720" rtlCol="0" anchor="ctr">
            <a:noAutofit/>
          </a:bodyPr>
          <a:lstStyle/>
          <a:p>
            <a:pPr algn="ctr">
              <a:lnSpc>
                <a:spcPct val="90000"/>
              </a:lnSpc>
            </a:pPr>
            <a:r>
              <a:rPr lang="en-US" b="1" dirty="0">
                <a:solidFill>
                  <a:schemeClr val="bg1"/>
                </a:solidFill>
              </a:rPr>
              <a:t>Lemmatization</a:t>
            </a:r>
            <a:endParaRPr lang="zh-CN" b="1" dirty="0">
              <a:solidFill>
                <a:schemeClr val="bg1"/>
              </a:solidFill>
            </a:endParaRPr>
          </a:p>
        </p:txBody>
      </p:sp>
      <p:pic>
        <p:nvPicPr>
          <p:cNvPr id="16" name="Picture 15" descr="A picture containing text, map  Description generated with very high confidence"/>
          <p:cNvPicPr>
            <a:picLocks noChangeAspect="1"/>
          </p:cNvPicPr>
          <p:nvPr/>
        </p:nvPicPr>
        <p:blipFill>
          <a:blip r:embed="rId3"/>
          <a:srcRect/>
          <a:stretch>
            <a:fillRect/>
          </a:stretch>
        </p:blipFill>
        <p:spPr>
          <a:xfrm>
            <a:off x="3504110" y="1202544"/>
            <a:ext cx="8295843" cy="4741055"/>
          </a:xfrm>
          <a:prstGeom prst="rect">
            <a:avLst/>
          </a:prstGeom>
        </p:spPr>
      </p:pic>
      <p:sp>
        <p:nvSpPr>
          <p:cNvPr id="15" name="Rectangle 14"/>
          <p:cNvSpPr/>
          <p:nvPr/>
        </p:nvSpPr>
        <p:spPr>
          <a:xfrm>
            <a:off x="4181032" y="1408657"/>
            <a:ext cx="3057968" cy="1529290"/>
          </a:xfrm>
          <a:prstGeom prst="rect">
            <a:avLst/>
          </a:prstGeom>
          <a:solidFill>
            <a:schemeClr val="accent1">
              <a:lumMod val="40000"/>
              <a:lumOff val="6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horzOverflow="overflow" vert="horz" wrap="square" lIns="45720" tIns="45720" rIns="45720" bIns="45720" rtlCol="0" anchor="ctr">
            <a:noAutofit/>
          </a:bodyPr>
          <a:lstStyle/>
          <a:p>
            <a:pPr algn="ctr">
              <a:lnSpc>
                <a:spcPct val="90000"/>
              </a:lnSpc>
            </a:pPr>
            <a:r>
              <a:rPr lang="en-US" dirty="0">
                <a:solidFill>
                  <a:schemeClr val="tx1"/>
                </a:solidFill>
              </a:rPr>
              <a:t>Remove punctuations, digits and extra spaces,</a:t>
            </a:r>
          </a:p>
          <a:p>
            <a:pPr algn="ctr">
              <a:lnSpc>
                <a:spcPct val="90000"/>
              </a:lnSpc>
            </a:pPr>
            <a:r>
              <a:rPr lang="en-US" dirty="0">
                <a:solidFill>
                  <a:schemeClr val="tx1"/>
                </a:solidFill>
              </a:rPr>
              <a:t> Transform cases</a:t>
            </a:r>
          </a:p>
          <a:p>
            <a:pPr algn="ctr">
              <a:lnSpc>
                <a:spcPct val="90000"/>
              </a:lnSpc>
            </a:pPr>
            <a:r>
              <a:rPr lang="en-US" dirty="0">
                <a:solidFill>
                  <a:schemeClr val="tx1"/>
                </a:solidFill>
              </a:rPr>
              <a:t>Correct spelling</a:t>
            </a:r>
          </a:p>
        </p:txBody>
      </p:sp>
      <p:sp>
        <p:nvSpPr>
          <p:cNvPr id="17" name="Arrow: Down 16"/>
          <p:cNvSpPr/>
          <p:nvPr/>
        </p:nvSpPr>
        <p:spPr>
          <a:xfrm>
            <a:off x="1598662" y="2512275"/>
            <a:ext cx="533400" cy="327852"/>
          </a:xfrm>
          <a:prstGeom prst="downArrow">
            <a:avLst/>
          </a:prstGeom>
          <a:solidFill>
            <a:schemeClr val="accent1">
              <a:lumMod val="60000"/>
              <a:lumOff val="4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horzOverflow="overflow" vert="horz" wrap="square" lIns="45720" tIns="45720" rIns="45720" bIns="45720" rtlCol="0" anchor="ctr">
            <a:noAutofit/>
          </a:bodyPr>
          <a:lstStyle/>
          <a:p>
            <a:pPr algn="ctr">
              <a:lnSpc>
                <a:spcPct val="90000"/>
              </a:lnSpc>
            </a:pPr>
            <a:endParaRPr lang="zh-CN" dirty="0">
              <a:solidFill>
                <a:schemeClr val="tx1"/>
              </a:solidFill>
            </a:endParaRPr>
          </a:p>
        </p:txBody>
      </p:sp>
      <p:sp>
        <p:nvSpPr>
          <p:cNvPr id="18" name="Rectangle 17"/>
          <p:cNvSpPr/>
          <p:nvPr/>
        </p:nvSpPr>
        <p:spPr>
          <a:xfrm>
            <a:off x="457199" y="3832819"/>
            <a:ext cx="2836336" cy="5555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horzOverflow="overflow" vert="horz" wrap="square" lIns="45720" tIns="45720" rIns="45720" bIns="45720" rtlCol="0" anchor="ctr">
            <a:noAutofit/>
          </a:bodyPr>
          <a:lstStyle/>
          <a:p>
            <a:pPr algn="ctr">
              <a:lnSpc>
                <a:spcPct val="90000"/>
              </a:lnSpc>
            </a:pPr>
            <a:r>
              <a:rPr lang="en-US" b="1" dirty="0">
                <a:solidFill>
                  <a:schemeClr val="bg1"/>
                </a:solidFill>
              </a:rPr>
              <a:t>Context</a:t>
            </a:r>
          </a:p>
        </p:txBody>
      </p:sp>
      <p:sp>
        <p:nvSpPr>
          <p:cNvPr id="21" name="Rectangle 20"/>
          <p:cNvSpPr/>
          <p:nvPr/>
        </p:nvSpPr>
        <p:spPr>
          <a:xfrm>
            <a:off x="4083242" y="3721075"/>
            <a:ext cx="3182443" cy="1018719"/>
          </a:xfrm>
          <a:prstGeom prst="rect">
            <a:avLst/>
          </a:prstGeom>
          <a:solidFill>
            <a:schemeClr val="accent1">
              <a:lumMod val="40000"/>
              <a:lumOff val="6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horzOverflow="overflow" vert="horz" wrap="square" lIns="45720" tIns="45720" rIns="45720" bIns="45720" rtlCol="0" anchor="ctr">
            <a:noAutofit/>
          </a:bodyPr>
          <a:lstStyle/>
          <a:p>
            <a:pPr algn="ctr">
              <a:lnSpc>
                <a:spcPct val="90000"/>
              </a:lnSpc>
            </a:pPr>
            <a:r>
              <a:rPr lang="en-US" dirty="0">
                <a:solidFill>
                  <a:schemeClr val="tx1"/>
                </a:solidFill>
              </a:rPr>
              <a:t>e.g. “don’t like”       “</a:t>
            </a:r>
            <a:r>
              <a:rPr lang="en-US" dirty="0" err="1">
                <a:solidFill>
                  <a:schemeClr val="tx1"/>
                </a:solidFill>
              </a:rPr>
              <a:t>not_like</a:t>
            </a:r>
            <a:r>
              <a:rPr lang="en-US" dirty="0">
                <a:solidFill>
                  <a:schemeClr val="tx1"/>
                </a:solidFill>
              </a:rPr>
              <a:t>”</a:t>
            </a:r>
          </a:p>
        </p:txBody>
      </p:sp>
      <p:sp>
        <p:nvSpPr>
          <p:cNvPr id="22" name="Rectangle 21"/>
          <p:cNvSpPr/>
          <p:nvPr/>
        </p:nvSpPr>
        <p:spPr>
          <a:xfrm>
            <a:off x="485645" y="5812829"/>
            <a:ext cx="2828024" cy="533400"/>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horzOverflow="overflow" vert="horz" wrap="square" lIns="45720" tIns="45720" rIns="45720" bIns="45720" rtlCol="0" anchor="ctr">
            <a:noAutofit/>
          </a:bodyPr>
          <a:lstStyle/>
          <a:p>
            <a:pPr algn="ctr">
              <a:lnSpc>
                <a:spcPct val="90000"/>
              </a:lnSpc>
            </a:pPr>
            <a:r>
              <a:rPr lang="en-US" b="1" dirty="0">
                <a:solidFill>
                  <a:schemeClr val="bg1"/>
                </a:solidFill>
              </a:rPr>
              <a:t>Final Vocabulary</a:t>
            </a:r>
            <a:endParaRPr lang="zh-CN" b="1" dirty="0">
              <a:solidFill>
                <a:schemeClr val="bg1"/>
              </a:solidFill>
            </a:endParaRPr>
          </a:p>
        </p:txBody>
      </p:sp>
      <p:sp>
        <p:nvSpPr>
          <p:cNvPr id="23" name="Arrow: Down 22"/>
          <p:cNvSpPr/>
          <p:nvPr/>
        </p:nvSpPr>
        <p:spPr>
          <a:xfrm>
            <a:off x="1598662" y="3508562"/>
            <a:ext cx="533400" cy="303266"/>
          </a:xfrm>
          <a:prstGeom prst="downArrow">
            <a:avLst/>
          </a:prstGeom>
          <a:solidFill>
            <a:schemeClr val="accent1">
              <a:lumMod val="60000"/>
              <a:lumOff val="4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horzOverflow="overflow" vert="horz" wrap="square" lIns="45720" tIns="45720" rIns="45720" bIns="45720" rtlCol="0" anchor="ctr">
            <a:noAutofit/>
          </a:bodyPr>
          <a:lstStyle/>
          <a:p>
            <a:pPr algn="ctr">
              <a:lnSpc>
                <a:spcPct val="90000"/>
              </a:lnSpc>
            </a:pPr>
            <a:endParaRPr lang="zh-CN" dirty="0">
              <a:solidFill>
                <a:schemeClr val="tx1"/>
              </a:solidFill>
            </a:endParaRPr>
          </a:p>
        </p:txBody>
      </p:sp>
      <p:sp>
        <p:nvSpPr>
          <p:cNvPr id="24" name="Arrow: Down 23"/>
          <p:cNvSpPr/>
          <p:nvPr/>
        </p:nvSpPr>
        <p:spPr>
          <a:xfrm>
            <a:off x="1598662" y="4484394"/>
            <a:ext cx="533400" cy="327075"/>
          </a:xfrm>
          <a:prstGeom prst="downArrow">
            <a:avLst/>
          </a:prstGeom>
          <a:solidFill>
            <a:schemeClr val="accent1">
              <a:lumMod val="60000"/>
              <a:lumOff val="4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horzOverflow="overflow" vert="horz" wrap="square" lIns="45720" tIns="45720" rIns="45720" bIns="45720" rtlCol="0" anchor="ctr">
            <a:noAutofit/>
          </a:bodyPr>
          <a:lstStyle/>
          <a:p>
            <a:pPr algn="ctr">
              <a:lnSpc>
                <a:spcPct val="90000"/>
              </a:lnSpc>
            </a:pPr>
            <a:endParaRPr lang="zh-CN" dirty="0">
              <a:solidFill>
                <a:schemeClr val="tx1"/>
              </a:solidFill>
            </a:endParaRPr>
          </a:p>
        </p:txBody>
      </p:sp>
      <p:cxnSp>
        <p:nvCxnSpPr>
          <p:cNvPr id="12" name="Straight Connector 11"/>
          <p:cNvCxnSpPr/>
          <p:nvPr/>
        </p:nvCxnSpPr>
        <p:spPr>
          <a:xfrm flipH="1">
            <a:off x="3302554" y="1408656"/>
            <a:ext cx="869769" cy="4868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3302554" y="2451054"/>
            <a:ext cx="869769" cy="486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3303888" y="3722136"/>
            <a:ext cx="761139" cy="1147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3304606" y="4362454"/>
            <a:ext cx="774709" cy="327075"/>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85645" y="4858342"/>
            <a:ext cx="2828024" cy="533400"/>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horzOverflow="overflow" vert="horz" wrap="square" lIns="45720" tIns="45720" rIns="45720" bIns="45720" rtlCol="0" anchor="ctr">
            <a:noAutofit/>
          </a:bodyPr>
          <a:lstStyle/>
          <a:p>
            <a:pPr algn="ctr">
              <a:lnSpc>
                <a:spcPct val="90000"/>
              </a:lnSpc>
            </a:pPr>
            <a:r>
              <a:rPr lang="en-US" b="1" dirty="0">
                <a:solidFill>
                  <a:schemeClr val="bg1"/>
                </a:solidFill>
              </a:rPr>
              <a:t>Phrases</a:t>
            </a:r>
            <a:endParaRPr lang="zh-CN" b="1" dirty="0">
              <a:solidFill>
                <a:schemeClr val="bg1"/>
              </a:solidFill>
            </a:endParaRPr>
          </a:p>
        </p:txBody>
      </p:sp>
      <p:sp>
        <p:nvSpPr>
          <p:cNvPr id="26" name="Arrow: Down 25"/>
          <p:cNvSpPr/>
          <p:nvPr/>
        </p:nvSpPr>
        <p:spPr>
          <a:xfrm>
            <a:off x="1598662" y="5429954"/>
            <a:ext cx="533400" cy="327075"/>
          </a:xfrm>
          <a:prstGeom prst="downArrow">
            <a:avLst/>
          </a:prstGeom>
          <a:solidFill>
            <a:schemeClr val="accent1">
              <a:lumMod val="60000"/>
              <a:lumOff val="4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horzOverflow="overflow" vert="horz" wrap="square" lIns="45720" tIns="45720" rIns="45720" bIns="45720" rtlCol="0" anchor="ctr">
            <a:noAutofit/>
          </a:bodyPr>
          <a:lstStyle/>
          <a:p>
            <a:pPr algn="ctr">
              <a:lnSpc>
                <a:spcPct val="90000"/>
              </a:lnSpc>
            </a:pPr>
            <a:endParaRPr lang="zh-CN" dirty="0">
              <a:solidFill>
                <a:schemeClr val="tx1"/>
              </a:solidFill>
            </a:endParaRPr>
          </a:p>
        </p:txBody>
      </p:sp>
      <p:sp>
        <p:nvSpPr>
          <p:cNvPr id="9" name="右箭头 8"/>
          <p:cNvSpPr/>
          <p:nvPr/>
        </p:nvSpPr>
        <p:spPr>
          <a:xfrm>
            <a:off x="5899258" y="4144707"/>
            <a:ext cx="228600" cy="171454"/>
          </a:xfrm>
          <a:prstGeom prst="rightArrow">
            <a:avLst/>
          </a:prstGeom>
          <a:solidFill>
            <a:schemeClr val="bg2"/>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horzOverflow="overflow" vert="horz" wrap="square" lIns="45720" tIns="45720" rIns="45720" bIns="45720" rtlCol="0" anchor="ctr">
            <a:noAutofit/>
          </a:bodyPr>
          <a:lstStyle/>
          <a:p>
            <a:pPr algn="ctr">
              <a:lnSpc>
                <a:spcPct val="90000"/>
              </a:lnSpc>
            </a:pPr>
            <a:endParaRPr kumimoji="1" 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2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9"/>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256032" y="256032"/>
            <a:ext cx="11515053" cy="487084"/>
          </a:xfrm>
        </p:spPr>
        <p:txBody>
          <a:bodyPr/>
          <a:lstStyle/>
          <a:p>
            <a:r>
              <a:rPr lang="en-US" dirty="0"/>
              <a:t>Feature Extraction</a:t>
            </a:r>
            <a:endParaRPr lang="zh-CN" dirty="0"/>
          </a:p>
        </p:txBody>
      </p:sp>
      <p:sp>
        <p:nvSpPr>
          <p:cNvPr id="3" name="Content Placeholder 2"/>
          <p:cNvSpPr>
            <a:spLocks noGrp="1" noRot="1" noChangeAspect="1" noMove="1" noResize="1" noEditPoints="1" noAdjustHandles="1" noChangeArrowheads="1" noChangeShapeType="1" noTextEdit="1"/>
          </p:cNvSpPr>
          <p:nvPr>
            <p:ph idx="1"/>
          </p:nvPr>
        </p:nvSpPr>
        <p:spPr>
          <a:xfrm>
            <a:off x="286815" y="1219200"/>
            <a:ext cx="11447985" cy="2895600"/>
          </a:xfrm>
          <a:blipFill>
            <a:blip r:embed="rId2"/>
            <a:srcRect/>
            <a:stretch>
              <a:fillRect l="-1109" t="-3947"/>
            </a:stretch>
          </a:blipFill>
        </p:spPr>
        <p:txBody>
          <a:bodyPr/>
          <a:lstStyle/>
          <a:p>
            <a:r>
              <a:rPr lang="en-US">
                <a:noFill/>
              </a:rPr>
              <a:t> </a:t>
            </a:r>
          </a:p>
        </p:txBody>
      </p:sp>
      <p:sp>
        <p:nvSpPr>
          <p:cNvPr id="4" name="Arrow: Right 3"/>
          <p:cNvSpPr/>
          <p:nvPr/>
        </p:nvSpPr>
        <p:spPr>
          <a:xfrm rot="16200000">
            <a:off x="-129535" y="4540180"/>
            <a:ext cx="2374759" cy="457200"/>
          </a:xfrm>
          <a:prstGeom prst="rightArrow">
            <a:avLst/>
          </a:prstGeom>
          <a:gradFill flip="none" rotWithShape="1">
            <a:gsLst>
              <a:gs pos="0">
                <a:schemeClr val="accent1">
                  <a:lumMod val="20000"/>
                  <a:lumOff val="80000"/>
                  <a:alpha val="86000"/>
                </a:schemeClr>
              </a:gs>
              <a:gs pos="100000">
                <a:schemeClr val="accent1">
                  <a:lumMod val="75000"/>
                </a:schemeClr>
              </a:gs>
            </a:gsLst>
            <a:lin ang="0" scaled="0"/>
            <a:tileRect/>
          </a:gra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horzOverflow="overflow" vert="horz" wrap="square" lIns="45720" tIns="45720" rIns="45720" bIns="45720" rtlCol="0" anchor="ctr">
            <a:noAutofit/>
          </a:bodyPr>
          <a:lstStyle/>
          <a:p>
            <a:pPr algn="ctr">
              <a:lnSpc>
                <a:spcPct val="90000"/>
              </a:lnSpc>
            </a:pPr>
            <a:endParaRPr lang="zh-CN" dirty="0">
              <a:solidFill>
                <a:schemeClr val="tx1"/>
              </a:solidFill>
            </a:endParaRPr>
          </a:p>
        </p:txBody>
      </p:sp>
      <p:sp>
        <p:nvSpPr>
          <p:cNvPr id="8" name="Rectangle 7"/>
          <p:cNvSpPr/>
          <p:nvPr/>
        </p:nvSpPr>
        <p:spPr>
          <a:xfrm>
            <a:off x="3684014" y="5257801"/>
            <a:ext cx="8431786" cy="454806"/>
          </a:xfrm>
          <a:prstGeom prst="rect">
            <a:avLst/>
          </a:prstGeom>
        </p:spPr>
        <p:txBody>
          <a:bodyPr wrap="square">
            <a:spAutoFit/>
          </a:bodyPr>
          <a:lstStyle/>
          <a:p>
            <a:pPr marL="0" indent="0">
              <a:buNone/>
            </a:pPr>
            <a:r>
              <a:rPr lang="en-US" dirty="0"/>
              <a:t>Occur in most reviews: </a:t>
            </a:r>
          </a:p>
          <a:p>
            <a:pPr marL="0" indent="0">
              <a:buNone/>
            </a:pPr>
            <a:r>
              <a:rPr lang="en-US" b="1" dirty="0"/>
              <a:t>Low IDF                   </a:t>
            </a:r>
            <a:r>
              <a:rPr lang="en-US" dirty="0"/>
              <a:t>(food, chicken, menu, restaurant etc.)</a:t>
            </a:r>
          </a:p>
        </p:txBody>
      </p:sp>
      <p:sp>
        <p:nvSpPr>
          <p:cNvPr id="10" name="Rectangle 9"/>
          <p:cNvSpPr/>
          <p:nvPr/>
        </p:nvSpPr>
        <p:spPr>
          <a:xfrm>
            <a:off x="3599242" y="3832312"/>
            <a:ext cx="8162885" cy="454806"/>
          </a:xfrm>
          <a:prstGeom prst="rect">
            <a:avLst/>
          </a:prstGeom>
        </p:spPr>
        <p:txBody>
          <a:bodyPr wrap="square">
            <a:spAutoFit/>
          </a:bodyPr>
          <a:lstStyle/>
          <a:p>
            <a:pPr marL="0" indent="0">
              <a:buNone/>
            </a:pPr>
            <a:r>
              <a:rPr lang="en-US" dirty="0"/>
              <a:t>Occur in fewer reviews: </a:t>
            </a:r>
          </a:p>
          <a:p>
            <a:pPr marL="0" indent="0">
              <a:buNone/>
            </a:pPr>
            <a:r>
              <a:rPr lang="en-US" b="1" dirty="0"/>
              <a:t>High IDF                    </a:t>
            </a:r>
            <a:r>
              <a:rPr lang="en-US" dirty="0"/>
              <a:t>(thump, cray, </a:t>
            </a:r>
            <a:r>
              <a:rPr lang="en-US" dirty="0" err="1"/>
              <a:t>coho</a:t>
            </a:r>
            <a:r>
              <a:rPr lang="en-US" dirty="0"/>
              <a:t> etc.)</a:t>
            </a:r>
          </a:p>
        </p:txBody>
      </p:sp>
      <p:sp>
        <p:nvSpPr>
          <p:cNvPr id="6" name="TextBox 5"/>
          <p:cNvSpPr/>
          <p:nvPr/>
        </p:nvSpPr>
        <p:spPr>
          <a:xfrm>
            <a:off x="60143" y="4616062"/>
            <a:ext cx="1039369" cy="533219"/>
          </a:xfrm>
          <a:prstGeom prst="rect">
            <a:avLst/>
          </a:prstGeom>
          <a:noFill/>
        </p:spPr>
        <p:txBody>
          <a:bodyPr vert="horz" wrap="square" rtlCol="0">
            <a:spAutoFit/>
          </a:bodyPr>
          <a:lstStyle/>
          <a:p>
            <a:pPr algn="ctr">
              <a:lnSpc>
                <a:spcPct val="90000"/>
              </a:lnSpc>
            </a:pPr>
            <a:r>
              <a:rPr lang="en-US" sz="3200" b="1" dirty="0"/>
              <a:t>IDF</a:t>
            </a:r>
            <a:endParaRPr lang="zh-CN" sz="3200" b="1" dirty="0"/>
          </a:p>
        </p:txBody>
      </p:sp>
      <p:sp>
        <p:nvSpPr>
          <p:cNvPr id="11" name="Rectangle 10"/>
          <p:cNvSpPr/>
          <p:nvPr/>
        </p:nvSpPr>
        <p:spPr>
          <a:xfrm>
            <a:off x="1350695" y="3875915"/>
            <a:ext cx="2221747" cy="609601"/>
          </a:xfrm>
          <a:prstGeom prst="rect">
            <a:avLst/>
          </a:prstGeom>
          <a:solidFill>
            <a:schemeClr val="accent4">
              <a:lumMod val="60000"/>
              <a:lumOff val="4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horzOverflow="overflow" vert="horz" wrap="square" lIns="45720" tIns="45720" rIns="45720" bIns="45720" rtlCol="0" anchor="ctr">
            <a:noAutofit/>
          </a:bodyPr>
          <a:lstStyle/>
          <a:p>
            <a:pPr algn="ctr">
              <a:lnSpc>
                <a:spcPct val="90000"/>
              </a:lnSpc>
            </a:pPr>
            <a:r>
              <a:rPr lang="en-US" dirty="0">
                <a:solidFill>
                  <a:schemeClr val="tx1"/>
                </a:solidFill>
              </a:rPr>
              <a:t>Uncommon words</a:t>
            </a:r>
            <a:endParaRPr lang="zh-CN" dirty="0">
              <a:solidFill>
                <a:schemeClr val="tx1"/>
              </a:solidFill>
            </a:endParaRPr>
          </a:p>
        </p:txBody>
      </p:sp>
      <p:sp>
        <p:nvSpPr>
          <p:cNvPr id="12" name="Rectangle 11"/>
          <p:cNvSpPr/>
          <p:nvPr/>
        </p:nvSpPr>
        <p:spPr>
          <a:xfrm>
            <a:off x="1350695" y="5342930"/>
            <a:ext cx="2260110" cy="609600"/>
          </a:xfrm>
          <a:prstGeom prst="rect">
            <a:avLst/>
          </a:prstGeom>
          <a:solidFill>
            <a:schemeClr val="accent4">
              <a:lumMod val="40000"/>
              <a:lumOff val="6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horzOverflow="overflow" vert="horz" wrap="square" lIns="45720" tIns="45720" rIns="45720" bIns="45720" rtlCol="0" anchor="ctr">
            <a:noAutofit/>
          </a:bodyPr>
          <a:lstStyle/>
          <a:p>
            <a:pPr algn="ctr">
              <a:lnSpc>
                <a:spcPct val="90000"/>
              </a:lnSpc>
            </a:pPr>
            <a:r>
              <a:rPr lang="en-US" dirty="0">
                <a:solidFill>
                  <a:schemeClr val="tx1"/>
                </a:solidFill>
              </a:rPr>
              <a:t>Extremely Common words</a:t>
            </a:r>
            <a:endParaRPr lang="zh-CN"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256032" y="256032"/>
            <a:ext cx="11515053" cy="487084"/>
          </a:xfrm>
        </p:spPr>
        <p:txBody>
          <a:bodyPr/>
          <a:lstStyle/>
          <a:p>
            <a:r>
              <a:rPr lang="en-US" dirty="0"/>
              <a:t>Feature Extraction</a:t>
            </a:r>
            <a:endParaRPr lang="zh-CN" dirty="0"/>
          </a:p>
        </p:txBody>
      </p:sp>
      <p:sp>
        <p:nvSpPr>
          <p:cNvPr id="3" name="Content Placeholder 2"/>
          <p:cNvSpPr>
            <a:spLocks noGrp="1" noRot="1" noChangeAspect="1" noMove="1" noResize="1" noEditPoints="1" noAdjustHandles="1" noChangeArrowheads="1" noChangeShapeType="1" noTextEdit="1"/>
          </p:cNvSpPr>
          <p:nvPr>
            <p:ph idx="1"/>
          </p:nvPr>
        </p:nvSpPr>
        <p:spPr>
          <a:xfrm>
            <a:off x="276580" y="1046624"/>
            <a:ext cx="11447985" cy="2895600"/>
          </a:xfrm>
          <a:blipFill>
            <a:blip r:embed="rId2"/>
            <a:srcRect/>
            <a:stretch>
              <a:fillRect l="-1109" t="-3057"/>
            </a:stretch>
          </a:blipFill>
        </p:spPr>
        <p:txBody>
          <a:bodyPr/>
          <a:lstStyle/>
          <a:p>
            <a:r>
              <a:rPr lang="en-US">
                <a:noFill/>
              </a:rPr>
              <a:t> </a:t>
            </a:r>
          </a:p>
        </p:txBody>
      </p:sp>
      <p:sp>
        <p:nvSpPr>
          <p:cNvPr id="4" name="Arrow: Right 3"/>
          <p:cNvSpPr/>
          <p:nvPr/>
        </p:nvSpPr>
        <p:spPr>
          <a:xfrm rot="16200000">
            <a:off x="-129535" y="4540180"/>
            <a:ext cx="2374759" cy="457200"/>
          </a:xfrm>
          <a:prstGeom prst="rightArrow">
            <a:avLst/>
          </a:prstGeom>
          <a:gradFill flip="none" rotWithShape="1">
            <a:gsLst>
              <a:gs pos="0">
                <a:schemeClr val="accent1">
                  <a:lumMod val="20000"/>
                  <a:lumOff val="80000"/>
                  <a:alpha val="86000"/>
                </a:schemeClr>
              </a:gs>
              <a:gs pos="100000">
                <a:schemeClr val="accent1">
                  <a:lumMod val="75000"/>
                </a:schemeClr>
              </a:gs>
            </a:gsLst>
            <a:lin ang="0" scaled="0"/>
            <a:tileRect/>
          </a:gra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horzOverflow="overflow" vert="horz" wrap="square" lIns="45720" tIns="45720" rIns="45720" bIns="45720" rtlCol="0" anchor="ctr">
            <a:noAutofit/>
          </a:bodyPr>
          <a:lstStyle/>
          <a:p>
            <a:pPr algn="ctr">
              <a:lnSpc>
                <a:spcPct val="90000"/>
              </a:lnSpc>
            </a:pPr>
            <a:endParaRPr lang="zh-CN" dirty="0">
              <a:solidFill>
                <a:schemeClr val="tx1"/>
              </a:solidFill>
            </a:endParaRPr>
          </a:p>
        </p:txBody>
      </p:sp>
      <p:sp>
        <p:nvSpPr>
          <p:cNvPr id="6" name="TextBox 5"/>
          <p:cNvSpPr/>
          <p:nvPr/>
        </p:nvSpPr>
        <p:spPr>
          <a:xfrm>
            <a:off x="60143" y="4616062"/>
            <a:ext cx="1039369" cy="533219"/>
          </a:xfrm>
          <a:prstGeom prst="rect">
            <a:avLst/>
          </a:prstGeom>
          <a:noFill/>
        </p:spPr>
        <p:txBody>
          <a:bodyPr vert="horz" wrap="square" rtlCol="0">
            <a:spAutoFit/>
          </a:bodyPr>
          <a:lstStyle/>
          <a:p>
            <a:pPr algn="ctr">
              <a:lnSpc>
                <a:spcPct val="90000"/>
              </a:lnSpc>
            </a:pPr>
            <a:r>
              <a:rPr lang="en-US" sz="3200" b="1" dirty="0" err="1"/>
              <a:t>Div</a:t>
            </a:r>
            <a:endParaRPr lang="zh-CN" sz="3200" b="1" dirty="0"/>
          </a:p>
        </p:txBody>
      </p:sp>
      <p:sp>
        <p:nvSpPr>
          <p:cNvPr id="11" name="Rectangle 10"/>
          <p:cNvSpPr/>
          <p:nvPr/>
        </p:nvSpPr>
        <p:spPr>
          <a:xfrm>
            <a:off x="1350695" y="3875915"/>
            <a:ext cx="2333319" cy="609601"/>
          </a:xfrm>
          <a:prstGeom prst="rect">
            <a:avLst/>
          </a:prstGeom>
          <a:solidFill>
            <a:schemeClr val="accent4">
              <a:lumMod val="60000"/>
              <a:lumOff val="4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horzOverflow="overflow" vert="horz" wrap="square" lIns="45720" tIns="45720" rIns="45720" bIns="45720" rtlCol="0" anchor="ctr">
            <a:noAutofit/>
          </a:bodyPr>
          <a:lstStyle/>
          <a:p>
            <a:pPr algn="ctr">
              <a:lnSpc>
                <a:spcPct val="90000"/>
              </a:lnSpc>
            </a:pPr>
            <a:r>
              <a:rPr lang="en-US" dirty="0">
                <a:solidFill>
                  <a:schemeClr val="tx1"/>
                </a:solidFill>
              </a:rPr>
              <a:t>Discriminative Words</a:t>
            </a:r>
            <a:endParaRPr lang="zh-CN" dirty="0">
              <a:solidFill>
                <a:schemeClr val="tx1"/>
              </a:solidFill>
            </a:endParaRPr>
          </a:p>
        </p:txBody>
      </p:sp>
      <p:sp>
        <p:nvSpPr>
          <p:cNvPr id="12" name="Rectangle 11"/>
          <p:cNvSpPr/>
          <p:nvPr/>
        </p:nvSpPr>
        <p:spPr>
          <a:xfrm>
            <a:off x="1350694" y="5342930"/>
            <a:ext cx="2333319" cy="609600"/>
          </a:xfrm>
          <a:prstGeom prst="rect">
            <a:avLst/>
          </a:prstGeom>
          <a:solidFill>
            <a:schemeClr val="accent4">
              <a:lumMod val="40000"/>
              <a:lumOff val="6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horzOverflow="overflow" vert="horz" wrap="square" lIns="45720" tIns="45720" rIns="45720" bIns="45720" rtlCol="0" anchor="ctr">
            <a:noAutofit/>
          </a:bodyPr>
          <a:lstStyle/>
          <a:p>
            <a:pPr algn="ctr">
              <a:lnSpc>
                <a:spcPct val="90000"/>
              </a:lnSpc>
            </a:pPr>
            <a:r>
              <a:rPr lang="en-US" dirty="0">
                <a:solidFill>
                  <a:schemeClr val="tx1"/>
                </a:solidFill>
              </a:rPr>
              <a:t>Meaningless Words</a:t>
            </a:r>
            <a:endParaRPr lang="zh-CN" dirty="0">
              <a:solidFill>
                <a:schemeClr val="tx1"/>
              </a:solidFill>
            </a:endParaRPr>
          </a:p>
        </p:txBody>
      </p:sp>
      <p:pic>
        <p:nvPicPr>
          <p:cNvPr id="14" name="Picture 13"/>
          <p:cNvPicPr>
            <a:picLocks noChangeAspect="1"/>
          </p:cNvPicPr>
          <p:nvPr/>
        </p:nvPicPr>
        <p:blipFill>
          <a:blip r:embed="rId3"/>
          <a:srcRect/>
          <a:stretch>
            <a:fillRect/>
          </a:stretch>
        </p:blipFill>
        <p:spPr>
          <a:xfrm>
            <a:off x="3898748" y="3581400"/>
            <a:ext cx="7857942" cy="247126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256032" y="256032"/>
            <a:ext cx="11515053" cy="487084"/>
          </a:xfrm>
        </p:spPr>
        <p:txBody>
          <a:bodyPr/>
          <a:lstStyle/>
          <a:p>
            <a:r>
              <a:rPr lang="en-US" dirty="0"/>
              <a:t>Feature Extraction</a:t>
            </a:r>
            <a:endParaRPr lang="zh-CN" dirty="0"/>
          </a:p>
        </p:txBody>
      </p:sp>
      <p:sp>
        <p:nvSpPr>
          <p:cNvPr id="3" name="Content Placeholder 2"/>
          <p:cNvSpPr>
            <a:spLocks noGrp="1" noRot="1" noChangeAspect="1" noMove="1" noResize="1" noEditPoints="1" noAdjustHandles="1" noChangeArrowheads="1" noChangeShapeType="1" noTextEdit="1"/>
          </p:cNvSpPr>
          <p:nvPr>
            <p:ph idx="1"/>
          </p:nvPr>
        </p:nvSpPr>
        <p:spPr>
          <a:xfrm>
            <a:off x="276580" y="1046624"/>
            <a:ext cx="11447985" cy="2895600"/>
          </a:xfrm>
          <a:blipFill>
            <a:blip r:embed="rId2"/>
            <a:srcRect/>
            <a:stretch>
              <a:fillRect l="-1109" t="-3057"/>
            </a:stretch>
          </a:blipFill>
        </p:spPr>
        <p:txBody>
          <a:bodyPr/>
          <a:lstStyle/>
          <a:p>
            <a:r>
              <a:rPr lang="en-US">
                <a:noFill/>
              </a:rPr>
              <a:t> </a:t>
            </a:r>
          </a:p>
        </p:txBody>
      </p:sp>
      <p:sp>
        <p:nvSpPr>
          <p:cNvPr id="4" name="Arrow: Right 3"/>
          <p:cNvSpPr/>
          <p:nvPr/>
        </p:nvSpPr>
        <p:spPr>
          <a:xfrm rot="16200000">
            <a:off x="-129535" y="4540180"/>
            <a:ext cx="2374759" cy="457200"/>
          </a:xfrm>
          <a:prstGeom prst="rightArrow">
            <a:avLst/>
          </a:prstGeom>
          <a:gradFill flip="none" rotWithShape="1">
            <a:gsLst>
              <a:gs pos="0">
                <a:schemeClr val="accent1">
                  <a:lumMod val="20000"/>
                  <a:lumOff val="80000"/>
                  <a:alpha val="86000"/>
                </a:schemeClr>
              </a:gs>
              <a:gs pos="100000">
                <a:schemeClr val="accent1">
                  <a:lumMod val="75000"/>
                </a:schemeClr>
              </a:gs>
            </a:gsLst>
            <a:lin ang="0" scaled="0"/>
            <a:tileRect/>
          </a:gra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horzOverflow="overflow" vert="horz" wrap="square" lIns="45720" tIns="45720" rIns="45720" bIns="45720" rtlCol="0" anchor="ctr">
            <a:noAutofit/>
          </a:bodyPr>
          <a:lstStyle/>
          <a:p>
            <a:pPr algn="ctr">
              <a:lnSpc>
                <a:spcPct val="90000"/>
              </a:lnSpc>
            </a:pPr>
            <a:endParaRPr lang="zh-CN" dirty="0">
              <a:solidFill>
                <a:schemeClr val="tx1"/>
              </a:solidFill>
            </a:endParaRPr>
          </a:p>
        </p:txBody>
      </p:sp>
      <p:sp>
        <p:nvSpPr>
          <p:cNvPr id="8" name="Rectangle 7"/>
          <p:cNvSpPr/>
          <p:nvPr/>
        </p:nvSpPr>
        <p:spPr>
          <a:xfrm>
            <a:off x="3818464" y="5293356"/>
            <a:ext cx="8431786" cy="454806"/>
          </a:xfrm>
          <a:prstGeom prst="rect">
            <a:avLst/>
          </a:prstGeom>
        </p:spPr>
        <p:txBody>
          <a:bodyPr wrap="square">
            <a:spAutoFit/>
          </a:bodyPr>
          <a:lstStyle/>
          <a:p>
            <a:pPr marL="0" indent="0">
              <a:buNone/>
            </a:pPr>
            <a:r>
              <a:rPr lang="en-US" dirty="0"/>
              <a:t>No information about star rating: </a:t>
            </a:r>
          </a:p>
          <a:p>
            <a:pPr marL="0" indent="0">
              <a:buNone/>
            </a:pPr>
            <a:r>
              <a:rPr lang="en-US" b="1" dirty="0"/>
              <a:t>LOW </a:t>
            </a:r>
            <a:r>
              <a:rPr lang="en-US" b="1" dirty="0" err="1"/>
              <a:t>Div</a:t>
            </a:r>
            <a:r>
              <a:rPr lang="en-US" b="1" dirty="0"/>
              <a:t>     </a:t>
            </a:r>
            <a:r>
              <a:rPr lang="en-US" dirty="0"/>
              <a:t>(Invite, Muscle, Meal, etc.)</a:t>
            </a:r>
          </a:p>
        </p:txBody>
      </p:sp>
      <p:sp>
        <p:nvSpPr>
          <p:cNvPr id="10" name="Rectangle 9"/>
          <p:cNvSpPr/>
          <p:nvPr/>
        </p:nvSpPr>
        <p:spPr>
          <a:xfrm>
            <a:off x="3818464" y="3839185"/>
            <a:ext cx="8162885" cy="454806"/>
          </a:xfrm>
          <a:prstGeom prst="rect">
            <a:avLst/>
          </a:prstGeom>
        </p:spPr>
        <p:txBody>
          <a:bodyPr wrap="square">
            <a:spAutoFit/>
          </a:bodyPr>
          <a:lstStyle/>
          <a:p>
            <a:pPr marL="0" indent="0">
              <a:buNone/>
            </a:pPr>
            <a:r>
              <a:rPr lang="en-US" dirty="0"/>
              <a:t>High degree of distinction: </a:t>
            </a:r>
          </a:p>
          <a:p>
            <a:r>
              <a:rPr lang="en-US" b="1" dirty="0"/>
              <a:t>High </a:t>
            </a:r>
            <a:r>
              <a:rPr lang="en-US" b="1" dirty="0" err="1"/>
              <a:t>Div</a:t>
            </a:r>
            <a:r>
              <a:rPr lang="en-US" b="1" dirty="0"/>
              <a:t>      </a:t>
            </a:r>
            <a:r>
              <a:rPr lang="en-US" dirty="0"/>
              <a:t>(</a:t>
            </a:r>
            <a:r>
              <a:rPr lang="en-US" dirty="0" err="1"/>
              <a:t>Worst_food_poisoning</a:t>
            </a:r>
            <a:r>
              <a:rPr lang="en-US" dirty="0"/>
              <a:t>, Racism, </a:t>
            </a:r>
            <a:r>
              <a:rPr lang="en-US" dirty="0" err="1"/>
              <a:t>Worst_customer_service</a:t>
            </a:r>
            <a:r>
              <a:rPr lang="en-US" dirty="0"/>
              <a:t> etc.)</a:t>
            </a:r>
          </a:p>
        </p:txBody>
      </p:sp>
      <p:sp>
        <p:nvSpPr>
          <p:cNvPr id="6" name="TextBox 5"/>
          <p:cNvSpPr/>
          <p:nvPr/>
        </p:nvSpPr>
        <p:spPr>
          <a:xfrm>
            <a:off x="60143" y="4616062"/>
            <a:ext cx="1039369" cy="533219"/>
          </a:xfrm>
          <a:prstGeom prst="rect">
            <a:avLst/>
          </a:prstGeom>
          <a:noFill/>
        </p:spPr>
        <p:txBody>
          <a:bodyPr vert="horz" wrap="square" rtlCol="0">
            <a:spAutoFit/>
          </a:bodyPr>
          <a:lstStyle/>
          <a:p>
            <a:pPr algn="ctr">
              <a:lnSpc>
                <a:spcPct val="90000"/>
              </a:lnSpc>
            </a:pPr>
            <a:r>
              <a:rPr lang="en-US" sz="3200" b="1" dirty="0" err="1"/>
              <a:t>Div</a:t>
            </a:r>
            <a:endParaRPr lang="zh-CN" sz="3200" b="1" dirty="0"/>
          </a:p>
        </p:txBody>
      </p:sp>
      <p:sp>
        <p:nvSpPr>
          <p:cNvPr id="11" name="Rectangle 10"/>
          <p:cNvSpPr/>
          <p:nvPr/>
        </p:nvSpPr>
        <p:spPr>
          <a:xfrm>
            <a:off x="1350695" y="3875915"/>
            <a:ext cx="2333319" cy="609601"/>
          </a:xfrm>
          <a:prstGeom prst="rect">
            <a:avLst/>
          </a:prstGeom>
          <a:solidFill>
            <a:schemeClr val="accent4">
              <a:lumMod val="60000"/>
              <a:lumOff val="4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horzOverflow="overflow" vert="horz" wrap="square" lIns="45720" tIns="45720" rIns="45720" bIns="45720" rtlCol="0" anchor="ctr">
            <a:noAutofit/>
          </a:bodyPr>
          <a:lstStyle/>
          <a:p>
            <a:pPr algn="ctr">
              <a:lnSpc>
                <a:spcPct val="90000"/>
              </a:lnSpc>
            </a:pPr>
            <a:r>
              <a:rPr lang="en-US" dirty="0">
                <a:solidFill>
                  <a:schemeClr val="tx1"/>
                </a:solidFill>
              </a:rPr>
              <a:t>Discriminative Words</a:t>
            </a:r>
            <a:endParaRPr lang="zh-CN" dirty="0">
              <a:solidFill>
                <a:schemeClr val="tx1"/>
              </a:solidFill>
            </a:endParaRPr>
          </a:p>
        </p:txBody>
      </p:sp>
      <p:sp>
        <p:nvSpPr>
          <p:cNvPr id="12" name="Rectangle 11"/>
          <p:cNvSpPr/>
          <p:nvPr/>
        </p:nvSpPr>
        <p:spPr>
          <a:xfrm>
            <a:off x="1350694" y="5342930"/>
            <a:ext cx="2333319" cy="609600"/>
          </a:xfrm>
          <a:prstGeom prst="rect">
            <a:avLst/>
          </a:prstGeom>
          <a:solidFill>
            <a:schemeClr val="accent4">
              <a:lumMod val="40000"/>
              <a:lumOff val="6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horzOverflow="overflow" vert="horz" wrap="square" lIns="45720" tIns="45720" rIns="45720" bIns="45720" rtlCol="0" anchor="ctr">
            <a:noAutofit/>
          </a:bodyPr>
          <a:lstStyle/>
          <a:p>
            <a:pPr algn="ctr">
              <a:lnSpc>
                <a:spcPct val="90000"/>
              </a:lnSpc>
            </a:pPr>
            <a:r>
              <a:rPr lang="en-US" dirty="0">
                <a:solidFill>
                  <a:schemeClr val="tx1"/>
                </a:solidFill>
              </a:rPr>
              <a:t>Meaningless Words</a:t>
            </a:r>
            <a:endParaRPr lang="zh-CN"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rcRect t="-3248" r="9936"/>
          <a:stretch/>
        </p:blipFill>
        <p:spPr>
          <a:xfrm>
            <a:off x="133217" y="722945"/>
            <a:ext cx="8458200" cy="5817880"/>
          </a:xfrm>
          <a:prstGeom prst="rect">
            <a:avLst/>
          </a:prstGeom>
        </p:spPr>
      </p:pic>
      <p:sp>
        <p:nvSpPr>
          <p:cNvPr id="2" name="Title 1"/>
          <p:cNvSpPr>
            <a:spLocks noGrp="1" noEditPoints="1"/>
          </p:cNvSpPr>
          <p:nvPr>
            <p:ph type="title"/>
          </p:nvPr>
        </p:nvSpPr>
        <p:spPr>
          <a:xfrm>
            <a:off x="256032" y="256032"/>
            <a:ext cx="11515053" cy="487084"/>
          </a:xfrm>
        </p:spPr>
        <p:txBody>
          <a:bodyPr/>
          <a:lstStyle/>
          <a:p>
            <a:r>
              <a:rPr lang="en-US" dirty="0"/>
              <a:t>Feature Extraction</a:t>
            </a:r>
            <a:endParaRPr lang="zh-CN" dirty="0"/>
          </a:p>
        </p:txBody>
      </p:sp>
      <p:sp>
        <p:nvSpPr>
          <p:cNvPr id="6" name="Content Placeholder 2"/>
          <p:cNvSpPr/>
          <p:nvPr/>
        </p:nvSpPr>
        <p:spPr bwMode="auto">
          <a:xfrm>
            <a:off x="8688632" y="4840657"/>
            <a:ext cx="3124200" cy="1600201"/>
          </a:xfrm>
          <a:prstGeom prst="rect">
            <a:avLst/>
          </a:prstGeom>
          <a:noFill/>
          <a:ln w="9525">
            <a:noFill/>
            <a:miter lim="800000"/>
          </a:ln>
        </p:spPr>
        <p:txBody>
          <a:bodyPr vert="horz" wrap="square" lIns="91440" tIns="45720" rIns="91440" bIns="45720" anchor="t">
            <a:noAutofit/>
          </a:bodyPr>
          <a:lstStyle>
            <a:lvl1pPr marL="230188" indent="-230188" algn="l" rtl="0" eaLnBrk="1" fontAlgn="base" hangingPunct="1">
              <a:lnSpc>
                <a:spcPct val="90000"/>
              </a:lnSpc>
              <a:spcBef>
                <a:spcPts val="1400"/>
              </a:spcBef>
              <a:spcAft>
                <a:spcPct val="0"/>
              </a:spcAft>
              <a:buClr>
                <a:schemeClr val="tx2"/>
              </a:buClr>
              <a:buFont typeface="Arial" pitchFamily="34" charset="0"/>
              <a:buChar char="•"/>
              <a:defRPr sz="2800" kern="1200">
                <a:solidFill>
                  <a:schemeClr val="tx1"/>
                </a:solidFill>
                <a:latin typeface="Arial" pitchFamily="34" charset="0"/>
                <a:ea typeface="+mn-ea"/>
                <a:cs typeface="Arial" pitchFamily="34" charset="0"/>
              </a:defRPr>
            </a:lvl1pPr>
            <a:lvl2pPr marL="625475" indent="-279400" algn="l" rtl="0" eaLnBrk="1" fontAlgn="base" hangingPunct="1">
              <a:lnSpc>
                <a:spcPct val="90000"/>
              </a:lnSpc>
              <a:spcBef>
                <a:spcPts val="800"/>
              </a:spcBef>
              <a:spcAft>
                <a:spcPct val="0"/>
              </a:spcAft>
              <a:buClr>
                <a:schemeClr val="tx2"/>
              </a:buClr>
              <a:buFont typeface="Arial" pitchFamily="34" charset="0"/>
              <a:buChar char="–"/>
              <a:defRPr sz="2400" kern="1200">
                <a:solidFill>
                  <a:schemeClr val="tx1"/>
                </a:solidFill>
                <a:latin typeface="Arial" pitchFamily="34" charset="0"/>
                <a:ea typeface="+mn-ea"/>
                <a:cs typeface="Arial" pitchFamily="34" charset="0"/>
              </a:defRPr>
            </a:lvl2pPr>
            <a:lvl3pPr marL="914400" indent="-230188" algn="l" rtl="0" eaLnBrk="1" fontAlgn="base" hangingPunct="1">
              <a:lnSpc>
                <a:spcPct val="90000"/>
              </a:lnSpc>
              <a:spcBef>
                <a:spcPts val="800"/>
              </a:spcBef>
              <a:spcAft>
                <a:spcPct val="0"/>
              </a:spcAft>
              <a:buClr>
                <a:schemeClr val="tx2"/>
              </a:buClr>
              <a:buFont typeface="Arial" pitchFamily="34" charset="0"/>
              <a:buChar char="•"/>
              <a:defRPr sz="2000" kern="1200">
                <a:solidFill>
                  <a:schemeClr val="tx1"/>
                </a:solidFill>
                <a:latin typeface="Arial" pitchFamily="34" charset="0"/>
                <a:ea typeface="+mn-ea"/>
                <a:cs typeface="Arial" pitchFamily="34" charset="0"/>
              </a:defRPr>
            </a:lvl3pPr>
            <a:lvl4pPr marL="1144588" indent="-173038" algn="l" rtl="0" eaLnBrk="1" fontAlgn="base" hangingPunct="1">
              <a:lnSpc>
                <a:spcPct val="90000"/>
              </a:lnSpc>
              <a:spcBef>
                <a:spcPts val="800"/>
              </a:spcBef>
              <a:spcAft>
                <a:spcPct val="0"/>
              </a:spcAft>
              <a:buClr>
                <a:schemeClr val="tx2"/>
              </a:buClr>
              <a:buFont typeface="Arial" pitchFamily="34" charset="0"/>
              <a:buChar char="–"/>
              <a:defRPr kern="1200">
                <a:solidFill>
                  <a:schemeClr val="tx1"/>
                </a:solidFill>
                <a:latin typeface="Arial" pitchFamily="34" charset="0"/>
                <a:ea typeface="+mn-ea"/>
                <a:cs typeface="Arial" pitchFamily="34" charset="0"/>
              </a:defRPr>
            </a:lvl4pPr>
            <a:lvl5pPr marL="1482725" indent="-222250" algn="l" rtl="0" eaLnBrk="1" fontAlgn="base" hangingPunct="1">
              <a:lnSpc>
                <a:spcPct val="90000"/>
              </a:lnSpc>
              <a:spcBef>
                <a:spcPts val="600"/>
              </a:spcBef>
              <a:spcAft>
                <a:spcPct val="0"/>
              </a:spcAft>
              <a:buClr>
                <a:schemeClr val="tx2"/>
              </a:buClr>
              <a:buFont typeface="Arial" pitchFamily="34"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buNone/>
            </a:pPr>
            <a:r>
              <a:rPr lang="en-US" sz="1800" dirty="0"/>
              <a:t>Only keep words that fall on right bottom corner</a:t>
            </a:r>
          </a:p>
          <a:p>
            <a:pPr marL="0" indent="0">
              <a:buNone/>
            </a:pPr>
            <a:r>
              <a:rPr lang="en-US" sz="1800" dirty="0"/>
              <a:t>5814 unique words, covering 99% reviews</a:t>
            </a:r>
          </a:p>
          <a:p>
            <a:pPr marL="0" indent="0">
              <a:buFont typeface="Arial" pitchFamily="34" charset="0"/>
              <a:buNone/>
            </a:pPr>
            <a:r>
              <a:rPr lang="en-US" dirty="0"/>
              <a:t>                                         </a:t>
            </a:r>
          </a:p>
          <a:p>
            <a:pPr marL="0" indent="0">
              <a:buFont typeface="Arial" pitchFamily="34" charset="0"/>
              <a:buNone/>
            </a:pPr>
            <a:endParaRPr lang="en-US" dirty="0"/>
          </a:p>
          <a:p>
            <a:pPr marL="0" indent="0" algn="ctr">
              <a:buFont typeface="Arial" pitchFamily="34" charset="0"/>
              <a:buNone/>
            </a:pPr>
            <a:r>
              <a:rPr lang="en-US" sz="2500" dirty="0"/>
              <a:t>   </a:t>
            </a:r>
          </a:p>
        </p:txBody>
      </p:sp>
      <p:sp>
        <p:nvSpPr>
          <p:cNvPr id="8" name="Rectangle 7"/>
          <p:cNvSpPr/>
          <p:nvPr/>
        </p:nvSpPr>
        <p:spPr>
          <a:xfrm>
            <a:off x="8688632" y="2375288"/>
            <a:ext cx="2819711" cy="533400"/>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horzOverflow="overflow" vert="horz" wrap="square" lIns="45720" tIns="45720" rIns="45720" bIns="45720" rtlCol="0" anchor="ctr">
            <a:noAutofit/>
          </a:bodyPr>
          <a:lstStyle/>
          <a:p>
            <a:pPr>
              <a:lnSpc>
                <a:spcPct val="90000"/>
              </a:lnSpc>
            </a:pPr>
            <a:r>
              <a:rPr lang="en-US" b="1" dirty="0">
                <a:solidFill>
                  <a:schemeClr val="bg1"/>
                </a:solidFill>
              </a:rPr>
              <a:t>1. Low diversity </a:t>
            </a:r>
            <a:endParaRPr lang="zh-CN" b="1" dirty="0">
              <a:solidFill>
                <a:schemeClr val="bg1"/>
              </a:solidFill>
            </a:endParaRPr>
          </a:p>
        </p:txBody>
      </p:sp>
      <p:sp>
        <p:nvSpPr>
          <p:cNvPr id="9" name="Rectangle 8"/>
          <p:cNvSpPr/>
          <p:nvPr/>
        </p:nvSpPr>
        <p:spPr>
          <a:xfrm>
            <a:off x="8688632" y="3336381"/>
            <a:ext cx="2819711" cy="533400"/>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horzOverflow="overflow" vert="horz" wrap="square" lIns="45720" tIns="45720" rIns="45720" bIns="45720" rtlCol="0" anchor="ctr">
            <a:noAutofit/>
          </a:bodyPr>
          <a:lstStyle/>
          <a:p>
            <a:pPr>
              <a:lnSpc>
                <a:spcPct val="90000"/>
              </a:lnSpc>
            </a:pPr>
            <a:r>
              <a:rPr lang="en-US" b="1" dirty="0">
                <a:solidFill>
                  <a:schemeClr val="bg1"/>
                </a:solidFill>
              </a:rPr>
              <a:t>2. High IDF</a:t>
            </a:r>
            <a:endParaRPr lang="zh-CN" b="1" dirty="0">
              <a:solidFill>
                <a:schemeClr val="bg1"/>
              </a:solidFill>
            </a:endParaRPr>
          </a:p>
        </p:txBody>
      </p:sp>
      <p:sp>
        <p:nvSpPr>
          <p:cNvPr id="3" name="Oval 2"/>
          <p:cNvSpPr/>
          <p:nvPr/>
        </p:nvSpPr>
        <p:spPr>
          <a:xfrm rot="20150104">
            <a:off x="2395744" y="1523801"/>
            <a:ext cx="5135287" cy="3124575"/>
          </a:xfrm>
          <a:prstGeom prst="ellipse">
            <a:avLst/>
          </a:prstGeom>
          <a:solidFill>
            <a:schemeClr val="bg1">
              <a:lumMod val="95000"/>
              <a:alpha val="0"/>
            </a:schemeClr>
          </a:solidFill>
          <a:ln w="38100">
            <a:solidFill>
              <a:schemeClr val="accent5">
                <a:lumMod val="7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horzOverflow="overflow" vert="horz" wrap="square" lIns="45720" tIns="45720" rIns="45720" bIns="45720" rtlCol="0" anchor="ctr">
            <a:noAutofit/>
          </a:bodyPr>
          <a:lstStyle/>
          <a:p>
            <a:pPr algn="ctr">
              <a:lnSpc>
                <a:spcPct val="90000"/>
              </a:lnSpc>
            </a:pPr>
            <a:endParaRPr lang="zh-CN" dirty="0">
              <a:solidFill>
                <a:schemeClr val="tx1"/>
              </a:solidFill>
            </a:endParaRPr>
          </a:p>
        </p:txBody>
      </p:sp>
      <p:sp>
        <p:nvSpPr>
          <p:cNvPr id="12" name="TextBox 11"/>
          <p:cNvSpPr/>
          <p:nvPr/>
        </p:nvSpPr>
        <p:spPr>
          <a:xfrm>
            <a:off x="8457267" y="1578263"/>
            <a:ext cx="3282442" cy="367552"/>
          </a:xfrm>
          <a:prstGeom prst="rect">
            <a:avLst/>
          </a:prstGeom>
          <a:noFill/>
        </p:spPr>
        <p:txBody>
          <a:bodyPr wrap="square" rtlCol="0">
            <a:spAutoFit/>
          </a:bodyPr>
          <a:lstStyle/>
          <a:p>
            <a:pPr algn="ctr">
              <a:lnSpc>
                <a:spcPct val="90000"/>
              </a:lnSpc>
            </a:pPr>
            <a:r>
              <a:rPr lang="en-US" sz="2000" b="1" dirty="0"/>
              <a:t>Remove the words with: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NEET_managervisit1">
  <a:themeElements>
    <a:clrScheme name="ORNL corporate palette May 28 saturation adjust">
      <a:dk1>
        <a:sysClr val="windowText" lastClr="000000"/>
      </a:dk1>
      <a:lt1>
        <a:sysClr val="window" lastClr="FFFFFF"/>
      </a:lt1>
      <a:dk2>
        <a:srgbClr val="1E7640"/>
      </a:dk2>
      <a:lt2>
        <a:srgbClr val="FFFFFF"/>
      </a:lt2>
      <a:accent1>
        <a:srgbClr val="306DBE"/>
      </a:accent1>
      <a:accent2>
        <a:srgbClr val="84B641"/>
      </a:accent2>
      <a:accent3>
        <a:srgbClr val="DE762D"/>
      </a:accent3>
      <a:accent4>
        <a:srgbClr val="2ABDDA"/>
      </a:accent4>
      <a:accent5>
        <a:srgbClr val="A03123"/>
      </a:accent5>
      <a:accent6>
        <a:srgbClr val="FFCD00"/>
      </a:accent6>
      <a:hlink>
        <a:srgbClr val="0070B9"/>
      </a:hlink>
      <a:folHlink>
        <a:srgbClr val="1E764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accent1"/>
          </a:solidFill>
        </a:ln>
        <a:effectLst/>
        <a:scene3d>
          <a:camera prst="orthographicFront">
            <a:rot lat="0" lon="0" rev="0"/>
          </a:camera>
          <a:lightRig rig="threePt" dir="t">
            <a:rot lat="0" lon="0" rev="1200000"/>
          </a:lightRig>
        </a:scene3d>
        <a:sp3d/>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a:lnSpc>
            <a:spcPct val="90000"/>
          </a:lnSpc>
          <a:defRPr dirty="0" smtClean="0">
            <a:solidFill>
              <a:schemeClr val="tx1"/>
            </a:solidFill>
          </a:defRPr>
        </a:defPPr>
      </a:lstStyle>
      <a:style>
        <a:lnRef idx="0">
          <a:schemeClr val="accent1"/>
        </a:lnRef>
        <a:fillRef idx="3">
          <a:schemeClr val="accent1"/>
        </a:fillRef>
        <a:effectRef idx="3">
          <a:schemeClr val="accent1"/>
        </a:effectRef>
        <a:fontRef idx="minor">
          <a:schemeClr val="lt1"/>
        </a:fontRef>
      </a:style>
    </a:spDef>
    <a:txDef>
      <a:spPr>
        <a:noFill/>
      </a:spPr>
      <a:bodyPr wrap="none" rtlCol="0">
        <a:spAutoFit/>
      </a:bodyPr>
      <a:lstStyle>
        <a:defPPr algn="ctr">
          <a:lnSpc>
            <a:spcPct val="90000"/>
          </a:lnSpc>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NEET_managervisit1.potx</Template>
  <TotalTime>14342</TotalTime>
  <Words>1021</Words>
  <Application>Microsoft Macintosh PowerPoint</Application>
  <PresentationFormat>Widescreen</PresentationFormat>
  <Paragraphs>203</Paragraphs>
  <Slides>23</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Arabic Typesetting</vt:lpstr>
      <vt:lpstr>黑体</vt:lpstr>
      <vt:lpstr>宋体</vt:lpstr>
      <vt:lpstr>微软雅黑 Light</vt:lpstr>
      <vt:lpstr>Arial</vt:lpstr>
      <vt:lpstr>Arial Black</vt:lpstr>
      <vt:lpstr>Calibri</vt:lpstr>
      <vt:lpstr>Wingdings</vt:lpstr>
      <vt:lpstr>NEET_managervisit1</vt:lpstr>
      <vt:lpstr>Yelp Data Challenge</vt:lpstr>
      <vt:lpstr>Outline</vt:lpstr>
      <vt:lpstr>Data Description</vt:lpstr>
      <vt:lpstr>Sampling</vt:lpstr>
      <vt:lpstr>Data Preprocessing</vt:lpstr>
      <vt:lpstr>Feature Extraction</vt:lpstr>
      <vt:lpstr>Feature Extraction</vt:lpstr>
      <vt:lpstr>Feature Extraction</vt:lpstr>
      <vt:lpstr>Feature Extraction</vt:lpstr>
      <vt:lpstr>Feature Extraction</vt:lpstr>
      <vt:lpstr>Typical words by star</vt:lpstr>
      <vt:lpstr>Data Analysis Plan</vt:lpstr>
      <vt:lpstr>Questions?</vt:lpstr>
      <vt:lpstr>Feature Creation – Minimum, Average and Maximum Score</vt:lpstr>
      <vt:lpstr>Feature Creation – Minimum, Average and Maximum Score</vt:lpstr>
      <vt:lpstr>Feature Creation – Emotion Trend</vt:lpstr>
      <vt:lpstr>Feature Creation – Emotion Trend</vt:lpstr>
      <vt:lpstr>Feature Creation – Emotion Trend by Star</vt:lpstr>
      <vt:lpstr>Interpretable Model – Decision Tree</vt:lpstr>
      <vt:lpstr>Interpretable Model – Result</vt:lpstr>
      <vt:lpstr>Machine Learning Models</vt:lpstr>
      <vt:lpstr>Machine Learning Models – Model Comparison</vt:lpstr>
      <vt:lpstr>Pros &amp; Cons</vt:lpstr>
    </vt:vector>
  </TitlesOfParts>
  <Company>ORNL</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Roy, Donna Jo</dc:creator>
  <cp:lastModifiedBy>GUANXU SU</cp:lastModifiedBy>
  <cp:revision>573</cp:revision>
  <cp:lastPrinted>2015-03-25T12:53:47Z</cp:lastPrinted>
  <dcterms:created xsi:type="dcterms:W3CDTF">2014-07-01T12:34:57Z</dcterms:created>
  <dcterms:modified xsi:type="dcterms:W3CDTF">2018-03-13T21:42:26Z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0x0101003975B17BC858B94FAA5409F11FF9B884</vt:lpwstr>
  </property>
</Properties>
</file>