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60" r:id="rId4"/>
    <p:sldId id="265" r:id="rId5"/>
    <p:sldId id="261" r:id="rId6"/>
    <p:sldId id="262" r:id="rId7"/>
    <p:sldId id="263" r:id="rId8"/>
    <p:sldId id="264" r:id="rId9"/>
    <p:sldId id="267" r:id="rId10"/>
    <p:sldId id="271" r:id="rId11"/>
    <p:sldId id="258" r:id="rId12"/>
    <p:sldId id="259" r:id="rId13"/>
    <p:sldId id="266" r:id="rId14"/>
    <p:sldId id="268" r:id="rId15"/>
    <p:sldId id="272" r:id="rId16"/>
    <p:sldId id="277" r:id="rId17"/>
    <p:sldId id="278" r:id="rId18"/>
    <p:sldId id="279" r:id="rId19"/>
    <p:sldId id="276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4"/>
    <p:restoredTop sz="93695"/>
  </p:normalViewPr>
  <p:slideViewPr>
    <p:cSldViewPr snapToGrid="0" snapToObjects="1">
      <p:cViewPr>
        <p:scale>
          <a:sx n="91" d="100"/>
          <a:sy n="91" d="100"/>
        </p:scale>
        <p:origin x="376" y="1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CF7C-5765-CE4E-BFFD-685887162BFF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2B16F-63B2-D64B-B195-E5161564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2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E19A-C280-FF4D-BC3F-DE628A190351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5C67-CD51-3B4D-8B08-5C9C200C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/>
          </p:cNvSpPr>
          <p:nvPr/>
        </p:nvSpPr>
        <p:spPr>
          <a:xfrm>
            <a:off x="975990" y="2393833"/>
            <a:ext cx="4251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latin typeface="Helvetica" charset="0"/>
              </a:rPr>
              <a:t>Core</a:t>
            </a:r>
            <a:r>
              <a:rPr lang="zh-CN" altLang="en-US" sz="8000" b="1" dirty="0" smtClean="0">
                <a:latin typeface="Helvetica" charset="0"/>
              </a:rPr>
              <a:t> </a:t>
            </a:r>
            <a:r>
              <a:rPr lang="en-US" altLang="zh-CN" sz="8000" b="1" dirty="0" smtClean="0">
                <a:latin typeface="Helvetica" charset="0"/>
              </a:rPr>
              <a:t>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3567" y="5459507"/>
            <a:ext cx="314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Helvetica" charset="0"/>
              </a:rPr>
              <a:t>培训人：关义</a:t>
            </a:r>
            <a:endParaRPr lang="en-US" sz="20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模型种类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6379" y="202741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前馈神经网络</a:t>
            </a:r>
            <a:endParaRPr lang="en-US" altLang="zh-CN" dirty="0" smtClean="0"/>
          </a:p>
          <a:p>
            <a:pPr algn="ctr"/>
            <a:r>
              <a:rPr lang="en-US" dirty="0" smtClean="0"/>
              <a:t>Feed </a:t>
            </a:r>
            <a:r>
              <a:rPr lang="en-US" dirty="0"/>
              <a:t>Forward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401389" y="202741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卷积神经网络</a:t>
            </a:r>
            <a:endParaRPr lang="en-US" altLang="zh-CN" dirty="0" smtClean="0"/>
          </a:p>
          <a:p>
            <a:pPr algn="ctr"/>
            <a:r>
              <a:rPr lang="en-US" dirty="0"/>
              <a:t>Convolutional Neural Networks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01389" y="366219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支持向量机</a:t>
            </a:r>
            <a:endParaRPr lang="en-US" altLang="zh-CN" dirty="0" smtClean="0"/>
          </a:p>
          <a:p>
            <a:pPr algn="ctr"/>
            <a:r>
              <a:rPr lang="en-US" dirty="0" smtClean="0"/>
              <a:t>Support </a:t>
            </a:r>
            <a:r>
              <a:rPr lang="en-US" dirty="0"/>
              <a:t>Vector Machines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6379" y="3681114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algn="ctr"/>
            <a:r>
              <a:rPr lang="en-US" dirty="0"/>
              <a:t>Tree Ensembles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146399" y="3662195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广义线性模型</a:t>
            </a:r>
            <a:endParaRPr lang="en-US" altLang="zh-CN" dirty="0" smtClean="0"/>
          </a:p>
          <a:p>
            <a:pPr algn="ctr"/>
            <a:r>
              <a:rPr lang="en-US" dirty="0"/>
              <a:t>Generalized Linear Models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146399" y="2027416"/>
            <a:ext cx="3440210" cy="110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循环神经网络</a:t>
            </a:r>
            <a:endParaRPr lang="en-US" altLang="zh-CN" dirty="0" smtClean="0"/>
          </a:p>
          <a:p>
            <a:pPr algn="ctr"/>
            <a:r>
              <a:rPr lang="en-US" dirty="0"/>
              <a:t>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188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29130" y="1449657"/>
            <a:ext cx="6579220" cy="8697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Your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29130" y="2542478"/>
            <a:ext cx="140833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Vision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38186" y="2542478"/>
            <a:ext cx="3233854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Natural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zh-CN" dirty="0" smtClean="0">
                <a:solidFill>
                  <a:sysClr val="windowText" lastClr="000000"/>
                </a:solidFill>
              </a:rPr>
              <a:t>language processing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72763" y="2542478"/>
            <a:ext cx="1535589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GameplayKit</a:t>
            </a:r>
            <a:endParaRPr lang="en-US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29130" y="3590697"/>
            <a:ext cx="6579220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Core 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29130" y="4627772"/>
            <a:ext cx="2810107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Accelerate BNNS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20937" y="4638916"/>
            <a:ext cx="3587413" cy="780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Metal Performance </a:t>
            </a:r>
            <a:r>
              <a:rPr lang="en-US" dirty="0" err="1" smtClean="0">
                <a:solidFill>
                  <a:sysClr val="windowText" lastClr="000000"/>
                </a:solidFill>
              </a:rPr>
              <a:t>Shaders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9201" y="1182504"/>
            <a:ext cx="2857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Vision:</a:t>
            </a:r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面部识别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地标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文本识别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正方形识别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条码识别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物体追踪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图像匹配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093912" y="1182504"/>
            <a:ext cx="3291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/>
              <a:t>NLP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语言检测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符号化识别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词形还原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对话分段</a:t>
            </a:r>
            <a:endParaRPr lang="en-US" altLang="zh-CN" sz="3000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sz="3000" dirty="0" smtClean="0"/>
              <a:t>实体名称识别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3150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Models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710" y="2497735"/>
            <a:ext cx="5054600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1324071"/>
            <a:ext cx="46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8195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3150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Core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ML</a:t>
            </a:r>
            <a:r>
              <a:rPr lang="zh-CN" altLang="en-US" sz="3000" b="1" dirty="0" smtClean="0">
                <a:latin typeface="Helvetica Bold" charset="0"/>
              </a:rPr>
              <a:t> </a:t>
            </a:r>
            <a:r>
              <a:rPr lang="en-US" altLang="zh-CN" sz="3000" b="1" dirty="0" smtClean="0">
                <a:latin typeface="Helvetica Bold" charset="0"/>
              </a:rPr>
              <a:t>Models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42" y="2017737"/>
            <a:ext cx="6515100" cy="438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0000" y="1371201"/>
            <a:ext cx="8995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developer.apple.com</a:t>
            </a:r>
            <a:r>
              <a:rPr lang="en-US" dirty="0"/>
              <a:t>/documentation/</a:t>
            </a:r>
            <a:r>
              <a:rPr lang="en-US" dirty="0" err="1"/>
              <a:t>coreml</a:t>
            </a:r>
            <a:r>
              <a:rPr lang="en-US" dirty="0"/>
              <a:t>/</a:t>
            </a:r>
            <a:r>
              <a:rPr lang="en-US" dirty="0" err="1"/>
              <a:t>converting_trained_models_to_core_ml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000" y="1213658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Xcode</a:t>
            </a:r>
            <a:endParaRPr lang="en-US" altLang="zh-CN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000" y="1213658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Xcode</a:t>
            </a:r>
            <a:endParaRPr lang="en-US" altLang="zh-CN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899" y="3521123"/>
            <a:ext cx="8686201" cy="288340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000" y="1213658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Xcode</a:t>
            </a:r>
            <a:endParaRPr lang="en-US" altLang="zh-CN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899" y="1582990"/>
            <a:ext cx="8686201" cy="293441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000" y="1213658"/>
            <a:ext cx="75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Xcode</a:t>
            </a:r>
            <a:endParaRPr lang="en-US" altLang="zh-CN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99" y="1582990"/>
            <a:ext cx="8686201" cy="4821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52899" y="1582991"/>
            <a:ext cx="8686201" cy="19381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898" y="4503761"/>
            <a:ext cx="8686201" cy="19007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000" y="1213658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" y="2089997"/>
            <a:ext cx="11755902" cy="27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97773" y="516836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ML</a:t>
            </a:r>
            <a:r>
              <a:rPr lang="zh-CN" altLang="en-US" dirty="0"/>
              <a:t>是</a:t>
            </a:r>
            <a:r>
              <a:rPr lang="en-US" altLang="zh-CN" dirty="0"/>
              <a:t>Machine Learning</a:t>
            </a:r>
            <a:r>
              <a:rPr lang="zh-CN" altLang="en-US" dirty="0"/>
              <a:t>的缩写，也就是‘机器学习</a:t>
            </a:r>
            <a:r>
              <a:rPr lang="zh-CN" altLang="en-US" dirty="0" smtClean="0"/>
              <a:t>’，是</a:t>
            </a:r>
            <a:r>
              <a:rPr lang="zh-CN" altLang="en-US" dirty="0"/>
              <a:t>人工智能最核心的</a:t>
            </a:r>
            <a:r>
              <a:rPr lang="zh-CN" altLang="en-US" dirty="0" smtClean="0"/>
              <a:t>内容。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7773" y="11674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人工智能大事件：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2694" y="2177910"/>
            <a:ext cx="9859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1950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艾伦</a:t>
            </a:r>
            <a:r>
              <a:rPr lang="en-US" altLang="zh-CN" dirty="0" smtClean="0"/>
              <a:t>·</a:t>
            </a:r>
            <a:r>
              <a:rPr lang="zh-CN" altLang="en-US" dirty="0"/>
              <a:t>图灵创造了「图灵测试」来检验计算机是否具有真正的智能。计算机必须在测试中让一个人类相信它也是人类，才算是通过图灵测试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1952</a:t>
            </a:r>
            <a:r>
              <a:rPr lang="en-US" altLang="zh-CN" dirty="0"/>
              <a:t>——Arthur Samuel</a:t>
            </a:r>
            <a:r>
              <a:rPr lang="zh-CN" altLang="en-US" dirty="0"/>
              <a:t>写出了第一个计算机学习程序，该程序用于国际跳棋比赛。</a:t>
            </a:r>
            <a:r>
              <a:rPr lang="en-US" altLang="zh-CN" dirty="0"/>
              <a:t>IBM</a:t>
            </a:r>
            <a:r>
              <a:rPr lang="zh-CN" altLang="en-US" dirty="0"/>
              <a:t>的计算机通过不断对局，学习哪些招式有助于赢得对局，并将这些招式纳入自己的程序中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1957</a:t>
            </a:r>
            <a:r>
              <a:rPr lang="en-US" altLang="zh-CN" dirty="0"/>
              <a:t>——Frank Rosenblatt</a:t>
            </a:r>
            <a:r>
              <a:rPr lang="zh-CN" altLang="en-US" dirty="0"/>
              <a:t>设计出了第一个计算机神经网络</a:t>
            </a:r>
            <a:r>
              <a:rPr lang="en-US" altLang="zh-CN" dirty="0"/>
              <a:t>——</a:t>
            </a:r>
            <a:r>
              <a:rPr lang="zh-CN" altLang="en-US" dirty="0"/>
              <a:t>感知机</a:t>
            </a:r>
            <a:r>
              <a:rPr lang="en-US" altLang="zh-CN" dirty="0"/>
              <a:t>(the perceptron)</a:t>
            </a:r>
            <a:r>
              <a:rPr lang="zh-CN" altLang="en-US" dirty="0"/>
              <a:t>，它模拟了人脑的运作方式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1997</a:t>
            </a:r>
            <a:r>
              <a:rPr lang="en-US" altLang="zh-CN" dirty="0"/>
              <a:t>——IBM</a:t>
            </a:r>
            <a:r>
              <a:rPr lang="zh-CN" altLang="en-US" dirty="0"/>
              <a:t>的「深蓝」</a:t>
            </a:r>
            <a:r>
              <a:rPr lang="en-US" altLang="zh-CN" dirty="0"/>
              <a:t>(Deep Blue)</a:t>
            </a:r>
            <a:r>
              <a:rPr lang="zh-CN" altLang="en-US" dirty="0"/>
              <a:t>打败了国际象棋的世界冠军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2012</a:t>
            </a:r>
            <a:r>
              <a:rPr lang="en-US" altLang="zh-CN" dirty="0"/>
              <a:t>——</a:t>
            </a:r>
            <a:r>
              <a:rPr lang="zh-CN" altLang="en-US" dirty="0"/>
              <a:t>谷歌的</a:t>
            </a:r>
            <a:r>
              <a:rPr lang="en-US" altLang="zh-CN" dirty="0"/>
              <a:t>X</a:t>
            </a:r>
            <a:r>
              <a:rPr lang="zh-CN" altLang="en-US" dirty="0"/>
              <a:t>实验室研发了能够自动浏览</a:t>
            </a:r>
            <a:r>
              <a:rPr lang="en-US" altLang="zh-CN" dirty="0"/>
              <a:t>YouTube</a:t>
            </a:r>
            <a:r>
              <a:rPr lang="zh-CN" altLang="en-US" dirty="0"/>
              <a:t>视频并识别出包含猫的部分的机器学习算法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 smtClean="0"/>
              <a:t>2014</a:t>
            </a:r>
            <a:r>
              <a:rPr lang="en-US" altLang="zh-CN" dirty="0"/>
              <a:t> —— </a:t>
            </a:r>
            <a:r>
              <a:rPr lang="zh-CN" altLang="en-US" dirty="0"/>
              <a:t>一</a:t>
            </a:r>
            <a:r>
              <a:rPr lang="zh-CN" altLang="en-US" dirty="0"/>
              <a:t>台计算机程序“尤金</a:t>
            </a:r>
            <a:r>
              <a:rPr lang="en-US" altLang="zh-CN" dirty="0"/>
              <a:t>·</a:t>
            </a:r>
            <a:r>
              <a:rPr lang="zh-CN" altLang="en-US" dirty="0"/>
              <a:t>古斯特曼”成功让人类相信它是一个</a:t>
            </a:r>
            <a:r>
              <a:rPr lang="en-US" altLang="zh-CN" dirty="0"/>
              <a:t>13</a:t>
            </a:r>
            <a:r>
              <a:rPr lang="zh-CN" altLang="en-US" dirty="0"/>
              <a:t>岁的男孩，成为有史以来首台通过图灵测试的计算机。</a:t>
            </a:r>
            <a:endParaRPr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b="1" dirty="0"/>
              <a:t>2016</a:t>
            </a:r>
            <a:r>
              <a:rPr lang="en-US" altLang="zh-CN" dirty="0"/>
              <a:t>——</a:t>
            </a:r>
            <a:r>
              <a:rPr lang="zh-CN" altLang="en-US" dirty="0"/>
              <a:t>谷歌的人工智能算法打败了围棋专业</a:t>
            </a:r>
            <a:r>
              <a:rPr lang="zh-CN" altLang="en-US" dirty="0" smtClean="0"/>
              <a:t>选手。</a:t>
            </a:r>
            <a:r>
              <a:rPr lang="zh-CN" altLang="en-US" dirty="0"/>
              <a:t>谷歌</a:t>
            </a:r>
            <a:r>
              <a:rPr lang="en-US" altLang="zh-CN" dirty="0"/>
              <a:t>DeepMind </a:t>
            </a:r>
            <a:r>
              <a:rPr lang="zh-CN" altLang="en-US" dirty="0"/>
              <a:t>团队的</a:t>
            </a:r>
            <a:r>
              <a:rPr lang="en-US" altLang="zh-CN" dirty="0" err="1" smtClean="0"/>
              <a:t>AlphaGo</a:t>
            </a:r>
            <a:r>
              <a:rPr lang="zh-CN" altLang="en-US" dirty="0" smtClean="0"/>
              <a:t>取得</a:t>
            </a:r>
            <a:r>
              <a:rPr lang="zh-CN" altLang="en-US" dirty="0"/>
              <a:t>胜利。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000" y="540000"/>
            <a:ext cx="20217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 smtClean="0">
                <a:latin typeface="Helvetica Bold" charset="0"/>
              </a:rPr>
              <a:t>Demo</a:t>
            </a:r>
            <a:r>
              <a:rPr lang="zh-CN" altLang="en-US" sz="3000" b="1" dirty="0" smtClean="0">
                <a:latin typeface="Helvetica Bold" charset="0"/>
              </a:rPr>
              <a:t>说明</a:t>
            </a:r>
            <a:endParaRPr lang="en-US" altLang="zh-CN" sz="3000" b="1" dirty="0" smtClean="0">
              <a:latin typeface="Helvetica Bold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000" y="1213658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Usage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9" y="2089997"/>
            <a:ext cx="11755902" cy="27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6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76140" y="32468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0000" y="540000"/>
            <a:ext cx="2249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dirty="0"/>
          </a:p>
        </p:txBody>
      </p:sp>
      <p:sp>
        <p:nvSpPr>
          <p:cNvPr id="2" name="Diamond 1"/>
          <p:cNvSpPr/>
          <p:nvPr/>
        </p:nvSpPr>
        <p:spPr>
          <a:xfrm>
            <a:off x="5195590" y="1965731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1931670"/>
            <a:ext cx="720090" cy="720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85" y="2881630"/>
            <a:ext cx="720090" cy="7200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1931670"/>
            <a:ext cx="720090" cy="720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8" y="2881630"/>
            <a:ext cx="720090" cy="72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55" y="3751580"/>
            <a:ext cx="768350" cy="76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58" y="3776345"/>
            <a:ext cx="718820" cy="7188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77340" y="1691640"/>
            <a:ext cx="2308860" cy="3086100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88900">
            <a:solidFill>
              <a:schemeClr val="accent1">
                <a:shade val="50000"/>
              </a:schemeClr>
            </a:solidFill>
            <a:prstDash val="sysDash"/>
          </a:ln>
          <a:effectLst>
            <a:outerShdw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76140" y="32468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93010" y="3246370"/>
            <a:ext cx="12344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9102400" y="235190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训练模型</a:t>
            </a:r>
            <a:endParaRPr lang="en-US" sz="3000" b="1" dirty="0">
              <a:latin typeface="Helvetica Bold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195590" y="1965731"/>
            <a:ext cx="2559196" cy="2559196"/>
          </a:xfrm>
          <a:prstGeom prst="diamond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看起来牛逼哄哄的算法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5600" y="2494800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4880" y="2496185"/>
            <a:ext cx="1805940" cy="1819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传说中的模型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2637790"/>
            <a:ext cx="1536700" cy="15367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2574699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7" idx="3"/>
          </p:cNvCxnSpPr>
          <p:nvPr/>
        </p:nvCxnSpPr>
        <p:spPr>
          <a:xfrm>
            <a:off x="6560820" y="3406140"/>
            <a:ext cx="21801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41001" y="3082974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Label:</a:t>
            </a:r>
            <a:r>
              <a:rPr lang="zh-CN" altLang="en-US" dirty="0" smtClean="0"/>
              <a:t>苏格兰折耳猫</a:t>
            </a:r>
            <a:endParaRPr lang="en-US" altLang="zh-CN" dirty="0"/>
          </a:p>
          <a:p>
            <a:r>
              <a:rPr lang="en-US" dirty="0" smtClean="0"/>
              <a:t>Confidence:95%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47142" y="1229952"/>
            <a:ext cx="12242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手写识别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8256" y="22135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风格转变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58023" y="539102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词语联想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2145" y="303375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翻译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0958" y="46284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Menlo Bold" charset="0"/>
              </a:rPr>
              <a:t>场景分类</a:t>
            </a:r>
            <a:endParaRPr lang="en-US" sz="2000" b="1" dirty="0">
              <a:latin typeface="Menlo Bol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64137" y="15911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effectLst/>
                <a:latin typeface="Menlo Bold" charset="0"/>
              </a:rPr>
              <a:t>情绪分析</a:t>
            </a:r>
            <a:endParaRPr lang="en-US" sz="2000" b="1" dirty="0">
              <a:effectLst/>
              <a:latin typeface="Menlo Bol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0868" y="2133717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今天是个好日子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58957" y="2133717"/>
            <a:ext cx="3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😀</a:t>
            </a:r>
            <a:endParaRPr lang="en-US" altLang="zh-CN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57391" y="231838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61" y="1840272"/>
            <a:ext cx="723900" cy="6350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5585981" y="2157772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1409" y="1840272"/>
            <a:ext cx="4122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 smtClean="0"/>
              <a:t>7</a:t>
            </a:r>
            <a:endParaRPr lang="en-US" sz="35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81" y="2977127"/>
            <a:ext cx="1283703" cy="168104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159551" y="3815687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232" y="2977127"/>
            <a:ext cx="1230216" cy="16810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79749" y="3528334"/>
            <a:ext cx="200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302400" y="3739894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6090" y="3528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你叫啥？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69588" y="59500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我今天晚上想吃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770081" y="6154241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671865" y="59669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鸡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351" y="5292283"/>
            <a:ext cx="1079500" cy="6858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2533717" y="5624723"/>
            <a:ext cx="767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0797" y="5443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沙滩</a:t>
            </a:r>
            <a:endParaRPr lang="en-US" altLang="zh-CN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40000" y="540000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 smtClean="0">
                <a:latin typeface="Helvetica Bold" charset="0"/>
              </a:rPr>
              <a:t>使用模型</a:t>
            </a:r>
            <a:endParaRPr lang="en-US" sz="3000" b="1" dirty="0">
              <a:latin typeface="Helvetic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8265</TotalTime>
  <Words>448</Words>
  <Application>Microsoft Macintosh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Helvetica</vt:lpstr>
      <vt:lpstr>Helvetica Bold</vt:lpstr>
      <vt:lpstr>Menlo Bold</vt:lpstr>
      <vt:lpstr>等线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2018-04-25T07:05:32Z</dcterms:created>
  <dcterms:modified xsi:type="dcterms:W3CDTF">2018-05-02T09:14:01Z</dcterms:modified>
</cp:coreProperties>
</file>