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519" r:id="rId3"/>
    <p:sldId id="709" r:id="rId4"/>
    <p:sldId id="710" r:id="rId5"/>
    <p:sldId id="711" r:id="rId6"/>
    <p:sldId id="717" r:id="rId7"/>
    <p:sldId id="718" r:id="rId8"/>
    <p:sldId id="719" r:id="rId9"/>
    <p:sldId id="715" r:id="rId10"/>
    <p:sldId id="714" r:id="rId11"/>
    <p:sldId id="720" r:id="rId12"/>
    <p:sldId id="721" r:id="rId13"/>
    <p:sldId id="722" r:id="rId14"/>
    <p:sldId id="723" r:id="rId15"/>
    <p:sldId id="725" r:id="rId16"/>
    <p:sldId id="724" r:id="rId17"/>
    <p:sldId id="726" r:id="rId18"/>
    <p:sldId id="727" r:id="rId19"/>
    <p:sldId id="728" r:id="rId20"/>
    <p:sldId id="729" r:id="rId21"/>
    <p:sldId id="730" r:id="rId22"/>
    <p:sldId id="731" r:id="rId23"/>
    <p:sldId id="732" r:id="rId24"/>
    <p:sldId id="733" r:id="rId25"/>
    <p:sldId id="734" r:id="rId26"/>
    <p:sldId id="735" r:id="rId27"/>
    <p:sldId id="736" r:id="rId28"/>
    <p:sldId id="737" r:id="rId29"/>
    <p:sldId id="738" r:id="rId30"/>
    <p:sldId id="25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C9BD3"/>
    <a:srgbClr val="F9F9F9"/>
    <a:srgbClr val="358FCB"/>
    <a:srgbClr val="F47926"/>
    <a:srgbClr val="D2DEEF"/>
    <a:srgbClr val="2F5597"/>
    <a:srgbClr val="42546C"/>
    <a:srgbClr val="14507A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86387" autoAdjust="0"/>
  </p:normalViewPr>
  <p:slideViewPr>
    <p:cSldViewPr snapToGrid="0">
      <p:cViewPr>
        <p:scale>
          <a:sx n="67" d="100"/>
          <a:sy n="67" d="100"/>
        </p:scale>
        <p:origin x="112" y="1016"/>
      </p:cViewPr>
      <p:guideLst>
        <p:guide pos="3840"/>
        <p:guide orient="horz" pos="2183"/>
      </p:guideLst>
    </p:cSldViewPr>
  </p:slideViewPr>
  <p:outlineViewPr>
    <p:cViewPr>
      <p:scale>
        <a:sx n="33" d="100"/>
        <a:sy n="33" d="100"/>
      </p:scale>
      <p:origin x="0" y="-43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2168" y="-2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1EF51-D93F-4A6A-9F8B-BCD099D0B310}" type="datetimeFigureOut">
              <a:rPr lang="en-US" smtClean="0"/>
              <a:t>5/7/18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94934-E7DC-4E1A-B746-219EDFE1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4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B3CEE0A-F1CE-40F0-A34E-D4B8C872951B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47BE505-FF90-4460-BEBF-A3C15F034D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3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BE505-FF90-4460-BEBF-A3C15F034D8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7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BE505-FF90-4460-BEBF-A3C15F034D8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32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B67A-7454-4D16-B449-CD763395622D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C04-9AE6-4BC8-995E-6A0A8377C4E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0" tIns="0" rIns="0" bIns="0" anchor="ctr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 b="0">
              <a:solidFill>
                <a:srgbClr val="0000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9"/>
          <p:cNvSpPr>
            <a:spLocks noChangeAspect="1" noChangeArrowheads="1"/>
          </p:cNvSpPr>
          <p:nvPr userDrawn="1"/>
        </p:nvSpPr>
        <p:spPr bwMode="auto">
          <a:xfrm>
            <a:off x="3175" y="2273300"/>
            <a:ext cx="12188825" cy="2286000"/>
          </a:xfrm>
          <a:prstGeom prst="rect">
            <a:avLst/>
          </a:prstGeom>
          <a:solidFill>
            <a:srgbClr val="0160A7"/>
          </a:solidFill>
          <a:ln>
            <a:noFill/>
          </a:ln>
          <a:extLst/>
        </p:spPr>
        <p:txBody>
          <a:bodyPr wrap="square" lIns="0" tIns="0" rIns="0" bIns="0" anchor="ctr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 b="0">
              <a:solidFill>
                <a:srgbClr val="00000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9" name="Picture 11" descr="point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1" y="4158456"/>
            <a:ext cx="8610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刘伟\Desktop\{190FC287-BBB6-49AB-89D6-91BECC02BCD3}.bm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3500" y="702865"/>
            <a:ext cx="25908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3388" y="4935538"/>
            <a:ext cx="6238875" cy="825500"/>
          </a:xfrm>
          <a:prstGeom prst="rect">
            <a:avLst/>
          </a:prstGeom>
        </p:spPr>
        <p:txBody>
          <a:bodyPr wrap="none"/>
          <a:lstStyle>
            <a:lvl1pPr>
              <a:buFont typeface="Futura Md BT" pitchFamily="34" charset="0"/>
              <a:buNone/>
              <a:defRPr sz="1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GB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22275" y="2463800"/>
            <a:ext cx="7477125" cy="1470025"/>
          </a:xfrm>
          <a:prstGeom prst="rect">
            <a:avLst/>
          </a:prstGeom>
        </p:spPr>
        <p:txBody>
          <a:bodyPr anchor="t"/>
          <a:lstStyle>
            <a:lvl1pPr>
              <a:lnSpc>
                <a:spcPts val="3800"/>
              </a:lnSpc>
              <a:spcAft>
                <a:spcPts val="1200"/>
              </a:spcAft>
              <a:defRPr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GB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48925" y="1468437"/>
            <a:ext cx="10953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9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B67A-7454-4D16-B449-CD763395622D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C04-9AE6-4BC8-995E-6A0A8377C4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04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B67A-7454-4D16-B449-CD763395622D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C04-9AE6-4BC8-995E-6A0A8377C4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7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02B9EC9F-2977-461B-B7FE-63E63AF8C83D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9239825-2CF4-4B70-8C83-D5D35D6326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9" name="Text Box 2"/>
          <p:cNvSpPr txBox="1">
            <a:spLocks noChangeArrowheads="1"/>
          </p:cNvSpPr>
          <p:nvPr userDrawn="1"/>
        </p:nvSpPr>
        <p:spPr bwMode="auto">
          <a:xfrm>
            <a:off x="-1" y="2720975"/>
            <a:ext cx="12193059" cy="70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GB" altLang="zh-CN" sz="4400" b="1" dirty="0">
                <a:solidFill>
                  <a:prstClr val="white"/>
                </a:solidFill>
              </a:rPr>
              <a:t>www.alcatel-lucent.com</a:t>
            </a:r>
          </a:p>
        </p:txBody>
      </p:sp>
      <p:pic>
        <p:nvPicPr>
          <p:cNvPr id="20" name="Picture 4" descr="dots-end"/>
          <p:cNvPicPr>
            <a:picLocks noChangeAspect="1" noChangeArrowheads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1938" y="4109496"/>
            <a:ext cx="912150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6"/>
          <p:cNvSpPr>
            <a:spLocks noChangeAspect="1" noChangeArrowheads="1"/>
          </p:cNvSpPr>
          <p:nvPr userDrawn="1"/>
        </p:nvSpPr>
        <p:spPr bwMode="auto">
          <a:xfrm>
            <a:off x="1" y="2005013"/>
            <a:ext cx="12192000" cy="2286000"/>
          </a:xfrm>
          <a:prstGeom prst="rect">
            <a:avLst/>
          </a:prstGeom>
          <a:solidFill>
            <a:srgbClr val="0160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prstClr val="black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11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B67A-7454-4D16-B449-CD763395622D}" type="datetimeFigureOut">
              <a:rPr lang="zh-CN" altLang="en-US" smtClean="0"/>
              <a:pPr/>
              <a:t>2018/5/7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C04-9AE6-4BC8-995E-6A0A8377C4E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326599" y="893360"/>
            <a:ext cx="11518710" cy="0"/>
          </a:xfrm>
          <a:prstGeom prst="line">
            <a:avLst/>
          </a:prstGeom>
          <a:ln>
            <a:gradFill flip="none" rotWithShape="1"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26599" y="287913"/>
            <a:ext cx="11027200" cy="504056"/>
          </a:xfrm>
          <a:prstGeom prst="rect">
            <a:avLst/>
          </a:prstGeom>
        </p:spPr>
        <p:txBody>
          <a:bodyPr/>
          <a:lstStyle>
            <a:lvl1pPr algn="l">
              <a:defRPr sz="2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26598" y="1270000"/>
            <a:ext cx="11027201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95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 noChangeArrowheads="1"/>
          </p:cNvSpPr>
          <p:nvPr userDrawn="1"/>
        </p:nvSpPr>
        <p:spPr bwMode="auto">
          <a:xfrm>
            <a:off x="1" y="2005013"/>
            <a:ext cx="12192000" cy="2286000"/>
          </a:xfrm>
          <a:prstGeom prst="rect">
            <a:avLst/>
          </a:prstGeom>
          <a:solidFill>
            <a:srgbClr val="0160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2489730"/>
            <a:ext cx="10515600" cy="15001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77ECB67A-7454-4D16-B449-CD763395622D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25C33C04-9AE6-4BC8-995E-6A0A8377C4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7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B67A-7454-4D16-B449-CD763395622D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C04-9AE6-4BC8-995E-6A0A8377C4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5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B67A-7454-4D16-B449-CD763395622D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C04-9AE6-4BC8-995E-6A0A8377C4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7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B67A-7454-4D16-B449-CD763395622D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C04-9AE6-4BC8-995E-6A0A8377C4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67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B67A-7454-4D16-B449-CD763395622D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C04-9AE6-4BC8-995E-6A0A8377C4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47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B67A-7454-4D16-B449-CD763395622D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C04-9AE6-4BC8-995E-6A0A8377C4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1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B67A-7454-4D16-B449-CD763395622D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C04-9AE6-4BC8-995E-6A0A8377C4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13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77ECB67A-7454-4D16-B449-CD763395622D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25C33C04-9AE6-4BC8-995E-6A0A8377C4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9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6" Type="http://schemas.openxmlformats.org/officeDocument/2006/relationships/image" Target="../media/image22.jpeg"/><Relationship Id="rId7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6" Type="http://schemas.openxmlformats.org/officeDocument/2006/relationships/image" Target="../media/image22.jpeg"/><Relationship Id="rId7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6" Type="http://schemas.openxmlformats.org/officeDocument/2006/relationships/image" Target="../media/image22.jpeg"/><Relationship Id="rId7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49624" y="2353235"/>
            <a:ext cx="11497235" cy="140021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ts val="3800"/>
              </a:lnSpc>
              <a:spcAft>
                <a:spcPts val="1200"/>
              </a:spcAft>
              <a:defRPr sz="3600">
                <a:solidFill>
                  <a:schemeClr val="bg1"/>
                </a:solidFill>
              </a:defRPr>
            </a:lvl1pPr>
          </a:lstStyle>
          <a:p>
            <a:pPr algn="ctr"/>
            <a:r>
              <a:rPr kumimoji="1" lang="en-US" altLang="zh-CN" sz="28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Core</a:t>
            </a:r>
            <a:r>
              <a:rPr kumimoji="1" lang="zh-CN" altLang="en-US" sz="28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1" lang="en-US" altLang="zh-CN" sz="28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ML</a:t>
            </a:r>
            <a:endParaRPr kumimoji="1" lang="zh-CN" altLang="en-GB" sz="2800" b="1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36221" y="4924112"/>
            <a:ext cx="5597933" cy="1786933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buFont typeface="Futura Md BT" pitchFamily="34" charset="0"/>
              <a:buNone/>
              <a:defRPr sz="1400"/>
            </a:lvl1pPr>
          </a:lstStyle>
          <a:p>
            <a:pPr algn="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讲师姓名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：关义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来自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于职能部门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PPC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6125" y="5848032"/>
            <a:ext cx="651788" cy="6517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55754" y="5873083"/>
            <a:ext cx="601687" cy="6016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88763" y="5801963"/>
            <a:ext cx="743927" cy="7439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34253" y="5822942"/>
            <a:ext cx="701968" cy="701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15399" y="5797804"/>
            <a:ext cx="752245" cy="7522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17712" y="5822942"/>
            <a:ext cx="701968" cy="7019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73187" y="5797804"/>
            <a:ext cx="752245" cy="7522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94661" y="5898148"/>
            <a:ext cx="551557" cy="5515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0975" y="5797804"/>
            <a:ext cx="752245" cy="7522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4630" y="5847776"/>
            <a:ext cx="652300" cy="6523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01171" y="5822942"/>
            <a:ext cx="701968" cy="7019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90961" y="5873083"/>
            <a:ext cx="601687" cy="60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0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使用模型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93030" y="2555558"/>
            <a:ext cx="1805940" cy="1819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传说中的模型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7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使用模型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93030" y="2555558"/>
            <a:ext cx="1805940" cy="1819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传说中的模型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170" y="2697163"/>
            <a:ext cx="1536700" cy="15367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998970" y="3465513"/>
            <a:ext cx="125095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68130" y="3142347"/>
            <a:ext cx="21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Label:</a:t>
            </a:r>
            <a:r>
              <a:rPr lang="zh-CN" altLang="en-US" dirty="0" smtClean="0"/>
              <a:t>苏格兰折耳猫</a:t>
            </a:r>
            <a:endParaRPr lang="en-US" altLang="zh-CN" dirty="0"/>
          </a:p>
          <a:p>
            <a:r>
              <a:rPr lang="en-US" dirty="0" smtClean="0"/>
              <a:t>Confidence:95%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42080" y="3465513"/>
            <a:ext cx="125095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323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模型的使用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571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模型的使用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7802096" y="207126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风格转变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01863" y="524878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词语联想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36468" y="290860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翻译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14798" y="448618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场景分类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7977" y="144892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effectLst/>
                <a:latin typeface="Menlo Bold" charset="0"/>
              </a:rPr>
              <a:t>情绪分析</a:t>
            </a:r>
            <a:endParaRPr lang="en-US" sz="2000" b="1" dirty="0">
              <a:effectLst/>
              <a:latin typeface="Menlo Bold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4708" y="1991477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今天是个好日子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02797" y="1991477"/>
            <a:ext cx="3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😀</a:t>
            </a:r>
            <a:endParaRPr lang="en-US" altLang="zh-CN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1231" y="2176143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601" y="1698032"/>
            <a:ext cx="723900" cy="6350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5829821" y="2015532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15249" y="1698032"/>
            <a:ext cx="4122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dirty="0" smtClean="0"/>
              <a:t>7</a:t>
            </a:r>
            <a:endParaRPr lang="en-US" sz="35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221" y="2834887"/>
            <a:ext cx="1283703" cy="168104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8403391" y="3673447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072" y="2834887"/>
            <a:ext cx="1230216" cy="168104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546240" y="3597654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69930" y="33860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你叫啥？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3428" y="580777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我今天晚上想吃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013921" y="6012001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15705" y="58246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鸡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191" y="5150043"/>
            <a:ext cx="1079500" cy="68580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2777557" y="5482483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14637" y="53013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沙滩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02078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模型的种类</a:t>
            </a:r>
            <a:endParaRPr lang="zh-CN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595419" y="2108696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前馈神经网络</a:t>
            </a:r>
            <a:endParaRPr lang="en-US" altLang="zh-CN" dirty="0" smtClean="0"/>
          </a:p>
          <a:p>
            <a:pPr algn="ctr"/>
            <a:r>
              <a:rPr lang="en-US" dirty="0" smtClean="0"/>
              <a:t>Feed </a:t>
            </a:r>
            <a:r>
              <a:rPr lang="en-US" dirty="0"/>
              <a:t>Forward Neural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340429" y="2108696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卷积神经网络</a:t>
            </a:r>
            <a:endParaRPr lang="en-US" altLang="zh-CN" dirty="0" smtClean="0"/>
          </a:p>
          <a:p>
            <a:pPr algn="ctr"/>
            <a:r>
              <a:rPr lang="en-US" dirty="0"/>
              <a:t>Convolutional Neural Networks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40429" y="3743475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支持向量机</a:t>
            </a:r>
            <a:endParaRPr lang="en-US" altLang="zh-CN" dirty="0" smtClean="0"/>
          </a:p>
          <a:p>
            <a:pPr algn="ctr"/>
            <a:r>
              <a:rPr lang="en-US" dirty="0" smtClean="0"/>
              <a:t>Support </a:t>
            </a:r>
            <a:r>
              <a:rPr lang="en-US" dirty="0"/>
              <a:t>Vector Machines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5419" y="3762394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algn="ctr"/>
            <a:r>
              <a:rPr lang="en-US" dirty="0"/>
              <a:t>Tree Ensembles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85439" y="3743475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广义线性模型</a:t>
            </a:r>
            <a:endParaRPr lang="en-US" altLang="zh-CN" dirty="0" smtClean="0"/>
          </a:p>
          <a:p>
            <a:pPr algn="ctr"/>
            <a:r>
              <a:rPr lang="en-US" dirty="0"/>
              <a:t>Generalized Linear Models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085439" y="2108696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循环神经网络</a:t>
            </a:r>
            <a:endParaRPr lang="en-US" altLang="zh-CN" dirty="0" smtClean="0"/>
          </a:p>
          <a:p>
            <a:pPr algn="ctr"/>
            <a:r>
              <a:rPr lang="en-US" dirty="0"/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42558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CoreML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475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ML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666570" y="1469977"/>
            <a:ext cx="6579220" cy="8697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Your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APP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66570" y="2562798"/>
            <a:ext cx="1408333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Vision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75626" y="2562798"/>
            <a:ext cx="3233854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Natural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language processing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710203" y="2562798"/>
            <a:ext cx="1535589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GameplayKit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66570" y="3611017"/>
            <a:ext cx="6579220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Core ML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66570" y="4648092"/>
            <a:ext cx="2810107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Accelerate BNNS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658377" y="4659236"/>
            <a:ext cx="3587413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Metal Performance </a:t>
            </a:r>
            <a:r>
              <a:rPr lang="en-US" dirty="0" err="1" smtClean="0">
                <a:solidFill>
                  <a:sysClr val="windowText" lastClr="000000"/>
                </a:solidFill>
              </a:rPr>
              <a:t>Shaders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839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ML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72721" y="1203355"/>
            <a:ext cx="2857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Vision: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面部追踪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面部识别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地标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文本识别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正方形识别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条码识别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物体追踪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图像匹配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317432" y="1203355"/>
            <a:ext cx="3291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/>
              <a:t>NLP</a:t>
            </a:r>
            <a:r>
              <a:rPr lang="zh-CN" altLang="en-US" sz="3000" dirty="0" smtClean="0"/>
              <a:t>：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语言检测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符号化识别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词形还原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对话分段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实体名称识别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32682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0" y="1979613"/>
            <a:ext cx="5054600" cy="2971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6599" y="1183050"/>
            <a:ext cx="469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developer.apple.com</a:t>
            </a:r>
            <a:r>
              <a:rPr lang="en-US" dirty="0"/>
              <a:t>/machine-learning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19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6599" y="1183050"/>
            <a:ext cx="899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developer.apple.com</a:t>
            </a:r>
            <a:r>
              <a:rPr lang="en-US" dirty="0"/>
              <a:t>/documentation/</a:t>
            </a:r>
            <a:r>
              <a:rPr lang="en-US" dirty="0" err="1"/>
              <a:t>coreml</a:t>
            </a:r>
            <a:r>
              <a:rPr lang="en-US" dirty="0"/>
              <a:t>/</a:t>
            </a:r>
            <a:r>
              <a:rPr lang="en-US" dirty="0" err="1"/>
              <a:t>converting_trained_models_to_core_ml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733257"/>
            <a:ext cx="65151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9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/>
          <p:nvPr/>
        </p:nvGrpSpPr>
        <p:grpSpPr>
          <a:xfrm>
            <a:off x="3248809" y="1602889"/>
            <a:ext cx="8943191" cy="5255111"/>
            <a:chOff x="1984315" y="0"/>
            <a:chExt cx="7159046" cy="4626864"/>
          </a:xfrm>
        </p:grpSpPr>
        <p:pic>
          <p:nvPicPr>
            <p:cNvPr id="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316" y="0"/>
              <a:ext cx="7159045" cy="4626864"/>
            </a:xfrm>
            <a:prstGeom prst="rect">
              <a:avLst/>
            </a:prstGeom>
          </p:spPr>
        </p:pic>
        <p:sp>
          <p:nvSpPr>
            <p:cNvPr id="6" name="Rectangle 55"/>
            <p:cNvSpPr/>
            <p:nvPr/>
          </p:nvSpPr>
          <p:spPr>
            <a:xfrm>
              <a:off x="1984315" y="0"/>
              <a:ext cx="2843790" cy="4626864"/>
            </a:xfrm>
            <a:prstGeom prst="rect">
              <a:avLst/>
            </a:prstGeom>
            <a:gradFill flip="none" rotWithShape="1"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今天，我们一起学习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b="1" dirty="0" smtClean="0"/>
              <a:t>课程目标：</a:t>
            </a:r>
            <a:endParaRPr lang="en-US" altLang="zh-CN" b="1" dirty="0" smtClean="0"/>
          </a:p>
          <a:p>
            <a:pPr>
              <a:lnSpc>
                <a:spcPct val="160000"/>
              </a:lnSpc>
            </a:pPr>
            <a:r>
              <a:rPr lang="zh-CN" altLang="en-US" b="1" dirty="0" smtClean="0"/>
              <a:t>目标</a:t>
            </a:r>
            <a:r>
              <a:rPr lang="zh-CN" altLang="en-US" b="1" dirty="0" smtClean="0"/>
              <a:t>：学习</a:t>
            </a:r>
            <a:r>
              <a:rPr lang="en-US" altLang="zh-CN" b="1" dirty="0" err="1" smtClean="0"/>
              <a:t>CoreML</a:t>
            </a:r>
            <a:r>
              <a:rPr lang="zh-CN" altLang="en-US" b="1" dirty="0" smtClean="0"/>
              <a:t>框架基本使用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77699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讲解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054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讲解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99" y="1054744"/>
            <a:ext cx="8686201" cy="48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71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讲解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99" y="1054744"/>
            <a:ext cx="8686201" cy="48215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52899" y="2992877"/>
            <a:ext cx="8686201" cy="288340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15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讲解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99" y="1054670"/>
            <a:ext cx="8686201" cy="48215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52899" y="1058257"/>
            <a:ext cx="8686201" cy="293441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51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讲解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99" y="1054744"/>
            <a:ext cx="8686201" cy="48215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52899" y="1054745"/>
            <a:ext cx="8686201" cy="193813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2898" y="3975515"/>
            <a:ext cx="8686201" cy="190076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24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讲解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49" y="2089997"/>
            <a:ext cx="11755902" cy="278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46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讲解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861" y="972755"/>
            <a:ext cx="5140277" cy="588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43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讲解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99" y="2012462"/>
            <a:ext cx="11557045" cy="34384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599" y="1079050"/>
            <a:ext cx="7311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Core ML</a:t>
            </a:r>
            <a:r>
              <a:rPr lang="zh-CN" altLang="en-US" dirty="0"/>
              <a:t>框架可以利用训练好的模型对输入的数据进行分类处理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Vision</a:t>
            </a:r>
            <a:r>
              <a:rPr lang="zh-CN" altLang="en-US" dirty="0"/>
              <a:t>框架结合</a:t>
            </a:r>
            <a:r>
              <a:rPr lang="en-US" altLang="zh-CN" dirty="0"/>
              <a:t>Core ML</a:t>
            </a:r>
            <a:r>
              <a:rPr lang="zh-CN" altLang="en-US" dirty="0"/>
              <a:t>则使图像分析以及机器学习变得更加简单可靠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230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讲解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98" y="2473936"/>
            <a:ext cx="11076204" cy="224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81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讲解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5584"/>
            <a:ext cx="12192000" cy="19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4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Machine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3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042416" y="2421875"/>
            <a:ext cx="1010716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感谢聆听</a:t>
            </a:r>
            <a:endParaRPr lang="en-US" altLang="zh-CN" sz="4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Q &amp; A</a:t>
            </a:r>
            <a:endParaRPr lang="fr-FR" altLang="zh-CN" sz="4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723" y="5793377"/>
            <a:ext cx="752090" cy="7520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268" y="5793377"/>
            <a:ext cx="752090" cy="752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986" y="5793377"/>
            <a:ext cx="752090" cy="752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31" y="5793377"/>
            <a:ext cx="752090" cy="752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358" y="5793377"/>
            <a:ext cx="752090" cy="752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03" y="5793377"/>
            <a:ext cx="752090" cy="7520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813" y="5793377"/>
            <a:ext cx="752090" cy="7520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47" y="5792943"/>
            <a:ext cx="737519" cy="737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78" y="5793377"/>
            <a:ext cx="752090" cy="7520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074" y="5793377"/>
            <a:ext cx="752090" cy="75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2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人工智能大事件：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000" b="1" dirty="0"/>
              <a:t>1950</a:t>
            </a:r>
            <a:r>
              <a:rPr lang="en-US" altLang="zh-CN" sz="2000" dirty="0"/>
              <a:t>——</a:t>
            </a:r>
            <a:r>
              <a:rPr lang="zh-CN" altLang="en-US" sz="2000" dirty="0"/>
              <a:t>艾伦</a:t>
            </a:r>
            <a:r>
              <a:rPr lang="en-US" altLang="zh-CN" sz="2000" dirty="0"/>
              <a:t>·</a:t>
            </a:r>
            <a:r>
              <a:rPr lang="zh-CN" altLang="en-US" sz="2000" dirty="0"/>
              <a:t>图灵创造了「图灵测试」来检验计算机是否具有真正的智能。计算机必须在测试中让一个人类相信它也是人类，才算是通过图灵测试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/>
              <a:t>1952</a:t>
            </a:r>
            <a:r>
              <a:rPr lang="en-US" altLang="zh-CN" sz="2000" dirty="0"/>
              <a:t>——Arthur Samuel</a:t>
            </a:r>
            <a:r>
              <a:rPr lang="zh-CN" altLang="en-US" sz="2000" dirty="0"/>
              <a:t>写出了第一个计算机学习程序，该程序用于国际跳棋比赛。</a:t>
            </a:r>
            <a:r>
              <a:rPr lang="en-US" altLang="zh-CN" sz="2000" dirty="0"/>
              <a:t>IBM</a:t>
            </a:r>
            <a:r>
              <a:rPr lang="zh-CN" altLang="en-US" sz="2000" dirty="0"/>
              <a:t>的计算机通过不断对局，学习哪些招式有助于赢得对局，并将这些招式纳入自己的程序中。</a:t>
            </a:r>
            <a:endParaRPr lang="en-US" altLang="zh-CN" sz="20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/>
              <a:t>1957</a:t>
            </a:r>
            <a:r>
              <a:rPr lang="en-US" altLang="zh-CN" sz="2000" dirty="0"/>
              <a:t>——Frank Rosenblatt</a:t>
            </a:r>
            <a:r>
              <a:rPr lang="zh-CN" altLang="en-US" sz="2000" dirty="0"/>
              <a:t>设计出了第一个计算机神经网络</a:t>
            </a:r>
            <a:r>
              <a:rPr lang="en-US" altLang="zh-CN" sz="2000" dirty="0"/>
              <a:t>——</a:t>
            </a:r>
            <a:r>
              <a:rPr lang="zh-CN" altLang="en-US" sz="2000" dirty="0"/>
              <a:t>感知机</a:t>
            </a:r>
            <a:r>
              <a:rPr lang="en-US" altLang="zh-CN" sz="2000" dirty="0"/>
              <a:t>(the perceptron)</a:t>
            </a:r>
            <a:r>
              <a:rPr lang="zh-CN" altLang="en-US" sz="2000" dirty="0"/>
              <a:t>，它模拟了人脑的运作方式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/>
              <a:t>1997</a:t>
            </a:r>
            <a:r>
              <a:rPr lang="en-US" altLang="zh-CN" sz="2000" dirty="0"/>
              <a:t>——IBM</a:t>
            </a:r>
            <a:r>
              <a:rPr lang="zh-CN" altLang="en-US" sz="2000" dirty="0"/>
              <a:t>的「深蓝」</a:t>
            </a:r>
            <a:r>
              <a:rPr lang="en-US" altLang="zh-CN" sz="2000" dirty="0"/>
              <a:t>(Deep Blue)</a:t>
            </a:r>
            <a:r>
              <a:rPr lang="zh-CN" altLang="en-US" sz="2000" dirty="0"/>
              <a:t>打败了国际象棋的世界冠军。</a:t>
            </a:r>
            <a:endParaRPr lang="en-US" altLang="zh-CN" sz="20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/>
              <a:t>2012</a:t>
            </a:r>
            <a:r>
              <a:rPr lang="en-US" altLang="zh-CN" sz="2000" dirty="0"/>
              <a:t>——</a:t>
            </a:r>
            <a:r>
              <a:rPr lang="zh-CN" altLang="en-US" sz="2000" dirty="0"/>
              <a:t>谷歌的</a:t>
            </a:r>
            <a:r>
              <a:rPr lang="en-US" altLang="zh-CN" sz="2000" dirty="0"/>
              <a:t>X</a:t>
            </a:r>
            <a:r>
              <a:rPr lang="zh-CN" altLang="en-US" sz="2000" dirty="0"/>
              <a:t>实验室研发了能够自动浏览</a:t>
            </a:r>
            <a:r>
              <a:rPr lang="en-US" altLang="zh-CN" sz="2000" dirty="0"/>
              <a:t>YouTube</a:t>
            </a:r>
            <a:r>
              <a:rPr lang="zh-CN" altLang="en-US" sz="2000" dirty="0"/>
              <a:t>视频并识别出包含猫的部分的机器学习算法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/>
              <a:t>2014</a:t>
            </a:r>
            <a:r>
              <a:rPr lang="en-US" altLang="zh-CN" sz="2000" dirty="0"/>
              <a:t> —— </a:t>
            </a:r>
            <a:r>
              <a:rPr lang="zh-CN" altLang="en-US" sz="2000" dirty="0"/>
              <a:t>一台计算机程序“尤金</a:t>
            </a:r>
            <a:r>
              <a:rPr lang="en-US" altLang="zh-CN" sz="2000" dirty="0"/>
              <a:t>·</a:t>
            </a:r>
            <a:r>
              <a:rPr lang="zh-CN" altLang="en-US" sz="2000" dirty="0"/>
              <a:t>古斯特曼”成功让人类相信它是一个</a:t>
            </a:r>
            <a:r>
              <a:rPr lang="en-US" altLang="zh-CN" sz="2000" dirty="0"/>
              <a:t>13</a:t>
            </a:r>
            <a:r>
              <a:rPr lang="zh-CN" altLang="en-US" sz="2000" dirty="0"/>
              <a:t>岁的男孩，成为有史以来首台通过图灵测试的计算机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/>
              <a:t>2016</a:t>
            </a:r>
            <a:r>
              <a:rPr lang="en-US" altLang="zh-CN" sz="2000" dirty="0"/>
              <a:t>——</a:t>
            </a:r>
            <a:r>
              <a:rPr lang="zh-CN" altLang="en-US" sz="2000" dirty="0"/>
              <a:t>谷歌的人工智能算法打败了围棋专业选手。谷歌</a:t>
            </a:r>
            <a:r>
              <a:rPr lang="en-US" altLang="zh-CN" sz="2000" dirty="0"/>
              <a:t>DeepMind </a:t>
            </a:r>
            <a:r>
              <a:rPr lang="zh-CN" altLang="en-US" sz="2000" dirty="0"/>
              <a:t>团队的</a:t>
            </a:r>
            <a:r>
              <a:rPr lang="en-US" altLang="zh-CN" sz="2000" dirty="0" err="1"/>
              <a:t>AlphaGo</a:t>
            </a:r>
            <a:r>
              <a:rPr lang="zh-CN" altLang="en-US" sz="2000" dirty="0"/>
              <a:t>取得胜利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285750" indent="-285750">
              <a:buFont typeface="Arial" charset="0"/>
              <a:buChar char="•"/>
            </a:pP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893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工作流程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2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训练模型</a:t>
            </a:r>
            <a:endParaRPr lang="zh-CN" alt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97" y="2151854"/>
            <a:ext cx="720090" cy="7200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97" y="3101814"/>
            <a:ext cx="720090" cy="7200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600" y="2151854"/>
            <a:ext cx="720090" cy="7200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600" y="3101814"/>
            <a:ext cx="720090" cy="7200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867" y="3971764"/>
            <a:ext cx="768350" cy="7683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70" y="3996529"/>
            <a:ext cx="718820" cy="71882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198152" y="1911824"/>
            <a:ext cx="2308860" cy="3086100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88900">
            <a:solidFill>
              <a:schemeClr val="accent1">
                <a:shade val="50000"/>
              </a:schemeClr>
            </a:solidFill>
            <a:prstDash val="sysDash"/>
          </a:ln>
          <a:effectLst>
            <a:outerShdw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2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训练模型</a:t>
            </a:r>
            <a:endParaRPr lang="zh-CN" alt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97" y="2151854"/>
            <a:ext cx="720090" cy="7200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97" y="3101814"/>
            <a:ext cx="720090" cy="7200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600" y="2151854"/>
            <a:ext cx="720090" cy="7200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600" y="3101814"/>
            <a:ext cx="720090" cy="7200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867" y="3971764"/>
            <a:ext cx="768350" cy="7683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70" y="3996529"/>
            <a:ext cx="718820" cy="71882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198152" y="1911824"/>
            <a:ext cx="2308860" cy="3086100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88900">
            <a:solidFill>
              <a:schemeClr val="accent1">
                <a:shade val="50000"/>
              </a:schemeClr>
            </a:solidFill>
            <a:prstDash val="sysDash"/>
          </a:ln>
          <a:effectLst>
            <a:outerShdw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596952" y="3467054"/>
            <a:ext cx="12344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4816402" y="2185915"/>
            <a:ext cx="2559196" cy="2559196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看起来牛逼哄哄的算法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7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训练模型</a:t>
            </a:r>
            <a:endParaRPr lang="zh-CN" alt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97" y="2151854"/>
            <a:ext cx="720090" cy="7200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97" y="3101814"/>
            <a:ext cx="720090" cy="7200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600" y="2151854"/>
            <a:ext cx="720090" cy="7200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600" y="3101814"/>
            <a:ext cx="720090" cy="7200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867" y="3971764"/>
            <a:ext cx="768350" cy="7683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70" y="3996529"/>
            <a:ext cx="718820" cy="71882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198152" y="1911824"/>
            <a:ext cx="2308860" cy="3086100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88900">
            <a:solidFill>
              <a:schemeClr val="accent1">
                <a:shade val="50000"/>
              </a:schemeClr>
            </a:solidFill>
            <a:prstDash val="sysDash"/>
          </a:ln>
          <a:effectLst>
            <a:outerShdw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596952" y="3467054"/>
            <a:ext cx="12344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413822" y="3466554"/>
            <a:ext cx="12344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723212" y="2572089"/>
            <a:ext cx="1805940" cy="1819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传说中的模型</a:t>
            </a:r>
            <a:endParaRPr lang="en-US" dirty="0"/>
          </a:p>
        </p:txBody>
      </p:sp>
      <p:sp>
        <p:nvSpPr>
          <p:cNvPr id="22" name="Diamond 21"/>
          <p:cNvSpPr/>
          <p:nvPr/>
        </p:nvSpPr>
        <p:spPr>
          <a:xfrm>
            <a:off x="4816402" y="2185915"/>
            <a:ext cx="2559196" cy="2559196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看起来牛逼哄哄的算法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9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培训集市课程模板" id="{DC3DD2DC-7BE0-46CD-BC44-898568A856BF}" vid="{2E7A904E-F096-4E98-B402-483E0EA3278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培训集市课程模板</Template>
  <TotalTime>27</TotalTime>
  <Words>498</Words>
  <Application>Microsoft Macintosh PowerPoint</Application>
  <PresentationFormat>Widescreen</PresentationFormat>
  <Paragraphs>101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Calibri</vt:lpstr>
      <vt:lpstr>Futura Md BT</vt:lpstr>
      <vt:lpstr>Menlo Bold</vt:lpstr>
      <vt:lpstr>Microsoft YaHei</vt:lpstr>
      <vt:lpstr>Trebuchet MS</vt:lpstr>
      <vt:lpstr>宋体</vt:lpstr>
      <vt:lpstr>微软雅黑</vt:lpstr>
      <vt:lpstr>黑体</vt:lpstr>
      <vt:lpstr>Arial</vt:lpstr>
      <vt:lpstr>Office 主题</vt:lpstr>
      <vt:lpstr>Core ML</vt:lpstr>
      <vt:lpstr>今天，我们一起学习：Core ML</vt:lpstr>
      <vt:lpstr>PowerPoint Presentation</vt:lpstr>
      <vt:lpstr>人工智能大事件：</vt:lpstr>
      <vt:lpstr>PowerPoint Presentation</vt:lpstr>
      <vt:lpstr>训练模型</vt:lpstr>
      <vt:lpstr>训练模型</vt:lpstr>
      <vt:lpstr>训练模型</vt:lpstr>
      <vt:lpstr>PowerPoint Presentation</vt:lpstr>
      <vt:lpstr>使用模型</vt:lpstr>
      <vt:lpstr>使用模型</vt:lpstr>
      <vt:lpstr>PowerPoint Presentation</vt:lpstr>
      <vt:lpstr>模型的使用</vt:lpstr>
      <vt:lpstr>模型的种类</vt:lpstr>
      <vt:lpstr>PowerPoint Presentation</vt:lpstr>
      <vt:lpstr>Core ML</vt:lpstr>
      <vt:lpstr>Core ML</vt:lpstr>
      <vt:lpstr>Core ML Models</vt:lpstr>
      <vt:lpstr>Core ML Models</vt:lpstr>
      <vt:lpstr>PowerPoint Presentation</vt:lpstr>
      <vt:lpstr>Demo 讲解</vt:lpstr>
      <vt:lpstr>Demo 讲解</vt:lpstr>
      <vt:lpstr>Demo 讲解</vt:lpstr>
      <vt:lpstr>Demo 讲解</vt:lpstr>
      <vt:lpstr>Demo 讲解</vt:lpstr>
      <vt:lpstr>Demo 讲解</vt:lpstr>
      <vt:lpstr>Demo 讲解</vt:lpstr>
      <vt:lpstr>Demo 讲解</vt:lpstr>
      <vt:lpstr>Demo 讲解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ML</dc:title>
  <dc:creator>Microsoft Office User</dc:creator>
  <cp:lastModifiedBy>Microsoft Office User</cp:lastModifiedBy>
  <cp:revision>3</cp:revision>
  <dcterms:created xsi:type="dcterms:W3CDTF">2018-05-07T02:39:39Z</dcterms:created>
  <dcterms:modified xsi:type="dcterms:W3CDTF">2018-05-07T03:06:51Z</dcterms:modified>
</cp:coreProperties>
</file>