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4" r:id="rId9"/>
    <p:sldId id="267" r:id="rId10"/>
    <p:sldId id="258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94"/>
    <p:restoredTop sz="93852"/>
  </p:normalViewPr>
  <p:slideViewPr>
    <p:cSldViewPr snapToGrid="0" snapToObjects="1">
      <p:cViewPr>
        <p:scale>
          <a:sx n="85" d="100"/>
          <a:sy n="85" d="100"/>
        </p:scale>
        <p:origin x="-28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CF7C-5765-CE4E-BFFD-685887162BF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2B16F-63B2-D64B-B195-E5161564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19A-C280-FF4D-BC3F-DE628A19035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975990" y="2393833"/>
            <a:ext cx="425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Helvetica" charset="0"/>
              </a:rPr>
              <a:t>Core</a:t>
            </a:r>
            <a:r>
              <a:rPr lang="zh-CN" altLang="en-US" sz="8000" b="1" dirty="0" smtClean="0">
                <a:latin typeface="Helvetica" charset="0"/>
              </a:rPr>
              <a:t> </a:t>
            </a:r>
            <a:r>
              <a:rPr lang="en-US" altLang="zh-CN" sz="8000" b="1" dirty="0" smtClean="0">
                <a:latin typeface="Helvetica" charset="0"/>
              </a:rPr>
              <a:t>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567" y="5459507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Helvetica" charset="0"/>
              </a:rPr>
              <a:t>培训人：关义</a:t>
            </a: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9130" y="144965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30" y="254247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8186" y="254247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2763" y="254247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9130" y="359069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29130" y="4627772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20937" y="463891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201" y="1182504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08902" y="1182504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5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773" y="516836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是</a:t>
            </a:r>
            <a:r>
              <a:rPr lang="en-US" altLang="zh-CN" dirty="0"/>
              <a:t>Machine Learning</a:t>
            </a:r>
            <a:r>
              <a:rPr lang="zh-CN" altLang="en-US" dirty="0"/>
              <a:t>的缩写，也就是‘机器学习</a:t>
            </a:r>
            <a:r>
              <a:rPr lang="zh-CN" altLang="en-US" dirty="0" smtClean="0"/>
              <a:t>’，是</a:t>
            </a:r>
            <a:r>
              <a:rPr lang="zh-CN" altLang="en-US" dirty="0"/>
              <a:t>人工智能最核心的</a:t>
            </a:r>
            <a:r>
              <a:rPr lang="zh-CN" altLang="en-US" dirty="0" smtClean="0"/>
              <a:t>内容。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73" y="1167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人工智能大事件：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2694" y="1818147"/>
            <a:ext cx="9859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1950</a:t>
            </a:r>
            <a:r>
              <a:rPr lang="en-US" altLang="zh-CN" dirty="0"/>
              <a:t>——</a:t>
            </a:r>
            <a:r>
              <a:rPr lang="zh-CN" altLang="en-US" dirty="0"/>
              <a:t>阿兰</a:t>
            </a:r>
            <a:r>
              <a:rPr lang="en-US" altLang="zh-CN" dirty="0"/>
              <a:t>·</a:t>
            </a:r>
            <a:r>
              <a:rPr lang="zh-CN" altLang="en-US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1952</a:t>
            </a:r>
            <a:r>
              <a:rPr lang="en-US" altLang="zh-CN" dirty="0"/>
              <a:t>——Arthur Samuel</a:t>
            </a:r>
            <a:r>
              <a:rPr lang="zh-CN" altLang="en-US" dirty="0"/>
              <a:t>写出了第一个计算机学习程序，该程序用于国际跳棋比赛。</a:t>
            </a:r>
            <a:r>
              <a:rPr lang="en-US" altLang="zh-CN" dirty="0"/>
              <a:t>IBM</a:t>
            </a:r>
            <a:r>
              <a:rPr lang="zh-CN" altLang="en-US" dirty="0"/>
              <a:t>的计算机通过不断对局，学习哪些招式有助于赢得对局，并将这些招式纳入自己的程序中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1957</a:t>
            </a:r>
            <a:r>
              <a:rPr lang="en-US" altLang="zh-CN" dirty="0"/>
              <a:t>——Frank Rosenblatt</a:t>
            </a:r>
            <a:r>
              <a:rPr lang="zh-CN" altLang="en-US" dirty="0"/>
              <a:t>设计出了第一个计算机神经网络</a:t>
            </a:r>
            <a:r>
              <a:rPr lang="en-US" altLang="zh-CN" dirty="0"/>
              <a:t>——</a:t>
            </a:r>
            <a:r>
              <a:rPr lang="zh-CN" altLang="en-US" dirty="0"/>
              <a:t>感知机</a:t>
            </a:r>
            <a:r>
              <a:rPr lang="en-US" altLang="zh-CN" dirty="0"/>
              <a:t>(the perceptron)</a:t>
            </a:r>
            <a:r>
              <a:rPr lang="zh-CN" altLang="en-US" dirty="0"/>
              <a:t>，它模拟了人脑的运作方式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1967</a:t>
            </a:r>
            <a:r>
              <a:rPr lang="en-US" altLang="zh-CN" dirty="0"/>
              <a:t>——</a:t>
            </a:r>
            <a:r>
              <a:rPr lang="zh-CN" altLang="en-US" dirty="0"/>
              <a:t>「最近邻」算法</a:t>
            </a:r>
            <a:r>
              <a:rPr lang="en-US" altLang="zh-CN" dirty="0"/>
              <a:t>(The nearest neighbor algorithm)</a:t>
            </a:r>
            <a:r>
              <a:rPr lang="zh-CN" altLang="en-US" dirty="0"/>
              <a:t>出现，由此计算机可以进行简单的模式识别。它可以帮助旅行商制定旅游</a:t>
            </a:r>
            <a:r>
              <a:rPr lang="zh-CN" altLang="en-US" dirty="0" smtClean="0"/>
              <a:t>路线图。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1997</a:t>
            </a:r>
            <a:r>
              <a:rPr lang="en-US" altLang="zh-CN" dirty="0"/>
              <a:t>——IBM</a:t>
            </a:r>
            <a:r>
              <a:rPr lang="zh-CN" altLang="en-US" dirty="0"/>
              <a:t>的「深蓝」</a:t>
            </a:r>
            <a:r>
              <a:rPr lang="en-US" altLang="zh-CN" dirty="0"/>
              <a:t>(Deep Blue)</a:t>
            </a:r>
            <a:r>
              <a:rPr lang="zh-CN" altLang="en-US" dirty="0"/>
              <a:t>打败了国际象棋的世界冠军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2006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提</a:t>
            </a:r>
            <a:r>
              <a:rPr lang="zh-CN" altLang="en-US" dirty="0"/>
              <a:t>出了「深度学习」的概念，它解释了那些能够让计算机「看见」并且区分图像和视频中的物体及文字的算法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2012</a:t>
            </a:r>
            <a:r>
              <a:rPr lang="en-US" altLang="zh-CN" dirty="0"/>
              <a:t>——</a:t>
            </a:r>
            <a:r>
              <a:rPr lang="zh-CN" altLang="en-US" dirty="0"/>
              <a:t>谷歌的</a:t>
            </a:r>
            <a:r>
              <a:rPr lang="en-US" altLang="zh-CN" dirty="0"/>
              <a:t>X</a:t>
            </a:r>
            <a:r>
              <a:rPr lang="zh-CN" altLang="en-US" dirty="0"/>
              <a:t>实验室研发了能够自动浏览</a:t>
            </a:r>
            <a:r>
              <a:rPr lang="en-US" altLang="zh-CN" dirty="0"/>
              <a:t>YouTube</a:t>
            </a:r>
            <a:r>
              <a:rPr lang="zh-CN" altLang="en-US" dirty="0"/>
              <a:t>视频并识别出包含猫的部分的机器学习算法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2016</a:t>
            </a:r>
            <a:r>
              <a:rPr lang="en-US" altLang="zh-CN" dirty="0"/>
              <a:t>——</a:t>
            </a:r>
            <a:r>
              <a:rPr lang="zh-CN" altLang="en-US" dirty="0"/>
              <a:t>谷歌的人工智能算法打败了围棋专业</a:t>
            </a:r>
            <a:r>
              <a:rPr lang="zh-CN" altLang="en-US" dirty="0" smtClean="0"/>
              <a:t>选手。</a:t>
            </a:r>
            <a:r>
              <a:rPr lang="zh-CN" altLang="en-US" dirty="0"/>
              <a:t>谷歌</a:t>
            </a:r>
            <a:r>
              <a:rPr lang="en-US" altLang="zh-CN" dirty="0"/>
              <a:t>DeepMind </a:t>
            </a:r>
            <a:r>
              <a:rPr lang="zh-CN" altLang="en-US" dirty="0"/>
              <a:t>团队的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取得</a:t>
            </a:r>
            <a:r>
              <a:rPr lang="zh-CN" altLang="en-US" dirty="0"/>
              <a:t>胜利。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86200" y="329184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5120640" y="2013585"/>
            <a:ext cx="2537460" cy="256349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看起来牛逼哄哄的算法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0000" y="540000"/>
            <a:ext cx="2249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3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86200" y="329184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5120640" y="2013585"/>
            <a:ext cx="2537460" cy="256349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看起来牛逼哄哄的算法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58100" y="326136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892540" y="23818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3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5600" y="2494800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4880" y="24961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2637790"/>
            <a:ext cx="1536700" cy="15367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2574699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" idx="3"/>
          </p:cNvCxnSpPr>
          <p:nvPr/>
        </p:nvCxnSpPr>
        <p:spPr>
          <a:xfrm>
            <a:off x="6560820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1001" y="308297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75943" y="562380"/>
            <a:ext cx="1748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DCDCCD"/>
                </a:solidFill>
                <a:effectLst/>
                <a:latin typeface="Menlo Bold" charset="0"/>
              </a:rPr>
              <a:t>手写识别</a:t>
            </a:r>
            <a:endParaRPr lang="en-US" sz="3000" b="1" dirty="0">
              <a:solidFill>
                <a:srgbClr val="DCDCCD"/>
              </a:solidFill>
              <a:effectLst/>
              <a:latin typeface="Menlo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8234" y="2140303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DCDCCD"/>
                </a:solidFill>
                <a:latin typeface="Menlo Bold" charset="0"/>
              </a:rPr>
              <a:t>风格转变</a:t>
            </a:r>
            <a:endParaRPr lang="en-US" sz="3000" b="1" dirty="0">
              <a:solidFill>
                <a:srgbClr val="DCDCCD"/>
              </a:solidFill>
              <a:effectLst/>
              <a:latin typeface="Menlo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139" y="5166595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DCDCCD"/>
                </a:solidFill>
                <a:effectLst/>
                <a:latin typeface="Menlo Bold" charset="0"/>
              </a:rPr>
              <a:t>词语预测</a:t>
            </a:r>
            <a:endParaRPr lang="en-US" sz="3000" b="1" dirty="0">
              <a:solidFill>
                <a:srgbClr val="DCDCCD"/>
              </a:solidFill>
              <a:effectLst/>
              <a:latin typeface="Menlo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6663" y="2601759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DCDCCD"/>
                </a:solidFill>
                <a:effectLst/>
                <a:latin typeface="Menlo Bold" charset="0"/>
              </a:rPr>
              <a:t>翻译</a:t>
            </a:r>
            <a:endParaRPr lang="en-US" sz="3000" b="1" dirty="0">
              <a:solidFill>
                <a:srgbClr val="DCDCCD"/>
              </a:solidFill>
              <a:effectLst/>
              <a:latin typeface="Menlo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0020" y="4656945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DCDCCD"/>
                </a:solidFill>
                <a:latin typeface="Menlo Bold" charset="0"/>
              </a:rPr>
              <a:t>场景分类</a:t>
            </a:r>
            <a:endParaRPr lang="en-US" sz="3000" b="1" dirty="0">
              <a:solidFill>
                <a:srgbClr val="DCDCCD"/>
              </a:solidFill>
              <a:effectLst/>
              <a:latin typeface="Menlo 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94478" y="60216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DCDCCD"/>
                </a:solidFill>
                <a:effectLst/>
                <a:latin typeface="Menlo Bold" charset="0"/>
              </a:rPr>
              <a:t>情绪分析</a:t>
            </a:r>
            <a:endParaRPr lang="en-US" sz="3000" b="1" dirty="0">
              <a:solidFill>
                <a:srgbClr val="DCDCCD"/>
              </a:solidFill>
              <a:effectLst/>
              <a:latin typeface="Menlo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7754" y="154633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今天是个好日子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5843" y="1546331"/>
            <a:ext cx="3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😀</a:t>
            </a:r>
            <a:endParaRPr lang="en-US" altLang="zh-CN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74277" y="1730997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08" y="1274550"/>
            <a:ext cx="723900" cy="635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6672828" y="1592050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8256" y="1274550"/>
            <a:ext cx="4122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/>
              <a:t>7</a:t>
            </a:r>
            <a:endParaRPr lang="en-US" sz="35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32" y="2904511"/>
            <a:ext cx="1283703" cy="16810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7926402" y="374307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083" y="2904511"/>
            <a:ext cx="1230216" cy="16810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6272" y="3395331"/>
            <a:ext cx="200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58923" y="360689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2613" y="33953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你叫啥？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9588" y="5950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我今天晚上想吃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70081" y="615424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1865" y="5966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鸡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51" y="5292283"/>
            <a:ext cx="1079500" cy="6858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2533717" y="562472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0797" y="5443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1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407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Helvetica</vt:lpstr>
      <vt:lpstr>Helvetica Bold</vt:lpstr>
      <vt:lpstr>Menlo Bold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2018-04-25T07:05:32Z</dcterms:created>
  <dcterms:modified xsi:type="dcterms:W3CDTF">2018-04-26T09:52:25Z</dcterms:modified>
</cp:coreProperties>
</file>