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8" r:id="rId2"/>
    <p:sldId id="265" r:id="rId3"/>
    <p:sldId id="279" r:id="rId4"/>
    <p:sldId id="292" r:id="rId5"/>
    <p:sldId id="293" r:id="rId6"/>
    <p:sldId id="294" r:id="rId7"/>
    <p:sldId id="295" r:id="rId8"/>
    <p:sldId id="296" r:id="rId9"/>
    <p:sldId id="297" r:id="rId10"/>
    <p:sldId id="298" r:id="rId11"/>
    <p:sldId id="289" r:id="rId12"/>
    <p:sldId id="258" r:id="rId13"/>
    <p:sldId id="259" r:id="rId14"/>
    <p:sldId id="260" r:id="rId15"/>
    <p:sldId id="261" r:id="rId16"/>
    <p:sldId id="262" r:id="rId17"/>
    <p:sldId id="280" r:id="rId18"/>
    <p:sldId id="256" r:id="rId19"/>
    <p:sldId id="291" r:id="rId20"/>
    <p:sldId id="257" r:id="rId21"/>
    <p:sldId id="29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9" autoAdjust="0"/>
    <p:restoredTop sz="94660"/>
  </p:normalViewPr>
  <p:slideViewPr>
    <p:cSldViewPr snapToGrid="0">
      <p:cViewPr varScale="1">
        <p:scale>
          <a:sx n="145" d="100"/>
          <a:sy n="145" d="100"/>
        </p:scale>
        <p:origin x="200"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806E3-4A99-4DD2-AB85-EF2CB4AA3C20}" type="datetimeFigureOut">
              <a:rPr lang="zh-CN" altLang="en-US" smtClean="0"/>
              <a:t>2020/12/17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28503-D9A2-4F44-B0BD-AAABD112B892}" type="slidenum">
              <a:rPr lang="zh-CN" altLang="en-US" smtClean="0"/>
              <a:t>‹#›</a:t>
            </a:fld>
            <a:endParaRPr lang="zh-CN" altLang="en-US"/>
          </a:p>
        </p:txBody>
      </p:sp>
    </p:spTree>
    <p:extLst>
      <p:ext uri="{BB962C8B-B14F-4D97-AF65-F5344CB8AC3E}">
        <p14:creationId xmlns:p14="http://schemas.microsoft.com/office/powerpoint/2010/main" val="111650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2670C4-24A3-4C32-A1C2-259DBF09214C}" type="slidenum">
              <a:rPr lang="zh-CN" altLang="en-US" smtClean="0"/>
              <a:t>14</a:t>
            </a:fld>
            <a:endParaRPr lang="zh-CN" altLang="en-US"/>
          </a:p>
        </p:txBody>
      </p:sp>
    </p:spTree>
    <p:extLst>
      <p:ext uri="{BB962C8B-B14F-4D97-AF65-F5344CB8AC3E}">
        <p14:creationId xmlns:p14="http://schemas.microsoft.com/office/powerpoint/2010/main" val="426950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B83D6DB-736E-447A-91FB-8E18059BAF4F}" type="datetimeFigureOut">
              <a:rPr lang="zh-CN" altLang="en-US" smtClean="0"/>
              <a:t>2020/12/17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139850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83D6DB-736E-447A-91FB-8E18059BAF4F}" type="datetimeFigureOut">
              <a:rPr lang="zh-CN" altLang="en-US" smtClean="0"/>
              <a:t>2020/12/17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362403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83D6DB-736E-447A-91FB-8E18059BAF4F}" type="datetimeFigureOut">
              <a:rPr lang="zh-CN" altLang="en-US" smtClean="0"/>
              <a:t>2020/12/17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427626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83D6DB-736E-447A-91FB-8E18059BAF4F}" type="datetimeFigureOut">
              <a:rPr lang="zh-CN" altLang="en-US" smtClean="0"/>
              <a:t>2020/12/17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4271122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B83D6DB-736E-447A-91FB-8E18059BAF4F}" type="datetimeFigureOut">
              <a:rPr lang="zh-CN" altLang="en-US" smtClean="0"/>
              <a:t>2020/12/17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289196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83D6DB-736E-447A-91FB-8E18059BAF4F}" type="datetimeFigureOut">
              <a:rPr lang="zh-CN" altLang="en-US" smtClean="0"/>
              <a:t>2020/12/17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218663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83D6DB-736E-447A-91FB-8E18059BAF4F}" type="datetimeFigureOut">
              <a:rPr lang="zh-CN" altLang="en-US" smtClean="0"/>
              <a:t>2020/12/17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3406282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83D6DB-736E-447A-91FB-8E18059BAF4F}" type="datetimeFigureOut">
              <a:rPr lang="zh-CN" altLang="en-US" smtClean="0"/>
              <a:t>2020/12/17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218095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83D6DB-736E-447A-91FB-8E18059BAF4F}" type="datetimeFigureOut">
              <a:rPr lang="zh-CN" altLang="en-US" smtClean="0"/>
              <a:t>2020/12/17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281423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83D6DB-736E-447A-91FB-8E18059BAF4F}" type="datetimeFigureOut">
              <a:rPr lang="zh-CN" altLang="en-US" smtClean="0"/>
              <a:t>2020/12/17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76028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83D6DB-736E-447A-91FB-8E18059BAF4F}" type="datetimeFigureOut">
              <a:rPr lang="zh-CN" altLang="en-US" smtClean="0"/>
              <a:t>2020/12/17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419836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3D6DB-736E-447A-91FB-8E18059BAF4F}" type="datetimeFigureOut">
              <a:rPr lang="zh-CN" altLang="en-US" smtClean="0"/>
              <a:t>2020/12/17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5938D-E1F2-4475-88BF-71CF7CD2AFA8}" type="slidenum">
              <a:rPr lang="zh-CN" altLang="en-US" smtClean="0"/>
              <a:t>‹#›</a:t>
            </a:fld>
            <a:endParaRPr lang="zh-CN" altLang="en-US"/>
          </a:p>
        </p:txBody>
      </p:sp>
    </p:spTree>
    <p:extLst>
      <p:ext uri="{BB962C8B-B14F-4D97-AF65-F5344CB8AC3E}">
        <p14:creationId xmlns:p14="http://schemas.microsoft.com/office/powerpoint/2010/main" val="450741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2AF75-B5B5-A649-A8C4-818244CC95A4}"/>
              </a:ext>
            </a:extLst>
          </p:cNvPr>
          <p:cNvSpPr>
            <a:spLocks noGrp="1"/>
          </p:cNvSpPr>
          <p:nvPr>
            <p:ph type="ctrTitle"/>
          </p:nvPr>
        </p:nvSpPr>
        <p:spPr/>
        <p:txBody>
          <a:bodyPr/>
          <a:lstStyle/>
          <a:p>
            <a:r>
              <a:rPr kumimoji="1" lang="zh-CN" altLang="en-US" dirty="0"/>
              <a:t>科研成果管理系统 </a:t>
            </a:r>
            <a:br>
              <a:rPr kumimoji="1" lang="en-US" altLang="zh-CN" dirty="0"/>
            </a:br>
            <a:r>
              <a:rPr kumimoji="1" lang="zh-CN" altLang="en-US" dirty="0"/>
              <a:t>展示报告</a:t>
            </a:r>
          </a:p>
        </p:txBody>
      </p:sp>
      <p:sp>
        <p:nvSpPr>
          <p:cNvPr id="3" name="副标题 2">
            <a:extLst>
              <a:ext uri="{FF2B5EF4-FFF2-40B4-BE49-F238E27FC236}">
                <a16:creationId xmlns:a16="http://schemas.microsoft.com/office/drawing/2014/main" id="{EA98C027-C251-E349-B408-CB087A18080B}"/>
              </a:ext>
            </a:extLst>
          </p:cNvPr>
          <p:cNvSpPr>
            <a:spLocks noGrp="1"/>
          </p:cNvSpPr>
          <p:nvPr>
            <p:ph type="subTitle" idx="1"/>
          </p:nvPr>
        </p:nvSpPr>
        <p:spPr/>
        <p:txBody>
          <a:bodyPr/>
          <a:lstStyle/>
          <a:p>
            <a:r>
              <a:rPr kumimoji="1" lang="zh-CN" altLang="en-US" dirty="0"/>
              <a:t>崔冠宇、邵宁录、吴丝弦、张晨阳、张配天</a:t>
            </a:r>
          </a:p>
        </p:txBody>
      </p:sp>
    </p:spTree>
    <p:extLst>
      <p:ext uri="{BB962C8B-B14F-4D97-AF65-F5344CB8AC3E}">
        <p14:creationId xmlns:p14="http://schemas.microsoft.com/office/powerpoint/2010/main" val="1012437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2C819-2E77-E54D-8F02-483706426CD3}"/>
              </a:ext>
            </a:extLst>
          </p:cNvPr>
          <p:cNvSpPr>
            <a:spLocks noGrp="1"/>
          </p:cNvSpPr>
          <p:nvPr>
            <p:ph type="title"/>
          </p:nvPr>
        </p:nvSpPr>
        <p:spPr/>
        <p:txBody>
          <a:bodyPr/>
          <a:lstStyle/>
          <a:p>
            <a:r>
              <a:rPr lang="zh-CN" altLang="zh-CN" dirty="0"/>
              <a:t>待审核论文与已审核论文的分区</a:t>
            </a:r>
            <a:endParaRPr kumimoji="1" lang="zh-CN" altLang="en-US" dirty="0"/>
          </a:p>
        </p:txBody>
      </p:sp>
      <p:sp>
        <p:nvSpPr>
          <p:cNvPr id="3" name="内容占位符 2">
            <a:extLst>
              <a:ext uri="{FF2B5EF4-FFF2-40B4-BE49-F238E27FC236}">
                <a16:creationId xmlns:a16="http://schemas.microsoft.com/office/drawing/2014/main" id="{BBF9715A-1EA4-5043-B1CC-54A32AF63A66}"/>
              </a:ext>
            </a:extLst>
          </p:cNvPr>
          <p:cNvSpPr>
            <a:spLocks noGrp="1"/>
          </p:cNvSpPr>
          <p:nvPr>
            <p:ph idx="1"/>
          </p:nvPr>
        </p:nvSpPr>
        <p:spPr/>
        <p:txBody>
          <a:bodyPr>
            <a:normAutofit/>
          </a:bodyPr>
          <a:lstStyle/>
          <a:p>
            <a:r>
              <a:rPr lang="zh-CN" altLang="en-US" dirty="0"/>
              <a:t>待审核论文：教师提交的论文，等待审核，</a:t>
            </a:r>
            <a:r>
              <a:rPr lang="zh-CN" altLang="zh-CN" dirty="0"/>
              <a:t>通常需要反复修改、删除或是重新上传。</a:t>
            </a:r>
            <a:r>
              <a:rPr lang="zh-CN" altLang="en-US" dirty="0"/>
              <a:t>易变的，存取频率高的数据。</a:t>
            </a:r>
            <a:endParaRPr lang="en-US" altLang="zh-CN" dirty="0"/>
          </a:p>
          <a:p>
            <a:r>
              <a:rPr lang="zh-CN" altLang="en-US" dirty="0"/>
              <a:t>已审核论文：</a:t>
            </a:r>
            <a:r>
              <a:rPr lang="zh-CN" altLang="zh-CN" dirty="0"/>
              <a:t>管理员审核过的论文，几乎不再进行修改</a:t>
            </a:r>
            <a:r>
              <a:rPr lang="zh-CN" altLang="en-US" dirty="0"/>
              <a:t>。稳定的，存储频率低的数据。</a:t>
            </a:r>
            <a:endParaRPr lang="en-US" altLang="zh-CN" dirty="0"/>
          </a:p>
          <a:p>
            <a:r>
              <a:rPr lang="zh-CN" altLang="zh-CN" dirty="0"/>
              <a:t>分区存储</a:t>
            </a:r>
            <a:r>
              <a:rPr lang="zh-CN" altLang="en-US" dirty="0"/>
              <a:t>：</a:t>
            </a:r>
            <a:r>
              <a:rPr lang="zh-CN" altLang="zh-CN" dirty="0"/>
              <a:t>已审核论文的信息存储在</a:t>
            </a:r>
            <a:r>
              <a:rPr lang="en-US" altLang="zh-CN" dirty="0"/>
              <a:t>Paper</a:t>
            </a:r>
            <a:r>
              <a:rPr lang="zh-CN" altLang="zh-CN" dirty="0"/>
              <a:t>表和</a:t>
            </a:r>
            <a:r>
              <a:rPr lang="en-US" altLang="zh-CN" dirty="0"/>
              <a:t>PA</a:t>
            </a:r>
            <a:r>
              <a:rPr lang="zh-CN" altLang="zh-CN" dirty="0"/>
              <a:t>表中，待审核论文的信息存储在</a:t>
            </a:r>
            <a:r>
              <a:rPr lang="en-US" altLang="zh-CN" dirty="0"/>
              <a:t>tmpPaper</a:t>
            </a:r>
            <a:r>
              <a:rPr lang="zh-CN" altLang="zh-CN" dirty="0"/>
              <a:t>和</a:t>
            </a:r>
            <a:r>
              <a:rPr lang="en-US" altLang="zh-CN" dirty="0" err="1"/>
              <a:t>tmpPA</a:t>
            </a:r>
            <a:r>
              <a:rPr lang="zh-CN" altLang="zh-CN" dirty="0"/>
              <a:t>表中。</a:t>
            </a:r>
            <a:endParaRPr lang="en-US" altLang="zh-CN" dirty="0"/>
          </a:p>
          <a:p>
            <a:r>
              <a:rPr lang="zh-CN" altLang="en-US" dirty="0"/>
              <a:t>分区效果：</a:t>
            </a:r>
            <a:endParaRPr lang="en-US" altLang="zh-CN" dirty="0"/>
          </a:p>
          <a:p>
            <a:pPr lvl="1"/>
            <a:r>
              <a:rPr lang="zh-CN" altLang="zh-CN" dirty="0"/>
              <a:t>保证数据的正确性</a:t>
            </a:r>
            <a:endParaRPr lang="en-US" altLang="zh-CN" dirty="0"/>
          </a:p>
          <a:p>
            <a:pPr lvl="1"/>
            <a:r>
              <a:rPr lang="zh-CN" altLang="zh-CN" dirty="0"/>
              <a:t>减少正式表中数据的频繁修改</a:t>
            </a:r>
            <a:endParaRPr lang="en-US" altLang="zh-CN" dirty="0"/>
          </a:p>
          <a:p>
            <a:pPr lvl="1"/>
            <a:r>
              <a:rPr lang="zh-CN" altLang="en-US" dirty="0"/>
              <a:t>提高数据库的存取效率</a:t>
            </a:r>
            <a:endParaRPr lang="zh-CN" altLang="zh-CN" dirty="0"/>
          </a:p>
          <a:p>
            <a:endParaRPr kumimoji="1" lang="zh-CN" altLang="en-US" dirty="0"/>
          </a:p>
        </p:txBody>
      </p:sp>
    </p:spTree>
    <p:extLst>
      <p:ext uri="{BB962C8B-B14F-4D97-AF65-F5344CB8AC3E}">
        <p14:creationId xmlns:p14="http://schemas.microsoft.com/office/powerpoint/2010/main" val="2282113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517900" y="2484567"/>
            <a:ext cx="10515600" cy="4351338"/>
          </a:xfrm>
        </p:spPr>
        <p:txBody>
          <a:bodyPr>
            <a:normAutofit/>
          </a:bodyPr>
          <a:lstStyle/>
          <a:p>
            <a:pPr marL="0" indent="0">
              <a:buNone/>
            </a:pPr>
            <a:r>
              <a:rPr lang="en-US" altLang="zh-CN" sz="6000" dirty="0"/>
              <a:t>3</a:t>
            </a:r>
            <a:r>
              <a:rPr lang="zh-CN" altLang="en-US" sz="6000" dirty="0"/>
              <a:t>、系统设计</a:t>
            </a:r>
            <a:endParaRPr lang="en-US" altLang="zh-CN" sz="6000" dirty="0"/>
          </a:p>
          <a:p>
            <a:pPr marL="0" indent="0">
              <a:buNone/>
            </a:pPr>
            <a:r>
              <a:rPr lang="en-US" altLang="zh-CN" sz="4400" dirty="0"/>
              <a:t>——</a:t>
            </a:r>
            <a:r>
              <a:rPr lang="zh-CN" altLang="en-US" sz="4400" dirty="0"/>
              <a:t>后端原理</a:t>
            </a:r>
            <a:r>
              <a:rPr lang="en-US" altLang="zh-CN" sz="4400" dirty="0"/>
              <a:t> </a:t>
            </a:r>
            <a:endParaRPr lang="zh-CN" altLang="en-US" sz="4400" dirty="0"/>
          </a:p>
        </p:txBody>
      </p:sp>
    </p:spTree>
    <p:extLst>
      <p:ext uri="{BB962C8B-B14F-4D97-AF65-F5344CB8AC3E}">
        <p14:creationId xmlns:p14="http://schemas.microsoft.com/office/powerpoint/2010/main" val="1737940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4FBBC-8DF0-472F-A40A-55F70C3C3FF1}"/>
              </a:ext>
            </a:extLst>
          </p:cNvPr>
          <p:cNvSpPr>
            <a:spLocks noGrp="1"/>
          </p:cNvSpPr>
          <p:nvPr>
            <p:ph type="ctrTitle"/>
          </p:nvPr>
        </p:nvSpPr>
        <p:spPr>
          <a:xfrm>
            <a:off x="1524000" y="901385"/>
            <a:ext cx="9144000" cy="958149"/>
          </a:xfrm>
        </p:spPr>
        <p:txBody>
          <a:bodyPr/>
          <a:lstStyle/>
          <a:p>
            <a:r>
              <a:rPr lang="en-US" altLang="zh-CN" dirty="0"/>
              <a:t>Django</a:t>
            </a:r>
            <a:r>
              <a:rPr lang="zh-CN" altLang="en-US" dirty="0"/>
              <a:t>后端</a:t>
            </a:r>
          </a:p>
        </p:txBody>
      </p:sp>
      <p:sp>
        <p:nvSpPr>
          <p:cNvPr id="4" name="内容占位符 2">
            <a:extLst>
              <a:ext uri="{FF2B5EF4-FFF2-40B4-BE49-F238E27FC236}">
                <a16:creationId xmlns:a16="http://schemas.microsoft.com/office/drawing/2014/main" id="{AC7AD458-AE4F-41B1-9EB2-9507B7503D2D}"/>
              </a:ext>
            </a:extLst>
          </p:cNvPr>
          <p:cNvSpPr txBox="1">
            <a:spLocks/>
          </p:cNvSpPr>
          <p:nvPr/>
        </p:nvSpPr>
        <p:spPr>
          <a:xfrm>
            <a:off x="3932717" y="2476964"/>
            <a:ext cx="4326565" cy="39088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gn="just">
              <a:buFont typeface="Arial" panose="020B0604020202020204" pitchFamily="34" charset="0"/>
              <a:buChar char="•"/>
            </a:pPr>
            <a:r>
              <a:rPr lang="zh-CN" altLang="en-US" sz="4000" dirty="0"/>
              <a:t>前后端串联模块</a:t>
            </a:r>
            <a:endParaRPr lang="en-US" altLang="zh-CN" sz="4000" dirty="0"/>
          </a:p>
          <a:p>
            <a:pPr marL="571500" indent="-571500" algn="just">
              <a:buFont typeface="Arial" panose="020B0604020202020204" pitchFamily="34" charset="0"/>
              <a:buChar char="•"/>
            </a:pPr>
            <a:r>
              <a:rPr lang="zh-CN" altLang="en-US" sz="4000" dirty="0"/>
              <a:t>后端逻辑模块</a:t>
            </a:r>
            <a:endParaRPr lang="en-US" altLang="zh-CN" sz="4000" dirty="0"/>
          </a:p>
          <a:p>
            <a:pPr marL="571500" indent="-571500" algn="just">
              <a:buFont typeface="Arial" panose="020B0604020202020204" pitchFamily="34" charset="0"/>
              <a:buChar char="•"/>
            </a:pPr>
            <a:r>
              <a:rPr lang="zh-CN" altLang="en-US" sz="4000" dirty="0"/>
              <a:t>用户模块</a:t>
            </a:r>
            <a:endParaRPr lang="en-US" altLang="zh-CN" sz="4000" dirty="0"/>
          </a:p>
          <a:p>
            <a:pPr marL="571500" indent="-571500" algn="just">
              <a:buFont typeface="Arial" panose="020B0604020202020204" pitchFamily="34" charset="0"/>
              <a:buChar char="•"/>
            </a:pPr>
            <a:r>
              <a:rPr lang="zh-CN" altLang="en-US" sz="4000" dirty="0"/>
              <a:t>数据库模块</a:t>
            </a:r>
            <a:endParaRPr lang="en-US" altLang="zh-CN" sz="4000" dirty="0"/>
          </a:p>
        </p:txBody>
      </p:sp>
    </p:spTree>
    <p:extLst>
      <p:ext uri="{BB962C8B-B14F-4D97-AF65-F5344CB8AC3E}">
        <p14:creationId xmlns:p14="http://schemas.microsoft.com/office/powerpoint/2010/main" val="3304057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5D28B-6E3F-4090-A260-214229503DF1}"/>
              </a:ext>
            </a:extLst>
          </p:cNvPr>
          <p:cNvSpPr>
            <a:spLocks noGrp="1"/>
          </p:cNvSpPr>
          <p:nvPr>
            <p:ph type="title"/>
          </p:nvPr>
        </p:nvSpPr>
        <p:spPr>
          <a:xfrm>
            <a:off x="432834" y="0"/>
            <a:ext cx="10515600" cy="1325563"/>
          </a:xfrm>
        </p:spPr>
        <p:txBody>
          <a:bodyPr>
            <a:normAutofit/>
          </a:bodyPr>
          <a:lstStyle/>
          <a:p>
            <a:r>
              <a:rPr lang="zh-CN" altLang="en-US" sz="4800" b="1" dirty="0"/>
              <a:t>前后端串连模块   </a:t>
            </a:r>
          </a:p>
        </p:txBody>
      </p:sp>
      <p:sp>
        <p:nvSpPr>
          <p:cNvPr id="3" name="内容占位符 2">
            <a:extLst>
              <a:ext uri="{FF2B5EF4-FFF2-40B4-BE49-F238E27FC236}">
                <a16:creationId xmlns:a16="http://schemas.microsoft.com/office/drawing/2014/main" id="{B7EF2E3F-F83F-4643-96C5-CEE68E1DA5D8}"/>
              </a:ext>
            </a:extLst>
          </p:cNvPr>
          <p:cNvSpPr>
            <a:spLocks noGrp="1"/>
          </p:cNvSpPr>
          <p:nvPr>
            <p:ph idx="1"/>
          </p:nvPr>
        </p:nvSpPr>
        <p:spPr>
          <a:xfrm>
            <a:off x="776397" y="1558131"/>
            <a:ext cx="11007799" cy="4956083"/>
          </a:xfrm>
        </p:spPr>
        <p:txBody>
          <a:bodyPr>
            <a:normAutofit/>
          </a:bodyPr>
          <a:lstStyle/>
          <a:p>
            <a:r>
              <a:rPr lang="zh-CN" altLang="en-US" dirty="0"/>
              <a:t>前端</a:t>
            </a:r>
            <a:r>
              <a:rPr lang="en-US" altLang="zh-CN" dirty="0"/>
              <a:t>-&gt;</a:t>
            </a:r>
            <a:r>
              <a:rPr lang="zh-CN" altLang="en-US" dirty="0"/>
              <a:t>后端</a:t>
            </a:r>
            <a:endParaRPr lang="en-US" altLang="zh-CN" dirty="0"/>
          </a:p>
          <a:p>
            <a:endParaRPr lang="en-US" altLang="zh-CN" sz="200" dirty="0"/>
          </a:p>
          <a:p>
            <a:pPr lvl="1"/>
            <a:r>
              <a:rPr lang="zh-CN" altLang="en-US" dirty="0"/>
              <a:t>使用</a:t>
            </a:r>
            <a:r>
              <a:rPr lang="en-US" altLang="zh-CN" dirty="0" err="1"/>
              <a:t>url</a:t>
            </a:r>
            <a:r>
              <a:rPr lang="zh-CN" altLang="en-US" dirty="0"/>
              <a:t>传输信息</a:t>
            </a:r>
            <a:endParaRPr lang="en-US" altLang="zh-CN" dirty="0"/>
          </a:p>
          <a:p>
            <a:pPr lvl="2"/>
            <a:r>
              <a:rPr lang="zh-CN" altLang="en-US" dirty="0"/>
              <a:t>查看详情 </a:t>
            </a:r>
            <a:r>
              <a:rPr lang="en-US" altLang="zh-CN" dirty="0"/>
              <a:t>detail/1</a:t>
            </a:r>
          </a:p>
          <a:p>
            <a:pPr lvl="1"/>
            <a:r>
              <a:rPr lang="zh-CN" altLang="en-US" dirty="0"/>
              <a:t>使用</a:t>
            </a:r>
            <a:r>
              <a:rPr lang="en-US" altLang="zh-CN" dirty="0"/>
              <a:t>Form</a:t>
            </a:r>
            <a:r>
              <a:rPr lang="zh-CN" altLang="en-US" dirty="0"/>
              <a:t>传输</a:t>
            </a:r>
            <a:endParaRPr lang="en-US" altLang="zh-CN" dirty="0"/>
          </a:p>
          <a:p>
            <a:pPr lvl="2"/>
            <a:r>
              <a:rPr lang="zh-CN" altLang="en-US" dirty="0"/>
              <a:t>下载</a:t>
            </a:r>
            <a:r>
              <a:rPr lang="en-US" altLang="zh-CN" dirty="0"/>
              <a:t>/</a:t>
            </a:r>
            <a:r>
              <a:rPr lang="zh-CN" altLang="en-US" dirty="0"/>
              <a:t>导出文件</a:t>
            </a:r>
            <a:endParaRPr lang="en-US" altLang="zh-CN" dirty="0"/>
          </a:p>
          <a:p>
            <a:pPr lvl="1"/>
            <a:r>
              <a:rPr lang="zh-CN" altLang="en-US" dirty="0"/>
              <a:t>使用</a:t>
            </a:r>
            <a:r>
              <a:rPr lang="en-US" altLang="zh-CN" dirty="0"/>
              <a:t>jQuery</a:t>
            </a:r>
            <a:r>
              <a:rPr lang="zh-CN" altLang="en-US" dirty="0"/>
              <a:t>从</a:t>
            </a:r>
            <a:r>
              <a:rPr lang="en-US" altLang="zh-CN" dirty="0"/>
              <a:t>html</a:t>
            </a:r>
            <a:r>
              <a:rPr lang="zh-CN" altLang="en-US" dirty="0"/>
              <a:t>中抓取用户填充的内容</a:t>
            </a:r>
            <a:r>
              <a:rPr lang="en-US" altLang="zh-CN" dirty="0"/>
              <a:t>, </a:t>
            </a:r>
            <a:r>
              <a:rPr lang="zh-CN" altLang="en-US" dirty="0"/>
              <a:t>使用</a:t>
            </a:r>
            <a:r>
              <a:rPr lang="en-US" altLang="zh-CN" dirty="0"/>
              <a:t>ajax</a:t>
            </a:r>
            <a:r>
              <a:rPr lang="zh-CN" altLang="en-US" dirty="0"/>
              <a:t>将数据从前端传输回后端</a:t>
            </a:r>
            <a:endParaRPr lang="en-US" altLang="zh-CN" dirty="0"/>
          </a:p>
          <a:p>
            <a:pPr lvl="2"/>
            <a:r>
              <a:rPr lang="zh-CN" altLang="en-US" dirty="0"/>
              <a:t>相应查询等按钮、自动补全</a:t>
            </a:r>
            <a:endParaRPr lang="en-US" altLang="zh-CN" dirty="0"/>
          </a:p>
          <a:p>
            <a:endParaRPr lang="en-US" altLang="zh-CN" sz="400" dirty="0"/>
          </a:p>
          <a:p>
            <a:r>
              <a:rPr lang="zh-CN" altLang="en-US" dirty="0"/>
              <a:t>后端</a:t>
            </a:r>
            <a:r>
              <a:rPr lang="en-US" altLang="zh-CN" dirty="0"/>
              <a:t>-&gt;</a:t>
            </a:r>
            <a:r>
              <a:rPr lang="zh-CN" altLang="en-US" dirty="0"/>
              <a:t>前端</a:t>
            </a:r>
            <a:endParaRPr lang="en-US" altLang="zh-CN" dirty="0"/>
          </a:p>
          <a:p>
            <a:pPr lvl="1"/>
            <a:r>
              <a:rPr lang="zh-CN" altLang="en-US" dirty="0"/>
              <a:t>使用</a:t>
            </a:r>
            <a:r>
              <a:rPr lang="en-US" altLang="zh-CN" dirty="0"/>
              <a:t>render()</a:t>
            </a:r>
            <a:r>
              <a:rPr lang="zh-CN" altLang="en-US" dirty="0"/>
              <a:t>加载</a:t>
            </a:r>
            <a:r>
              <a:rPr lang="en-US" altLang="zh-CN" dirty="0"/>
              <a:t>html</a:t>
            </a:r>
            <a:r>
              <a:rPr lang="zh-CN" altLang="en-US" dirty="0"/>
              <a:t>模板</a:t>
            </a:r>
            <a:r>
              <a:rPr lang="en-US" altLang="zh-CN" dirty="0"/>
              <a:t>, </a:t>
            </a:r>
            <a:r>
              <a:rPr lang="zh-CN" altLang="en-US" dirty="0"/>
              <a:t>在前段页面直接读取函数中的变量</a:t>
            </a:r>
            <a:endParaRPr lang="en-US" altLang="zh-CN" dirty="0"/>
          </a:p>
          <a:p>
            <a:pPr lvl="1"/>
            <a:r>
              <a:rPr lang="zh-CN" altLang="en-US" dirty="0"/>
              <a:t>使用</a:t>
            </a:r>
            <a:r>
              <a:rPr lang="en-US" altLang="zh-CN" dirty="0"/>
              <a:t>ajax</a:t>
            </a:r>
            <a:r>
              <a:rPr lang="zh-CN" altLang="en-US" dirty="0"/>
              <a:t>的</a:t>
            </a:r>
            <a:r>
              <a:rPr lang="en-US" altLang="zh-CN" dirty="0"/>
              <a:t>success</a:t>
            </a:r>
            <a:r>
              <a:rPr lang="zh-CN" altLang="en-US" dirty="0"/>
              <a:t>和</a:t>
            </a:r>
            <a:r>
              <a:rPr lang="en-US" altLang="zh-CN" dirty="0"/>
              <a:t>error</a:t>
            </a:r>
            <a:r>
              <a:rPr lang="zh-CN" altLang="en-US" dirty="0"/>
              <a:t>的触发函数完成页面跳转等逻辑</a:t>
            </a:r>
            <a:endParaRPr lang="en-US" altLang="zh-CN" dirty="0"/>
          </a:p>
          <a:p>
            <a:pPr lvl="1"/>
            <a:r>
              <a:rPr lang="zh-CN" altLang="en-US" dirty="0"/>
              <a:t>使用</a:t>
            </a:r>
            <a:r>
              <a:rPr lang="en-US" altLang="zh-CN" dirty="0" err="1"/>
              <a:t>js</a:t>
            </a:r>
            <a:r>
              <a:rPr lang="zh-CN" altLang="en-US" dirty="0"/>
              <a:t>表格插件</a:t>
            </a:r>
            <a:r>
              <a:rPr lang="en-US" altLang="zh-CN" dirty="0"/>
              <a:t>, </a:t>
            </a:r>
            <a:r>
              <a:rPr lang="zh-CN" altLang="en-US" dirty="0"/>
              <a:t>美化前端同时支持更丰富的功能</a:t>
            </a:r>
          </a:p>
        </p:txBody>
      </p:sp>
    </p:spTree>
    <p:extLst>
      <p:ext uri="{BB962C8B-B14F-4D97-AF65-F5344CB8AC3E}">
        <p14:creationId xmlns:p14="http://schemas.microsoft.com/office/powerpoint/2010/main" val="2274701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225E285-433D-4BE6-BB3B-E8427E001314}"/>
              </a:ext>
            </a:extLst>
          </p:cNvPr>
          <p:cNvSpPr>
            <a:spLocks noGrp="1"/>
          </p:cNvSpPr>
          <p:nvPr>
            <p:ph idx="1"/>
          </p:nvPr>
        </p:nvSpPr>
        <p:spPr>
          <a:xfrm>
            <a:off x="838200" y="1541758"/>
            <a:ext cx="10515600" cy="5316242"/>
          </a:xfrm>
        </p:spPr>
        <p:txBody>
          <a:bodyPr>
            <a:normAutofit/>
          </a:bodyPr>
          <a:lstStyle/>
          <a:p>
            <a:r>
              <a:rPr lang="zh-CN" altLang="en-US" dirty="0"/>
              <a:t>使用</a:t>
            </a:r>
            <a:r>
              <a:rPr lang="en-US" altLang="zh-CN" dirty="0" err="1"/>
              <a:t>django</a:t>
            </a:r>
            <a:r>
              <a:rPr lang="zh-CN" altLang="en-US" dirty="0"/>
              <a:t>的</a:t>
            </a:r>
            <a:r>
              <a:rPr lang="en-US" altLang="zh-CN" dirty="0"/>
              <a:t>MVT</a:t>
            </a:r>
            <a:r>
              <a:rPr lang="zh-CN" altLang="en-US" dirty="0"/>
              <a:t>框架</a:t>
            </a:r>
            <a:r>
              <a:rPr lang="en-US" altLang="zh-CN" dirty="0"/>
              <a:t>, </a:t>
            </a:r>
            <a:r>
              <a:rPr lang="zh-CN" altLang="en-US" dirty="0"/>
              <a:t>完成对</a:t>
            </a:r>
            <a:r>
              <a:rPr lang="en-US" altLang="zh-CN" dirty="0" err="1"/>
              <a:t>url</a:t>
            </a:r>
            <a:r>
              <a:rPr lang="zh-CN" altLang="en-US" dirty="0"/>
              <a:t>、响应函数、</a:t>
            </a:r>
            <a:r>
              <a:rPr lang="en-US" altLang="zh-CN" dirty="0"/>
              <a:t>html</a:t>
            </a:r>
            <a:r>
              <a:rPr lang="zh-CN" altLang="en-US" dirty="0"/>
              <a:t>模板页面加载的设置及分配</a:t>
            </a:r>
            <a:r>
              <a:rPr lang="en-US" altLang="zh-CN" dirty="0"/>
              <a:t>, </a:t>
            </a:r>
            <a:r>
              <a:rPr lang="zh-CN" altLang="en-US" dirty="0"/>
              <a:t>完成前后端任务分离</a:t>
            </a:r>
            <a:endParaRPr lang="en-US" altLang="zh-CN" dirty="0"/>
          </a:p>
          <a:p>
            <a:pPr lvl="1"/>
            <a:endParaRPr lang="en-US" altLang="zh-CN" dirty="0"/>
          </a:p>
          <a:p>
            <a:pPr lvl="1"/>
            <a:r>
              <a:rPr lang="zh-CN" altLang="en-US" dirty="0"/>
              <a:t>设计页面级别的</a:t>
            </a:r>
            <a:r>
              <a:rPr lang="en-US" altLang="zh-CN" dirty="0" err="1"/>
              <a:t>url</a:t>
            </a:r>
            <a:r>
              <a:rPr lang="zh-CN" altLang="en-US" dirty="0"/>
              <a:t>及响应函数</a:t>
            </a:r>
            <a:endParaRPr lang="en-US" altLang="zh-CN" dirty="0"/>
          </a:p>
          <a:p>
            <a:pPr lvl="2"/>
            <a:r>
              <a:rPr lang="zh-CN" altLang="en-US" dirty="0"/>
              <a:t>未登录首页</a:t>
            </a:r>
            <a:r>
              <a:rPr lang="en-US" altLang="zh-CN" dirty="0"/>
              <a:t>index\</a:t>
            </a:r>
            <a:r>
              <a:rPr lang="zh-CN" altLang="en-US" dirty="0"/>
              <a:t>、登录首页</a:t>
            </a:r>
            <a:r>
              <a:rPr lang="en-US" altLang="zh-CN" dirty="0"/>
              <a:t>home\</a:t>
            </a:r>
            <a:r>
              <a:rPr lang="zh-CN" altLang="en-US" dirty="0"/>
              <a:t>、插入页</a:t>
            </a:r>
            <a:r>
              <a:rPr lang="en-US" altLang="zh-CN" dirty="0"/>
              <a:t>insert\</a:t>
            </a:r>
            <a:r>
              <a:rPr lang="zh-CN" altLang="en-US" dirty="0"/>
              <a:t>、查询页</a:t>
            </a:r>
            <a:r>
              <a:rPr lang="en-US" altLang="zh-CN" dirty="0"/>
              <a:t>query\</a:t>
            </a:r>
            <a:r>
              <a:rPr lang="zh-CN" altLang="en-US" dirty="0"/>
              <a:t>、详情页</a:t>
            </a:r>
            <a:r>
              <a:rPr lang="en-US" altLang="zh-CN" dirty="0"/>
              <a:t>detail\</a:t>
            </a:r>
            <a:r>
              <a:rPr lang="zh-CN" altLang="en-US" dirty="0"/>
              <a:t>修改页</a:t>
            </a:r>
            <a:r>
              <a:rPr lang="en-US" altLang="zh-CN" dirty="0"/>
              <a:t>modify\</a:t>
            </a:r>
            <a:r>
              <a:rPr lang="zh-CN" altLang="en-US" dirty="0"/>
              <a:t>、审核页</a:t>
            </a:r>
            <a:r>
              <a:rPr lang="en-US" altLang="zh-CN" dirty="0"/>
              <a:t>check\</a:t>
            </a:r>
          </a:p>
          <a:p>
            <a:pPr lvl="1"/>
            <a:endParaRPr lang="en-US" altLang="zh-CN" dirty="0"/>
          </a:p>
          <a:p>
            <a:pPr lvl="1"/>
            <a:r>
              <a:rPr lang="zh-CN" altLang="en-US" dirty="0"/>
              <a:t>设计</a:t>
            </a:r>
            <a:r>
              <a:rPr lang="en-US" altLang="zh-CN" dirty="0" err="1"/>
              <a:t>api</a:t>
            </a:r>
            <a:r>
              <a:rPr lang="zh-CN" altLang="en-US" dirty="0"/>
              <a:t>级别的</a:t>
            </a:r>
            <a:r>
              <a:rPr lang="en-US" altLang="zh-CN" dirty="0" err="1"/>
              <a:t>url</a:t>
            </a:r>
            <a:r>
              <a:rPr lang="zh-CN" altLang="en-US" dirty="0"/>
              <a:t>及响应函数</a:t>
            </a:r>
            <a:endParaRPr lang="en-US" altLang="zh-CN" dirty="0"/>
          </a:p>
          <a:p>
            <a:pPr lvl="2"/>
            <a:r>
              <a:rPr lang="zh-CN" altLang="en-US" dirty="0"/>
              <a:t>获取验证码</a:t>
            </a:r>
            <a:r>
              <a:rPr lang="en-US" altLang="zh-CN" dirty="0" err="1"/>
              <a:t>get_code</a:t>
            </a:r>
            <a:r>
              <a:rPr lang="en-US" altLang="zh-CN" dirty="0"/>
              <a:t>\</a:t>
            </a:r>
            <a:r>
              <a:rPr lang="zh-CN" altLang="en-US" dirty="0"/>
              <a:t>、下载论文</a:t>
            </a:r>
            <a:r>
              <a:rPr lang="en-US" altLang="zh-CN" dirty="0"/>
              <a:t>download\</a:t>
            </a:r>
            <a:r>
              <a:rPr lang="zh-CN" altLang="en-US" dirty="0"/>
              <a:t> 、导出论文信息</a:t>
            </a:r>
            <a:r>
              <a:rPr lang="en-US" altLang="zh-CN" dirty="0"/>
              <a:t>export\</a:t>
            </a:r>
            <a:r>
              <a:rPr lang="zh-CN" altLang="en-US" dirty="0"/>
              <a:t>、下拉框</a:t>
            </a:r>
            <a:r>
              <a:rPr lang="en-US" altLang="zh-CN" dirty="0" err="1"/>
              <a:t>dropbox</a:t>
            </a:r>
            <a:r>
              <a:rPr lang="en-US" altLang="zh-CN" dirty="0"/>
              <a:t>\</a:t>
            </a:r>
            <a:r>
              <a:rPr lang="zh-CN" altLang="en-US" dirty="0"/>
              <a:t> 、修改密码</a:t>
            </a:r>
            <a:r>
              <a:rPr lang="en-US" altLang="zh-CN" dirty="0" err="1"/>
              <a:t>set_password</a:t>
            </a:r>
            <a:r>
              <a:rPr lang="en-US" altLang="zh-CN" dirty="0"/>
              <a:t>\</a:t>
            </a:r>
          </a:p>
          <a:p>
            <a:pPr lvl="1"/>
            <a:endParaRPr lang="en-US" altLang="zh-CN" sz="1200" dirty="0"/>
          </a:p>
          <a:p>
            <a:pPr lvl="1"/>
            <a:r>
              <a:rPr lang="zh-CN" altLang="en-US" dirty="0"/>
              <a:t>同一个函数</a:t>
            </a:r>
            <a:r>
              <a:rPr lang="en-US" altLang="zh-CN" dirty="0"/>
              <a:t>, </a:t>
            </a:r>
            <a:r>
              <a:rPr lang="zh-CN" altLang="en-US" dirty="0"/>
              <a:t>响应</a:t>
            </a:r>
            <a:r>
              <a:rPr lang="en-US" altLang="zh-CN" dirty="0"/>
              <a:t>post</a:t>
            </a:r>
            <a:r>
              <a:rPr lang="zh-CN" altLang="en-US" dirty="0"/>
              <a:t>请求或者加载页面</a:t>
            </a:r>
            <a:endParaRPr lang="en-US" altLang="zh-CN" dirty="0"/>
          </a:p>
          <a:p>
            <a:pPr lvl="2"/>
            <a:endParaRPr lang="zh-CN" altLang="en-US" dirty="0"/>
          </a:p>
        </p:txBody>
      </p:sp>
      <p:sp>
        <p:nvSpPr>
          <p:cNvPr id="4" name="标题 1">
            <a:extLst>
              <a:ext uri="{FF2B5EF4-FFF2-40B4-BE49-F238E27FC236}">
                <a16:creationId xmlns:a16="http://schemas.microsoft.com/office/drawing/2014/main" id="{6AEECD50-4265-4748-8E64-3CBEC294E855}"/>
              </a:ext>
            </a:extLst>
          </p:cNvPr>
          <p:cNvSpPr>
            <a:spLocks noGrp="1"/>
          </p:cNvSpPr>
          <p:nvPr>
            <p:ph type="title"/>
          </p:nvPr>
        </p:nvSpPr>
        <p:spPr>
          <a:xfrm>
            <a:off x="432834" y="0"/>
            <a:ext cx="10515600" cy="1325563"/>
          </a:xfrm>
        </p:spPr>
        <p:txBody>
          <a:bodyPr>
            <a:normAutofit/>
          </a:bodyPr>
          <a:lstStyle/>
          <a:p>
            <a:r>
              <a:rPr lang="zh-CN" altLang="en-US" sz="4800" b="1" dirty="0"/>
              <a:t>后端逻辑模块   </a:t>
            </a:r>
          </a:p>
        </p:txBody>
      </p:sp>
    </p:spTree>
    <p:extLst>
      <p:ext uri="{BB962C8B-B14F-4D97-AF65-F5344CB8AC3E}">
        <p14:creationId xmlns:p14="http://schemas.microsoft.com/office/powerpoint/2010/main" val="988907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C9789-43D6-41B8-B8FA-9489B846CD34}"/>
              </a:ext>
            </a:extLst>
          </p:cNvPr>
          <p:cNvSpPr>
            <a:spLocks noGrp="1"/>
          </p:cNvSpPr>
          <p:nvPr>
            <p:ph type="title"/>
          </p:nvPr>
        </p:nvSpPr>
        <p:spPr>
          <a:xfrm>
            <a:off x="419100" y="0"/>
            <a:ext cx="10515600" cy="1325563"/>
          </a:xfrm>
        </p:spPr>
        <p:txBody>
          <a:bodyPr>
            <a:normAutofit/>
          </a:bodyPr>
          <a:lstStyle/>
          <a:p>
            <a:r>
              <a:rPr lang="zh-CN" altLang="en-US" sz="4800" b="1" dirty="0"/>
              <a:t>用户模块</a:t>
            </a:r>
            <a:endParaRPr lang="zh-CN" altLang="en-US" sz="4800" dirty="0"/>
          </a:p>
        </p:txBody>
      </p:sp>
      <p:sp>
        <p:nvSpPr>
          <p:cNvPr id="3" name="内容占位符 2">
            <a:extLst>
              <a:ext uri="{FF2B5EF4-FFF2-40B4-BE49-F238E27FC236}">
                <a16:creationId xmlns:a16="http://schemas.microsoft.com/office/drawing/2014/main" id="{E56A20D2-DC26-4443-B1C8-FD6EFC2D7256}"/>
              </a:ext>
            </a:extLst>
          </p:cNvPr>
          <p:cNvSpPr>
            <a:spLocks noGrp="1"/>
          </p:cNvSpPr>
          <p:nvPr>
            <p:ph idx="1"/>
          </p:nvPr>
        </p:nvSpPr>
        <p:spPr>
          <a:xfrm>
            <a:off x="603398" y="1587870"/>
            <a:ext cx="11353800" cy="5479016"/>
          </a:xfrm>
        </p:spPr>
        <p:txBody>
          <a:bodyPr>
            <a:normAutofit/>
          </a:bodyPr>
          <a:lstStyle/>
          <a:p>
            <a:r>
              <a:rPr lang="zh-CN" altLang="en-US" dirty="0"/>
              <a:t>使用</a:t>
            </a:r>
            <a:r>
              <a:rPr lang="en-US" altLang="zh-CN" dirty="0" err="1"/>
              <a:t>django</a:t>
            </a:r>
            <a:r>
              <a:rPr lang="zh-CN" altLang="en-US" dirty="0"/>
              <a:t>自带的</a:t>
            </a:r>
            <a:r>
              <a:rPr lang="en-US" altLang="zh-CN" dirty="0"/>
              <a:t>user</a:t>
            </a:r>
            <a:r>
              <a:rPr lang="zh-CN" altLang="en-US" dirty="0"/>
              <a:t>模块进行用户管理</a:t>
            </a:r>
            <a:endParaRPr lang="en-US" altLang="zh-CN" dirty="0"/>
          </a:p>
          <a:p>
            <a:pPr lvl="1"/>
            <a:endParaRPr lang="en-US" altLang="zh-CN" dirty="0"/>
          </a:p>
          <a:p>
            <a:pPr lvl="1"/>
            <a:r>
              <a:rPr lang="zh-CN" altLang="en-US" dirty="0"/>
              <a:t>自定义抽象类</a:t>
            </a:r>
            <a:r>
              <a:rPr lang="en-US" altLang="zh-CN" dirty="0"/>
              <a:t>, </a:t>
            </a:r>
            <a:r>
              <a:rPr lang="zh-CN" altLang="en-US" dirty="0"/>
              <a:t>在</a:t>
            </a:r>
            <a:r>
              <a:rPr lang="en-US" altLang="zh-CN" dirty="0" err="1"/>
              <a:t>django</a:t>
            </a:r>
            <a:r>
              <a:rPr lang="zh-CN" altLang="en-US" dirty="0"/>
              <a:t>的</a:t>
            </a:r>
            <a:r>
              <a:rPr lang="en-US" altLang="zh-CN" dirty="0"/>
              <a:t>user</a:t>
            </a:r>
            <a:r>
              <a:rPr lang="zh-CN" altLang="en-US" dirty="0"/>
              <a:t>基础上记录用户姓名</a:t>
            </a:r>
            <a:r>
              <a:rPr lang="en-US" altLang="zh-CN" dirty="0"/>
              <a:t>(</a:t>
            </a:r>
            <a:r>
              <a:rPr lang="zh-CN" altLang="en-US" dirty="0"/>
              <a:t>对应作者表的信息</a:t>
            </a:r>
            <a:r>
              <a:rPr lang="en-US" altLang="zh-CN" dirty="0"/>
              <a:t>)</a:t>
            </a:r>
          </a:p>
          <a:p>
            <a:pPr lvl="1"/>
            <a:endParaRPr lang="en-US" altLang="zh-CN" dirty="0"/>
          </a:p>
          <a:p>
            <a:pPr lvl="1"/>
            <a:r>
              <a:rPr lang="zh-CN" altLang="en-US" dirty="0"/>
              <a:t>使用随机数实现验证码生成</a:t>
            </a:r>
            <a:endParaRPr lang="en-US" altLang="zh-CN" dirty="0"/>
          </a:p>
          <a:p>
            <a:pPr lvl="1"/>
            <a:endParaRPr lang="en-US" altLang="zh-CN" dirty="0"/>
          </a:p>
          <a:p>
            <a:pPr lvl="1"/>
            <a:r>
              <a:rPr lang="zh-CN" altLang="en-US" dirty="0"/>
              <a:t>局部钩子校验两次输入密码是否一致</a:t>
            </a:r>
            <a:r>
              <a:rPr lang="en-US" altLang="zh-CN" dirty="0"/>
              <a:t>, </a:t>
            </a:r>
            <a:r>
              <a:rPr lang="zh-CN" altLang="en-US" dirty="0"/>
              <a:t>全局钩子校验用户是否已经存在</a:t>
            </a:r>
            <a:endParaRPr lang="en-US" altLang="zh-CN" dirty="0"/>
          </a:p>
          <a:p>
            <a:pPr lvl="1"/>
            <a:endParaRPr lang="en-US" altLang="zh-CN" dirty="0"/>
          </a:p>
          <a:p>
            <a:pPr lvl="1"/>
            <a:r>
              <a:rPr lang="zh-CN" altLang="en-US" dirty="0"/>
              <a:t>使用</a:t>
            </a:r>
            <a:r>
              <a:rPr lang="en-US" altLang="zh-CN" dirty="0" err="1"/>
              <a:t>django</a:t>
            </a:r>
            <a:r>
              <a:rPr lang="zh-CN" altLang="en-US" dirty="0"/>
              <a:t>内置的</a:t>
            </a:r>
            <a:r>
              <a:rPr lang="en-US" altLang="zh-CN" dirty="0" err="1"/>
              <a:t>is_authenticated</a:t>
            </a:r>
            <a:r>
              <a:rPr lang="zh-CN" altLang="en-US" dirty="0"/>
              <a:t>方法和</a:t>
            </a:r>
            <a:r>
              <a:rPr lang="en-US" altLang="zh-CN" dirty="0" err="1"/>
              <a:t>is_staff</a:t>
            </a:r>
            <a:r>
              <a:rPr lang="zh-CN" altLang="en-US" dirty="0"/>
              <a:t>方法判断用户类型</a:t>
            </a:r>
            <a:r>
              <a:rPr lang="en-US" altLang="zh-CN" dirty="0"/>
              <a:t>, </a:t>
            </a:r>
            <a:r>
              <a:rPr lang="zh-CN" altLang="en-US" dirty="0"/>
              <a:t>使用</a:t>
            </a:r>
            <a:r>
              <a:rPr lang="en-US" altLang="zh-CN" dirty="0" err="1"/>
              <a:t>login_required</a:t>
            </a:r>
            <a:r>
              <a:rPr lang="zh-CN" altLang="en-US" dirty="0"/>
              <a:t>装饰器禁止未登录用户对任何页面的访问</a:t>
            </a:r>
            <a:endParaRPr lang="en-US" altLang="zh-CN" dirty="0"/>
          </a:p>
          <a:p>
            <a:pPr lvl="1"/>
            <a:endParaRPr lang="en-US" altLang="zh-CN" dirty="0"/>
          </a:p>
          <a:p>
            <a:pPr lvl="1"/>
            <a:r>
              <a:rPr lang="zh-CN" altLang="en-US" dirty="0"/>
              <a:t>使用</a:t>
            </a:r>
            <a:r>
              <a:rPr lang="en-US" altLang="zh-CN" dirty="0" err="1"/>
              <a:t>django</a:t>
            </a:r>
            <a:r>
              <a:rPr lang="zh-CN" altLang="en-US" dirty="0"/>
              <a:t>内置的</a:t>
            </a:r>
            <a:r>
              <a:rPr lang="en-US" altLang="zh-CN" dirty="0"/>
              <a:t>admin</a:t>
            </a:r>
            <a:r>
              <a:rPr lang="zh-CN" altLang="en-US" dirty="0"/>
              <a:t>主页实现交互式用户管理</a:t>
            </a:r>
            <a:endParaRPr lang="en-US" altLang="zh-CN" dirty="0"/>
          </a:p>
          <a:p>
            <a:pPr lvl="1"/>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3804843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3CEC0-B74C-43A0-92AF-468C9BB06FA7}"/>
              </a:ext>
            </a:extLst>
          </p:cNvPr>
          <p:cNvSpPr>
            <a:spLocks noGrp="1"/>
          </p:cNvSpPr>
          <p:nvPr>
            <p:ph type="title"/>
          </p:nvPr>
        </p:nvSpPr>
        <p:spPr>
          <a:xfrm>
            <a:off x="475807" y="0"/>
            <a:ext cx="10515600" cy="1325563"/>
          </a:xfrm>
        </p:spPr>
        <p:txBody>
          <a:bodyPr>
            <a:normAutofit/>
          </a:bodyPr>
          <a:lstStyle/>
          <a:p>
            <a:r>
              <a:rPr lang="zh-CN" altLang="en-US" sz="4800" b="1" dirty="0"/>
              <a:t>数据库模块</a:t>
            </a:r>
          </a:p>
        </p:txBody>
      </p:sp>
      <p:sp>
        <p:nvSpPr>
          <p:cNvPr id="3" name="内容占位符 2">
            <a:extLst>
              <a:ext uri="{FF2B5EF4-FFF2-40B4-BE49-F238E27FC236}">
                <a16:creationId xmlns:a16="http://schemas.microsoft.com/office/drawing/2014/main" id="{6044D752-EFA3-4087-9E31-28A7E016C3C3}"/>
              </a:ext>
            </a:extLst>
          </p:cNvPr>
          <p:cNvSpPr>
            <a:spLocks noGrp="1"/>
          </p:cNvSpPr>
          <p:nvPr>
            <p:ph idx="1"/>
          </p:nvPr>
        </p:nvSpPr>
        <p:spPr>
          <a:xfrm>
            <a:off x="582132" y="1470948"/>
            <a:ext cx="11027735" cy="5387051"/>
          </a:xfrm>
        </p:spPr>
        <p:txBody>
          <a:bodyPr/>
          <a:lstStyle/>
          <a:p>
            <a:r>
              <a:rPr lang="zh-CN" altLang="en-US" dirty="0"/>
              <a:t>使用</a:t>
            </a:r>
            <a:r>
              <a:rPr lang="en-US" altLang="zh-CN" dirty="0" err="1"/>
              <a:t>django</a:t>
            </a:r>
            <a:r>
              <a:rPr lang="zh-CN" altLang="en-US" dirty="0"/>
              <a:t>内置的数据库引擎和原生</a:t>
            </a:r>
            <a:r>
              <a:rPr lang="en-US" altLang="zh-CN" dirty="0"/>
              <a:t>SQL</a:t>
            </a:r>
            <a:r>
              <a:rPr lang="zh-CN" altLang="en-US" dirty="0"/>
              <a:t>语句配合</a:t>
            </a:r>
            <a:r>
              <a:rPr lang="en-US" altLang="zh-CN" dirty="0"/>
              <a:t>, </a:t>
            </a:r>
            <a:r>
              <a:rPr lang="zh-CN" altLang="en-US" dirty="0"/>
              <a:t>实现增改查操作</a:t>
            </a:r>
            <a:endParaRPr lang="en-US" altLang="zh-CN" dirty="0"/>
          </a:p>
          <a:p>
            <a:pPr lvl="1"/>
            <a:endParaRPr lang="en-US" altLang="zh-CN" sz="1200" dirty="0"/>
          </a:p>
          <a:p>
            <a:pPr lvl="1"/>
            <a:r>
              <a:rPr lang="zh-CN" altLang="en-US" dirty="0"/>
              <a:t>查询</a:t>
            </a:r>
            <a:endParaRPr lang="en-US" altLang="zh-CN" dirty="0"/>
          </a:p>
          <a:p>
            <a:pPr lvl="2"/>
            <a:r>
              <a:rPr lang="zh-CN" altLang="en-US" dirty="0"/>
              <a:t>使用</a:t>
            </a:r>
            <a:r>
              <a:rPr lang="en-US" altLang="zh-CN" dirty="0" err="1"/>
              <a:t>django</a:t>
            </a:r>
            <a:r>
              <a:rPr lang="zh-CN" altLang="en-US" dirty="0"/>
              <a:t>内置的</a:t>
            </a:r>
            <a:r>
              <a:rPr lang="en-US" altLang="zh-CN" dirty="0"/>
              <a:t>raw()</a:t>
            </a:r>
            <a:r>
              <a:rPr lang="zh-CN" altLang="en-US" dirty="0"/>
              <a:t>函数执行原生普通</a:t>
            </a:r>
            <a:r>
              <a:rPr lang="en-US" altLang="zh-CN" dirty="0"/>
              <a:t>SQL</a:t>
            </a:r>
            <a:r>
              <a:rPr lang="zh-CN" altLang="en-US" dirty="0"/>
              <a:t>语句</a:t>
            </a:r>
            <a:endParaRPr lang="en-US" altLang="zh-CN" dirty="0"/>
          </a:p>
          <a:p>
            <a:pPr lvl="2"/>
            <a:r>
              <a:rPr lang="zh-CN" altLang="en-US" dirty="0"/>
              <a:t>使用</a:t>
            </a:r>
            <a:r>
              <a:rPr lang="en-US" altLang="zh-CN" dirty="0" err="1"/>
              <a:t>django</a:t>
            </a:r>
            <a:r>
              <a:rPr lang="zh-CN" altLang="en-US" dirty="0"/>
              <a:t>内置的</a:t>
            </a:r>
            <a:r>
              <a:rPr lang="en-US" altLang="zh-CN" dirty="0" err="1"/>
              <a:t>db.models.Q</a:t>
            </a:r>
            <a:r>
              <a:rPr lang="en-US" altLang="zh-CN" dirty="0"/>
              <a:t>()</a:t>
            </a:r>
            <a:r>
              <a:rPr lang="zh-CN" altLang="en-US" dirty="0"/>
              <a:t>配合</a:t>
            </a:r>
            <a:r>
              <a:rPr lang="en-US" altLang="zh-CN" dirty="0"/>
              <a:t>python</a:t>
            </a:r>
            <a:r>
              <a:rPr lang="zh-CN" altLang="en-US" dirty="0"/>
              <a:t>特殊的</a:t>
            </a:r>
            <a:r>
              <a:rPr lang="en-US" altLang="zh-CN" dirty="0"/>
              <a:t>exec()</a:t>
            </a:r>
            <a:r>
              <a:rPr lang="zh-CN" altLang="en-US" dirty="0"/>
              <a:t>函数实现动态的限制条件的查询</a:t>
            </a:r>
            <a:endParaRPr lang="en-US" altLang="zh-CN" dirty="0"/>
          </a:p>
          <a:p>
            <a:pPr lvl="2"/>
            <a:r>
              <a:rPr lang="zh-CN" altLang="en-US" dirty="0"/>
              <a:t>使用</a:t>
            </a:r>
            <a:r>
              <a:rPr lang="en-US" altLang="zh-CN" dirty="0" err="1"/>
              <a:t>django</a:t>
            </a:r>
            <a:r>
              <a:rPr lang="zh-CN" altLang="en-US" dirty="0"/>
              <a:t>内置的</a:t>
            </a:r>
            <a:r>
              <a:rPr lang="en-US" altLang="zh-CN" dirty="0"/>
              <a:t>filter()</a:t>
            </a:r>
            <a:r>
              <a:rPr lang="zh-CN" altLang="en-US" dirty="0"/>
              <a:t>链实现多个条件的查询</a:t>
            </a:r>
            <a:endParaRPr lang="en-US" altLang="zh-CN" dirty="0"/>
          </a:p>
          <a:p>
            <a:pPr lvl="2"/>
            <a:r>
              <a:rPr lang="zh-CN" altLang="en-US" dirty="0"/>
              <a:t>使用</a:t>
            </a:r>
            <a:r>
              <a:rPr lang="en-US" altLang="zh-CN" dirty="0"/>
              <a:t>&amp;</a:t>
            </a:r>
            <a:r>
              <a:rPr lang="zh-CN" altLang="en-US" dirty="0"/>
              <a:t>和</a:t>
            </a:r>
            <a:r>
              <a:rPr lang="en-US" altLang="zh-CN" dirty="0"/>
              <a:t>|</a:t>
            </a:r>
            <a:r>
              <a:rPr lang="zh-CN" altLang="en-US" dirty="0"/>
              <a:t>实现对</a:t>
            </a:r>
            <a:r>
              <a:rPr lang="en-US" altLang="zh-CN" dirty="0" err="1"/>
              <a:t>queryset</a:t>
            </a:r>
            <a:r>
              <a:rPr lang="zh-CN" altLang="en-US" dirty="0"/>
              <a:t>的交和并</a:t>
            </a:r>
            <a:r>
              <a:rPr lang="en-US" altLang="zh-CN" dirty="0"/>
              <a:t>, </a:t>
            </a:r>
            <a:r>
              <a:rPr lang="zh-CN" altLang="en-US" dirty="0"/>
              <a:t>完成知网的</a:t>
            </a:r>
            <a:r>
              <a:rPr lang="en-US" altLang="zh-CN" dirty="0"/>
              <a:t>AND\OR</a:t>
            </a:r>
            <a:r>
              <a:rPr lang="zh-CN" altLang="en-US" dirty="0"/>
              <a:t>查询的连贯逻辑</a:t>
            </a:r>
            <a:endParaRPr lang="en-US" altLang="zh-CN" dirty="0"/>
          </a:p>
          <a:p>
            <a:pPr lvl="1"/>
            <a:endParaRPr lang="en-US" altLang="zh-CN" dirty="0"/>
          </a:p>
          <a:p>
            <a:pPr lvl="1"/>
            <a:r>
              <a:rPr lang="zh-CN" altLang="en-US" dirty="0"/>
              <a:t>添加</a:t>
            </a:r>
            <a:r>
              <a:rPr lang="en-US" altLang="zh-CN" dirty="0"/>
              <a:t>, </a:t>
            </a:r>
            <a:r>
              <a:rPr lang="zh-CN" altLang="en-US" dirty="0"/>
              <a:t>删除</a:t>
            </a:r>
            <a:r>
              <a:rPr lang="en-US" altLang="zh-CN" dirty="0"/>
              <a:t>, </a:t>
            </a:r>
            <a:r>
              <a:rPr lang="zh-CN" altLang="en-US" dirty="0"/>
              <a:t>修改</a:t>
            </a:r>
            <a:endParaRPr lang="en-US" altLang="zh-CN" dirty="0"/>
          </a:p>
          <a:p>
            <a:pPr lvl="2"/>
            <a:r>
              <a:rPr lang="zh-CN" altLang="en-US" dirty="0"/>
              <a:t>使用</a:t>
            </a:r>
            <a:r>
              <a:rPr lang="en-US" altLang="zh-CN" dirty="0" err="1"/>
              <a:t>django</a:t>
            </a:r>
            <a:r>
              <a:rPr lang="zh-CN" altLang="en-US" dirty="0"/>
              <a:t>内置的</a:t>
            </a:r>
            <a:r>
              <a:rPr lang="en-US" altLang="zh-CN" dirty="0"/>
              <a:t>chunks()</a:t>
            </a:r>
            <a:r>
              <a:rPr lang="zh-CN" altLang="en-US" dirty="0"/>
              <a:t>读取文件流</a:t>
            </a:r>
            <a:r>
              <a:rPr lang="en-US" altLang="zh-CN" dirty="0"/>
              <a:t>, </a:t>
            </a:r>
            <a:r>
              <a:rPr lang="zh-CN" altLang="en-US" dirty="0"/>
              <a:t>将用户上传的</a:t>
            </a:r>
            <a:r>
              <a:rPr lang="en-US" altLang="zh-CN" dirty="0"/>
              <a:t>pdf</a:t>
            </a:r>
            <a:r>
              <a:rPr lang="zh-CN" altLang="en-US" dirty="0"/>
              <a:t>保存在本地</a:t>
            </a:r>
            <a:endParaRPr lang="en-US" altLang="zh-CN" dirty="0"/>
          </a:p>
          <a:p>
            <a:pPr lvl="2"/>
            <a:r>
              <a:rPr lang="zh-CN" altLang="en-US" dirty="0"/>
              <a:t>使用</a:t>
            </a:r>
            <a:r>
              <a:rPr lang="en-US" altLang="zh-CN" dirty="0"/>
              <a:t>create</a:t>
            </a:r>
            <a:r>
              <a:rPr lang="zh-CN" altLang="en-US" dirty="0"/>
              <a:t>语句向数据表中添加记录</a:t>
            </a:r>
            <a:endParaRPr lang="en-US" altLang="zh-CN" dirty="0"/>
          </a:p>
          <a:p>
            <a:pPr lvl="2"/>
            <a:r>
              <a:rPr lang="zh-CN" altLang="en-US" dirty="0"/>
              <a:t>使用</a:t>
            </a:r>
            <a:r>
              <a:rPr lang="en-US" altLang="zh-CN" dirty="0"/>
              <a:t>delete</a:t>
            </a:r>
            <a:r>
              <a:rPr lang="zh-CN" altLang="en-US" dirty="0"/>
              <a:t>语句删除元组</a:t>
            </a:r>
            <a:endParaRPr lang="en-US" altLang="zh-CN" dirty="0"/>
          </a:p>
          <a:p>
            <a:pPr lvl="2"/>
            <a:r>
              <a:rPr lang="zh-CN" altLang="en-US" dirty="0"/>
              <a:t>修改指定元组后</a:t>
            </a:r>
            <a:r>
              <a:rPr lang="en-US" altLang="zh-CN" dirty="0"/>
              <a:t>save</a:t>
            </a:r>
            <a:r>
              <a:rPr lang="zh-CN" altLang="en-US" dirty="0"/>
              <a:t>实现修改</a:t>
            </a:r>
            <a:endParaRPr lang="en-US" altLang="zh-CN" dirty="0"/>
          </a:p>
          <a:p>
            <a:pPr lvl="1"/>
            <a:endParaRPr lang="en-US" altLang="zh-CN" dirty="0"/>
          </a:p>
          <a:p>
            <a:pPr lvl="1"/>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542569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517900" y="2484567"/>
            <a:ext cx="10515600" cy="4351338"/>
          </a:xfrm>
        </p:spPr>
        <p:txBody>
          <a:bodyPr>
            <a:normAutofit/>
          </a:bodyPr>
          <a:lstStyle/>
          <a:p>
            <a:pPr marL="0" indent="0">
              <a:buNone/>
            </a:pPr>
            <a:r>
              <a:rPr lang="en-US" altLang="zh-CN" sz="6000" dirty="0"/>
              <a:t>3</a:t>
            </a:r>
            <a:r>
              <a:rPr lang="zh-CN" altLang="en-US" sz="6000" dirty="0"/>
              <a:t>、系统设计</a:t>
            </a:r>
            <a:endParaRPr lang="en-US" altLang="zh-CN" sz="6000" dirty="0"/>
          </a:p>
          <a:p>
            <a:pPr marL="0" indent="0">
              <a:buNone/>
            </a:pPr>
            <a:r>
              <a:rPr lang="en-US" altLang="zh-CN" sz="4400" dirty="0"/>
              <a:t>——</a:t>
            </a:r>
            <a:r>
              <a:rPr lang="zh-CN" altLang="en-US" sz="4400" dirty="0"/>
              <a:t>前端页面展示</a:t>
            </a:r>
            <a:r>
              <a:rPr lang="en-US" altLang="zh-CN" sz="4400" dirty="0"/>
              <a:t> </a:t>
            </a:r>
            <a:endParaRPr lang="zh-CN" altLang="en-US" sz="4400" dirty="0"/>
          </a:p>
        </p:txBody>
      </p:sp>
    </p:spTree>
    <p:extLst>
      <p:ext uri="{BB962C8B-B14F-4D97-AF65-F5344CB8AC3E}">
        <p14:creationId xmlns:p14="http://schemas.microsoft.com/office/powerpoint/2010/main" val="2873894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B26DB-671B-7244-8F98-C5610983D25A}"/>
              </a:ext>
            </a:extLst>
          </p:cNvPr>
          <p:cNvSpPr>
            <a:spLocks noGrp="1"/>
          </p:cNvSpPr>
          <p:nvPr>
            <p:ph type="ctrTitle"/>
          </p:nvPr>
        </p:nvSpPr>
        <p:spPr/>
        <p:txBody>
          <a:bodyPr/>
          <a:lstStyle/>
          <a:p>
            <a:r>
              <a:rPr kumimoji="1" lang="en-US" altLang="zh-CN" dirty="0"/>
              <a:t>4. </a:t>
            </a:r>
            <a:r>
              <a:rPr kumimoji="1" lang="zh-CN" altLang="en-US" dirty="0"/>
              <a:t>系统展示</a:t>
            </a:r>
          </a:p>
        </p:txBody>
      </p:sp>
      <p:sp>
        <p:nvSpPr>
          <p:cNvPr id="3" name="副标题 2">
            <a:extLst>
              <a:ext uri="{FF2B5EF4-FFF2-40B4-BE49-F238E27FC236}">
                <a16:creationId xmlns:a16="http://schemas.microsoft.com/office/drawing/2014/main" id="{B69B3B90-3B45-CB47-8136-D5DAF5487962}"/>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278635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B26DB-671B-7244-8F98-C5610983D25A}"/>
              </a:ext>
            </a:extLst>
          </p:cNvPr>
          <p:cNvSpPr>
            <a:spLocks noGrp="1"/>
          </p:cNvSpPr>
          <p:nvPr>
            <p:ph type="ctrTitle"/>
          </p:nvPr>
        </p:nvSpPr>
        <p:spPr/>
        <p:txBody>
          <a:bodyPr/>
          <a:lstStyle/>
          <a:p>
            <a:r>
              <a:rPr kumimoji="1" lang="en-US" altLang="zh-CN" dirty="0"/>
              <a:t>5. </a:t>
            </a:r>
            <a:r>
              <a:rPr kumimoji="1" lang="zh-CN" altLang="en-US" dirty="0"/>
              <a:t>收获与体会</a:t>
            </a:r>
          </a:p>
        </p:txBody>
      </p:sp>
      <p:sp>
        <p:nvSpPr>
          <p:cNvPr id="3" name="副标题 2">
            <a:extLst>
              <a:ext uri="{FF2B5EF4-FFF2-40B4-BE49-F238E27FC236}">
                <a16:creationId xmlns:a16="http://schemas.microsoft.com/office/drawing/2014/main" id="{B69B3B90-3B45-CB47-8136-D5DAF5487962}"/>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424437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 </a:t>
            </a:r>
            <a:r>
              <a:rPr lang="zh-CN" altLang="en-US" dirty="0"/>
              <a:t>项目背景</a:t>
            </a:r>
            <a:r>
              <a:rPr lang="en-US" altLang="zh-CN" dirty="0"/>
              <a:t> </a:t>
            </a:r>
            <a:endParaRPr lang="zh-CN" altLang="en-US" dirty="0"/>
          </a:p>
        </p:txBody>
      </p:sp>
    </p:spTree>
    <p:extLst>
      <p:ext uri="{BB962C8B-B14F-4D97-AF65-F5344CB8AC3E}">
        <p14:creationId xmlns:p14="http://schemas.microsoft.com/office/powerpoint/2010/main" val="1391296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26584-AB52-7044-B8A7-4256246EE327}"/>
              </a:ext>
            </a:extLst>
          </p:cNvPr>
          <p:cNvSpPr>
            <a:spLocks noGrp="1"/>
          </p:cNvSpPr>
          <p:nvPr>
            <p:ph type="title"/>
          </p:nvPr>
        </p:nvSpPr>
        <p:spPr/>
        <p:txBody>
          <a:bodyPr/>
          <a:lstStyle/>
          <a:p>
            <a:r>
              <a:rPr kumimoji="1" lang="zh-CN" altLang="en-US" dirty="0"/>
              <a:t>收获与体会（</a:t>
            </a:r>
            <a:r>
              <a:rPr kumimoji="1" lang="en-US" altLang="zh-CN" dirty="0"/>
              <a:t>1</a:t>
            </a:r>
            <a:r>
              <a:rPr kumimoji="1" lang="zh-CN" altLang="en-US" dirty="0"/>
              <a:t>）</a:t>
            </a:r>
          </a:p>
        </p:txBody>
      </p:sp>
      <p:sp>
        <p:nvSpPr>
          <p:cNvPr id="3" name="内容占位符 2">
            <a:extLst>
              <a:ext uri="{FF2B5EF4-FFF2-40B4-BE49-F238E27FC236}">
                <a16:creationId xmlns:a16="http://schemas.microsoft.com/office/drawing/2014/main" id="{79D69B42-E0EE-D04B-8283-2419DA282CE2}"/>
              </a:ext>
            </a:extLst>
          </p:cNvPr>
          <p:cNvSpPr>
            <a:spLocks noGrp="1"/>
          </p:cNvSpPr>
          <p:nvPr>
            <p:ph idx="1"/>
          </p:nvPr>
        </p:nvSpPr>
        <p:spPr/>
        <p:txBody>
          <a:bodyPr/>
          <a:lstStyle/>
          <a:p>
            <a:r>
              <a:rPr kumimoji="1" lang="zh-CN" altLang="en-US" dirty="0"/>
              <a:t>数据库方面：在设计数据库时，我们团队将课堂学到的知识实际应用，如范式、索引以及数据库安全性等方面。这让我们更好的理解了课堂内容，并领悟到数据库的设计不是纸上谈兵，实际应用时才能感受到设计的精妙。</a:t>
            </a:r>
            <a:endParaRPr kumimoji="1" lang="en-US" altLang="zh-CN" dirty="0"/>
          </a:p>
          <a:p>
            <a:pPr marL="0" indent="0">
              <a:buNone/>
            </a:pPr>
            <a:endParaRPr kumimoji="1" lang="en-US" altLang="zh-CN" dirty="0"/>
          </a:p>
          <a:p>
            <a:r>
              <a:rPr kumimoji="1" lang="zh-CN" altLang="en-US" dirty="0"/>
              <a:t>网络架构方面：在本次作业中，我们团队使用了工业界普遍采用的</a:t>
            </a:r>
            <a:r>
              <a:rPr kumimoji="1" lang="en-US" altLang="zh-CN" dirty="0" err="1"/>
              <a:t>Django+Bootstrap+jQuery</a:t>
            </a:r>
            <a:r>
              <a:rPr kumimoji="1" lang="zh-CN" altLang="en-US" dirty="0"/>
              <a:t>的模式。在学习以及使用的过程中，不仅我们的编程能力得到了锻炼，而且我们对</a:t>
            </a:r>
            <a:r>
              <a:rPr kumimoji="1" lang="en-US" altLang="zh-CN" dirty="0"/>
              <a:t>web</a:t>
            </a:r>
            <a:r>
              <a:rPr kumimoji="1" lang="zh-CN" altLang="en-US" dirty="0"/>
              <a:t>应用的宏观架构也有了比以前更深刻的认识。</a:t>
            </a:r>
          </a:p>
        </p:txBody>
      </p:sp>
    </p:spTree>
    <p:extLst>
      <p:ext uri="{BB962C8B-B14F-4D97-AF65-F5344CB8AC3E}">
        <p14:creationId xmlns:p14="http://schemas.microsoft.com/office/powerpoint/2010/main" val="2401427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131E6-F463-384A-98A2-D921AB1E3ABF}"/>
              </a:ext>
            </a:extLst>
          </p:cNvPr>
          <p:cNvSpPr>
            <a:spLocks noGrp="1"/>
          </p:cNvSpPr>
          <p:nvPr>
            <p:ph type="title"/>
          </p:nvPr>
        </p:nvSpPr>
        <p:spPr/>
        <p:txBody>
          <a:bodyPr/>
          <a:lstStyle/>
          <a:p>
            <a:r>
              <a:rPr kumimoji="1" lang="zh-CN" altLang="en-US" dirty="0"/>
              <a:t>收获与体会（</a:t>
            </a:r>
            <a:r>
              <a:rPr kumimoji="1" lang="en-US" altLang="zh-CN" dirty="0"/>
              <a:t>2</a:t>
            </a:r>
            <a:r>
              <a:rPr kumimoji="1" lang="zh-CN" altLang="en-US" dirty="0"/>
              <a:t>）</a:t>
            </a:r>
          </a:p>
        </p:txBody>
      </p:sp>
      <p:sp>
        <p:nvSpPr>
          <p:cNvPr id="3" name="内容占位符 2">
            <a:extLst>
              <a:ext uri="{FF2B5EF4-FFF2-40B4-BE49-F238E27FC236}">
                <a16:creationId xmlns:a16="http://schemas.microsoft.com/office/drawing/2014/main" id="{0E01709F-A5FB-6945-A4EE-3F6577C56026}"/>
              </a:ext>
            </a:extLst>
          </p:cNvPr>
          <p:cNvSpPr>
            <a:spLocks noGrp="1"/>
          </p:cNvSpPr>
          <p:nvPr>
            <p:ph idx="1"/>
          </p:nvPr>
        </p:nvSpPr>
        <p:spPr/>
        <p:txBody>
          <a:bodyPr>
            <a:normAutofit/>
          </a:bodyPr>
          <a:lstStyle/>
          <a:p>
            <a:r>
              <a:rPr kumimoji="1" lang="zh-CN" altLang="en-US" dirty="0"/>
              <a:t>总的来说，我们团队都一致认为，数据库概论课布置这样的大作业是一个考虑非常周全的设计。大作业既可以让我们融会贯通课上讲到的知识点，但做的过程中又不完全都是在写数据库，体现了这门课“概论”的特点，非常适合本科生的培养与发展。</a:t>
            </a:r>
            <a:endParaRPr kumimoji="1" lang="en-US" altLang="zh-CN" dirty="0"/>
          </a:p>
          <a:p>
            <a:endParaRPr kumimoji="1" lang="en-US" altLang="zh-CN" dirty="0"/>
          </a:p>
          <a:p>
            <a:r>
              <a:rPr kumimoji="1" lang="zh-CN" altLang="en-US" dirty="0"/>
              <a:t>在做这个项目的过程中，我们也收获颇多，不仅有技术方面的收获，更有团队合作经验方面的收获。</a:t>
            </a:r>
            <a:endParaRPr kumimoji="1" lang="en-US" altLang="zh-CN" dirty="0"/>
          </a:p>
          <a:p>
            <a:endParaRPr kumimoji="1" lang="en-US" altLang="zh-CN" dirty="0"/>
          </a:p>
          <a:p>
            <a:r>
              <a:rPr kumimoji="1" lang="zh-CN" altLang="en-US" dirty="0"/>
              <a:t>最后感谢各位老师和助教的指导以及在制作过程中对我们的鼓励！</a:t>
            </a:r>
          </a:p>
        </p:txBody>
      </p:sp>
    </p:spTree>
    <p:extLst>
      <p:ext uri="{BB962C8B-B14F-4D97-AF65-F5344CB8AC3E}">
        <p14:creationId xmlns:p14="http://schemas.microsoft.com/office/powerpoint/2010/main" val="53344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5FA183-734B-8D4C-832E-39DC4E2C897B}"/>
              </a:ext>
            </a:extLst>
          </p:cNvPr>
          <p:cNvSpPr>
            <a:spLocks noGrp="1"/>
          </p:cNvSpPr>
          <p:nvPr>
            <p:ph idx="1"/>
          </p:nvPr>
        </p:nvSpPr>
        <p:spPr>
          <a:xfrm>
            <a:off x="-95654" y="1215957"/>
            <a:ext cx="5611237" cy="5301574"/>
          </a:xfrm>
        </p:spPr>
        <p:txBody>
          <a:bodyPr/>
          <a:lstStyle/>
          <a:p>
            <a:pPr marL="457200" lvl="1" indent="0">
              <a:buNone/>
            </a:pPr>
            <a:r>
              <a:rPr lang="en-US" altLang="zh-CN" dirty="0"/>
              <a:t>	</a:t>
            </a:r>
            <a:r>
              <a:rPr lang="zh-CN" altLang="en-US" dirty="0"/>
              <a:t>我们的项目的名称是科研成果管理系统。</a:t>
            </a:r>
            <a:endParaRPr lang="en-US" altLang="zh-CN" dirty="0"/>
          </a:p>
          <a:p>
            <a:pPr marL="457200" lvl="1" indent="0">
              <a:buNone/>
            </a:pPr>
            <a:r>
              <a:rPr lang="en-US" altLang="zh-CN" dirty="0"/>
              <a:t>	</a:t>
            </a:r>
            <a:r>
              <a:rPr lang="zh-CN" altLang="en-US" dirty="0"/>
              <a:t>课上杜老师曾经说过，现有的科研成果管理系统使用复杂，需要教师填写的内容偏多偏冷门，教师使用体验不佳。</a:t>
            </a:r>
            <a:endParaRPr lang="en-US" altLang="zh-CN" dirty="0"/>
          </a:p>
          <a:p>
            <a:pPr marL="457200" lvl="1" indent="0">
              <a:buNone/>
            </a:pPr>
            <a:r>
              <a:rPr lang="en-US" altLang="zh-CN" dirty="0"/>
              <a:t>	</a:t>
            </a:r>
            <a:r>
              <a:rPr lang="zh-CN" altLang="zh-CN" dirty="0"/>
              <a:t>经过</a:t>
            </a:r>
            <a:r>
              <a:rPr lang="zh-CN" altLang="en-US" dirty="0"/>
              <a:t>我们的</a:t>
            </a:r>
            <a:r>
              <a:rPr lang="zh-CN" altLang="zh-CN" dirty="0"/>
              <a:t>实际体验以及</a:t>
            </a:r>
            <a:r>
              <a:rPr lang="zh-CN" altLang="en-US" dirty="0"/>
              <a:t>调查</a:t>
            </a:r>
            <a:r>
              <a:rPr lang="zh-CN" altLang="zh-CN" dirty="0"/>
              <a:t>张晓莹老师的</a:t>
            </a:r>
            <a:r>
              <a:rPr lang="zh-CN" altLang="en-US" dirty="0"/>
              <a:t>管理感受</a:t>
            </a:r>
            <a:r>
              <a:rPr lang="zh-CN" altLang="zh-CN" dirty="0"/>
              <a:t>，我们了解到现有系统存在着许多问题：例如录入项目过于复杂、</a:t>
            </a:r>
            <a:r>
              <a:rPr lang="zh-CN" altLang="en-US" dirty="0"/>
              <a:t>院内</a:t>
            </a:r>
            <a:r>
              <a:rPr lang="zh-CN" altLang="zh-CN" dirty="0"/>
              <a:t>审核管理员无法修改</a:t>
            </a:r>
            <a:r>
              <a:rPr lang="zh-CN" altLang="en-US" dirty="0"/>
              <a:t>教师填写错误的</a:t>
            </a:r>
            <a:r>
              <a:rPr lang="zh-CN" altLang="zh-CN" dirty="0"/>
              <a:t>信息等。</a:t>
            </a:r>
            <a:endParaRPr lang="en-US" altLang="zh-CN" dirty="0"/>
          </a:p>
          <a:p>
            <a:pPr marL="457200" lvl="1" indent="0">
              <a:buNone/>
            </a:pPr>
            <a:r>
              <a:rPr lang="en-US" altLang="zh-CN" dirty="0"/>
              <a:t>	</a:t>
            </a:r>
            <a:r>
              <a:rPr lang="zh-CN" altLang="zh-CN" dirty="0"/>
              <a:t>所以我们设计本系统的主要目的是为了简化教师录入科研成果及学院审批的流程。</a:t>
            </a:r>
          </a:p>
          <a:p>
            <a:endParaRPr kumimoji="1" lang="zh-CN" altLang="en-US" dirty="0"/>
          </a:p>
        </p:txBody>
      </p:sp>
      <p:pic>
        <p:nvPicPr>
          <p:cNvPr id="5" name="图片 4">
            <a:extLst>
              <a:ext uri="{FF2B5EF4-FFF2-40B4-BE49-F238E27FC236}">
                <a16:creationId xmlns:a16="http://schemas.microsoft.com/office/drawing/2014/main" id="{6E56476E-9711-A244-8D44-95CCA98CB20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397" b="3120"/>
          <a:stretch/>
        </p:blipFill>
        <p:spPr>
          <a:xfrm>
            <a:off x="5609618" y="1796248"/>
            <a:ext cx="6250020" cy="3612601"/>
          </a:xfrm>
          <a:prstGeom prst="rect">
            <a:avLst/>
          </a:prstGeom>
        </p:spPr>
      </p:pic>
    </p:spTree>
    <p:extLst>
      <p:ext uri="{BB962C8B-B14F-4D97-AF65-F5344CB8AC3E}">
        <p14:creationId xmlns:p14="http://schemas.microsoft.com/office/powerpoint/2010/main" val="3238043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5FA183-734B-8D4C-832E-39DC4E2C897B}"/>
              </a:ext>
            </a:extLst>
          </p:cNvPr>
          <p:cNvSpPr>
            <a:spLocks noGrp="1"/>
          </p:cNvSpPr>
          <p:nvPr>
            <p:ph idx="1"/>
          </p:nvPr>
        </p:nvSpPr>
        <p:spPr>
          <a:xfrm>
            <a:off x="7928044" y="1900331"/>
            <a:ext cx="3983475" cy="3618690"/>
          </a:xfrm>
        </p:spPr>
        <p:txBody>
          <a:bodyPr>
            <a:normAutofit/>
          </a:bodyPr>
          <a:lstStyle/>
          <a:p>
            <a:pPr marL="457200" lvl="1" indent="0">
              <a:buNone/>
            </a:pPr>
            <a:r>
              <a:rPr lang="en-US" altLang="zh-CN" dirty="0"/>
              <a:t>	</a:t>
            </a:r>
            <a:r>
              <a:rPr lang="zh-CN" altLang="en-US" dirty="0"/>
              <a:t>为了方便版本控制与合作，我们组将项目放置在</a:t>
            </a:r>
            <a:r>
              <a:rPr lang="en-US" altLang="zh-CN" dirty="0"/>
              <a:t>GitHub</a:t>
            </a:r>
            <a:r>
              <a:rPr lang="zh-CN" altLang="en-US" dirty="0"/>
              <a:t>上，各成员在本地进行修改后，</a:t>
            </a:r>
            <a:r>
              <a:rPr lang="en-US" altLang="zh-CN" dirty="0"/>
              <a:t>commit</a:t>
            </a:r>
            <a:r>
              <a:rPr lang="zh-CN" altLang="en-US" dirty="0"/>
              <a:t> 和 </a:t>
            </a:r>
            <a:r>
              <a:rPr lang="en-US" altLang="zh-CN" dirty="0"/>
              <a:t>push</a:t>
            </a:r>
            <a:r>
              <a:rPr lang="zh-CN" altLang="en-US" dirty="0"/>
              <a:t> 到</a:t>
            </a:r>
            <a:r>
              <a:rPr lang="en-US" altLang="zh-CN" dirty="0"/>
              <a:t>GitHub</a:t>
            </a:r>
            <a:r>
              <a:rPr lang="zh-CN" altLang="en-US" dirty="0"/>
              <a:t>，减少了代码拷来拷去容易不一致的问题。</a:t>
            </a:r>
            <a:endParaRPr kumimoji="1" lang="zh-CN" altLang="en-US" dirty="0"/>
          </a:p>
        </p:txBody>
      </p:sp>
      <p:pic>
        <p:nvPicPr>
          <p:cNvPr id="4" name="图片 3">
            <a:extLst>
              <a:ext uri="{FF2B5EF4-FFF2-40B4-BE49-F238E27FC236}">
                <a16:creationId xmlns:a16="http://schemas.microsoft.com/office/drawing/2014/main" id="{AA5EDBD1-7491-184B-90A2-C1CDF400443D}"/>
              </a:ext>
            </a:extLst>
          </p:cNvPr>
          <p:cNvPicPr>
            <a:picLocks noChangeAspect="1"/>
          </p:cNvPicPr>
          <p:nvPr/>
        </p:nvPicPr>
        <p:blipFill rotWithShape="1">
          <a:blip r:embed="rId2">
            <a:extLst>
              <a:ext uri="{28A0092B-C50C-407E-A947-70E740481C1C}">
                <a14:useLocalDpi xmlns:a14="http://schemas.microsoft.com/office/drawing/2010/main" val="0"/>
              </a:ext>
            </a:extLst>
          </a:blip>
          <a:srcRect l="1359" t="8227" r="13336" b="13050"/>
          <a:stretch/>
        </p:blipFill>
        <p:spPr>
          <a:xfrm>
            <a:off x="155642" y="1035996"/>
            <a:ext cx="8053150" cy="4644957"/>
          </a:xfrm>
          <a:prstGeom prst="rect">
            <a:avLst/>
          </a:prstGeom>
        </p:spPr>
      </p:pic>
    </p:spTree>
    <p:extLst>
      <p:ext uri="{BB962C8B-B14F-4D97-AF65-F5344CB8AC3E}">
        <p14:creationId xmlns:p14="http://schemas.microsoft.com/office/powerpoint/2010/main" val="4290727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F0307-08BF-D446-990F-16AE09AE4E01}"/>
              </a:ext>
            </a:extLst>
          </p:cNvPr>
          <p:cNvSpPr>
            <a:spLocks noGrp="1"/>
          </p:cNvSpPr>
          <p:nvPr>
            <p:ph type="ctrTitle"/>
          </p:nvPr>
        </p:nvSpPr>
        <p:spPr/>
        <p:txBody>
          <a:bodyPr/>
          <a:lstStyle/>
          <a:p>
            <a:r>
              <a:rPr kumimoji="1" lang="en-US" altLang="zh-CN" dirty="0"/>
              <a:t>2. </a:t>
            </a:r>
            <a:r>
              <a:rPr kumimoji="1" lang="zh-CN" altLang="en-US" dirty="0"/>
              <a:t>概念设计</a:t>
            </a:r>
          </a:p>
        </p:txBody>
      </p:sp>
      <p:sp>
        <p:nvSpPr>
          <p:cNvPr id="3" name="副标题 2">
            <a:extLst>
              <a:ext uri="{FF2B5EF4-FFF2-40B4-BE49-F238E27FC236}">
                <a16:creationId xmlns:a16="http://schemas.microsoft.com/office/drawing/2014/main" id="{8C378FD1-5967-DF46-A28A-E42CECFEF16D}"/>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5471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9FF5A-D9ED-014E-9BB1-2873F082A718}"/>
              </a:ext>
            </a:extLst>
          </p:cNvPr>
          <p:cNvSpPr>
            <a:spLocks noGrp="1"/>
          </p:cNvSpPr>
          <p:nvPr>
            <p:ph type="title"/>
          </p:nvPr>
        </p:nvSpPr>
        <p:spPr/>
        <p:txBody>
          <a:bodyPr/>
          <a:lstStyle/>
          <a:p>
            <a:r>
              <a:rPr kumimoji="1" lang="en-US" altLang="zh-CN" dirty="0"/>
              <a:t>ER</a:t>
            </a:r>
            <a:r>
              <a:rPr kumimoji="1" lang="zh-CN" altLang="en-US" dirty="0"/>
              <a:t>图与关系模式图</a:t>
            </a:r>
          </a:p>
        </p:txBody>
      </p:sp>
      <p:pic>
        <p:nvPicPr>
          <p:cNvPr id="4" name="图片 3">
            <a:extLst>
              <a:ext uri="{FF2B5EF4-FFF2-40B4-BE49-F238E27FC236}">
                <a16:creationId xmlns:a16="http://schemas.microsoft.com/office/drawing/2014/main" id="{230E612A-4D9F-FD43-A59B-371AC7F327A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00576" y="1690688"/>
            <a:ext cx="10390847" cy="4621212"/>
          </a:xfrm>
          <a:prstGeom prst="rect">
            <a:avLst/>
          </a:prstGeom>
        </p:spPr>
      </p:pic>
    </p:spTree>
    <p:extLst>
      <p:ext uri="{BB962C8B-B14F-4D97-AF65-F5344CB8AC3E}">
        <p14:creationId xmlns:p14="http://schemas.microsoft.com/office/powerpoint/2010/main" val="157950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A4E270-1438-C448-AD41-EC008A8225A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99414" y="-13082"/>
            <a:ext cx="9193171" cy="6871082"/>
          </a:xfrm>
          <a:prstGeom prst="rect">
            <a:avLst/>
          </a:prstGeom>
        </p:spPr>
      </p:pic>
    </p:spTree>
    <p:extLst>
      <p:ext uri="{BB962C8B-B14F-4D97-AF65-F5344CB8AC3E}">
        <p14:creationId xmlns:p14="http://schemas.microsoft.com/office/powerpoint/2010/main" val="87466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2C819-2E77-E54D-8F02-483706426CD3}"/>
              </a:ext>
            </a:extLst>
          </p:cNvPr>
          <p:cNvSpPr>
            <a:spLocks noGrp="1"/>
          </p:cNvSpPr>
          <p:nvPr>
            <p:ph type="title"/>
          </p:nvPr>
        </p:nvSpPr>
        <p:spPr/>
        <p:txBody>
          <a:bodyPr/>
          <a:lstStyle/>
          <a:p>
            <a:r>
              <a:rPr kumimoji="1" lang="zh-CN" altLang="en-US" dirty="0"/>
              <a:t>设计要点</a:t>
            </a:r>
          </a:p>
        </p:txBody>
      </p:sp>
      <p:sp>
        <p:nvSpPr>
          <p:cNvPr id="3" name="内容占位符 2">
            <a:extLst>
              <a:ext uri="{FF2B5EF4-FFF2-40B4-BE49-F238E27FC236}">
                <a16:creationId xmlns:a16="http://schemas.microsoft.com/office/drawing/2014/main" id="{BBF9715A-1EA4-5043-B1CC-54A32AF63A66}"/>
              </a:ext>
            </a:extLst>
          </p:cNvPr>
          <p:cNvSpPr>
            <a:spLocks noGrp="1"/>
          </p:cNvSpPr>
          <p:nvPr>
            <p:ph idx="1"/>
          </p:nvPr>
        </p:nvSpPr>
        <p:spPr/>
        <p:txBody>
          <a:bodyPr/>
          <a:lstStyle/>
          <a:p>
            <a:r>
              <a:rPr lang="zh-CN" altLang="zh-CN" dirty="0"/>
              <a:t>数据冗余与查询效率的权衡</a:t>
            </a:r>
            <a:endParaRPr lang="en-US" altLang="zh-CN" dirty="0"/>
          </a:p>
          <a:p>
            <a:r>
              <a:rPr lang="zh-CN" altLang="en-US" dirty="0"/>
              <a:t>待审核论文与已审核论文的分区</a:t>
            </a:r>
          </a:p>
          <a:p>
            <a:endParaRPr lang="zh-CN" altLang="zh-CN" dirty="0"/>
          </a:p>
          <a:p>
            <a:endParaRPr kumimoji="1" lang="zh-CN" altLang="en-US" dirty="0"/>
          </a:p>
        </p:txBody>
      </p:sp>
    </p:spTree>
    <p:extLst>
      <p:ext uri="{BB962C8B-B14F-4D97-AF65-F5344CB8AC3E}">
        <p14:creationId xmlns:p14="http://schemas.microsoft.com/office/powerpoint/2010/main" val="123794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2C819-2E77-E54D-8F02-483706426CD3}"/>
              </a:ext>
            </a:extLst>
          </p:cNvPr>
          <p:cNvSpPr>
            <a:spLocks noGrp="1"/>
          </p:cNvSpPr>
          <p:nvPr>
            <p:ph type="title"/>
          </p:nvPr>
        </p:nvSpPr>
        <p:spPr/>
        <p:txBody>
          <a:bodyPr/>
          <a:lstStyle/>
          <a:p>
            <a:r>
              <a:rPr lang="zh-CN" altLang="zh-CN" dirty="0"/>
              <a:t>数据冗余与查询效率的权衡</a:t>
            </a:r>
            <a:endParaRPr kumimoji="1" lang="zh-CN" altLang="en-US" dirty="0"/>
          </a:p>
        </p:txBody>
      </p:sp>
      <p:sp>
        <p:nvSpPr>
          <p:cNvPr id="3" name="内容占位符 2">
            <a:extLst>
              <a:ext uri="{FF2B5EF4-FFF2-40B4-BE49-F238E27FC236}">
                <a16:creationId xmlns:a16="http://schemas.microsoft.com/office/drawing/2014/main" id="{BBF9715A-1EA4-5043-B1CC-54A32AF63A66}"/>
              </a:ext>
            </a:extLst>
          </p:cNvPr>
          <p:cNvSpPr>
            <a:spLocks noGrp="1"/>
          </p:cNvSpPr>
          <p:nvPr>
            <p:ph idx="1"/>
          </p:nvPr>
        </p:nvSpPr>
        <p:spPr/>
        <p:txBody>
          <a:bodyPr>
            <a:normAutofit/>
          </a:bodyPr>
          <a:lstStyle/>
          <a:p>
            <a:r>
              <a:rPr lang="zh-CN" altLang="en-US" dirty="0"/>
              <a:t>设计思路：</a:t>
            </a:r>
            <a:r>
              <a:rPr lang="zh-CN" altLang="zh-CN" dirty="0"/>
              <a:t>期刊和会议论文的具体信息不同</a:t>
            </a:r>
            <a:endParaRPr lang="en-US" altLang="zh-CN" dirty="0"/>
          </a:p>
          <a:p>
            <a:pPr lvl="1"/>
            <a:r>
              <a:rPr lang="zh-CN" altLang="zh-CN" dirty="0"/>
              <a:t>期刊有</a:t>
            </a:r>
            <a:r>
              <a:rPr lang="en-US" altLang="zh-CN" dirty="0"/>
              <a:t>ISSN</a:t>
            </a:r>
            <a:r>
              <a:rPr lang="zh-CN" altLang="zh-CN" dirty="0"/>
              <a:t>号</a:t>
            </a:r>
            <a:endParaRPr lang="en-US" altLang="zh-CN" dirty="0"/>
          </a:p>
          <a:p>
            <a:pPr lvl="1"/>
            <a:r>
              <a:rPr lang="zh-CN" altLang="zh-CN" dirty="0"/>
              <a:t>会议有召开国家、城市</a:t>
            </a:r>
            <a:endParaRPr lang="en-US" altLang="zh-CN" dirty="0"/>
          </a:p>
          <a:p>
            <a:r>
              <a:rPr lang="zh-CN" altLang="en-US" dirty="0"/>
              <a:t>最初</a:t>
            </a:r>
            <a:r>
              <a:rPr lang="zh-CN" altLang="zh-CN" dirty="0"/>
              <a:t>设计</a:t>
            </a:r>
            <a:r>
              <a:rPr lang="zh-CN" altLang="en-US" dirty="0"/>
              <a:t>：</a:t>
            </a:r>
            <a:r>
              <a:rPr lang="zh-CN" altLang="zh-CN" dirty="0"/>
              <a:t>将期刊和会议论文分开记录</a:t>
            </a:r>
            <a:endParaRPr lang="en-US" altLang="zh-CN" dirty="0"/>
          </a:p>
          <a:p>
            <a:pPr lvl="1"/>
            <a:r>
              <a:rPr lang="zh-CN" altLang="zh-CN" dirty="0"/>
              <a:t>数据冗余</a:t>
            </a:r>
            <a:r>
              <a:rPr lang="zh-CN" altLang="en-US" dirty="0"/>
              <a:t>小</a:t>
            </a:r>
            <a:endParaRPr lang="en-US" altLang="zh-CN" dirty="0"/>
          </a:p>
          <a:p>
            <a:pPr lvl="1"/>
            <a:r>
              <a:rPr lang="zh-CN" altLang="zh-CN" dirty="0"/>
              <a:t>查询</a:t>
            </a:r>
            <a:r>
              <a:rPr lang="zh-CN" altLang="en-US" dirty="0"/>
              <a:t>中的连接、排序操作</a:t>
            </a:r>
            <a:r>
              <a:rPr lang="zh-CN" altLang="zh-CN" dirty="0"/>
              <a:t>的复杂度</a:t>
            </a:r>
            <a:r>
              <a:rPr lang="zh-CN" altLang="en-US" dirty="0"/>
              <a:t>高</a:t>
            </a:r>
            <a:endParaRPr lang="zh-CN" altLang="zh-CN" dirty="0"/>
          </a:p>
          <a:p>
            <a:r>
              <a:rPr lang="zh-CN" altLang="en-US" dirty="0"/>
              <a:t>设计更改：合并期刊与会议论文</a:t>
            </a:r>
            <a:endParaRPr lang="en-US" altLang="zh-CN" dirty="0"/>
          </a:p>
          <a:p>
            <a:pPr lvl="1"/>
            <a:r>
              <a:rPr lang="zh-CN" altLang="zh-CN" dirty="0"/>
              <a:t>有一定的数据冗余</a:t>
            </a:r>
            <a:endParaRPr lang="en-US" altLang="zh-CN" dirty="0"/>
          </a:p>
          <a:p>
            <a:pPr lvl="1"/>
            <a:r>
              <a:rPr lang="zh-CN" altLang="en-US" dirty="0"/>
              <a:t>数据库操作的</a:t>
            </a:r>
            <a:r>
              <a:rPr lang="zh-CN" altLang="zh-CN" dirty="0"/>
              <a:t>效率显著高于最初设计</a:t>
            </a:r>
          </a:p>
          <a:p>
            <a:endParaRPr kumimoji="1" lang="zh-CN" altLang="en-US" dirty="0"/>
          </a:p>
        </p:txBody>
      </p:sp>
    </p:spTree>
    <p:extLst>
      <p:ext uri="{BB962C8B-B14F-4D97-AF65-F5344CB8AC3E}">
        <p14:creationId xmlns:p14="http://schemas.microsoft.com/office/powerpoint/2010/main" val="36745930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1150</Words>
  <Application>Microsoft Macintosh PowerPoint</Application>
  <PresentationFormat>宽屏</PresentationFormat>
  <Paragraphs>106</Paragraphs>
  <Slides>21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等线</vt:lpstr>
      <vt:lpstr>等线 Light</vt:lpstr>
      <vt:lpstr>Arial</vt:lpstr>
      <vt:lpstr>Office 主题​​</vt:lpstr>
      <vt:lpstr>科研成果管理系统  展示报告</vt:lpstr>
      <vt:lpstr>1. 项目背景 </vt:lpstr>
      <vt:lpstr>PowerPoint 演示文稿</vt:lpstr>
      <vt:lpstr>PowerPoint 演示文稿</vt:lpstr>
      <vt:lpstr>2. 概念设计</vt:lpstr>
      <vt:lpstr>ER图与关系模式图</vt:lpstr>
      <vt:lpstr>PowerPoint 演示文稿</vt:lpstr>
      <vt:lpstr>设计要点</vt:lpstr>
      <vt:lpstr>数据冗余与查询效率的权衡</vt:lpstr>
      <vt:lpstr>待审核论文与已审核论文的分区</vt:lpstr>
      <vt:lpstr>PowerPoint 演示文稿</vt:lpstr>
      <vt:lpstr>Django后端</vt:lpstr>
      <vt:lpstr>前后端串连模块   </vt:lpstr>
      <vt:lpstr>后端逻辑模块   </vt:lpstr>
      <vt:lpstr>用户模块</vt:lpstr>
      <vt:lpstr>数据库模块</vt:lpstr>
      <vt:lpstr>PowerPoint 演示文稿</vt:lpstr>
      <vt:lpstr>4. 系统展示</vt:lpstr>
      <vt:lpstr>5. 收获与体会</vt:lpstr>
      <vt:lpstr>收获与体会（1）</vt:lpstr>
      <vt:lpstr>收获与体会（2）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4、界面设计</dc:title>
  <dc:creator>sx w</dc:creator>
  <cp:lastModifiedBy>Microsoft Office User</cp:lastModifiedBy>
  <cp:revision>35</cp:revision>
  <dcterms:created xsi:type="dcterms:W3CDTF">2020-11-25T12:51:29Z</dcterms:created>
  <dcterms:modified xsi:type="dcterms:W3CDTF">2020-12-17T08:26:34Z</dcterms:modified>
</cp:coreProperties>
</file>